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1"/>
  </p:notesMasterIdLst>
  <p:sldIdLst>
    <p:sldId id="256" r:id="rId2"/>
    <p:sldId id="360" r:id="rId3"/>
    <p:sldId id="365" r:id="rId4"/>
    <p:sldId id="1814" r:id="rId5"/>
    <p:sldId id="534" r:id="rId6"/>
    <p:sldId id="536" r:id="rId7"/>
    <p:sldId id="554" r:id="rId8"/>
    <p:sldId id="555" r:id="rId9"/>
    <p:sldId id="559" r:id="rId10"/>
    <p:sldId id="537" r:id="rId11"/>
    <p:sldId id="538" r:id="rId12"/>
    <p:sldId id="544" r:id="rId13"/>
    <p:sldId id="543" r:id="rId14"/>
    <p:sldId id="586" r:id="rId15"/>
    <p:sldId id="552" r:id="rId16"/>
    <p:sldId id="556" r:id="rId17"/>
    <p:sldId id="557" r:id="rId18"/>
    <p:sldId id="558" r:id="rId19"/>
    <p:sldId id="572" r:id="rId20"/>
    <p:sldId id="573" r:id="rId21"/>
    <p:sldId id="574" r:id="rId22"/>
    <p:sldId id="575" r:id="rId23"/>
    <p:sldId id="571" r:id="rId24"/>
    <p:sldId id="580" r:id="rId25"/>
    <p:sldId id="583" r:id="rId26"/>
    <p:sldId id="582" r:id="rId27"/>
    <p:sldId id="581" r:id="rId28"/>
    <p:sldId id="576" r:id="rId29"/>
    <p:sldId id="579" r:id="rId30"/>
    <p:sldId id="578" r:id="rId31"/>
    <p:sldId id="577" r:id="rId32"/>
    <p:sldId id="570" r:id="rId33"/>
    <p:sldId id="550" r:id="rId34"/>
    <p:sldId id="616" r:id="rId35"/>
    <p:sldId id="617" r:id="rId36"/>
    <p:sldId id="609" r:id="rId37"/>
    <p:sldId id="594" r:id="rId38"/>
    <p:sldId id="595" r:id="rId39"/>
    <p:sldId id="596" r:id="rId40"/>
    <p:sldId id="598" r:id="rId41"/>
    <p:sldId id="597" r:id="rId42"/>
    <p:sldId id="593" r:id="rId43"/>
    <p:sldId id="551" r:id="rId44"/>
    <p:sldId id="568" r:id="rId45"/>
    <p:sldId id="567" r:id="rId46"/>
    <p:sldId id="566" r:id="rId47"/>
    <p:sldId id="565" r:id="rId48"/>
    <p:sldId id="563" r:id="rId49"/>
    <p:sldId id="564" r:id="rId50"/>
    <p:sldId id="584" r:id="rId51"/>
    <p:sldId id="610" r:id="rId52"/>
    <p:sldId id="600" r:id="rId53"/>
    <p:sldId id="599" r:id="rId54"/>
    <p:sldId id="589" r:id="rId55"/>
    <p:sldId id="601" r:id="rId56"/>
    <p:sldId id="604" r:id="rId57"/>
    <p:sldId id="602" r:id="rId58"/>
    <p:sldId id="607" r:id="rId59"/>
    <p:sldId id="606" r:id="rId60"/>
    <p:sldId id="611" r:id="rId61"/>
    <p:sldId id="615" r:id="rId62"/>
    <p:sldId id="618" r:id="rId63"/>
    <p:sldId id="619" r:id="rId64"/>
    <p:sldId id="620" r:id="rId65"/>
    <p:sldId id="621" r:id="rId66"/>
    <p:sldId id="622" r:id="rId67"/>
    <p:sldId id="623" r:id="rId68"/>
    <p:sldId id="587" r:id="rId69"/>
    <p:sldId id="590" r:id="rId70"/>
    <p:sldId id="1073" r:id="rId71"/>
    <p:sldId id="1114" r:id="rId72"/>
    <p:sldId id="459" r:id="rId73"/>
    <p:sldId id="513" r:id="rId74"/>
    <p:sldId id="514" r:id="rId75"/>
    <p:sldId id="400" r:id="rId76"/>
    <p:sldId id="1815" r:id="rId77"/>
    <p:sldId id="1816" r:id="rId78"/>
    <p:sldId id="1817" r:id="rId79"/>
    <p:sldId id="504" r:id="rId80"/>
    <p:sldId id="505" r:id="rId81"/>
    <p:sldId id="506" r:id="rId82"/>
    <p:sldId id="532" r:id="rId83"/>
    <p:sldId id="494" r:id="rId84"/>
    <p:sldId id="530" r:id="rId85"/>
    <p:sldId id="527" r:id="rId86"/>
    <p:sldId id="507" r:id="rId87"/>
    <p:sldId id="509" r:id="rId88"/>
    <p:sldId id="531" r:id="rId89"/>
    <p:sldId id="508" r:id="rId90"/>
    <p:sldId id="511" r:id="rId91"/>
    <p:sldId id="510" r:id="rId92"/>
    <p:sldId id="525" r:id="rId93"/>
    <p:sldId id="521" r:id="rId94"/>
    <p:sldId id="528" r:id="rId95"/>
    <p:sldId id="529" r:id="rId96"/>
    <p:sldId id="524" r:id="rId97"/>
    <p:sldId id="493" r:id="rId98"/>
    <p:sldId id="495" r:id="rId99"/>
    <p:sldId id="487" r:id="rId100"/>
    <p:sldId id="522" r:id="rId101"/>
    <p:sldId id="523" r:id="rId102"/>
    <p:sldId id="498" r:id="rId103"/>
    <p:sldId id="533" r:id="rId104"/>
    <p:sldId id="535" r:id="rId105"/>
    <p:sldId id="1818" r:id="rId106"/>
    <p:sldId id="1819" r:id="rId107"/>
    <p:sldId id="1820" r:id="rId108"/>
    <p:sldId id="539" r:id="rId109"/>
    <p:sldId id="526" r:id="rId110"/>
    <p:sldId id="499" r:id="rId111"/>
    <p:sldId id="500" r:id="rId112"/>
    <p:sldId id="501" r:id="rId113"/>
    <p:sldId id="502" r:id="rId114"/>
    <p:sldId id="1072" r:id="rId115"/>
    <p:sldId id="1821" r:id="rId116"/>
    <p:sldId id="371" r:id="rId117"/>
    <p:sldId id="1796" r:id="rId118"/>
    <p:sldId id="408" r:id="rId119"/>
    <p:sldId id="352" r:id="rId120"/>
    <p:sldId id="435" r:id="rId121"/>
    <p:sldId id="436" r:id="rId122"/>
    <p:sldId id="438" r:id="rId123"/>
    <p:sldId id="439" r:id="rId124"/>
    <p:sldId id="426" r:id="rId125"/>
    <p:sldId id="430" r:id="rId126"/>
    <p:sldId id="418" r:id="rId127"/>
    <p:sldId id="1797" r:id="rId128"/>
    <p:sldId id="1798" r:id="rId129"/>
    <p:sldId id="441" r:id="rId130"/>
    <p:sldId id="1799" r:id="rId131"/>
    <p:sldId id="410" r:id="rId132"/>
    <p:sldId id="424" r:id="rId133"/>
    <p:sldId id="437" r:id="rId134"/>
    <p:sldId id="417" r:id="rId135"/>
    <p:sldId id="440" r:id="rId136"/>
    <p:sldId id="1100" r:id="rId137"/>
    <p:sldId id="1115" r:id="rId138"/>
    <p:sldId id="466" r:id="rId139"/>
    <p:sldId id="425" r:id="rId140"/>
    <p:sldId id="1036" r:id="rId141"/>
    <p:sldId id="1037" r:id="rId142"/>
    <p:sldId id="1039" r:id="rId143"/>
    <p:sldId id="1040" r:id="rId144"/>
    <p:sldId id="1017" r:id="rId145"/>
    <p:sldId id="401" r:id="rId146"/>
    <p:sldId id="402" r:id="rId147"/>
    <p:sldId id="1801" r:id="rId148"/>
    <p:sldId id="1027" r:id="rId149"/>
    <p:sldId id="1802" r:id="rId150"/>
    <p:sldId id="442" r:id="rId151"/>
    <p:sldId id="1101" r:id="rId152"/>
    <p:sldId id="1074" r:id="rId153"/>
    <p:sldId id="1803" r:id="rId154"/>
    <p:sldId id="407" r:id="rId155"/>
    <p:sldId id="368" r:id="rId156"/>
    <p:sldId id="1805" r:id="rId157"/>
    <p:sldId id="1806" r:id="rId158"/>
    <p:sldId id="541" r:id="rId159"/>
    <p:sldId id="1807" r:id="rId160"/>
    <p:sldId id="1751" r:id="rId161"/>
    <p:sldId id="1734" r:id="rId162"/>
    <p:sldId id="1808" r:id="rId163"/>
    <p:sldId id="1809" r:id="rId164"/>
    <p:sldId id="456" r:id="rId165"/>
    <p:sldId id="469" r:id="rId166"/>
    <p:sldId id="1810" r:id="rId167"/>
    <p:sldId id="1811" r:id="rId168"/>
    <p:sldId id="361" r:id="rId169"/>
    <p:sldId id="421" r:id="rId170"/>
    <p:sldId id="1752" r:id="rId171"/>
    <p:sldId id="461" r:id="rId172"/>
    <p:sldId id="1730" r:id="rId173"/>
    <p:sldId id="1732" r:id="rId174"/>
    <p:sldId id="1731" r:id="rId175"/>
    <p:sldId id="1736" r:id="rId176"/>
    <p:sldId id="470" r:id="rId177"/>
    <p:sldId id="463" r:id="rId178"/>
    <p:sldId id="1075" r:id="rId179"/>
    <p:sldId id="1812" r:id="rId180"/>
  </p:sldIdLst>
  <p:sldSz cx="9144000" cy="683895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B632"/>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21" autoAdjust="0"/>
    <p:restoredTop sz="94660"/>
  </p:normalViewPr>
  <p:slideViewPr>
    <p:cSldViewPr snapToGrid="0">
      <p:cViewPr varScale="1">
        <p:scale>
          <a:sx n="69" d="100"/>
          <a:sy n="69" d="100"/>
        </p:scale>
        <p:origin x="1176" y="72"/>
      </p:cViewPr>
      <p:guideLst>
        <p:guide orient="horz" pos="2160"/>
        <p:guide pos="2880"/>
        <p:guide orient="horz" pos="215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notesMaster" Target="notesMasters/notes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presProps" Target="pres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strRef>
              <c:f>Sheet2!$D$30:$D$92</c:f>
              <c:strCache>
                <c:ptCount val="63"/>
                <c:pt idx="0">
                  <c:v>08/04/2020</c:v>
                </c:pt>
                <c:pt idx="1">
                  <c:v>13/04/2020</c:v>
                </c:pt>
                <c:pt idx="2">
                  <c:v>4/20/2020</c:v>
                </c:pt>
                <c:pt idx="3">
                  <c:v>4/23/2020</c:v>
                </c:pt>
                <c:pt idx="4">
                  <c:v>4/26/2020</c:v>
                </c:pt>
                <c:pt idx="5">
                  <c:v>4/27/2020</c:v>
                </c:pt>
                <c:pt idx="6">
                  <c:v>4/28/2020</c:v>
                </c:pt>
                <c:pt idx="7">
                  <c:v>3/16/2020</c:v>
                </c:pt>
                <c:pt idx="8">
                  <c:v>3/20/2020</c:v>
                </c:pt>
                <c:pt idx="9">
                  <c:v>3/27/2020</c:v>
                </c:pt>
                <c:pt idx="10">
                  <c:v>3/28/2020</c:v>
                </c:pt>
                <c:pt idx="11">
                  <c:v>3/31/2020</c:v>
                </c:pt>
                <c:pt idx="12">
                  <c:v>4/2/2020</c:v>
                </c:pt>
                <c:pt idx="13">
                  <c:v>4/6/2020</c:v>
                </c:pt>
                <c:pt idx="14">
                  <c:v>4/7/2020</c:v>
                </c:pt>
                <c:pt idx="15">
                  <c:v>4/8/2020</c:v>
                </c:pt>
                <c:pt idx="16">
                  <c:v>4/9/2020</c:v>
                </c:pt>
                <c:pt idx="17">
                  <c:v>4/11/2020</c:v>
                </c:pt>
                <c:pt idx="18">
                  <c:v>4/12/2020</c:v>
                </c:pt>
                <c:pt idx="19">
                  <c:v>4/13/2020</c:v>
                </c:pt>
                <c:pt idx="20">
                  <c:v>4/14/2020</c:v>
                </c:pt>
                <c:pt idx="21">
                  <c:v>4/15/2020</c:v>
                </c:pt>
                <c:pt idx="22">
                  <c:v>4/16/2020</c:v>
                </c:pt>
                <c:pt idx="23">
                  <c:v>4/17/2020</c:v>
                </c:pt>
                <c:pt idx="24">
                  <c:v>4/19/2020</c:v>
                </c:pt>
                <c:pt idx="25">
                  <c:v>4/20/2020</c:v>
                </c:pt>
                <c:pt idx="26">
                  <c:v>4/21/2020</c:v>
                </c:pt>
                <c:pt idx="27">
                  <c:v>4/22/2020</c:v>
                </c:pt>
                <c:pt idx="28">
                  <c:v>4/23/2020</c:v>
                </c:pt>
                <c:pt idx="29">
                  <c:v>4/24/2020</c:v>
                </c:pt>
                <c:pt idx="30">
                  <c:v>4/28/2020</c:v>
                </c:pt>
                <c:pt idx="31">
                  <c:v>4/29/2020</c:v>
                </c:pt>
                <c:pt idx="32">
                  <c:v>4/30/2020</c:v>
                </c:pt>
                <c:pt idx="33">
                  <c:v>5/1/2020</c:v>
                </c:pt>
                <c:pt idx="34">
                  <c:v>5/4/2020</c:v>
                </c:pt>
                <c:pt idx="35">
                  <c:v>5/5/2020</c:v>
                </c:pt>
                <c:pt idx="36">
                  <c:v>5/6/2020</c:v>
                </c:pt>
                <c:pt idx="37">
                  <c:v>5/7/2020</c:v>
                </c:pt>
                <c:pt idx="38">
                  <c:v>5/8/2020</c:v>
                </c:pt>
                <c:pt idx="39">
                  <c:v>5/9/2020</c:v>
                </c:pt>
                <c:pt idx="40">
                  <c:v>5/11/2020</c:v>
                </c:pt>
                <c:pt idx="41">
                  <c:v>5/12/2020</c:v>
                </c:pt>
                <c:pt idx="42">
                  <c:v>5/13/2020</c:v>
                </c:pt>
                <c:pt idx="43">
                  <c:v>5/14/2020</c:v>
                </c:pt>
                <c:pt idx="44">
                  <c:v>5/15/2020</c:v>
                </c:pt>
                <c:pt idx="45">
                  <c:v>5/16/2020</c:v>
                </c:pt>
                <c:pt idx="46">
                  <c:v>5/17/2020</c:v>
                </c:pt>
                <c:pt idx="47">
                  <c:v>5/18/2020</c:v>
                </c:pt>
                <c:pt idx="48">
                  <c:v>5/19/2020</c:v>
                </c:pt>
                <c:pt idx="49">
                  <c:v>5/20/2020</c:v>
                </c:pt>
                <c:pt idx="50">
                  <c:v>5/21/2020</c:v>
                </c:pt>
                <c:pt idx="51">
                  <c:v>5/22/2020</c:v>
                </c:pt>
                <c:pt idx="52">
                  <c:v>5/23/2020</c:v>
                </c:pt>
                <c:pt idx="53">
                  <c:v>5/24/2020</c:v>
                </c:pt>
                <c:pt idx="54">
                  <c:v>5/25/2020</c:v>
                </c:pt>
                <c:pt idx="55">
                  <c:v>5/26/2020</c:v>
                </c:pt>
                <c:pt idx="56">
                  <c:v>5/27/2020</c:v>
                </c:pt>
                <c:pt idx="57">
                  <c:v>5/29/2020</c:v>
                </c:pt>
                <c:pt idx="58">
                  <c:v>5/30/2020</c:v>
                </c:pt>
                <c:pt idx="59">
                  <c:v>5/31/2020</c:v>
                </c:pt>
                <c:pt idx="60">
                  <c:v>6/1/2020</c:v>
                </c:pt>
                <c:pt idx="61">
                  <c:v>6/2/2020</c:v>
                </c:pt>
                <c:pt idx="62">
                  <c:v>(blank)</c:v>
                </c:pt>
              </c:strCache>
            </c:strRef>
          </c:cat>
          <c:val>
            <c:numRef>
              <c:f>Sheet2!$E$30:$E$92</c:f>
              <c:numCache>
                <c:formatCode>General</c:formatCode>
                <c:ptCount val="63"/>
                <c:pt idx="0">
                  <c:v>1</c:v>
                </c:pt>
                <c:pt idx="1">
                  <c:v>1</c:v>
                </c:pt>
                <c:pt idx="2">
                  <c:v>1</c:v>
                </c:pt>
                <c:pt idx="3">
                  <c:v>1</c:v>
                </c:pt>
                <c:pt idx="4">
                  <c:v>1</c:v>
                </c:pt>
                <c:pt idx="5">
                  <c:v>1</c:v>
                </c:pt>
                <c:pt idx="6">
                  <c:v>4</c:v>
                </c:pt>
                <c:pt idx="7">
                  <c:v>1</c:v>
                </c:pt>
                <c:pt idx="8">
                  <c:v>2</c:v>
                </c:pt>
                <c:pt idx="9">
                  <c:v>1</c:v>
                </c:pt>
                <c:pt idx="10">
                  <c:v>1</c:v>
                </c:pt>
                <c:pt idx="11">
                  <c:v>1</c:v>
                </c:pt>
                <c:pt idx="12">
                  <c:v>1</c:v>
                </c:pt>
                <c:pt idx="13">
                  <c:v>1</c:v>
                </c:pt>
                <c:pt idx="14">
                  <c:v>3</c:v>
                </c:pt>
                <c:pt idx="15">
                  <c:v>12</c:v>
                </c:pt>
                <c:pt idx="16">
                  <c:v>13</c:v>
                </c:pt>
                <c:pt idx="17">
                  <c:v>48</c:v>
                </c:pt>
                <c:pt idx="18">
                  <c:v>7</c:v>
                </c:pt>
                <c:pt idx="19">
                  <c:v>4</c:v>
                </c:pt>
                <c:pt idx="20">
                  <c:v>5</c:v>
                </c:pt>
                <c:pt idx="21">
                  <c:v>19</c:v>
                </c:pt>
                <c:pt idx="22">
                  <c:v>13</c:v>
                </c:pt>
                <c:pt idx="23">
                  <c:v>1</c:v>
                </c:pt>
                <c:pt idx="24">
                  <c:v>1</c:v>
                </c:pt>
                <c:pt idx="25">
                  <c:v>10</c:v>
                </c:pt>
                <c:pt idx="26">
                  <c:v>4</c:v>
                </c:pt>
                <c:pt idx="27">
                  <c:v>3</c:v>
                </c:pt>
                <c:pt idx="28">
                  <c:v>2</c:v>
                </c:pt>
                <c:pt idx="29">
                  <c:v>2</c:v>
                </c:pt>
                <c:pt idx="30">
                  <c:v>13</c:v>
                </c:pt>
                <c:pt idx="31">
                  <c:v>13</c:v>
                </c:pt>
                <c:pt idx="32">
                  <c:v>11</c:v>
                </c:pt>
                <c:pt idx="33">
                  <c:v>6</c:v>
                </c:pt>
                <c:pt idx="34">
                  <c:v>7</c:v>
                </c:pt>
                <c:pt idx="35">
                  <c:v>276</c:v>
                </c:pt>
                <c:pt idx="36">
                  <c:v>24</c:v>
                </c:pt>
                <c:pt idx="37">
                  <c:v>22</c:v>
                </c:pt>
                <c:pt idx="38">
                  <c:v>27</c:v>
                </c:pt>
                <c:pt idx="39">
                  <c:v>11</c:v>
                </c:pt>
                <c:pt idx="40">
                  <c:v>18</c:v>
                </c:pt>
                <c:pt idx="41">
                  <c:v>61</c:v>
                </c:pt>
                <c:pt idx="42">
                  <c:v>19</c:v>
                </c:pt>
                <c:pt idx="43">
                  <c:v>6</c:v>
                </c:pt>
                <c:pt idx="44">
                  <c:v>21</c:v>
                </c:pt>
                <c:pt idx="45">
                  <c:v>20</c:v>
                </c:pt>
                <c:pt idx="46">
                  <c:v>2</c:v>
                </c:pt>
                <c:pt idx="47">
                  <c:v>32</c:v>
                </c:pt>
                <c:pt idx="48">
                  <c:v>25</c:v>
                </c:pt>
                <c:pt idx="49">
                  <c:v>17</c:v>
                </c:pt>
                <c:pt idx="50">
                  <c:v>28</c:v>
                </c:pt>
                <c:pt idx="51">
                  <c:v>25</c:v>
                </c:pt>
                <c:pt idx="52">
                  <c:v>6</c:v>
                </c:pt>
                <c:pt idx="53">
                  <c:v>11</c:v>
                </c:pt>
                <c:pt idx="54">
                  <c:v>57</c:v>
                </c:pt>
                <c:pt idx="55">
                  <c:v>28</c:v>
                </c:pt>
                <c:pt idx="56">
                  <c:v>5</c:v>
                </c:pt>
                <c:pt idx="57">
                  <c:v>110</c:v>
                </c:pt>
                <c:pt idx="58">
                  <c:v>71</c:v>
                </c:pt>
                <c:pt idx="59">
                  <c:v>70</c:v>
                </c:pt>
                <c:pt idx="60">
                  <c:v>32</c:v>
                </c:pt>
                <c:pt idx="61">
                  <c:v>50</c:v>
                </c:pt>
                <c:pt idx="62">
                  <c:v>5</c:v>
                </c:pt>
              </c:numCache>
            </c:numRef>
          </c:val>
          <c:extLst>
            <c:ext xmlns:c16="http://schemas.microsoft.com/office/drawing/2014/chart" uri="{C3380CC4-5D6E-409C-BE32-E72D297353CC}">
              <c16:uniqueId val="{00000000-B41B-4D9B-8B97-614CC7FCEC5E}"/>
            </c:ext>
          </c:extLst>
        </c:ser>
        <c:dLbls>
          <c:showLegendKey val="0"/>
          <c:showVal val="0"/>
          <c:showCatName val="0"/>
          <c:showSerName val="0"/>
          <c:showPercent val="0"/>
          <c:showBubbleSize val="0"/>
        </c:dLbls>
        <c:gapWidth val="0"/>
        <c:overlap val="-27"/>
        <c:axId val="62183680"/>
        <c:axId val="63108992"/>
      </c:barChart>
      <c:lineChart>
        <c:grouping val="standard"/>
        <c:varyColors val="0"/>
        <c:ser>
          <c:idx val="1"/>
          <c:order val="1"/>
          <c:spPr>
            <a:ln w="38100" cap="rnd">
              <a:solidFill>
                <a:schemeClr val="accent2"/>
              </a:solidFill>
              <a:round/>
            </a:ln>
            <a:effectLst/>
          </c:spPr>
          <c:marker>
            <c:symbol val="none"/>
          </c:marker>
          <c:cat>
            <c:strRef>
              <c:f>Sheet2!$D$30:$D$92</c:f>
              <c:strCache>
                <c:ptCount val="63"/>
                <c:pt idx="0">
                  <c:v>08/04/2020</c:v>
                </c:pt>
                <c:pt idx="1">
                  <c:v>13/04/2020</c:v>
                </c:pt>
                <c:pt idx="2">
                  <c:v>4/20/2020</c:v>
                </c:pt>
                <c:pt idx="3">
                  <c:v>4/23/2020</c:v>
                </c:pt>
                <c:pt idx="4">
                  <c:v>4/26/2020</c:v>
                </c:pt>
                <c:pt idx="5">
                  <c:v>4/27/2020</c:v>
                </c:pt>
                <c:pt idx="6">
                  <c:v>4/28/2020</c:v>
                </c:pt>
                <c:pt idx="7">
                  <c:v>3/16/2020</c:v>
                </c:pt>
                <c:pt idx="8">
                  <c:v>3/20/2020</c:v>
                </c:pt>
                <c:pt idx="9">
                  <c:v>3/27/2020</c:v>
                </c:pt>
                <c:pt idx="10">
                  <c:v>3/28/2020</c:v>
                </c:pt>
                <c:pt idx="11">
                  <c:v>3/31/2020</c:v>
                </c:pt>
                <c:pt idx="12">
                  <c:v>4/2/2020</c:v>
                </c:pt>
                <c:pt idx="13">
                  <c:v>4/6/2020</c:v>
                </c:pt>
                <c:pt idx="14">
                  <c:v>4/7/2020</c:v>
                </c:pt>
                <c:pt idx="15">
                  <c:v>4/8/2020</c:v>
                </c:pt>
                <c:pt idx="16">
                  <c:v>4/9/2020</c:v>
                </c:pt>
                <c:pt idx="17">
                  <c:v>4/11/2020</c:v>
                </c:pt>
                <c:pt idx="18">
                  <c:v>4/12/2020</c:v>
                </c:pt>
                <c:pt idx="19">
                  <c:v>4/13/2020</c:v>
                </c:pt>
                <c:pt idx="20">
                  <c:v>4/14/2020</c:v>
                </c:pt>
                <c:pt idx="21">
                  <c:v>4/15/2020</c:v>
                </c:pt>
                <c:pt idx="22">
                  <c:v>4/16/2020</c:v>
                </c:pt>
                <c:pt idx="23">
                  <c:v>4/17/2020</c:v>
                </c:pt>
                <c:pt idx="24">
                  <c:v>4/19/2020</c:v>
                </c:pt>
                <c:pt idx="25">
                  <c:v>4/20/2020</c:v>
                </c:pt>
                <c:pt idx="26">
                  <c:v>4/21/2020</c:v>
                </c:pt>
                <c:pt idx="27">
                  <c:v>4/22/2020</c:v>
                </c:pt>
                <c:pt idx="28">
                  <c:v>4/23/2020</c:v>
                </c:pt>
                <c:pt idx="29">
                  <c:v>4/24/2020</c:v>
                </c:pt>
                <c:pt idx="30">
                  <c:v>4/28/2020</c:v>
                </c:pt>
                <c:pt idx="31">
                  <c:v>4/29/2020</c:v>
                </c:pt>
                <c:pt idx="32">
                  <c:v>4/30/2020</c:v>
                </c:pt>
                <c:pt idx="33">
                  <c:v>5/1/2020</c:v>
                </c:pt>
                <c:pt idx="34">
                  <c:v>5/4/2020</c:v>
                </c:pt>
                <c:pt idx="35">
                  <c:v>5/5/2020</c:v>
                </c:pt>
                <c:pt idx="36">
                  <c:v>5/6/2020</c:v>
                </c:pt>
                <c:pt idx="37">
                  <c:v>5/7/2020</c:v>
                </c:pt>
                <c:pt idx="38">
                  <c:v>5/8/2020</c:v>
                </c:pt>
                <c:pt idx="39">
                  <c:v>5/9/2020</c:v>
                </c:pt>
                <c:pt idx="40">
                  <c:v>5/11/2020</c:v>
                </c:pt>
                <c:pt idx="41">
                  <c:v>5/12/2020</c:v>
                </c:pt>
                <c:pt idx="42">
                  <c:v>5/13/2020</c:v>
                </c:pt>
                <c:pt idx="43">
                  <c:v>5/14/2020</c:v>
                </c:pt>
                <c:pt idx="44">
                  <c:v>5/15/2020</c:v>
                </c:pt>
                <c:pt idx="45">
                  <c:v>5/16/2020</c:v>
                </c:pt>
                <c:pt idx="46">
                  <c:v>5/17/2020</c:v>
                </c:pt>
                <c:pt idx="47">
                  <c:v>5/18/2020</c:v>
                </c:pt>
                <c:pt idx="48">
                  <c:v>5/19/2020</c:v>
                </c:pt>
                <c:pt idx="49">
                  <c:v>5/20/2020</c:v>
                </c:pt>
                <c:pt idx="50">
                  <c:v>5/21/2020</c:v>
                </c:pt>
                <c:pt idx="51">
                  <c:v>5/22/2020</c:v>
                </c:pt>
                <c:pt idx="52">
                  <c:v>5/23/2020</c:v>
                </c:pt>
                <c:pt idx="53">
                  <c:v>5/24/2020</c:v>
                </c:pt>
                <c:pt idx="54">
                  <c:v>5/25/2020</c:v>
                </c:pt>
                <c:pt idx="55">
                  <c:v>5/26/2020</c:v>
                </c:pt>
                <c:pt idx="56">
                  <c:v>5/27/2020</c:v>
                </c:pt>
                <c:pt idx="57">
                  <c:v>5/29/2020</c:v>
                </c:pt>
                <c:pt idx="58">
                  <c:v>5/30/2020</c:v>
                </c:pt>
                <c:pt idx="59">
                  <c:v>5/31/2020</c:v>
                </c:pt>
                <c:pt idx="60">
                  <c:v>6/1/2020</c:v>
                </c:pt>
                <c:pt idx="61">
                  <c:v>6/2/2020</c:v>
                </c:pt>
                <c:pt idx="62">
                  <c:v>(blank)</c:v>
                </c:pt>
              </c:strCache>
            </c:strRef>
          </c:cat>
          <c:val>
            <c:numRef>
              <c:f>Sheet2!$F$30:$F$91</c:f>
              <c:numCache>
                <c:formatCode>General</c:formatCode>
                <c:ptCount val="62"/>
                <c:pt idx="0">
                  <c:v>1</c:v>
                </c:pt>
                <c:pt idx="1">
                  <c:v>2</c:v>
                </c:pt>
                <c:pt idx="2">
                  <c:v>3</c:v>
                </c:pt>
                <c:pt idx="3">
                  <c:v>4</c:v>
                </c:pt>
                <c:pt idx="4">
                  <c:v>5</c:v>
                </c:pt>
                <c:pt idx="5">
                  <c:v>6</c:v>
                </c:pt>
                <c:pt idx="6">
                  <c:v>10</c:v>
                </c:pt>
                <c:pt idx="7">
                  <c:v>11</c:v>
                </c:pt>
                <c:pt idx="8">
                  <c:v>13</c:v>
                </c:pt>
                <c:pt idx="9">
                  <c:v>14</c:v>
                </c:pt>
                <c:pt idx="10">
                  <c:v>15</c:v>
                </c:pt>
                <c:pt idx="11">
                  <c:v>16</c:v>
                </c:pt>
                <c:pt idx="12">
                  <c:v>17</c:v>
                </c:pt>
                <c:pt idx="13">
                  <c:v>18</c:v>
                </c:pt>
                <c:pt idx="14">
                  <c:v>21</c:v>
                </c:pt>
                <c:pt idx="15">
                  <c:v>33</c:v>
                </c:pt>
                <c:pt idx="16">
                  <c:v>46</c:v>
                </c:pt>
                <c:pt idx="17">
                  <c:v>94</c:v>
                </c:pt>
                <c:pt idx="18">
                  <c:v>101</c:v>
                </c:pt>
                <c:pt idx="19">
                  <c:v>105</c:v>
                </c:pt>
                <c:pt idx="20">
                  <c:v>110</c:v>
                </c:pt>
                <c:pt idx="21">
                  <c:v>129</c:v>
                </c:pt>
                <c:pt idx="22">
                  <c:v>142</c:v>
                </c:pt>
                <c:pt idx="23">
                  <c:v>143</c:v>
                </c:pt>
                <c:pt idx="24">
                  <c:v>144</c:v>
                </c:pt>
                <c:pt idx="25">
                  <c:v>154</c:v>
                </c:pt>
                <c:pt idx="26">
                  <c:v>158</c:v>
                </c:pt>
                <c:pt idx="27">
                  <c:v>161</c:v>
                </c:pt>
                <c:pt idx="28">
                  <c:v>163</c:v>
                </c:pt>
                <c:pt idx="29">
                  <c:v>165</c:v>
                </c:pt>
                <c:pt idx="30">
                  <c:v>178</c:v>
                </c:pt>
                <c:pt idx="31">
                  <c:v>191</c:v>
                </c:pt>
                <c:pt idx="32">
                  <c:v>202</c:v>
                </c:pt>
                <c:pt idx="33">
                  <c:v>208</c:v>
                </c:pt>
                <c:pt idx="34">
                  <c:v>215</c:v>
                </c:pt>
                <c:pt idx="35">
                  <c:v>491</c:v>
                </c:pt>
                <c:pt idx="36">
                  <c:v>515</c:v>
                </c:pt>
                <c:pt idx="37">
                  <c:v>537</c:v>
                </c:pt>
                <c:pt idx="38">
                  <c:v>564</c:v>
                </c:pt>
                <c:pt idx="39">
                  <c:v>575</c:v>
                </c:pt>
                <c:pt idx="40">
                  <c:v>593</c:v>
                </c:pt>
                <c:pt idx="41">
                  <c:v>654</c:v>
                </c:pt>
                <c:pt idx="42">
                  <c:v>673</c:v>
                </c:pt>
                <c:pt idx="43">
                  <c:v>679</c:v>
                </c:pt>
                <c:pt idx="44">
                  <c:v>700</c:v>
                </c:pt>
                <c:pt idx="45">
                  <c:v>720</c:v>
                </c:pt>
                <c:pt idx="46">
                  <c:v>722</c:v>
                </c:pt>
                <c:pt idx="47">
                  <c:v>754</c:v>
                </c:pt>
                <c:pt idx="48">
                  <c:v>779</c:v>
                </c:pt>
                <c:pt idx="49">
                  <c:v>796</c:v>
                </c:pt>
                <c:pt idx="50">
                  <c:v>824</c:v>
                </c:pt>
                <c:pt idx="51">
                  <c:v>849</c:v>
                </c:pt>
                <c:pt idx="52">
                  <c:v>855</c:v>
                </c:pt>
                <c:pt idx="53">
                  <c:v>866</c:v>
                </c:pt>
                <c:pt idx="54">
                  <c:v>923</c:v>
                </c:pt>
                <c:pt idx="55">
                  <c:v>951</c:v>
                </c:pt>
                <c:pt idx="56">
                  <c:v>956</c:v>
                </c:pt>
                <c:pt idx="57">
                  <c:v>1066</c:v>
                </c:pt>
                <c:pt idx="58">
                  <c:v>1137</c:v>
                </c:pt>
                <c:pt idx="59">
                  <c:v>1207</c:v>
                </c:pt>
                <c:pt idx="60">
                  <c:v>1239</c:v>
                </c:pt>
                <c:pt idx="61">
                  <c:v>1294</c:v>
                </c:pt>
              </c:numCache>
            </c:numRef>
          </c:val>
          <c:smooth val="0"/>
          <c:extLst>
            <c:ext xmlns:c16="http://schemas.microsoft.com/office/drawing/2014/chart" uri="{C3380CC4-5D6E-409C-BE32-E72D297353CC}">
              <c16:uniqueId val="{00000001-B41B-4D9B-8B97-614CC7FCEC5E}"/>
            </c:ext>
          </c:extLst>
        </c:ser>
        <c:dLbls>
          <c:showLegendKey val="0"/>
          <c:showVal val="0"/>
          <c:showCatName val="0"/>
          <c:showSerName val="0"/>
          <c:showPercent val="0"/>
          <c:showBubbleSize val="0"/>
        </c:dLbls>
        <c:marker val="1"/>
        <c:smooth val="0"/>
        <c:axId val="68765952"/>
        <c:axId val="68763648"/>
      </c:lineChart>
      <c:catAx>
        <c:axId val="62183680"/>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Date of collection</a:t>
                </a:r>
              </a:p>
            </c:rich>
          </c:tx>
          <c:overlay val="0"/>
          <c:spPr>
            <a:noFill/>
            <a:ln>
              <a:noFill/>
            </a:ln>
            <a:effectLst/>
          </c:sp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63108992"/>
        <c:crosses val="autoZero"/>
        <c:auto val="1"/>
        <c:lblAlgn val="ctr"/>
        <c:lblOffset val="100"/>
        <c:noMultiLvlLbl val="0"/>
      </c:catAx>
      <c:valAx>
        <c:axId val="6310899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Number of cases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183680"/>
        <c:crosses val="autoZero"/>
        <c:crossBetween val="between"/>
      </c:valAx>
      <c:valAx>
        <c:axId val="68763648"/>
        <c:scaling>
          <c:orientation val="minMax"/>
        </c:scaling>
        <c:delete val="0"/>
        <c:axPos val="r"/>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Number of cases &gt;400</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765952"/>
        <c:crosses val="max"/>
        <c:crossBetween val="between"/>
      </c:valAx>
      <c:catAx>
        <c:axId val="68765952"/>
        <c:scaling>
          <c:orientation val="minMax"/>
        </c:scaling>
        <c:delete val="1"/>
        <c:axPos val="b"/>
        <c:numFmt formatCode="General" sourceLinked="1"/>
        <c:majorTickMark val="out"/>
        <c:minorTickMark val="none"/>
        <c:tickLblPos val="nextTo"/>
        <c:crossAx val="687636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232059407208243E-2"/>
          <c:y val="7.6433121019108277E-2"/>
          <c:w val="0.87903623327571856"/>
          <c:h val="0.67815788153869305"/>
        </c:manualLayout>
      </c:layout>
      <c:barChart>
        <c:barDir val="bar"/>
        <c:grouping val="clustered"/>
        <c:varyColors val="0"/>
        <c:ser>
          <c:idx val="0"/>
          <c:order val="0"/>
          <c:tx>
            <c:strRef>
              <c:f>Sheet2!$H$2</c:f>
              <c:strCache>
                <c:ptCount val="1"/>
                <c:pt idx="0">
                  <c:v>EL</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Sheet2!$H$3</c:f>
              <c:numCache>
                <c:formatCode>General</c:formatCode>
                <c:ptCount val="1"/>
                <c:pt idx="0">
                  <c:v>874</c:v>
                </c:pt>
              </c:numCache>
            </c:numRef>
          </c:val>
          <c:extLst>
            <c:ext xmlns:c16="http://schemas.microsoft.com/office/drawing/2014/chart" uri="{C3380CC4-5D6E-409C-BE32-E72D297353CC}">
              <c16:uniqueId val="{00000000-FD0D-4823-8175-42B003BDE79C}"/>
            </c:ext>
          </c:extLst>
        </c:ser>
        <c:ser>
          <c:idx val="1"/>
          <c:order val="1"/>
          <c:tx>
            <c:strRef>
              <c:f>Sheet2!$I$2</c:f>
              <c:strCache>
                <c:ptCount val="1"/>
                <c:pt idx="0">
                  <c:v>KWT</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Sheet2!$I$3</c:f>
              <c:numCache>
                <c:formatCode>General</c:formatCode>
                <c:ptCount val="1"/>
                <c:pt idx="0">
                  <c:v>312</c:v>
                </c:pt>
              </c:numCache>
            </c:numRef>
          </c:val>
          <c:extLst>
            <c:ext xmlns:c16="http://schemas.microsoft.com/office/drawing/2014/chart" uri="{C3380CC4-5D6E-409C-BE32-E72D297353CC}">
              <c16:uniqueId val="{00000001-FD0D-4823-8175-42B003BDE79C}"/>
            </c:ext>
          </c:extLst>
        </c:ser>
        <c:ser>
          <c:idx val="2"/>
          <c:order val="2"/>
          <c:tx>
            <c:strRef>
              <c:f>Sheet2!$J$2</c:f>
              <c:strCache>
                <c:ptCount val="1"/>
                <c:pt idx="0">
                  <c:v>MD</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Sheet2!$J$3</c:f>
              <c:numCache>
                <c:formatCode>General</c:formatCode>
                <c:ptCount val="1"/>
                <c:pt idx="0">
                  <c:v>101</c:v>
                </c:pt>
              </c:numCache>
            </c:numRef>
          </c:val>
          <c:extLst>
            <c:ext xmlns:c16="http://schemas.microsoft.com/office/drawing/2014/chart" uri="{C3380CC4-5D6E-409C-BE32-E72D297353CC}">
              <c16:uniqueId val="{00000002-FD0D-4823-8175-42B003BDE79C}"/>
            </c:ext>
          </c:extLst>
        </c:ser>
        <c:ser>
          <c:idx val="3"/>
          <c:order val="3"/>
          <c:tx>
            <c:strRef>
              <c:f>Sheet2!$K$2</c:f>
              <c:strCache>
                <c:ptCount val="1"/>
                <c:pt idx="0">
                  <c:v>BLANK</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Sheet2!$K$3</c:f>
              <c:numCache>
                <c:formatCode>General</c:formatCode>
                <c:ptCount val="1"/>
                <c:pt idx="0">
                  <c:v>6</c:v>
                </c:pt>
              </c:numCache>
            </c:numRef>
          </c:val>
          <c:extLst>
            <c:ext xmlns:c16="http://schemas.microsoft.com/office/drawing/2014/chart" uri="{C3380CC4-5D6E-409C-BE32-E72D297353CC}">
              <c16:uniqueId val="{00000003-FD0D-4823-8175-42B003BDE79C}"/>
            </c:ext>
          </c:extLst>
        </c:ser>
        <c:dLbls>
          <c:dLblPos val="outEnd"/>
          <c:showLegendKey val="0"/>
          <c:showVal val="1"/>
          <c:showCatName val="0"/>
          <c:showSerName val="0"/>
          <c:showPercent val="0"/>
          <c:showBubbleSize val="0"/>
        </c:dLbls>
        <c:gapWidth val="100"/>
        <c:overlap val="-38"/>
        <c:axId val="73736192"/>
        <c:axId val="73738880"/>
      </c:barChart>
      <c:catAx>
        <c:axId val="73736192"/>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Sub districts</a:t>
                </a:r>
              </a:p>
            </c:rich>
          </c:tx>
          <c:overlay val="0"/>
          <c:spPr>
            <a:noFill/>
            <a:ln>
              <a:noFill/>
            </a:ln>
            <a:effectLst/>
          </c:sp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73738880"/>
        <c:crosses val="autoZero"/>
        <c:auto val="1"/>
        <c:lblAlgn val="ctr"/>
        <c:lblOffset val="100"/>
        <c:noMultiLvlLbl val="0"/>
      </c:catAx>
      <c:valAx>
        <c:axId val="73738880"/>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Number of cases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73736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2">
          <a:lumMod val="15000"/>
          <a:lumOff val="85000"/>
        </a:schemeClr>
      </a:solid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Sheet2!$M$116</c:f>
              <c:strCache>
                <c:ptCount val="1"/>
                <c:pt idx="0">
                  <c:v>EAST LONDON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Sheet2!$L$117:$L$125</c:f>
              <c:strCache>
                <c:ptCount val="9"/>
                <c:pt idx="0">
                  <c:v>0-9</c:v>
                </c:pt>
                <c:pt idx="1">
                  <c:v>10-19</c:v>
                </c:pt>
                <c:pt idx="2">
                  <c:v>20-29</c:v>
                </c:pt>
                <c:pt idx="3">
                  <c:v>30-39</c:v>
                </c:pt>
                <c:pt idx="4">
                  <c:v>40-49</c:v>
                </c:pt>
                <c:pt idx="5">
                  <c:v>50-59</c:v>
                </c:pt>
                <c:pt idx="6">
                  <c:v>60-69</c:v>
                </c:pt>
                <c:pt idx="7">
                  <c:v>70+</c:v>
                </c:pt>
                <c:pt idx="8">
                  <c:v>(blank)</c:v>
                </c:pt>
              </c:strCache>
            </c:strRef>
          </c:cat>
          <c:val>
            <c:numRef>
              <c:f>Sheet2!$M$117:$M$125</c:f>
              <c:numCache>
                <c:formatCode>General</c:formatCode>
                <c:ptCount val="9"/>
                <c:pt idx="0">
                  <c:v>28</c:v>
                </c:pt>
                <c:pt idx="1">
                  <c:v>21</c:v>
                </c:pt>
                <c:pt idx="2">
                  <c:v>130</c:v>
                </c:pt>
                <c:pt idx="3">
                  <c:v>297</c:v>
                </c:pt>
                <c:pt idx="4">
                  <c:v>201</c:v>
                </c:pt>
                <c:pt idx="5">
                  <c:v>123</c:v>
                </c:pt>
                <c:pt idx="6">
                  <c:v>41</c:v>
                </c:pt>
                <c:pt idx="7">
                  <c:v>21</c:v>
                </c:pt>
                <c:pt idx="8">
                  <c:v>12</c:v>
                </c:pt>
              </c:numCache>
            </c:numRef>
          </c:val>
          <c:extLst>
            <c:ext xmlns:c16="http://schemas.microsoft.com/office/drawing/2014/chart" uri="{C3380CC4-5D6E-409C-BE32-E72D297353CC}">
              <c16:uniqueId val="{00000000-241C-4D2A-8826-91F7E9B5E10F}"/>
            </c:ext>
          </c:extLst>
        </c:ser>
        <c:ser>
          <c:idx val="1"/>
          <c:order val="1"/>
          <c:tx>
            <c:strRef>
              <c:f>Sheet2!$N$116</c:f>
              <c:strCache>
                <c:ptCount val="1"/>
                <c:pt idx="0">
                  <c:v>KWT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Sheet2!$L$117:$L$125</c:f>
              <c:strCache>
                <c:ptCount val="9"/>
                <c:pt idx="0">
                  <c:v>0-9</c:v>
                </c:pt>
                <c:pt idx="1">
                  <c:v>10-19</c:v>
                </c:pt>
                <c:pt idx="2">
                  <c:v>20-29</c:v>
                </c:pt>
                <c:pt idx="3">
                  <c:v>30-39</c:v>
                </c:pt>
                <c:pt idx="4">
                  <c:v>40-49</c:v>
                </c:pt>
                <c:pt idx="5">
                  <c:v>50-59</c:v>
                </c:pt>
                <c:pt idx="6">
                  <c:v>60-69</c:v>
                </c:pt>
                <c:pt idx="7">
                  <c:v>70+</c:v>
                </c:pt>
                <c:pt idx="8">
                  <c:v>(blank)</c:v>
                </c:pt>
              </c:strCache>
            </c:strRef>
          </c:cat>
          <c:val>
            <c:numRef>
              <c:f>Sheet2!$N$117:$N$125</c:f>
              <c:numCache>
                <c:formatCode>General</c:formatCode>
                <c:ptCount val="9"/>
                <c:pt idx="0">
                  <c:v>16</c:v>
                </c:pt>
                <c:pt idx="1">
                  <c:v>20</c:v>
                </c:pt>
                <c:pt idx="2">
                  <c:v>36</c:v>
                </c:pt>
                <c:pt idx="3">
                  <c:v>64</c:v>
                </c:pt>
                <c:pt idx="4">
                  <c:v>69</c:v>
                </c:pt>
                <c:pt idx="5">
                  <c:v>68</c:v>
                </c:pt>
                <c:pt idx="6">
                  <c:v>31</c:v>
                </c:pt>
                <c:pt idx="7">
                  <c:v>7</c:v>
                </c:pt>
                <c:pt idx="8">
                  <c:v>1</c:v>
                </c:pt>
              </c:numCache>
            </c:numRef>
          </c:val>
          <c:extLst>
            <c:ext xmlns:c16="http://schemas.microsoft.com/office/drawing/2014/chart" uri="{C3380CC4-5D6E-409C-BE32-E72D297353CC}">
              <c16:uniqueId val="{00000001-241C-4D2A-8826-91F7E9B5E10F}"/>
            </c:ext>
          </c:extLst>
        </c:ser>
        <c:ser>
          <c:idx val="2"/>
          <c:order val="2"/>
          <c:tx>
            <c:strRef>
              <c:f>Sheet2!$O$116</c:f>
              <c:strCache>
                <c:ptCount val="1"/>
                <c:pt idx="0">
                  <c:v>MD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strRef>
              <c:f>Sheet2!$L$117:$L$125</c:f>
              <c:strCache>
                <c:ptCount val="9"/>
                <c:pt idx="0">
                  <c:v>0-9</c:v>
                </c:pt>
                <c:pt idx="1">
                  <c:v>10-19</c:v>
                </c:pt>
                <c:pt idx="2">
                  <c:v>20-29</c:v>
                </c:pt>
                <c:pt idx="3">
                  <c:v>30-39</c:v>
                </c:pt>
                <c:pt idx="4">
                  <c:v>40-49</c:v>
                </c:pt>
                <c:pt idx="5">
                  <c:v>50-59</c:v>
                </c:pt>
                <c:pt idx="6">
                  <c:v>60-69</c:v>
                </c:pt>
                <c:pt idx="7">
                  <c:v>70+</c:v>
                </c:pt>
                <c:pt idx="8">
                  <c:v>(blank)</c:v>
                </c:pt>
              </c:strCache>
            </c:strRef>
          </c:cat>
          <c:val>
            <c:numRef>
              <c:f>Sheet2!$O$117:$O$125</c:f>
              <c:numCache>
                <c:formatCode>General</c:formatCode>
                <c:ptCount val="9"/>
                <c:pt idx="0">
                  <c:v>3</c:v>
                </c:pt>
                <c:pt idx="1">
                  <c:v>5</c:v>
                </c:pt>
                <c:pt idx="2">
                  <c:v>14</c:v>
                </c:pt>
                <c:pt idx="3">
                  <c:v>30</c:v>
                </c:pt>
                <c:pt idx="4">
                  <c:v>30</c:v>
                </c:pt>
                <c:pt idx="5">
                  <c:v>13</c:v>
                </c:pt>
                <c:pt idx="6">
                  <c:v>4</c:v>
                </c:pt>
                <c:pt idx="7">
                  <c:v>1</c:v>
                </c:pt>
                <c:pt idx="8">
                  <c:v>1</c:v>
                </c:pt>
              </c:numCache>
            </c:numRef>
          </c:val>
          <c:extLst>
            <c:ext xmlns:c16="http://schemas.microsoft.com/office/drawing/2014/chart" uri="{C3380CC4-5D6E-409C-BE32-E72D297353CC}">
              <c16:uniqueId val="{00000002-241C-4D2A-8826-91F7E9B5E10F}"/>
            </c:ext>
          </c:extLst>
        </c:ser>
        <c:ser>
          <c:idx val="3"/>
          <c:order val="3"/>
          <c:tx>
            <c:strRef>
              <c:f>Sheet2!$P$116</c:f>
              <c:strCache>
                <c:ptCount val="1"/>
                <c:pt idx="0">
                  <c:v>(blank)</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cat>
            <c:strRef>
              <c:f>Sheet2!$L$117:$L$125</c:f>
              <c:strCache>
                <c:ptCount val="9"/>
                <c:pt idx="0">
                  <c:v>0-9</c:v>
                </c:pt>
                <c:pt idx="1">
                  <c:v>10-19</c:v>
                </c:pt>
                <c:pt idx="2">
                  <c:v>20-29</c:v>
                </c:pt>
                <c:pt idx="3">
                  <c:v>30-39</c:v>
                </c:pt>
                <c:pt idx="4">
                  <c:v>40-49</c:v>
                </c:pt>
                <c:pt idx="5">
                  <c:v>50-59</c:v>
                </c:pt>
                <c:pt idx="6">
                  <c:v>60-69</c:v>
                </c:pt>
                <c:pt idx="7">
                  <c:v>70+</c:v>
                </c:pt>
                <c:pt idx="8">
                  <c:v>(blank)</c:v>
                </c:pt>
              </c:strCache>
            </c:strRef>
          </c:cat>
          <c:val>
            <c:numRef>
              <c:f>Sheet2!$P$117:$P$125</c:f>
              <c:numCache>
                <c:formatCode>General</c:formatCode>
                <c:ptCount val="9"/>
                <c:pt idx="3">
                  <c:v>2</c:v>
                </c:pt>
                <c:pt idx="4">
                  <c:v>1</c:v>
                </c:pt>
                <c:pt idx="5">
                  <c:v>2</c:v>
                </c:pt>
                <c:pt idx="6">
                  <c:v>1</c:v>
                </c:pt>
              </c:numCache>
            </c:numRef>
          </c:val>
          <c:extLst>
            <c:ext xmlns:c16="http://schemas.microsoft.com/office/drawing/2014/chart" uri="{C3380CC4-5D6E-409C-BE32-E72D297353CC}">
              <c16:uniqueId val="{00000003-241C-4D2A-8826-91F7E9B5E10F}"/>
            </c:ext>
          </c:extLst>
        </c:ser>
        <c:dLbls>
          <c:showLegendKey val="0"/>
          <c:showVal val="0"/>
          <c:showCatName val="0"/>
          <c:showSerName val="0"/>
          <c:showPercent val="0"/>
          <c:showBubbleSize val="0"/>
        </c:dLbls>
        <c:gapWidth val="150"/>
        <c:overlap val="100"/>
        <c:axId val="29160192"/>
        <c:axId val="29162496"/>
      </c:barChart>
      <c:catAx>
        <c:axId val="29160192"/>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Age categories</a:t>
                </a:r>
              </a:p>
            </c:rich>
          </c:tx>
          <c:overlay val="0"/>
          <c:spPr>
            <a:noFill/>
            <a:ln>
              <a:noFill/>
            </a:ln>
            <a:effectLst/>
          </c:sp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9162496"/>
        <c:crosses val="autoZero"/>
        <c:auto val="1"/>
        <c:lblAlgn val="ctr"/>
        <c:lblOffset val="100"/>
        <c:noMultiLvlLbl val="0"/>
      </c:catAx>
      <c:valAx>
        <c:axId val="29162496"/>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Number of cases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9160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2">
          <a:lumMod val="15000"/>
          <a:lumOff val="85000"/>
        </a:schemeClr>
      </a:solid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282271024107785E-2"/>
          <c:y val="1.7966298926967272E-2"/>
          <c:w val="0.91467203928249807"/>
          <c:h val="0.72338184186823751"/>
        </c:manualLayout>
      </c:layout>
      <c:barChart>
        <c:barDir val="col"/>
        <c:grouping val="stacked"/>
        <c:varyColors val="0"/>
        <c:ser>
          <c:idx val="0"/>
          <c:order val="0"/>
          <c:tx>
            <c:strRef>
              <c:f>'Contact tracing and screening'!$B$1</c:f>
              <c:strCache>
                <c:ptCount val="1"/>
                <c:pt idx="0">
                  <c:v>Patients screened</c:v>
                </c:pt>
              </c:strCache>
            </c:strRef>
          </c:tx>
          <c:spPr>
            <a:solidFill>
              <a:schemeClr val="accent1"/>
            </a:solidFill>
            <a:ln>
              <a:noFill/>
            </a:ln>
            <a:effectLst/>
          </c:spPr>
          <c:invertIfNegative val="0"/>
          <c:cat>
            <c:numRef>
              <c:f>'Contact tracing and screening'!$A$2:$A$38</c:f>
              <c:numCache>
                <c:formatCode>yyyy/mm/dd;@</c:formatCode>
                <c:ptCount val="37"/>
                <c:pt idx="0">
                  <c:v>43928</c:v>
                </c:pt>
                <c:pt idx="1">
                  <c:v>43929</c:v>
                </c:pt>
                <c:pt idx="2">
                  <c:v>43930</c:v>
                </c:pt>
                <c:pt idx="3">
                  <c:v>43932</c:v>
                </c:pt>
                <c:pt idx="4">
                  <c:v>43933</c:v>
                </c:pt>
                <c:pt idx="5">
                  <c:v>43935</c:v>
                </c:pt>
                <c:pt idx="6">
                  <c:v>43936</c:v>
                </c:pt>
                <c:pt idx="7">
                  <c:v>43937</c:v>
                </c:pt>
                <c:pt idx="8">
                  <c:v>43938</c:v>
                </c:pt>
                <c:pt idx="9">
                  <c:v>43941</c:v>
                </c:pt>
                <c:pt idx="10">
                  <c:v>43942</c:v>
                </c:pt>
                <c:pt idx="11">
                  <c:v>43943</c:v>
                </c:pt>
                <c:pt idx="12">
                  <c:v>43944</c:v>
                </c:pt>
                <c:pt idx="13">
                  <c:v>43945</c:v>
                </c:pt>
                <c:pt idx="14">
                  <c:v>43949</c:v>
                </c:pt>
                <c:pt idx="15">
                  <c:v>43950</c:v>
                </c:pt>
                <c:pt idx="16">
                  <c:v>43951</c:v>
                </c:pt>
                <c:pt idx="17">
                  <c:v>43955</c:v>
                </c:pt>
                <c:pt idx="18">
                  <c:v>43956</c:v>
                </c:pt>
                <c:pt idx="19">
                  <c:v>43957</c:v>
                </c:pt>
                <c:pt idx="20">
                  <c:v>43958</c:v>
                </c:pt>
                <c:pt idx="21">
                  <c:v>43959</c:v>
                </c:pt>
                <c:pt idx="22">
                  <c:v>43962</c:v>
                </c:pt>
                <c:pt idx="23">
                  <c:v>43963</c:v>
                </c:pt>
                <c:pt idx="24">
                  <c:v>43964</c:v>
                </c:pt>
                <c:pt idx="25">
                  <c:v>43966</c:v>
                </c:pt>
                <c:pt idx="26">
                  <c:v>43969</c:v>
                </c:pt>
                <c:pt idx="27">
                  <c:v>43970</c:v>
                </c:pt>
                <c:pt idx="28">
                  <c:v>43971</c:v>
                </c:pt>
                <c:pt idx="29">
                  <c:v>43972</c:v>
                </c:pt>
                <c:pt idx="30">
                  <c:v>43973</c:v>
                </c:pt>
                <c:pt idx="31">
                  <c:v>43976</c:v>
                </c:pt>
                <c:pt idx="32">
                  <c:v>43977</c:v>
                </c:pt>
                <c:pt idx="33">
                  <c:v>43978</c:v>
                </c:pt>
                <c:pt idx="34">
                  <c:v>43979</c:v>
                </c:pt>
                <c:pt idx="35">
                  <c:v>43980</c:v>
                </c:pt>
                <c:pt idx="36">
                  <c:v>43983</c:v>
                </c:pt>
              </c:numCache>
            </c:numRef>
          </c:cat>
          <c:val>
            <c:numRef>
              <c:f>'Contact tracing and screening'!$B$2:$B$38</c:f>
              <c:numCache>
                <c:formatCode>General</c:formatCode>
                <c:ptCount val="37"/>
                <c:pt idx="0">
                  <c:v>396</c:v>
                </c:pt>
                <c:pt idx="1">
                  <c:v>675</c:v>
                </c:pt>
                <c:pt idx="2">
                  <c:v>448</c:v>
                </c:pt>
                <c:pt idx="3">
                  <c:v>278</c:v>
                </c:pt>
                <c:pt idx="4">
                  <c:v>479</c:v>
                </c:pt>
                <c:pt idx="5">
                  <c:v>361</c:v>
                </c:pt>
                <c:pt idx="6">
                  <c:v>320</c:v>
                </c:pt>
                <c:pt idx="7">
                  <c:v>784</c:v>
                </c:pt>
                <c:pt idx="8">
                  <c:v>208</c:v>
                </c:pt>
                <c:pt idx="9">
                  <c:v>398</c:v>
                </c:pt>
                <c:pt idx="10">
                  <c:v>390</c:v>
                </c:pt>
                <c:pt idx="11">
                  <c:v>472</c:v>
                </c:pt>
                <c:pt idx="12">
                  <c:v>627</c:v>
                </c:pt>
                <c:pt idx="13">
                  <c:v>751</c:v>
                </c:pt>
                <c:pt idx="14">
                  <c:v>878</c:v>
                </c:pt>
                <c:pt idx="15">
                  <c:v>973</c:v>
                </c:pt>
                <c:pt idx="16">
                  <c:v>454</c:v>
                </c:pt>
                <c:pt idx="17">
                  <c:v>491</c:v>
                </c:pt>
                <c:pt idx="18">
                  <c:v>500</c:v>
                </c:pt>
                <c:pt idx="19">
                  <c:v>651</c:v>
                </c:pt>
                <c:pt idx="20">
                  <c:v>534</c:v>
                </c:pt>
                <c:pt idx="21">
                  <c:v>733</c:v>
                </c:pt>
                <c:pt idx="22">
                  <c:v>379</c:v>
                </c:pt>
                <c:pt idx="23">
                  <c:v>1317</c:v>
                </c:pt>
                <c:pt idx="24">
                  <c:v>800</c:v>
                </c:pt>
                <c:pt idx="25">
                  <c:v>589</c:v>
                </c:pt>
                <c:pt idx="26">
                  <c:v>524</c:v>
                </c:pt>
                <c:pt idx="27">
                  <c:v>261</c:v>
                </c:pt>
                <c:pt idx="28">
                  <c:v>540</c:v>
                </c:pt>
                <c:pt idx="29">
                  <c:v>386</c:v>
                </c:pt>
                <c:pt idx="30">
                  <c:v>364</c:v>
                </c:pt>
                <c:pt idx="31">
                  <c:v>333</c:v>
                </c:pt>
                <c:pt idx="32">
                  <c:v>302</c:v>
                </c:pt>
                <c:pt idx="33">
                  <c:v>244</c:v>
                </c:pt>
                <c:pt idx="34">
                  <c:v>491</c:v>
                </c:pt>
                <c:pt idx="35">
                  <c:v>336</c:v>
                </c:pt>
                <c:pt idx="36">
                  <c:v>214</c:v>
                </c:pt>
              </c:numCache>
            </c:numRef>
          </c:val>
          <c:extLst>
            <c:ext xmlns:c16="http://schemas.microsoft.com/office/drawing/2014/chart" uri="{C3380CC4-5D6E-409C-BE32-E72D297353CC}">
              <c16:uniqueId val="{00000000-57B4-4502-9F46-B5368E0ACF50}"/>
            </c:ext>
          </c:extLst>
        </c:ser>
        <c:ser>
          <c:idx val="1"/>
          <c:order val="1"/>
          <c:tx>
            <c:strRef>
              <c:f>'Contact tracing and screening'!$D$1</c:f>
              <c:strCache>
                <c:ptCount val="1"/>
                <c:pt idx="0">
                  <c:v>Patients tested</c:v>
                </c:pt>
              </c:strCache>
            </c:strRef>
          </c:tx>
          <c:spPr>
            <a:solidFill>
              <a:schemeClr val="accent2"/>
            </a:solidFill>
            <a:ln>
              <a:noFill/>
            </a:ln>
            <a:effectLst/>
          </c:spPr>
          <c:invertIfNegative val="0"/>
          <c:cat>
            <c:numRef>
              <c:f>'Contact tracing and screening'!$A$2:$A$38</c:f>
              <c:numCache>
                <c:formatCode>yyyy/mm/dd;@</c:formatCode>
                <c:ptCount val="37"/>
                <c:pt idx="0">
                  <c:v>43928</c:v>
                </c:pt>
                <c:pt idx="1">
                  <c:v>43929</c:v>
                </c:pt>
                <c:pt idx="2">
                  <c:v>43930</c:v>
                </c:pt>
                <c:pt idx="3">
                  <c:v>43932</c:v>
                </c:pt>
                <c:pt idx="4">
                  <c:v>43933</c:v>
                </c:pt>
                <c:pt idx="5">
                  <c:v>43935</c:v>
                </c:pt>
                <c:pt idx="6">
                  <c:v>43936</c:v>
                </c:pt>
                <c:pt idx="7">
                  <c:v>43937</c:v>
                </c:pt>
                <c:pt idx="8">
                  <c:v>43938</c:v>
                </c:pt>
                <c:pt idx="9">
                  <c:v>43941</c:v>
                </c:pt>
                <c:pt idx="10">
                  <c:v>43942</c:v>
                </c:pt>
                <c:pt idx="11">
                  <c:v>43943</c:v>
                </c:pt>
                <c:pt idx="12">
                  <c:v>43944</c:v>
                </c:pt>
                <c:pt idx="13">
                  <c:v>43945</c:v>
                </c:pt>
                <c:pt idx="14">
                  <c:v>43949</c:v>
                </c:pt>
                <c:pt idx="15">
                  <c:v>43950</c:v>
                </c:pt>
                <c:pt idx="16">
                  <c:v>43951</c:v>
                </c:pt>
                <c:pt idx="17">
                  <c:v>43955</c:v>
                </c:pt>
                <c:pt idx="18">
                  <c:v>43956</c:v>
                </c:pt>
                <c:pt idx="19">
                  <c:v>43957</c:v>
                </c:pt>
                <c:pt idx="20">
                  <c:v>43958</c:v>
                </c:pt>
                <c:pt idx="21">
                  <c:v>43959</c:v>
                </c:pt>
                <c:pt idx="22">
                  <c:v>43962</c:v>
                </c:pt>
                <c:pt idx="23">
                  <c:v>43963</c:v>
                </c:pt>
                <c:pt idx="24">
                  <c:v>43964</c:v>
                </c:pt>
                <c:pt idx="25">
                  <c:v>43966</c:v>
                </c:pt>
                <c:pt idx="26">
                  <c:v>43969</c:v>
                </c:pt>
                <c:pt idx="27">
                  <c:v>43970</c:v>
                </c:pt>
                <c:pt idx="28">
                  <c:v>43971</c:v>
                </c:pt>
                <c:pt idx="29">
                  <c:v>43972</c:v>
                </c:pt>
                <c:pt idx="30">
                  <c:v>43973</c:v>
                </c:pt>
                <c:pt idx="31">
                  <c:v>43976</c:v>
                </c:pt>
                <c:pt idx="32">
                  <c:v>43977</c:v>
                </c:pt>
                <c:pt idx="33">
                  <c:v>43978</c:v>
                </c:pt>
                <c:pt idx="34">
                  <c:v>43979</c:v>
                </c:pt>
                <c:pt idx="35">
                  <c:v>43980</c:v>
                </c:pt>
                <c:pt idx="36">
                  <c:v>43983</c:v>
                </c:pt>
              </c:numCache>
            </c:numRef>
          </c:cat>
          <c:val>
            <c:numRef>
              <c:f>'Contact tracing and screening'!$D$2:$D$38</c:f>
              <c:numCache>
                <c:formatCode>General</c:formatCode>
                <c:ptCount val="37"/>
                <c:pt idx="0">
                  <c:v>37</c:v>
                </c:pt>
                <c:pt idx="1">
                  <c:v>71</c:v>
                </c:pt>
                <c:pt idx="2">
                  <c:v>136</c:v>
                </c:pt>
                <c:pt idx="3">
                  <c:v>191</c:v>
                </c:pt>
                <c:pt idx="4">
                  <c:v>83</c:v>
                </c:pt>
                <c:pt idx="5">
                  <c:v>193</c:v>
                </c:pt>
                <c:pt idx="6">
                  <c:v>0</c:v>
                </c:pt>
                <c:pt idx="7">
                  <c:v>659</c:v>
                </c:pt>
                <c:pt idx="8">
                  <c:v>208</c:v>
                </c:pt>
                <c:pt idx="9">
                  <c:v>202</c:v>
                </c:pt>
                <c:pt idx="10">
                  <c:v>328</c:v>
                </c:pt>
                <c:pt idx="11">
                  <c:v>128</c:v>
                </c:pt>
                <c:pt idx="12">
                  <c:v>355</c:v>
                </c:pt>
                <c:pt idx="13">
                  <c:v>751</c:v>
                </c:pt>
                <c:pt idx="14">
                  <c:v>726</c:v>
                </c:pt>
                <c:pt idx="15">
                  <c:v>587</c:v>
                </c:pt>
                <c:pt idx="16">
                  <c:v>258</c:v>
                </c:pt>
                <c:pt idx="17">
                  <c:v>359</c:v>
                </c:pt>
                <c:pt idx="18">
                  <c:v>500</c:v>
                </c:pt>
                <c:pt idx="19">
                  <c:v>493</c:v>
                </c:pt>
                <c:pt idx="20">
                  <c:v>329</c:v>
                </c:pt>
                <c:pt idx="21">
                  <c:v>505</c:v>
                </c:pt>
                <c:pt idx="22">
                  <c:v>305</c:v>
                </c:pt>
                <c:pt idx="23">
                  <c:v>704</c:v>
                </c:pt>
                <c:pt idx="24">
                  <c:v>681</c:v>
                </c:pt>
                <c:pt idx="25">
                  <c:v>453</c:v>
                </c:pt>
                <c:pt idx="26">
                  <c:v>204</c:v>
                </c:pt>
                <c:pt idx="27">
                  <c:v>261</c:v>
                </c:pt>
                <c:pt idx="28">
                  <c:v>305</c:v>
                </c:pt>
                <c:pt idx="29">
                  <c:v>244</c:v>
                </c:pt>
                <c:pt idx="30">
                  <c:v>209</c:v>
                </c:pt>
                <c:pt idx="31">
                  <c:v>333</c:v>
                </c:pt>
                <c:pt idx="32">
                  <c:v>302</c:v>
                </c:pt>
                <c:pt idx="33">
                  <c:v>244</c:v>
                </c:pt>
                <c:pt idx="34">
                  <c:v>491</c:v>
                </c:pt>
                <c:pt idx="35">
                  <c:v>163</c:v>
                </c:pt>
                <c:pt idx="36">
                  <c:v>134</c:v>
                </c:pt>
              </c:numCache>
            </c:numRef>
          </c:val>
          <c:extLst>
            <c:ext xmlns:c16="http://schemas.microsoft.com/office/drawing/2014/chart" uri="{C3380CC4-5D6E-409C-BE32-E72D297353CC}">
              <c16:uniqueId val="{00000001-57B4-4502-9F46-B5368E0ACF50}"/>
            </c:ext>
          </c:extLst>
        </c:ser>
        <c:ser>
          <c:idx val="2"/>
          <c:order val="2"/>
          <c:tx>
            <c:strRef>
              <c:f>'Contact tracing and screening'!$F$1</c:f>
              <c:strCache>
                <c:ptCount val="1"/>
                <c:pt idx="0">
                  <c:v>Contacts identified</c:v>
                </c:pt>
              </c:strCache>
            </c:strRef>
          </c:tx>
          <c:spPr>
            <a:solidFill>
              <a:schemeClr val="accent3"/>
            </a:solidFill>
            <a:ln>
              <a:noFill/>
            </a:ln>
            <a:effectLst/>
          </c:spPr>
          <c:invertIfNegative val="0"/>
          <c:cat>
            <c:numRef>
              <c:f>'Contact tracing and screening'!$A$2:$A$38</c:f>
              <c:numCache>
                <c:formatCode>yyyy/mm/dd;@</c:formatCode>
                <c:ptCount val="37"/>
                <c:pt idx="0">
                  <c:v>43928</c:v>
                </c:pt>
                <c:pt idx="1">
                  <c:v>43929</c:v>
                </c:pt>
                <c:pt idx="2">
                  <c:v>43930</c:v>
                </c:pt>
                <c:pt idx="3">
                  <c:v>43932</c:v>
                </c:pt>
                <c:pt idx="4">
                  <c:v>43933</c:v>
                </c:pt>
                <c:pt idx="5">
                  <c:v>43935</c:v>
                </c:pt>
                <c:pt idx="6">
                  <c:v>43936</c:v>
                </c:pt>
                <c:pt idx="7">
                  <c:v>43937</c:v>
                </c:pt>
                <c:pt idx="8">
                  <c:v>43938</c:v>
                </c:pt>
                <c:pt idx="9">
                  <c:v>43941</c:v>
                </c:pt>
                <c:pt idx="10">
                  <c:v>43942</c:v>
                </c:pt>
                <c:pt idx="11">
                  <c:v>43943</c:v>
                </c:pt>
                <c:pt idx="12">
                  <c:v>43944</c:v>
                </c:pt>
                <c:pt idx="13">
                  <c:v>43945</c:v>
                </c:pt>
                <c:pt idx="14">
                  <c:v>43949</c:v>
                </c:pt>
                <c:pt idx="15">
                  <c:v>43950</c:v>
                </c:pt>
                <c:pt idx="16">
                  <c:v>43951</c:v>
                </c:pt>
                <c:pt idx="17">
                  <c:v>43955</c:v>
                </c:pt>
                <c:pt idx="18">
                  <c:v>43956</c:v>
                </c:pt>
                <c:pt idx="19">
                  <c:v>43957</c:v>
                </c:pt>
                <c:pt idx="20">
                  <c:v>43958</c:v>
                </c:pt>
                <c:pt idx="21">
                  <c:v>43959</c:v>
                </c:pt>
                <c:pt idx="22">
                  <c:v>43962</c:v>
                </c:pt>
                <c:pt idx="23">
                  <c:v>43963</c:v>
                </c:pt>
                <c:pt idx="24">
                  <c:v>43964</c:v>
                </c:pt>
                <c:pt idx="25">
                  <c:v>43966</c:v>
                </c:pt>
                <c:pt idx="26">
                  <c:v>43969</c:v>
                </c:pt>
                <c:pt idx="27">
                  <c:v>43970</c:v>
                </c:pt>
                <c:pt idx="28">
                  <c:v>43971</c:v>
                </c:pt>
                <c:pt idx="29">
                  <c:v>43972</c:v>
                </c:pt>
                <c:pt idx="30">
                  <c:v>43973</c:v>
                </c:pt>
                <c:pt idx="31">
                  <c:v>43976</c:v>
                </c:pt>
                <c:pt idx="32">
                  <c:v>43977</c:v>
                </c:pt>
                <c:pt idx="33">
                  <c:v>43978</c:v>
                </c:pt>
                <c:pt idx="34">
                  <c:v>43979</c:v>
                </c:pt>
                <c:pt idx="35">
                  <c:v>43980</c:v>
                </c:pt>
                <c:pt idx="36">
                  <c:v>43983</c:v>
                </c:pt>
              </c:numCache>
            </c:numRef>
          </c:cat>
          <c:val>
            <c:numRef>
              <c:f>'Contact tracing and screening'!$F$2:$F$38</c:f>
              <c:numCache>
                <c:formatCode>General</c:formatCode>
                <c:ptCount val="37"/>
                <c:pt idx="0">
                  <c:v>104</c:v>
                </c:pt>
                <c:pt idx="1">
                  <c:v>223</c:v>
                </c:pt>
                <c:pt idx="2">
                  <c:v>171</c:v>
                </c:pt>
                <c:pt idx="3">
                  <c:v>261</c:v>
                </c:pt>
                <c:pt idx="4">
                  <c:v>104</c:v>
                </c:pt>
                <c:pt idx="5">
                  <c:v>273</c:v>
                </c:pt>
                <c:pt idx="6">
                  <c:v>209</c:v>
                </c:pt>
                <c:pt idx="7">
                  <c:v>625</c:v>
                </c:pt>
                <c:pt idx="8">
                  <c:v>497</c:v>
                </c:pt>
                <c:pt idx="9">
                  <c:v>696</c:v>
                </c:pt>
                <c:pt idx="10">
                  <c:v>1232</c:v>
                </c:pt>
                <c:pt idx="11">
                  <c:v>338</c:v>
                </c:pt>
                <c:pt idx="12">
                  <c:v>202</c:v>
                </c:pt>
                <c:pt idx="13">
                  <c:v>0</c:v>
                </c:pt>
                <c:pt idx="14">
                  <c:v>308</c:v>
                </c:pt>
                <c:pt idx="15">
                  <c:v>1213</c:v>
                </c:pt>
                <c:pt idx="16">
                  <c:v>605</c:v>
                </c:pt>
                <c:pt idx="17">
                  <c:v>898</c:v>
                </c:pt>
                <c:pt idx="18">
                  <c:v>44</c:v>
                </c:pt>
                <c:pt idx="19">
                  <c:v>1615</c:v>
                </c:pt>
                <c:pt idx="20">
                  <c:v>1848</c:v>
                </c:pt>
                <c:pt idx="21">
                  <c:v>1476</c:v>
                </c:pt>
                <c:pt idx="22">
                  <c:v>825</c:v>
                </c:pt>
                <c:pt idx="23">
                  <c:v>1201</c:v>
                </c:pt>
                <c:pt idx="24">
                  <c:v>1894</c:v>
                </c:pt>
                <c:pt idx="25">
                  <c:v>821</c:v>
                </c:pt>
                <c:pt idx="26">
                  <c:v>642</c:v>
                </c:pt>
                <c:pt idx="27">
                  <c:v>832</c:v>
                </c:pt>
                <c:pt idx="28">
                  <c:v>450</c:v>
                </c:pt>
                <c:pt idx="29">
                  <c:v>515</c:v>
                </c:pt>
                <c:pt idx="30">
                  <c:v>438</c:v>
                </c:pt>
                <c:pt idx="31">
                  <c:v>931</c:v>
                </c:pt>
                <c:pt idx="32">
                  <c:v>770</c:v>
                </c:pt>
                <c:pt idx="33">
                  <c:v>717</c:v>
                </c:pt>
                <c:pt idx="34">
                  <c:v>889</c:v>
                </c:pt>
                <c:pt idx="35">
                  <c:v>431</c:v>
                </c:pt>
                <c:pt idx="36">
                  <c:v>408</c:v>
                </c:pt>
              </c:numCache>
            </c:numRef>
          </c:val>
          <c:extLst>
            <c:ext xmlns:c16="http://schemas.microsoft.com/office/drawing/2014/chart" uri="{C3380CC4-5D6E-409C-BE32-E72D297353CC}">
              <c16:uniqueId val="{00000002-57B4-4502-9F46-B5368E0ACF50}"/>
            </c:ext>
          </c:extLst>
        </c:ser>
        <c:dLbls>
          <c:showLegendKey val="0"/>
          <c:showVal val="0"/>
          <c:showCatName val="0"/>
          <c:showSerName val="0"/>
          <c:showPercent val="0"/>
          <c:showBubbleSize val="0"/>
        </c:dLbls>
        <c:gapWidth val="150"/>
        <c:overlap val="100"/>
        <c:axId val="114358528"/>
        <c:axId val="115134848"/>
      </c:barChart>
      <c:dateAx>
        <c:axId val="114358528"/>
        <c:scaling>
          <c:orientation val="minMax"/>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134848"/>
        <c:crosses val="autoZero"/>
        <c:auto val="1"/>
        <c:lblOffset val="100"/>
        <c:baseTimeUnit val="days"/>
      </c:dateAx>
      <c:valAx>
        <c:axId val="115134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358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11296811344482E-2"/>
          <c:y val="0.12633030715535859"/>
          <c:w val="0.89465780290039676"/>
          <c:h val="0.7251919081297401"/>
        </c:manualLayout>
      </c:layout>
      <c:lineChart>
        <c:grouping val="standard"/>
        <c:varyColors val="0"/>
        <c:ser>
          <c:idx val="0"/>
          <c:order val="0"/>
          <c:tx>
            <c:strRef>
              <c:f>'Screening Including Teams'!$B$1</c:f>
              <c:strCache>
                <c:ptCount val="1"/>
                <c:pt idx="0">
                  <c:v>Total Screened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'Screening Including Teams'!$A$2:$A$57</c:f>
              <c:numCache>
                <c:formatCode>m/d/yyyy</c:formatCode>
                <c:ptCount val="56"/>
                <c:pt idx="0">
                  <c:v>43928</c:v>
                </c:pt>
                <c:pt idx="1">
                  <c:v>43929</c:v>
                </c:pt>
                <c:pt idx="2">
                  <c:v>43930</c:v>
                </c:pt>
                <c:pt idx="3">
                  <c:v>43931</c:v>
                </c:pt>
                <c:pt idx="4">
                  <c:v>43932</c:v>
                </c:pt>
                <c:pt idx="5">
                  <c:v>43933</c:v>
                </c:pt>
                <c:pt idx="6">
                  <c:v>43934</c:v>
                </c:pt>
                <c:pt idx="7">
                  <c:v>43935</c:v>
                </c:pt>
                <c:pt idx="8">
                  <c:v>43936</c:v>
                </c:pt>
                <c:pt idx="9">
                  <c:v>43937</c:v>
                </c:pt>
                <c:pt idx="10">
                  <c:v>43938</c:v>
                </c:pt>
                <c:pt idx="11">
                  <c:v>43939</c:v>
                </c:pt>
                <c:pt idx="12">
                  <c:v>43940</c:v>
                </c:pt>
                <c:pt idx="13">
                  <c:v>43941</c:v>
                </c:pt>
                <c:pt idx="14">
                  <c:v>43942</c:v>
                </c:pt>
                <c:pt idx="15">
                  <c:v>43943</c:v>
                </c:pt>
                <c:pt idx="16">
                  <c:v>43944</c:v>
                </c:pt>
                <c:pt idx="17">
                  <c:v>43945</c:v>
                </c:pt>
                <c:pt idx="18">
                  <c:v>43946</c:v>
                </c:pt>
                <c:pt idx="19">
                  <c:v>43947</c:v>
                </c:pt>
                <c:pt idx="20">
                  <c:v>43948</c:v>
                </c:pt>
                <c:pt idx="21">
                  <c:v>43949</c:v>
                </c:pt>
                <c:pt idx="22">
                  <c:v>43950</c:v>
                </c:pt>
                <c:pt idx="23">
                  <c:v>43951</c:v>
                </c:pt>
                <c:pt idx="24">
                  <c:v>43952</c:v>
                </c:pt>
                <c:pt idx="25">
                  <c:v>43953</c:v>
                </c:pt>
                <c:pt idx="26">
                  <c:v>43954</c:v>
                </c:pt>
                <c:pt idx="27">
                  <c:v>43955</c:v>
                </c:pt>
                <c:pt idx="28">
                  <c:v>43956</c:v>
                </c:pt>
                <c:pt idx="29">
                  <c:v>43957</c:v>
                </c:pt>
                <c:pt idx="30">
                  <c:v>43958</c:v>
                </c:pt>
                <c:pt idx="31">
                  <c:v>43959</c:v>
                </c:pt>
                <c:pt idx="32">
                  <c:v>43960</c:v>
                </c:pt>
                <c:pt idx="33">
                  <c:v>43961</c:v>
                </c:pt>
                <c:pt idx="34">
                  <c:v>43962</c:v>
                </c:pt>
                <c:pt idx="35">
                  <c:v>43963</c:v>
                </c:pt>
                <c:pt idx="36">
                  <c:v>43964</c:v>
                </c:pt>
                <c:pt idx="37">
                  <c:v>43965</c:v>
                </c:pt>
                <c:pt idx="38">
                  <c:v>43966</c:v>
                </c:pt>
                <c:pt idx="39">
                  <c:v>43967</c:v>
                </c:pt>
                <c:pt idx="40">
                  <c:v>43968</c:v>
                </c:pt>
                <c:pt idx="41">
                  <c:v>43969</c:v>
                </c:pt>
                <c:pt idx="42">
                  <c:v>43970</c:v>
                </c:pt>
                <c:pt idx="43">
                  <c:v>43971</c:v>
                </c:pt>
                <c:pt idx="44">
                  <c:v>43972</c:v>
                </c:pt>
                <c:pt idx="45">
                  <c:v>43973</c:v>
                </c:pt>
                <c:pt idx="46">
                  <c:v>43974</c:v>
                </c:pt>
                <c:pt idx="47">
                  <c:v>43975</c:v>
                </c:pt>
                <c:pt idx="48">
                  <c:v>43976</c:v>
                </c:pt>
                <c:pt idx="49">
                  <c:v>43977</c:v>
                </c:pt>
                <c:pt idx="50">
                  <c:v>43978</c:v>
                </c:pt>
                <c:pt idx="51">
                  <c:v>43979</c:v>
                </c:pt>
                <c:pt idx="52">
                  <c:v>43980</c:v>
                </c:pt>
                <c:pt idx="53">
                  <c:v>43981</c:v>
                </c:pt>
                <c:pt idx="54">
                  <c:v>43982</c:v>
                </c:pt>
                <c:pt idx="55">
                  <c:v>43983</c:v>
                </c:pt>
              </c:numCache>
            </c:numRef>
          </c:cat>
          <c:val>
            <c:numRef>
              <c:f>'Screening Including Teams'!$B$2:$B$57</c:f>
              <c:numCache>
                <c:formatCode>General</c:formatCode>
                <c:ptCount val="56"/>
                <c:pt idx="0">
                  <c:v>628</c:v>
                </c:pt>
                <c:pt idx="1">
                  <c:v>910</c:v>
                </c:pt>
                <c:pt idx="2">
                  <c:v>637</c:v>
                </c:pt>
                <c:pt idx="3">
                  <c:v>119</c:v>
                </c:pt>
                <c:pt idx="4">
                  <c:v>394</c:v>
                </c:pt>
                <c:pt idx="5">
                  <c:v>571</c:v>
                </c:pt>
                <c:pt idx="6">
                  <c:v>124</c:v>
                </c:pt>
                <c:pt idx="7">
                  <c:v>876</c:v>
                </c:pt>
                <c:pt idx="8">
                  <c:v>549</c:v>
                </c:pt>
                <c:pt idx="9">
                  <c:v>1203</c:v>
                </c:pt>
                <c:pt idx="10">
                  <c:v>511</c:v>
                </c:pt>
                <c:pt idx="11">
                  <c:v>81</c:v>
                </c:pt>
                <c:pt idx="12">
                  <c:v>91</c:v>
                </c:pt>
                <c:pt idx="13">
                  <c:v>829</c:v>
                </c:pt>
                <c:pt idx="14">
                  <c:v>771</c:v>
                </c:pt>
                <c:pt idx="15">
                  <c:v>774</c:v>
                </c:pt>
                <c:pt idx="16">
                  <c:v>846</c:v>
                </c:pt>
                <c:pt idx="17">
                  <c:v>1333</c:v>
                </c:pt>
                <c:pt idx="18">
                  <c:v>83</c:v>
                </c:pt>
                <c:pt idx="19">
                  <c:v>120</c:v>
                </c:pt>
                <c:pt idx="20">
                  <c:v>87</c:v>
                </c:pt>
                <c:pt idx="21">
                  <c:v>2372</c:v>
                </c:pt>
                <c:pt idx="22">
                  <c:v>2164</c:v>
                </c:pt>
                <c:pt idx="23">
                  <c:v>2160</c:v>
                </c:pt>
                <c:pt idx="24">
                  <c:v>98</c:v>
                </c:pt>
                <c:pt idx="25">
                  <c:v>73</c:v>
                </c:pt>
                <c:pt idx="26">
                  <c:v>66</c:v>
                </c:pt>
                <c:pt idx="27">
                  <c:v>1989</c:v>
                </c:pt>
                <c:pt idx="28">
                  <c:v>2075</c:v>
                </c:pt>
                <c:pt idx="29">
                  <c:v>2922</c:v>
                </c:pt>
                <c:pt idx="30">
                  <c:v>3018</c:v>
                </c:pt>
                <c:pt idx="31">
                  <c:v>2459</c:v>
                </c:pt>
                <c:pt idx="32">
                  <c:v>110</c:v>
                </c:pt>
                <c:pt idx="33">
                  <c:v>80</c:v>
                </c:pt>
                <c:pt idx="34">
                  <c:v>3408</c:v>
                </c:pt>
                <c:pt idx="35">
                  <c:v>5300</c:v>
                </c:pt>
                <c:pt idx="36">
                  <c:v>6599</c:v>
                </c:pt>
                <c:pt idx="37">
                  <c:v>3618</c:v>
                </c:pt>
                <c:pt idx="38">
                  <c:v>2449</c:v>
                </c:pt>
                <c:pt idx="39">
                  <c:v>116</c:v>
                </c:pt>
                <c:pt idx="40">
                  <c:v>132</c:v>
                </c:pt>
                <c:pt idx="41">
                  <c:v>3811</c:v>
                </c:pt>
                <c:pt idx="42">
                  <c:v>4845</c:v>
                </c:pt>
                <c:pt idx="43">
                  <c:v>5940</c:v>
                </c:pt>
                <c:pt idx="44">
                  <c:v>3868</c:v>
                </c:pt>
                <c:pt idx="45">
                  <c:v>5009</c:v>
                </c:pt>
                <c:pt idx="46">
                  <c:v>1741</c:v>
                </c:pt>
                <c:pt idx="47">
                  <c:v>86</c:v>
                </c:pt>
                <c:pt idx="48">
                  <c:v>3126</c:v>
                </c:pt>
                <c:pt idx="49">
                  <c:v>4714</c:v>
                </c:pt>
                <c:pt idx="50">
                  <c:v>2751</c:v>
                </c:pt>
                <c:pt idx="51">
                  <c:v>4258</c:v>
                </c:pt>
                <c:pt idx="52">
                  <c:v>2974</c:v>
                </c:pt>
                <c:pt idx="53">
                  <c:v>39</c:v>
                </c:pt>
                <c:pt idx="54">
                  <c:v>34</c:v>
                </c:pt>
                <c:pt idx="55">
                  <c:v>1814</c:v>
                </c:pt>
              </c:numCache>
            </c:numRef>
          </c:val>
          <c:smooth val="0"/>
          <c:extLst>
            <c:ext xmlns:c16="http://schemas.microsoft.com/office/drawing/2014/chart" uri="{C3380CC4-5D6E-409C-BE32-E72D297353CC}">
              <c16:uniqueId val="{00000000-1EFD-4DA2-8FD2-DF9EF948CABC}"/>
            </c:ext>
          </c:extLst>
        </c:ser>
        <c:dLbls>
          <c:showLegendKey val="0"/>
          <c:showVal val="0"/>
          <c:showCatName val="0"/>
          <c:showSerName val="0"/>
          <c:showPercent val="0"/>
          <c:showBubbleSize val="0"/>
        </c:dLbls>
        <c:marker val="1"/>
        <c:smooth val="0"/>
        <c:axId val="123554048"/>
        <c:axId val="135190016"/>
      </c:lineChart>
      <c:lineChart>
        <c:grouping val="standard"/>
        <c:varyColors val="0"/>
        <c:ser>
          <c:idx val="1"/>
          <c:order val="1"/>
          <c:tx>
            <c:strRef>
              <c:f>'Screening Including Teams'!$C$1</c:f>
              <c:strCache>
                <c:ptCount val="1"/>
                <c:pt idx="0">
                  <c:v>Referred for testing</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'Screening Including Teams'!$A$2:$A$52</c:f>
              <c:numCache>
                <c:formatCode>m/d/yyyy</c:formatCode>
                <c:ptCount val="51"/>
                <c:pt idx="0">
                  <c:v>43928</c:v>
                </c:pt>
                <c:pt idx="1">
                  <c:v>43929</c:v>
                </c:pt>
                <c:pt idx="2">
                  <c:v>43930</c:v>
                </c:pt>
                <c:pt idx="3">
                  <c:v>43931</c:v>
                </c:pt>
                <c:pt idx="4">
                  <c:v>43932</c:v>
                </c:pt>
                <c:pt idx="5">
                  <c:v>43933</c:v>
                </c:pt>
                <c:pt idx="6">
                  <c:v>43934</c:v>
                </c:pt>
                <c:pt idx="7">
                  <c:v>43935</c:v>
                </c:pt>
                <c:pt idx="8">
                  <c:v>43936</c:v>
                </c:pt>
                <c:pt idx="9">
                  <c:v>43937</c:v>
                </c:pt>
                <c:pt idx="10">
                  <c:v>43938</c:v>
                </c:pt>
                <c:pt idx="11">
                  <c:v>43939</c:v>
                </c:pt>
                <c:pt idx="12">
                  <c:v>43940</c:v>
                </c:pt>
                <c:pt idx="13">
                  <c:v>43941</c:v>
                </c:pt>
                <c:pt idx="14">
                  <c:v>43942</c:v>
                </c:pt>
                <c:pt idx="15">
                  <c:v>43943</c:v>
                </c:pt>
                <c:pt idx="16">
                  <c:v>43944</c:v>
                </c:pt>
                <c:pt idx="17">
                  <c:v>43945</c:v>
                </c:pt>
                <c:pt idx="18">
                  <c:v>43946</c:v>
                </c:pt>
                <c:pt idx="19">
                  <c:v>43947</c:v>
                </c:pt>
                <c:pt idx="20">
                  <c:v>43948</c:v>
                </c:pt>
                <c:pt idx="21">
                  <c:v>43949</c:v>
                </c:pt>
                <c:pt idx="22">
                  <c:v>43950</c:v>
                </c:pt>
                <c:pt idx="23">
                  <c:v>43951</c:v>
                </c:pt>
                <c:pt idx="24">
                  <c:v>43952</c:v>
                </c:pt>
                <c:pt idx="25">
                  <c:v>43953</c:v>
                </c:pt>
                <c:pt idx="26">
                  <c:v>43954</c:v>
                </c:pt>
                <c:pt idx="27">
                  <c:v>43955</c:v>
                </c:pt>
                <c:pt idx="28">
                  <c:v>43956</c:v>
                </c:pt>
                <c:pt idx="29">
                  <c:v>43957</c:v>
                </c:pt>
                <c:pt idx="30">
                  <c:v>43958</c:v>
                </c:pt>
                <c:pt idx="31">
                  <c:v>43959</c:v>
                </c:pt>
                <c:pt idx="32">
                  <c:v>43960</c:v>
                </c:pt>
                <c:pt idx="33">
                  <c:v>43961</c:v>
                </c:pt>
                <c:pt idx="34">
                  <c:v>43962</c:v>
                </c:pt>
                <c:pt idx="35">
                  <c:v>43963</c:v>
                </c:pt>
                <c:pt idx="36">
                  <c:v>43964</c:v>
                </c:pt>
                <c:pt idx="37">
                  <c:v>43965</c:v>
                </c:pt>
                <c:pt idx="38">
                  <c:v>43966</c:v>
                </c:pt>
                <c:pt idx="39">
                  <c:v>43967</c:v>
                </c:pt>
                <c:pt idx="40">
                  <c:v>43968</c:v>
                </c:pt>
                <c:pt idx="41">
                  <c:v>43969</c:v>
                </c:pt>
                <c:pt idx="42">
                  <c:v>43970</c:v>
                </c:pt>
                <c:pt idx="43">
                  <c:v>43971</c:v>
                </c:pt>
                <c:pt idx="44">
                  <c:v>43972</c:v>
                </c:pt>
                <c:pt idx="45">
                  <c:v>43973</c:v>
                </c:pt>
                <c:pt idx="46">
                  <c:v>43974</c:v>
                </c:pt>
                <c:pt idx="47">
                  <c:v>43975</c:v>
                </c:pt>
                <c:pt idx="48">
                  <c:v>43976</c:v>
                </c:pt>
                <c:pt idx="49">
                  <c:v>43977</c:v>
                </c:pt>
                <c:pt idx="50">
                  <c:v>43978</c:v>
                </c:pt>
              </c:numCache>
            </c:numRef>
          </c:cat>
          <c:val>
            <c:numRef>
              <c:f>'Screening Including Teams'!$C$2:$C$57</c:f>
              <c:numCache>
                <c:formatCode>General</c:formatCode>
                <c:ptCount val="56"/>
                <c:pt idx="0">
                  <c:v>0</c:v>
                </c:pt>
                <c:pt idx="1">
                  <c:v>1</c:v>
                </c:pt>
                <c:pt idx="2">
                  <c:v>2</c:v>
                </c:pt>
                <c:pt idx="3">
                  <c:v>5</c:v>
                </c:pt>
                <c:pt idx="4">
                  <c:v>8</c:v>
                </c:pt>
                <c:pt idx="5">
                  <c:v>10</c:v>
                </c:pt>
                <c:pt idx="6">
                  <c:v>8</c:v>
                </c:pt>
                <c:pt idx="7">
                  <c:v>9</c:v>
                </c:pt>
                <c:pt idx="8">
                  <c:v>112</c:v>
                </c:pt>
                <c:pt idx="9">
                  <c:v>5</c:v>
                </c:pt>
                <c:pt idx="10">
                  <c:v>14</c:v>
                </c:pt>
                <c:pt idx="11">
                  <c:v>8</c:v>
                </c:pt>
                <c:pt idx="12">
                  <c:v>4</c:v>
                </c:pt>
                <c:pt idx="13">
                  <c:v>10</c:v>
                </c:pt>
                <c:pt idx="14">
                  <c:v>4</c:v>
                </c:pt>
                <c:pt idx="15">
                  <c:v>17</c:v>
                </c:pt>
                <c:pt idx="16">
                  <c:v>3</c:v>
                </c:pt>
                <c:pt idx="17">
                  <c:v>0</c:v>
                </c:pt>
                <c:pt idx="18">
                  <c:v>0</c:v>
                </c:pt>
                <c:pt idx="19">
                  <c:v>0</c:v>
                </c:pt>
                <c:pt idx="20">
                  <c:v>0</c:v>
                </c:pt>
                <c:pt idx="21">
                  <c:v>0</c:v>
                </c:pt>
                <c:pt idx="22">
                  <c:v>0</c:v>
                </c:pt>
                <c:pt idx="23">
                  <c:v>0</c:v>
                </c:pt>
                <c:pt idx="24">
                  <c:v>0</c:v>
                </c:pt>
                <c:pt idx="25">
                  <c:v>0</c:v>
                </c:pt>
                <c:pt idx="26">
                  <c:v>0</c:v>
                </c:pt>
                <c:pt idx="27">
                  <c:v>0</c:v>
                </c:pt>
                <c:pt idx="28">
                  <c:v>39</c:v>
                </c:pt>
                <c:pt idx="29">
                  <c:v>2</c:v>
                </c:pt>
                <c:pt idx="30">
                  <c:v>6</c:v>
                </c:pt>
                <c:pt idx="31">
                  <c:v>5</c:v>
                </c:pt>
                <c:pt idx="32">
                  <c:v>0</c:v>
                </c:pt>
                <c:pt idx="33">
                  <c:v>0</c:v>
                </c:pt>
                <c:pt idx="34">
                  <c:v>10</c:v>
                </c:pt>
                <c:pt idx="35">
                  <c:v>99</c:v>
                </c:pt>
                <c:pt idx="36">
                  <c:v>28</c:v>
                </c:pt>
                <c:pt idx="37">
                  <c:v>38</c:v>
                </c:pt>
                <c:pt idx="38">
                  <c:v>16</c:v>
                </c:pt>
                <c:pt idx="39">
                  <c:v>4</c:v>
                </c:pt>
                <c:pt idx="40">
                  <c:v>3</c:v>
                </c:pt>
                <c:pt idx="41">
                  <c:v>8</c:v>
                </c:pt>
                <c:pt idx="42">
                  <c:v>25</c:v>
                </c:pt>
                <c:pt idx="43">
                  <c:v>59</c:v>
                </c:pt>
                <c:pt idx="44">
                  <c:v>50</c:v>
                </c:pt>
                <c:pt idx="45">
                  <c:v>61</c:v>
                </c:pt>
                <c:pt idx="46">
                  <c:v>20</c:v>
                </c:pt>
                <c:pt idx="47">
                  <c:v>3</c:v>
                </c:pt>
                <c:pt idx="48">
                  <c:v>33</c:v>
                </c:pt>
                <c:pt idx="49">
                  <c:v>60</c:v>
                </c:pt>
                <c:pt idx="50">
                  <c:v>64</c:v>
                </c:pt>
                <c:pt idx="51">
                  <c:v>35</c:v>
                </c:pt>
                <c:pt idx="52">
                  <c:v>14</c:v>
                </c:pt>
                <c:pt idx="53">
                  <c:v>2</c:v>
                </c:pt>
                <c:pt idx="54">
                  <c:v>3</c:v>
                </c:pt>
                <c:pt idx="55">
                  <c:v>6</c:v>
                </c:pt>
              </c:numCache>
            </c:numRef>
          </c:val>
          <c:smooth val="0"/>
          <c:extLst>
            <c:ext xmlns:c16="http://schemas.microsoft.com/office/drawing/2014/chart" uri="{C3380CC4-5D6E-409C-BE32-E72D297353CC}">
              <c16:uniqueId val="{00000001-1EFD-4DA2-8FD2-DF9EF948CABC}"/>
            </c:ext>
          </c:extLst>
        </c:ser>
        <c:dLbls>
          <c:showLegendKey val="0"/>
          <c:showVal val="0"/>
          <c:showCatName val="0"/>
          <c:showSerName val="0"/>
          <c:showPercent val="0"/>
          <c:showBubbleSize val="0"/>
        </c:dLbls>
        <c:marker val="1"/>
        <c:smooth val="0"/>
        <c:axId val="136018944"/>
        <c:axId val="136017408"/>
      </c:lineChart>
      <c:dateAx>
        <c:axId val="123554048"/>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190016"/>
        <c:crosses val="autoZero"/>
        <c:auto val="1"/>
        <c:lblOffset val="100"/>
        <c:baseTimeUnit val="days"/>
      </c:dateAx>
      <c:valAx>
        <c:axId val="135190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554048"/>
        <c:crosses val="autoZero"/>
        <c:crossBetween val="between"/>
      </c:valAx>
      <c:valAx>
        <c:axId val="13601740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018944"/>
        <c:crosses val="max"/>
        <c:crossBetween val="between"/>
      </c:valAx>
      <c:dateAx>
        <c:axId val="136018944"/>
        <c:scaling>
          <c:orientation val="minMax"/>
        </c:scaling>
        <c:delete val="1"/>
        <c:axPos val="b"/>
        <c:numFmt formatCode="m/d/yyyy" sourceLinked="1"/>
        <c:majorTickMark val="out"/>
        <c:minorTickMark val="none"/>
        <c:tickLblPos val="nextTo"/>
        <c:crossAx val="136017408"/>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01011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0729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5765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5563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3437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702310" y="4480004"/>
            <a:ext cx="5618480" cy="3665458"/>
          </a:xfrm>
          <a:prstGeom prst="rect">
            <a:avLst/>
          </a:prstGeom>
        </p:spPr>
        <p:txBody>
          <a:bodyPr spcFirstLastPara="1" wrap="square" lIns="90723" tIns="45349" rIns="90723" bIns="45349" anchor="t" anchorCtr="0">
            <a:noAutofit/>
          </a:bodyPr>
          <a:lstStyle/>
          <a:p>
            <a:pPr marL="0" indent="0"/>
            <a:endParaRPr dirty="0"/>
          </a:p>
        </p:txBody>
      </p:sp>
      <p:sp>
        <p:nvSpPr>
          <p:cNvPr id="93" name="Google Shape;93;p2:notes"/>
          <p:cNvSpPr>
            <a:spLocks noGrp="1" noRot="1" noChangeAspect="1"/>
          </p:cNvSpPr>
          <p:nvPr>
            <p:ph type="sldImg" idx="2"/>
          </p:nvPr>
        </p:nvSpPr>
        <p:spPr>
          <a:xfrm>
            <a:off x="1411288" y="1163638"/>
            <a:ext cx="42005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887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715853" y="4549119"/>
            <a:ext cx="5726811" cy="3722006"/>
          </a:xfrm>
          <a:prstGeom prst="rect">
            <a:avLst/>
          </a:prstGeom>
        </p:spPr>
        <p:txBody>
          <a:bodyPr spcFirstLastPara="1" wrap="square" lIns="92268" tIns="46120" rIns="92268" bIns="46120" anchor="t" anchorCtr="0">
            <a:noAutofit/>
          </a:bodyPr>
          <a:lstStyle/>
          <a:p>
            <a:pPr marL="0" indent="0"/>
            <a:endParaRPr/>
          </a:p>
        </p:txBody>
      </p:sp>
      <p:sp>
        <p:nvSpPr>
          <p:cNvPr id="93" name="Google Shape;93;p2:notes"/>
          <p:cNvSpPr>
            <a:spLocks noGrp="1" noRot="1" noChangeAspect="1"/>
          </p:cNvSpPr>
          <p:nvPr>
            <p:ph type="sldImg" idx="2"/>
          </p:nvPr>
        </p:nvSpPr>
        <p:spPr>
          <a:xfrm>
            <a:off x="1446213" y="1182688"/>
            <a:ext cx="4265612" cy="31908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6631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2639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7203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9880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otes Placeholder"/>
          <p:cNvSpPr>
            <a:spLocks noGrp="1"/>
          </p:cNvSpPr>
          <p:nvPr>
            <p:ph type="body" idx="1"/>
          </p:nvPr>
        </p:nvSpPr>
        <p:spPr bwMode="auto">
          <a:xfrm>
            <a:off x="-2147483648" y="-202457300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Tree>
    <p:extLst>
      <p:ext uri="{BB962C8B-B14F-4D97-AF65-F5344CB8AC3E}">
        <p14:creationId xmlns:p14="http://schemas.microsoft.com/office/powerpoint/2010/main" val="1683620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otes Placeholder"/>
          <p:cNvSpPr>
            <a:spLocks noGrp="1"/>
          </p:cNvSpPr>
          <p:nvPr>
            <p:ph type="body" idx="1"/>
          </p:nvPr>
        </p:nvSpPr>
        <p:spPr bwMode="auto">
          <a:xfrm>
            <a:off x="-2147483648" y="-202457300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Tree>
    <p:extLst>
      <p:ext uri="{BB962C8B-B14F-4D97-AF65-F5344CB8AC3E}">
        <p14:creationId xmlns:p14="http://schemas.microsoft.com/office/powerpoint/2010/main" val="401057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7884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0"/>
          </p:nvPr>
        </p:nvSpPr>
        <p:spPr/>
        <p:txBody>
          <a:bodyPr/>
          <a:lstStyle/>
          <a:p>
            <a:pPr algn="r"/>
            <a:fld id="{00000000-1234-1234-1234-123412341234}" type="slidenum">
              <a:rPr lang="en-ZA" sz="1200">
                <a:solidFill>
                  <a:schemeClr val="dk1"/>
                </a:solidFill>
                <a:latin typeface="Calibri"/>
                <a:ea typeface="Calibri"/>
                <a:cs typeface="Calibri"/>
                <a:sym typeface="Calibri"/>
              </a:rPr>
              <a:pPr algn="r"/>
              <a:t>99</a:t>
            </a:fld>
            <a:endParaRPr lang="en-Z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2227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715853" y="4549119"/>
            <a:ext cx="5726811" cy="3722006"/>
          </a:xfrm>
          <a:prstGeom prst="rect">
            <a:avLst/>
          </a:prstGeom>
        </p:spPr>
        <p:txBody>
          <a:bodyPr spcFirstLastPara="1" wrap="square" lIns="92268" tIns="46120" rIns="92268" bIns="46120" anchor="t" anchorCtr="0">
            <a:noAutofit/>
          </a:bodyPr>
          <a:lstStyle/>
          <a:p>
            <a:pPr marL="0" indent="0"/>
            <a:endParaRPr/>
          </a:p>
        </p:txBody>
      </p:sp>
      <p:sp>
        <p:nvSpPr>
          <p:cNvPr id="93" name="Google Shape;93;p2:notes"/>
          <p:cNvSpPr>
            <a:spLocks noGrp="1" noRot="1" noChangeAspect="1"/>
          </p:cNvSpPr>
          <p:nvPr>
            <p:ph type="sldImg" idx="2"/>
          </p:nvPr>
        </p:nvSpPr>
        <p:spPr>
          <a:xfrm>
            <a:off x="1446213" y="1182688"/>
            <a:ext cx="4265612" cy="31908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233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715853" y="4549119"/>
            <a:ext cx="5726811" cy="3722006"/>
          </a:xfrm>
          <a:prstGeom prst="rect">
            <a:avLst/>
          </a:prstGeom>
        </p:spPr>
        <p:txBody>
          <a:bodyPr spcFirstLastPara="1" wrap="square" lIns="92268" tIns="46120" rIns="92268" bIns="46120" anchor="t" anchorCtr="0">
            <a:noAutofit/>
          </a:bodyPr>
          <a:lstStyle/>
          <a:p>
            <a:pPr marL="0" indent="0"/>
            <a:endParaRPr/>
          </a:p>
        </p:txBody>
      </p:sp>
      <p:sp>
        <p:nvSpPr>
          <p:cNvPr id="93" name="Google Shape;93;p2:notes"/>
          <p:cNvSpPr>
            <a:spLocks noGrp="1" noRot="1" noChangeAspect="1"/>
          </p:cNvSpPr>
          <p:nvPr>
            <p:ph type="sldImg" idx="2"/>
          </p:nvPr>
        </p:nvSpPr>
        <p:spPr>
          <a:xfrm>
            <a:off x="1446213" y="1182688"/>
            <a:ext cx="4265612" cy="31908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144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7961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4389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4389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2911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4028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5825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4499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0729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0773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3744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04886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7193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4612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31186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48723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1733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78978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5140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01572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58042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93058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10519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08653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83084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51973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72037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98803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68467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FEA84D1-B99C-4DE9-BA54-C31BB08B1752}" type="slidenum">
              <a:rPr lang="en-ZA" smtClean="0"/>
              <a:t>149</a:t>
            </a:fld>
            <a:endParaRPr lang="en-ZA" dirty="0"/>
          </a:p>
        </p:txBody>
      </p:sp>
    </p:spTree>
    <p:extLst>
      <p:ext uri="{BB962C8B-B14F-4D97-AF65-F5344CB8AC3E}">
        <p14:creationId xmlns:p14="http://schemas.microsoft.com/office/powerpoint/2010/main" val="748751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91616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48690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53964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04975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1734" indent="-285282">
              <a:defRPr sz="2400">
                <a:solidFill>
                  <a:schemeClr val="tx1"/>
                </a:solidFill>
                <a:latin typeface="Arial" panose="020B0604020202020204" pitchFamily="34" charset="0"/>
                <a:ea typeface="ＭＳ Ｐゴシック" panose="020B0600070205080204" pitchFamily="34" charset="-128"/>
              </a:defRPr>
            </a:lvl2pPr>
            <a:lvl3pPr marL="1141128" indent="-228225">
              <a:defRPr sz="2400">
                <a:solidFill>
                  <a:schemeClr val="tx1"/>
                </a:solidFill>
                <a:latin typeface="Arial" panose="020B0604020202020204" pitchFamily="34" charset="0"/>
                <a:ea typeface="ＭＳ Ｐゴシック" panose="020B0600070205080204" pitchFamily="34" charset="-128"/>
              </a:defRPr>
            </a:lvl3pPr>
            <a:lvl4pPr marL="1597580" indent="-228225">
              <a:defRPr sz="2400">
                <a:solidFill>
                  <a:schemeClr val="tx1"/>
                </a:solidFill>
                <a:latin typeface="Arial" panose="020B0604020202020204" pitchFamily="34" charset="0"/>
                <a:ea typeface="ＭＳ Ｐゴシック" panose="020B0600070205080204" pitchFamily="34" charset="-128"/>
              </a:defRPr>
            </a:lvl4pPr>
            <a:lvl5pPr marL="2054032" indent="-228225">
              <a:defRPr sz="2400">
                <a:solidFill>
                  <a:schemeClr val="tx1"/>
                </a:solidFill>
                <a:latin typeface="Arial" panose="020B0604020202020204" pitchFamily="34" charset="0"/>
                <a:ea typeface="ＭＳ Ｐゴシック" panose="020B0600070205080204" pitchFamily="34" charset="-128"/>
              </a:defRPr>
            </a:lvl5pPr>
            <a:lvl6pPr marL="2510482" indent="-228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66934" indent="-228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3385" indent="-228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79837" indent="-228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D0C41C3-2106-4FF3-A5C2-41ABE7CAD0C8}" type="slidenum">
              <a:rPr lang="en-US" sz="1200"/>
              <a:pPr/>
              <a:t>157</a:t>
            </a:fld>
            <a:endParaRPr lang="en-US" sz="1200" dirty="0"/>
          </a:p>
        </p:txBody>
      </p:sp>
    </p:spTree>
    <p:extLst>
      <p:ext uri="{BB962C8B-B14F-4D97-AF65-F5344CB8AC3E}">
        <p14:creationId xmlns:p14="http://schemas.microsoft.com/office/powerpoint/2010/main" val="38003792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1734" indent="-285282">
              <a:defRPr sz="2400">
                <a:solidFill>
                  <a:schemeClr val="tx1"/>
                </a:solidFill>
                <a:latin typeface="Arial" panose="020B0604020202020204" pitchFamily="34" charset="0"/>
                <a:ea typeface="ＭＳ Ｐゴシック" panose="020B0600070205080204" pitchFamily="34" charset="-128"/>
              </a:defRPr>
            </a:lvl2pPr>
            <a:lvl3pPr marL="1141128" indent="-228225">
              <a:defRPr sz="2400">
                <a:solidFill>
                  <a:schemeClr val="tx1"/>
                </a:solidFill>
                <a:latin typeface="Arial" panose="020B0604020202020204" pitchFamily="34" charset="0"/>
                <a:ea typeface="ＭＳ Ｐゴシック" panose="020B0600070205080204" pitchFamily="34" charset="-128"/>
              </a:defRPr>
            </a:lvl3pPr>
            <a:lvl4pPr marL="1597580" indent="-228225">
              <a:defRPr sz="2400">
                <a:solidFill>
                  <a:schemeClr val="tx1"/>
                </a:solidFill>
                <a:latin typeface="Arial" panose="020B0604020202020204" pitchFamily="34" charset="0"/>
                <a:ea typeface="ＭＳ Ｐゴシック" panose="020B0600070205080204" pitchFamily="34" charset="-128"/>
              </a:defRPr>
            </a:lvl4pPr>
            <a:lvl5pPr marL="2054032" indent="-228225">
              <a:defRPr sz="2400">
                <a:solidFill>
                  <a:schemeClr val="tx1"/>
                </a:solidFill>
                <a:latin typeface="Arial" panose="020B0604020202020204" pitchFamily="34" charset="0"/>
                <a:ea typeface="ＭＳ Ｐゴシック" panose="020B0600070205080204" pitchFamily="34" charset="-128"/>
              </a:defRPr>
            </a:lvl5pPr>
            <a:lvl6pPr marL="2510482" indent="-228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66934" indent="-228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3385" indent="-228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79837" indent="-228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D0C41C3-2106-4FF3-A5C2-41ABE7CAD0C8}" type="slidenum">
              <a:rPr lang="en-US" sz="1200"/>
              <a:pPr/>
              <a:t>158</a:t>
            </a:fld>
            <a:endParaRPr lang="en-US" sz="1200" dirty="0"/>
          </a:p>
        </p:txBody>
      </p:sp>
    </p:spTree>
    <p:extLst>
      <p:ext uri="{BB962C8B-B14F-4D97-AF65-F5344CB8AC3E}">
        <p14:creationId xmlns:p14="http://schemas.microsoft.com/office/powerpoint/2010/main" val="13478975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9B3919-7052-4BA9-9624-C986D3857B2F}"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159</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411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56189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5604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73117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2076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62023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63243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55530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55641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45274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544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41834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73771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94949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43081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5138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01577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316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8645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p:cNvSpPr>
            <a:spLocks noGrp="1" noRot="1" noChangeAspect="1"/>
          </p:cNvSpPr>
          <p:nvPr>
            <p:ph type="sldImg" idx="2"/>
          </p:nvPr>
        </p:nvSpPr>
        <p:spPr>
          <a:xfrm>
            <a:off x="1160463" y="1241425"/>
            <a:ext cx="44767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1879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3875"/>
            <a:ext cx="8229600" cy="11398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57200" y="1595757"/>
            <a:ext cx="8229600" cy="4513391"/>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457200" y="6338696"/>
            <a:ext cx="2133600" cy="364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38696"/>
            <a:ext cx="2895600" cy="364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38696"/>
            <a:ext cx="2133600" cy="364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4507"/>
            <a:ext cx="7772400" cy="1465942"/>
          </a:xfrm>
        </p:spPr>
        <p:txBody>
          <a:bodyPr/>
          <a:lstStyle/>
          <a:p>
            <a:r>
              <a:rPr lang="en-GB"/>
              <a:t>Click to edit Master title style</a:t>
            </a:r>
            <a:endParaRPr lang="en-US"/>
          </a:p>
        </p:txBody>
      </p:sp>
      <p:sp>
        <p:nvSpPr>
          <p:cNvPr id="3" name="Subtitle 2"/>
          <p:cNvSpPr>
            <a:spLocks noGrp="1"/>
          </p:cNvSpPr>
          <p:nvPr>
            <p:ph type="subTitle" idx="1"/>
          </p:nvPr>
        </p:nvSpPr>
        <p:spPr>
          <a:xfrm>
            <a:off x="1371600" y="3875405"/>
            <a:ext cx="6400800" cy="1747732"/>
          </a:xfrm>
        </p:spPr>
        <p:txBody>
          <a:bodyPr/>
          <a:lstStyle>
            <a:lvl1pPr marL="0" indent="0" algn="ctr">
              <a:buNone/>
              <a:defRPr>
                <a:solidFill>
                  <a:schemeClr val="tx1">
                    <a:tint val="75000"/>
                  </a:schemeClr>
                </a:solidFill>
              </a:defRPr>
            </a:lvl1pPr>
            <a:lvl2pPr marL="455920" indent="0" algn="ctr">
              <a:buNone/>
              <a:defRPr>
                <a:solidFill>
                  <a:schemeClr val="tx1">
                    <a:tint val="75000"/>
                  </a:schemeClr>
                </a:solidFill>
              </a:defRPr>
            </a:lvl2pPr>
            <a:lvl3pPr marL="911840" indent="0" algn="ctr">
              <a:buNone/>
              <a:defRPr>
                <a:solidFill>
                  <a:schemeClr val="tx1">
                    <a:tint val="75000"/>
                  </a:schemeClr>
                </a:solidFill>
              </a:defRPr>
            </a:lvl3pPr>
            <a:lvl4pPr marL="1367760" indent="0" algn="ctr">
              <a:buNone/>
              <a:defRPr>
                <a:solidFill>
                  <a:schemeClr val="tx1">
                    <a:tint val="75000"/>
                  </a:schemeClr>
                </a:solidFill>
              </a:defRPr>
            </a:lvl4pPr>
            <a:lvl5pPr marL="1823679" indent="0" algn="ctr">
              <a:buNone/>
              <a:defRPr>
                <a:solidFill>
                  <a:schemeClr val="tx1">
                    <a:tint val="75000"/>
                  </a:schemeClr>
                </a:solidFill>
              </a:defRPr>
            </a:lvl5pPr>
            <a:lvl6pPr marL="2279599" indent="0" algn="ctr">
              <a:buNone/>
              <a:defRPr>
                <a:solidFill>
                  <a:schemeClr val="tx1">
                    <a:tint val="75000"/>
                  </a:schemeClr>
                </a:solidFill>
              </a:defRPr>
            </a:lvl6pPr>
            <a:lvl7pPr marL="2735519" indent="0" algn="ctr">
              <a:buNone/>
              <a:defRPr>
                <a:solidFill>
                  <a:schemeClr val="tx1">
                    <a:tint val="75000"/>
                  </a:schemeClr>
                </a:solidFill>
              </a:defRPr>
            </a:lvl7pPr>
            <a:lvl8pPr marL="3191439" indent="0" algn="ctr">
              <a:buNone/>
              <a:defRPr>
                <a:solidFill>
                  <a:schemeClr val="tx1">
                    <a:tint val="75000"/>
                  </a:schemeClr>
                </a:solidFill>
              </a:defRPr>
            </a:lvl8pPr>
            <a:lvl9pPr marL="3647359"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9135669-CF96-4685-AE85-54F58177247A}" type="datetime1">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A4480-D730-D744-967E-18A572EC2411}" type="slidenum">
              <a:rPr lang="en-US" smtClean="0"/>
              <a:t>‹#›</a:t>
            </a:fld>
            <a:endParaRPr lang="en-US"/>
          </a:p>
        </p:txBody>
      </p:sp>
    </p:spTree>
    <p:extLst>
      <p:ext uri="{BB962C8B-B14F-4D97-AF65-F5344CB8AC3E}">
        <p14:creationId xmlns:p14="http://schemas.microsoft.com/office/powerpoint/2010/main" val="1528219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2" y="272292"/>
            <a:ext cx="3008313" cy="115882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15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2294"/>
            <a:ext cx="5111750" cy="5836854"/>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61950" algn="l">
              <a:spcBef>
                <a:spcPts val="420"/>
              </a:spcBef>
              <a:spcAft>
                <a:spcPts val="0"/>
              </a:spcAft>
              <a:buClr>
                <a:schemeClr val="dk1"/>
              </a:buClr>
              <a:buSzPts val="2100"/>
              <a:buChar char="–"/>
              <a:defRPr sz="2100"/>
            </a:lvl2pPr>
            <a:lvl3pPr marL="1371600" lvl="2" indent="-342900" algn="l">
              <a:spcBef>
                <a:spcPts val="360"/>
              </a:spcBef>
              <a:spcAft>
                <a:spcPts val="0"/>
              </a:spcAft>
              <a:buClr>
                <a:schemeClr val="dk1"/>
              </a:buClr>
              <a:buSzPts val="1800"/>
              <a:buChar char="•"/>
              <a:defRPr sz="18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61" name="Google Shape;61;p9"/>
          <p:cNvSpPr txBox="1">
            <a:spLocks noGrp="1"/>
          </p:cNvSpPr>
          <p:nvPr>
            <p:ph type="body" idx="2"/>
          </p:nvPr>
        </p:nvSpPr>
        <p:spPr>
          <a:xfrm>
            <a:off x="457202" y="1431116"/>
            <a:ext cx="3008313" cy="4678032"/>
          </a:xfrm>
          <a:prstGeom prst="rect">
            <a:avLst/>
          </a:prstGeom>
          <a:noFill/>
          <a:ln>
            <a:noFill/>
          </a:ln>
        </p:spPr>
        <p:txBody>
          <a:bodyPr spcFirstLastPara="1" wrap="square" lIns="91425" tIns="45700" rIns="91425" bIns="45700" anchor="t" anchorCtr="0">
            <a:noAutofit/>
          </a:bodyPr>
          <a:lstStyle>
            <a:lvl1pPr marL="457200" lvl="0" indent="-228600" algn="l">
              <a:spcBef>
                <a:spcPts val="210"/>
              </a:spcBef>
              <a:spcAft>
                <a:spcPts val="0"/>
              </a:spcAft>
              <a:buClr>
                <a:schemeClr val="dk1"/>
              </a:buClr>
              <a:buSzPts val="1050"/>
              <a:buNone/>
              <a:defRPr sz="1050"/>
            </a:lvl1pPr>
            <a:lvl2pPr marL="914400" lvl="1" indent="-228600" algn="l">
              <a:spcBef>
                <a:spcPts val="180"/>
              </a:spcBef>
              <a:spcAft>
                <a:spcPts val="0"/>
              </a:spcAft>
              <a:buClr>
                <a:schemeClr val="dk1"/>
              </a:buClr>
              <a:buSzPts val="900"/>
              <a:buNone/>
              <a:defRPr sz="900"/>
            </a:lvl2pPr>
            <a:lvl3pPr marL="1371600" lvl="2" indent="-228600" algn="l">
              <a:spcBef>
                <a:spcPts val="150"/>
              </a:spcBef>
              <a:spcAft>
                <a:spcPts val="0"/>
              </a:spcAft>
              <a:buClr>
                <a:schemeClr val="dk1"/>
              </a:buClr>
              <a:buSzPts val="750"/>
              <a:buNone/>
              <a:defRPr sz="750"/>
            </a:lvl3pPr>
            <a:lvl4pPr marL="1828800" lvl="3" indent="-228600" algn="l">
              <a:spcBef>
                <a:spcPts val="135"/>
              </a:spcBef>
              <a:spcAft>
                <a:spcPts val="0"/>
              </a:spcAft>
              <a:buClr>
                <a:schemeClr val="dk1"/>
              </a:buClr>
              <a:buSzPts val="675"/>
              <a:buNone/>
              <a:defRPr sz="675"/>
            </a:lvl4pPr>
            <a:lvl5pPr marL="2286000" lvl="4" indent="-228600" algn="l">
              <a:spcBef>
                <a:spcPts val="13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62" name="Google Shape;62;p9"/>
          <p:cNvSpPr txBox="1">
            <a:spLocks noGrp="1"/>
          </p:cNvSpPr>
          <p:nvPr>
            <p:ph type="dt" idx="10"/>
          </p:nvPr>
        </p:nvSpPr>
        <p:spPr>
          <a:xfrm>
            <a:off x="457200" y="6338696"/>
            <a:ext cx="2133600" cy="364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38696"/>
            <a:ext cx="2895600" cy="364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38696"/>
            <a:ext cx="2133600" cy="364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882104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3875"/>
            <a:ext cx="8229600" cy="11398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15305" y="-262348"/>
            <a:ext cx="4513391"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38696"/>
            <a:ext cx="2133600" cy="364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38696"/>
            <a:ext cx="2895600" cy="364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38696"/>
            <a:ext cx="2133600" cy="364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3921435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a:p>
        </p:txBody>
      </p:sp>
      <p:sp>
        <p:nvSpPr>
          <p:cNvPr id="3" name="Holder 5"/>
          <p:cNvSpPr>
            <a:spLocks noGrp="1"/>
          </p:cNvSpPr>
          <p:nvPr>
            <p:ph type="dt" sz="half" idx="11"/>
          </p:nvPr>
        </p:nvSpPr>
        <p:spPr/>
        <p:txBody>
          <a:bodyPr/>
          <a:lstStyle>
            <a:lvl1pPr>
              <a:defRPr/>
            </a:lvl1pPr>
          </a:lstStyle>
          <a:p>
            <a:pPr>
              <a:defRPr/>
            </a:pPr>
            <a:fld id="{8F18653C-FEC9-447E-8863-A63F57B0308E}" type="datetimeFigureOut">
              <a:rPr lang="en-US"/>
              <a:pPr>
                <a:defRPr/>
              </a:pPr>
              <a:t>6/10/2020</a:t>
            </a:fld>
            <a:endParaRPr lang="en-US"/>
          </a:p>
        </p:txBody>
      </p:sp>
      <p:sp>
        <p:nvSpPr>
          <p:cNvPr id="4" name="Holder 6"/>
          <p:cNvSpPr>
            <a:spLocks noGrp="1"/>
          </p:cNvSpPr>
          <p:nvPr>
            <p:ph type="sldNum" sz="quarter" idx="12"/>
          </p:nvPr>
        </p:nvSpPr>
        <p:spPr/>
        <p:txBody>
          <a:bodyPr/>
          <a:lstStyle>
            <a:lvl1pPr>
              <a:defRPr/>
            </a:lvl1pPr>
          </a:lstStyle>
          <a:p>
            <a:fld id="{F62AE475-BB4B-4393-BEA4-2DE270394EF7}" type="slidenum">
              <a:rPr lang="en-US" altLang="en-US"/>
              <a:pPr/>
              <a:t>‹#›</a:t>
            </a:fld>
            <a:endParaRPr lang="en-US" altLang="en-US"/>
          </a:p>
        </p:txBody>
      </p:sp>
    </p:spTree>
    <p:extLst>
      <p:ext uri="{BB962C8B-B14F-4D97-AF65-F5344CB8AC3E}">
        <p14:creationId xmlns:p14="http://schemas.microsoft.com/office/powerpoint/2010/main" val="19623524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4" name="Picture 3" descr="Corona Powerpoint Template (White).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2981" cy="6838950"/>
          </a:xfrm>
          <a:prstGeom prst="rect">
            <a:avLst/>
          </a:prstGeom>
        </p:spPr>
      </p:pic>
      <p:sp>
        <p:nvSpPr>
          <p:cNvPr id="10" name="Google Shape;10;p1"/>
          <p:cNvSpPr txBox="1">
            <a:spLocks noGrp="1"/>
          </p:cNvSpPr>
          <p:nvPr>
            <p:ph type="title"/>
          </p:nvPr>
        </p:nvSpPr>
        <p:spPr>
          <a:xfrm>
            <a:off x="457200" y="273875"/>
            <a:ext cx="8229600" cy="11398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595757"/>
            <a:ext cx="8229600" cy="4513391"/>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38696"/>
            <a:ext cx="2133600" cy="36411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38696"/>
            <a:ext cx="2895600" cy="36411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38696"/>
            <a:ext cx="2133600" cy="36411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60" r:id="rId2"/>
    <p:sldLayoutId id="2147483663" r:id="rId3"/>
    <p:sldLayoutId id="2147483665" r:id="rId4"/>
    <p:sldLayoutId id="214748366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5%20June%20HEALTH%20AND%20SECURITY%20WORK%20STREAM%20PRESENTATION%20(002).pptx"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4711282"/>
            <a:ext cx="9118600" cy="2201895"/>
          </a:xfrm>
          <a:prstGeom prst="rect">
            <a:avLst/>
          </a:prstGeom>
        </p:spPr>
      </p:pic>
      <p:sp>
        <p:nvSpPr>
          <p:cNvPr id="3" name="Rectangle 2"/>
          <p:cNvSpPr/>
          <p:nvPr/>
        </p:nvSpPr>
        <p:spPr>
          <a:xfrm>
            <a:off x="324737" y="122812"/>
            <a:ext cx="8730575" cy="1292662"/>
          </a:xfrm>
          <a:prstGeom prst="rect">
            <a:avLst/>
          </a:prstGeom>
        </p:spPr>
        <p:txBody>
          <a:bodyPr wrap="square">
            <a:spAutoFit/>
          </a:bodyPr>
          <a:lstStyle/>
          <a:p>
            <a:pPr algn="ctr" defTabSz="911840"/>
            <a:r>
              <a:rPr lang="en-ZA" sz="3900" b="1" dirty="0">
                <a:latin typeface="Arial" panose="020B0604020202020204" pitchFamily="34" charset="0"/>
                <a:cs typeface="Arial" panose="020B0604020202020204" pitchFamily="34" charset="0"/>
              </a:rPr>
              <a:t>BUFFALO CITY METROPOLITAN MUNICIPALITY </a:t>
            </a:r>
            <a:endParaRPr lang="en-ZA" sz="3900" b="1" dirty="0">
              <a:latin typeface="Arial" panose="020B0604020202020204" pitchFamily="34" charset="0"/>
              <a:ea typeface="ＭＳ Ｐゴシック"/>
              <a:cs typeface="Arial" panose="020B0604020202020204" pitchFamily="34" charset="0"/>
            </a:endParaRPr>
          </a:p>
        </p:txBody>
      </p:sp>
      <p:sp>
        <p:nvSpPr>
          <p:cNvPr id="4" name="Slide Number Placeholder 3"/>
          <p:cNvSpPr>
            <a:spLocks noGrp="1"/>
          </p:cNvSpPr>
          <p:nvPr>
            <p:ph type="sldNum" sz="quarter" idx="12"/>
          </p:nvPr>
        </p:nvSpPr>
        <p:spPr/>
        <p:txBody>
          <a:bodyPr/>
          <a:lstStyle/>
          <a:p>
            <a:fld id="{EF1A4480-D730-D744-967E-18A572EC2411}" type="slidenum">
              <a:rPr lang="en-US" smtClean="0"/>
              <a:t>1</a:t>
            </a:fld>
            <a:endParaRPr lang="en-US" dirty="0"/>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105" y="1415473"/>
            <a:ext cx="8969790" cy="3252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CAD8789-F35E-476A-903D-86055FA81CC2}"/>
              </a:ext>
            </a:extLst>
          </p:cNvPr>
          <p:cNvSpPr/>
          <p:nvPr/>
        </p:nvSpPr>
        <p:spPr>
          <a:xfrm>
            <a:off x="507744" y="4637056"/>
            <a:ext cx="8128511" cy="706219"/>
          </a:xfrm>
          <a:prstGeom prst="rect">
            <a:avLst/>
          </a:prstGeom>
        </p:spPr>
        <p:txBody>
          <a:bodyPr wrap="square">
            <a:spAutoFit/>
          </a:bodyPr>
          <a:lstStyle/>
          <a:p>
            <a:pPr algn="ctr"/>
            <a:r>
              <a:rPr lang="en-ZA" sz="3989" b="1" dirty="0">
                <a:solidFill>
                  <a:schemeClr val="accent1">
                    <a:lumMod val="50000"/>
                  </a:schemeClr>
                </a:solidFill>
                <a:latin typeface="Arial" panose="020B0604020202020204" pitchFamily="34" charset="0"/>
                <a:cs typeface="Arial" panose="020B0604020202020204" pitchFamily="34" charset="0"/>
              </a:rPr>
              <a:t>COVID-19 RESPONSE PLAN</a:t>
            </a:r>
          </a:p>
        </p:txBody>
      </p:sp>
    </p:spTree>
    <p:extLst>
      <p:ext uri="{BB962C8B-B14F-4D97-AF65-F5344CB8AC3E}">
        <p14:creationId xmlns:p14="http://schemas.microsoft.com/office/powerpoint/2010/main" val="3935768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668896" y="0"/>
            <a:ext cx="7687455" cy="121242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
        <p:nvSpPr>
          <p:cNvPr id="97" name="Google Shape;97;p14"/>
          <p:cNvSpPr txBox="1">
            <a:spLocks noGrp="1"/>
          </p:cNvSpPr>
          <p:nvPr>
            <p:ph type="body" idx="1"/>
          </p:nvPr>
        </p:nvSpPr>
        <p:spPr>
          <a:xfrm>
            <a:off x="489527" y="886691"/>
            <a:ext cx="8506691" cy="5412509"/>
          </a:xfrm>
          <a:prstGeom prst="rect">
            <a:avLst/>
          </a:prstGeom>
          <a:noFill/>
          <a:ln>
            <a:noFill/>
          </a:ln>
        </p:spPr>
        <p:txBody>
          <a:bodyPr spcFirstLastPara="1" wrap="square" lIns="91425" tIns="45700" rIns="91425" bIns="45700" anchor="t" anchorCtr="0">
            <a:noAutofit/>
          </a:bodyPr>
          <a:lstStyle/>
          <a:p>
            <a:pPr marL="114300" indent="0" algn="ctr">
              <a:buNone/>
            </a:pPr>
            <a:r>
              <a:rPr lang="en-US" altLang="en-US" dirty="0">
                <a:solidFill>
                  <a:srgbClr val="000000"/>
                </a:solidFill>
                <a:latin typeface="Arial"/>
                <a:ea typeface="Calibri" panose="020F0502020204030204" pitchFamily="34" charset="0"/>
                <a:cs typeface="Arial" panose="020B0604020202020204" pitchFamily="34" charset="0"/>
                <a:sym typeface="Arial"/>
              </a:rPr>
              <a:t>In addition to the above BCMM Traffic &amp; Law Enforcement executions</a:t>
            </a:r>
          </a:p>
          <a:p>
            <a:pPr marL="114300" indent="0">
              <a:buNone/>
            </a:pPr>
            <a:endParaRPr lang="en-US" b="1" dirty="0">
              <a:latin typeface="+mn-lt"/>
            </a:endParaRPr>
          </a:p>
          <a:p>
            <a:pPr marL="257175" lvl="0" indent="-257175">
              <a:spcBef>
                <a:spcPts val="560"/>
              </a:spcBef>
              <a:buSzPts val="2800"/>
            </a:pPr>
            <a:endParaRPr lang="en-ZA" dirty="0">
              <a:solidFill>
                <a:schemeClr val="tx1">
                  <a:lumMod val="75000"/>
                  <a:lumOff val="25000"/>
                </a:schemeClr>
              </a:solidFill>
            </a:endParaRPr>
          </a:p>
        </p:txBody>
      </p:sp>
      <p:graphicFrame>
        <p:nvGraphicFramePr>
          <p:cNvPr id="3" name="Table 2">
            <a:extLst>
              <a:ext uri="{FF2B5EF4-FFF2-40B4-BE49-F238E27FC236}">
                <a16:creationId xmlns:a16="http://schemas.microsoft.com/office/drawing/2014/main" id="{8164D3C6-7DC2-4833-BDAF-38B4820901D9}"/>
              </a:ext>
            </a:extLst>
          </p:cNvPr>
          <p:cNvGraphicFramePr>
            <a:graphicFrameLocks noGrp="1"/>
          </p:cNvGraphicFramePr>
          <p:nvPr/>
        </p:nvGraphicFramePr>
        <p:xfrm>
          <a:off x="736600" y="1871885"/>
          <a:ext cx="7670800" cy="3960368"/>
        </p:xfrm>
        <a:graphic>
          <a:graphicData uri="http://schemas.openxmlformats.org/drawingml/2006/table">
            <a:tbl>
              <a:tblPr/>
              <a:tblGrid>
                <a:gridCol w="4834698">
                  <a:extLst>
                    <a:ext uri="{9D8B030D-6E8A-4147-A177-3AD203B41FA5}">
                      <a16:colId xmlns:a16="http://schemas.microsoft.com/office/drawing/2014/main" val="1820623445"/>
                    </a:ext>
                  </a:extLst>
                </a:gridCol>
                <a:gridCol w="2836102">
                  <a:extLst>
                    <a:ext uri="{9D8B030D-6E8A-4147-A177-3AD203B41FA5}">
                      <a16:colId xmlns:a16="http://schemas.microsoft.com/office/drawing/2014/main" val="2809302372"/>
                    </a:ext>
                  </a:extLst>
                </a:gridCol>
              </a:tblGrid>
              <a:tr h="917321">
                <a:tc>
                  <a:txBody>
                    <a:bodyPr/>
                    <a:lstStyle/>
                    <a:p>
                      <a:pPr marR="0" algn="ctr" rtl="0" fontAlgn="b">
                        <a:lnSpc>
                          <a:spcPct val="150000"/>
                        </a:lnSpc>
                        <a:spcBef>
                          <a:spcPts val="0"/>
                        </a:spcBef>
                        <a:spcAft>
                          <a:spcPts val="0"/>
                        </a:spcAft>
                      </a:pPr>
                      <a:r>
                        <a:rPr lang="en-ZA" sz="2400" b="1" i="0" u="sng" strike="noStrike" dirty="0">
                          <a:solidFill>
                            <a:schemeClr val="tx1"/>
                          </a:solidFill>
                          <a:effectLst/>
                          <a:latin typeface="Arial" panose="020B0604020202020204" pitchFamily="34" charset="0"/>
                        </a:rPr>
                        <a:t>Offence/Execution</a:t>
                      </a:r>
                      <a:endParaRPr lang="en-ZA" sz="1800" b="0" i="0" u="none" strike="noStrike" dirty="0">
                        <a:solidFill>
                          <a:schemeClr val="tx1"/>
                        </a:solidFill>
                        <a:effectLst/>
                        <a:latin typeface="Arial" panose="020B0604020202020204" pitchFamily="34" charset="0"/>
                      </a:endParaRPr>
                    </a:p>
                  </a:txBody>
                  <a:tcPr marL="9398" marR="9398" marT="9398"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tc>
                  <a:txBody>
                    <a:bodyPr/>
                    <a:lstStyle/>
                    <a:p>
                      <a:pPr marR="0" algn="ctr" rtl="0" fontAlgn="b">
                        <a:lnSpc>
                          <a:spcPct val="150000"/>
                        </a:lnSpc>
                        <a:spcBef>
                          <a:spcPts val="0"/>
                        </a:spcBef>
                        <a:spcAft>
                          <a:spcPts val="0"/>
                        </a:spcAft>
                      </a:pPr>
                      <a:r>
                        <a:rPr lang="en-ZA" sz="2400" b="1" i="0" u="sng" strike="noStrike" dirty="0">
                          <a:solidFill>
                            <a:schemeClr val="tx1"/>
                          </a:solidFill>
                          <a:effectLst/>
                          <a:latin typeface="Arial" panose="020B0604020202020204" pitchFamily="34" charset="0"/>
                        </a:rPr>
                        <a:t>Total executions 29/05 – 07/06</a:t>
                      </a:r>
                      <a:endParaRPr lang="en-ZA" sz="1800" b="0" i="0" u="none" strike="noStrike" dirty="0">
                        <a:solidFill>
                          <a:schemeClr val="tx1"/>
                        </a:solidFill>
                        <a:effectLst/>
                        <a:latin typeface="Arial" panose="020B0604020202020204" pitchFamily="34" charset="0"/>
                      </a:endParaRPr>
                    </a:p>
                  </a:txBody>
                  <a:tcPr marL="9398" marR="9398" marT="9398"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extLst>
                  <a:ext uri="{0D108BD9-81ED-4DB2-BD59-A6C34878D82A}">
                    <a16:rowId xmlns:a16="http://schemas.microsoft.com/office/drawing/2014/main" val="1687791737"/>
                  </a:ext>
                </a:extLst>
              </a:tr>
              <a:tr h="416306">
                <a:tc>
                  <a:txBody>
                    <a:bodyPr/>
                    <a:lstStyle/>
                    <a:p>
                      <a:pPr marR="0" algn="l" rtl="0" fontAlgn="b">
                        <a:lnSpc>
                          <a:spcPct val="150000"/>
                        </a:lnSpc>
                        <a:spcBef>
                          <a:spcPts val="0"/>
                        </a:spcBef>
                        <a:spcAft>
                          <a:spcPts val="0"/>
                        </a:spcAft>
                      </a:pPr>
                      <a:r>
                        <a:rPr lang="en-ZA" sz="2400" b="1" i="0" u="none" strike="noStrike" dirty="0">
                          <a:solidFill>
                            <a:schemeClr val="tx1"/>
                          </a:solidFill>
                          <a:effectLst/>
                          <a:latin typeface="Arial" panose="020B0604020202020204" pitchFamily="34" charset="0"/>
                        </a:rPr>
                        <a:t> Vehicles Screened</a:t>
                      </a:r>
                      <a:endParaRPr lang="en-ZA" sz="1800" b="0" i="0" u="none" strike="noStrike" dirty="0">
                        <a:solidFill>
                          <a:schemeClr val="tx1"/>
                        </a:solidFill>
                        <a:effectLst/>
                        <a:latin typeface="Arial" panose="020B0604020202020204" pitchFamily="34" charset="0"/>
                      </a:endParaRPr>
                    </a:p>
                  </a:txBody>
                  <a:tcPr marL="9398" marR="9398" marT="9398"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400" b="0" i="0" u="none" strike="noStrike" dirty="0">
                          <a:solidFill>
                            <a:schemeClr val="tx1"/>
                          </a:solidFill>
                          <a:effectLst/>
                          <a:latin typeface="Arial" panose="020B0604020202020204" pitchFamily="34" charset="0"/>
                        </a:rPr>
                        <a:t>9631</a:t>
                      </a:r>
                      <a:endParaRPr lang="en-ZA" sz="1800" b="0" i="0" u="none" strike="noStrike" dirty="0">
                        <a:solidFill>
                          <a:schemeClr val="tx1"/>
                        </a:solidFill>
                        <a:effectLst/>
                        <a:latin typeface="Arial" panose="020B0604020202020204" pitchFamily="34" charset="0"/>
                      </a:endParaRPr>
                    </a:p>
                  </a:txBody>
                  <a:tcPr marL="67818" marR="67818" marT="9398"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extLst>
                  <a:ext uri="{0D108BD9-81ED-4DB2-BD59-A6C34878D82A}">
                    <a16:rowId xmlns:a16="http://schemas.microsoft.com/office/drawing/2014/main" val="505025357"/>
                  </a:ext>
                </a:extLst>
              </a:tr>
              <a:tr h="643382">
                <a:tc>
                  <a:txBody>
                    <a:bodyPr/>
                    <a:lstStyle/>
                    <a:p>
                      <a:pPr marR="0" algn="l" rtl="0" fontAlgn="b">
                        <a:lnSpc>
                          <a:spcPct val="150000"/>
                        </a:lnSpc>
                        <a:spcBef>
                          <a:spcPts val="0"/>
                        </a:spcBef>
                        <a:spcAft>
                          <a:spcPts val="0"/>
                        </a:spcAft>
                      </a:pPr>
                      <a:r>
                        <a:rPr lang="en-ZA" sz="2400" b="1" i="0" u="none" strike="noStrike" dirty="0">
                          <a:solidFill>
                            <a:schemeClr val="tx1"/>
                          </a:solidFill>
                          <a:effectLst/>
                          <a:latin typeface="Arial" panose="020B0604020202020204" pitchFamily="34" charset="0"/>
                        </a:rPr>
                        <a:t> Taxis Stopped &amp; Inspected</a:t>
                      </a:r>
                      <a:endParaRPr lang="en-ZA" sz="1800" b="0" i="0" u="none" strike="noStrike" dirty="0">
                        <a:solidFill>
                          <a:schemeClr val="tx1"/>
                        </a:solidFill>
                        <a:effectLst/>
                        <a:latin typeface="Arial" panose="020B0604020202020204" pitchFamily="34" charset="0"/>
                      </a:endParaRPr>
                    </a:p>
                  </a:txBody>
                  <a:tcPr marL="9398" marR="9398" marT="9398"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400" b="0" i="0" u="none" strike="noStrike" dirty="0">
                          <a:solidFill>
                            <a:schemeClr val="tx1"/>
                          </a:solidFill>
                          <a:effectLst/>
                          <a:latin typeface="Arial" panose="020B0604020202020204" pitchFamily="34" charset="0"/>
                        </a:rPr>
                        <a:t>345</a:t>
                      </a:r>
                      <a:endParaRPr lang="en-ZA" sz="1800" b="0" i="0" u="none" strike="noStrike" dirty="0">
                        <a:solidFill>
                          <a:schemeClr val="tx1"/>
                        </a:solidFill>
                        <a:effectLst/>
                        <a:latin typeface="Arial" panose="020B0604020202020204" pitchFamily="34" charset="0"/>
                      </a:endParaRPr>
                    </a:p>
                  </a:txBody>
                  <a:tcPr marL="67818" marR="67818" marT="9398"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extLst>
                  <a:ext uri="{0D108BD9-81ED-4DB2-BD59-A6C34878D82A}">
                    <a16:rowId xmlns:a16="http://schemas.microsoft.com/office/drawing/2014/main" val="3058793378"/>
                  </a:ext>
                </a:extLst>
              </a:tr>
              <a:tr h="604012">
                <a:tc>
                  <a:txBody>
                    <a:bodyPr/>
                    <a:lstStyle/>
                    <a:p>
                      <a:pPr marR="0" algn="l" rtl="0" fontAlgn="b">
                        <a:lnSpc>
                          <a:spcPct val="107000"/>
                        </a:lnSpc>
                        <a:spcBef>
                          <a:spcPts val="0"/>
                        </a:spcBef>
                        <a:spcAft>
                          <a:spcPts val="0"/>
                        </a:spcAft>
                      </a:pPr>
                      <a:r>
                        <a:rPr lang="en-ZA" sz="2400" b="1" i="0" u="none" strike="noStrike" dirty="0">
                          <a:solidFill>
                            <a:schemeClr val="tx1"/>
                          </a:solidFill>
                          <a:effectLst/>
                          <a:latin typeface="Arial" panose="020B0604020202020204" pitchFamily="34" charset="0"/>
                        </a:rPr>
                        <a:t>Liquor Outlets Inspected</a:t>
                      </a:r>
                      <a:endParaRPr lang="en-ZA" sz="1800" b="0" i="0" u="none" strike="noStrike" dirty="0">
                        <a:solidFill>
                          <a:schemeClr val="tx1"/>
                        </a:solidFill>
                        <a:effectLst/>
                        <a:latin typeface="Arial" panose="020B0604020202020204" pitchFamily="34" charset="0"/>
                      </a:endParaRPr>
                    </a:p>
                  </a:txBody>
                  <a:tcPr marL="68580" marR="68580" marT="9525"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400" b="0" i="0" u="none" strike="noStrike" dirty="0">
                          <a:solidFill>
                            <a:schemeClr val="tx1"/>
                          </a:solidFill>
                          <a:effectLst/>
                          <a:latin typeface="Arial" panose="020B0604020202020204" pitchFamily="34" charset="0"/>
                        </a:rPr>
                        <a:t>101</a:t>
                      </a:r>
                      <a:endParaRPr lang="en-ZA" sz="1800" b="0" i="0" u="none" strike="noStrike" dirty="0">
                        <a:solidFill>
                          <a:schemeClr val="tx1"/>
                        </a:solidFill>
                        <a:effectLst/>
                        <a:latin typeface="Arial" panose="020B0604020202020204" pitchFamily="34" charset="0"/>
                      </a:endParaRPr>
                    </a:p>
                  </a:txBody>
                  <a:tcPr marL="68580" marR="68580" marT="9525"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extLst>
                  <a:ext uri="{0D108BD9-81ED-4DB2-BD59-A6C34878D82A}">
                    <a16:rowId xmlns:a16="http://schemas.microsoft.com/office/drawing/2014/main" val="3832690663"/>
                  </a:ext>
                </a:extLst>
              </a:tr>
              <a:tr h="581660">
                <a:tc>
                  <a:txBody>
                    <a:bodyPr/>
                    <a:lstStyle/>
                    <a:p>
                      <a:pPr marR="0" algn="l" rtl="0" fontAlgn="b">
                        <a:lnSpc>
                          <a:spcPct val="107000"/>
                        </a:lnSpc>
                        <a:spcBef>
                          <a:spcPts val="0"/>
                        </a:spcBef>
                        <a:spcAft>
                          <a:spcPts val="0"/>
                        </a:spcAft>
                      </a:pPr>
                      <a:r>
                        <a:rPr lang="en-ZA" sz="2400" b="1" i="0" u="none" strike="noStrike">
                          <a:solidFill>
                            <a:schemeClr val="tx1"/>
                          </a:solidFill>
                          <a:effectLst/>
                          <a:latin typeface="Arial" panose="020B0604020202020204" pitchFamily="34" charset="0"/>
                        </a:rPr>
                        <a:t>Shops Inspected </a:t>
                      </a:r>
                      <a:endParaRPr lang="en-ZA" sz="1800" b="0" i="0" u="none" strike="noStrike">
                        <a:solidFill>
                          <a:schemeClr val="tx1"/>
                        </a:solidFill>
                        <a:effectLst/>
                        <a:latin typeface="Arial" panose="020B0604020202020204" pitchFamily="34" charset="0"/>
                      </a:endParaRPr>
                    </a:p>
                  </a:txBody>
                  <a:tcPr marL="68580" marR="68580" marT="9525"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400" b="0" i="0" u="none" strike="noStrike" dirty="0">
                          <a:solidFill>
                            <a:schemeClr val="tx1"/>
                          </a:solidFill>
                          <a:effectLst/>
                          <a:latin typeface="Arial" panose="020B0604020202020204" pitchFamily="34" charset="0"/>
                        </a:rPr>
                        <a:t>10</a:t>
                      </a:r>
                      <a:endParaRPr lang="en-ZA" sz="1800" b="0" i="0" u="none" strike="noStrike" dirty="0">
                        <a:solidFill>
                          <a:schemeClr val="tx1"/>
                        </a:solidFill>
                        <a:effectLst/>
                        <a:latin typeface="Arial" panose="020B0604020202020204" pitchFamily="34" charset="0"/>
                      </a:endParaRPr>
                    </a:p>
                  </a:txBody>
                  <a:tcPr marL="68580" marR="68580" marT="9525"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extLst>
                  <a:ext uri="{0D108BD9-81ED-4DB2-BD59-A6C34878D82A}">
                    <a16:rowId xmlns:a16="http://schemas.microsoft.com/office/drawing/2014/main" val="4146200783"/>
                  </a:ext>
                </a:extLst>
              </a:tr>
              <a:tr h="671068">
                <a:tc>
                  <a:txBody>
                    <a:bodyPr/>
                    <a:lstStyle/>
                    <a:p>
                      <a:pPr marR="0" algn="l" rtl="0" fontAlgn="b">
                        <a:lnSpc>
                          <a:spcPct val="107000"/>
                        </a:lnSpc>
                        <a:spcBef>
                          <a:spcPts val="0"/>
                        </a:spcBef>
                        <a:spcAft>
                          <a:spcPts val="0"/>
                        </a:spcAft>
                      </a:pPr>
                      <a:r>
                        <a:rPr lang="en-ZA" sz="2400" b="1" i="0" u="none" strike="noStrike">
                          <a:solidFill>
                            <a:schemeClr val="tx1"/>
                          </a:solidFill>
                          <a:effectLst/>
                          <a:latin typeface="Arial" panose="020B0604020202020204" pitchFamily="34" charset="0"/>
                        </a:rPr>
                        <a:t>Gatherings investigated</a:t>
                      </a:r>
                      <a:endParaRPr lang="en-ZA" sz="1800" b="0" i="0" u="none" strike="noStrike">
                        <a:solidFill>
                          <a:schemeClr val="tx1"/>
                        </a:solidFill>
                        <a:effectLst/>
                        <a:latin typeface="Arial" panose="020B0604020202020204" pitchFamily="34" charset="0"/>
                      </a:endParaRPr>
                    </a:p>
                  </a:txBody>
                  <a:tcPr marL="68580" marR="68580" marT="9525"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400" b="0" i="0" u="none" strike="noStrike" dirty="0">
                          <a:solidFill>
                            <a:schemeClr val="tx1"/>
                          </a:solidFill>
                          <a:effectLst/>
                          <a:latin typeface="Arial" panose="020B0604020202020204" pitchFamily="34" charset="0"/>
                        </a:rPr>
                        <a:t>5</a:t>
                      </a:r>
                      <a:endParaRPr lang="en-ZA" sz="1800" b="0" i="0" u="none" strike="noStrike" dirty="0">
                        <a:solidFill>
                          <a:schemeClr val="tx1"/>
                        </a:solidFill>
                        <a:effectLst/>
                        <a:latin typeface="Arial" panose="020B0604020202020204" pitchFamily="34" charset="0"/>
                      </a:endParaRPr>
                    </a:p>
                  </a:txBody>
                  <a:tcPr marL="68580" marR="68580" marT="9525"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extLst>
                  <a:ext uri="{0D108BD9-81ED-4DB2-BD59-A6C34878D82A}">
                    <a16:rowId xmlns:a16="http://schemas.microsoft.com/office/drawing/2014/main" val="3309689274"/>
                  </a:ext>
                </a:extLst>
              </a:tr>
            </a:tbl>
          </a:graphicData>
        </a:graphic>
      </p:graphicFrame>
    </p:spTree>
    <p:extLst>
      <p:ext uri="{BB962C8B-B14F-4D97-AF65-F5344CB8AC3E}">
        <p14:creationId xmlns:p14="http://schemas.microsoft.com/office/powerpoint/2010/main" val="17522274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211667" y="169330"/>
            <a:ext cx="8762999" cy="1151233"/>
          </a:xfrm>
          <a:prstGeom prst="rect">
            <a:avLst/>
          </a:prstGeom>
          <a:noFill/>
          <a:ln>
            <a:noFill/>
          </a:ln>
        </p:spPr>
        <p:txBody>
          <a:bodyPr spcFirstLastPara="1" wrap="square" lIns="91425" tIns="45700" rIns="91425" bIns="45700" anchor="ctr" anchorCtr="0">
            <a:noAutofit/>
          </a:bodyPr>
          <a:lstStyle/>
          <a:p>
            <a:pPr lvl="0">
              <a:buSzPts val="3000"/>
            </a:pPr>
            <a:r>
              <a:rPr lang="en-ZA" sz="2400" b="1" dirty="0">
                <a:solidFill>
                  <a:srgbClr val="73B632"/>
                </a:solidFill>
                <a:latin typeface="+mj-lt"/>
                <a:ea typeface="Twentieth Century"/>
                <a:cs typeface="Twentieth Century"/>
                <a:sym typeface="Twentieth Century"/>
              </a:rPr>
              <a:t>WORKSTREAM ON INFRASTRUCTURE &amp; PUBLIC WORKS</a:t>
            </a:r>
            <a:endParaRPr sz="2400" dirty="0">
              <a:solidFill>
                <a:srgbClr val="73B632"/>
              </a:solidFill>
              <a:latin typeface="+mj-lt"/>
            </a:endParaRPr>
          </a:p>
        </p:txBody>
      </p:sp>
      <p:sp>
        <p:nvSpPr>
          <p:cNvPr id="97" name="Google Shape;97;p14"/>
          <p:cNvSpPr txBox="1">
            <a:spLocks noGrp="1"/>
          </p:cNvSpPr>
          <p:nvPr>
            <p:ph type="body" idx="1"/>
          </p:nvPr>
        </p:nvSpPr>
        <p:spPr>
          <a:xfrm>
            <a:off x="748863" y="1212427"/>
            <a:ext cx="7665653" cy="4401257"/>
          </a:xfrm>
          <a:prstGeom prst="rect">
            <a:avLst/>
          </a:prstGeom>
          <a:noFill/>
          <a:ln>
            <a:noFill/>
          </a:ln>
        </p:spPr>
        <p:txBody>
          <a:bodyPr spcFirstLastPara="1" wrap="square" lIns="91425" tIns="45700" rIns="91425" bIns="45700" anchor="t" anchorCtr="0">
            <a:noAutofit/>
          </a:bodyPr>
          <a:lstStyle/>
          <a:p>
            <a:pPr marL="114300" indent="0">
              <a:buNone/>
            </a:pPr>
            <a:r>
              <a:rPr lang="en-ZA" b="1" dirty="0">
                <a:solidFill>
                  <a:schemeClr val="tx1"/>
                </a:solidFill>
                <a:latin typeface="+mj-lt"/>
              </a:rPr>
              <a:t>Procurement</a:t>
            </a:r>
            <a:endParaRPr lang="en-ZA" dirty="0">
              <a:solidFill>
                <a:schemeClr val="tx1"/>
              </a:solidFill>
              <a:latin typeface="+mj-lt"/>
            </a:endParaRPr>
          </a:p>
          <a:p>
            <a:r>
              <a:rPr lang="en-US" b="1" dirty="0">
                <a:solidFill>
                  <a:schemeClr val="tx1"/>
                </a:solidFill>
                <a:latin typeface="+mj-lt"/>
              </a:rPr>
              <a:t> </a:t>
            </a:r>
            <a:r>
              <a:rPr lang="en-US" dirty="0">
                <a:solidFill>
                  <a:schemeClr val="tx1"/>
                </a:solidFill>
                <a:latin typeface="+mj-lt"/>
              </a:rPr>
              <a:t>All procurement activities as reported previously are complete.</a:t>
            </a:r>
          </a:p>
          <a:p>
            <a:r>
              <a:rPr lang="en-US" dirty="0">
                <a:solidFill>
                  <a:schemeClr val="tx1"/>
                </a:solidFill>
                <a:latin typeface="+mj-lt"/>
              </a:rPr>
              <a:t>Buffalo City field hospital cost estimate done for the </a:t>
            </a:r>
          </a:p>
          <a:p>
            <a:pPr lvl="1"/>
            <a:r>
              <a:rPr lang="en-US" dirty="0">
                <a:solidFill>
                  <a:schemeClr val="tx1"/>
                </a:solidFill>
                <a:latin typeface="+mj-lt"/>
              </a:rPr>
              <a:t>field hospital,</a:t>
            </a:r>
          </a:p>
          <a:p>
            <a:pPr lvl="1"/>
            <a:r>
              <a:rPr lang="en-US" dirty="0">
                <a:solidFill>
                  <a:schemeClr val="tx1"/>
                </a:solidFill>
                <a:latin typeface="+mj-lt"/>
              </a:rPr>
              <a:t> building renovations,</a:t>
            </a:r>
          </a:p>
          <a:p>
            <a:pPr lvl="1"/>
            <a:r>
              <a:rPr lang="en-US" dirty="0">
                <a:solidFill>
                  <a:schemeClr val="tx1"/>
                </a:solidFill>
                <a:latin typeface="+mj-lt"/>
              </a:rPr>
              <a:t> backup generator, </a:t>
            </a:r>
          </a:p>
          <a:p>
            <a:pPr lvl="1"/>
            <a:r>
              <a:rPr lang="en-US" dirty="0">
                <a:solidFill>
                  <a:schemeClr val="tx1"/>
                </a:solidFill>
                <a:latin typeface="+mj-lt"/>
              </a:rPr>
              <a:t>fencing, </a:t>
            </a:r>
          </a:p>
          <a:p>
            <a:pPr lvl="1"/>
            <a:r>
              <a:rPr lang="en-US" dirty="0">
                <a:solidFill>
                  <a:schemeClr val="tx1"/>
                </a:solidFill>
                <a:latin typeface="+mj-lt"/>
              </a:rPr>
              <a:t>network connection, </a:t>
            </a:r>
          </a:p>
          <a:p>
            <a:pPr lvl="1"/>
            <a:r>
              <a:rPr lang="en-US" dirty="0">
                <a:solidFill>
                  <a:schemeClr val="tx1"/>
                </a:solidFill>
                <a:latin typeface="+mj-lt"/>
              </a:rPr>
              <a:t>electrification, </a:t>
            </a:r>
          </a:p>
          <a:p>
            <a:pPr lvl="1"/>
            <a:r>
              <a:rPr lang="en-US" dirty="0">
                <a:solidFill>
                  <a:schemeClr val="tx1"/>
                </a:solidFill>
                <a:latin typeface="+mj-lt"/>
              </a:rPr>
              <a:t>guiding signage, </a:t>
            </a:r>
          </a:p>
          <a:p>
            <a:endParaRPr lang="en-ZA" dirty="0">
              <a:solidFill>
                <a:srgbClr val="FF0000"/>
              </a:solidFill>
            </a:endParaRPr>
          </a:p>
          <a:p>
            <a:pPr marL="114300" indent="0">
              <a:buNone/>
            </a:pPr>
            <a:endParaRPr lang="en-ZA" b="1" dirty="0"/>
          </a:p>
          <a:p>
            <a:endParaRPr lang="en-ZA" dirty="0">
              <a:solidFill>
                <a:schemeClr val="tx1">
                  <a:lumMod val="75000"/>
                  <a:lumOff val="25000"/>
                </a:schemeClr>
              </a:solidFill>
            </a:endParaRPr>
          </a:p>
        </p:txBody>
      </p:sp>
    </p:spTree>
    <p:extLst>
      <p:ext uri="{BB962C8B-B14F-4D97-AF65-F5344CB8AC3E}">
        <p14:creationId xmlns:p14="http://schemas.microsoft.com/office/powerpoint/2010/main" val="91863687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186267" y="-217192"/>
            <a:ext cx="8864599" cy="1139825"/>
          </a:xfrm>
          <a:prstGeom prst="rect">
            <a:avLst/>
          </a:prstGeom>
          <a:noFill/>
          <a:ln>
            <a:noFill/>
          </a:ln>
        </p:spPr>
        <p:txBody>
          <a:bodyPr spcFirstLastPara="1" wrap="square" lIns="91425" tIns="45700" rIns="91425" bIns="45700" anchor="ctr" anchorCtr="0">
            <a:noAutofit/>
          </a:bodyPr>
          <a:lstStyle/>
          <a:p>
            <a:pPr lvl="0" algn="r">
              <a:buSzPts val="3000"/>
            </a:pPr>
            <a:r>
              <a:rPr lang="en-ZA" sz="2000" b="1" dirty="0">
                <a:solidFill>
                  <a:srgbClr val="73B632"/>
                </a:solidFill>
                <a:latin typeface="+mj-lt"/>
                <a:ea typeface="Twentieth Century"/>
                <a:cs typeface="Twentieth Century"/>
                <a:sym typeface="Twentieth Century"/>
              </a:rPr>
              <a:t>WORKSTREAM ON INFRASTRUCTURE &amp; PUBLIC WORKS Cont.</a:t>
            </a:r>
            <a:endParaRPr sz="2000" dirty="0">
              <a:solidFill>
                <a:srgbClr val="73B632"/>
              </a:solidFill>
              <a:latin typeface="+mj-lt"/>
            </a:endParaRPr>
          </a:p>
        </p:txBody>
      </p:sp>
      <p:sp>
        <p:nvSpPr>
          <p:cNvPr id="97" name="Google Shape;97;p14"/>
          <p:cNvSpPr txBox="1">
            <a:spLocks noGrp="1"/>
          </p:cNvSpPr>
          <p:nvPr>
            <p:ph type="body" idx="1"/>
          </p:nvPr>
        </p:nvSpPr>
        <p:spPr>
          <a:xfrm>
            <a:off x="748863" y="948916"/>
            <a:ext cx="7665653" cy="4702992"/>
          </a:xfrm>
          <a:prstGeom prst="rect">
            <a:avLst/>
          </a:prstGeom>
          <a:noFill/>
          <a:ln>
            <a:noFill/>
          </a:ln>
        </p:spPr>
        <p:txBody>
          <a:bodyPr spcFirstLastPara="1" wrap="square" lIns="91425" tIns="45700" rIns="91425" bIns="45700" anchor="t" anchorCtr="0">
            <a:noAutofit/>
          </a:bodyPr>
          <a:lstStyle/>
          <a:p>
            <a:pPr marL="114300" indent="0" algn="r">
              <a:buNone/>
            </a:pPr>
            <a:r>
              <a:rPr lang="en-ZA" b="1" dirty="0">
                <a:solidFill>
                  <a:schemeClr val="tx1"/>
                </a:solidFill>
                <a:latin typeface="+mj-lt"/>
              </a:rPr>
              <a:t>Procurement Cont.</a:t>
            </a:r>
            <a:endParaRPr lang="en-ZA" dirty="0">
              <a:solidFill>
                <a:schemeClr val="tx1"/>
              </a:solidFill>
              <a:latin typeface="+mj-lt"/>
            </a:endParaRPr>
          </a:p>
          <a:p>
            <a:pPr lvl="1"/>
            <a:r>
              <a:rPr lang="en-US" dirty="0">
                <a:solidFill>
                  <a:schemeClr val="tx1"/>
                </a:solidFill>
              </a:rPr>
              <a:t>fire equipment, </a:t>
            </a:r>
          </a:p>
          <a:p>
            <a:pPr lvl="1"/>
            <a:r>
              <a:rPr lang="en-US" dirty="0">
                <a:solidFill>
                  <a:schemeClr val="tx1"/>
                </a:solidFill>
              </a:rPr>
              <a:t>cameras, </a:t>
            </a:r>
          </a:p>
          <a:p>
            <a:pPr lvl="1"/>
            <a:r>
              <a:rPr lang="en-US" dirty="0">
                <a:solidFill>
                  <a:schemeClr val="tx1"/>
                </a:solidFill>
              </a:rPr>
              <a:t>sewer connection, and </a:t>
            </a:r>
          </a:p>
          <a:p>
            <a:pPr lvl="1"/>
            <a:r>
              <a:rPr lang="en-US" dirty="0">
                <a:solidFill>
                  <a:schemeClr val="tx1"/>
                </a:solidFill>
              </a:rPr>
              <a:t>structures </a:t>
            </a:r>
          </a:p>
          <a:p>
            <a:pPr marL="449263" lvl="1" indent="-363538">
              <a:buFont typeface="Arial" panose="020B0604020202020204" pitchFamily="34" charset="0"/>
              <a:buChar char="•"/>
            </a:pPr>
            <a:r>
              <a:rPr lang="en-US" dirty="0">
                <a:solidFill>
                  <a:schemeClr val="tx1"/>
                </a:solidFill>
              </a:rPr>
              <a:t>To liaise  with the CFO and the City Manager to discuss budget availability.</a:t>
            </a:r>
          </a:p>
          <a:p>
            <a:r>
              <a:rPr lang="en-US" dirty="0">
                <a:solidFill>
                  <a:schemeClr val="tx1"/>
                </a:solidFill>
              </a:rPr>
              <a:t>Will </a:t>
            </a:r>
            <a:r>
              <a:rPr lang="en-US" dirty="0" err="1">
                <a:solidFill>
                  <a:schemeClr val="tx1"/>
                </a:solidFill>
              </a:rPr>
              <a:t>finalise</a:t>
            </a:r>
            <a:r>
              <a:rPr lang="en-US" dirty="0">
                <a:solidFill>
                  <a:schemeClr val="tx1"/>
                </a:solidFill>
              </a:rPr>
              <a:t> specification and call for proposals next week.</a:t>
            </a:r>
          </a:p>
          <a:p>
            <a:r>
              <a:rPr lang="en-US" dirty="0">
                <a:solidFill>
                  <a:schemeClr val="tx1"/>
                </a:solidFill>
              </a:rPr>
              <a:t>Appointment for other work to be done as soon as budget estimate of R55 million is confirmed but this excludes minor alterations to be done to meet the Field Hospital and Health Workers protocols</a:t>
            </a:r>
          </a:p>
          <a:p>
            <a:pPr marL="114300" indent="0">
              <a:buNone/>
            </a:pPr>
            <a:endParaRPr lang="en-ZA" b="1" dirty="0">
              <a:solidFill>
                <a:srgbClr val="FF0000"/>
              </a:solidFill>
            </a:endParaRPr>
          </a:p>
          <a:p>
            <a:endParaRPr lang="en-ZA" dirty="0">
              <a:solidFill>
                <a:schemeClr val="tx1">
                  <a:lumMod val="75000"/>
                  <a:lumOff val="25000"/>
                </a:schemeClr>
              </a:solidFill>
            </a:endParaRPr>
          </a:p>
        </p:txBody>
      </p:sp>
    </p:spTree>
    <p:extLst>
      <p:ext uri="{BB962C8B-B14F-4D97-AF65-F5344CB8AC3E}">
        <p14:creationId xmlns:p14="http://schemas.microsoft.com/office/powerpoint/2010/main" val="35546044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7527DD-B9EF-4934-90C2-052BD922B230}"/>
              </a:ext>
            </a:extLst>
          </p:cNvPr>
          <p:cNvSpPr>
            <a:spLocks noGrp="1"/>
          </p:cNvSpPr>
          <p:nvPr>
            <p:ph type="body" idx="1"/>
          </p:nvPr>
        </p:nvSpPr>
        <p:spPr>
          <a:xfrm>
            <a:off x="484093" y="272294"/>
            <a:ext cx="8543365" cy="5836854"/>
          </a:xfrm>
        </p:spPr>
        <p:txBody>
          <a:bodyPr/>
          <a:lstStyle/>
          <a:p>
            <a:pPr marL="76200" indent="0" algn="just">
              <a:spcAft>
                <a:spcPts val="800"/>
              </a:spcAft>
              <a:buNone/>
            </a:pPr>
            <a:r>
              <a:rPr lang="en-US" b="1" dirty="0">
                <a:solidFill>
                  <a:srgbClr val="73B632"/>
                </a:solidFill>
                <a:latin typeface="+mn-lt"/>
                <a:ea typeface="Calibri" panose="020F0502020204030204" pitchFamily="34" charset="0"/>
                <a:cs typeface="SimSun" panose="02010600030101010101" pitchFamily="2" charset="-122"/>
              </a:rPr>
              <a:t>RESPONSE TO COVID 19:  - HUMAN SETTLEMENTS STATUS QUO AS  AT 1 June 2020</a:t>
            </a:r>
            <a:endParaRPr lang="en-ZA" dirty="0">
              <a:solidFill>
                <a:srgbClr val="73B632"/>
              </a:solidFill>
              <a:latin typeface="+mn-lt"/>
              <a:ea typeface="Calibri" panose="020F0502020204030204" pitchFamily="34" charset="0"/>
              <a:cs typeface="SimSun" panose="02010600030101010101" pitchFamily="2" charset="-122"/>
            </a:endParaRPr>
          </a:p>
          <a:p>
            <a:pPr marL="76200" indent="0">
              <a:lnSpc>
                <a:spcPct val="150000"/>
              </a:lnSpc>
              <a:spcAft>
                <a:spcPts val="800"/>
              </a:spcAft>
              <a:buNone/>
            </a:pPr>
            <a:r>
              <a:rPr lang="en-US" dirty="0">
                <a:latin typeface="+mn-lt"/>
                <a:ea typeface="Calibri" panose="020F0502020204030204" pitchFamily="34" charset="0"/>
                <a:cs typeface="SimSun" panose="02010600030101010101" pitchFamily="2" charset="-122"/>
              </a:rPr>
              <a:t>SILVERTOWN TRA ERVEN 81,87 &amp; 88 MDANTSANE PROJECT: (1174 TRUs)</a:t>
            </a:r>
          </a:p>
          <a:p>
            <a:pPr>
              <a:lnSpc>
                <a:spcPct val="150000"/>
              </a:lnSpc>
              <a:spcAft>
                <a:spcPts val="800"/>
              </a:spcAft>
            </a:pPr>
            <a:r>
              <a:rPr lang="en-US" dirty="0">
                <a:solidFill>
                  <a:schemeClr val="tx1"/>
                </a:solidFill>
                <a:latin typeface="+mn-lt"/>
                <a:ea typeface="Calibri" panose="020F0502020204030204" pitchFamily="34" charset="0"/>
                <a:cs typeface="SimSun" panose="02010600030101010101" pitchFamily="2" charset="-122"/>
              </a:rPr>
              <a:t>The Contractor has established on site on 11 May 2020. </a:t>
            </a:r>
            <a:r>
              <a:rPr lang="en-US" dirty="0" err="1">
                <a:solidFill>
                  <a:schemeClr val="tx1"/>
                </a:solidFill>
                <a:latin typeface="+mn-lt"/>
                <a:ea typeface="Calibri" panose="020F0502020204030204" pitchFamily="34" charset="0"/>
                <a:cs typeface="SimSun" panose="02010600030101010101" pitchFamily="2" charset="-122"/>
              </a:rPr>
              <a:t>Labour</a:t>
            </a:r>
            <a:r>
              <a:rPr lang="en-US" dirty="0">
                <a:solidFill>
                  <a:schemeClr val="tx1"/>
                </a:solidFill>
                <a:latin typeface="+mn-lt"/>
                <a:ea typeface="Calibri" panose="020F0502020204030204" pitchFamily="34" charset="0"/>
                <a:cs typeface="SimSun" panose="02010600030101010101" pitchFamily="2" charset="-122"/>
              </a:rPr>
              <a:t> recruitment has been completed within the beneficiary wards.  The show temporary relocation unit (TRU) has been completed and necessary amendments undertaken.</a:t>
            </a:r>
            <a:endParaRPr lang="en-ZA" sz="1600" dirty="0"/>
          </a:p>
        </p:txBody>
      </p:sp>
    </p:spTree>
    <p:extLst>
      <p:ext uri="{BB962C8B-B14F-4D97-AF65-F5344CB8AC3E}">
        <p14:creationId xmlns:p14="http://schemas.microsoft.com/office/powerpoint/2010/main" val="41335955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7527DD-B9EF-4934-90C2-052BD922B230}"/>
              </a:ext>
            </a:extLst>
          </p:cNvPr>
          <p:cNvSpPr>
            <a:spLocks noGrp="1"/>
          </p:cNvSpPr>
          <p:nvPr>
            <p:ph type="body" idx="1"/>
          </p:nvPr>
        </p:nvSpPr>
        <p:spPr>
          <a:xfrm>
            <a:off x="484093" y="272294"/>
            <a:ext cx="8543365" cy="5836854"/>
          </a:xfrm>
        </p:spPr>
        <p:txBody>
          <a:bodyPr/>
          <a:lstStyle/>
          <a:p>
            <a:pPr marL="76200" indent="0" algn="just">
              <a:spcAft>
                <a:spcPts val="800"/>
              </a:spcAft>
              <a:buNone/>
            </a:pPr>
            <a:r>
              <a:rPr lang="en-US" b="1" u="sng" dirty="0">
                <a:solidFill>
                  <a:srgbClr val="73B632"/>
                </a:solidFill>
                <a:latin typeface="+mn-lt"/>
                <a:ea typeface="Calibri" panose="020F0502020204030204" pitchFamily="34" charset="0"/>
                <a:cs typeface="SimSun" panose="02010600030101010101" pitchFamily="2" charset="-122"/>
              </a:rPr>
              <a:t>RESPONSE TO COVID 19:  - HUMAN SETTLEMENTS STATUS QUO AS  AT O8 JUNE  2020</a:t>
            </a:r>
            <a:endParaRPr lang="en-ZA" dirty="0">
              <a:solidFill>
                <a:srgbClr val="73B632"/>
              </a:solidFill>
              <a:latin typeface="+mn-lt"/>
              <a:ea typeface="Calibri" panose="020F0502020204030204" pitchFamily="34" charset="0"/>
              <a:cs typeface="SimSun" panose="02010600030101010101" pitchFamily="2" charset="-122"/>
            </a:endParaRPr>
          </a:p>
          <a:p>
            <a:pPr marL="76200" indent="0">
              <a:lnSpc>
                <a:spcPct val="150000"/>
              </a:lnSpc>
              <a:spcAft>
                <a:spcPts val="800"/>
              </a:spcAft>
              <a:buNone/>
            </a:pPr>
            <a:r>
              <a:rPr lang="en-US" dirty="0">
                <a:solidFill>
                  <a:srgbClr val="FF0000"/>
                </a:solidFill>
                <a:latin typeface="+mn-lt"/>
                <a:ea typeface="Calibri" panose="020F0502020204030204" pitchFamily="34" charset="0"/>
                <a:cs typeface="SimSun" panose="02010600030101010101" pitchFamily="2" charset="-122"/>
              </a:rPr>
              <a:t>Progress  to Date  is  as  follows:  </a:t>
            </a:r>
          </a:p>
          <a:p>
            <a:pPr marL="76200" indent="0">
              <a:lnSpc>
                <a:spcPct val="150000"/>
              </a:lnSpc>
              <a:spcAft>
                <a:spcPts val="800"/>
              </a:spcAft>
              <a:buNone/>
            </a:pPr>
            <a:r>
              <a:rPr lang="en-US" dirty="0">
                <a:solidFill>
                  <a:srgbClr val="FF0000"/>
                </a:solidFill>
                <a:latin typeface="+mn-lt"/>
                <a:ea typeface="Calibri" panose="020F0502020204030204" pitchFamily="34" charset="0"/>
                <a:cs typeface="SimSun" panose="02010600030101010101" pitchFamily="2" charset="-122"/>
              </a:rPr>
              <a:t>40  Local  Labourers  have  been  engaged  thus  far.</a:t>
            </a:r>
          </a:p>
          <a:p>
            <a:pPr marL="76200" indent="0">
              <a:lnSpc>
                <a:spcPct val="150000"/>
              </a:lnSpc>
              <a:spcAft>
                <a:spcPts val="800"/>
              </a:spcAft>
              <a:buNone/>
            </a:pPr>
            <a:r>
              <a:rPr lang="en-US" dirty="0">
                <a:solidFill>
                  <a:srgbClr val="FF0000"/>
                </a:solidFill>
                <a:latin typeface="+mn-lt"/>
                <a:ea typeface="Calibri" panose="020F0502020204030204" pitchFamily="34" charset="0"/>
                <a:cs typeface="SimSun" panose="02010600030101010101" pitchFamily="2" charset="-122"/>
              </a:rPr>
              <a:t>PSC  Training  to  resume  on 09 June  2020. </a:t>
            </a:r>
          </a:p>
          <a:p>
            <a:pPr marL="76200" indent="0">
              <a:lnSpc>
                <a:spcPct val="150000"/>
              </a:lnSpc>
              <a:spcAft>
                <a:spcPts val="800"/>
              </a:spcAft>
              <a:buNone/>
            </a:pPr>
            <a:r>
              <a:rPr lang="en-US" dirty="0">
                <a:solidFill>
                  <a:srgbClr val="FF0000"/>
                </a:solidFill>
                <a:latin typeface="+mn-lt"/>
                <a:ea typeface="Calibri" panose="020F0502020204030204" pitchFamily="34" charset="0"/>
                <a:cs typeface="SimSun" panose="02010600030101010101" pitchFamily="2" charset="-122"/>
              </a:rPr>
              <a:t>Community  Liaison  Officer  and the  Health  and  Safety  Officer  have  been   engaged.   </a:t>
            </a:r>
          </a:p>
          <a:p>
            <a:pPr marL="76200" indent="0">
              <a:lnSpc>
                <a:spcPct val="150000"/>
              </a:lnSpc>
              <a:spcAft>
                <a:spcPts val="800"/>
              </a:spcAft>
              <a:buNone/>
            </a:pPr>
            <a:r>
              <a:rPr lang="en-US" dirty="0">
                <a:solidFill>
                  <a:srgbClr val="FF0000"/>
                </a:solidFill>
                <a:latin typeface="+mn-lt"/>
                <a:ea typeface="Calibri" panose="020F0502020204030204" pitchFamily="34" charset="0"/>
                <a:cs typeface="SimSun" panose="02010600030101010101" pitchFamily="2" charset="-122"/>
              </a:rPr>
              <a:t>About  5  SMMEs  are  projected  to  be  engaged  for this current  phase of the  project.     </a:t>
            </a:r>
            <a:r>
              <a:rPr lang="en-ZA" sz="1600" dirty="0">
                <a:solidFill>
                  <a:schemeClr val="tx1"/>
                </a:solidFill>
                <a:latin typeface="+mn-lt"/>
              </a:rPr>
              <a:t> </a:t>
            </a:r>
          </a:p>
        </p:txBody>
      </p:sp>
    </p:spTree>
    <p:extLst>
      <p:ext uri="{BB962C8B-B14F-4D97-AF65-F5344CB8AC3E}">
        <p14:creationId xmlns:p14="http://schemas.microsoft.com/office/powerpoint/2010/main" val="255623509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82D19-786E-4230-8D0A-9B682A1C3142}"/>
              </a:ext>
            </a:extLst>
          </p:cNvPr>
          <p:cNvSpPr>
            <a:spLocks noGrp="1"/>
          </p:cNvSpPr>
          <p:nvPr>
            <p:ph type="title"/>
          </p:nvPr>
        </p:nvSpPr>
        <p:spPr/>
        <p:txBody>
          <a:bodyPr/>
          <a:lstStyle/>
          <a:p>
            <a:endParaRPr lang="en-ZA"/>
          </a:p>
        </p:txBody>
      </p:sp>
      <p:sp>
        <p:nvSpPr>
          <p:cNvPr id="3" name="Text Placeholder 2">
            <a:extLst>
              <a:ext uri="{FF2B5EF4-FFF2-40B4-BE49-F238E27FC236}">
                <a16:creationId xmlns:a16="http://schemas.microsoft.com/office/drawing/2014/main" id="{8AB4AC13-72F3-4D27-BE02-1FF1FEC23D93}"/>
              </a:ext>
            </a:extLst>
          </p:cNvPr>
          <p:cNvSpPr>
            <a:spLocks noGrp="1"/>
          </p:cNvSpPr>
          <p:nvPr>
            <p:ph type="body" idx="1"/>
          </p:nvPr>
        </p:nvSpPr>
        <p:spPr>
          <a:xfrm>
            <a:off x="457200" y="509286"/>
            <a:ext cx="8229600" cy="5599862"/>
          </a:xfrm>
        </p:spPr>
        <p:txBody>
          <a:bodyPr/>
          <a:lstStyle/>
          <a:p>
            <a:endParaRPr lang="en-ZA" dirty="0"/>
          </a:p>
        </p:txBody>
      </p:sp>
      <p:sp>
        <p:nvSpPr>
          <p:cNvPr id="4" name="Text Placeholder 3">
            <a:extLst>
              <a:ext uri="{FF2B5EF4-FFF2-40B4-BE49-F238E27FC236}">
                <a16:creationId xmlns:a16="http://schemas.microsoft.com/office/drawing/2014/main" id="{E4E3D871-24D0-4063-88E2-801346249EA0}"/>
              </a:ext>
            </a:extLst>
          </p:cNvPr>
          <p:cNvSpPr>
            <a:spLocks noGrp="1"/>
          </p:cNvSpPr>
          <p:nvPr>
            <p:ph type="body" idx="2"/>
          </p:nvPr>
        </p:nvSpPr>
        <p:spPr/>
        <p:txBody>
          <a:bodyPr/>
          <a:lstStyle/>
          <a:p>
            <a:endParaRPr lang="en-ZA" dirty="0"/>
          </a:p>
        </p:txBody>
      </p:sp>
      <p:pic>
        <p:nvPicPr>
          <p:cNvPr id="5" name="Picture 4">
            <a:extLst>
              <a:ext uri="{FF2B5EF4-FFF2-40B4-BE49-F238E27FC236}">
                <a16:creationId xmlns:a16="http://schemas.microsoft.com/office/drawing/2014/main" id="{CD1D231F-BB8D-4280-8DAC-95638585671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7200" y="729802"/>
            <a:ext cx="7969170" cy="5045965"/>
          </a:xfrm>
          <a:prstGeom prst="rect">
            <a:avLst/>
          </a:prstGeom>
          <a:noFill/>
          <a:ln>
            <a:noFill/>
          </a:ln>
        </p:spPr>
      </p:pic>
    </p:spTree>
    <p:extLst>
      <p:ext uri="{BB962C8B-B14F-4D97-AF65-F5344CB8AC3E}">
        <p14:creationId xmlns:p14="http://schemas.microsoft.com/office/powerpoint/2010/main" val="348136529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676B8-FAA1-432A-B9BB-686F05597CCA}"/>
              </a:ext>
            </a:extLst>
          </p:cNvPr>
          <p:cNvSpPr>
            <a:spLocks noGrp="1"/>
          </p:cNvSpPr>
          <p:nvPr>
            <p:ph type="body" idx="1"/>
          </p:nvPr>
        </p:nvSpPr>
        <p:spPr>
          <a:xfrm>
            <a:off x="430306" y="272294"/>
            <a:ext cx="8256494" cy="5836854"/>
          </a:xfrm>
        </p:spPr>
        <p:txBody>
          <a:bodyPr/>
          <a:lstStyle/>
          <a:p>
            <a:pPr marL="76200" indent="0">
              <a:buNone/>
            </a:pPr>
            <a:r>
              <a:rPr lang="en-US" b="1" u="sng" dirty="0">
                <a:solidFill>
                  <a:srgbClr val="73B632"/>
                </a:solidFill>
                <a:latin typeface="Arial" panose="020B0604020202020204" pitchFamily="34" charset="0"/>
                <a:cs typeface="Arial" panose="020B0604020202020204" pitchFamily="34" charset="0"/>
              </a:rPr>
              <a:t>ZIPHUNZANA BYPASS TRA PROJECTS (2000 Trus)  -  08 JUNE 2020.    </a:t>
            </a:r>
          </a:p>
          <a:p>
            <a:pPr marL="76200" indent="0">
              <a:buNone/>
            </a:pPr>
            <a:endParaRPr lang="en-ZA" dirty="0">
              <a:solidFill>
                <a:srgbClr val="73B632"/>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dirty="0">
                <a:solidFill>
                  <a:srgbClr val="FF0000"/>
                </a:solidFill>
                <a:latin typeface="+mn-lt"/>
                <a:cs typeface="Arial" panose="020B0604020202020204" pitchFamily="34" charset="0"/>
              </a:rPr>
              <a:t>The Contractor has established on  site  on 11 May 2020 and the contractor is physically  present  on site and  has  started  with  the  Project  implementation.  </a:t>
            </a:r>
          </a:p>
          <a:p>
            <a:pPr>
              <a:buFont typeface="Arial" panose="020B0604020202020204" pitchFamily="34" charset="0"/>
              <a:buChar char="•"/>
            </a:pPr>
            <a:r>
              <a:rPr lang="en-US" dirty="0">
                <a:solidFill>
                  <a:srgbClr val="FF0000"/>
                </a:solidFill>
                <a:latin typeface="+mn-lt"/>
                <a:cs typeface="Arial" panose="020B0604020202020204" pitchFamily="34" charset="0"/>
              </a:rPr>
              <a:t>The induction  and  training  of  the  PSC  was  completed on 28 May  2020.      . </a:t>
            </a:r>
            <a:endParaRPr lang="en-ZA" dirty="0">
              <a:solidFill>
                <a:srgbClr val="FF0000"/>
              </a:solidFill>
              <a:latin typeface="+mn-lt"/>
              <a:cs typeface="Arial" panose="020B0604020202020204" pitchFamily="34" charset="0"/>
            </a:endParaRPr>
          </a:p>
          <a:p>
            <a:pPr>
              <a:buFont typeface="Arial" panose="020B0604020202020204" pitchFamily="34" charset="0"/>
              <a:buChar char="•"/>
            </a:pPr>
            <a:r>
              <a:rPr lang="en-US" dirty="0">
                <a:solidFill>
                  <a:srgbClr val="FF0000"/>
                </a:solidFill>
                <a:latin typeface="+mn-lt"/>
                <a:cs typeface="Arial" panose="020B0604020202020204" pitchFamily="34" charset="0"/>
              </a:rPr>
              <a:t>The  works  was  disrupted  on  29  May  2020 by  the  Duncan  Village Business  Forums as  they  want  to  be  involved  and  nominate  SMMEs  to  Participate  in  DV Development  Projects. </a:t>
            </a:r>
          </a:p>
          <a:p>
            <a:pPr>
              <a:buFont typeface="Arial" panose="020B0604020202020204" pitchFamily="34" charset="0"/>
              <a:buChar char="•"/>
            </a:pPr>
            <a:r>
              <a:rPr lang="en-US" dirty="0">
                <a:solidFill>
                  <a:srgbClr val="FF0000"/>
                </a:solidFill>
                <a:latin typeface="+mn-lt"/>
                <a:cs typeface="Arial" panose="020B0604020202020204" pitchFamily="34" charset="0"/>
              </a:rPr>
              <a:t>Matter  was  partly  resolved  on 02 June  and  contractor  is back  on site.         </a:t>
            </a:r>
            <a:endParaRPr lang="en-ZA" dirty="0">
              <a:solidFill>
                <a:srgbClr val="FF0000"/>
              </a:solidFill>
              <a:latin typeface="+mn-lt"/>
              <a:cs typeface="Arial" panose="020B0604020202020204" pitchFamily="34" charset="0"/>
            </a:endParaRPr>
          </a:p>
          <a:p>
            <a:pPr marL="76200" indent="0">
              <a:buNone/>
            </a:pP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94388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676B8-FAA1-432A-B9BB-686F05597CCA}"/>
              </a:ext>
            </a:extLst>
          </p:cNvPr>
          <p:cNvSpPr>
            <a:spLocks noGrp="1"/>
          </p:cNvSpPr>
          <p:nvPr>
            <p:ph type="body" idx="1"/>
          </p:nvPr>
        </p:nvSpPr>
        <p:spPr>
          <a:xfrm>
            <a:off x="430306" y="272294"/>
            <a:ext cx="8256494" cy="5836854"/>
          </a:xfrm>
        </p:spPr>
        <p:txBody>
          <a:bodyPr/>
          <a:lstStyle/>
          <a:p>
            <a:pPr marL="76200" indent="0">
              <a:buNone/>
            </a:pPr>
            <a:r>
              <a:rPr lang="en-US" b="1" u="sng" dirty="0">
                <a:solidFill>
                  <a:srgbClr val="73B632"/>
                </a:solidFill>
                <a:latin typeface="Arial" panose="020B0604020202020204" pitchFamily="34" charset="0"/>
                <a:cs typeface="Arial" panose="020B0604020202020204" pitchFamily="34" charset="0"/>
              </a:rPr>
              <a:t>ZIPHUNZANA BYPASS TRA PROJECTS (2000 Trus) – 08  JUNE  2020 </a:t>
            </a:r>
          </a:p>
          <a:p>
            <a:pPr marL="76200" indent="0">
              <a:buNone/>
            </a:pPr>
            <a:endParaRPr lang="en-ZA" dirty="0">
              <a:solidFill>
                <a:srgbClr val="73B632"/>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dirty="0">
                <a:solidFill>
                  <a:srgbClr val="FF0000"/>
                </a:solidFill>
                <a:latin typeface="+mn-lt"/>
                <a:cs typeface="Arial" panose="020B0604020202020204" pitchFamily="34" charset="0"/>
              </a:rPr>
              <a:t>A resolution  was  undertaken  that  all  directorates  that  undertaking  capital  projects  in  Duncan  Village  will  present  their  projects  accordingly  at  meeting  to  be  convened by  the  DRVI  unit  on  11 June  2020..  </a:t>
            </a:r>
          </a:p>
          <a:p>
            <a:pPr>
              <a:buFont typeface="Arial" panose="020B0604020202020204" pitchFamily="34" charset="0"/>
              <a:buChar char="•"/>
            </a:pPr>
            <a:r>
              <a:rPr lang="en-US" dirty="0">
                <a:solidFill>
                  <a:srgbClr val="FF0000"/>
                </a:solidFill>
                <a:latin typeface="+mn-lt"/>
                <a:cs typeface="Arial" panose="020B0604020202020204" pitchFamily="34" charset="0"/>
              </a:rPr>
              <a:t>The  works  was  disrupted  on  29  May  2020 by  the  Duncan  Village Business  Forums as  they  want  to  be  involved  and  nominate  SMMEs  to  Participate  in  DV Development  Projects. </a:t>
            </a:r>
          </a:p>
          <a:p>
            <a:pPr>
              <a:buFont typeface="Arial" panose="020B0604020202020204" pitchFamily="34" charset="0"/>
              <a:buChar char="•"/>
            </a:pPr>
            <a:r>
              <a:rPr lang="en-US" dirty="0">
                <a:solidFill>
                  <a:srgbClr val="FF0000"/>
                </a:solidFill>
                <a:latin typeface="+mn-lt"/>
                <a:cs typeface="Arial" panose="020B0604020202020204" pitchFamily="34" charset="0"/>
              </a:rPr>
              <a:t>The  site  clearance  and  the  pegging  of  the  site  is  being  undertaken  by  the  main  contractor.      </a:t>
            </a:r>
            <a:endParaRPr lang="en-ZA" dirty="0">
              <a:solidFill>
                <a:srgbClr val="FF0000"/>
              </a:solidFill>
              <a:latin typeface="+mn-lt"/>
              <a:cs typeface="Arial" panose="020B0604020202020204" pitchFamily="34" charset="0"/>
            </a:endParaRPr>
          </a:p>
          <a:p>
            <a:pPr marL="76200" indent="0">
              <a:buNone/>
            </a:pP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356866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2FB24-124A-45CD-9615-AE885F32AC18}"/>
              </a:ext>
            </a:extLst>
          </p:cNvPr>
          <p:cNvSpPr>
            <a:spLocks noGrp="1"/>
          </p:cNvSpPr>
          <p:nvPr>
            <p:ph type="title"/>
          </p:nvPr>
        </p:nvSpPr>
        <p:spPr/>
        <p:txBody>
          <a:bodyPr/>
          <a:lstStyle/>
          <a:p>
            <a:endParaRPr lang="en-ZA" dirty="0"/>
          </a:p>
        </p:txBody>
      </p:sp>
      <p:sp>
        <p:nvSpPr>
          <p:cNvPr id="3" name="Text Placeholder 2">
            <a:extLst>
              <a:ext uri="{FF2B5EF4-FFF2-40B4-BE49-F238E27FC236}">
                <a16:creationId xmlns:a16="http://schemas.microsoft.com/office/drawing/2014/main" id="{D413B4A6-7EC7-4A7A-82E5-E56A0BC455C7}"/>
              </a:ext>
            </a:extLst>
          </p:cNvPr>
          <p:cNvSpPr>
            <a:spLocks noGrp="1"/>
          </p:cNvSpPr>
          <p:nvPr>
            <p:ph type="body" idx="1"/>
          </p:nvPr>
        </p:nvSpPr>
        <p:spPr>
          <a:xfrm>
            <a:off x="625033" y="1145894"/>
            <a:ext cx="8061767" cy="4963254"/>
          </a:xfrm>
        </p:spPr>
        <p:txBody>
          <a:bodyPr/>
          <a:lstStyle/>
          <a:p>
            <a:endParaRPr lang="en-ZA" dirty="0"/>
          </a:p>
        </p:txBody>
      </p:sp>
      <p:sp>
        <p:nvSpPr>
          <p:cNvPr id="4" name="Text Placeholder 3">
            <a:extLst>
              <a:ext uri="{FF2B5EF4-FFF2-40B4-BE49-F238E27FC236}">
                <a16:creationId xmlns:a16="http://schemas.microsoft.com/office/drawing/2014/main" id="{664C8FF2-DDCC-4A96-8880-07FBEA7E1D21}"/>
              </a:ext>
            </a:extLst>
          </p:cNvPr>
          <p:cNvSpPr>
            <a:spLocks noGrp="1"/>
          </p:cNvSpPr>
          <p:nvPr>
            <p:ph type="body" idx="2"/>
          </p:nvPr>
        </p:nvSpPr>
        <p:spPr/>
        <p:txBody>
          <a:bodyPr/>
          <a:lstStyle/>
          <a:p>
            <a:endParaRPr lang="en-ZA" dirty="0"/>
          </a:p>
        </p:txBody>
      </p:sp>
      <p:pic>
        <p:nvPicPr>
          <p:cNvPr id="6" name="Picture 5" descr="A picture containing outdoor, grass, field, kite&#10;&#10;Description automatically generated">
            <a:extLst>
              <a:ext uri="{FF2B5EF4-FFF2-40B4-BE49-F238E27FC236}">
                <a16:creationId xmlns:a16="http://schemas.microsoft.com/office/drawing/2014/main" id="{0BEDB9E3-BE16-4E48-8310-1A0BF1D4B442}"/>
              </a:ext>
            </a:extLst>
          </p:cNvPr>
          <p:cNvPicPr>
            <a:picLocks noChangeAspect="1"/>
          </p:cNvPicPr>
          <p:nvPr/>
        </p:nvPicPr>
        <p:blipFill>
          <a:blip r:embed="rId2"/>
          <a:stretch>
            <a:fillRect/>
          </a:stretch>
        </p:blipFill>
        <p:spPr>
          <a:xfrm>
            <a:off x="625033" y="272291"/>
            <a:ext cx="8061765" cy="5780711"/>
          </a:xfrm>
          <a:prstGeom prst="rect">
            <a:avLst/>
          </a:prstGeom>
        </p:spPr>
      </p:pic>
    </p:spTree>
    <p:extLst>
      <p:ext uri="{BB962C8B-B14F-4D97-AF65-F5344CB8AC3E}">
        <p14:creationId xmlns:p14="http://schemas.microsoft.com/office/powerpoint/2010/main" val="99644421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C770AC-3C9D-4F49-9494-28251EC505B6}"/>
              </a:ext>
            </a:extLst>
          </p:cNvPr>
          <p:cNvSpPr>
            <a:spLocks noGrp="1"/>
          </p:cNvSpPr>
          <p:nvPr>
            <p:ph type="body" idx="1"/>
          </p:nvPr>
        </p:nvSpPr>
        <p:spPr>
          <a:xfrm>
            <a:off x="358588" y="272294"/>
            <a:ext cx="8328212" cy="5836854"/>
          </a:xfrm>
        </p:spPr>
        <p:txBody>
          <a:bodyPr/>
          <a:lstStyle/>
          <a:p>
            <a:pPr marL="76200" indent="0">
              <a:buNone/>
            </a:pPr>
            <a:r>
              <a:rPr lang="en-US" b="1" u="sng" dirty="0">
                <a:solidFill>
                  <a:srgbClr val="73B632"/>
                </a:solidFill>
                <a:latin typeface="Arial" panose="020B0604020202020204" pitchFamily="34" charset="0"/>
                <a:cs typeface="Arial" panose="020B0604020202020204" pitchFamily="34" charset="0"/>
              </a:rPr>
              <a:t>FYNBOS EVICTEES (335 TRUs)  -  08  JUNE  2020</a:t>
            </a:r>
          </a:p>
          <a:p>
            <a:pPr marL="76200" indent="0">
              <a:buNone/>
            </a:pPr>
            <a:endParaRPr lang="en-ZA" dirty="0">
              <a:latin typeface="Arial" panose="020B0604020202020204" pitchFamily="34" charset="0"/>
              <a:cs typeface="Arial" panose="020B0604020202020204" pitchFamily="34" charset="0"/>
            </a:endParaRPr>
          </a:p>
          <a:p>
            <a:pPr marL="76200" indent="0">
              <a:buNone/>
            </a:pPr>
            <a:r>
              <a:rPr lang="en-US" dirty="0">
                <a:solidFill>
                  <a:srgbClr val="FF0000"/>
                </a:solidFill>
                <a:latin typeface="Arial" panose="020B0604020202020204" pitchFamily="34" charset="0"/>
                <a:cs typeface="Arial" panose="020B0604020202020204" pitchFamily="34" charset="0"/>
              </a:rPr>
              <a:t>The  approval  of  the  utilization  of  the  sites  for the  Trus  has  been   supported  and  approved  by  all  stakeholders. </a:t>
            </a:r>
          </a:p>
          <a:p>
            <a:pPr marL="76200" indent="0">
              <a:buNone/>
            </a:pPr>
            <a:r>
              <a:rPr lang="en-US" dirty="0">
                <a:solidFill>
                  <a:schemeClr val="tx1"/>
                </a:solidFill>
                <a:latin typeface="Arial" panose="020B0604020202020204" pitchFamily="34" charset="0"/>
                <a:cs typeface="Arial" panose="020B0604020202020204" pitchFamily="34" charset="0"/>
              </a:rPr>
              <a:t>The  award  has  been  undertaken  is  projected  to  be  finalized  by  10</a:t>
            </a:r>
            <a:r>
              <a:rPr lang="en-US" baseline="30000" dirty="0">
                <a:solidFill>
                  <a:schemeClr val="tx1"/>
                </a:solidFill>
                <a:latin typeface="Arial" panose="020B0604020202020204" pitchFamily="34" charset="0"/>
                <a:cs typeface="Arial" panose="020B0604020202020204" pitchFamily="34" charset="0"/>
              </a:rPr>
              <a:t>th</a:t>
            </a:r>
            <a:r>
              <a:rPr lang="en-US" dirty="0">
                <a:solidFill>
                  <a:schemeClr val="tx1"/>
                </a:solidFill>
                <a:latin typeface="Arial" panose="020B0604020202020204" pitchFamily="34" charset="0"/>
                <a:cs typeface="Arial" panose="020B0604020202020204" pitchFamily="34" charset="0"/>
              </a:rPr>
              <a:t>  of June  2020. </a:t>
            </a:r>
          </a:p>
          <a:p>
            <a:pPr marL="76200" indent="0">
              <a:buNone/>
            </a:pPr>
            <a:r>
              <a:rPr lang="en-US" dirty="0">
                <a:solidFill>
                  <a:srgbClr val="FF0000"/>
                </a:solidFill>
                <a:latin typeface="Arial" panose="020B0604020202020204" pitchFamily="34" charset="0"/>
                <a:cs typeface="Arial" panose="020B0604020202020204" pitchFamily="34" charset="0"/>
              </a:rPr>
              <a:t>The  contractors  are  projected  to  be  on site  15 June  2020 due  to  minor  delays.     </a:t>
            </a:r>
          </a:p>
          <a:p>
            <a:pPr marL="76200" indent="0">
              <a:buNone/>
            </a:pPr>
            <a:r>
              <a:rPr lang="en-US" dirty="0">
                <a:solidFill>
                  <a:srgbClr val="FF0000"/>
                </a:solidFill>
                <a:latin typeface="Arial" panose="020B0604020202020204" pitchFamily="34" charset="0"/>
                <a:cs typeface="Arial" panose="020B0604020202020204" pitchFamily="34" charset="0"/>
              </a:rPr>
              <a:t>The fencing of the three (3) identified land parcels for the evictees  will start  on  01  June  2020 as  works  orders  were issued  on  25  May  2020.      </a:t>
            </a:r>
          </a:p>
          <a:p>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786967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315E52-5567-4646-8E85-AD8270A00BCF}"/>
              </a:ext>
            </a:extLst>
          </p:cNvPr>
          <p:cNvSpPr>
            <a:spLocks noGrp="1"/>
          </p:cNvSpPr>
          <p:nvPr>
            <p:ph type="body" idx="1"/>
          </p:nvPr>
        </p:nvSpPr>
        <p:spPr>
          <a:xfrm>
            <a:off x="179294" y="272294"/>
            <a:ext cx="8507506" cy="5836854"/>
          </a:xfrm>
        </p:spPr>
        <p:txBody>
          <a:bodyPr/>
          <a:lstStyle/>
          <a:p>
            <a:pPr marL="76200" indent="0">
              <a:buNone/>
            </a:pPr>
            <a:r>
              <a:rPr lang="en-US" b="1" u="sng" dirty="0">
                <a:solidFill>
                  <a:srgbClr val="73B632"/>
                </a:solidFill>
                <a:latin typeface="+mn-lt"/>
                <a:cs typeface="Arial" panose="020B0604020202020204" pitchFamily="34" charset="0"/>
              </a:rPr>
              <a:t>ACCOMMODATION FOR HOMELESS PEOPLE:                08  JUNE  2020 </a:t>
            </a:r>
          </a:p>
          <a:p>
            <a:pPr marL="76200" indent="0">
              <a:buNone/>
            </a:pPr>
            <a:endParaRPr lang="en-ZA" dirty="0">
              <a:solidFill>
                <a:srgbClr val="73B632"/>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The Directorate has provided about 4 tents and  Mobile   Toilets for the homeless people and is in the process of purchasing the  following for the  Emergency  Housing  and  for the Homeless  Peoples and  to  assist  with  quarantine  Accommodation: </a:t>
            </a:r>
            <a:endParaRPr lang="en-ZA" dirty="0">
              <a:solidFill>
                <a:schemeClr val="tx1"/>
              </a:solidFill>
              <a:latin typeface="Arial" panose="020B0604020202020204" pitchFamily="34" charset="0"/>
              <a:cs typeface="Arial" panose="020B0604020202020204" pitchFamily="34" charset="0"/>
            </a:endParaRPr>
          </a:p>
          <a:p>
            <a:r>
              <a:rPr lang="en-US" dirty="0">
                <a:solidFill>
                  <a:srgbClr val="FF0000"/>
                </a:solidFill>
                <a:latin typeface="Arial" panose="020B0604020202020204" pitchFamily="34" charset="0"/>
                <a:cs typeface="Arial" panose="020B0604020202020204" pitchFamily="34" charset="0"/>
              </a:rPr>
              <a:t>The bids  for the  delivery  of  following  has  close  on  05  June  2020.  </a:t>
            </a:r>
            <a:endParaRPr lang="en-ZA" dirty="0">
              <a:solidFill>
                <a:srgbClr val="FF0000"/>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20 no.  Of  49m2 Units of Parkhomes.</a:t>
            </a:r>
            <a:endParaRPr lang="en-ZA"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30no.  of 30m2 Units of Parkhomes.  </a:t>
            </a:r>
            <a:endParaRPr lang="en-ZA"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100 units of  Trus  to  be  supplied  and  delivered.   </a:t>
            </a:r>
            <a:endParaRPr lang="en-ZA" dirty="0">
              <a:solidFill>
                <a:schemeClr val="tx1"/>
              </a:solidFill>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6668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668896" y="0"/>
            <a:ext cx="7687455" cy="121242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
        <p:nvSpPr>
          <p:cNvPr id="97" name="Google Shape;97;p14"/>
          <p:cNvSpPr txBox="1">
            <a:spLocks noGrp="1"/>
          </p:cNvSpPr>
          <p:nvPr>
            <p:ph type="body" idx="1"/>
          </p:nvPr>
        </p:nvSpPr>
        <p:spPr>
          <a:xfrm>
            <a:off x="603250" y="1019480"/>
            <a:ext cx="7665653" cy="4401257"/>
          </a:xfrm>
          <a:prstGeom prst="rect">
            <a:avLst/>
          </a:prstGeom>
          <a:noFill/>
          <a:ln>
            <a:noFill/>
          </a:ln>
        </p:spPr>
        <p:txBody>
          <a:bodyPr spcFirstLastPara="1" wrap="square" lIns="91425" tIns="45700" rIns="91425" bIns="45700" anchor="t" anchorCtr="0">
            <a:noAutofit/>
          </a:bodyPr>
          <a:lstStyle/>
          <a:p>
            <a:pPr marL="0" lvl="0" indent="0" algn="ctr" eaLnBrk="0" fontAlgn="base" hangingPunct="0">
              <a:spcBef>
                <a:spcPct val="0"/>
              </a:spcBef>
              <a:spcAft>
                <a:spcPct val="0"/>
              </a:spcAft>
              <a:buClrTx/>
              <a:buSzTx/>
              <a:buNone/>
            </a:pPr>
            <a:r>
              <a:rPr lang="en-US" altLang="en-US" dirty="0">
                <a:solidFill>
                  <a:srgbClr val="000000"/>
                </a:solidFill>
                <a:latin typeface="Arial"/>
                <a:ea typeface="Calibri" panose="020F0502020204030204" pitchFamily="34" charset="0"/>
                <a:cs typeface="Arial" panose="020B0604020202020204" pitchFamily="34" charset="0"/>
                <a:sym typeface="Arial"/>
              </a:rPr>
              <a:t>In addition to the above BCMM Traffic &amp; Law Enforcement executions</a:t>
            </a:r>
            <a:r>
              <a:rPr lang="en-US" altLang="en-US"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a:t>
            </a:r>
          </a:p>
          <a:p>
            <a:pPr marL="0" lvl="0" indent="0" algn="ctr" eaLnBrk="0" fontAlgn="base" hangingPunct="0">
              <a:spcBef>
                <a:spcPct val="0"/>
              </a:spcBef>
              <a:spcAft>
                <a:spcPct val="0"/>
              </a:spcAft>
              <a:buClrTx/>
              <a:buSzTx/>
              <a:buNone/>
            </a:pPr>
            <a:endParaRPr lang="en-US" altLang="en-US"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a:p>
            <a:pPr marL="114300" indent="0">
              <a:buNone/>
            </a:pPr>
            <a:endParaRPr lang="en-US" b="1" dirty="0">
              <a:latin typeface="+mn-lt"/>
            </a:endParaRPr>
          </a:p>
          <a:p>
            <a:pPr marL="257175" lvl="0" indent="-257175">
              <a:spcBef>
                <a:spcPts val="560"/>
              </a:spcBef>
              <a:buSzPts val="2800"/>
            </a:pPr>
            <a:endParaRPr lang="en-ZA" dirty="0">
              <a:solidFill>
                <a:schemeClr val="tx1">
                  <a:lumMod val="75000"/>
                  <a:lumOff val="25000"/>
                </a:schemeClr>
              </a:solidFill>
            </a:endParaRPr>
          </a:p>
        </p:txBody>
      </p:sp>
      <p:graphicFrame>
        <p:nvGraphicFramePr>
          <p:cNvPr id="3" name="Table 2">
            <a:extLst>
              <a:ext uri="{FF2B5EF4-FFF2-40B4-BE49-F238E27FC236}">
                <a16:creationId xmlns:a16="http://schemas.microsoft.com/office/drawing/2014/main" id="{221CC3F3-D643-48AC-B890-0E54496D778A}"/>
              </a:ext>
            </a:extLst>
          </p:cNvPr>
          <p:cNvGraphicFramePr>
            <a:graphicFrameLocks noGrp="1"/>
          </p:cNvGraphicFramePr>
          <p:nvPr/>
        </p:nvGraphicFramePr>
        <p:xfrm>
          <a:off x="603250" y="1842167"/>
          <a:ext cx="7937500" cy="4019804"/>
        </p:xfrm>
        <a:graphic>
          <a:graphicData uri="http://schemas.openxmlformats.org/drawingml/2006/table">
            <a:tbl>
              <a:tblPr firstRow="1" firstCol="1" bandRow="1"/>
              <a:tblGrid>
                <a:gridCol w="6184900">
                  <a:extLst>
                    <a:ext uri="{9D8B030D-6E8A-4147-A177-3AD203B41FA5}">
                      <a16:colId xmlns:a16="http://schemas.microsoft.com/office/drawing/2014/main" val="3933721976"/>
                    </a:ext>
                  </a:extLst>
                </a:gridCol>
                <a:gridCol w="1752600">
                  <a:extLst>
                    <a:ext uri="{9D8B030D-6E8A-4147-A177-3AD203B41FA5}">
                      <a16:colId xmlns:a16="http://schemas.microsoft.com/office/drawing/2014/main" val="3801814434"/>
                    </a:ext>
                  </a:extLst>
                </a:gridCol>
              </a:tblGrid>
              <a:tr h="569849">
                <a:tc>
                  <a:txBody>
                    <a:bodyPr/>
                    <a:lstStyle/>
                    <a:p>
                      <a:pPr marR="0" algn="l" rtl="0" fontAlgn="b">
                        <a:lnSpc>
                          <a:spcPct val="107000"/>
                        </a:lnSpc>
                        <a:spcBef>
                          <a:spcPts val="0"/>
                        </a:spcBef>
                        <a:spcAft>
                          <a:spcPts val="0"/>
                        </a:spcAft>
                      </a:pPr>
                      <a:r>
                        <a:rPr lang="en-ZA" sz="2400" b="1" i="0" u="none" strike="noStrike" dirty="0">
                          <a:solidFill>
                            <a:schemeClr val="tx1"/>
                          </a:solidFill>
                          <a:effectLst/>
                          <a:latin typeface="Arial" panose="020B0604020202020204" pitchFamily="34" charset="0"/>
                        </a:rPr>
                        <a:t>Hawkers removed from streets</a:t>
                      </a:r>
                      <a:endParaRPr lang="en-ZA" sz="1800" b="0" i="0" u="none" strike="noStrike" dirty="0">
                        <a:solidFill>
                          <a:schemeClr val="tx1"/>
                        </a:solidFill>
                        <a:effectLst/>
                        <a:latin typeface="Arial" panose="020B0604020202020204" pitchFamily="34" charset="0"/>
                      </a:endParaRPr>
                    </a:p>
                  </a:txBody>
                  <a:tcPr marL="68580" marR="68580" marT="9525"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400" b="0" i="0" u="none" strike="noStrike">
                          <a:solidFill>
                            <a:schemeClr val="tx1"/>
                          </a:solidFill>
                          <a:effectLst/>
                          <a:latin typeface="Arial" panose="020B0604020202020204" pitchFamily="34" charset="0"/>
                        </a:rPr>
                        <a:t>2</a:t>
                      </a:r>
                      <a:endParaRPr lang="en-ZA" sz="1800" b="0" i="0" u="none" strike="noStrike">
                        <a:solidFill>
                          <a:schemeClr val="tx1"/>
                        </a:solidFill>
                        <a:effectLst/>
                        <a:latin typeface="Arial" panose="020B0604020202020204" pitchFamily="34" charset="0"/>
                      </a:endParaRPr>
                    </a:p>
                  </a:txBody>
                  <a:tcPr marL="68580" marR="68580" marT="9525"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extLst>
                  <a:ext uri="{0D108BD9-81ED-4DB2-BD59-A6C34878D82A}">
                    <a16:rowId xmlns:a16="http://schemas.microsoft.com/office/drawing/2014/main" val="1734144432"/>
                  </a:ext>
                </a:extLst>
              </a:tr>
              <a:tr h="411099">
                <a:tc>
                  <a:txBody>
                    <a:bodyPr/>
                    <a:lstStyle/>
                    <a:p>
                      <a:pPr marR="0" algn="l" rtl="0" fontAlgn="b">
                        <a:lnSpc>
                          <a:spcPct val="107000"/>
                        </a:lnSpc>
                        <a:spcBef>
                          <a:spcPts val="0"/>
                        </a:spcBef>
                        <a:spcAft>
                          <a:spcPts val="0"/>
                        </a:spcAft>
                      </a:pPr>
                      <a:r>
                        <a:rPr lang="en-ZA" sz="2400" b="1" i="0" u="none" strike="noStrike" dirty="0">
                          <a:solidFill>
                            <a:schemeClr val="tx1"/>
                          </a:solidFill>
                          <a:effectLst/>
                          <a:latin typeface="Arial" panose="020B0604020202020204" pitchFamily="34" charset="0"/>
                        </a:rPr>
                        <a:t>Various prosecutions</a:t>
                      </a:r>
                      <a:endParaRPr lang="en-ZA" sz="1800" b="0" i="0" u="none" strike="noStrike" dirty="0">
                        <a:solidFill>
                          <a:schemeClr val="tx1"/>
                        </a:solidFill>
                        <a:effectLst/>
                        <a:latin typeface="Arial" panose="020B0604020202020204" pitchFamily="34" charset="0"/>
                      </a:endParaRPr>
                    </a:p>
                  </a:txBody>
                  <a:tcPr marL="68580" marR="68580" marT="9525"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DEE7D1"/>
                    </a:solidFill>
                  </a:tcPr>
                </a:tc>
                <a:tc>
                  <a:txBody>
                    <a:bodyPr/>
                    <a:lstStyle/>
                    <a:p>
                      <a:pPr marR="0" algn="ctr" rtl="0" fontAlgn="b">
                        <a:lnSpc>
                          <a:spcPct val="107000"/>
                        </a:lnSpc>
                        <a:spcBef>
                          <a:spcPts val="0"/>
                        </a:spcBef>
                        <a:spcAft>
                          <a:spcPts val="0"/>
                        </a:spcAft>
                      </a:pPr>
                      <a:r>
                        <a:rPr lang="en-ZA" sz="2400" b="0" i="0" u="none" strike="noStrike">
                          <a:solidFill>
                            <a:schemeClr val="tx1"/>
                          </a:solidFill>
                          <a:effectLst/>
                          <a:latin typeface="Arial" panose="020B0604020202020204" pitchFamily="34" charset="0"/>
                        </a:rPr>
                        <a:t>1147</a:t>
                      </a:r>
                      <a:endParaRPr lang="en-ZA" sz="1800" b="0" i="0" u="none" strike="noStrike">
                        <a:solidFill>
                          <a:schemeClr val="tx1"/>
                        </a:solidFill>
                        <a:effectLst/>
                        <a:latin typeface="Arial" panose="020B0604020202020204" pitchFamily="34" charset="0"/>
                      </a:endParaRPr>
                    </a:p>
                  </a:txBody>
                  <a:tcPr marL="68580" marR="68580" marT="9525"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DEE7D1"/>
                    </a:solidFill>
                  </a:tcPr>
                </a:tc>
                <a:extLst>
                  <a:ext uri="{0D108BD9-81ED-4DB2-BD59-A6C34878D82A}">
                    <a16:rowId xmlns:a16="http://schemas.microsoft.com/office/drawing/2014/main" val="2528802088"/>
                  </a:ext>
                </a:extLst>
              </a:tr>
              <a:tr h="506476">
                <a:tc>
                  <a:txBody>
                    <a:bodyPr/>
                    <a:lstStyle/>
                    <a:p>
                      <a:pPr marR="0" algn="l" rtl="0" fontAlgn="b">
                        <a:lnSpc>
                          <a:spcPct val="107000"/>
                        </a:lnSpc>
                        <a:spcBef>
                          <a:spcPts val="0"/>
                        </a:spcBef>
                        <a:spcAft>
                          <a:spcPts val="0"/>
                        </a:spcAft>
                      </a:pPr>
                      <a:r>
                        <a:rPr lang="en-ZA" sz="2400" b="1" i="0" u="none" strike="noStrike" dirty="0">
                          <a:solidFill>
                            <a:schemeClr val="tx1"/>
                          </a:solidFill>
                          <a:effectLst/>
                          <a:latin typeface="Arial" panose="020B0604020202020204" pitchFamily="34" charset="0"/>
                        </a:rPr>
                        <a:t>Vehicles impounded </a:t>
                      </a:r>
                      <a:endParaRPr lang="en-ZA" sz="1800" b="0" i="0" u="none" strike="noStrike" dirty="0">
                        <a:solidFill>
                          <a:schemeClr val="tx1"/>
                        </a:solidFill>
                        <a:effectLst/>
                        <a:latin typeface="Arial" panose="020B0604020202020204" pitchFamily="34" charset="0"/>
                      </a:endParaRPr>
                    </a:p>
                  </a:txBody>
                  <a:tcPr marL="68580" marR="68580" marT="9525"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400" b="0" i="0" u="none" strike="noStrike" dirty="0">
                          <a:solidFill>
                            <a:schemeClr val="tx1"/>
                          </a:solidFill>
                          <a:effectLst/>
                          <a:latin typeface="Arial" panose="020B0604020202020204" pitchFamily="34" charset="0"/>
                        </a:rPr>
                        <a:t>5</a:t>
                      </a:r>
                      <a:endParaRPr lang="en-ZA" sz="1800" b="0" i="0" u="none" strike="noStrike" dirty="0">
                        <a:solidFill>
                          <a:schemeClr val="tx1"/>
                        </a:solidFill>
                        <a:effectLst/>
                        <a:latin typeface="Arial" panose="020B0604020202020204" pitchFamily="34" charset="0"/>
                      </a:endParaRPr>
                    </a:p>
                  </a:txBody>
                  <a:tcPr marL="68580" marR="68580" marT="9525"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extLst>
                  <a:ext uri="{0D108BD9-81ED-4DB2-BD59-A6C34878D82A}">
                    <a16:rowId xmlns:a16="http://schemas.microsoft.com/office/drawing/2014/main" val="3055835675"/>
                  </a:ext>
                </a:extLst>
              </a:tr>
              <a:tr h="506476">
                <a:tc>
                  <a:txBody>
                    <a:bodyPr/>
                    <a:lstStyle/>
                    <a:p>
                      <a:pPr marR="0" algn="l" rtl="0" fontAlgn="b">
                        <a:lnSpc>
                          <a:spcPct val="150000"/>
                        </a:lnSpc>
                        <a:spcBef>
                          <a:spcPts val="0"/>
                        </a:spcBef>
                        <a:spcAft>
                          <a:spcPts val="0"/>
                        </a:spcAft>
                      </a:pPr>
                      <a:r>
                        <a:rPr lang="en-ZA" sz="2400" b="1" i="0" u="none" strike="noStrike" dirty="0">
                          <a:solidFill>
                            <a:schemeClr val="tx1"/>
                          </a:solidFill>
                          <a:effectLst/>
                          <a:latin typeface="Arial" panose="020B0604020202020204" pitchFamily="34" charset="0"/>
                        </a:rPr>
                        <a:t>Illegal Electricity Connections</a:t>
                      </a:r>
                      <a:endParaRPr lang="en-ZA" sz="1800" b="0" i="0" u="none" strike="noStrike" dirty="0">
                        <a:solidFill>
                          <a:schemeClr val="tx1"/>
                        </a:solidFill>
                        <a:effectLst/>
                        <a:latin typeface="Arial" panose="020B0604020202020204" pitchFamily="34" charset="0"/>
                      </a:endParaRPr>
                    </a:p>
                  </a:txBody>
                  <a:tcPr marL="6731" marR="6731" marT="6731"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400" b="0" i="0" u="none" strike="noStrike" dirty="0">
                          <a:solidFill>
                            <a:schemeClr val="tx1"/>
                          </a:solidFill>
                          <a:effectLst/>
                          <a:latin typeface="Arial" panose="020B0604020202020204" pitchFamily="34" charset="0"/>
                        </a:rPr>
                        <a:t>2100</a:t>
                      </a:r>
                      <a:endParaRPr lang="en-ZA" sz="1800" b="0" i="0" u="none" strike="noStrike" dirty="0">
                        <a:solidFill>
                          <a:schemeClr val="tx1"/>
                        </a:solidFill>
                        <a:effectLst/>
                        <a:latin typeface="Arial" panose="020B0604020202020204" pitchFamily="34" charset="0"/>
                      </a:endParaRPr>
                    </a:p>
                  </a:txBody>
                  <a:tcPr marL="68580" marR="68580" marT="9525"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extLst>
                  <a:ext uri="{0D108BD9-81ED-4DB2-BD59-A6C34878D82A}">
                    <a16:rowId xmlns:a16="http://schemas.microsoft.com/office/drawing/2014/main" val="1755000164"/>
                  </a:ext>
                </a:extLst>
              </a:tr>
              <a:tr h="506476">
                <a:tc>
                  <a:txBody>
                    <a:bodyPr/>
                    <a:lstStyle/>
                    <a:p>
                      <a:pPr marR="0" algn="l" rtl="0" fontAlgn="b">
                        <a:lnSpc>
                          <a:spcPct val="150000"/>
                        </a:lnSpc>
                        <a:spcBef>
                          <a:spcPts val="0"/>
                        </a:spcBef>
                        <a:spcAft>
                          <a:spcPts val="0"/>
                        </a:spcAft>
                      </a:pPr>
                      <a:r>
                        <a:rPr lang="en-ZA" sz="2400" b="1" i="0" u="none" strike="noStrike" dirty="0">
                          <a:solidFill>
                            <a:schemeClr val="tx1"/>
                          </a:solidFill>
                          <a:effectLst/>
                          <a:latin typeface="Arial" panose="020B0604020202020204" pitchFamily="34" charset="0"/>
                        </a:rPr>
                        <a:t>Speed Cases (</a:t>
                      </a:r>
                      <a:r>
                        <a:rPr lang="en-ZA" sz="2400" b="1" i="0" u="none" strike="noStrike" dirty="0" err="1">
                          <a:solidFill>
                            <a:schemeClr val="tx1"/>
                          </a:solidFill>
                          <a:effectLst/>
                          <a:latin typeface="Arial" panose="020B0604020202020204" pitchFamily="34" charset="0"/>
                        </a:rPr>
                        <a:t>Dcam</a:t>
                      </a:r>
                      <a:r>
                        <a:rPr lang="en-ZA" sz="2400" b="1" i="0" u="none" strike="noStrike" dirty="0">
                          <a:solidFill>
                            <a:schemeClr val="tx1"/>
                          </a:solidFill>
                          <a:effectLst/>
                          <a:latin typeface="Arial" panose="020B0604020202020204" pitchFamily="34" charset="0"/>
                        </a:rPr>
                        <a:t>)</a:t>
                      </a:r>
                      <a:endParaRPr lang="en-ZA" sz="1800" b="0" i="0" u="none" strike="noStrike" dirty="0">
                        <a:solidFill>
                          <a:schemeClr val="tx1"/>
                        </a:solidFill>
                        <a:effectLst/>
                        <a:latin typeface="Arial" panose="020B0604020202020204" pitchFamily="34" charset="0"/>
                      </a:endParaRPr>
                    </a:p>
                  </a:txBody>
                  <a:tcPr marL="6731" marR="6731" marT="6731"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D7E4BD"/>
                    </a:solidFill>
                  </a:tcPr>
                </a:tc>
                <a:tc>
                  <a:txBody>
                    <a:bodyPr/>
                    <a:lstStyle/>
                    <a:p>
                      <a:pPr marR="0" algn="ctr" rtl="0" fontAlgn="b">
                        <a:lnSpc>
                          <a:spcPct val="107000"/>
                        </a:lnSpc>
                        <a:spcBef>
                          <a:spcPts val="0"/>
                        </a:spcBef>
                        <a:spcAft>
                          <a:spcPts val="0"/>
                        </a:spcAft>
                      </a:pPr>
                      <a:r>
                        <a:rPr lang="en-ZA" sz="2400" b="0" i="0" u="none" strike="noStrike" dirty="0">
                          <a:solidFill>
                            <a:schemeClr val="tx1"/>
                          </a:solidFill>
                          <a:effectLst/>
                          <a:latin typeface="Arial" panose="020B0604020202020204" pitchFamily="34" charset="0"/>
                        </a:rPr>
                        <a:t>6229</a:t>
                      </a:r>
                      <a:endParaRPr lang="en-ZA" sz="1800" b="0" i="0" u="none" strike="noStrike" dirty="0">
                        <a:solidFill>
                          <a:schemeClr val="tx1"/>
                        </a:solidFill>
                        <a:effectLst/>
                        <a:latin typeface="Arial" panose="020B0604020202020204" pitchFamily="34" charset="0"/>
                      </a:endParaRPr>
                    </a:p>
                  </a:txBody>
                  <a:tcPr marL="68580" marR="68580" marT="9525"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D7E4BD"/>
                    </a:solidFill>
                  </a:tcPr>
                </a:tc>
                <a:extLst>
                  <a:ext uri="{0D108BD9-81ED-4DB2-BD59-A6C34878D82A}">
                    <a16:rowId xmlns:a16="http://schemas.microsoft.com/office/drawing/2014/main" val="647098419"/>
                  </a:ext>
                </a:extLst>
              </a:tr>
              <a:tr h="506476">
                <a:tc>
                  <a:txBody>
                    <a:bodyPr/>
                    <a:lstStyle/>
                    <a:p>
                      <a:pPr marR="0" algn="l" rtl="0" fontAlgn="b">
                        <a:lnSpc>
                          <a:spcPct val="150000"/>
                        </a:lnSpc>
                        <a:spcBef>
                          <a:spcPts val="0"/>
                        </a:spcBef>
                        <a:spcAft>
                          <a:spcPts val="0"/>
                        </a:spcAft>
                      </a:pPr>
                      <a:r>
                        <a:rPr lang="en-ZA" sz="2400" b="1" i="0" u="none" strike="noStrike" dirty="0">
                          <a:solidFill>
                            <a:schemeClr val="tx1"/>
                          </a:solidFill>
                          <a:effectLst/>
                          <a:latin typeface="Arial" panose="020B0604020202020204" pitchFamily="34" charset="0"/>
                        </a:rPr>
                        <a:t>Arrests Made</a:t>
                      </a:r>
                      <a:endParaRPr lang="en-ZA" sz="1800" b="0" i="0" u="none" strike="noStrike" dirty="0">
                        <a:solidFill>
                          <a:schemeClr val="tx1"/>
                        </a:solidFill>
                        <a:effectLst/>
                        <a:latin typeface="Arial" panose="020B0604020202020204" pitchFamily="34" charset="0"/>
                      </a:endParaRPr>
                    </a:p>
                  </a:txBody>
                  <a:tcPr marL="6731" marR="6731" marT="6731"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400" b="0" i="0" u="none" strike="noStrike" dirty="0">
                          <a:solidFill>
                            <a:schemeClr val="tx1"/>
                          </a:solidFill>
                          <a:effectLst/>
                          <a:latin typeface="Arial" panose="020B0604020202020204" pitchFamily="34" charset="0"/>
                        </a:rPr>
                        <a:t>1</a:t>
                      </a:r>
                      <a:endParaRPr lang="en-ZA" sz="1800" b="0" i="0" u="none" strike="noStrike" dirty="0">
                        <a:solidFill>
                          <a:schemeClr val="tx1"/>
                        </a:solidFill>
                        <a:effectLst/>
                        <a:latin typeface="Arial" panose="020B0604020202020204" pitchFamily="34" charset="0"/>
                      </a:endParaRPr>
                    </a:p>
                  </a:txBody>
                  <a:tcPr marL="68580" marR="68580" marT="9525"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extLst>
                  <a:ext uri="{0D108BD9-81ED-4DB2-BD59-A6C34878D82A}">
                    <a16:rowId xmlns:a16="http://schemas.microsoft.com/office/drawing/2014/main" val="46071587"/>
                  </a:ext>
                </a:extLst>
              </a:tr>
              <a:tr h="506476">
                <a:tc>
                  <a:txBody>
                    <a:bodyPr/>
                    <a:lstStyle/>
                    <a:p>
                      <a:pPr marR="0" algn="l" rtl="0" fontAlgn="b">
                        <a:lnSpc>
                          <a:spcPct val="150000"/>
                        </a:lnSpc>
                        <a:spcBef>
                          <a:spcPts val="0"/>
                        </a:spcBef>
                        <a:spcAft>
                          <a:spcPts val="0"/>
                        </a:spcAft>
                      </a:pPr>
                      <a:r>
                        <a:rPr lang="en-ZA" sz="2400" b="1" i="0" u="none" strike="noStrike" dirty="0">
                          <a:solidFill>
                            <a:schemeClr val="tx1"/>
                          </a:solidFill>
                          <a:effectLst/>
                          <a:latin typeface="Arial" panose="020B0604020202020204" pitchFamily="34" charset="0"/>
                        </a:rPr>
                        <a:t>Vehicle Suspended</a:t>
                      </a:r>
                      <a:endParaRPr lang="en-ZA" sz="1800" b="0" i="0" u="none" strike="noStrike" dirty="0">
                        <a:solidFill>
                          <a:schemeClr val="tx1"/>
                        </a:solidFill>
                        <a:effectLst/>
                        <a:latin typeface="Arial" panose="020B0604020202020204" pitchFamily="34" charset="0"/>
                      </a:endParaRPr>
                    </a:p>
                  </a:txBody>
                  <a:tcPr marL="6731" marR="6731" marT="6731"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400" b="0" i="0" u="none" strike="noStrike" dirty="0">
                          <a:solidFill>
                            <a:schemeClr val="tx1"/>
                          </a:solidFill>
                          <a:effectLst/>
                          <a:latin typeface="Arial" panose="020B0604020202020204" pitchFamily="34" charset="0"/>
                        </a:rPr>
                        <a:t>19</a:t>
                      </a:r>
                      <a:endParaRPr lang="en-ZA" sz="1800" b="0" i="0" u="none" strike="noStrike" dirty="0">
                        <a:solidFill>
                          <a:schemeClr val="tx1"/>
                        </a:solidFill>
                        <a:effectLst/>
                        <a:latin typeface="Arial" panose="020B0604020202020204" pitchFamily="34" charset="0"/>
                      </a:endParaRPr>
                    </a:p>
                  </a:txBody>
                  <a:tcPr marL="68580" marR="68580" marT="9525"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extLst>
                  <a:ext uri="{0D108BD9-81ED-4DB2-BD59-A6C34878D82A}">
                    <a16:rowId xmlns:a16="http://schemas.microsoft.com/office/drawing/2014/main" val="499916836"/>
                  </a:ext>
                </a:extLst>
              </a:tr>
              <a:tr h="506476">
                <a:tc>
                  <a:txBody>
                    <a:bodyPr/>
                    <a:lstStyle/>
                    <a:p>
                      <a:pPr marR="0" algn="l" rtl="0" fontAlgn="b">
                        <a:lnSpc>
                          <a:spcPct val="150000"/>
                        </a:lnSpc>
                        <a:spcBef>
                          <a:spcPts val="0"/>
                        </a:spcBef>
                        <a:spcAft>
                          <a:spcPts val="0"/>
                        </a:spcAft>
                      </a:pPr>
                      <a:r>
                        <a:rPr lang="en-ZA" sz="2400" b="1" i="0" u="none" strike="noStrike">
                          <a:solidFill>
                            <a:schemeClr val="tx1"/>
                          </a:solidFill>
                          <a:effectLst/>
                          <a:latin typeface="Arial" panose="020B0604020202020204" pitchFamily="34" charset="0"/>
                        </a:rPr>
                        <a:t>People Stopped And Searched</a:t>
                      </a:r>
                      <a:endParaRPr lang="en-ZA" sz="1800" b="0" i="0" u="none" strike="noStrike">
                        <a:solidFill>
                          <a:schemeClr val="tx1"/>
                        </a:solidFill>
                        <a:effectLst/>
                        <a:latin typeface="Arial" panose="020B0604020202020204" pitchFamily="34" charset="0"/>
                      </a:endParaRPr>
                    </a:p>
                  </a:txBody>
                  <a:tcPr marL="6731" marR="6731" marT="6731"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400" b="0" i="0" u="none" strike="noStrike" dirty="0">
                          <a:solidFill>
                            <a:schemeClr val="tx1"/>
                          </a:solidFill>
                          <a:effectLst/>
                          <a:latin typeface="Arial" panose="020B0604020202020204" pitchFamily="34" charset="0"/>
                        </a:rPr>
                        <a:t>19</a:t>
                      </a:r>
                      <a:endParaRPr lang="en-ZA" sz="1800" b="0" i="0" u="none" strike="noStrike" dirty="0">
                        <a:solidFill>
                          <a:schemeClr val="tx1"/>
                        </a:solidFill>
                        <a:effectLst/>
                        <a:latin typeface="Arial" panose="020B0604020202020204" pitchFamily="34" charset="0"/>
                      </a:endParaRPr>
                    </a:p>
                  </a:txBody>
                  <a:tcPr marL="68580" marR="68580" marT="9525"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FF3EA"/>
                    </a:solidFill>
                  </a:tcPr>
                </a:tc>
                <a:extLst>
                  <a:ext uri="{0D108BD9-81ED-4DB2-BD59-A6C34878D82A}">
                    <a16:rowId xmlns:a16="http://schemas.microsoft.com/office/drawing/2014/main" val="220195574"/>
                  </a:ext>
                </a:extLst>
              </a:tr>
            </a:tbl>
          </a:graphicData>
        </a:graphic>
      </p:graphicFrame>
    </p:spTree>
    <p:extLst>
      <p:ext uri="{BB962C8B-B14F-4D97-AF65-F5344CB8AC3E}">
        <p14:creationId xmlns:p14="http://schemas.microsoft.com/office/powerpoint/2010/main" val="34206769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676B8-FAA1-432A-B9BB-686F05597CCA}"/>
              </a:ext>
            </a:extLst>
          </p:cNvPr>
          <p:cNvSpPr>
            <a:spLocks noGrp="1"/>
          </p:cNvSpPr>
          <p:nvPr>
            <p:ph type="body" idx="1"/>
          </p:nvPr>
        </p:nvSpPr>
        <p:spPr>
          <a:xfrm>
            <a:off x="430306" y="272294"/>
            <a:ext cx="8256494" cy="5836854"/>
          </a:xfrm>
        </p:spPr>
        <p:txBody>
          <a:bodyPr/>
          <a:lstStyle/>
          <a:p>
            <a:pPr marL="76200" indent="0">
              <a:buNone/>
            </a:pPr>
            <a:r>
              <a:rPr lang="en-US" b="1" dirty="0">
                <a:solidFill>
                  <a:srgbClr val="73B632"/>
                </a:solidFill>
                <a:latin typeface="+mn-lt"/>
                <a:cs typeface="Arial" panose="020B0604020202020204" pitchFamily="34" charset="0"/>
              </a:rPr>
              <a:t>ZIPHUNZANA BYPASS TRA PROJECTS (2000 </a:t>
            </a:r>
            <a:r>
              <a:rPr lang="en-US" b="1" dirty="0" err="1">
                <a:solidFill>
                  <a:srgbClr val="73B632"/>
                </a:solidFill>
                <a:latin typeface="+mn-lt"/>
                <a:cs typeface="Arial" panose="020B0604020202020204" pitchFamily="34" charset="0"/>
              </a:rPr>
              <a:t>Trus</a:t>
            </a:r>
            <a:r>
              <a:rPr lang="en-US" b="1" dirty="0">
                <a:solidFill>
                  <a:srgbClr val="73B632"/>
                </a:solidFill>
                <a:latin typeface="+mn-lt"/>
                <a:cs typeface="Arial" panose="020B0604020202020204" pitchFamily="34" charset="0"/>
              </a:rPr>
              <a:t>)  </a:t>
            </a:r>
          </a:p>
          <a:p>
            <a:pPr marL="76200" indent="0">
              <a:buNone/>
            </a:pPr>
            <a:endParaRPr lang="en-ZA" dirty="0">
              <a:solidFill>
                <a:srgbClr val="73B632"/>
              </a:solidFill>
              <a:latin typeface="+mn-lt"/>
              <a:cs typeface="Arial" panose="020B0604020202020204" pitchFamily="34" charset="0"/>
            </a:endParaRPr>
          </a:p>
          <a:p>
            <a:pPr>
              <a:buFont typeface="Arial" panose="020B0604020202020204" pitchFamily="34" charset="0"/>
              <a:buChar char="•"/>
            </a:pPr>
            <a:r>
              <a:rPr lang="en-US" dirty="0">
                <a:solidFill>
                  <a:schemeClr val="tx1"/>
                </a:solidFill>
                <a:latin typeface="+mn-lt"/>
                <a:cs typeface="Arial" panose="020B0604020202020204" pitchFamily="34" charset="0"/>
              </a:rPr>
              <a:t>The Contractor has established on  site  on 11 May 2020 and the contractor will be physical available on site from 22 May 2020 to start implementing stage 1 of this project. </a:t>
            </a:r>
          </a:p>
          <a:p>
            <a:pPr>
              <a:buFont typeface="Arial" panose="020B0604020202020204" pitchFamily="34" charset="0"/>
              <a:buChar char="•"/>
            </a:pPr>
            <a:r>
              <a:rPr lang="en-US" dirty="0">
                <a:solidFill>
                  <a:schemeClr val="tx1"/>
                </a:solidFill>
                <a:latin typeface="+mn-lt"/>
                <a:cs typeface="Arial" panose="020B0604020202020204" pitchFamily="34" charset="0"/>
              </a:rPr>
              <a:t>The induction  of  the  Project  Steering  Committee has  taken  place  on 21  May  2020 and the training  of  the  PSC  has been  completed  on  28 May  2020.     </a:t>
            </a:r>
            <a:endParaRPr lang="en-ZA" dirty="0">
              <a:solidFill>
                <a:schemeClr val="tx1"/>
              </a:solidFill>
              <a:latin typeface="+mn-lt"/>
              <a:cs typeface="Arial" panose="020B0604020202020204" pitchFamily="34" charset="0"/>
            </a:endParaRPr>
          </a:p>
          <a:p>
            <a:pPr>
              <a:buFont typeface="Arial" panose="020B0604020202020204" pitchFamily="34" charset="0"/>
              <a:buChar char="•"/>
            </a:pPr>
            <a:r>
              <a:rPr lang="en-US" dirty="0">
                <a:solidFill>
                  <a:schemeClr val="tx1"/>
                </a:solidFill>
                <a:latin typeface="+mn-lt"/>
                <a:cs typeface="Arial" panose="020B0604020202020204" pitchFamily="34" charset="0"/>
              </a:rPr>
              <a:t>The contractor and  the  BCMM  Staff  will  be  interviewing  local SMMEs for Work-packages.        </a:t>
            </a:r>
            <a:endParaRPr lang="en-ZA" dirty="0">
              <a:solidFill>
                <a:schemeClr val="tx1"/>
              </a:solidFill>
              <a:latin typeface="+mn-lt"/>
              <a:cs typeface="Arial" panose="020B0604020202020204" pitchFamily="34" charset="0"/>
            </a:endParaRPr>
          </a:p>
          <a:p>
            <a:pPr>
              <a:buFont typeface="Arial" panose="020B0604020202020204" pitchFamily="34" charset="0"/>
              <a:buChar char="•"/>
            </a:pPr>
            <a:r>
              <a:rPr lang="en-US" dirty="0">
                <a:solidFill>
                  <a:schemeClr val="tx1"/>
                </a:solidFill>
                <a:latin typeface="+mn-lt"/>
                <a:cs typeface="Arial" panose="020B0604020202020204" pitchFamily="34" charset="0"/>
              </a:rPr>
              <a:t>On 20 May 2020 the contractor has  finalized the  appointment of a Community Liaison Officer (CLO).          </a:t>
            </a:r>
            <a:endParaRPr lang="en-ZA" dirty="0">
              <a:solidFill>
                <a:schemeClr val="tx1"/>
              </a:solidFill>
              <a:latin typeface="+mn-lt"/>
              <a:cs typeface="Arial" panose="020B0604020202020204" pitchFamily="34" charset="0"/>
            </a:endParaRPr>
          </a:p>
          <a:p>
            <a:pPr marL="76200" indent="0">
              <a:buNone/>
            </a:pPr>
            <a:endParaRPr lang="en-ZA" dirty="0">
              <a:latin typeface="+mn-lt"/>
              <a:cs typeface="Arial" panose="020B0604020202020204" pitchFamily="34" charset="0"/>
            </a:endParaRPr>
          </a:p>
        </p:txBody>
      </p:sp>
    </p:spTree>
    <p:extLst>
      <p:ext uri="{BB962C8B-B14F-4D97-AF65-F5344CB8AC3E}">
        <p14:creationId xmlns:p14="http://schemas.microsoft.com/office/powerpoint/2010/main" val="258626948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C770AC-3C9D-4F49-9494-28251EC505B6}"/>
              </a:ext>
            </a:extLst>
          </p:cNvPr>
          <p:cNvSpPr>
            <a:spLocks noGrp="1"/>
          </p:cNvSpPr>
          <p:nvPr>
            <p:ph type="body" idx="1"/>
          </p:nvPr>
        </p:nvSpPr>
        <p:spPr>
          <a:xfrm>
            <a:off x="559871" y="128520"/>
            <a:ext cx="8584129" cy="6053744"/>
          </a:xfrm>
        </p:spPr>
        <p:txBody>
          <a:bodyPr/>
          <a:lstStyle/>
          <a:p>
            <a:pPr marL="76200" indent="0">
              <a:buNone/>
            </a:pPr>
            <a:r>
              <a:rPr lang="en-US" b="1" dirty="0">
                <a:solidFill>
                  <a:srgbClr val="73B632"/>
                </a:solidFill>
                <a:latin typeface="Arial" panose="020B0604020202020204" pitchFamily="34" charset="0"/>
                <a:cs typeface="Arial" panose="020B0604020202020204" pitchFamily="34" charset="0"/>
              </a:rPr>
              <a:t>FYNBOS EVICTEES (335 TRUs) </a:t>
            </a:r>
          </a:p>
          <a:p>
            <a:pPr marL="76200" indent="0">
              <a:buNone/>
            </a:pPr>
            <a:endParaRPr lang="en-ZA" dirty="0">
              <a:latin typeface="Arial" panose="020B0604020202020204" pitchFamily="34" charset="0"/>
              <a:cs typeface="Arial" panose="020B0604020202020204" pitchFamily="34" charset="0"/>
            </a:endParaRPr>
          </a:p>
          <a:p>
            <a:r>
              <a:rPr lang="en-US" dirty="0">
                <a:solidFill>
                  <a:schemeClr val="tx1"/>
                </a:solidFill>
                <a:latin typeface="Arial"/>
                <a:cs typeface="Arial"/>
              </a:rPr>
              <a:t>The  approval  of  the  utilization  of  the  sites  for the TRU has  been   supported  and  approved  by  all  stakeholders</a:t>
            </a:r>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The Bids for the supply of 335 TRUs were advertised on 08 May 2020 and closed on 15 May 2020.</a:t>
            </a:r>
          </a:p>
          <a:p>
            <a:r>
              <a:rPr lang="en-US" dirty="0">
                <a:solidFill>
                  <a:schemeClr val="tx1"/>
                </a:solidFill>
                <a:latin typeface="Arial" panose="020B0604020202020204" pitchFamily="34" charset="0"/>
                <a:cs typeface="Arial" panose="020B0604020202020204" pitchFamily="34" charset="0"/>
              </a:rPr>
              <a:t>The  award  is  anticipated  to  be  undertaken  by  or  before 28 May  2020. </a:t>
            </a:r>
          </a:p>
          <a:p>
            <a:r>
              <a:rPr lang="en-US" dirty="0">
                <a:solidFill>
                  <a:schemeClr val="tx1"/>
                </a:solidFill>
                <a:latin typeface="Arial" panose="020B0604020202020204" pitchFamily="34" charset="0"/>
                <a:cs typeface="Arial" panose="020B0604020202020204" pitchFamily="34" charset="0"/>
              </a:rPr>
              <a:t>The  contractors  are  projected  to  be  on site  07 June  2020.     </a:t>
            </a:r>
          </a:p>
          <a:p>
            <a:r>
              <a:rPr lang="en-US" dirty="0">
                <a:solidFill>
                  <a:schemeClr val="tx1"/>
                </a:solidFill>
                <a:latin typeface="Arial" panose="020B0604020202020204" pitchFamily="34" charset="0"/>
                <a:cs typeface="Arial" panose="020B0604020202020204" pitchFamily="34" charset="0"/>
              </a:rPr>
              <a:t>The fencing of the three (3) identified land parcels for the evictees  will start  on  01  June  2020 as  works  orders  were issued  on  25  May  2020.   </a:t>
            </a:r>
            <a:r>
              <a:rPr lang="en-US" dirty="0">
                <a:solidFill>
                  <a:srgbClr val="FF0000"/>
                </a:solidFill>
                <a:latin typeface="Arial" panose="020B0604020202020204" pitchFamily="34" charset="0"/>
                <a:cs typeface="Arial" panose="020B0604020202020204" pitchFamily="34" charset="0"/>
              </a:rPr>
              <a:t>   </a:t>
            </a:r>
          </a:p>
          <a:p>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35306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315E52-5567-4646-8E85-AD8270A00BCF}"/>
              </a:ext>
            </a:extLst>
          </p:cNvPr>
          <p:cNvSpPr>
            <a:spLocks noGrp="1"/>
          </p:cNvSpPr>
          <p:nvPr>
            <p:ph type="body" idx="1"/>
          </p:nvPr>
        </p:nvSpPr>
        <p:spPr>
          <a:xfrm>
            <a:off x="179294" y="272294"/>
            <a:ext cx="8507506" cy="5836854"/>
          </a:xfrm>
        </p:spPr>
        <p:txBody>
          <a:bodyPr/>
          <a:lstStyle/>
          <a:p>
            <a:pPr marL="76200" indent="0">
              <a:buNone/>
            </a:pPr>
            <a:r>
              <a:rPr lang="en-US" b="1" u="sng" dirty="0">
                <a:solidFill>
                  <a:srgbClr val="73B632"/>
                </a:solidFill>
                <a:latin typeface="+mn-lt"/>
                <a:cs typeface="Arial" panose="020B0604020202020204" pitchFamily="34" charset="0"/>
              </a:rPr>
              <a:t>ACCOMMODATION FOR HOMELESS PEOPLE: </a:t>
            </a:r>
          </a:p>
          <a:p>
            <a:pPr marL="76200" indent="0">
              <a:buNone/>
            </a:pPr>
            <a:endParaRPr lang="en-ZA" dirty="0">
              <a:solidFill>
                <a:srgbClr val="73B632"/>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Directorate has provided about 4 tents for the homeless people and is in the process of purchasing the  following for the  Emergency  Housing  and  for the Homeless  Peoples and  to  assist  with  quarantine  Accommodation: </a:t>
            </a:r>
            <a:endParaRPr lang="en-ZA"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units to be delivered are  as follows: </a:t>
            </a:r>
            <a:endParaRPr lang="en-ZA"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20 no.  Of  49m2 Units of Parkhomes - Currently at  Procurement  Stage</a:t>
            </a:r>
            <a:endParaRPr lang="en-ZA"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30 no.  of 30m2 Units of </a:t>
            </a:r>
            <a:r>
              <a:rPr lang="en-US" dirty="0" err="1">
                <a:latin typeface="Arial" panose="020B0604020202020204" pitchFamily="34" charset="0"/>
                <a:cs typeface="Arial" panose="020B0604020202020204" pitchFamily="34" charset="0"/>
              </a:rPr>
              <a:t>Parkhomes</a:t>
            </a:r>
            <a:r>
              <a:rPr lang="en-US" dirty="0">
                <a:latin typeface="Arial" panose="020B0604020202020204" pitchFamily="34" charset="0"/>
                <a:cs typeface="Arial" panose="020B0604020202020204" pitchFamily="34" charset="0"/>
              </a:rPr>
              <a:t> - Currently at Procurement Stage </a:t>
            </a:r>
            <a:endParaRPr lang="en-ZA"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100 units of  </a:t>
            </a:r>
            <a:r>
              <a:rPr lang="en-US" dirty="0" err="1">
                <a:latin typeface="Arial" panose="020B0604020202020204" pitchFamily="34" charset="0"/>
                <a:cs typeface="Arial" panose="020B0604020202020204" pitchFamily="34" charset="0"/>
              </a:rPr>
              <a:t>Trus</a:t>
            </a:r>
            <a:r>
              <a:rPr lang="en-US" dirty="0">
                <a:latin typeface="Arial" panose="020B0604020202020204" pitchFamily="34" charset="0"/>
                <a:cs typeface="Arial" panose="020B0604020202020204" pitchFamily="34" charset="0"/>
              </a:rPr>
              <a:t>  to  be  supplied  and  delivered.  – Currently  at  Procurement  Stage</a:t>
            </a:r>
            <a:endParaRPr lang="en-ZA"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14949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F9D00A-F0E6-4E47-8290-A0E7D6F6D54E}"/>
              </a:ext>
            </a:extLst>
          </p:cNvPr>
          <p:cNvSpPr>
            <a:spLocks noGrp="1"/>
          </p:cNvSpPr>
          <p:nvPr>
            <p:ph type="body" idx="1"/>
          </p:nvPr>
        </p:nvSpPr>
        <p:spPr>
          <a:xfrm>
            <a:off x="448235" y="272294"/>
            <a:ext cx="8238565" cy="5836854"/>
          </a:xfrm>
        </p:spPr>
        <p:txBody>
          <a:bodyPr/>
          <a:lstStyle/>
          <a:p>
            <a:pPr marL="76200" indent="0">
              <a:buNone/>
            </a:pPr>
            <a:r>
              <a:rPr lang="en-US" b="1" u="sng" dirty="0">
                <a:solidFill>
                  <a:srgbClr val="73B632"/>
                </a:solidFill>
                <a:latin typeface="Arial" panose="020B0604020202020204" pitchFamily="34" charset="0"/>
                <a:cs typeface="Arial" panose="020B0604020202020204" pitchFamily="34" charset="0"/>
              </a:rPr>
              <a:t>DISTRIBUTION OF GLOVES, MUSKS,  SANITIZERS AND SOAPS </a:t>
            </a:r>
          </a:p>
          <a:p>
            <a:pPr marL="76200" indent="0">
              <a:buNone/>
            </a:pPr>
            <a:endParaRPr lang="en-ZA" sz="2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Human Settlements Directorate has distributed Gloves, Masks, Sanitizers and Soaps to the Fynbos Phases 1&amp;2 Evictees that are staying at the Billy Francis Hall on 07/04/20, 29/04/20 and 12 /05/20.   </a:t>
            </a:r>
            <a:endParaRPr lang="en-ZA"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Soaps have been distributed to the Informal Settlements of Wards 2,6,7, 8 and 1 and the remaining wards with Informal Settlements will have their Soaps delivered from the 18 May till 21 May 2020.  </a:t>
            </a:r>
            <a:endParaRPr lang="en-ZA"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746060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457200" y="273875"/>
            <a:ext cx="8229600" cy="1139825"/>
          </a:xfrm>
          <a:prstGeom prst="rect">
            <a:avLst/>
          </a:prstGeom>
          <a:noFill/>
          <a:ln>
            <a:noFill/>
          </a:ln>
        </p:spPr>
        <p:txBody>
          <a:bodyPr spcFirstLastPara="1" wrap="square" lIns="91425" tIns="45700" rIns="91425" bIns="45700" anchor="ctr" anchorCtr="0">
            <a:noAutofit/>
          </a:bodyPr>
          <a:lstStyle/>
          <a:p>
            <a:pPr>
              <a:buSzPts val="3000"/>
            </a:pP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4000" b="1" dirty="0">
                <a:solidFill>
                  <a:srgbClr val="73B632"/>
                </a:solidFill>
                <a:latin typeface="Twentieth Century"/>
                <a:ea typeface="Twentieth Century"/>
                <a:cs typeface="Twentieth Century"/>
                <a:sym typeface="Twentieth Century"/>
              </a:rPr>
              <a:t>WORKSTREAMS REPORTS </a:t>
            </a:r>
            <a:br>
              <a:rPr lang="en-ZA" sz="4000" b="1" dirty="0">
                <a:solidFill>
                  <a:srgbClr val="73B632"/>
                </a:solidFill>
                <a:latin typeface="Twentieth Century"/>
                <a:ea typeface="Twentieth Century"/>
                <a:cs typeface="Twentieth Century"/>
                <a:sym typeface="Twentieth Century"/>
              </a:rPr>
            </a:br>
            <a:endParaRPr sz="4000" dirty="0">
              <a:solidFill>
                <a:srgbClr val="73B632"/>
              </a:solidFill>
            </a:endParaRPr>
          </a:p>
        </p:txBody>
      </p:sp>
      <p:sp>
        <p:nvSpPr>
          <p:cNvPr id="97" name="Google Shape;97;p14"/>
          <p:cNvSpPr txBox="1">
            <a:spLocks noGrp="1"/>
          </p:cNvSpPr>
          <p:nvPr>
            <p:ph type="body" idx="1"/>
          </p:nvPr>
        </p:nvSpPr>
        <p:spPr>
          <a:xfrm>
            <a:off x="748863" y="1117601"/>
            <a:ext cx="7665653" cy="4081860"/>
          </a:xfrm>
          <a:prstGeom prst="rect">
            <a:avLst/>
          </a:prstGeom>
          <a:noFill/>
          <a:ln>
            <a:noFill/>
          </a:ln>
        </p:spPr>
        <p:txBody>
          <a:bodyPr spcFirstLastPara="1" wrap="square" lIns="91425" tIns="45700" rIns="91425" bIns="45700" anchor="t" anchorCtr="0">
            <a:noAutofit/>
          </a:bodyPr>
          <a:lstStyle/>
          <a:p>
            <a:pPr marL="0" lvl="0" indent="0" algn="ctr">
              <a:lnSpc>
                <a:spcPct val="150000"/>
              </a:lnSpc>
              <a:spcBef>
                <a:spcPts val="0"/>
              </a:spcBef>
              <a:buClr>
                <a:srgbClr val="000000"/>
              </a:buClr>
              <a:buSzPts val="2100"/>
              <a:buNone/>
            </a:pPr>
            <a:endParaRPr lang="en-ZA" sz="2000" b="1" dirty="0">
              <a:solidFill>
                <a:srgbClr val="73B632"/>
              </a:solidFill>
              <a:latin typeface="Twentieth Century"/>
              <a:ea typeface="Twentieth Century"/>
              <a:cs typeface="Twentieth Century"/>
              <a:sym typeface="Twentieth Century"/>
            </a:endParaRPr>
          </a:p>
          <a:p>
            <a:pPr marL="685801" lvl="1">
              <a:lnSpc>
                <a:spcPct val="150000"/>
              </a:lnSpc>
              <a:spcBef>
                <a:spcPts val="420"/>
              </a:spcBef>
              <a:buClr>
                <a:srgbClr val="000000"/>
              </a:buClr>
              <a:buSzPts val="2100"/>
              <a:buFont typeface="Arial" panose="020B0604020202020204" pitchFamily="34" charset="0"/>
              <a:buChar char="•"/>
            </a:pPr>
            <a:endParaRPr lang="en-ZA" sz="2400" dirty="0">
              <a:solidFill>
                <a:schemeClr val="tx1">
                  <a:lumMod val="85000"/>
                  <a:lumOff val="15000"/>
                </a:schemeClr>
              </a:solidFill>
              <a:latin typeface="Arial"/>
              <a:ea typeface="Arial"/>
              <a:cs typeface="Arial"/>
              <a:sym typeface="Arial"/>
            </a:endParaRPr>
          </a:p>
          <a:p>
            <a:pPr marL="342901" lvl="1" indent="0">
              <a:lnSpc>
                <a:spcPct val="150000"/>
              </a:lnSpc>
              <a:spcBef>
                <a:spcPts val="420"/>
              </a:spcBef>
              <a:buClr>
                <a:srgbClr val="000000"/>
              </a:buClr>
              <a:buSzPts val="2100"/>
              <a:buNone/>
            </a:pPr>
            <a:r>
              <a:rPr lang="en-ZA" sz="2400" dirty="0">
                <a:solidFill>
                  <a:schemeClr val="tx1">
                    <a:lumMod val="85000"/>
                    <a:lumOff val="15000"/>
                  </a:schemeClr>
                </a:solidFill>
                <a:latin typeface="Arial"/>
                <a:ea typeface="Arial"/>
                <a:cs typeface="Arial"/>
                <a:sym typeface="Arial"/>
              </a:rPr>
              <a:t>			ANNEXURE B</a:t>
            </a:r>
          </a:p>
          <a:p>
            <a:pPr marL="342901" lvl="1" indent="0" algn="ctr">
              <a:lnSpc>
                <a:spcPct val="150000"/>
              </a:lnSpc>
              <a:spcBef>
                <a:spcPts val="420"/>
              </a:spcBef>
              <a:buClr>
                <a:srgbClr val="000000"/>
              </a:buClr>
              <a:buSzPts val="2100"/>
              <a:buNone/>
            </a:pPr>
            <a:r>
              <a:rPr lang="en-ZA" sz="2400" b="1" dirty="0">
                <a:solidFill>
                  <a:srgbClr val="73B632"/>
                </a:solidFill>
                <a:latin typeface="Twentieth Century"/>
                <a:ea typeface="Arial"/>
                <a:cs typeface="Arial"/>
                <a:sym typeface="Twentieth Century"/>
              </a:rPr>
              <a:t>Infrastructure Services and Public Works</a:t>
            </a:r>
            <a:endParaRPr lang="en-ZA" sz="2400" dirty="0">
              <a:solidFill>
                <a:schemeClr val="tx1">
                  <a:lumMod val="85000"/>
                  <a:lumOff val="15000"/>
                </a:schemeClr>
              </a:solidFill>
              <a:latin typeface="Arial"/>
              <a:ea typeface="Arial"/>
              <a:cs typeface="Arial"/>
              <a:sym typeface="Arial"/>
            </a:endParaRPr>
          </a:p>
          <a:p>
            <a:pPr marL="342901" lvl="1" indent="0" algn="ctr">
              <a:lnSpc>
                <a:spcPct val="150000"/>
              </a:lnSpc>
              <a:spcBef>
                <a:spcPts val="420"/>
              </a:spcBef>
              <a:buClr>
                <a:srgbClr val="000000"/>
              </a:buClr>
              <a:buSzPts val="2100"/>
              <a:buNone/>
            </a:pPr>
            <a:r>
              <a:rPr lang="en-ZA" sz="2400" dirty="0">
                <a:solidFill>
                  <a:schemeClr val="tx1">
                    <a:lumMod val="85000"/>
                    <a:lumOff val="15000"/>
                  </a:schemeClr>
                </a:solidFill>
                <a:highlight>
                  <a:srgbClr val="FFFF00"/>
                </a:highlight>
                <a:latin typeface="Arial"/>
                <a:ea typeface="Arial"/>
                <a:cs typeface="Arial"/>
                <a:sym typeface="Arial"/>
              </a:rPr>
              <a:t>END OF ANNEXURE B</a:t>
            </a:r>
            <a:endParaRPr lang="en-ZA" sz="2400" dirty="0">
              <a:solidFill>
                <a:schemeClr val="tx1">
                  <a:lumMod val="85000"/>
                  <a:lumOff val="15000"/>
                </a:schemeClr>
              </a:solidFill>
              <a:highlight>
                <a:srgbClr val="FFFF00"/>
              </a:highlight>
            </a:endParaRPr>
          </a:p>
          <a:p>
            <a:pPr marL="0" lvl="0" indent="-257175">
              <a:lnSpc>
                <a:spcPct val="150000"/>
              </a:lnSpc>
              <a:spcBef>
                <a:spcPts val="0"/>
              </a:spcBef>
              <a:buClr>
                <a:srgbClr val="000000"/>
              </a:buClr>
              <a:buSzPts val="2100"/>
            </a:pPr>
            <a:endParaRPr lang="en-ZA" sz="2000" b="1" dirty="0">
              <a:solidFill>
                <a:srgbClr val="73B632"/>
              </a:solidFill>
              <a:latin typeface="Twentieth Century"/>
              <a:ea typeface="Twentieth Century"/>
              <a:cs typeface="Twentieth Century"/>
              <a:sym typeface="Twentieth Century"/>
            </a:endParaRPr>
          </a:p>
          <a:p>
            <a:pPr marL="257175" lvl="0" indent="-257175">
              <a:spcBef>
                <a:spcPts val="0"/>
              </a:spcBef>
              <a:buClr>
                <a:srgbClr val="000000"/>
              </a:buClr>
              <a:buSzPts val="2100"/>
            </a:pPr>
            <a:endParaRPr sz="2200" dirty="0">
              <a:solidFill>
                <a:schemeClr val="tx1">
                  <a:lumMod val="75000"/>
                  <a:lumOff val="25000"/>
                </a:schemeClr>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425053579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7397"/>
          <a:stretch/>
        </p:blipFill>
        <p:spPr>
          <a:xfrm>
            <a:off x="1268933" y="451080"/>
            <a:ext cx="7370868" cy="43313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Slide Number Placeholder 1"/>
          <p:cNvSpPr>
            <a:spLocks noGrp="1"/>
          </p:cNvSpPr>
          <p:nvPr>
            <p:ph type="sldNum" sz="quarter" idx="12"/>
          </p:nvPr>
        </p:nvSpPr>
        <p:spPr/>
        <p:txBody>
          <a:bodyPr/>
          <a:lstStyle/>
          <a:p>
            <a:pPr defTabSz="455920">
              <a:buClrTx/>
              <a:defRPr/>
            </a:pPr>
            <a:fld id="{EF1A4480-D730-D744-967E-18A572EC2411}" type="slidenum">
              <a:rPr lang="en-US" sz="1197" kern="1200">
                <a:solidFill>
                  <a:prstClr val="black">
                    <a:tint val="75000"/>
                  </a:prstClr>
                </a:solidFill>
                <a:ea typeface="+mn-ea"/>
                <a:cs typeface="+mn-cs"/>
              </a:rPr>
              <a:pPr defTabSz="455920">
                <a:buClrTx/>
                <a:defRPr/>
              </a:pPr>
              <a:t>115</a:t>
            </a:fld>
            <a:endParaRPr lang="en-US" sz="1197" kern="1200">
              <a:solidFill>
                <a:prstClr val="black">
                  <a:tint val="75000"/>
                </a:prstClr>
              </a:solidFill>
              <a:ea typeface="+mn-ea"/>
              <a:cs typeface="+mn-cs"/>
            </a:endParaRPr>
          </a:p>
        </p:txBody>
      </p:sp>
    </p:spTree>
    <p:extLst>
      <p:ext uri="{BB962C8B-B14F-4D97-AF65-F5344CB8AC3E}">
        <p14:creationId xmlns:p14="http://schemas.microsoft.com/office/powerpoint/2010/main" val="295402288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457200" y="273875"/>
            <a:ext cx="8229600" cy="1139825"/>
          </a:xfrm>
          <a:prstGeom prst="rect">
            <a:avLst/>
          </a:prstGeom>
          <a:noFill/>
          <a:ln>
            <a:noFill/>
          </a:ln>
        </p:spPr>
        <p:txBody>
          <a:bodyPr spcFirstLastPara="1" wrap="square" lIns="91425" tIns="45700" rIns="91425" bIns="45700" anchor="ctr" anchorCtr="0">
            <a:noAutofit/>
          </a:bodyPr>
          <a:lstStyle/>
          <a:p>
            <a:pPr>
              <a:buSzPts val="3000"/>
            </a:pP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4000" b="1" dirty="0">
                <a:solidFill>
                  <a:srgbClr val="73B632"/>
                </a:solidFill>
                <a:latin typeface="Twentieth Century"/>
                <a:ea typeface="Twentieth Century"/>
                <a:cs typeface="Twentieth Century"/>
                <a:sym typeface="Twentieth Century"/>
              </a:rPr>
              <a:t>WORKSTREAMS REPORTS </a:t>
            </a:r>
            <a:br>
              <a:rPr lang="en-ZA" sz="4000" b="1" dirty="0">
                <a:solidFill>
                  <a:srgbClr val="73B632"/>
                </a:solidFill>
                <a:latin typeface="Twentieth Century"/>
                <a:ea typeface="Twentieth Century"/>
                <a:cs typeface="Twentieth Century"/>
                <a:sym typeface="Twentieth Century"/>
              </a:rPr>
            </a:br>
            <a:endParaRPr sz="4000" dirty="0">
              <a:solidFill>
                <a:srgbClr val="73B632"/>
              </a:solidFill>
            </a:endParaRPr>
          </a:p>
        </p:txBody>
      </p:sp>
      <p:sp>
        <p:nvSpPr>
          <p:cNvPr id="97" name="Google Shape;97;p14"/>
          <p:cNvSpPr txBox="1">
            <a:spLocks noGrp="1"/>
          </p:cNvSpPr>
          <p:nvPr>
            <p:ph type="body" idx="1"/>
          </p:nvPr>
        </p:nvSpPr>
        <p:spPr>
          <a:xfrm>
            <a:off x="748863" y="1117601"/>
            <a:ext cx="7665653" cy="4081860"/>
          </a:xfrm>
          <a:prstGeom prst="rect">
            <a:avLst/>
          </a:prstGeom>
          <a:noFill/>
          <a:ln>
            <a:noFill/>
          </a:ln>
        </p:spPr>
        <p:txBody>
          <a:bodyPr spcFirstLastPara="1" wrap="square" lIns="91425" tIns="45700" rIns="91425" bIns="45700" anchor="t" anchorCtr="0">
            <a:noAutofit/>
          </a:bodyPr>
          <a:lstStyle/>
          <a:p>
            <a:pPr marL="0" lvl="0" indent="0" algn="ctr">
              <a:lnSpc>
                <a:spcPct val="150000"/>
              </a:lnSpc>
              <a:spcBef>
                <a:spcPts val="0"/>
              </a:spcBef>
              <a:buClr>
                <a:srgbClr val="000000"/>
              </a:buClr>
              <a:buSzPts val="2100"/>
              <a:buNone/>
            </a:pPr>
            <a:endParaRPr lang="en-ZA" sz="2000" b="1" dirty="0">
              <a:solidFill>
                <a:srgbClr val="73B632"/>
              </a:solidFill>
              <a:latin typeface="Twentieth Century"/>
              <a:ea typeface="Twentieth Century"/>
              <a:cs typeface="Twentieth Century"/>
              <a:sym typeface="Twentieth Century"/>
            </a:endParaRPr>
          </a:p>
          <a:p>
            <a:pPr marL="685801" lvl="1">
              <a:lnSpc>
                <a:spcPct val="150000"/>
              </a:lnSpc>
              <a:spcBef>
                <a:spcPts val="420"/>
              </a:spcBef>
              <a:buClr>
                <a:srgbClr val="000000"/>
              </a:buClr>
              <a:buSzPts val="2100"/>
              <a:buFont typeface="Arial" panose="020B0604020202020204" pitchFamily="34" charset="0"/>
              <a:buChar char="•"/>
            </a:pPr>
            <a:endParaRPr lang="en-ZA" sz="2400" dirty="0">
              <a:solidFill>
                <a:schemeClr val="tx1">
                  <a:lumMod val="85000"/>
                  <a:lumOff val="15000"/>
                </a:schemeClr>
              </a:solidFill>
              <a:latin typeface="Arial"/>
              <a:ea typeface="Arial"/>
              <a:cs typeface="Arial"/>
              <a:sym typeface="Arial"/>
            </a:endParaRPr>
          </a:p>
          <a:p>
            <a:pPr marL="342901" lvl="1" indent="0">
              <a:lnSpc>
                <a:spcPct val="150000"/>
              </a:lnSpc>
              <a:spcBef>
                <a:spcPts val="420"/>
              </a:spcBef>
              <a:buClr>
                <a:srgbClr val="000000"/>
              </a:buClr>
              <a:buSzPts val="2100"/>
              <a:buNone/>
            </a:pPr>
            <a:endParaRPr lang="en-ZA" sz="2400" dirty="0">
              <a:solidFill>
                <a:schemeClr val="tx1">
                  <a:lumMod val="85000"/>
                  <a:lumOff val="15000"/>
                </a:schemeClr>
              </a:solidFill>
              <a:latin typeface="Arial"/>
              <a:ea typeface="Arial"/>
              <a:cs typeface="Arial"/>
              <a:sym typeface="Arial"/>
            </a:endParaRPr>
          </a:p>
          <a:p>
            <a:pPr marL="342901" lvl="1" indent="0" algn="ctr">
              <a:lnSpc>
                <a:spcPct val="150000"/>
              </a:lnSpc>
              <a:spcBef>
                <a:spcPts val="420"/>
              </a:spcBef>
              <a:buClr>
                <a:srgbClr val="000000"/>
              </a:buClr>
              <a:buSzPts val="2100"/>
              <a:buNone/>
            </a:pPr>
            <a:r>
              <a:rPr lang="en-ZA" sz="2400" b="1" dirty="0">
                <a:solidFill>
                  <a:srgbClr val="73B632"/>
                </a:solidFill>
                <a:latin typeface="Twentieth Century"/>
                <a:ea typeface="Arial"/>
                <a:cs typeface="Arial"/>
                <a:sym typeface="Twentieth Century"/>
              </a:rPr>
              <a:t>MUNICIPAL SERVICES</a:t>
            </a:r>
            <a:endParaRPr lang="en-ZA" sz="2400" dirty="0">
              <a:solidFill>
                <a:schemeClr val="tx1">
                  <a:lumMod val="85000"/>
                  <a:lumOff val="15000"/>
                </a:schemeClr>
              </a:solidFill>
              <a:latin typeface="Arial"/>
              <a:ea typeface="Arial"/>
              <a:cs typeface="Arial"/>
              <a:sym typeface="Arial"/>
            </a:endParaRPr>
          </a:p>
          <a:p>
            <a:pPr marL="342901" lvl="1" indent="0" algn="ctr">
              <a:lnSpc>
                <a:spcPct val="150000"/>
              </a:lnSpc>
              <a:spcBef>
                <a:spcPts val="420"/>
              </a:spcBef>
              <a:buClr>
                <a:srgbClr val="000000"/>
              </a:buClr>
              <a:buSzPts val="2100"/>
              <a:buNone/>
            </a:pPr>
            <a:endParaRPr lang="en-ZA" sz="2400" dirty="0">
              <a:solidFill>
                <a:schemeClr val="tx1">
                  <a:lumMod val="85000"/>
                  <a:lumOff val="15000"/>
                </a:schemeClr>
              </a:solidFill>
              <a:latin typeface="Arial"/>
              <a:ea typeface="Arial"/>
              <a:cs typeface="Arial"/>
              <a:sym typeface="Arial"/>
            </a:endParaRPr>
          </a:p>
          <a:p>
            <a:pPr marL="342901" lvl="1" indent="0" algn="ctr">
              <a:lnSpc>
                <a:spcPct val="150000"/>
              </a:lnSpc>
              <a:spcBef>
                <a:spcPts val="420"/>
              </a:spcBef>
              <a:buClr>
                <a:srgbClr val="000000"/>
              </a:buClr>
              <a:buSzPts val="2100"/>
              <a:buNone/>
            </a:pPr>
            <a:r>
              <a:rPr lang="en-ZA" sz="2400" dirty="0">
                <a:solidFill>
                  <a:schemeClr val="tx1">
                    <a:lumMod val="85000"/>
                    <a:lumOff val="15000"/>
                  </a:schemeClr>
                </a:solidFill>
                <a:latin typeface="Arial"/>
                <a:ea typeface="Arial"/>
                <a:cs typeface="Arial"/>
                <a:sym typeface="Arial"/>
              </a:rPr>
              <a:t>ANNEXURE C</a:t>
            </a:r>
            <a:endParaRPr lang="en-ZA" sz="2400" dirty="0">
              <a:solidFill>
                <a:schemeClr val="tx1">
                  <a:lumMod val="85000"/>
                  <a:lumOff val="15000"/>
                </a:schemeClr>
              </a:solidFill>
            </a:endParaRPr>
          </a:p>
          <a:p>
            <a:pPr marL="0" lvl="0" indent="-257175">
              <a:lnSpc>
                <a:spcPct val="150000"/>
              </a:lnSpc>
              <a:spcBef>
                <a:spcPts val="0"/>
              </a:spcBef>
              <a:buClr>
                <a:srgbClr val="000000"/>
              </a:buClr>
              <a:buSzPts val="2100"/>
            </a:pPr>
            <a:endParaRPr lang="en-ZA" sz="2000" b="1" dirty="0">
              <a:solidFill>
                <a:srgbClr val="73B632"/>
              </a:solidFill>
              <a:latin typeface="Twentieth Century"/>
              <a:ea typeface="Twentieth Century"/>
              <a:cs typeface="Twentieth Century"/>
              <a:sym typeface="Twentieth Century"/>
            </a:endParaRPr>
          </a:p>
          <a:p>
            <a:pPr marL="257175" lvl="0" indent="-257175">
              <a:spcBef>
                <a:spcPts val="0"/>
              </a:spcBef>
              <a:buClr>
                <a:srgbClr val="000000"/>
              </a:buClr>
              <a:buSzPts val="2100"/>
            </a:pPr>
            <a:endParaRPr sz="2200" dirty="0">
              <a:solidFill>
                <a:schemeClr val="tx1">
                  <a:lumMod val="75000"/>
                  <a:lumOff val="25000"/>
                </a:schemeClr>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18155282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457200" y="273875"/>
            <a:ext cx="8229600" cy="1139825"/>
          </a:xfrm>
          <a:prstGeom prst="rect">
            <a:avLst/>
          </a:prstGeom>
          <a:noFill/>
          <a:ln>
            <a:noFill/>
          </a:ln>
        </p:spPr>
        <p:txBody>
          <a:bodyPr spcFirstLastPara="1" wrap="square" lIns="91425" tIns="45700" rIns="91425" bIns="45700" anchor="ctr" anchorCtr="0">
            <a:noAutofit/>
          </a:bodyPr>
          <a:lstStyle/>
          <a:p>
            <a:pPr>
              <a:buSzPts val="3000"/>
            </a:pP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4000" b="1" dirty="0">
                <a:solidFill>
                  <a:srgbClr val="73B632"/>
                </a:solidFill>
                <a:latin typeface="Twentieth Century"/>
                <a:ea typeface="Twentieth Century"/>
                <a:cs typeface="Twentieth Century"/>
                <a:sym typeface="Twentieth Century"/>
              </a:rPr>
              <a:t>WORKSTREAMS REPORTS </a:t>
            </a:r>
            <a:br>
              <a:rPr lang="en-ZA" sz="4000" b="1" dirty="0">
                <a:solidFill>
                  <a:srgbClr val="73B632"/>
                </a:solidFill>
                <a:latin typeface="Twentieth Century"/>
                <a:ea typeface="Twentieth Century"/>
                <a:cs typeface="Twentieth Century"/>
                <a:sym typeface="Twentieth Century"/>
              </a:rPr>
            </a:br>
            <a:endParaRPr sz="4000" dirty="0">
              <a:solidFill>
                <a:srgbClr val="73B632"/>
              </a:solidFill>
            </a:endParaRPr>
          </a:p>
        </p:txBody>
      </p:sp>
      <p:sp>
        <p:nvSpPr>
          <p:cNvPr id="97" name="Google Shape;97;p14"/>
          <p:cNvSpPr txBox="1">
            <a:spLocks noGrp="1"/>
          </p:cNvSpPr>
          <p:nvPr>
            <p:ph type="body" idx="1"/>
          </p:nvPr>
        </p:nvSpPr>
        <p:spPr>
          <a:xfrm>
            <a:off x="748863" y="1117601"/>
            <a:ext cx="7665653" cy="4081860"/>
          </a:xfrm>
          <a:prstGeom prst="rect">
            <a:avLst/>
          </a:prstGeom>
          <a:noFill/>
          <a:ln>
            <a:noFill/>
          </a:ln>
        </p:spPr>
        <p:txBody>
          <a:bodyPr spcFirstLastPara="1" wrap="square" lIns="91425" tIns="45700" rIns="91425" bIns="45700" anchor="t" anchorCtr="0">
            <a:noAutofit/>
          </a:bodyPr>
          <a:lstStyle/>
          <a:p>
            <a:pPr marL="0" lvl="0" indent="0" algn="ctr">
              <a:lnSpc>
                <a:spcPct val="150000"/>
              </a:lnSpc>
              <a:spcBef>
                <a:spcPts val="0"/>
              </a:spcBef>
              <a:buClr>
                <a:srgbClr val="000000"/>
              </a:buClr>
              <a:buSzPts val="2100"/>
              <a:buNone/>
            </a:pPr>
            <a:endParaRPr lang="en-ZA" sz="2000" b="1" dirty="0">
              <a:solidFill>
                <a:srgbClr val="73B632"/>
              </a:solidFill>
              <a:latin typeface="Twentieth Century"/>
              <a:ea typeface="Twentieth Century"/>
              <a:cs typeface="Twentieth Century"/>
              <a:sym typeface="Twentieth Century"/>
            </a:endParaRPr>
          </a:p>
          <a:p>
            <a:pPr marL="685801" lvl="1">
              <a:lnSpc>
                <a:spcPct val="150000"/>
              </a:lnSpc>
              <a:spcBef>
                <a:spcPts val="420"/>
              </a:spcBef>
              <a:buClr>
                <a:srgbClr val="000000"/>
              </a:buClr>
              <a:buSzPts val="2100"/>
              <a:buFont typeface="Arial" panose="020B0604020202020204" pitchFamily="34" charset="0"/>
              <a:buChar char="•"/>
            </a:pPr>
            <a:endParaRPr lang="en-ZA" sz="2400" dirty="0">
              <a:solidFill>
                <a:schemeClr val="tx1">
                  <a:lumMod val="85000"/>
                  <a:lumOff val="15000"/>
                </a:schemeClr>
              </a:solidFill>
              <a:latin typeface="Arial"/>
              <a:ea typeface="Arial"/>
              <a:cs typeface="Arial"/>
              <a:sym typeface="Arial"/>
            </a:endParaRPr>
          </a:p>
          <a:p>
            <a:pPr marL="342901" lvl="1" indent="0">
              <a:lnSpc>
                <a:spcPct val="150000"/>
              </a:lnSpc>
              <a:spcBef>
                <a:spcPts val="420"/>
              </a:spcBef>
              <a:buClr>
                <a:srgbClr val="000000"/>
              </a:buClr>
              <a:buSzPts val="2100"/>
              <a:buNone/>
            </a:pPr>
            <a:endParaRPr lang="en-ZA" sz="2400" dirty="0">
              <a:solidFill>
                <a:schemeClr val="tx1">
                  <a:lumMod val="85000"/>
                  <a:lumOff val="15000"/>
                </a:schemeClr>
              </a:solidFill>
              <a:latin typeface="Arial"/>
              <a:ea typeface="Arial"/>
              <a:cs typeface="Arial"/>
              <a:sym typeface="Arial"/>
            </a:endParaRPr>
          </a:p>
          <a:p>
            <a:pPr marL="342901" lvl="1" indent="0" algn="ctr">
              <a:lnSpc>
                <a:spcPct val="150000"/>
              </a:lnSpc>
              <a:spcBef>
                <a:spcPts val="420"/>
              </a:spcBef>
              <a:buClr>
                <a:srgbClr val="000000"/>
              </a:buClr>
              <a:buSzPts val="2100"/>
              <a:buNone/>
            </a:pPr>
            <a:r>
              <a:rPr lang="en-ZA" sz="2400" b="1" dirty="0">
                <a:solidFill>
                  <a:srgbClr val="73B632"/>
                </a:solidFill>
                <a:latin typeface="Twentieth Century"/>
                <a:ea typeface="Arial"/>
                <a:cs typeface="Arial"/>
                <a:sym typeface="Twentieth Century"/>
              </a:rPr>
              <a:t>MUNICIPAL SERVICES</a:t>
            </a:r>
            <a:endParaRPr lang="en-ZA" sz="2400" dirty="0">
              <a:solidFill>
                <a:schemeClr val="tx1">
                  <a:lumMod val="85000"/>
                  <a:lumOff val="15000"/>
                </a:schemeClr>
              </a:solidFill>
              <a:latin typeface="Arial"/>
              <a:ea typeface="Arial"/>
              <a:cs typeface="Arial"/>
              <a:sym typeface="Arial"/>
            </a:endParaRPr>
          </a:p>
          <a:p>
            <a:pPr marL="342901" lvl="1" indent="0" algn="ctr">
              <a:lnSpc>
                <a:spcPct val="150000"/>
              </a:lnSpc>
              <a:spcBef>
                <a:spcPts val="420"/>
              </a:spcBef>
              <a:buClr>
                <a:srgbClr val="000000"/>
              </a:buClr>
              <a:buSzPts val="2100"/>
              <a:buNone/>
            </a:pPr>
            <a:endParaRPr lang="en-ZA" sz="2400" dirty="0">
              <a:solidFill>
                <a:schemeClr val="tx1">
                  <a:lumMod val="85000"/>
                  <a:lumOff val="15000"/>
                </a:schemeClr>
              </a:solidFill>
              <a:latin typeface="Arial"/>
              <a:ea typeface="Arial"/>
              <a:cs typeface="Arial"/>
              <a:sym typeface="Arial"/>
            </a:endParaRPr>
          </a:p>
          <a:p>
            <a:pPr marL="342901" lvl="1" indent="0" algn="ctr">
              <a:lnSpc>
                <a:spcPct val="150000"/>
              </a:lnSpc>
              <a:spcBef>
                <a:spcPts val="420"/>
              </a:spcBef>
              <a:buClr>
                <a:srgbClr val="000000"/>
              </a:buClr>
              <a:buSzPts val="2100"/>
              <a:buNone/>
            </a:pPr>
            <a:r>
              <a:rPr lang="en-ZA" sz="2400" dirty="0">
                <a:solidFill>
                  <a:schemeClr val="tx1">
                    <a:lumMod val="85000"/>
                    <a:lumOff val="15000"/>
                  </a:schemeClr>
                </a:solidFill>
                <a:latin typeface="Arial"/>
                <a:ea typeface="Arial"/>
                <a:cs typeface="Arial"/>
                <a:sym typeface="Arial"/>
              </a:rPr>
              <a:t>ANNEXURE C</a:t>
            </a:r>
            <a:endParaRPr lang="en-ZA" sz="2400" dirty="0">
              <a:solidFill>
                <a:schemeClr val="tx1">
                  <a:lumMod val="85000"/>
                  <a:lumOff val="15000"/>
                </a:schemeClr>
              </a:solidFill>
            </a:endParaRPr>
          </a:p>
          <a:p>
            <a:pPr marL="0" lvl="0" indent="-257175">
              <a:lnSpc>
                <a:spcPct val="150000"/>
              </a:lnSpc>
              <a:spcBef>
                <a:spcPts val="0"/>
              </a:spcBef>
              <a:buClr>
                <a:srgbClr val="000000"/>
              </a:buClr>
              <a:buSzPts val="2100"/>
            </a:pPr>
            <a:endParaRPr lang="en-ZA" sz="2000" b="1" dirty="0">
              <a:solidFill>
                <a:srgbClr val="73B632"/>
              </a:solidFill>
              <a:latin typeface="Twentieth Century"/>
              <a:ea typeface="Twentieth Century"/>
              <a:cs typeface="Twentieth Century"/>
              <a:sym typeface="Twentieth Century"/>
            </a:endParaRPr>
          </a:p>
          <a:p>
            <a:pPr marL="257175" lvl="0" indent="-257175">
              <a:spcBef>
                <a:spcPts val="0"/>
              </a:spcBef>
              <a:buClr>
                <a:srgbClr val="000000"/>
              </a:buClr>
              <a:buSzPts val="2100"/>
            </a:pPr>
            <a:endParaRPr sz="2200" dirty="0">
              <a:solidFill>
                <a:schemeClr val="tx1">
                  <a:lumMod val="75000"/>
                  <a:lumOff val="25000"/>
                </a:schemeClr>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55933305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0" y="0"/>
            <a:ext cx="8356352" cy="638629"/>
          </a:xfrm>
          <a:prstGeom prst="rect">
            <a:avLst/>
          </a:prstGeom>
          <a:noFill/>
          <a:ln>
            <a:noFill/>
          </a:ln>
        </p:spPr>
        <p:txBody>
          <a:bodyPr spcFirstLastPara="1" wrap="square" lIns="91425" tIns="45700" rIns="91425" bIns="45700" anchor="ctr" anchorCtr="0">
            <a:noAutofit/>
          </a:bodyPr>
          <a:lstStyle/>
          <a:p>
            <a:pPr lvl="0">
              <a:buSzPts val="3000"/>
            </a:pPr>
            <a:r>
              <a:rPr lang="en-ZA" sz="3000" b="1" dirty="0">
                <a:solidFill>
                  <a:srgbClr val="73B632"/>
                </a:solidFill>
                <a:latin typeface="Twentieth Century"/>
                <a:ea typeface="Twentieth Century"/>
                <a:cs typeface="Twentieth Century"/>
                <a:sym typeface="Twentieth Century"/>
              </a:rPr>
              <a:t>WORKSTREAM ON MUNICIPAL SERVICES </a:t>
            </a:r>
            <a:endParaRPr sz="3000" dirty="0">
              <a:solidFill>
                <a:srgbClr val="73B632"/>
              </a:solidFill>
            </a:endParaRPr>
          </a:p>
        </p:txBody>
      </p:sp>
      <p:sp>
        <p:nvSpPr>
          <p:cNvPr id="97" name="Google Shape;97;p14"/>
          <p:cNvSpPr txBox="1">
            <a:spLocks noGrp="1"/>
          </p:cNvSpPr>
          <p:nvPr>
            <p:ph type="body" idx="1"/>
          </p:nvPr>
        </p:nvSpPr>
        <p:spPr>
          <a:xfrm>
            <a:off x="58165" y="638629"/>
            <a:ext cx="8356351" cy="5457371"/>
          </a:xfrm>
          <a:prstGeom prst="rect">
            <a:avLst/>
          </a:prstGeom>
          <a:noFill/>
          <a:ln>
            <a:noFill/>
          </a:ln>
        </p:spPr>
        <p:txBody>
          <a:bodyPr spcFirstLastPara="1" wrap="square" lIns="91425" tIns="45700" rIns="91425" bIns="45700" anchor="t" anchorCtr="0">
            <a:noAutofit/>
          </a:bodyPr>
          <a:lstStyle/>
          <a:p>
            <a:pPr>
              <a:buFont typeface="Wingdings" panose="05000000000000000000" pitchFamily="2" charset="2"/>
              <a:buChar char="§"/>
            </a:pPr>
            <a:r>
              <a:rPr lang="en-US" sz="1800" b="1" dirty="0">
                <a:latin typeface="+mn-lt"/>
              </a:rPr>
              <a:t>SOLID WASTE MANAGEMENT SERVICES</a:t>
            </a:r>
            <a:endParaRPr lang="en-ZA" sz="1800" dirty="0">
              <a:latin typeface="+mn-lt"/>
            </a:endParaRPr>
          </a:p>
          <a:p>
            <a:r>
              <a:rPr lang="en-US" sz="1800" dirty="0">
                <a:latin typeface="+mn-lt"/>
              </a:rPr>
              <a:t>Public Convenience Facilities </a:t>
            </a:r>
          </a:p>
          <a:p>
            <a:r>
              <a:rPr lang="en-US" sz="1800" dirty="0">
                <a:latin typeface="+mn-lt"/>
              </a:rPr>
              <a:t>Refuse Removal Status</a:t>
            </a:r>
          </a:p>
          <a:p>
            <a:r>
              <a:rPr lang="en-US" sz="1800" dirty="0">
                <a:latin typeface="+mn-lt"/>
              </a:rPr>
              <a:t>Clearing of Illegal dumps  </a:t>
            </a:r>
          </a:p>
          <a:p>
            <a:r>
              <a:rPr lang="en-US" sz="1800" dirty="0">
                <a:latin typeface="+mn-lt"/>
              </a:rPr>
              <a:t>Distribution of black refuse bags</a:t>
            </a:r>
          </a:p>
          <a:p>
            <a:r>
              <a:rPr lang="en-US" sz="1800" dirty="0">
                <a:latin typeface="+mn-lt"/>
              </a:rPr>
              <a:t>Blitz and Fix with Good Green Deeds</a:t>
            </a:r>
          </a:p>
          <a:p>
            <a:pPr marL="114300" indent="0">
              <a:buNone/>
            </a:pPr>
            <a:endParaRPr lang="en-US" sz="1800" dirty="0">
              <a:latin typeface="+mn-lt"/>
            </a:endParaRPr>
          </a:p>
          <a:p>
            <a:pPr>
              <a:buFont typeface="Wingdings" panose="05000000000000000000" pitchFamily="2" charset="2"/>
              <a:buChar char="§"/>
            </a:pPr>
            <a:r>
              <a:rPr lang="en-ZA" sz="1800" b="1" dirty="0">
                <a:latin typeface="+mn-lt"/>
              </a:rPr>
              <a:t>PARKS AND CEMETERIES  </a:t>
            </a:r>
          </a:p>
          <a:p>
            <a:pPr>
              <a:buFont typeface="Arial" panose="020B0604020202020204" pitchFamily="34" charset="0"/>
              <a:buChar char="•"/>
            </a:pPr>
            <a:r>
              <a:rPr lang="en-ZA" sz="1800" dirty="0">
                <a:latin typeface="+mn-lt"/>
              </a:rPr>
              <a:t>Grass Cutting </a:t>
            </a:r>
          </a:p>
          <a:p>
            <a:pPr>
              <a:buFont typeface="Arial" panose="020B0604020202020204" pitchFamily="34" charset="0"/>
              <a:buChar char="•"/>
            </a:pPr>
            <a:r>
              <a:rPr lang="en-ZA" sz="1800" dirty="0">
                <a:latin typeface="+mn-lt"/>
              </a:rPr>
              <a:t>Burial per Region</a:t>
            </a:r>
          </a:p>
          <a:p>
            <a:pPr>
              <a:buFont typeface="Arial" panose="020B0604020202020204" pitchFamily="34" charset="0"/>
              <a:buChar char="•"/>
            </a:pPr>
            <a:r>
              <a:rPr lang="en-ZA" sz="1800" dirty="0">
                <a:latin typeface="+mn-lt"/>
              </a:rPr>
              <a:t>Graves Digging and Back-filling (Rural Areas)</a:t>
            </a:r>
          </a:p>
          <a:p>
            <a:pPr marL="114300" indent="0">
              <a:buNone/>
            </a:pPr>
            <a:endParaRPr lang="en-ZA" sz="1800" dirty="0">
              <a:latin typeface="+mn-lt"/>
            </a:endParaRPr>
          </a:p>
          <a:p>
            <a:pPr>
              <a:buFont typeface="Wingdings" panose="05000000000000000000" pitchFamily="2" charset="2"/>
              <a:buChar char="§"/>
            </a:pPr>
            <a:r>
              <a:rPr lang="en-ZA" sz="1800" b="1" dirty="0">
                <a:solidFill>
                  <a:schemeClr val="tx1">
                    <a:lumMod val="75000"/>
                    <a:lumOff val="25000"/>
                  </a:schemeClr>
                </a:solidFill>
                <a:latin typeface="+mn-lt"/>
              </a:rPr>
              <a:t>SPORT AND RECREATION FACILITIES</a:t>
            </a:r>
          </a:p>
          <a:p>
            <a:pPr>
              <a:buFont typeface="Arial" panose="020B0604020202020204" pitchFamily="34" charset="0"/>
              <a:buChar char="•"/>
            </a:pPr>
            <a:r>
              <a:rPr lang="en-ZA" sz="1800" dirty="0">
                <a:solidFill>
                  <a:schemeClr val="tx1">
                    <a:lumMod val="75000"/>
                    <a:lumOff val="25000"/>
                  </a:schemeClr>
                </a:solidFill>
                <a:latin typeface="+mn-lt"/>
              </a:rPr>
              <a:t>Grass Cutting – Recreational Amenities</a:t>
            </a:r>
          </a:p>
          <a:p>
            <a:pPr>
              <a:buFont typeface="Arial" panose="020B0604020202020204" pitchFamily="34" charset="0"/>
              <a:buChar char="•"/>
            </a:pPr>
            <a:r>
              <a:rPr lang="en-ZA" sz="1800" dirty="0">
                <a:solidFill>
                  <a:schemeClr val="tx1">
                    <a:lumMod val="75000"/>
                    <a:lumOff val="25000"/>
                  </a:schemeClr>
                </a:solidFill>
                <a:latin typeface="+mn-lt"/>
              </a:rPr>
              <a:t>Grass Cutting – Sport Facilities</a:t>
            </a:r>
          </a:p>
        </p:txBody>
      </p:sp>
    </p:spTree>
    <p:extLst>
      <p:ext uri="{BB962C8B-B14F-4D97-AF65-F5344CB8AC3E}">
        <p14:creationId xmlns:p14="http://schemas.microsoft.com/office/powerpoint/2010/main" val="279124400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106326" y="273875"/>
            <a:ext cx="8250025" cy="863809"/>
          </a:xfrm>
          <a:prstGeom prst="rect">
            <a:avLst/>
          </a:prstGeom>
          <a:noFill/>
          <a:ln>
            <a:noFill/>
          </a:ln>
        </p:spPr>
        <p:txBody>
          <a:bodyPr spcFirstLastPara="1" wrap="square" lIns="91425" tIns="45700" rIns="91425" bIns="45700" anchor="ctr" anchorCtr="0">
            <a:noAutofit/>
          </a:bodyPr>
          <a:lstStyle/>
          <a:p>
            <a:pPr lvl="0">
              <a:buSzPts val="3000"/>
            </a:pPr>
            <a:r>
              <a:rPr lang="en-ZA" sz="3000" b="1" dirty="0">
                <a:solidFill>
                  <a:srgbClr val="73B632"/>
                </a:solidFill>
                <a:latin typeface="Twentieth Century"/>
                <a:ea typeface="Twentieth Century"/>
                <a:cs typeface="Twentieth Century"/>
                <a:sym typeface="Twentieth Century"/>
              </a:rPr>
              <a:t>WORKSTREAM ON MUNICIPAL SERVICES (CONT..)</a:t>
            </a:r>
            <a:endParaRPr sz="3000" dirty="0">
              <a:solidFill>
                <a:srgbClr val="73B632"/>
              </a:solidFill>
            </a:endParaRPr>
          </a:p>
        </p:txBody>
      </p:sp>
      <p:sp>
        <p:nvSpPr>
          <p:cNvPr id="97" name="Google Shape;97;p14"/>
          <p:cNvSpPr txBox="1">
            <a:spLocks noGrp="1"/>
          </p:cNvSpPr>
          <p:nvPr>
            <p:ph type="body" idx="1"/>
          </p:nvPr>
        </p:nvSpPr>
        <p:spPr>
          <a:xfrm>
            <a:off x="748863" y="1212427"/>
            <a:ext cx="7665653" cy="4401257"/>
          </a:xfrm>
          <a:prstGeom prst="rect">
            <a:avLst/>
          </a:prstGeom>
          <a:noFill/>
          <a:ln>
            <a:noFill/>
          </a:ln>
        </p:spPr>
        <p:txBody>
          <a:bodyPr spcFirstLastPara="1" wrap="square" lIns="91425" tIns="45700" rIns="91425" bIns="45700" anchor="t" anchorCtr="0">
            <a:noAutofit/>
          </a:bodyPr>
          <a:lstStyle/>
          <a:p>
            <a:pPr marL="114300" indent="0">
              <a:buNone/>
            </a:pPr>
            <a:r>
              <a:rPr lang="en-US" b="1" dirty="0">
                <a:latin typeface="Arial" panose="020B0604020202020204" pitchFamily="34" charset="0"/>
                <a:cs typeface="Arial" panose="020B0604020202020204" pitchFamily="34" charset="0"/>
              </a:rPr>
              <a:t>Public Convenience Facilities</a:t>
            </a:r>
            <a:endParaRPr lang="en-ZA"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Cleaning and disinfecting the facilities daily.</a:t>
            </a:r>
          </a:p>
          <a:p>
            <a:r>
              <a:rPr lang="en-US" dirty="0">
                <a:latin typeface="Arial" panose="020B0604020202020204" pitchFamily="34" charset="0"/>
                <a:cs typeface="Arial" panose="020B0604020202020204" pitchFamily="34" charset="0"/>
              </a:rPr>
              <a:t>As a measure to curb the transmission of COVID 19, the staff has been provided with cleaning materials as well as sanitizers for the members of the public before and after using these Public Convenience Facilities: </a:t>
            </a:r>
          </a:p>
          <a:p>
            <a:pPr>
              <a:buFontTx/>
              <a:buChar char="-"/>
            </a:pPr>
            <a:r>
              <a:rPr lang="en-US" dirty="0">
                <a:latin typeface="Arial" panose="020B0604020202020204" pitchFamily="34" charset="0"/>
                <a:cs typeface="Arial" panose="020B0604020202020204" pitchFamily="34" charset="0"/>
              </a:rPr>
              <a:t>Coastal- Oriental Plaza, Shoprite CBD, Argyle CBD, Beacon Bay, </a:t>
            </a:r>
            <a:r>
              <a:rPr lang="en-US" dirty="0" err="1">
                <a:latin typeface="Arial" panose="020B0604020202020204" pitchFamily="34" charset="0"/>
                <a:cs typeface="Arial" panose="020B0604020202020204" pitchFamily="34" charset="0"/>
              </a:rPr>
              <a:t>Gonubie</a:t>
            </a:r>
            <a:endParaRPr lang="en-ZA" dirty="0">
              <a:latin typeface="Arial" panose="020B0604020202020204" pitchFamily="34" charset="0"/>
              <a:cs typeface="Arial" panose="020B0604020202020204" pitchFamily="34" charset="0"/>
            </a:endParaRPr>
          </a:p>
          <a:p>
            <a:pPr>
              <a:buFontTx/>
              <a:buChar char="-"/>
            </a:pPr>
            <a:r>
              <a:rPr lang="en-US" dirty="0">
                <a:latin typeface="Arial" panose="020B0604020202020204" pitchFamily="34" charset="0"/>
                <a:cs typeface="Arial" panose="020B0604020202020204" pitchFamily="34" charset="0"/>
              </a:rPr>
              <a:t>Midland – Highway Taxi rank</a:t>
            </a:r>
            <a:endParaRPr lang="en-ZA" dirty="0">
              <a:latin typeface="Arial" panose="020B0604020202020204" pitchFamily="34" charset="0"/>
              <a:cs typeface="Arial" panose="020B0604020202020204" pitchFamily="34" charset="0"/>
            </a:endParaRPr>
          </a:p>
          <a:p>
            <a:pPr>
              <a:buFontTx/>
              <a:buChar char="-"/>
            </a:pPr>
            <a:r>
              <a:rPr lang="en-US" dirty="0">
                <a:latin typeface="Arial" panose="020B0604020202020204" pitchFamily="34" charset="0"/>
                <a:cs typeface="Arial" panose="020B0604020202020204" pitchFamily="34" charset="0"/>
              </a:rPr>
              <a:t>Inland – Civic Centre</a:t>
            </a:r>
            <a:endParaRPr lang="en-ZA" dirty="0">
              <a:latin typeface="Arial" panose="020B0604020202020204" pitchFamily="34" charset="0"/>
              <a:cs typeface="Arial" panose="020B0604020202020204" pitchFamily="34" charset="0"/>
            </a:endParaRPr>
          </a:p>
          <a:p>
            <a:pPr marL="114300" indent="0">
              <a:buNone/>
            </a:pPr>
            <a:endParaRPr lang="en-ZA" dirty="0"/>
          </a:p>
          <a:p>
            <a:endParaRPr lang="en-ZA" dirty="0">
              <a:solidFill>
                <a:schemeClr val="tx1">
                  <a:lumMod val="75000"/>
                  <a:lumOff val="25000"/>
                </a:schemeClr>
              </a:solidFill>
            </a:endParaRPr>
          </a:p>
        </p:txBody>
      </p:sp>
    </p:spTree>
    <p:extLst>
      <p:ext uri="{BB962C8B-B14F-4D97-AF65-F5344CB8AC3E}">
        <p14:creationId xmlns:p14="http://schemas.microsoft.com/office/powerpoint/2010/main" val="340392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668896" y="187891"/>
            <a:ext cx="7687455" cy="122581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
        <p:nvSpPr>
          <p:cNvPr id="97" name="Google Shape;97;p14"/>
          <p:cNvSpPr txBox="1">
            <a:spLocks noGrp="1"/>
          </p:cNvSpPr>
          <p:nvPr>
            <p:ph type="body" idx="1"/>
          </p:nvPr>
        </p:nvSpPr>
        <p:spPr>
          <a:xfrm>
            <a:off x="748863" y="1212427"/>
            <a:ext cx="7665653" cy="4818918"/>
          </a:xfrm>
          <a:prstGeom prst="rect">
            <a:avLst/>
          </a:prstGeom>
          <a:noFill/>
          <a:ln>
            <a:noFill/>
          </a:ln>
        </p:spPr>
        <p:txBody>
          <a:bodyPr spcFirstLastPara="1" wrap="square" lIns="91425" tIns="45700" rIns="91425" bIns="45700" anchor="t" anchorCtr="0">
            <a:noAutofit/>
          </a:bodyPr>
          <a:lstStyle/>
          <a:p>
            <a:pPr marL="114300" lvl="0" indent="0">
              <a:buClr>
                <a:srgbClr val="000000"/>
              </a:buClr>
              <a:buNone/>
            </a:pPr>
            <a:r>
              <a:rPr lang="en-US" dirty="0">
                <a:solidFill>
                  <a:srgbClr val="000000"/>
                </a:solidFill>
                <a:latin typeface="Arial"/>
              </a:rPr>
              <a:t>Case description of non-compliance (sporting, entertainment, cultural, religious, protest, marches, etc.): where the following non-Compliance was observed.</a:t>
            </a:r>
          </a:p>
          <a:p>
            <a:pPr marL="114300" lvl="0" indent="0" algn="just">
              <a:buClr>
                <a:srgbClr val="000000"/>
              </a:buClr>
              <a:buNone/>
            </a:pPr>
            <a:endParaRPr lang="en-ZA" dirty="0">
              <a:solidFill>
                <a:srgbClr val="000000"/>
              </a:solidFill>
              <a:latin typeface="+mn-lt"/>
            </a:endParaRPr>
          </a:p>
          <a:p>
            <a:pPr lvl="0">
              <a:buClr>
                <a:srgbClr val="000000"/>
              </a:buClr>
            </a:pPr>
            <a:r>
              <a:rPr lang="en-ZA" dirty="0">
                <a:latin typeface="+mn-lt"/>
              </a:rPr>
              <a:t>On the 29</a:t>
            </a:r>
            <a:r>
              <a:rPr lang="en-ZA" baseline="30000" dirty="0">
                <a:latin typeface="+mn-lt"/>
              </a:rPr>
              <a:t>th</a:t>
            </a:r>
            <a:r>
              <a:rPr lang="en-ZA" dirty="0">
                <a:latin typeface="+mn-lt"/>
              </a:rPr>
              <a:t> of May, Law Enforcement officers and Disaster Management inspected a funeral that was taking place at 458 C- Section Duncan Village. All in attendance were in compliance and everything was in order. </a:t>
            </a:r>
          </a:p>
          <a:p>
            <a:pPr marL="0" lvl="0" indent="0">
              <a:lnSpc>
                <a:spcPct val="115000"/>
              </a:lnSpc>
              <a:buClr>
                <a:srgbClr val="000000"/>
              </a:buClr>
              <a:buNone/>
            </a:pPr>
            <a:endParaRPr lang="en-ZA"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57175" lvl="0" indent="-257175">
              <a:spcBef>
                <a:spcPts val="560"/>
              </a:spcBef>
              <a:buSzPts val="2800"/>
            </a:pPr>
            <a:endParaRPr lang="en-ZA" dirty="0">
              <a:solidFill>
                <a:schemeClr val="tx1">
                  <a:lumMod val="75000"/>
                  <a:lumOff val="25000"/>
                </a:schemeClr>
              </a:solidFill>
            </a:endParaRPr>
          </a:p>
        </p:txBody>
      </p:sp>
    </p:spTree>
    <p:extLst>
      <p:ext uri="{BB962C8B-B14F-4D97-AF65-F5344CB8AC3E}">
        <p14:creationId xmlns:p14="http://schemas.microsoft.com/office/powerpoint/2010/main" val="3198320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0" y="0"/>
            <a:ext cx="8356352" cy="769257"/>
          </a:xfrm>
          <a:prstGeom prst="rect">
            <a:avLst/>
          </a:prstGeom>
          <a:noFill/>
          <a:ln>
            <a:noFill/>
          </a:ln>
        </p:spPr>
        <p:txBody>
          <a:bodyPr spcFirstLastPara="1" wrap="square" lIns="91425" tIns="45700" rIns="91425" bIns="45700" anchor="ctr" anchorCtr="0">
            <a:noAutofit/>
          </a:bodyPr>
          <a:lstStyle/>
          <a:p>
            <a:pPr lvl="0" algn="l">
              <a:buSzPts val="3000"/>
            </a:pPr>
            <a:r>
              <a:rPr lang="en-ZA" sz="3000" b="1" dirty="0">
                <a:solidFill>
                  <a:srgbClr val="73B632"/>
                </a:solidFill>
                <a:latin typeface="Twentieth Century"/>
                <a:ea typeface="Twentieth Century"/>
                <a:cs typeface="Twentieth Century"/>
                <a:sym typeface="Twentieth Century"/>
              </a:rPr>
              <a:t>WORKSTREAM ON MUNICIPAL SERVICES </a:t>
            </a:r>
            <a:endParaRPr sz="3000" dirty="0">
              <a:solidFill>
                <a:srgbClr val="73B632"/>
              </a:solidFill>
            </a:endParaRPr>
          </a:p>
        </p:txBody>
      </p:sp>
      <p:sp>
        <p:nvSpPr>
          <p:cNvPr id="97" name="Google Shape;97;p14"/>
          <p:cNvSpPr txBox="1">
            <a:spLocks noGrp="1"/>
          </p:cNvSpPr>
          <p:nvPr>
            <p:ph type="body" idx="1"/>
          </p:nvPr>
        </p:nvSpPr>
        <p:spPr>
          <a:xfrm>
            <a:off x="228287" y="955040"/>
            <a:ext cx="8186230" cy="4829071"/>
          </a:xfrm>
          <a:prstGeom prst="rect">
            <a:avLst/>
          </a:prstGeom>
          <a:noFill/>
          <a:ln>
            <a:noFill/>
          </a:ln>
        </p:spPr>
        <p:txBody>
          <a:bodyPr spcFirstLastPara="1" wrap="square" lIns="91425" tIns="45700" rIns="91425" bIns="45700" anchor="t" anchorCtr="0">
            <a:noAutofit/>
          </a:bodyPr>
          <a:lstStyle/>
          <a:p>
            <a:pPr marL="114300" indent="0">
              <a:buNone/>
            </a:pPr>
            <a:r>
              <a:rPr lang="en-US" b="1" dirty="0">
                <a:latin typeface="Arial" panose="020B0604020202020204" pitchFamily="34" charset="0"/>
                <a:cs typeface="Arial" panose="020B0604020202020204" pitchFamily="34" charset="0"/>
              </a:rPr>
              <a:t>REFUSE REMOVAL SERVICES (01</a:t>
            </a:r>
            <a:r>
              <a:rPr lang="en-US" b="1" baseline="30000" dirty="0">
                <a:latin typeface="Arial" panose="020B0604020202020204" pitchFamily="34" charset="0"/>
                <a:cs typeface="Arial" panose="020B0604020202020204" pitchFamily="34" charset="0"/>
              </a:rPr>
              <a:t>st</a:t>
            </a:r>
            <a:r>
              <a:rPr lang="en-US" b="1" dirty="0">
                <a:latin typeface="Arial" panose="020B0604020202020204" pitchFamily="34" charset="0"/>
                <a:cs typeface="Arial" panose="020B0604020202020204" pitchFamily="34" charset="0"/>
              </a:rPr>
              <a:t> to 05</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June 2020)</a:t>
            </a:r>
          </a:p>
          <a:p>
            <a:pPr marL="114300" indent="0">
              <a:buNone/>
            </a:pPr>
            <a:endParaRPr lang="en-US" b="1" dirty="0">
              <a:latin typeface="Arial" panose="020B0604020202020204" pitchFamily="34" charset="0"/>
              <a:cs typeface="Arial" panose="020B0604020202020204" pitchFamily="34" charset="0"/>
            </a:endParaRPr>
          </a:p>
          <a:p>
            <a:pPr marL="114300" indent="0">
              <a:buNone/>
            </a:pPr>
            <a:r>
              <a:rPr lang="en-US" b="1" dirty="0">
                <a:latin typeface="Arial" panose="020B0604020202020204" pitchFamily="34" charset="0"/>
                <a:cs typeface="Arial" panose="020B0604020202020204" pitchFamily="34" charset="0"/>
              </a:rPr>
              <a:t>COASTAL REGION </a:t>
            </a:r>
          </a:p>
          <a:p>
            <a:pPr>
              <a:buFont typeface="Arial" panose="020B0604020202020204" pitchFamily="34" charset="0"/>
              <a:buChar char="•"/>
            </a:pPr>
            <a:r>
              <a:rPr lang="en-US" dirty="0">
                <a:latin typeface="Arial" panose="020B0604020202020204" pitchFamily="34" charset="0"/>
                <a:cs typeface="Arial" panose="020B0604020202020204" pitchFamily="34" charset="0"/>
              </a:rPr>
              <a:t>Refuse removal (businesses and households) covered all areas as per the collection schedule.</a:t>
            </a:r>
          </a:p>
          <a:p>
            <a:r>
              <a:rPr lang="en-US" b="1" dirty="0">
                <a:latin typeface="Arial" panose="020B0604020202020204" pitchFamily="34" charset="0"/>
                <a:cs typeface="Arial" panose="020B0604020202020204" pitchFamily="34" charset="0"/>
              </a:rPr>
              <a:t>N.B: No Refuse Removal Backlog </a:t>
            </a:r>
          </a:p>
          <a:p>
            <a:pPr marL="114300" indent="0">
              <a:buNone/>
            </a:pPr>
            <a:endParaRPr lang="en-US" b="1" dirty="0">
              <a:latin typeface="Arial" panose="020B0604020202020204" pitchFamily="34" charset="0"/>
              <a:cs typeface="Arial" panose="020B0604020202020204" pitchFamily="34" charset="0"/>
            </a:endParaRPr>
          </a:p>
          <a:p>
            <a:pPr marL="114300" indent="0">
              <a:buNone/>
            </a:pPr>
            <a:r>
              <a:rPr lang="en-US" b="1" dirty="0">
                <a:latin typeface="Arial" panose="020B0604020202020204" pitchFamily="34" charset="0"/>
                <a:cs typeface="Arial" panose="020B0604020202020204" pitchFamily="34" charset="0"/>
              </a:rPr>
              <a:t>MIDLANDS REGION</a:t>
            </a:r>
            <a:r>
              <a:rPr lang="en-US" dirty="0">
                <a:latin typeface="Arial" panose="020B0604020202020204" pitchFamily="34" charset="0"/>
                <a:cs typeface="Arial" panose="020B0604020202020204" pitchFamily="34" charset="0"/>
              </a:rPr>
              <a:t> </a:t>
            </a:r>
          </a:p>
          <a:p>
            <a:pPr>
              <a:buFont typeface="Arial" panose="020B0604020202020204" pitchFamily="34" charset="0"/>
              <a:buChar char="•"/>
            </a:pPr>
            <a:r>
              <a:rPr lang="en-US" dirty="0">
                <a:latin typeface="Arial" panose="020B0604020202020204" pitchFamily="34" charset="0"/>
                <a:cs typeface="Arial" panose="020B0604020202020204" pitchFamily="34" charset="0"/>
              </a:rPr>
              <a:t>Refuse removal (businesses and households) covered all areas as per the collection schedule.</a:t>
            </a:r>
          </a:p>
          <a:p>
            <a:r>
              <a:rPr lang="en-US" b="1" dirty="0">
                <a:latin typeface="Arial" panose="020B0604020202020204" pitchFamily="34" charset="0"/>
                <a:cs typeface="Arial" panose="020B0604020202020204" pitchFamily="34" charset="0"/>
              </a:rPr>
              <a:t>N.B: No Refuse Removal Backlog </a:t>
            </a:r>
          </a:p>
          <a:p>
            <a:pPr marL="114300" indent="0">
              <a:buNone/>
            </a:pPr>
            <a:endParaRPr lang="en-US" dirty="0"/>
          </a:p>
          <a:p>
            <a:endParaRPr lang="en-ZA" dirty="0">
              <a:solidFill>
                <a:schemeClr val="tx1">
                  <a:lumMod val="75000"/>
                  <a:lumOff val="25000"/>
                </a:schemeClr>
              </a:solidFill>
            </a:endParaRPr>
          </a:p>
        </p:txBody>
      </p:sp>
    </p:spTree>
    <p:extLst>
      <p:ext uri="{BB962C8B-B14F-4D97-AF65-F5344CB8AC3E}">
        <p14:creationId xmlns:p14="http://schemas.microsoft.com/office/powerpoint/2010/main" val="213109946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170122" y="85060"/>
            <a:ext cx="8186230" cy="552893"/>
          </a:xfrm>
          <a:prstGeom prst="rect">
            <a:avLst/>
          </a:prstGeom>
          <a:noFill/>
          <a:ln>
            <a:noFill/>
          </a:ln>
        </p:spPr>
        <p:txBody>
          <a:bodyPr spcFirstLastPara="1" wrap="square" lIns="91425" tIns="45700" rIns="91425" bIns="45700" anchor="ctr" anchorCtr="0">
            <a:noAutofit/>
          </a:bodyPr>
          <a:lstStyle/>
          <a:p>
            <a:pPr lvl="0" algn="l">
              <a:buSzPts val="3000"/>
            </a:pPr>
            <a:r>
              <a:rPr lang="en-ZA" sz="3000" b="1" dirty="0">
                <a:solidFill>
                  <a:srgbClr val="73B632"/>
                </a:solidFill>
                <a:latin typeface="Twentieth Century"/>
                <a:ea typeface="Twentieth Century"/>
                <a:cs typeface="Twentieth Century"/>
                <a:sym typeface="Twentieth Century"/>
              </a:rPr>
              <a:t>WORKSTREAM ON MUNICIPAL SERVICES </a:t>
            </a:r>
            <a:endParaRPr sz="3000" dirty="0">
              <a:solidFill>
                <a:srgbClr val="73B632"/>
              </a:solidFill>
            </a:endParaRPr>
          </a:p>
        </p:txBody>
      </p:sp>
      <p:sp>
        <p:nvSpPr>
          <p:cNvPr id="97" name="Google Shape;97;p14"/>
          <p:cNvSpPr txBox="1">
            <a:spLocks noGrp="1"/>
          </p:cNvSpPr>
          <p:nvPr>
            <p:ph type="body" idx="1"/>
          </p:nvPr>
        </p:nvSpPr>
        <p:spPr>
          <a:xfrm>
            <a:off x="170122" y="552893"/>
            <a:ext cx="8244395" cy="5401341"/>
          </a:xfrm>
          <a:prstGeom prst="rect">
            <a:avLst/>
          </a:prstGeom>
          <a:noFill/>
          <a:ln>
            <a:noFill/>
          </a:ln>
        </p:spPr>
        <p:txBody>
          <a:bodyPr spcFirstLastPara="1" wrap="square" lIns="91425" tIns="45700" rIns="91425" bIns="45700" anchor="t" anchorCtr="0">
            <a:noAutofit/>
          </a:bodyPr>
          <a:lstStyle/>
          <a:p>
            <a:pPr marL="114300" indent="0">
              <a:buNone/>
            </a:pPr>
            <a:r>
              <a:rPr lang="en-US" b="1" dirty="0">
                <a:latin typeface="Arial" panose="020B0604020202020204" pitchFamily="34" charset="0"/>
                <a:cs typeface="Arial" panose="020B0604020202020204" pitchFamily="34" charset="0"/>
              </a:rPr>
              <a:t>REFUSE REMOVAL SERVICES (01</a:t>
            </a:r>
            <a:r>
              <a:rPr lang="en-US" b="1" baseline="30000" dirty="0">
                <a:latin typeface="Arial" panose="020B0604020202020204" pitchFamily="34" charset="0"/>
                <a:cs typeface="Arial" panose="020B0604020202020204" pitchFamily="34" charset="0"/>
              </a:rPr>
              <a:t>st</a:t>
            </a:r>
            <a:r>
              <a:rPr lang="en-US" b="1" dirty="0">
                <a:latin typeface="Arial" panose="020B0604020202020204" pitchFamily="34" charset="0"/>
                <a:cs typeface="Arial" panose="020B0604020202020204" pitchFamily="34" charset="0"/>
              </a:rPr>
              <a:t> to 07</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June 2020)</a:t>
            </a:r>
          </a:p>
          <a:p>
            <a:pPr marL="114300" indent="0">
              <a:buNone/>
            </a:pPr>
            <a:endParaRPr lang="en-US" b="1" dirty="0">
              <a:latin typeface="Arial" panose="020B0604020202020204" pitchFamily="34" charset="0"/>
              <a:cs typeface="Arial" panose="020B0604020202020204" pitchFamily="34" charset="0"/>
            </a:endParaRPr>
          </a:p>
          <a:p>
            <a:pPr marL="114300" indent="0">
              <a:buNone/>
            </a:pPr>
            <a:r>
              <a:rPr lang="en-US" b="1" dirty="0">
                <a:latin typeface="Arial" panose="020B0604020202020204" pitchFamily="34" charset="0"/>
                <a:cs typeface="Arial" panose="020B0604020202020204" pitchFamily="34" charset="0"/>
              </a:rPr>
              <a:t>INLAND REGION </a:t>
            </a:r>
          </a:p>
          <a:p>
            <a:pPr>
              <a:buFont typeface="Arial" panose="020B0604020202020204" pitchFamily="34" charset="0"/>
              <a:buChar char="•"/>
            </a:pPr>
            <a:r>
              <a:rPr lang="en-US" dirty="0">
                <a:latin typeface="Arial" panose="020B0604020202020204" pitchFamily="34" charset="0"/>
                <a:cs typeface="Arial" panose="020B0604020202020204" pitchFamily="34" charset="0"/>
              </a:rPr>
              <a:t>Refuse removal (businesses and households) covered all areas as per the collection schedule.</a:t>
            </a:r>
          </a:p>
          <a:p>
            <a:r>
              <a:rPr lang="en-US" b="1" dirty="0">
                <a:latin typeface="Arial" panose="020B0604020202020204" pitchFamily="34" charset="0"/>
                <a:cs typeface="Arial" panose="020B0604020202020204" pitchFamily="34" charset="0"/>
              </a:rPr>
              <a:t>N.B: No Refuse Removal Backlog </a:t>
            </a:r>
          </a:p>
          <a:p>
            <a:pPr marL="114300" indent="0">
              <a:buNone/>
            </a:pPr>
            <a:endParaRPr lang="en-US" b="1" dirty="0">
              <a:latin typeface="Arial" panose="020B0604020202020204" pitchFamily="34" charset="0"/>
              <a:cs typeface="Arial" panose="020B0604020202020204" pitchFamily="34" charset="0"/>
            </a:endParaRPr>
          </a:p>
          <a:p>
            <a:pPr marL="114300" indent="0">
              <a:buNone/>
            </a:pPr>
            <a:r>
              <a:rPr lang="en-US" b="1" dirty="0">
                <a:latin typeface="Arial" panose="020B0604020202020204" pitchFamily="34" charset="0"/>
                <a:cs typeface="Arial" panose="020B0604020202020204" pitchFamily="34" charset="0"/>
              </a:rPr>
              <a:t>CLEARING OF ILLEGAL DUMPS</a:t>
            </a:r>
          </a:p>
          <a:p>
            <a:pPr>
              <a:buFont typeface="Arial" panose="020B0604020202020204" pitchFamily="34" charset="0"/>
              <a:buChar char="•"/>
            </a:pPr>
            <a:r>
              <a:rPr lang="en-US" dirty="0">
                <a:latin typeface="Arial" panose="020B0604020202020204" pitchFamily="34" charset="0"/>
                <a:cs typeface="Arial" panose="020B0604020202020204" pitchFamily="34" charset="0"/>
              </a:rPr>
              <a:t>KWT CBD</a:t>
            </a:r>
          </a:p>
          <a:p>
            <a:pPr>
              <a:buFont typeface="Arial" panose="020B0604020202020204" pitchFamily="34" charset="0"/>
              <a:buChar char="•"/>
            </a:pPr>
            <a:r>
              <a:rPr lang="en-US" dirty="0">
                <a:latin typeface="Arial" panose="020B0604020202020204" pitchFamily="34" charset="0"/>
                <a:cs typeface="Arial" panose="020B0604020202020204" pitchFamily="34" charset="0"/>
              </a:rPr>
              <a:t>Bhisho (Independence Avenue)</a:t>
            </a:r>
          </a:p>
          <a:p>
            <a:pPr>
              <a:buFont typeface="Arial" panose="020B0604020202020204" pitchFamily="34" charset="0"/>
              <a:buChar char="•"/>
            </a:pPr>
            <a:r>
              <a:rPr lang="en-US" dirty="0">
                <a:latin typeface="Arial" panose="020B0604020202020204" pitchFamily="34" charset="0"/>
                <a:cs typeface="Arial" panose="020B0604020202020204" pitchFamily="34" charset="0"/>
              </a:rPr>
              <a:t>KWT Clubview</a:t>
            </a:r>
          </a:p>
          <a:p>
            <a:pPr>
              <a:buFont typeface="Arial" panose="020B0604020202020204" pitchFamily="34" charset="0"/>
              <a:buChar char="•"/>
            </a:pPr>
            <a:r>
              <a:rPr lang="en-US" dirty="0">
                <a:latin typeface="Arial" panose="020B0604020202020204" pitchFamily="34" charset="0"/>
                <a:cs typeface="Arial" panose="020B0604020202020204" pitchFamily="34" charset="0"/>
              </a:rPr>
              <a:t>Blue Crane Dam (Bhisho)</a:t>
            </a:r>
          </a:p>
          <a:p>
            <a:pPr marL="114300" indent="0">
              <a:buNone/>
            </a:pPr>
            <a:endParaRPr lang="en-US" dirty="0"/>
          </a:p>
          <a:p>
            <a:endParaRPr lang="en-ZA" dirty="0">
              <a:solidFill>
                <a:schemeClr val="tx1">
                  <a:lumMod val="75000"/>
                  <a:lumOff val="25000"/>
                </a:schemeClr>
              </a:solidFill>
            </a:endParaRPr>
          </a:p>
        </p:txBody>
      </p:sp>
    </p:spTree>
    <p:extLst>
      <p:ext uri="{BB962C8B-B14F-4D97-AF65-F5344CB8AC3E}">
        <p14:creationId xmlns:p14="http://schemas.microsoft.com/office/powerpoint/2010/main" val="246358581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170122" y="85060"/>
            <a:ext cx="8186230" cy="552893"/>
          </a:xfrm>
          <a:prstGeom prst="rect">
            <a:avLst/>
          </a:prstGeom>
          <a:noFill/>
          <a:ln>
            <a:noFill/>
          </a:ln>
        </p:spPr>
        <p:txBody>
          <a:bodyPr spcFirstLastPara="1" wrap="square" lIns="91425" tIns="45700" rIns="91425" bIns="45700" anchor="ctr" anchorCtr="0">
            <a:noAutofit/>
          </a:bodyPr>
          <a:lstStyle/>
          <a:p>
            <a:pPr lvl="0" algn="l">
              <a:buSzPts val="3000"/>
            </a:pPr>
            <a:r>
              <a:rPr lang="en-ZA" sz="3000" b="1" dirty="0">
                <a:solidFill>
                  <a:srgbClr val="73B632"/>
                </a:solidFill>
                <a:latin typeface="Twentieth Century"/>
                <a:ea typeface="Twentieth Century"/>
                <a:cs typeface="Twentieth Century"/>
                <a:sym typeface="Twentieth Century"/>
              </a:rPr>
              <a:t>WORKSTREAM ON MUNICIPAL SERVICES </a:t>
            </a:r>
            <a:endParaRPr sz="3000" dirty="0">
              <a:solidFill>
                <a:srgbClr val="73B632"/>
              </a:solidFill>
            </a:endParaRPr>
          </a:p>
        </p:txBody>
      </p:sp>
      <p:sp>
        <p:nvSpPr>
          <p:cNvPr id="97" name="Google Shape;97;p14"/>
          <p:cNvSpPr txBox="1">
            <a:spLocks noGrp="1"/>
          </p:cNvSpPr>
          <p:nvPr>
            <p:ph type="body" idx="1"/>
          </p:nvPr>
        </p:nvSpPr>
        <p:spPr>
          <a:xfrm>
            <a:off x="170122" y="552893"/>
            <a:ext cx="8244395" cy="5401341"/>
          </a:xfrm>
          <a:prstGeom prst="rect">
            <a:avLst/>
          </a:prstGeom>
          <a:noFill/>
          <a:ln>
            <a:noFill/>
          </a:ln>
        </p:spPr>
        <p:txBody>
          <a:bodyPr spcFirstLastPara="1" wrap="square" lIns="91425" tIns="45700" rIns="91425" bIns="45700" anchor="t" anchorCtr="0">
            <a:noAutofit/>
          </a:bodyPr>
          <a:lstStyle/>
          <a:p>
            <a:pPr marL="114300" indent="0">
              <a:buNone/>
            </a:pPr>
            <a:r>
              <a:rPr lang="en-US" sz="2000" b="1" dirty="0">
                <a:latin typeface="Arial" panose="020B0604020202020204" pitchFamily="34" charset="0"/>
                <a:cs typeface="Arial" panose="020B0604020202020204" pitchFamily="34" charset="0"/>
              </a:rPr>
              <a:t>CLEARING OF ILLEGAL DUMPS (01</a:t>
            </a:r>
            <a:r>
              <a:rPr lang="en-US" sz="2000" b="1" baseline="30000" dirty="0">
                <a:latin typeface="Arial" panose="020B0604020202020204" pitchFamily="34" charset="0"/>
                <a:cs typeface="Arial" panose="020B0604020202020204" pitchFamily="34" charset="0"/>
              </a:rPr>
              <a:t>st</a:t>
            </a:r>
            <a:r>
              <a:rPr lang="en-US" sz="2000" b="1" dirty="0">
                <a:latin typeface="Arial" panose="020B0604020202020204" pitchFamily="34" charset="0"/>
                <a:cs typeface="Arial" panose="020B0604020202020204" pitchFamily="34" charset="0"/>
              </a:rPr>
              <a:t> to 07</a:t>
            </a:r>
            <a:r>
              <a:rPr lang="en-US" sz="2000" b="1" baseline="30000" dirty="0">
                <a:latin typeface="Arial" panose="020B0604020202020204" pitchFamily="34" charset="0"/>
                <a:cs typeface="Arial" panose="020B0604020202020204" pitchFamily="34" charset="0"/>
              </a:rPr>
              <a:t>th</a:t>
            </a:r>
            <a:r>
              <a:rPr lang="en-US" sz="2000" b="1" dirty="0">
                <a:latin typeface="Arial" panose="020B0604020202020204" pitchFamily="34" charset="0"/>
                <a:cs typeface="Arial" panose="020B0604020202020204" pitchFamily="34" charset="0"/>
              </a:rPr>
              <a:t> June 2020)</a:t>
            </a:r>
          </a:p>
          <a:p>
            <a:pPr marL="114300" indent="0">
              <a:buNone/>
            </a:pPr>
            <a:endParaRPr lang="en-US" sz="2000" b="1" dirty="0">
              <a:latin typeface="Arial" panose="020B0604020202020204" pitchFamily="34" charset="0"/>
              <a:cs typeface="Arial" panose="020B0604020202020204" pitchFamily="34" charset="0"/>
            </a:endParaRPr>
          </a:p>
          <a:p>
            <a:pPr marL="114300" indent="0">
              <a:buNone/>
            </a:pPr>
            <a:r>
              <a:rPr lang="en-US" sz="2000" b="1" dirty="0">
                <a:latin typeface="Arial" panose="020B0604020202020204" pitchFamily="34" charset="0"/>
                <a:cs typeface="Arial" panose="020B0604020202020204" pitchFamily="34" charset="0"/>
              </a:rPr>
              <a:t>COASTAL REGION </a:t>
            </a:r>
          </a:p>
          <a:p>
            <a:pPr>
              <a:buFont typeface="Arial" panose="020B0604020202020204" pitchFamily="34" charset="0"/>
              <a:buChar char="•"/>
            </a:pPr>
            <a:r>
              <a:rPr lang="en-US" sz="2000" dirty="0" err="1">
                <a:latin typeface="Arial" panose="020B0604020202020204" pitchFamily="34" charset="0"/>
                <a:cs typeface="Arial" panose="020B0604020202020204" pitchFamily="34" charset="0"/>
              </a:rPr>
              <a:t>Amalinda</a:t>
            </a:r>
            <a:r>
              <a:rPr lang="en-US" sz="2000" dirty="0">
                <a:latin typeface="Arial" panose="020B0604020202020204" pitchFamily="34" charset="0"/>
                <a:cs typeface="Arial" panose="020B0604020202020204" pitchFamily="34" charset="0"/>
              </a:rPr>
              <a:t> Forest </a:t>
            </a:r>
          </a:p>
          <a:p>
            <a:pPr>
              <a:buFont typeface="Arial" panose="020B0604020202020204" pitchFamily="34" charset="0"/>
              <a:buChar char="•"/>
            </a:pPr>
            <a:r>
              <a:rPr lang="en-US" sz="2000" dirty="0" err="1">
                <a:latin typeface="Arial" panose="020B0604020202020204" pitchFamily="34" charset="0"/>
                <a:cs typeface="Arial" panose="020B0604020202020204" pitchFamily="34" charset="0"/>
              </a:rPr>
              <a:t>Wilsonia</a:t>
            </a:r>
            <a:r>
              <a:rPr lang="en-US" sz="2000" dirty="0">
                <a:latin typeface="Arial" panose="020B0604020202020204" pitchFamily="34" charset="0"/>
                <a:cs typeface="Arial" panose="020B0604020202020204" pitchFamily="34" charset="0"/>
              </a:rPr>
              <a:t> Industrial Park (Area) </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Pefferville and Parkside </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Duncan Village (Douglas Smith Highway) – </a:t>
            </a:r>
            <a:r>
              <a:rPr lang="en-US" sz="2000" dirty="0" err="1">
                <a:latin typeface="Arial" panose="020B0604020202020204" pitchFamily="34" charset="0"/>
                <a:cs typeface="Arial" panose="020B0604020202020204" pitchFamily="34" charset="0"/>
              </a:rPr>
              <a:t>Jamento</a:t>
            </a:r>
            <a:r>
              <a:rPr lang="en-US" sz="2000" dirty="0">
                <a:latin typeface="Arial" panose="020B0604020202020204" pitchFamily="34" charset="0"/>
                <a:cs typeface="Arial" panose="020B0604020202020204" pitchFamily="34" charset="0"/>
              </a:rPr>
              <a:t> Supermarket </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US" sz="2000" b="1" dirty="0">
                <a:latin typeface="Arial" panose="020B0604020202020204" pitchFamily="34" charset="0"/>
                <a:cs typeface="Arial" panose="020B0604020202020204" pitchFamily="34" charset="0"/>
              </a:rPr>
              <a:t> MIDLANDS REGION </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N.U 14 </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N.U 15</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N.U 16</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N.U 17</a:t>
            </a:r>
          </a:p>
          <a:p>
            <a:pPr marL="114300" indent="0">
              <a:buNone/>
            </a:pPr>
            <a:endParaRPr lang="en-US" dirty="0"/>
          </a:p>
          <a:p>
            <a:endParaRPr lang="en-ZA" dirty="0">
              <a:solidFill>
                <a:schemeClr val="tx1">
                  <a:lumMod val="75000"/>
                  <a:lumOff val="25000"/>
                </a:schemeClr>
              </a:solidFill>
            </a:endParaRPr>
          </a:p>
        </p:txBody>
      </p:sp>
    </p:spTree>
    <p:extLst>
      <p:ext uri="{BB962C8B-B14F-4D97-AF65-F5344CB8AC3E}">
        <p14:creationId xmlns:p14="http://schemas.microsoft.com/office/powerpoint/2010/main" val="146099378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170122" y="85060"/>
            <a:ext cx="8186230" cy="552893"/>
          </a:xfrm>
          <a:prstGeom prst="rect">
            <a:avLst/>
          </a:prstGeom>
          <a:noFill/>
          <a:ln>
            <a:noFill/>
          </a:ln>
        </p:spPr>
        <p:txBody>
          <a:bodyPr spcFirstLastPara="1" wrap="square" lIns="91425" tIns="45700" rIns="91425" bIns="45700" anchor="ctr" anchorCtr="0">
            <a:noAutofit/>
          </a:bodyPr>
          <a:lstStyle/>
          <a:p>
            <a:pPr lvl="0" algn="l">
              <a:buSzPts val="3000"/>
            </a:pPr>
            <a:r>
              <a:rPr lang="en-ZA" sz="3000" b="1" dirty="0">
                <a:solidFill>
                  <a:srgbClr val="73B632"/>
                </a:solidFill>
                <a:latin typeface="Twentieth Century"/>
                <a:ea typeface="Twentieth Century"/>
                <a:cs typeface="Twentieth Century"/>
                <a:sym typeface="Twentieth Century"/>
              </a:rPr>
              <a:t>WORKSTREAM ON MUNICIPAL SERVICES </a:t>
            </a:r>
            <a:endParaRPr sz="3000" dirty="0">
              <a:solidFill>
                <a:srgbClr val="73B632"/>
              </a:solidFill>
            </a:endParaRPr>
          </a:p>
        </p:txBody>
      </p:sp>
      <p:sp>
        <p:nvSpPr>
          <p:cNvPr id="97" name="Google Shape;97;p14"/>
          <p:cNvSpPr txBox="1">
            <a:spLocks noGrp="1"/>
          </p:cNvSpPr>
          <p:nvPr>
            <p:ph type="body" idx="1"/>
          </p:nvPr>
        </p:nvSpPr>
        <p:spPr>
          <a:xfrm>
            <a:off x="170122" y="552893"/>
            <a:ext cx="8244395" cy="5401341"/>
          </a:xfrm>
          <a:prstGeom prst="rect">
            <a:avLst/>
          </a:prstGeom>
          <a:noFill/>
          <a:ln>
            <a:noFill/>
          </a:ln>
        </p:spPr>
        <p:txBody>
          <a:bodyPr spcFirstLastPara="1" wrap="square" lIns="91425" tIns="45700" rIns="91425" bIns="45700" anchor="t" anchorCtr="0">
            <a:noAutofit/>
          </a:bodyPr>
          <a:lstStyle/>
          <a:p>
            <a:pPr marL="114300" indent="0">
              <a:buNone/>
            </a:pPr>
            <a:r>
              <a:rPr lang="en-US" b="1" dirty="0">
                <a:latin typeface="Arial" panose="020B0604020202020204" pitchFamily="34" charset="0"/>
                <a:cs typeface="Arial" panose="020B0604020202020204" pitchFamily="34" charset="0"/>
              </a:rPr>
              <a:t>DISTRIBUTION OF BLACK REFUSE BAGS </a:t>
            </a:r>
          </a:p>
          <a:p>
            <a:pPr marL="114300" indent="0">
              <a:buNone/>
            </a:pPr>
            <a:endParaRPr lang="en-US" b="1" dirty="0"/>
          </a:p>
          <a:p>
            <a:pPr>
              <a:buFont typeface="Arial" panose="020B0604020202020204" pitchFamily="34" charset="0"/>
              <a:buChar char="•"/>
            </a:pPr>
            <a:r>
              <a:rPr lang="en-US" dirty="0">
                <a:latin typeface="Arial" panose="020B0604020202020204" pitchFamily="34" charset="0"/>
                <a:cs typeface="Arial" panose="020B0604020202020204" pitchFamily="34" charset="0"/>
              </a:rPr>
              <a:t>Solid Waste Department is in a process of distributing black refuse bags in all regions (Coastal, Midlands &amp; Inland)</a:t>
            </a:r>
          </a:p>
          <a:p>
            <a:pPr>
              <a:buFont typeface="Arial" panose="020B0604020202020204" pitchFamily="34" charset="0"/>
              <a:buChar char="•"/>
            </a:pPr>
            <a:r>
              <a:rPr lang="en-US" dirty="0">
                <a:latin typeface="Arial" panose="020B0604020202020204" pitchFamily="34" charset="0"/>
                <a:cs typeface="Arial" panose="020B0604020202020204" pitchFamily="34" charset="0"/>
              </a:rPr>
              <a:t>Midlands Region completed N.U 15, N.U 13, N.U 12, N.U 11, and N.U 9.</a:t>
            </a:r>
          </a:p>
          <a:p>
            <a:pPr>
              <a:buFont typeface="Arial" panose="020B0604020202020204" pitchFamily="34" charset="0"/>
              <a:buChar char="•"/>
            </a:pPr>
            <a:r>
              <a:rPr lang="en-US" dirty="0">
                <a:latin typeface="Arial" panose="020B0604020202020204" pitchFamily="34" charset="0"/>
                <a:cs typeface="Arial" panose="020B0604020202020204" pitchFamily="34" charset="0"/>
              </a:rPr>
              <a:t>In Coastal Region, Mzamomhle and Nompumelelo have already been done.</a:t>
            </a:r>
          </a:p>
          <a:p>
            <a:pPr>
              <a:buFont typeface="Arial" panose="020B0604020202020204" pitchFamily="34" charset="0"/>
              <a:buChar char="•"/>
            </a:pPr>
            <a:r>
              <a:rPr lang="en-US" dirty="0">
                <a:latin typeface="Arial" panose="020B0604020202020204" pitchFamily="34" charset="0"/>
                <a:cs typeface="Arial" panose="020B0604020202020204" pitchFamily="34" charset="0"/>
              </a:rPr>
              <a:t>Inland Region not yet started</a:t>
            </a:r>
          </a:p>
          <a:p>
            <a:pPr>
              <a:buFont typeface="Arial" panose="020B0604020202020204" pitchFamily="34" charset="0"/>
              <a:buChar char="•"/>
            </a:pPr>
            <a:r>
              <a:rPr lang="en-US" dirty="0">
                <a:latin typeface="Arial" panose="020B0604020202020204" pitchFamily="34" charset="0"/>
                <a:cs typeface="Arial" panose="020B0604020202020204" pitchFamily="34" charset="0"/>
              </a:rPr>
              <a:t>The attached </a:t>
            </a:r>
            <a:r>
              <a:rPr lang="en-US" b="1" dirty="0">
                <a:latin typeface="Arial" panose="020B0604020202020204" pitchFamily="34" charset="0"/>
                <a:cs typeface="Arial" panose="020B0604020202020204" pitchFamily="34" charset="0"/>
              </a:rPr>
              <a:t>ANNEXURE “A”</a:t>
            </a:r>
            <a:r>
              <a:rPr lang="en-US" dirty="0">
                <a:latin typeface="Arial" panose="020B0604020202020204" pitchFamily="34" charset="0"/>
                <a:cs typeface="Arial" panose="020B0604020202020204" pitchFamily="34" charset="0"/>
              </a:rPr>
              <a:t> is the distribution schedule</a:t>
            </a:r>
          </a:p>
          <a:p>
            <a:endParaRPr lang="en-ZA" dirty="0">
              <a:solidFill>
                <a:schemeClr val="tx1">
                  <a:lumMod val="75000"/>
                  <a:lumOff val="25000"/>
                </a:schemeClr>
              </a:solidFill>
            </a:endParaRPr>
          </a:p>
        </p:txBody>
      </p:sp>
    </p:spTree>
    <p:extLst>
      <p:ext uri="{BB962C8B-B14F-4D97-AF65-F5344CB8AC3E}">
        <p14:creationId xmlns:p14="http://schemas.microsoft.com/office/powerpoint/2010/main" val="315528843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91440" y="0"/>
            <a:ext cx="8264911" cy="814070"/>
          </a:xfrm>
          <a:prstGeom prst="rect">
            <a:avLst/>
          </a:prstGeom>
          <a:noFill/>
          <a:ln>
            <a:noFill/>
          </a:ln>
        </p:spPr>
        <p:txBody>
          <a:bodyPr spcFirstLastPara="1" wrap="square" lIns="91425" tIns="45700" rIns="91425" bIns="45700" anchor="ctr" anchorCtr="0">
            <a:noAutofit/>
          </a:bodyPr>
          <a:lstStyle/>
          <a:p>
            <a:pPr lvl="0" algn="l">
              <a:buSzPts val="3000"/>
            </a:pPr>
            <a:r>
              <a:rPr lang="en-ZA" sz="3000" b="1" dirty="0">
                <a:solidFill>
                  <a:srgbClr val="73B632"/>
                </a:solidFill>
                <a:latin typeface="Twentieth Century"/>
                <a:ea typeface="Twentieth Century"/>
                <a:cs typeface="Twentieth Century"/>
                <a:sym typeface="Twentieth Century"/>
              </a:rPr>
              <a:t>WORKSTREAM ON MUNICIPAL SERVICES (CONT..)</a:t>
            </a:r>
            <a:endParaRPr sz="3000" dirty="0">
              <a:solidFill>
                <a:srgbClr val="73B632"/>
              </a:solidFill>
            </a:endParaRPr>
          </a:p>
        </p:txBody>
      </p:sp>
      <p:sp>
        <p:nvSpPr>
          <p:cNvPr id="97" name="Google Shape;97;p14"/>
          <p:cNvSpPr txBox="1">
            <a:spLocks noGrp="1"/>
          </p:cNvSpPr>
          <p:nvPr>
            <p:ph type="body" idx="1"/>
          </p:nvPr>
        </p:nvSpPr>
        <p:spPr>
          <a:xfrm>
            <a:off x="233681" y="670561"/>
            <a:ext cx="8180836" cy="5354320"/>
          </a:xfrm>
          <a:prstGeom prst="rect">
            <a:avLst/>
          </a:prstGeom>
          <a:noFill/>
          <a:ln>
            <a:noFill/>
          </a:ln>
        </p:spPr>
        <p:txBody>
          <a:bodyPr spcFirstLastPara="1" wrap="square" lIns="91425" tIns="45700" rIns="91425" bIns="45700" anchor="t" anchorCtr="0">
            <a:noAutofit/>
          </a:bodyPr>
          <a:lstStyle/>
          <a:p>
            <a:pPr marL="114300" indent="0">
              <a:buNone/>
            </a:pPr>
            <a:r>
              <a:rPr lang="en-US" b="1" u="sng" dirty="0"/>
              <a:t>BLITZ AND FIX (GOOD GREEN DEEDS) 05</a:t>
            </a:r>
            <a:r>
              <a:rPr lang="en-US" b="1" u="sng" baseline="30000" dirty="0"/>
              <a:t>th</a:t>
            </a:r>
            <a:r>
              <a:rPr lang="en-US" b="1" u="sng" dirty="0"/>
              <a:t> JUNE 2020</a:t>
            </a:r>
            <a:endParaRPr lang="en-US" b="1" dirty="0"/>
          </a:p>
          <a:p>
            <a:pPr marL="114300" indent="0">
              <a:buNone/>
            </a:pPr>
            <a:endParaRPr lang="en-ZA" sz="1800" dirty="0">
              <a:latin typeface="Arial" panose="020B0604020202020204" pitchFamily="34" charset="0"/>
              <a:cs typeface="Arial" panose="020B0604020202020204" pitchFamily="34" charset="0"/>
            </a:endParaRPr>
          </a:p>
          <a:p>
            <a:pPr marL="114300" indent="0">
              <a:buNone/>
            </a:pPr>
            <a:r>
              <a:rPr lang="en-ZA" sz="1800" dirty="0">
                <a:latin typeface="Arial" panose="020B0604020202020204" pitchFamily="34" charset="0"/>
                <a:cs typeface="Arial" panose="020B0604020202020204" pitchFamily="34" charset="0"/>
              </a:rPr>
              <a:t>Programme was disrupted due to some challenges in Inland Region and rescheduled for 12</a:t>
            </a:r>
            <a:r>
              <a:rPr lang="en-ZA" sz="1800" baseline="30000" dirty="0">
                <a:latin typeface="Arial" panose="020B0604020202020204" pitchFamily="34" charset="0"/>
                <a:cs typeface="Arial" panose="020B0604020202020204" pitchFamily="34" charset="0"/>
              </a:rPr>
              <a:t>th</a:t>
            </a:r>
            <a:r>
              <a:rPr lang="en-ZA" sz="1800" dirty="0">
                <a:latin typeface="Arial" panose="020B0604020202020204" pitchFamily="34" charset="0"/>
                <a:cs typeface="Arial" panose="020B0604020202020204" pitchFamily="34" charset="0"/>
              </a:rPr>
              <a:t> June 2020.</a:t>
            </a:r>
          </a:p>
          <a:p>
            <a:pPr marL="114300" indent="0">
              <a:buNone/>
            </a:pPr>
            <a:endParaRPr lang="en-ZA" sz="1800" dirty="0">
              <a:latin typeface="Arial" panose="020B0604020202020204" pitchFamily="34" charset="0"/>
              <a:cs typeface="Arial" panose="020B0604020202020204" pitchFamily="34" charset="0"/>
            </a:endParaRPr>
          </a:p>
          <a:p>
            <a:pPr marL="114300" indent="0">
              <a:buNone/>
            </a:pPr>
            <a:r>
              <a:rPr lang="en-ZA" sz="1800" b="1" dirty="0">
                <a:latin typeface="Arial" panose="020B0604020202020204" pitchFamily="34" charset="0"/>
                <a:cs typeface="Arial" panose="020B0604020202020204" pitchFamily="34" charset="0"/>
              </a:rPr>
              <a:t>Coastal Region  </a:t>
            </a:r>
            <a:endParaRPr lang="en-ZA" b="1" dirty="0"/>
          </a:p>
          <a:p>
            <a:pPr lvl="0">
              <a:buFont typeface="Wingdings" panose="05000000000000000000" pitchFamily="2" charset="2"/>
              <a:buChar char="§"/>
            </a:pPr>
            <a:r>
              <a:rPr lang="en-ZA" sz="1800" dirty="0">
                <a:latin typeface="Arial" panose="020B0604020202020204" pitchFamily="34" charset="0"/>
                <a:cs typeface="Arial" panose="020B0604020202020204" pitchFamily="34" charset="0"/>
              </a:rPr>
              <a:t>Focus Areas: </a:t>
            </a:r>
            <a:r>
              <a:rPr lang="en-ZA" sz="1800" dirty="0" err="1">
                <a:latin typeface="Arial" panose="020B0604020202020204" pitchFamily="34" charset="0"/>
                <a:cs typeface="Arial" panose="020B0604020202020204" pitchFamily="34" charset="0"/>
              </a:rPr>
              <a:t>Amalinda</a:t>
            </a:r>
            <a:r>
              <a:rPr lang="en-ZA" sz="1800" dirty="0">
                <a:latin typeface="Arial" panose="020B0604020202020204" pitchFamily="34" charset="0"/>
                <a:cs typeface="Arial" panose="020B0604020202020204" pitchFamily="34" charset="0"/>
              </a:rPr>
              <a:t> Forest</a:t>
            </a:r>
          </a:p>
          <a:p>
            <a:pPr marL="114300" lvl="0" indent="0">
              <a:buNone/>
            </a:pPr>
            <a:r>
              <a:rPr lang="en-ZA" sz="1800" dirty="0">
                <a:latin typeface="Arial" panose="020B0604020202020204" pitchFamily="34" charset="0"/>
                <a:cs typeface="Arial" panose="020B0604020202020204" pitchFamily="34" charset="0"/>
              </a:rPr>
              <a:t> </a:t>
            </a:r>
          </a:p>
          <a:p>
            <a:pPr marL="114300" lvl="0" indent="0">
              <a:buNone/>
            </a:pPr>
            <a:r>
              <a:rPr lang="en-ZA" sz="1800" b="1" dirty="0">
                <a:latin typeface="Arial" panose="020B0604020202020204" pitchFamily="34" charset="0"/>
                <a:cs typeface="Arial" panose="020B0604020202020204" pitchFamily="34" charset="0"/>
              </a:rPr>
              <a:t>Midlands Region </a:t>
            </a:r>
          </a:p>
          <a:p>
            <a:pPr lvl="0">
              <a:buFont typeface="Wingdings" panose="05000000000000000000" pitchFamily="2" charset="2"/>
              <a:buChar char="§"/>
            </a:pPr>
            <a:r>
              <a:rPr lang="en-ZA" sz="1800" dirty="0">
                <a:latin typeface="Arial" panose="020B0604020202020204" pitchFamily="34" charset="0"/>
                <a:cs typeface="Arial" panose="020B0604020202020204" pitchFamily="34" charset="0"/>
              </a:rPr>
              <a:t>Focus Area: N.U 14 and N.U 16</a:t>
            </a:r>
          </a:p>
          <a:p>
            <a:pPr lvl="0">
              <a:buFont typeface="Wingdings" panose="05000000000000000000" pitchFamily="2" charset="2"/>
              <a:buChar char="§"/>
            </a:pPr>
            <a:endParaRPr lang="en-ZA" sz="1800" dirty="0">
              <a:latin typeface="Arial" panose="020B0604020202020204" pitchFamily="34" charset="0"/>
              <a:cs typeface="Arial" panose="020B0604020202020204" pitchFamily="34" charset="0"/>
            </a:endParaRPr>
          </a:p>
          <a:p>
            <a:pPr marL="114300" lvl="0" indent="0">
              <a:buNone/>
            </a:pPr>
            <a:r>
              <a:rPr lang="en-ZA" sz="1800" b="1" dirty="0">
                <a:latin typeface="Arial" panose="020B0604020202020204" pitchFamily="34" charset="0"/>
                <a:cs typeface="Arial" panose="020B0604020202020204" pitchFamily="34" charset="0"/>
              </a:rPr>
              <a:t>Inland Region </a:t>
            </a:r>
          </a:p>
          <a:p>
            <a:pPr lvl="0">
              <a:buFont typeface="Wingdings" panose="05000000000000000000" pitchFamily="2" charset="2"/>
              <a:buChar char="§"/>
            </a:pPr>
            <a:r>
              <a:rPr lang="en-ZA" sz="1800" dirty="0">
                <a:latin typeface="Arial" panose="020B0604020202020204" pitchFamily="34" charset="0"/>
                <a:cs typeface="Arial" panose="020B0604020202020204" pitchFamily="34" charset="0"/>
              </a:rPr>
              <a:t>Focus Area: KWT CBD</a:t>
            </a:r>
          </a:p>
          <a:p>
            <a:pPr marL="114300" lvl="0" indent="0">
              <a:buNone/>
            </a:pPr>
            <a:endParaRPr lang="en-ZA" sz="1800" dirty="0">
              <a:latin typeface="Arial" panose="020B0604020202020204" pitchFamily="34" charset="0"/>
              <a:cs typeface="Arial" panose="020B0604020202020204" pitchFamily="34" charset="0"/>
            </a:endParaRPr>
          </a:p>
          <a:p>
            <a:pPr lvl="0">
              <a:buFont typeface="Wingdings" panose="05000000000000000000" pitchFamily="2" charset="2"/>
              <a:buChar char="§"/>
            </a:pPr>
            <a:r>
              <a:rPr lang="en-ZA" sz="1800" dirty="0">
                <a:latin typeface="Arial" panose="020B0604020202020204" pitchFamily="34" charset="0"/>
                <a:cs typeface="Arial" panose="020B0604020202020204" pitchFamily="34" charset="0"/>
              </a:rPr>
              <a:t>Activities:  Grass Cutting, Gutter Clearing, Litter Picking, Street Sweeping, Clearing of Illegal Dumps.  </a:t>
            </a:r>
          </a:p>
          <a:p>
            <a:pPr lvl="0">
              <a:buFont typeface="Wingdings" panose="05000000000000000000" pitchFamily="2" charset="2"/>
              <a:buChar char="§"/>
            </a:pPr>
            <a:endParaRPr lang="en-ZA" sz="1800" dirty="0">
              <a:latin typeface="Arial" panose="020B0604020202020204" pitchFamily="34" charset="0"/>
              <a:cs typeface="Arial" panose="020B0604020202020204" pitchFamily="34" charset="0"/>
            </a:endParaRPr>
          </a:p>
          <a:p>
            <a:pPr marL="114300" indent="0">
              <a:buNone/>
            </a:pPr>
            <a:endParaRPr lang="en-ZA" dirty="0">
              <a:solidFill>
                <a:schemeClr val="tx1">
                  <a:lumMod val="75000"/>
                  <a:lumOff val="25000"/>
                </a:schemeClr>
              </a:solidFill>
            </a:endParaRPr>
          </a:p>
        </p:txBody>
      </p:sp>
    </p:spTree>
    <p:extLst>
      <p:ext uri="{BB962C8B-B14F-4D97-AF65-F5344CB8AC3E}">
        <p14:creationId xmlns:p14="http://schemas.microsoft.com/office/powerpoint/2010/main" val="381159566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91440" y="273876"/>
            <a:ext cx="8264911" cy="938552"/>
          </a:xfrm>
          <a:prstGeom prst="rect">
            <a:avLst/>
          </a:prstGeom>
          <a:noFill/>
          <a:ln>
            <a:noFill/>
          </a:ln>
        </p:spPr>
        <p:txBody>
          <a:bodyPr spcFirstLastPara="1" wrap="square" lIns="91425" tIns="45700" rIns="91425" bIns="45700" anchor="ctr" anchorCtr="0">
            <a:noAutofit/>
          </a:bodyPr>
          <a:lstStyle/>
          <a:p>
            <a:pPr lvl="0" algn="l">
              <a:buSzPts val="3000"/>
            </a:pPr>
            <a:r>
              <a:rPr lang="en-ZA" sz="3000" b="1" dirty="0">
                <a:solidFill>
                  <a:srgbClr val="73B632"/>
                </a:solidFill>
                <a:latin typeface="Twentieth Century"/>
                <a:ea typeface="Twentieth Century"/>
                <a:cs typeface="Twentieth Century"/>
                <a:sym typeface="Twentieth Century"/>
              </a:rPr>
              <a:t>WORKSTREAM ON MUNICIPAL SERVICES (CONT..)</a:t>
            </a:r>
            <a:endParaRPr sz="3000" dirty="0">
              <a:solidFill>
                <a:srgbClr val="73B632"/>
              </a:solidFill>
            </a:endParaRPr>
          </a:p>
        </p:txBody>
      </p:sp>
      <p:sp>
        <p:nvSpPr>
          <p:cNvPr id="97" name="Google Shape;97;p14"/>
          <p:cNvSpPr txBox="1">
            <a:spLocks noGrp="1"/>
          </p:cNvSpPr>
          <p:nvPr>
            <p:ph type="body" idx="1"/>
          </p:nvPr>
        </p:nvSpPr>
        <p:spPr>
          <a:xfrm>
            <a:off x="748863" y="1212427"/>
            <a:ext cx="7665653" cy="4588933"/>
          </a:xfrm>
          <a:prstGeom prst="rect">
            <a:avLst/>
          </a:prstGeom>
          <a:noFill/>
          <a:ln>
            <a:noFill/>
          </a:ln>
        </p:spPr>
        <p:txBody>
          <a:bodyPr spcFirstLastPara="1" wrap="square" lIns="91425" tIns="45700" rIns="91425" bIns="45700" anchor="t" anchorCtr="0">
            <a:noAutofit/>
          </a:bodyPr>
          <a:lstStyle/>
          <a:p>
            <a:pPr marL="114300" indent="0">
              <a:buNone/>
            </a:pPr>
            <a:r>
              <a:rPr lang="en-US" b="1" u="sng" dirty="0"/>
              <a:t>BLITZ AND FIX (GOOD GREEN DEEDS) 12</a:t>
            </a:r>
            <a:r>
              <a:rPr lang="en-US" b="1" u="sng" baseline="30000" dirty="0"/>
              <a:t>th</a:t>
            </a:r>
            <a:r>
              <a:rPr lang="en-US" b="1" u="sng" dirty="0"/>
              <a:t> JUNE 2020</a:t>
            </a:r>
            <a:endParaRPr lang="en-US" b="1" dirty="0"/>
          </a:p>
          <a:p>
            <a:pPr marL="114300" indent="0">
              <a:buNone/>
            </a:pPr>
            <a:endParaRPr lang="en-ZA" b="1" dirty="0"/>
          </a:p>
          <a:p>
            <a:pPr marL="114300" indent="0">
              <a:buNone/>
            </a:pPr>
            <a:r>
              <a:rPr lang="en-ZA" b="1" dirty="0">
                <a:solidFill>
                  <a:schemeClr val="tx1"/>
                </a:solidFill>
              </a:rPr>
              <a:t>Inland Region (Ward 36) </a:t>
            </a:r>
          </a:p>
          <a:p>
            <a:pPr marL="114300" indent="0">
              <a:buNone/>
            </a:pPr>
            <a:endParaRPr lang="en-ZA" b="1" dirty="0">
              <a:solidFill>
                <a:schemeClr val="tx1"/>
              </a:solidFill>
            </a:endParaRPr>
          </a:p>
          <a:p>
            <a:pPr lvl="0">
              <a:buFont typeface="Wingdings" panose="05000000000000000000" pitchFamily="2" charset="2"/>
              <a:buChar char="§"/>
            </a:pPr>
            <a:r>
              <a:rPr lang="en-ZA" sz="1800" dirty="0">
                <a:solidFill>
                  <a:schemeClr val="tx1"/>
                </a:solidFill>
                <a:latin typeface="Arial" panose="020B0604020202020204" pitchFamily="34" charset="0"/>
                <a:cs typeface="Arial" panose="020B0604020202020204" pitchFamily="34" charset="0"/>
              </a:rPr>
              <a:t>Focus Areas: Dimbaza (Around Dimbaza Primary, Around Dimbaza Police Station, and other Hot Spots</a:t>
            </a:r>
          </a:p>
          <a:p>
            <a:pPr lvl="0">
              <a:buFont typeface="Wingdings" panose="05000000000000000000" pitchFamily="2" charset="2"/>
              <a:buChar char="§"/>
            </a:pPr>
            <a:endParaRPr lang="en-ZA" sz="1800" dirty="0">
              <a:solidFill>
                <a:schemeClr val="tx1"/>
              </a:solidFill>
              <a:latin typeface="Arial" panose="020B0604020202020204" pitchFamily="34" charset="0"/>
              <a:cs typeface="Arial" panose="020B0604020202020204" pitchFamily="34" charset="0"/>
            </a:endParaRPr>
          </a:p>
          <a:p>
            <a:pPr lvl="0">
              <a:buFont typeface="Wingdings" panose="05000000000000000000" pitchFamily="2" charset="2"/>
              <a:buChar char="§"/>
            </a:pPr>
            <a:r>
              <a:rPr lang="en-ZA" sz="1800" dirty="0">
                <a:solidFill>
                  <a:schemeClr val="tx1"/>
                </a:solidFill>
                <a:latin typeface="Arial" panose="020B0604020202020204" pitchFamily="34" charset="0"/>
                <a:cs typeface="Arial" panose="020B0604020202020204" pitchFamily="34" charset="0"/>
              </a:rPr>
              <a:t>Assembly Point: Time Housing Park (Dimbaza Main Entrance)</a:t>
            </a:r>
          </a:p>
          <a:p>
            <a:pPr marL="114300" lvl="0" indent="0">
              <a:buNone/>
            </a:pPr>
            <a:r>
              <a:rPr lang="en-ZA" sz="1800" dirty="0">
                <a:solidFill>
                  <a:schemeClr val="tx1"/>
                </a:solidFill>
                <a:latin typeface="Arial" panose="020B0604020202020204" pitchFamily="34" charset="0"/>
                <a:cs typeface="Arial" panose="020B0604020202020204" pitchFamily="34" charset="0"/>
              </a:rPr>
              <a:t> </a:t>
            </a:r>
          </a:p>
          <a:p>
            <a:pPr lvl="0">
              <a:buFont typeface="Wingdings" panose="05000000000000000000" pitchFamily="2" charset="2"/>
              <a:buChar char="§"/>
            </a:pPr>
            <a:r>
              <a:rPr lang="en-ZA" sz="1800" dirty="0">
                <a:solidFill>
                  <a:schemeClr val="tx1"/>
                </a:solidFill>
                <a:latin typeface="Arial" panose="020B0604020202020204" pitchFamily="34" charset="0"/>
                <a:cs typeface="Arial" panose="020B0604020202020204" pitchFamily="34" charset="0"/>
              </a:rPr>
              <a:t>Activities:  Grass Cutting, Gutter clearing, Litter Picking, Street Sweeping, Clearing of Illegal Dumps and Road Markings.  </a:t>
            </a:r>
          </a:p>
          <a:p>
            <a:pPr lvl="0">
              <a:buFont typeface="Wingdings" panose="05000000000000000000" pitchFamily="2" charset="2"/>
              <a:buChar char="§"/>
            </a:pPr>
            <a:endParaRPr lang="en-ZA" sz="1800" dirty="0">
              <a:solidFill>
                <a:srgbClr val="CCFF66"/>
              </a:solidFill>
              <a:latin typeface="Arial" panose="020B0604020202020204" pitchFamily="34" charset="0"/>
              <a:cs typeface="Arial" panose="020B0604020202020204" pitchFamily="34" charset="0"/>
            </a:endParaRPr>
          </a:p>
          <a:p>
            <a:pPr marL="114300" indent="0">
              <a:buNone/>
            </a:pPr>
            <a:endParaRPr lang="en-ZA" dirty="0">
              <a:solidFill>
                <a:schemeClr val="tx1">
                  <a:lumMod val="75000"/>
                  <a:lumOff val="25000"/>
                </a:schemeClr>
              </a:solidFill>
            </a:endParaRPr>
          </a:p>
        </p:txBody>
      </p:sp>
    </p:spTree>
    <p:extLst>
      <p:ext uri="{BB962C8B-B14F-4D97-AF65-F5344CB8AC3E}">
        <p14:creationId xmlns:p14="http://schemas.microsoft.com/office/powerpoint/2010/main" val="315142621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91440" y="0"/>
            <a:ext cx="8264911" cy="841829"/>
          </a:xfrm>
          <a:prstGeom prst="rect">
            <a:avLst/>
          </a:prstGeom>
          <a:noFill/>
          <a:ln>
            <a:noFill/>
          </a:ln>
        </p:spPr>
        <p:txBody>
          <a:bodyPr spcFirstLastPara="1" wrap="square" lIns="91425" tIns="45700" rIns="91425" bIns="45700" anchor="ctr" anchorCtr="0">
            <a:noAutofit/>
          </a:bodyPr>
          <a:lstStyle/>
          <a:p>
            <a:pPr lvl="0" algn="l">
              <a:buSzPts val="3000"/>
            </a:pPr>
            <a:r>
              <a:rPr lang="en-ZA" sz="3000" b="1" dirty="0">
                <a:solidFill>
                  <a:srgbClr val="73B632"/>
                </a:solidFill>
                <a:latin typeface="Twentieth Century"/>
                <a:ea typeface="Twentieth Century"/>
                <a:cs typeface="Twentieth Century"/>
                <a:sym typeface="Twentieth Century"/>
              </a:rPr>
              <a:t>WORKSTREAM ON MUNICIPAL SERVICES (CONT..)</a:t>
            </a:r>
            <a:endParaRPr sz="3000" dirty="0">
              <a:solidFill>
                <a:srgbClr val="73B632"/>
              </a:solidFill>
            </a:endParaRPr>
          </a:p>
        </p:txBody>
      </p:sp>
      <p:sp>
        <p:nvSpPr>
          <p:cNvPr id="97" name="Google Shape;97;p14"/>
          <p:cNvSpPr txBox="1">
            <a:spLocks noGrp="1"/>
          </p:cNvSpPr>
          <p:nvPr>
            <p:ph type="body" idx="1"/>
          </p:nvPr>
        </p:nvSpPr>
        <p:spPr>
          <a:xfrm>
            <a:off x="91441" y="624114"/>
            <a:ext cx="8323076" cy="5370285"/>
          </a:xfrm>
          <a:prstGeom prst="rect">
            <a:avLst/>
          </a:prstGeom>
          <a:noFill/>
          <a:ln>
            <a:noFill/>
          </a:ln>
        </p:spPr>
        <p:txBody>
          <a:bodyPr spcFirstLastPara="1" wrap="square" lIns="91425" tIns="45700" rIns="91425" bIns="45700" anchor="t" anchorCtr="0">
            <a:noAutofit/>
          </a:bodyPr>
          <a:lstStyle/>
          <a:p>
            <a:pPr marL="114300" indent="0">
              <a:buNone/>
            </a:pPr>
            <a:r>
              <a:rPr lang="en-US" b="1" u="sng" dirty="0">
                <a:latin typeface="Arial" panose="020B0604020202020204" pitchFamily="34" charset="0"/>
                <a:cs typeface="Arial" panose="020B0604020202020204" pitchFamily="34" charset="0"/>
              </a:rPr>
              <a:t>PARKS AND CEMETERIES (GRASS CUTTING)</a:t>
            </a:r>
            <a:endParaRPr lang="en-US" b="1" dirty="0">
              <a:latin typeface="Arial" panose="020B0604020202020204" pitchFamily="34" charset="0"/>
              <a:cs typeface="Arial" panose="020B0604020202020204" pitchFamily="34" charset="0"/>
            </a:endParaRPr>
          </a:p>
          <a:p>
            <a:pPr marL="114300" indent="0">
              <a:buNone/>
            </a:pPr>
            <a:r>
              <a:rPr lang="en-ZA" b="1" dirty="0">
                <a:latin typeface="Arial" panose="020B0604020202020204" pitchFamily="34" charset="0"/>
                <a:cs typeface="Arial" panose="020B0604020202020204" pitchFamily="34" charset="0"/>
              </a:rPr>
              <a:t>Coastal Region</a:t>
            </a:r>
          </a:p>
          <a:p>
            <a:pPr marL="114300" indent="0">
              <a:buNone/>
            </a:pPr>
            <a:endParaRPr lang="en-ZA" b="1" dirty="0">
              <a:latin typeface="Arial" panose="020B0604020202020204" pitchFamily="34" charset="0"/>
              <a:cs typeface="Arial" panose="020B0604020202020204" pitchFamily="34" charset="0"/>
            </a:endParaRPr>
          </a:p>
          <a:p>
            <a:pPr>
              <a:buFont typeface="Arial" panose="020B0604020202020204" pitchFamily="34" charset="0"/>
              <a:buChar char="•"/>
            </a:pPr>
            <a:r>
              <a:rPr lang="en-ZA" sz="2000" dirty="0">
                <a:latin typeface="Arial" panose="020B0604020202020204" pitchFamily="34" charset="0"/>
                <a:cs typeface="Arial" panose="020B0604020202020204" pitchFamily="34" charset="0"/>
              </a:rPr>
              <a:t>Buffalo Road </a:t>
            </a:r>
          </a:p>
          <a:p>
            <a:pPr>
              <a:buFont typeface="Arial" panose="020B0604020202020204" pitchFamily="34" charset="0"/>
              <a:buChar char="•"/>
            </a:pPr>
            <a:r>
              <a:rPr lang="en-ZA" sz="2000" dirty="0">
                <a:solidFill>
                  <a:schemeClr val="tx1">
                    <a:lumMod val="75000"/>
                    <a:lumOff val="25000"/>
                  </a:schemeClr>
                </a:solidFill>
                <a:latin typeface="Arial" panose="020B0604020202020204" pitchFamily="34" charset="0"/>
                <a:cs typeface="Arial" panose="020B0604020202020204" pitchFamily="34" charset="0"/>
              </a:rPr>
              <a:t>Ridge Forest (Beacon Bay)</a:t>
            </a:r>
          </a:p>
          <a:p>
            <a:pPr>
              <a:buFont typeface="Arial" panose="020B0604020202020204" pitchFamily="34" charset="0"/>
              <a:buChar char="•"/>
            </a:pPr>
            <a:r>
              <a:rPr lang="en-ZA" sz="2000" dirty="0">
                <a:solidFill>
                  <a:schemeClr val="tx1">
                    <a:lumMod val="75000"/>
                    <a:lumOff val="25000"/>
                  </a:schemeClr>
                </a:solidFill>
                <a:latin typeface="Arial" panose="020B0604020202020204" pitchFamily="34" charset="0"/>
                <a:cs typeface="Arial" panose="020B0604020202020204" pitchFamily="34" charset="0"/>
              </a:rPr>
              <a:t>Settlers Way</a:t>
            </a:r>
          </a:p>
          <a:p>
            <a:pPr>
              <a:buFont typeface="Arial" panose="020B0604020202020204" pitchFamily="34" charset="0"/>
              <a:buChar char="•"/>
            </a:pPr>
            <a:r>
              <a:rPr lang="en-ZA" sz="2000" dirty="0">
                <a:solidFill>
                  <a:schemeClr val="tx1">
                    <a:lumMod val="75000"/>
                    <a:lumOff val="25000"/>
                  </a:schemeClr>
                </a:solidFill>
                <a:latin typeface="Arial" panose="020B0604020202020204" pitchFamily="34" charset="0"/>
                <a:cs typeface="Arial" panose="020B0604020202020204" pitchFamily="34" charset="0"/>
              </a:rPr>
              <a:t>Jan Smuts Avenue</a:t>
            </a:r>
          </a:p>
          <a:p>
            <a:pPr>
              <a:buFont typeface="Arial" panose="020B0604020202020204" pitchFamily="34" charset="0"/>
              <a:buChar char="•"/>
            </a:pPr>
            <a:r>
              <a:rPr lang="en-ZA" sz="2000" dirty="0">
                <a:solidFill>
                  <a:schemeClr val="tx1">
                    <a:lumMod val="75000"/>
                    <a:lumOff val="25000"/>
                  </a:schemeClr>
                </a:solidFill>
                <a:latin typeface="Arial" panose="020B0604020202020204" pitchFamily="34" charset="0"/>
                <a:cs typeface="Arial" panose="020B0604020202020204" pitchFamily="34" charset="0"/>
              </a:rPr>
              <a:t>Botha Street</a:t>
            </a:r>
          </a:p>
          <a:p>
            <a:pPr>
              <a:buFont typeface="Arial" panose="020B0604020202020204" pitchFamily="34" charset="0"/>
              <a:buChar char="•"/>
            </a:pPr>
            <a:r>
              <a:rPr lang="en-ZA" sz="2000" dirty="0" err="1">
                <a:solidFill>
                  <a:schemeClr val="tx1">
                    <a:lumMod val="75000"/>
                    <a:lumOff val="25000"/>
                  </a:schemeClr>
                </a:solidFill>
                <a:latin typeface="Arial" panose="020B0604020202020204" pitchFamily="34" charset="0"/>
                <a:cs typeface="Arial" panose="020B0604020202020204" pitchFamily="34" charset="0"/>
              </a:rPr>
              <a:t>Lukin</a:t>
            </a:r>
            <a:r>
              <a:rPr lang="en-ZA" sz="2000" dirty="0">
                <a:solidFill>
                  <a:schemeClr val="tx1">
                    <a:lumMod val="75000"/>
                    <a:lumOff val="25000"/>
                  </a:schemeClr>
                </a:solidFill>
                <a:latin typeface="Arial" panose="020B0604020202020204" pitchFamily="34" charset="0"/>
                <a:cs typeface="Arial" panose="020B0604020202020204" pitchFamily="34" charset="0"/>
              </a:rPr>
              <a:t> Road </a:t>
            </a:r>
          </a:p>
          <a:p>
            <a:pPr>
              <a:buFont typeface="Arial" panose="020B0604020202020204" pitchFamily="34" charset="0"/>
              <a:buChar char="•"/>
            </a:pPr>
            <a:r>
              <a:rPr lang="en-ZA" sz="2000" dirty="0">
                <a:solidFill>
                  <a:schemeClr val="tx1">
                    <a:lumMod val="75000"/>
                    <a:lumOff val="25000"/>
                  </a:schemeClr>
                </a:solidFill>
                <a:latin typeface="Arial" panose="020B0604020202020204" pitchFamily="34" charset="0"/>
                <a:cs typeface="Arial" panose="020B0604020202020204" pitchFamily="34" charset="0"/>
              </a:rPr>
              <a:t>Dawson Road</a:t>
            </a:r>
          </a:p>
          <a:p>
            <a:pPr>
              <a:buFont typeface="Arial" panose="020B0604020202020204" pitchFamily="34" charset="0"/>
              <a:buChar char="•"/>
            </a:pPr>
            <a:r>
              <a:rPr lang="en-ZA" sz="2000" dirty="0">
                <a:solidFill>
                  <a:schemeClr val="tx1">
                    <a:lumMod val="75000"/>
                    <a:lumOff val="25000"/>
                  </a:schemeClr>
                </a:solidFill>
                <a:latin typeface="Arial" panose="020B0604020202020204" pitchFamily="34" charset="0"/>
                <a:cs typeface="Arial" panose="020B0604020202020204" pitchFamily="34" charset="0"/>
              </a:rPr>
              <a:t>Santa Community Hall</a:t>
            </a:r>
          </a:p>
          <a:p>
            <a:pPr>
              <a:buFont typeface="Arial" panose="020B0604020202020204" pitchFamily="34" charset="0"/>
              <a:buChar char="•"/>
            </a:pPr>
            <a:r>
              <a:rPr lang="en-ZA" sz="2000" dirty="0">
                <a:solidFill>
                  <a:schemeClr val="tx1">
                    <a:lumMod val="75000"/>
                    <a:lumOff val="25000"/>
                  </a:schemeClr>
                </a:solidFill>
                <a:latin typeface="Arial" panose="020B0604020202020204" pitchFamily="34" charset="0"/>
                <a:cs typeface="Arial" panose="020B0604020202020204" pitchFamily="34" charset="0"/>
              </a:rPr>
              <a:t>Art Gallery</a:t>
            </a:r>
          </a:p>
          <a:p>
            <a:pPr>
              <a:buFont typeface="Arial" panose="020B0604020202020204" pitchFamily="34" charset="0"/>
              <a:buChar char="•"/>
            </a:pPr>
            <a:r>
              <a:rPr lang="en-ZA" sz="2000" dirty="0">
                <a:solidFill>
                  <a:schemeClr val="tx1">
                    <a:lumMod val="75000"/>
                    <a:lumOff val="25000"/>
                  </a:schemeClr>
                </a:solidFill>
                <a:latin typeface="Arial" panose="020B0604020202020204" pitchFamily="34" charset="0"/>
                <a:cs typeface="Arial" panose="020B0604020202020204" pitchFamily="34" charset="0"/>
              </a:rPr>
              <a:t>Saint James Street</a:t>
            </a:r>
          </a:p>
          <a:p>
            <a:pPr>
              <a:buFont typeface="Arial" panose="020B0604020202020204" pitchFamily="34" charset="0"/>
              <a:buChar char="•"/>
            </a:pPr>
            <a:r>
              <a:rPr lang="en-ZA" sz="2000" dirty="0">
                <a:solidFill>
                  <a:schemeClr val="tx1">
                    <a:lumMod val="75000"/>
                    <a:lumOff val="25000"/>
                  </a:schemeClr>
                </a:solidFill>
                <a:latin typeface="Arial" panose="020B0604020202020204" pitchFamily="34" charset="0"/>
                <a:cs typeface="Arial" panose="020B0604020202020204" pitchFamily="34" charset="0"/>
              </a:rPr>
              <a:t>Torquey</a:t>
            </a:r>
          </a:p>
        </p:txBody>
      </p:sp>
    </p:spTree>
    <p:extLst>
      <p:ext uri="{BB962C8B-B14F-4D97-AF65-F5344CB8AC3E}">
        <p14:creationId xmlns:p14="http://schemas.microsoft.com/office/powerpoint/2010/main" val="96875700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91440" y="0"/>
            <a:ext cx="8264911" cy="841829"/>
          </a:xfrm>
          <a:prstGeom prst="rect">
            <a:avLst/>
          </a:prstGeom>
          <a:noFill/>
          <a:ln>
            <a:noFill/>
          </a:ln>
        </p:spPr>
        <p:txBody>
          <a:bodyPr spcFirstLastPara="1" wrap="square" lIns="91425" tIns="45700" rIns="91425" bIns="45700" anchor="ctr" anchorCtr="0">
            <a:noAutofit/>
          </a:bodyPr>
          <a:lstStyle/>
          <a:p>
            <a:pPr lvl="0" algn="l">
              <a:buSzPts val="3000"/>
            </a:pPr>
            <a:r>
              <a:rPr lang="en-ZA" sz="3000" b="1" dirty="0">
                <a:solidFill>
                  <a:srgbClr val="73B632"/>
                </a:solidFill>
                <a:latin typeface="Twentieth Century"/>
                <a:ea typeface="Twentieth Century"/>
                <a:cs typeface="Twentieth Century"/>
                <a:sym typeface="Twentieth Century"/>
              </a:rPr>
              <a:t>WORKSTREAM ON MUNICIPAL SERVICES (CONT..)</a:t>
            </a:r>
            <a:endParaRPr sz="3000" dirty="0">
              <a:solidFill>
                <a:srgbClr val="73B632"/>
              </a:solidFill>
            </a:endParaRPr>
          </a:p>
        </p:txBody>
      </p:sp>
      <p:sp>
        <p:nvSpPr>
          <p:cNvPr id="97" name="Google Shape;97;p14"/>
          <p:cNvSpPr txBox="1">
            <a:spLocks noGrp="1"/>
          </p:cNvSpPr>
          <p:nvPr>
            <p:ph type="body" idx="1"/>
          </p:nvPr>
        </p:nvSpPr>
        <p:spPr>
          <a:xfrm>
            <a:off x="91441" y="624114"/>
            <a:ext cx="8323076" cy="5370285"/>
          </a:xfrm>
          <a:prstGeom prst="rect">
            <a:avLst/>
          </a:prstGeom>
          <a:noFill/>
          <a:ln>
            <a:noFill/>
          </a:ln>
        </p:spPr>
        <p:txBody>
          <a:bodyPr spcFirstLastPara="1" wrap="square" lIns="91425" tIns="45700" rIns="91425" bIns="45700" anchor="t" anchorCtr="0">
            <a:noAutofit/>
          </a:bodyPr>
          <a:lstStyle/>
          <a:p>
            <a:pPr marL="114300" indent="0">
              <a:buNone/>
            </a:pPr>
            <a:r>
              <a:rPr lang="en-US" b="1" u="sng" dirty="0">
                <a:latin typeface="Arial" panose="020B0604020202020204" pitchFamily="34" charset="0"/>
                <a:cs typeface="Arial" panose="020B0604020202020204" pitchFamily="34" charset="0"/>
              </a:rPr>
              <a:t>PARKS AND CEMETERIES (GRASS CUTTING)</a:t>
            </a:r>
            <a:endParaRPr lang="en-US" b="1" dirty="0">
              <a:latin typeface="Arial" panose="020B0604020202020204" pitchFamily="34" charset="0"/>
              <a:cs typeface="Arial" panose="020B0604020202020204" pitchFamily="34" charset="0"/>
            </a:endParaRPr>
          </a:p>
          <a:p>
            <a:pPr marL="114300" indent="0">
              <a:buNone/>
            </a:pPr>
            <a:r>
              <a:rPr lang="en-ZA" b="1" dirty="0">
                <a:latin typeface="Arial" panose="020B0604020202020204" pitchFamily="34" charset="0"/>
                <a:cs typeface="Arial" panose="020B0604020202020204" pitchFamily="34" charset="0"/>
              </a:rPr>
              <a:t>Coastal Region</a:t>
            </a:r>
          </a:p>
          <a:p>
            <a:pPr marL="114300" indent="0">
              <a:buNone/>
            </a:pPr>
            <a:endParaRPr lang="en-ZA" b="1" dirty="0">
              <a:latin typeface="Arial" panose="020B0604020202020204" pitchFamily="34" charset="0"/>
              <a:cs typeface="Arial" panose="020B0604020202020204" pitchFamily="34" charset="0"/>
            </a:endParaRPr>
          </a:p>
          <a:p>
            <a:pPr>
              <a:buFont typeface="Arial" panose="020B0604020202020204" pitchFamily="34" charset="0"/>
              <a:buChar char="•"/>
            </a:pPr>
            <a:r>
              <a:rPr lang="en-ZA" sz="2000" dirty="0">
                <a:latin typeface="Arial" panose="020B0604020202020204" pitchFamily="34" charset="0"/>
                <a:cs typeface="Arial" panose="020B0604020202020204" pitchFamily="34" charset="0"/>
              </a:rPr>
              <a:t>Buffalo Street </a:t>
            </a:r>
          </a:p>
          <a:p>
            <a:pPr>
              <a:buFont typeface="Arial" panose="020B0604020202020204" pitchFamily="34" charset="0"/>
              <a:buChar char="•"/>
            </a:pPr>
            <a:r>
              <a:rPr lang="en-ZA" sz="2000" dirty="0">
                <a:solidFill>
                  <a:schemeClr val="tx1">
                    <a:lumMod val="75000"/>
                    <a:lumOff val="25000"/>
                  </a:schemeClr>
                </a:solidFill>
                <a:latin typeface="Arial" panose="020B0604020202020204" pitchFamily="34" charset="0"/>
                <a:cs typeface="Arial" panose="020B0604020202020204" pitchFamily="34" charset="0"/>
              </a:rPr>
              <a:t>Beach Front </a:t>
            </a:r>
          </a:p>
          <a:p>
            <a:pPr>
              <a:buFont typeface="Arial" panose="020B0604020202020204" pitchFamily="34" charset="0"/>
              <a:buChar char="•"/>
            </a:pPr>
            <a:r>
              <a:rPr lang="en-ZA" sz="2000" dirty="0" err="1">
                <a:solidFill>
                  <a:schemeClr val="tx1">
                    <a:lumMod val="75000"/>
                    <a:lumOff val="25000"/>
                  </a:schemeClr>
                </a:solidFill>
                <a:latin typeface="Arial" panose="020B0604020202020204" pitchFamily="34" charset="0"/>
                <a:cs typeface="Arial" panose="020B0604020202020204" pitchFamily="34" charset="0"/>
              </a:rPr>
              <a:t>Amalinda</a:t>
            </a:r>
            <a:r>
              <a:rPr lang="en-ZA" sz="2000" dirty="0">
                <a:solidFill>
                  <a:schemeClr val="tx1">
                    <a:lumMod val="75000"/>
                    <a:lumOff val="25000"/>
                  </a:schemeClr>
                </a:solidFill>
                <a:latin typeface="Arial" panose="020B0604020202020204" pitchFamily="34" charset="0"/>
                <a:cs typeface="Arial" panose="020B0604020202020204" pitchFamily="34" charset="0"/>
              </a:rPr>
              <a:t> Forest</a:t>
            </a:r>
          </a:p>
          <a:p>
            <a:pPr>
              <a:buFont typeface="Arial" panose="020B0604020202020204" pitchFamily="34" charset="0"/>
              <a:buChar char="•"/>
            </a:pPr>
            <a:r>
              <a:rPr lang="en-ZA" sz="2000" dirty="0">
                <a:solidFill>
                  <a:schemeClr val="tx1">
                    <a:lumMod val="75000"/>
                    <a:lumOff val="25000"/>
                  </a:schemeClr>
                </a:solidFill>
                <a:latin typeface="Arial" panose="020B0604020202020204" pitchFamily="34" charset="0"/>
                <a:cs typeface="Arial" panose="020B0604020202020204" pitchFamily="34" charset="0"/>
              </a:rPr>
              <a:t>Old Transkei Road</a:t>
            </a:r>
          </a:p>
          <a:p>
            <a:pPr>
              <a:buFont typeface="Arial" panose="020B0604020202020204" pitchFamily="34" charset="0"/>
              <a:buChar char="•"/>
            </a:pPr>
            <a:r>
              <a:rPr lang="en-ZA" sz="2000" dirty="0">
                <a:solidFill>
                  <a:schemeClr val="tx1">
                    <a:lumMod val="75000"/>
                    <a:lumOff val="25000"/>
                  </a:schemeClr>
                </a:solidFill>
                <a:latin typeface="Arial" panose="020B0604020202020204" pitchFamily="34" charset="0"/>
                <a:cs typeface="Arial" panose="020B0604020202020204" pitchFamily="34" charset="0"/>
              </a:rPr>
              <a:t>Gonubie Traffic Department</a:t>
            </a:r>
          </a:p>
          <a:p>
            <a:pPr>
              <a:buFont typeface="Arial" panose="020B0604020202020204" pitchFamily="34" charset="0"/>
              <a:buChar char="•"/>
            </a:pPr>
            <a:r>
              <a:rPr lang="en-ZA" sz="2000" dirty="0">
                <a:solidFill>
                  <a:schemeClr val="tx1">
                    <a:lumMod val="75000"/>
                    <a:lumOff val="25000"/>
                  </a:schemeClr>
                </a:solidFill>
                <a:latin typeface="Arial" panose="020B0604020202020204" pitchFamily="34" charset="0"/>
                <a:cs typeface="Arial" panose="020B0604020202020204" pitchFamily="34" charset="0"/>
              </a:rPr>
              <a:t>Cambridge </a:t>
            </a:r>
          </a:p>
          <a:p>
            <a:pPr>
              <a:buFont typeface="Arial" panose="020B0604020202020204" pitchFamily="34" charset="0"/>
              <a:buChar char="•"/>
            </a:pPr>
            <a:r>
              <a:rPr lang="en-ZA" sz="2000" dirty="0">
                <a:solidFill>
                  <a:schemeClr val="tx1">
                    <a:lumMod val="75000"/>
                    <a:lumOff val="25000"/>
                  </a:schemeClr>
                </a:solidFill>
                <a:latin typeface="Arial" panose="020B0604020202020204" pitchFamily="34" charset="0"/>
                <a:cs typeface="Arial" panose="020B0604020202020204" pitchFamily="34" charset="0"/>
              </a:rPr>
              <a:t>East Bank and Buffalo Flats Cemetery </a:t>
            </a:r>
          </a:p>
        </p:txBody>
      </p:sp>
    </p:spTree>
    <p:extLst>
      <p:ext uri="{BB962C8B-B14F-4D97-AF65-F5344CB8AC3E}">
        <p14:creationId xmlns:p14="http://schemas.microsoft.com/office/powerpoint/2010/main" val="330129270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91440" y="0"/>
            <a:ext cx="8264911" cy="653143"/>
          </a:xfrm>
          <a:prstGeom prst="rect">
            <a:avLst/>
          </a:prstGeom>
          <a:noFill/>
          <a:ln>
            <a:noFill/>
          </a:ln>
        </p:spPr>
        <p:txBody>
          <a:bodyPr spcFirstLastPara="1" wrap="square" lIns="91425" tIns="45700" rIns="91425" bIns="45700" anchor="ctr" anchorCtr="0">
            <a:noAutofit/>
          </a:bodyPr>
          <a:lstStyle/>
          <a:p>
            <a:pPr lvl="0" algn="l">
              <a:buSzPts val="3000"/>
            </a:pPr>
            <a:r>
              <a:rPr lang="en-ZA" sz="3000" b="1" dirty="0">
                <a:solidFill>
                  <a:srgbClr val="73B632"/>
                </a:solidFill>
                <a:latin typeface="Twentieth Century"/>
                <a:ea typeface="Twentieth Century"/>
                <a:cs typeface="Twentieth Century"/>
                <a:sym typeface="Twentieth Century"/>
              </a:rPr>
              <a:t>WORKSTREAM ON MUNICIPAL SERVICES (CONT..)</a:t>
            </a:r>
            <a:endParaRPr sz="3000" dirty="0">
              <a:solidFill>
                <a:srgbClr val="73B632"/>
              </a:solidFill>
            </a:endParaRPr>
          </a:p>
        </p:txBody>
      </p:sp>
      <p:sp>
        <p:nvSpPr>
          <p:cNvPr id="97" name="Google Shape;97;p14"/>
          <p:cNvSpPr txBox="1">
            <a:spLocks noGrp="1"/>
          </p:cNvSpPr>
          <p:nvPr>
            <p:ph type="body" idx="1"/>
          </p:nvPr>
        </p:nvSpPr>
        <p:spPr>
          <a:xfrm>
            <a:off x="290287" y="653143"/>
            <a:ext cx="8124230" cy="4960541"/>
          </a:xfrm>
          <a:prstGeom prst="rect">
            <a:avLst/>
          </a:prstGeom>
          <a:noFill/>
          <a:ln>
            <a:noFill/>
          </a:ln>
        </p:spPr>
        <p:txBody>
          <a:bodyPr spcFirstLastPara="1" wrap="square" lIns="91425" tIns="45700" rIns="91425" bIns="45700" anchor="t" anchorCtr="0">
            <a:noAutofit/>
          </a:bodyPr>
          <a:lstStyle/>
          <a:p>
            <a:pPr marL="114300" indent="0">
              <a:buNone/>
            </a:pPr>
            <a:r>
              <a:rPr lang="en-US" b="1" u="sng" dirty="0"/>
              <a:t>PARKS AND CEMETERIES (GRASS CUTTING)</a:t>
            </a:r>
            <a:endParaRPr lang="en-US" b="1" dirty="0"/>
          </a:p>
          <a:p>
            <a:pPr marL="114300" indent="0">
              <a:buNone/>
            </a:pPr>
            <a:r>
              <a:rPr lang="en-ZA" b="1" dirty="0">
                <a:latin typeface="Arial" panose="020B0604020202020204" pitchFamily="34" charset="0"/>
                <a:cs typeface="Arial" panose="020B0604020202020204" pitchFamily="34" charset="0"/>
              </a:rPr>
              <a:t>Midlands Region</a:t>
            </a:r>
          </a:p>
          <a:p>
            <a:pPr marL="114300" indent="0">
              <a:buNone/>
            </a:pPr>
            <a:endParaRPr lang="en-ZA" dirty="0">
              <a:latin typeface="Arial" panose="020B0604020202020204" pitchFamily="34" charset="0"/>
              <a:cs typeface="Arial" panose="020B0604020202020204" pitchFamily="34" charset="0"/>
            </a:endParaRPr>
          </a:p>
          <a:p>
            <a:r>
              <a:rPr lang="en-ZA" sz="2000" dirty="0">
                <a:latin typeface="Arial" panose="020B0604020202020204" pitchFamily="34" charset="0"/>
                <a:cs typeface="Arial" panose="020B0604020202020204" pitchFamily="34" charset="0"/>
              </a:rPr>
              <a:t>Phakamisa</a:t>
            </a:r>
          </a:p>
          <a:p>
            <a:r>
              <a:rPr lang="en-ZA" sz="2000" dirty="0" err="1">
                <a:latin typeface="Arial" panose="020B0604020202020204" pitchFamily="34" charset="0"/>
                <a:cs typeface="Arial" panose="020B0604020202020204" pitchFamily="34" charset="0"/>
              </a:rPr>
              <a:t>Zwelitsha</a:t>
            </a:r>
            <a:r>
              <a:rPr lang="en-ZA" sz="2000" dirty="0">
                <a:latin typeface="Arial" panose="020B0604020202020204" pitchFamily="34" charset="0"/>
                <a:cs typeface="Arial" panose="020B0604020202020204" pitchFamily="34" charset="0"/>
              </a:rPr>
              <a:t> </a:t>
            </a:r>
          </a:p>
          <a:p>
            <a:r>
              <a:rPr lang="en-ZA" sz="2000" dirty="0">
                <a:latin typeface="Arial" panose="020B0604020202020204" pitchFamily="34" charset="0"/>
                <a:cs typeface="Arial" panose="020B0604020202020204" pitchFamily="34" charset="0"/>
              </a:rPr>
              <a:t>Bhisho Independence Avenue</a:t>
            </a:r>
          </a:p>
          <a:p>
            <a:r>
              <a:rPr lang="en-ZA" sz="2000" dirty="0">
                <a:latin typeface="Arial" panose="020B0604020202020204" pitchFamily="34" charset="0"/>
                <a:cs typeface="Arial" panose="020B0604020202020204" pitchFamily="34" charset="0"/>
              </a:rPr>
              <a:t>Bhisho Central </a:t>
            </a:r>
          </a:p>
          <a:p>
            <a:r>
              <a:rPr lang="en-ZA" sz="2000" dirty="0">
                <a:latin typeface="Arial" panose="020B0604020202020204" pitchFamily="34" charset="0"/>
                <a:cs typeface="Arial" panose="020B0604020202020204" pitchFamily="34" charset="0"/>
              </a:rPr>
              <a:t>Queens Road</a:t>
            </a:r>
          </a:p>
          <a:p>
            <a:r>
              <a:rPr lang="en-ZA" sz="2000" dirty="0" err="1">
                <a:latin typeface="Arial" panose="020B0604020202020204" pitchFamily="34" charset="0"/>
                <a:cs typeface="Arial" panose="020B0604020202020204" pitchFamily="34" charset="0"/>
              </a:rPr>
              <a:t>Balasi</a:t>
            </a:r>
            <a:r>
              <a:rPr lang="en-ZA" sz="2000" dirty="0">
                <a:latin typeface="Arial" panose="020B0604020202020204" pitchFamily="34" charset="0"/>
                <a:cs typeface="Arial" panose="020B0604020202020204" pitchFamily="34" charset="0"/>
              </a:rPr>
              <a:t> Valley </a:t>
            </a:r>
          </a:p>
          <a:p>
            <a:r>
              <a:rPr lang="en-ZA" sz="2000" dirty="0">
                <a:latin typeface="Arial" panose="020B0604020202020204" pitchFamily="34" charset="0"/>
                <a:cs typeface="Arial" panose="020B0604020202020204" pitchFamily="34" charset="0"/>
              </a:rPr>
              <a:t>Dimbaza and KWT/Clubview Cemeteries </a:t>
            </a:r>
          </a:p>
          <a:p>
            <a:pPr marL="114300" indent="0">
              <a:buNone/>
            </a:pPr>
            <a:endParaRPr lang="en-ZA" sz="2000" dirty="0">
              <a:latin typeface="Arial" panose="020B0604020202020204" pitchFamily="34" charset="0"/>
              <a:cs typeface="Arial" panose="020B0604020202020204" pitchFamily="34" charset="0"/>
            </a:endParaRPr>
          </a:p>
          <a:p>
            <a:endParaRPr lang="en-ZA" dirty="0">
              <a:solidFill>
                <a:schemeClr val="tx1">
                  <a:lumMod val="75000"/>
                  <a:lumOff val="25000"/>
                </a:schemeClr>
              </a:solidFill>
            </a:endParaRPr>
          </a:p>
        </p:txBody>
      </p:sp>
    </p:spTree>
    <p:extLst>
      <p:ext uri="{BB962C8B-B14F-4D97-AF65-F5344CB8AC3E}">
        <p14:creationId xmlns:p14="http://schemas.microsoft.com/office/powerpoint/2010/main" val="18308406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91440" y="0"/>
            <a:ext cx="8264911" cy="653143"/>
          </a:xfrm>
          <a:prstGeom prst="rect">
            <a:avLst/>
          </a:prstGeom>
          <a:noFill/>
          <a:ln>
            <a:noFill/>
          </a:ln>
        </p:spPr>
        <p:txBody>
          <a:bodyPr spcFirstLastPara="1" wrap="square" lIns="91425" tIns="45700" rIns="91425" bIns="45700" anchor="ctr" anchorCtr="0">
            <a:noAutofit/>
          </a:bodyPr>
          <a:lstStyle/>
          <a:p>
            <a:pPr lvl="0" algn="l">
              <a:buSzPts val="3000"/>
            </a:pPr>
            <a:r>
              <a:rPr lang="en-ZA" sz="3000" b="1" dirty="0">
                <a:solidFill>
                  <a:srgbClr val="73B632"/>
                </a:solidFill>
                <a:latin typeface="Twentieth Century"/>
                <a:ea typeface="Twentieth Century"/>
                <a:cs typeface="Twentieth Century"/>
                <a:sym typeface="Twentieth Century"/>
              </a:rPr>
              <a:t>WORKSTREAM ON MUNICIPAL SERVICES (CONT..)</a:t>
            </a:r>
            <a:endParaRPr sz="3000" dirty="0">
              <a:solidFill>
                <a:srgbClr val="73B632"/>
              </a:solidFill>
            </a:endParaRPr>
          </a:p>
        </p:txBody>
      </p:sp>
      <p:sp>
        <p:nvSpPr>
          <p:cNvPr id="97" name="Google Shape;97;p14"/>
          <p:cNvSpPr txBox="1">
            <a:spLocks noGrp="1"/>
          </p:cNvSpPr>
          <p:nvPr>
            <p:ph type="body" idx="1"/>
          </p:nvPr>
        </p:nvSpPr>
        <p:spPr>
          <a:xfrm>
            <a:off x="290287" y="653143"/>
            <a:ext cx="8124230" cy="4960541"/>
          </a:xfrm>
          <a:prstGeom prst="rect">
            <a:avLst/>
          </a:prstGeom>
          <a:noFill/>
          <a:ln>
            <a:noFill/>
          </a:ln>
        </p:spPr>
        <p:txBody>
          <a:bodyPr spcFirstLastPara="1" wrap="square" lIns="91425" tIns="45700" rIns="91425" bIns="45700" anchor="t" anchorCtr="0">
            <a:noAutofit/>
          </a:bodyPr>
          <a:lstStyle/>
          <a:p>
            <a:pPr marL="114300" indent="0">
              <a:buNone/>
            </a:pPr>
            <a:r>
              <a:rPr lang="en-US" b="1" u="sng" dirty="0"/>
              <a:t>PARKS AND CEMETERIES (GRASS CUTTING)</a:t>
            </a:r>
            <a:endParaRPr lang="en-US" b="1" dirty="0"/>
          </a:p>
          <a:p>
            <a:pPr marL="114300" indent="0">
              <a:buNone/>
            </a:pPr>
            <a:endParaRPr lang="en-ZA" b="1" dirty="0">
              <a:latin typeface="Arial" panose="020B0604020202020204" pitchFamily="34" charset="0"/>
              <a:cs typeface="Arial" panose="020B0604020202020204" pitchFamily="34" charset="0"/>
            </a:endParaRPr>
          </a:p>
          <a:p>
            <a:pPr marL="114300" indent="0">
              <a:buNone/>
            </a:pPr>
            <a:r>
              <a:rPr lang="en-ZA" b="1" dirty="0">
                <a:latin typeface="Arial" panose="020B0604020202020204" pitchFamily="34" charset="0"/>
                <a:cs typeface="Arial" panose="020B0604020202020204" pitchFamily="34" charset="0"/>
              </a:rPr>
              <a:t>Inland Region</a:t>
            </a:r>
          </a:p>
          <a:p>
            <a:pPr marL="114300" indent="0">
              <a:buNone/>
            </a:pPr>
            <a:endParaRPr lang="en-ZA" sz="2000" dirty="0">
              <a:latin typeface="Arial" panose="020B0604020202020204" pitchFamily="34" charset="0"/>
              <a:cs typeface="Arial" panose="020B0604020202020204" pitchFamily="34" charset="0"/>
            </a:endParaRPr>
          </a:p>
          <a:p>
            <a:pPr lvl="0"/>
            <a:r>
              <a:rPr lang="en-ZA" sz="2000" dirty="0">
                <a:latin typeface="Arial" panose="020B0604020202020204" pitchFamily="34" charset="0"/>
                <a:cs typeface="Arial" panose="020B0604020202020204" pitchFamily="34" charset="0"/>
              </a:rPr>
              <a:t>N.U 1 </a:t>
            </a:r>
          </a:p>
          <a:p>
            <a:pPr lvl="0"/>
            <a:r>
              <a:rPr lang="en-ZA" sz="2000" dirty="0">
                <a:latin typeface="Arial" panose="020B0604020202020204" pitchFamily="34" charset="0"/>
                <a:cs typeface="Arial" panose="020B0604020202020204" pitchFamily="34" charset="0"/>
              </a:rPr>
              <a:t>N.U 3</a:t>
            </a:r>
          </a:p>
          <a:p>
            <a:pPr lvl="0"/>
            <a:r>
              <a:rPr lang="en-ZA" sz="2000" dirty="0">
                <a:latin typeface="Arial" panose="020B0604020202020204" pitchFamily="34" charset="0"/>
                <a:cs typeface="Arial" panose="020B0604020202020204" pitchFamily="34" charset="0"/>
              </a:rPr>
              <a:t>Highway Park </a:t>
            </a:r>
          </a:p>
          <a:p>
            <a:pPr lvl="0"/>
            <a:r>
              <a:rPr lang="en-ZA" sz="2000" dirty="0">
                <a:latin typeface="Arial" panose="020B0604020202020204" pitchFamily="34" charset="0"/>
                <a:cs typeface="Arial" panose="020B0604020202020204" pitchFamily="34" charset="0"/>
              </a:rPr>
              <a:t>Berlin CBD  </a:t>
            </a:r>
          </a:p>
          <a:p>
            <a:pPr lvl="0"/>
            <a:r>
              <a:rPr lang="en-ZA" sz="2000" dirty="0">
                <a:latin typeface="Arial" panose="020B0604020202020204" pitchFamily="34" charset="0"/>
                <a:cs typeface="Arial" panose="020B0604020202020204" pitchFamily="34" charset="0"/>
              </a:rPr>
              <a:t>Fort Jackson Entrance </a:t>
            </a:r>
          </a:p>
          <a:p>
            <a:pPr lvl="0"/>
            <a:r>
              <a:rPr lang="en-ZA" sz="2000" dirty="0">
                <a:latin typeface="Arial" panose="020B0604020202020204" pitchFamily="34" charset="0"/>
                <a:cs typeface="Arial" panose="020B0604020202020204" pitchFamily="34" charset="0"/>
              </a:rPr>
              <a:t>N.U 12 </a:t>
            </a:r>
          </a:p>
          <a:p>
            <a:pPr lvl="0"/>
            <a:r>
              <a:rPr lang="en-ZA" sz="2000" dirty="0">
                <a:latin typeface="Arial" panose="020B0604020202020204" pitchFamily="34" charset="0"/>
                <a:cs typeface="Arial" panose="020B0604020202020204" pitchFamily="34" charset="0"/>
              </a:rPr>
              <a:t>Mdantsane Prison Area </a:t>
            </a:r>
          </a:p>
          <a:p>
            <a:pPr marL="114300" indent="0">
              <a:buNone/>
            </a:pPr>
            <a:endParaRPr lang="en-ZA" sz="1800" dirty="0">
              <a:latin typeface="Arial" panose="020B0604020202020204" pitchFamily="34" charset="0"/>
              <a:cs typeface="Arial" panose="020B0604020202020204" pitchFamily="34" charset="0"/>
            </a:endParaRPr>
          </a:p>
          <a:p>
            <a:endParaRPr lang="en-ZA" dirty="0">
              <a:solidFill>
                <a:schemeClr val="tx1">
                  <a:lumMod val="75000"/>
                  <a:lumOff val="25000"/>
                </a:schemeClr>
              </a:solidFill>
            </a:endParaRPr>
          </a:p>
        </p:txBody>
      </p:sp>
    </p:spTree>
    <p:extLst>
      <p:ext uri="{BB962C8B-B14F-4D97-AF65-F5344CB8AC3E}">
        <p14:creationId xmlns:p14="http://schemas.microsoft.com/office/powerpoint/2010/main" val="4039046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668896" y="187891"/>
            <a:ext cx="7687455" cy="122581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
        <p:nvSpPr>
          <p:cNvPr id="97" name="Google Shape;97;p14"/>
          <p:cNvSpPr txBox="1">
            <a:spLocks noGrp="1"/>
          </p:cNvSpPr>
          <p:nvPr>
            <p:ph type="body" idx="1"/>
          </p:nvPr>
        </p:nvSpPr>
        <p:spPr>
          <a:xfrm>
            <a:off x="668896" y="1031433"/>
            <a:ext cx="8123068" cy="4776084"/>
          </a:xfrm>
          <a:prstGeom prst="rect">
            <a:avLst/>
          </a:prstGeom>
          <a:noFill/>
          <a:ln>
            <a:noFill/>
          </a:ln>
        </p:spPr>
        <p:txBody>
          <a:bodyPr spcFirstLastPara="1" wrap="square" lIns="91425" tIns="45700" rIns="91425" bIns="45700" anchor="t" anchorCtr="0">
            <a:noAutofit/>
          </a:bodyPr>
          <a:lstStyle/>
          <a:p>
            <a:pPr marL="114300" lvl="0" indent="0">
              <a:lnSpc>
                <a:spcPct val="150000"/>
              </a:lnSpc>
              <a:buNone/>
            </a:pPr>
            <a:r>
              <a:rPr lang="en-ZA" b="1" dirty="0">
                <a:solidFill>
                  <a:srgbClr val="000000"/>
                </a:solidFill>
                <a:latin typeface="+mn-lt"/>
                <a:ea typeface="Calibri" panose="020F0502020204030204" pitchFamily="34" charset="0"/>
              </a:rPr>
              <a:t>Illegal Electrical Disconnections </a:t>
            </a:r>
          </a:p>
          <a:p>
            <a:pPr marL="114300" lvl="0" indent="0">
              <a:lnSpc>
                <a:spcPct val="150000"/>
              </a:lnSpc>
              <a:buNone/>
            </a:pPr>
            <a:endParaRPr lang="en-ZA" b="1" dirty="0">
              <a:solidFill>
                <a:srgbClr val="000000"/>
              </a:solidFill>
              <a:latin typeface="+mn-lt"/>
              <a:ea typeface="Calibri" panose="020F0502020204030204" pitchFamily="34" charset="0"/>
            </a:endParaRPr>
          </a:p>
          <a:p>
            <a:pPr lvl="0">
              <a:lnSpc>
                <a:spcPct val="150000"/>
              </a:lnSpc>
            </a:pPr>
            <a:r>
              <a:rPr lang="en-ZA" dirty="0">
                <a:solidFill>
                  <a:srgbClr val="000000"/>
                </a:solidFill>
                <a:latin typeface="+mn-lt"/>
                <a:ea typeface="Calibri" panose="020F0502020204030204" pitchFamily="34" charset="0"/>
              </a:rPr>
              <a:t>380 Illegal Electricity connections disconnected at Nompumelelo Township. (30/05/2020)</a:t>
            </a:r>
          </a:p>
          <a:p>
            <a:pPr lvl="0">
              <a:lnSpc>
                <a:spcPct val="150000"/>
              </a:lnSpc>
            </a:pPr>
            <a:r>
              <a:rPr lang="en-ZA" dirty="0">
                <a:solidFill>
                  <a:srgbClr val="000000"/>
                </a:solidFill>
                <a:latin typeface="+mn-lt"/>
                <a:ea typeface="Calibri" panose="020F0502020204030204" pitchFamily="34" charset="0"/>
              </a:rPr>
              <a:t>620 Illegal Electricity connections disconnected at </a:t>
            </a:r>
            <a:r>
              <a:rPr lang="en-ZA" dirty="0" err="1">
                <a:solidFill>
                  <a:srgbClr val="000000"/>
                </a:solidFill>
                <a:latin typeface="+mn-lt"/>
                <a:ea typeface="Calibri" panose="020F0502020204030204" pitchFamily="34" charset="0"/>
              </a:rPr>
              <a:t>Redshack</a:t>
            </a:r>
            <a:r>
              <a:rPr lang="en-ZA" dirty="0">
                <a:solidFill>
                  <a:srgbClr val="000000"/>
                </a:solidFill>
                <a:latin typeface="+mn-lt"/>
                <a:ea typeface="Calibri" panose="020F0502020204030204" pitchFamily="34" charset="0"/>
              </a:rPr>
              <a:t>. (31/05/2020)</a:t>
            </a:r>
          </a:p>
          <a:p>
            <a:pPr lvl="0">
              <a:lnSpc>
                <a:spcPct val="150000"/>
              </a:lnSpc>
            </a:pPr>
            <a:r>
              <a:rPr lang="en-ZA" dirty="0">
                <a:solidFill>
                  <a:srgbClr val="000000"/>
                </a:solidFill>
                <a:latin typeface="+mn-lt"/>
                <a:ea typeface="Calibri" panose="020F0502020204030204" pitchFamily="34" charset="0"/>
              </a:rPr>
              <a:t>350 illegal electricity connections disconnected at Santa. (31/05/2020)</a:t>
            </a:r>
          </a:p>
          <a:p>
            <a:pPr marL="0" lvl="0" indent="0">
              <a:lnSpc>
                <a:spcPct val="115000"/>
              </a:lnSpc>
              <a:spcBef>
                <a:spcPts val="0"/>
              </a:spcBef>
              <a:buClr>
                <a:srgbClr val="000000"/>
              </a:buClr>
              <a:buSzTx/>
              <a:buNone/>
            </a:pPr>
            <a:endParaRPr lang="en-ZA" dirty="0">
              <a:solidFill>
                <a:srgbClr val="212121"/>
              </a:solidFill>
              <a:latin typeface="Arial"/>
              <a:ea typeface="Times New Roman" panose="02020603050405020304" pitchFamily="18" charset="0"/>
              <a:cs typeface="Calibri" panose="020F0502020204030204" pitchFamily="34" charset="0"/>
              <a:sym typeface="Arial"/>
            </a:endParaRPr>
          </a:p>
          <a:p>
            <a:pPr marL="342900" lvl="0">
              <a:lnSpc>
                <a:spcPct val="115000"/>
              </a:lnSpc>
              <a:spcBef>
                <a:spcPts val="0"/>
              </a:spcBef>
              <a:buClr>
                <a:srgbClr val="000000"/>
              </a:buClr>
              <a:buSzTx/>
              <a:buFont typeface="Arial" panose="020B0604020202020204" pitchFamily="34" charset="0"/>
              <a:buChar char="•"/>
            </a:pPr>
            <a:endParaRPr lang="en-ZA" dirty="0">
              <a:solidFill>
                <a:srgbClr val="212121"/>
              </a:solidFill>
              <a:latin typeface="Arial"/>
              <a:ea typeface="Calibri" panose="020F0502020204030204" pitchFamily="34" charset="0"/>
              <a:cs typeface="Calibri" panose="020F0502020204030204" pitchFamily="34" charset="0"/>
              <a:sym typeface="Arial"/>
            </a:endParaRPr>
          </a:p>
          <a:p>
            <a:pPr marL="257175" lvl="0" indent="-257175">
              <a:spcBef>
                <a:spcPts val="560"/>
              </a:spcBef>
              <a:buSzPts val="2800"/>
            </a:pPr>
            <a:endParaRPr lang="en-ZA" u="sng" dirty="0">
              <a:solidFill>
                <a:schemeClr val="tx1">
                  <a:lumMod val="75000"/>
                  <a:lumOff val="25000"/>
                </a:schemeClr>
              </a:solidFill>
            </a:endParaRPr>
          </a:p>
        </p:txBody>
      </p:sp>
    </p:spTree>
    <p:extLst>
      <p:ext uri="{BB962C8B-B14F-4D97-AF65-F5344CB8AC3E}">
        <p14:creationId xmlns:p14="http://schemas.microsoft.com/office/powerpoint/2010/main" val="237911995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0" y="1"/>
            <a:ext cx="8356351" cy="426719"/>
          </a:xfrm>
          <a:prstGeom prst="rect">
            <a:avLst/>
          </a:prstGeom>
          <a:noFill/>
          <a:ln>
            <a:noFill/>
          </a:ln>
        </p:spPr>
        <p:txBody>
          <a:bodyPr spcFirstLastPara="1" wrap="square" lIns="91425" tIns="45700" rIns="91425" bIns="45700" anchor="ctr" anchorCtr="0">
            <a:noAutofit/>
          </a:bodyPr>
          <a:lstStyle/>
          <a:p>
            <a:pPr lvl="0" algn="l">
              <a:buSzPts val="3000"/>
            </a:pPr>
            <a:r>
              <a:rPr lang="en-ZA" sz="2400" b="1" dirty="0">
                <a:solidFill>
                  <a:srgbClr val="73B632"/>
                </a:solidFill>
                <a:latin typeface="+mj-lt"/>
                <a:ea typeface="Twentieth Century"/>
                <a:cs typeface="Twentieth Century"/>
                <a:sym typeface="Twentieth Century"/>
              </a:rPr>
              <a:t>WORKSTREAM ON MUNICIPAL SERVICES  </a:t>
            </a:r>
            <a:endParaRPr sz="2400" dirty="0">
              <a:solidFill>
                <a:srgbClr val="73B632"/>
              </a:solidFill>
              <a:latin typeface="+mj-lt"/>
            </a:endParaRPr>
          </a:p>
        </p:txBody>
      </p:sp>
      <p:sp>
        <p:nvSpPr>
          <p:cNvPr id="97" name="Google Shape;97;p14"/>
          <p:cNvSpPr txBox="1">
            <a:spLocks noGrp="1"/>
          </p:cNvSpPr>
          <p:nvPr>
            <p:ph type="body" idx="1"/>
          </p:nvPr>
        </p:nvSpPr>
        <p:spPr>
          <a:xfrm>
            <a:off x="58167" y="426720"/>
            <a:ext cx="8356350" cy="5186965"/>
          </a:xfrm>
          <a:prstGeom prst="rect">
            <a:avLst/>
          </a:prstGeom>
          <a:noFill/>
          <a:ln>
            <a:noFill/>
          </a:ln>
        </p:spPr>
        <p:txBody>
          <a:bodyPr spcFirstLastPara="1" wrap="square" lIns="91425" tIns="45700" rIns="91425" bIns="45700" anchor="t" anchorCtr="0">
            <a:noAutofit/>
          </a:bodyPr>
          <a:lstStyle/>
          <a:p>
            <a:pPr marL="114300" indent="0">
              <a:buNone/>
            </a:pPr>
            <a:r>
              <a:rPr lang="en-US" b="1" dirty="0">
                <a:latin typeface="+mj-lt"/>
              </a:rPr>
              <a:t>Statistics from 01</a:t>
            </a:r>
            <a:r>
              <a:rPr lang="en-US" b="1" baseline="30000" dirty="0">
                <a:latin typeface="+mj-lt"/>
              </a:rPr>
              <a:t>st </a:t>
            </a:r>
            <a:r>
              <a:rPr lang="en-US" b="1" dirty="0">
                <a:latin typeface="+mj-lt"/>
              </a:rPr>
              <a:t>to the 07</a:t>
            </a:r>
            <a:r>
              <a:rPr lang="en-US" b="1" baseline="30000" dirty="0">
                <a:latin typeface="+mj-lt"/>
              </a:rPr>
              <a:t>th</a:t>
            </a:r>
            <a:r>
              <a:rPr lang="en-US" b="1" dirty="0">
                <a:latin typeface="+mj-lt"/>
              </a:rPr>
              <a:t> June 2020</a:t>
            </a:r>
          </a:p>
          <a:p>
            <a:pPr marL="114300" indent="0">
              <a:buNone/>
            </a:pPr>
            <a:r>
              <a:rPr lang="en-US" b="1" u="sng" dirty="0">
                <a:latin typeface="+mj-lt"/>
              </a:rPr>
              <a:t>Coastal Region </a:t>
            </a:r>
            <a:endParaRPr lang="en-ZA" dirty="0">
              <a:latin typeface="+mj-lt"/>
            </a:endParaRPr>
          </a:p>
          <a:p>
            <a:pPr marL="114300" indent="0">
              <a:buNone/>
            </a:pPr>
            <a:endParaRPr lang="en-ZA" b="1" dirty="0">
              <a:latin typeface="+mj-lt"/>
            </a:endParaRPr>
          </a:p>
          <a:p>
            <a:endParaRPr lang="en-ZA" dirty="0">
              <a:latin typeface="+mj-lt"/>
            </a:endParaRPr>
          </a:p>
          <a:p>
            <a:endParaRPr lang="en-US" dirty="0"/>
          </a:p>
          <a:p>
            <a:endParaRPr lang="en-US" dirty="0"/>
          </a:p>
          <a:p>
            <a:pPr marL="114300" indent="0">
              <a:buNone/>
            </a:pPr>
            <a:endParaRPr lang="en-US" dirty="0">
              <a:solidFill>
                <a:schemeClr val="tx1"/>
              </a:solidFill>
            </a:endParaRPr>
          </a:p>
          <a:p>
            <a:pPr marL="114300" indent="0">
              <a:buNone/>
            </a:pPr>
            <a:r>
              <a:rPr lang="en-ZA" dirty="0"/>
              <a:t>  </a:t>
            </a:r>
          </a:p>
          <a:p>
            <a:endParaRPr lang="en-ZA" dirty="0"/>
          </a:p>
          <a:p>
            <a:pPr marL="114300" indent="0">
              <a:buNone/>
            </a:pPr>
            <a:endParaRPr lang="en-ZA" b="1" dirty="0"/>
          </a:p>
          <a:p>
            <a:endParaRPr lang="en-ZA" dirty="0">
              <a:solidFill>
                <a:schemeClr val="tx1">
                  <a:lumMod val="75000"/>
                  <a:lumOff val="25000"/>
                </a:schemeClr>
              </a:solidFill>
            </a:endParaRPr>
          </a:p>
        </p:txBody>
      </p:sp>
      <p:graphicFrame>
        <p:nvGraphicFramePr>
          <p:cNvPr id="4" name="Table 3">
            <a:extLst>
              <a:ext uri="{FF2B5EF4-FFF2-40B4-BE49-F238E27FC236}">
                <a16:creationId xmlns:a16="http://schemas.microsoft.com/office/drawing/2014/main" id="{6A2B64C6-D4F6-4882-A6D7-49CD9611CCFC}"/>
              </a:ext>
            </a:extLst>
          </p:cNvPr>
          <p:cNvGraphicFramePr>
            <a:graphicFrameLocks noGrp="1"/>
          </p:cNvGraphicFramePr>
          <p:nvPr/>
        </p:nvGraphicFramePr>
        <p:xfrm>
          <a:off x="193040" y="1432560"/>
          <a:ext cx="5844434" cy="4687471"/>
        </p:xfrm>
        <a:graphic>
          <a:graphicData uri="http://schemas.openxmlformats.org/drawingml/2006/table">
            <a:tbl>
              <a:tblPr firstRow="1" firstCol="1" bandRow="1">
                <a:tableStyleId>{5C22544A-7EE6-4342-B048-85BDC9FD1C3A}</a:tableStyleId>
              </a:tblPr>
              <a:tblGrid>
                <a:gridCol w="2594362">
                  <a:extLst>
                    <a:ext uri="{9D8B030D-6E8A-4147-A177-3AD203B41FA5}">
                      <a16:colId xmlns:a16="http://schemas.microsoft.com/office/drawing/2014/main" val="1644357240"/>
                    </a:ext>
                  </a:extLst>
                </a:gridCol>
                <a:gridCol w="3250072">
                  <a:extLst>
                    <a:ext uri="{9D8B030D-6E8A-4147-A177-3AD203B41FA5}">
                      <a16:colId xmlns:a16="http://schemas.microsoft.com/office/drawing/2014/main" val="4020459521"/>
                    </a:ext>
                  </a:extLst>
                </a:gridCol>
              </a:tblGrid>
              <a:tr h="223737">
                <a:tc gridSpan="2">
                  <a:txBody>
                    <a:bodyPr/>
                    <a:lstStyle/>
                    <a:p>
                      <a:pPr>
                        <a:lnSpc>
                          <a:spcPct val="107000"/>
                        </a:lnSpc>
                        <a:spcAft>
                          <a:spcPts val="0"/>
                        </a:spcAft>
                      </a:pPr>
                      <a:r>
                        <a:rPr lang="en-US" sz="1200" dirty="0">
                          <a:effectLst/>
                          <a:latin typeface="+mn-lt"/>
                        </a:rPr>
                        <a:t>Coastal Areas</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extLst>
                  <a:ext uri="{0D108BD9-81ED-4DB2-BD59-A6C34878D82A}">
                    <a16:rowId xmlns:a16="http://schemas.microsoft.com/office/drawing/2014/main" val="3448648366"/>
                  </a:ext>
                </a:extLst>
              </a:tr>
              <a:tr h="276913">
                <a:tc>
                  <a:txBody>
                    <a:bodyPr/>
                    <a:lstStyle/>
                    <a:p>
                      <a:pPr>
                        <a:lnSpc>
                          <a:spcPct val="107000"/>
                        </a:lnSpc>
                        <a:spcAft>
                          <a:spcPts val="0"/>
                        </a:spcAft>
                      </a:pPr>
                      <a:r>
                        <a:rPr lang="en-US" sz="1200" dirty="0">
                          <a:effectLst/>
                          <a:latin typeface="+mn-lt"/>
                        </a:rPr>
                        <a:t>BCMM Cemeteries (Funerals)</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latin typeface="+mn-lt"/>
                        </a:rPr>
                        <a:t>19</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2243173"/>
                  </a:ext>
                </a:extLst>
              </a:tr>
              <a:tr h="266516">
                <a:tc>
                  <a:txBody>
                    <a:bodyPr/>
                    <a:lstStyle/>
                    <a:p>
                      <a:pPr>
                        <a:lnSpc>
                          <a:spcPct val="107000"/>
                        </a:lnSpc>
                        <a:spcAft>
                          <a:spcPts val="0"/>
                        </a:spcAft>
                      </a:pPr>
                      <a:r>
                        <a:rPr lang="en-US" sz="1200" dirty="0">
                          <a:effectLst/>
                          <a:latin typeface="+mn-lt"/>
                        </a:rPr>
                        <a:t>Cremations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21</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2659564"/>
                  </a:ext>
                </a:extLst>
              </a:tr>
              <a:tr h="266516">
                <a:tc gridSpan="2">
                  <a:txBody>
                    <a:bodyPr/>
                    <a:lstStyle/>
                    <a:p>
                      <a:pPr>
                        <a:lnSpc>
                          <a:spcPct val="107000"/>
                        </a:lnSpc>
                        <a:spcAft>
                          <a:spcPts val="0"/>
                        </a:spcAft>
                      </a:pPr>
                      <a:r>
                        <a:rPr lang="en-US" sz="1200" dirty="0">
                          <a:effectLst/>
                          <a:latin typeface="+mn-lt"/>
                        </a:rPr>
                        <a:t>Rural Areas (Digging of graves)           15</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extLst>
                  <a:ext uri="{0D108BD9-81ED-4DB2-BD59-A6C34878D82A}">
                    <a16:rowId xmlns:a16="http://schemas.microsoft.com/office/drawing/2014/main" val="4219447544"/>
                  </a:ext>
                </a:extLst>
              </a:tr>
              <a:tr h="266516">
                <a:tc>
                  <a:txBody>
                    <a:bodyPr/>
                    <a:lstStyle/>
                    <a:p>
                      <a:pPr>
                        <a:lnSpc>
                          <a:spcPct val="107000"/>
                        </a:lnSpc>
                        <a:spcAft>
                          <a:spcPts val="0"/>
                        </a:spcAft>
                      </a:pPr>
                      <a:r>
                        <a:rPr lang="en-US" sz="1200" dirty="0" err="1">
                          <a:effectLst/>
                          <a:latin typeface="+mn-lt"/>
                        </a:rPr>
                        <a:t>Zozo</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latin typeface="+mn-lt"/>
                          <a:ea typeface="Calibri" panose="020F0502020204030204" pitchFamily="34" charset="0"/>
                          <a:cs typeface="Times New Roman" panose="02020603050405020304" pitchFamily="18" charset="0"/>
                        </a:rPr>
                        <a:t>2</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4495264"/>
                  </a:ext>
                </a:extLst>
              </a:tr>
              <a:tr h="266516">
                <a:tc>
                  <a:txBody>
                    <a:bodyPr/>
                    <a:lstStyle/>
                    <a:p>
                      <a:pPr>
                        <a:lnSpc>
                          <a:spcPct val="107000"/>
                        </a:lnSpc>
                        <a:spcAft>
                          <a:spcPts val="0"/>
                        </a:spcAft>
                      </a:pPr>
                      <a:r>
                        <a:rPr lang="en-US" sz="1200" dirty="0" err="1">
                          <a:effectLst/>
                          <a:latin typeface="+mn-lt"/>
                          <a:ea typeface="Calibri" panose="020F0502020204030204" pitchFamily="34" charset="0"/>
                          <a:cs typeface="Times New Roman" panose="02020603050405020304" pitchFamily="18" charset="0"/>
                        </a:rPr>
                        <a:t>Gwala</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latin typeface="+mn-lt"/>
                        </a:rPr>
                        <a:t>2</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5394921"/>
                  </a:ext>
                </a:extLst>
              </a:tr>
              <a:tr h="266516">
                <a:tc>
                  <a:txBody>
                    <a:bodyPr/>
                    <a:lstStyle/>
                    <a:p>
                      <a:pPr>
                        <a:lnSpc>
                          <a:spcPct val="107000"/>
                        </a:lnSpc>
                        <a:spcAft>
                          <a:spcPts val="0"/>
                        </a:spcAft>
                      </a:pPr>
                      <a:r>
                        <a:rPr lang="en-US" sz="1200" dirty="0" err="1">
                          <a:effectLst/>
                          <a:latin typeface="+mn-lt"/>
                          <a:ea typeface="Calibri" panose="020F0502020204030204" pitchFamily="34" charset="0"/>
                          <a:cs typeface="Times New Roman" panose="02020603050405020304" pitchFamily="18" charset="0"/>
                        </a:rPr>
                        <a:t>Ncera</a:t>
                      </a:r>
                      <a:r>
                        <a:rPr lang="en-US" sz="1200" dirty="0">
                          <a:effectLst/>
                          <a:latin typeface="+mn-lt"/>
                          <a:ea typeface="Calibri" panose="020F0502020204030204" pitchFamily="34" charset="0"/>
                          <a:cs typeface="Times New Roman" panose="02020603050405020304" pitchFamily="18" charset="0"/>
                        </a:rPr>
                        <a:t> Village 4</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latin typeface="+mn-lt"/>
                        </a:rPr>
                        <a:t>1</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2954593"/>
                  </a:ext>
                </a:extLst>
              </a:tr>
              <a:tr h="266516">
                <a:tc>
                  <a:txBody>
                    <a:bodyPr/>
                    <a:lstStyle/>
                    <a:p>
                      <a:pPr>
                        <a:lnSpc>
                          <a:spcPct val="107000"/>
                        </a:lnSpc>
                        <a:spcAft>
                          <a:spcPts val="0"/>
                        </a:spcAft>
                      </a:pPr>
                      <a:r>
                        <a:rPr lang="en-US" sz="1200" dirty="0" err="1">
                          <a:effectLst/>
                          <a:latin typeface="+mn-lt"/>
                          <a:ea typeface="Calibri" panose="020F0502020204030204" pitchFamily="34" charset="0"/>
                          <a:cs typeface="Times New Roman" panose="02020603050405020304" pitchFamily="18" charset="0"/>
                        </a:rPr>
                        <a:t>Lasimest</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1</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9258526"/>
                  </a:ext>
                </a:extLst>
              </a:tr>
              <a:tr h="260168">
                <a:tc>
                  <a:txBody>
                    <a:bodyPr/>
                    <a:lstStyle/>
                    <a:p>
                      <a:pPr>
                        <a:lnSpc>
                          <a:spcPct val="107000"/>
                        </a:lnSpc>
                        <a:spcAft>
                          <a:spcPts val="0"/>
                        </a:spcAft>
                      </a:pPr>
                      <a:r>
                        <a:rPr lang="en-US" sz="1200" dirty="0" err="1">
                          <a:effectLst/>
                          <a:latin typeface="+mn-lt"/>
                        </a:rPr>
                        <a:t>Nkampini</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latin typeface="+mn-lt"/>
                        </a:rPr>
                        <a:t>1</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7393435"/>
                  </a:ext>
                </a:extLst>
              </a:tr>
              <a:tr h="266516">
                <a:tc>
                  <a:txBody>
                    <a:bodyPr/>
                    <a:lstStyle/>
                    <a:p>
                      <a:pPr>
                        <a:lnSpc>
                          <a:spcPct val="107000"/>
                        </a:lnSpc>
                        <a:spcAft>
                          <a:spcPts val="0"/>
                        </a:spcAft>
                      </a:pPr>
                      <a:r>
                        <a:rPr lang="en-US" sz="1200" dirty="0" err="1">
                          <a:effectLst/>
                          <a:latin typeface="+mn-lt"/>
                        </a:rPr>
                        <a:t>Gquwala</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1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2039453"/>
                  </a:ext>
                </a:extLst>
              </a:tr>
              <a:tr h="396811">
                <a:tc>
                  <a:txBody>
                    <a:bodyPr/>
                    <a:lstStyle/>
                    <a:p>
                      <a:pPr>
                        <a:lnSpc>
                          <a:spcPct val="107000"/>
                        </a:lnSpc>
                        <a:spcAft>
                          <a:spcPts val="0"/>
                        </a:spcAft>
                      </a:pPr>
                      <a:r>
                        <a:rPr lang="en-US" sz="1200" dirty="0" err="1">
                          <a:effectLst/>
                          <a:latin typeface="+mn-lt"/>
                        </a:rPr>
                        <a:t>Twecu</a:t>
                      </a:r>
                      <a:r>
                        <a:rPr lang="en-US" sz="1200" dirty="0">
                          <a:effectLst/>
                          <a:latin typeface="+mn-lt"/>
                        </a:rPr>
                        <a:t> Moni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latin typeface="+mn-lt"/>
                        </a:rPr>
                        <a:t>1</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7835630"/>
                  </a:ext>
                </a:extLst>
              </a:tr>
              <a:tr h="266516">
                <a:tc>
                  <a:txBody>
                    <a:bodyPr/>
                    <a:lstStyle/>
                    <a:p>
                      <a:pPr>
                        <a:lnSpc>
                          <a:spcPct val="107000"/>
                        </a:lnSpc>
                        <a:spcAft>
                          <a:spcPts val="0"/>
                        </a:spcAft>
                      </a:pPr>
                      <a:r>
                        <a:rPr lang="en-US" sz="1200" dirty="0" err="1">
                          <a:effectLst/>
                          <a:latin typeface="+mn-lt"/>
                        </a:rPr>
                        <a:t>Welcomewood</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latin typeface="+mn-lt"/>
                        </a:rPr>
                        <a:t>2</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7939003"/>
                  </a:ext>
                </a:extLst>
              </a:tr>
              <a:tr h="339490">
                <a:tc>
                  <a:txBody>
                    <a:bodyPr/>
                    <a:lstStyle/>
                    <a:p>
                      <a:pPr>
                        <a:lnSpc>
                          <a:spcPct val="107000"/>
                        </a:lnSpc>
                        <a:spcAft>
                          <a:spcPts val="0"/>
                        </a:spcAft>
                      </a:pPr>
                      <a:r>
                        <a:rPr lang="en-US" sz="1200" dirty="0" err="1">
                          <a:effectLst/>
                          <a:latin typeface="+mn-lt"/>
                          <a:ea typeface="Calibri" panose="020F0502020204030204" pitchFamily="34" charset="0"/>
                          <a:cs typeface="Times New Roman" panose="02020603050405020304" pitchFamily="18" charset="0"/>
                        </a:rPr>
                        <a:t>Twecu</a:t>
                      </a:r>
                      <a:r>
                        <a:rPr lang="en-US" sz="1200" dirty="0">
                          <a:effectLst/>
                          <a:latin typeface="+mn-lt"/>
                          <a:ea typeface="Calibri" panose="020F0502020204030204" pitchFamily="34" charset="0"/>
                          <a:cs typeface="Times New Roman" panose="02020603050405020304" pitchFamily="18" charset="0"/>
                        </a:rPr>
                        <a:t> Hill</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latin typeface="+mn-lt"/>
                        </a:rPr>
                        <a:t>1</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5852585"/>
                  </a:ext>
                </a:extLst>
              </a:tr>
              <a:tr h="266516">
                <a:tc>
                  <a:txBody>
                    <a:bodyPr/>
                    <a:lstStyle/>
                    <a:p>
                      <a:pPr>
                        <a:lnSpc>
                          <a:spcPct val="107000"/>
                        </a:lnSpc>
                        <a:spcAft>
                          <a:spcPts val="0"/>
                        </a:spcAft>
                      </a:pPr>
                      <a:r>
                        <a:rPr lang="en-US" sz="1200" dirty="0" err="1">
                          <a:effectLst/>
                          <a:latin typeface="+mn-lt"/>
                          <a:ea typeface="Calibri" panose="020F0502020204030204" pitchFamily="34" charset="0"/>
                          <a:cs typeface="Times New Roman" panose="02020603050405020304" pitchFamily="18" charset="0"/>
                        </a:rPr>
                        <a:t>Tyhushe</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latin typeface="+mn-lt"/>
                        </a:rPr>
                        <a:t>1</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6799160"/>
                  </a:ext>
                </a:extLst>
              </a:tr>
              <a:tr h="260168">
                <a:tc>
                  <a:txBody>
                    <a:bodyPr/>
                    <a:lstStyle/>
                    <a:p>
                      <a:pPr>
                        <a:lnSpc>
                          <a:spcPct val="107000"/>
                        </a:lnSpc>
                        <a:spcAft>
                          <a:spcPts val="0"/>
                        </a:spcAft>
                      </a:pPr>
                      <a:r>
                        <a:rPr lang="en-ZA" sz="1200" dirty="0">
                          <a:effectLst/>
                          <a:latin typeface="+mn-lt"/>
                          <a:ea typeface="Calibri" panose="020F0502020204030204" pitchFamily="34" charset="0"/>
                          <a:cs typeface="Times New Roman" panose="02020603050405020304" pitchFamily="18" charset="0"/>
                        </a:rPr>
                        <a:t>Sunny South</a:t>
                      </a:r>
                    </a:p>
                  </a:txBody>
                  <a:tcPr marL="68580" marR="68580" marT="0" marB="0"/>
                </a:tc>
                <a:tc>
                  <a:txBody>
                    <a:bodyPr/>
                    <a:lstStyle/>
                    <a:p>
                      <a:pPr>
                        <a:lnSpc>
                          <a:spcPct val="107000"/>
                        </a:lnSpc>
                        <a:spcAft>
                          <a:spcPts val="0"/>
                        </a:spcAft>
                      </a:pPr>
                      <a:r>
                        <a:rPr lang="en-ZA" sz="1200" dirty="0">
                          <a:effectLst/>
                          <a:latin typeface="+mn-lt"/>
                          <a:ea typeface="Calibri" panose="020F0502020204030204" pitchFamily="34" charset="0"/>
                          <a:cs typeface="Times New Roman" panose="02020603050405020304" pitchFamily="18" charset="0"/>
                        </a:rPr>
                        <a:t>1</a:t>
                      </a:r>
                    </a:p>
                  </a:txBody>
                  <a:tcPr marL="68580" marR="68580" marT="0" marB="0"/>
                </a:tc>
                <a:extLst>
                  <a:ext uri="{0D108BD9-81ED-4DB2-BD59-A6C34878D82A}">
                    <a16:rowId xmlns:a16="http://schemas.microsoft.com/office/drawing/2014/main" val="987027738"/>
                  </a:ext>
                </a:extLst>
              </a:tr>
              <a:tr h="265024">
                <a:tc>
                  <a:txBody>
                    <a:bodyPr/>
                    <a:lstStyle/>
                    <a:p>
                      <a:pPr>
                        <a:lnSpc>
                          <a:spcPct val="107000"/>
                        </a:lnSpc>
                        <a:spcAft>
                          <a:spcPts val="0"/>
                        </a:spcAft>
                      </a:pPr>
                      <a:r>
                        <a:rPr lang="en-ZA" sz="1200" dirty="0" err="1">
                          <a:effectLst/>
                          <a:latin typeface="+mn-lt"/>
                          <a:ea typeface="Calibri" panose="020F0502020204030204" pitchFamily="34" charset="0"/>
                          <a:cs typeface="Times New Roman" panose="02020603050405020304" pitchFamily="18" charset="0"/>
                        </a:rPr>
                        <a:t>Altile</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200" dirty="0">
                          <a:effectLst/>
                          <a:latin typeface="+mn-lt"/>
                          <a:ea typeface="Calibri" panose="020F0502020204030204" pitchFamily="34" charset="0"/>
                          <a:cs typeface="Times New Roman" panose="02020603050405020304" pitchFamily="18" charset="0"/>
                        </a:rPr>
                        <a:t>1</a:t>
                      </a:r>
                    </a:p>
                  </a:txBody>
                  <a:tcPr marL="68580" marR="68580" marT="0" marB="0"/>
                </a:tc>
                <a:extLst>
                  <a:ext uri="{0D108BD9-81ED-4DB2-BD59-A6C34878D82A}">
                    <a16:rowId xmlns:a16="http://schemas.microsoft.com/office/drawing/2014/main" val="945850596"/>
                  </a:ext>
                </a:extLst>
              </a:tr>
              <a:tr h="266516">
                <a:tc>
                  <a:txBody>
                    <a:bodyPr/>
                    <a:lstStyle/>
                    <a:p>
                      <a:pPr>
                        <a:lnSpc>
                          <a:spcPct val="107000"/>
                        </a:lnSpc>
                        <a:spcAft>
                          <a:spcPts val="0"/>
                        </a:spcAft>
                      </a:pP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5796431"/>
                  </a:ext>
                </a:extLst>
              </a:tr>
            </a:tbl>
          </a:graphicData>
        </a:graphic>
      </p:graphicFrame>
      <p:sp>
        <p:nvSpPr>
          <p:cNvPr id="5" name="Rectangle 2">
            <a:extLst>
              <a:ext uri="{FF2B5EF4-FFF2-40B4-BE49-F238E27FC236}">
                <a16:creationId xmlns:a16="http://schemas.microsoft.com/office/drawing/2014/main" id="{5741422E-72EB-401B-B446-AB3ADEAF3B6C}"/>
              </a:ext>
            </a:extLst>
          </p:cNvPr>
          <p:cNvSpPr>
            <a:spLocks noChangeArrowheads="1"/>
          </p:cNvSpPr>
          <p:nvPr/>
        </p:nvSpPr>
        <p:spPr bwMode="auto">
          <a:xfrm>
            <a:off x="4351338" y="305649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409636349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0" y="1"/>
            <a:ext cx="8356351" cy="660399"/>
          </a:xfrm>
          <a:prstGeom prst="rect">
            <a:avLst/>
          </a:prstGeom>
          <a:noFill/>
          <a:ln>
            <a:noFill/>
          </a:ln>
        </p:spPr>
        <p:txBody>
          <a:bodyPr spcFirstLastPara="1" wrap="square" lIns="91425" tIns="45700" rIns="91425" bIns="45700" anchor="ctr" anchorCtr="0">
            <a:noAutofit/>
          </a:bodyPr>
          <a:lstStyle/>
          <a:p>
            <a:pPr lvl="0" algn="l">
              <a:buSzPts val="3000"/>
            </a:pPr>
            <a:r>
              <a:rPr lang="en-ZA" sz="2400" b="1" dirty="0">
                <a:solidFill>
                  <a:srgbClr val="73B632"/>
                </a:solidFill>
                <a:ea typeface="Twentieth Century"/>
                <a:cs typeface="Twentieth Century"/>
                <a:sym typeface="Twentieth Century"/>
              </a:rPr>
              <a:t>WORKSTREAM ON MUNICIPAL SERVICES (CONT..)</a:t>
            </a:r>
            <a:endParaRPr sz="2400" dirty="0">
              <a:solidFill>
                <a:srgbClr val="73B632"/>
              </a:solidFill>
              <a:latin typeface="+mj-lt"/>
            </a:endParaRPr>
          </a:p>
        </p:txBody>
      </p:sp>
      <p:sp>
        <p:nvSpPr>
          <p:cNvPr id="97" name="Google Shape;97;p14"/>
          <p:cNvSpPr txBox="1">
            <a:spLocks noGrp="1"/>
          </p:cNvSpPr>
          <p:nvPr>
            <p:ph type="body" idx="1"/>
          </p:nvPr>
        </p:nvSpPr>
        <p:spPr>
          <a:xfrm>
            <a:off x="213361" y="660401"/>
            <a:ext cx="8201156" cy="5151118"/>
          </a:xfrm>
          <a:prstGeom prst="rect">
            <a:avLst/>
          </a:prstGeom>
          <a:noFill/>
          <a:ln>
            <a:noFill/>
          </a:ln>
        </p:spPr>
        <p:txBody>
          <a:bodyPr spcFirstLastPara="1" wrap="square" lIns="91425" tIns="45700" rIns="91425" bIns="45700" anchor="t" anchorCtr="0">
            <a:noAutofit/>
          </a:bodyPr>
          <a:lstStyle/>
          <a:p>
            <a:pPr marL="114300" indent="0">
              <a:buNone/>
            </a:pPr>
            <a:r>
              <a:rPr lang="en-US" b="1" dirty="0">
                <a:latin typeface="+mj-lt"/>
              </a:rPr>
              <a:t>Statistics from 01</a:t>
            </a:r>
            <a:r>
              <a:rPr lang="en-US" b="1" baseline="30000" dirty="0">
                <a:latin typeface="+mj-lt"/>
              </a:rPr>
              <a:t>st</a:t>
            </a:r>
            <a:r>
              <a:rPr lang="en-US" b="1" dirty="0">
                <a:latin typeface="+mj-lt"/>
              </a:rPr>
              <a:t> to the 07</a:t>
            </a:r>
            <a:r>
              <a:rPr lang="en-US" b="1" baseline="30000" dirty="0">
                <a:latin typeface="+mj-lt"/>
              </a:rPr>
              <a:t>th </a:t>
            </a:r>
            <a:r>
              <a:rPr lang="en-US" b="1" dirty="0">
                <a:latin typeface="+mj-lt"/>
              </a:rPr>
              <a:t>June 2020</a:t>
            </a:r>
          </a:p>
          <a:p>
            <a:pPr marL="114300" indent="0">
              <a:buNone/>
            </a:pPr>
            <a:r>
              <a:rPr lang="en-US" b="1" u="sng" dirty="0">
                <a:latin typeface="+mj-lt"/>
              </a:rPr>
              <a:t>Midland Region </a:t>
            </a:r>
            <a:endParaRPr lang="en-ZA" dirty="0">
              <a:latin typeface="+mj-lt"/>
            </a:endParaRPr>
          </a:p>
          <a:p>
            <a:pPr marL="114300" indent="0">
              <a:buNone/>
            </a:pPr>
            <a:endParaRPr lang="en-US" dirty="0"/>
          </a:p>
          <a:p>
            <a:pPr marL="114300" indent="0">
              <a:buNone/>
            </a:pPr>
            <a:endParaRPr lang="en-US" dirty="0"/>
          </a:p>
          <a:p>
            <a:endParaRPr lang="en-US" dirty="0"/>
          </a:p>
          <a:p>
            <a:pPr marL="114300" indent="0">
              <a:buNone/>
            </a:pPr>
            <a:endParaRPr lang="en-US" dirty="0">
              <a:solidFill>
                <a:schemeClr val="tx1"/>
              </a:solidFill>
            </a:endParaRPr>
          </a:p>
          <a:p>
            <a:pPr marL="114300" indent="0">
              <a:buNone/>
            </a:pPr>
            <a:r>
              <a:rPr lang="en-ZA" dirty="0"/>
              <a:t>  </a:t>
            </a:r>
          </a:p>
          <a:p>
            <a:endParaRPr lang="en-ZA" dirty="0"/>
          </a:p>
          <a:p>
            <a:pPr marL="114300" indent="0">
              <a:buNone/>
            </a:pPr>
            <a:endParaRPr lang="en-ZA" b="1" dirty="0"/>
          </a:p>
          <a:p>
            <a:endParaRPr lang="en-ZA" dirty="0">
              <a:solidFill>
                <a:schemeClr val="tx1">
                  <a:lumMod val="75000"/>
                  <a:lumOff val="25000"/>
                </a:schemeClr>
              </a:solidFill>
            </a:endParaRPr>
          </a:p>
        </p:txBody>
      </p:sp>
      <p:graphicFrame>
        <p:nvGraphicFramePr>
          <p:cNvPr id="2" name="Table 1">
            <a:extLst>
              <a:ext uri="{FF2B5EF4-FFF2-40B4-BE49-F238E27FC236}">
                <a16:creationId xmlns:a16="http://schemas.microsoft.com/office/drawing/2014/main" id="{3707E48F-A4C9-4951-98FC-7DABF9C9F33A}"/>
              </a:ext>
            </a:extLst>
          </p:cNvPr>
          <p:cNvGraphicFramePr>
            <a:graphicFrameLocks noGrp="1"/>
          </p:cNvGraphicFramePr>
          <p:nvPr/>
        </p:nvGraphicFramePr>
        <p:xfrm>
          <a:off x="142241" y="1635760"/>
          <a:ext cx="6277392" cy="4175758"/>
        </p:xfrm>
        <a:graphic>
          <a:graphicData uri="http://schemas.openxmlformats.org/drawingml/2006/table">
            <a:tbl>
              <a:tblPr firstRow="1" firstCol="1" bandRow="1">
                <a:tableStyleId>{5C22544A-7EE6-4342-B048-85BDC9FD1C3A}</a:tableStyleId>
              </a:tblPr>
              <a:tblGrid>
                <a:gridCol w="2576935">
                  <a:extLst>
                    <a:ext uri="{9D8B030D-6E8A-4147-A177-3AD203B41FA5}">
                      <a16:colId xmlns:a16="http://schemas.microsoft.com/office/drawing/2014/main" val="2056867811"/>
                    </a:ext>
                  </a:extLst>
                </a:gridCol>
                <a:gridCol w="3700457">
                  <a:extLst>
                    <a:ext uri="{9D8B030D-6E8A-4147-A177-3AD203B41FA5}">
                      <a16:colId xmlns:a16="http://schemas.microsoft.com/office/drawing/2014/main" val="2068912506"/>
                    </a:ext>
                  </a:extLst>
                </a:gridCol>
              </a:tblGrid>
              <a:tr h="305039">
                <a:tc gridSpan="2">
                  <a:txBody>
                    <a:bodyPr/>
                    <a:lstStyle/>
                    <a:p>
                      <a:pPr>
                        <a:lnSpc>
                          <a:spcPct val="107000"/>
                        </a:lnSpc>
                        <a:spcAft>
                          <a:spcPts val="0"/>
                        </a:spcAft>
                      </a:pPr>
                      <a:r>
                        <a:rPr lang="en-US" sz="1200" dirty="0">
                          <a:effectLst/>
                          <a:latin typeface="+mn-lt"/>
                        </a:rPr>
                        <a:t>Midland Areas</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extLst>
                  <a:ext uri="{0D108BD9-81ED-4DB2-BD59-A6C34878D82A}">
                    <a16:rowId xmlns:a16="http://schemas.microsoft.com/office/drawing/2014/main" val="2824629585"/>
                  </a:ext>
                </a:extLst>
              </a:tr>
              <a:tr h="339358">
                <a:tc>
                  <a:txBody>
                    <a:bodyPr/>
                    <a:lstStyle/>
                    <a:p>
                      <a:pPr>
                        <a:lnSpc>
                          <a:spcPct val="107000"/>
                        </a:lnSpc>
                        <a:spcAft>
                          <a:spcPts val="0"/>
                        </a:spcAft>
                      </a:pPr>
                      <a:r>
                        <a:rPr lang="en-US" sz="1200" dirty="0">
                          <a:effectLst/>
                          <a:latin typeface="+mn-lt"/>
                        </a:rPr>
                        <a:t>BCMM Cemeteries (Funerals)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latin typeface="+mn-lt"/>
                        </a:rPr>
                        <a:t>17</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37995"/>
                  </a:ext>
                </a:extLst>
              </a:tr>
              <a:tr h="351841">
                <a:tc gridSpan="2">
                  <a:txBody>
                    <a:bodyPr/>
                    <a:lstStyle/>
                    <a:p>
                      <a:pPr>
                        <a:lnSpc>
                          <a:spcPct val="107000"/>
                        </a:lnSpc>
                        <a:spcAft>
                          <a:spcPts val="0"/>
                        </a:spcAft>
                      </a:pPr>
                      <a:r>
                        <a:rPr lang="en-US" sz="1200" dirty="0">
                          <a:effectLst/>
                          <a:latin typeface="+mn-lt"/>
                        </a:rPr>
                        <a:t>Rural Areas (Digging of Graves)                       08</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extLst>
                  <a:ext uri="{0D108BD9-81ED-4DB2-BD59-A6C34878D82A}">
                    <a16:rowId xmlns:a16="http://schemas.microsoft.com/office/drawing/2014/main" val="1150385994"/>
                  </a:ext>
                </a:extLst>
              </a:tr>
              <a:tr h="518639">
                <a:tc>
                  <a:txBody>
                    <a:bodyPr/>
                    <a:lstStyle/>
                    <a:p>
                      <a:pPr>
                        <a:lnSpc>
                          <a:spcPct val="107000"/>
                        </a:lnSpc>
                        <a:spcAft>
                          <a:spcPts val="0"/>
                        </a:spcAft>
                      </a:pPr>
                      <a:r>
                        <a:rPr lang="en-US" sz="1200" dirty="0" err="1">
                          <a:effectLst/>
                          <a:latin typeface="+mn-lt"/>
                          <a:ea typeface="Calibri" panose="020F0502020204030204" pitchFamily="34" charset="0"/>
                          <a:cs typeface="Times New Roman" panose="02020603050405020304" pitchFamily="18" charset="0"/>
                        </a:rPr>
                        <a:t>Ntlabathi</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latin typeface="+mn-lt"/>
                        </a:rPr>
                        <a:t>3</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6932237"/>
                  </a:ext>
                </a:extLst>
              </a:tr>
              <a:tr h="518639">
                <a:tc>
                  <a:txBody>
                    <a:bodyPr/>
                    <a:lstStyle/>
                    <a:p>
                      <a:pPr>
                        <a:lnSpc>
                          <a:spcPct val="107000"/>
                        </a:lnSpc>
                        <a:spcAft>
                          <a:spcPts val="0"/>
                        </a:spcAft>
                      </a:pPr>
                      <a:r>
                        <a:rPr lang="en-US" sz="1200" dirty="0">
                          <a:effectLst/>
                          <a:latin typeface="+mn-lt"/>
                        </a:rPr>
                        <a:t>Cuba</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latin typeface="+mn-lt"/>
                        </a:rPr>
                        <a:t>1</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5227236"/>
                  </a:ext>
                </a:extLst>
              </a:tr>
              <a:tr h="552482">
                <a:tc>
                  <a:txBody>
                    <a:bodyPr/>
                    <a:lstStyle/>
                    <a:p>
                      <a:pPr>
                        <a:lnSpc>
                          <a:spcPct val="107000"/>
                        </a:lnSpc>
                        <a:spcAft>
                          <a:spcPts val="0"/>
                        </a:spcAft>
                      </a:pPr>
                      <a:r>
                        <a:rPr lang="en-US" sz="1200" dirty="0">
                          <a:effectLst/>
                          <a:latin typeface="+mn-lt"/>
                        </a:rPr>
                        <a:t>Saint (St) Mary’s</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1</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7103602"/>
                  </a:ext>
                </a:extLst>
              </a:tr>
              <a:tr h="552482">
                <a:tc>
                  <a:txBody>
                    <a:bodyPr/>
                    <a:lstStyle/>
                    <a:p>
                      <a:pPr>
                        <a:lnSpc>
                          <a:spcPct val="107000"/>
                        </a:lnSpc>
                        <a:spcAft>
                          <a:spcPts val="0"/>
                        </a:spcAft>
                      </a:pPr>
                      <a:r>
                        <a:rPr lang="en-ZA" sz="1200" dirty="0" err="1">
                          <a:effectLst/>
                          <a:latin typeface="+mn-lt"/>
                          <a:ea typeface="Calibri" panose="020F0502020204030204" pitchFamily="34" charset="0"/>
                          <a:cs typeface="Times New Roman" panose="02020603050405020304" pitchFamily="18" charset="0"/>
                        </a:rPr>
                        <a:t>Kwetyana</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200" dirty="0">
                          <a:effectLst/>
                          <a:latin typeface="+mn-lt"/>
                          <a:ea typeface="Calibri" panose="020F0502020204030204" pitchFamily="34" charset="0"/>
                          <a:cs typeface="Times New Roman" panose="02020603050405020304" pitchFamily="18" charset="0"/>
                        </a:rPr>
                        <a:t>1</a:t>
                      </a:r>
                    </a:p>
                  </a:txBody>
                  <a:tcPr marL="68580" marR="68580" marT="0" marB="0"/>
                </a:tc>
                <a:extLst>
                  <a:ext uri="{0D108BD9-81ED-4DB2-BD59-A6C34878D82A}">
                    <a16:rowId xmlns:a16="http://schemas.microsoft.com/office/drawing/2014/main" val="1002009900"/>
                  </a:ext>
                </a:extLst>
              </a:tr>
              <a:tr h="518639">
                <a:tc>
                  <a:txBody>
                    <a:bodyPr/>
                    <a:lstStyle/>
                    <a:p>
                      <a:pPr>
                        <a:lnSpc>
                          <a:spcPct val="107000"/>
                        </a:lnSpc>
                        <a:spcAft>
                          <a:spcPts val="0"/>
                        </a:spcAft>
                      </a:pPr>
                      <a:r>
                        <a:rPr lang="en-US" sz="1200" dirty="0" err="1">
                          <a:effectLst/>
                          <a:latin typeface="+mn-lt"/>
                        </a:rPr>
                        <a:t>Espnqunseni</a:t>
                      </a:r>
                      <a:r>
                        <a:rPr lang="en-US" sz="1200" dirty="0">
                          <a:effectLst/>
                          <a:latin typeface="+mn-lt"/>
                        </a:rPr>
                        <a:t>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1</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2199580"/>
                  </a:ext>
                </a:extLst>
              </a:tr>
              <a:tr h="518639">
                <a:tc>
                  <a:txBody>
                    <a:bodyPr/>
                    <a:lstStyle/>
                    <a:p>
                      <a:pPr>
                        <a:lnSpc>
                          <a:spcPct val="107000"/>
                        </a:lnSpc>
                        <a:spcAft>
                          <a:spcPts val="0"/>
                        </a:spcAft>
                      </a:pPr>
                      <a:r>
                        <a:rPr lang="en-GB" sz="1200" dirty="0" err="1">
                          <a:effectLst/>
                          <a:latin typeface="+mn-lt"/>
                          <a:ea typeface="Calibri" panose="020F0502020204030204" pitchFamily="34" charset="0"/>
                          <a:cs typeface="Times New Roman" panose="02020603050405020304" pitchFamily="18" charset="0"/>
                        </a:rPr>
                        <a:t>Gwiqi</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latin typeface="+mn-lt"/>
                          <a:ea typeface="Calibri" panose="020F0502020204030204" pitchFamily="34" charset="0"/>
                          <a:cs typeface="Times New Roman" panose="02020603050405020304" pitchFamily="18" charset="0"/>
                        </a:rPr>
                        <a:t>1</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7536584"/>
                  </a:ext>
                </a:extLst>
              </a:tr>
            </a:tbl>
          </a:graphicData>
        </a:graphic>
      </p:graphicFrame>
    </p:spTree>
    <p:extLst>
      <p:ext uri="{BB962C8B-B14F-4D97-AF65-F5344CB8AC3E}">
        <p14:creationId xmlns:p14="http://schemas.microsoft.com/office/powerpoint/2010/main" val="23797021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0" y="91441"/>
            <a:ext cx="8356351" cy="416559"/>
          </a:xfrm>
          <a:prstGeom prst="rect">
            <a:avLst/>
          </a:prstGeom>
          <a:noFill/>
          <a:ln>
            <a:noFill/>
          </a:ln>
        </p:spPr>
        <p:txBody>
          <a:bodyPr spcFirstLastPara="1" wrap="square" lIns="91425" tIns="45700" rIns="91425" bIns="45700" anchor="ctr" anchorCtr="0">
            <a:noAutofit/>
          </a:bodyPr>
          <a:lstStyle/>
          <a:p>
            <a:pPr lvl="0" algn="l">
              <a:buSzPts val="3000"/>
            </a:pPr>
            <a:r>
              <a:rPr lang="en-ZA" sz="2400" b="1" dirty="0">
                <a:solidFill>
                  <a:srgbClr val="73B632"/>
                </a:solidFill>
                <a:ea typeface="Twentieth Century"/>
                <a:cs typeface="Twentieth Century"/>
                <a:sym typeface="Twentieth Century"/>
              </a:rPr>
              <a:t>WORKSTREAM ON MUNICIPAL SERVICES</a:t>
            </a:r>
            <a:endParaRPr sz="2400" dirty="0">
              <a:solidFill>
                <a:srgbClr val="73B632"/>
              </a:solidFill>
              <a:latin typeface="+mj-lt"/>
            </a:endParaRPr>
          </a:p>
        </p:txBody>
      </p:sp>
      <p:sp>
        <p:nvSpPr>
          <p:cNvPr id="97" name="Google Shape;97;p14"/>
          <p:cNvSpPr txBox="1">
            <a:spLocks noGrp="1"/>
          </p:cNvSpPr>
          <p:nvPr>
            <p:ph type="body" idx="1"/>
          </p:nvPr>
        </p:nvSpPr>
        <p:spPr>
          <a:xfrm>
            <a:off x="58167" y="508000"/>
            <a:ext cx="8356350" cy="5105685"/>
          </a:xfrm>
          <a:prstGeom prst="rect">
            <a:avLst/>
          </a:prstGeom>
          <a:noFill/>
          <a:ln>
            <a:noFill/>
          </a:ln>
        </p:spPr>
        <p:txBody>
          <a:bodyPr spcFirstLastPara="1" wrap="square" lIns="91425" tIns="45700" rIns="91425" bIns="45700" anchor="t" anchorCtr="0">
            <a:noAutofit/>
          </a:bodyPr>
          <a:lstStyle/>
          <a:p>
            <a:pPr marL="114300" indent="0">
              <a:buNone/>
            </a:pPr>
            <a:r>
              <a:rPr lang="en-US" b="1" dirty="0">
                <a:latin typeface="+mj-lt"/>
              </a:rPr>
              <a:t>Inland Statistics from 01</a:t>
            </a:r>
            <a:r>
              <a:rPr lang="en-US" b="1" baseline="30000" dirty="0">
                <a:latin typeface="+mj-lt"/>
              </a:rPr>
              <a:t>st</a:t>
            </a:r>
            <a:r>
              <a:rPr lang="en-US" b="1" dirty="0">
                <a:latin typeface="+mj-lt"/>
              </a:rPr>
              <a:t> to the 07</a:t>
            </a:r>
            <a:r>
              <a:rPr lang="en-US" b="1" baseline="30000" dirty="0">
                <a:latin typeface="+mj-lt"/>
              </a:rPr>
              <a:t>th</a:t>
            </a:r>
            <a:r>
              <a:rPr lang="en-US" b="1" dirty="0">
                <a:latin typeface="+mj-lt"/>
              </a:rPr>
              <a:t> June 2020</a:t>
            </a:r>
            <a:endParaRPr lang="en-ZA" dirty="0">
              <a:latin typeface="+mj-lt"/>
            </a:endParaRPr>
          </a:p>
          <a:p>
            <a:pPr marL="114300" indent="0">
              <a:buNone/>
            </a:pPr>
            <a:endParaRPr lang="en-US" dirty="0"/>
          </a:p>
          <a:p>
            <a:pPr marL="114300" indent="0">
              <a:buNone/>
            </a:pPr>
            <a:endParaRPr lang="en-US" dirty="0"/>
          </a:p>
          <a:p>
            <a:endParaRPr lang="en-US" dirty="0"/>
          </a:p>
          <a:p>
            <a:pPr marL="114300" indent="0">
              <a:buNone/>
            </a:pPr>
            <a:endParaRPr lang="en-US" dirty="0">
              <a:solidFill>
                <a:schemeClr val="tx1"/>
              </a:solidFill>
            </a:endParaRPr>
          </a:p>
          <a:p>
            <a:pPr marL="114300" indent="0">
              <a:buNone/>
            </a:pPr>
            <a:r>
              <a:rPr lang="en-ZA" dirty="0"/>
              <a:t>  </a:t>
            </a:r>
          </a:p>
          <a:p>
            <a:endParaRPr lang="en-ZA" dirty="0"/>
          </a:p>
          <a:p>
            <a:pPr marL="114300" indent="0">
              <a:buNone/>
            </a:pPr>
            <a:endParaRPr lang="en-ZA" b="1" dirty="0"/>
          </a:p>
          <a:p>
            <a:endParaRPr lang="en-ZA" dirty="0">
              <a:solidFill>
                <a:schemeClr val="tx1">
                  <a:lumMod val="75000"/>
                  <a:lumOff val="25000"/>
                </a:schemeClr>
              </a:solidFill>
            </a:endParaRPr>
          </a:p>
        </p:txBody>
      </p:sp>
      <p:graphicFrame>
        <p:nvGraphicFramePr>
          <p:cNvPr id="3" name="Table 2">
            <a:extLst>
              <a:ext uri="{FF2B5EF4-FFF2-40B4-BE49-F238E27FC236}">
                <a16:creationId xmlns:a16="http://schemas.microsoft.com/office/drawing/2014/main" id="{1E824476-4A00-428B-AEF5-35FE2B37B4CB}"/>
              </a:ext>
            </a:extLst>
          </p:cNvPr>
          <p:cNvGraphicFramePr>
            <a:graphicFrameLocks noGrp="1"/>
          </p:cNvGraphicFramePr>
          <p:nvPr/>
        </p:nvGraphicFramePr>
        <p:xfrm>
          <a:off x="58167" y="1016000"/>
          <a:ext cx="7582154" cy="5597119"/>
        </p:xfrm>
        <a:graphic>
          <a:graphicData uri="http://schemas.openxmlformats.org/drawingml/2006/table">
            <a:tbl>
              <a:tblPr firstRow="1" firstCol="1" bandRow="1">
                <a:tableStyleId>{5C22544A-7EE6-4342-B048-85BDC9FD1C3A}</a:tableStyleId>
              </a:tblPr>
              <a:tblGrid>
                <a:gridCol w="3791077">
                  <a:extLst>
                    <a:ext uri="{9D8B030D-6E8A-4147-A177-3AD203B41FA5}">
                      <a16:colId xmlns:a16="http://schemas.microsoft.com/office/drawing/2014/main" val="2761546354"/>
                    </a:ext>
                  </a:extLst>
                </a:gridCol>
                <a:gridCol w="3791077">
                  <a:extLst>
                    <a:ext uri="{9D8B030D-6E8A-4147-A177-3AD203B41FA5}">
                      <a16:colId xmlns:a16="http://schemas.microsoft.com/office/drawing/2014/main" val="1812036713"/>
                    </a:ext>
                  </a:extLst>
                </a:gridCol>
              </a:tblGrid>
              <a:tr h="208717">
                <a:tc gridSpan="2">
                  <a:txBody>
                    <a:bodyPr/>
                    <a:lstStyle/>
                    <a:p>
                      <a:pPr>
                        <a:lnSpc>
                          <a:spcPct val="107000"/>
                        </a:lnSpc>
                        <a:spcAft>
                          <a:spcPts val="0"/>
                        </a:spcAft>
                      </a:pPr>
                      <a:r>
                        <a:rPr lang="en-US" sz="1200" dirty="0">
                          <a:effectLst/>
                          <a:latin typeface="+mj-lt"/>
                        </a:rPr>
                        <a:t>Inland Areas</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extLst>
                  <a:ext uri="{0D108BD9-81ED-4DB2-BD59-A6C34878D82A}">
                    <a16:rowId xmlns:a16="http://schemas.microsoft.com/office/drawing/2014/main" val="564867159"/>
                  </a:ext>
                </a:extLst>
              </a:tr>
              <a:tr h="208717">
                <a:tc>
                  <a:txBody>
                    <a:bodyPr/>
                    <a:lstStyle/>
                    <a:p>
                      <a:pPr>
                        <a:lnSpc>
                          <a:spcPct val="107000"/>
                        </a:lnSpc>
                        <a:spcAft>
                          <a:spcPts val="0"/>
                        </a:spcAft>
                      </a:pPr>
                      <a:r>
                        <a:rPr lang="en-US" sz="1200" dirty="0">
                          <a:effectLst/>
                          <a:latin typeface="+mj-lt"/>
                        </a:rPr>
                        <a:t>BCMM Cemeteries (Funerals)</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latin typeface="+mj-lt"/>
                        </a:rPr>
                        <a:t>20</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4215155"/>
                  </a:ext>
                </a:extLst>
              </a:tr>
              <a:tr h="208717">
                <a:tc gridSpan="2">
                  <a:txBody>
                    <a:bodyPr/>
                    <a:lstStyle/>
                    <a:p>
                      <a:pPr>
                        <a:lnSpc>
                          <a:spcPct val="107000"/>
                        </a:lnSpc>
                        <a:spcAft>
                          <a:spcPts val="0"/>
                        </a:spcAft>
                      </a:pPr>
                      <a:r>
                        <a:rPr lang="en-US" sz="1200" dirty="0">
                          <a:effectLst/>
                          <a:latin typeface="+mj-lt"/>
                        </a:rPr>
                        <a:t>Rural Areas (Digging of Graves)                                 42</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extLst>
                  <a:ext uri="{0D108BD9-81ED-4DB2-BD59-A6C34878D82A}">
                    <a16:rowId xmlns:a16="http://schemas.microsoft.com/office/drawing/2014/main" val="3826721020"/>
                  </a:ext>
                </a:extLst>
              </a:tr>
              <a:tr h="208717">
                <a:tc>
                  <a:txBody>
                    <a:bodyPr/>
                    <a:lstStyle/>
                    <a:p>
                      <a:pPr>
                        <a:lnSpc>
                          <a:spcPct val="107000"/>
                        </a:lnSpc>
                        <a:spcAft>
                          <a:spcPts val="0"/>
                        </a:spcAft>
                      </a:pPr>
                      <a:r>
                        <a:rPr lang="en-US" sz="1200" dirty="0" err="1">
                          <a:effectLst/>
                          <a:latin typeface="+mj-lt"/>
                          <a:ea typeface="Calibri" panose="020F0502020204030204" pitchFamily="34" charset="0"/>
                          <a:cs typeface="Times New Roman" panose="02020603050405020304" pitchFamily="18" charset="0"/>
                        </a:rPr>
                        <a:t>Tyusha</a:t>
                      </a:r>
                      <a:r>
                        <a:rPr lang="en-US" sz="1200" dirty="0">
                          <a:effectLst/>
                          <a:latin typeface="+mj-lt"/>
                          <a:ea typeface="Calibri" panose="020F0502020204030204" pitchFamily="34" charset="0"/>
                          <a:cs typeface="Times New Roman" panose="02020603050405020304" pitchFamily="18" charset="0"/>
                        </a:rPr>
                        <a:t> </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latin typeface="+mj-lt"/>
                        </a:rPr>
                        <a:t>1</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543349"/>
                  </a:ext>
                </a:extLst>
              </a:tr>
              <a:tr h="208717">
                <a:tc>
                  <a:txBody>
                    <a:bodyPr/>
                    <a:lstStyle/>
                    <a:p>
                      <a:pPr>
                        <a:lnSpc>
                          <a:spcPct val="107000"/>
                        </a:lnSpc>
                        <a:spcAft>
                          <a:spcPts val="0"/>
                        </a:spcAft>
                      </a:pPr>
                      <a:r>
                        <a:rPr lang="en-US" sz="1200" dirty="0" err="1">
                          <a:effectLst/>
                          <a:latin typeface="+mj-lt"/>
                        </a:rPr>
                        <a:t>Rhayi</a:t>
                      </a:r>
                      <a:r>
                        <a:rPr lang="en-US" sz="1200" dirty="0">
                          <a:effectLst/>
                          <a:latin typeface="+mj-lt"/>
                        </a:rPr>
                        <a:t> </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1</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1016367"/>
                  </a:ext>
                </a:extLst>
              </a:tr>
              <a:tr h="208717">
                <a:tc>
                  <a:txBody>
                    <a:bodyPr/>
                    <a:lstStyle/>
                    <a:p>
                      <a:pPr>
                        <a:lnSpc>
                          <a:spcPct val="107000"/>
                        </a:lnSpc>
                        <a:spcAft>
                          <a:spcPts val="0"/>
                        </a:spcAft>
                      </a:pPr>
                      <a:r>
                        <a:rPr lang="en-US" sz="1200" dirty="0" err="1">
                          <a:effectLst/>
                          <a:latin typeface="+mj-lt"/>
                          <a:ea typeface="Calibri" panose="020F0502020204030204" pitchFamily="34" charset="0"/>
                          <a:cs typeface="Times New Roman" panose="02020603050405020304" pitchFamily="18" charset="0"/>
                        </a:rPr>
                        <a:t>Kwelerhana</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4</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3427430"/>
                  </a:ext>
                </a:extLst>
              </a:tr>
              <a:tr h="208717">
                <a:tc>
                  <a:txBody>
                    <a:bodyPr/>
                    <a:lstStyle/>
                    <a:p>
                      <a:pPr>
                        <a:lnSpc>
                          <a:spcPct val="107000"/>
                        </a:lnSpc>
                        <a:spcAft>
                          <a:spcPts val="0"/>
                        </a:spcAft>
                      </a:pPr>
                      <a:r>
                        <a:rPr lang="en-US" sz="1200" dirty="0" err="1">
                          <a:effectLst/>
                          <a:latin typeface="+mj-lt"/>
                          <a:ea typeface="Calibri" panose="020F0502020204030204" pitchFamily="34" charset="0"/>
                          <a:cs typeface="Times New Roman" panose="02020603050405020304" pitchFamily="18" charset="0"/>
                        </a:rPr>
                        <a:t>Majali</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1</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5845830"/>
                  </a:ext>
                </a:extLst>
              </a:tr>
              <a:tr h="208717">
                <a:tc>
                  <a:txBody>
                    <a:bodyPr/>
                    <a:lstStyle/>
                    <a:p>
                      <a:pPr>
                        <a:lnSpc>
                          <a:spcPct val="107000"/>
                        </a:lnSpc>
                        <a:spcAft>
                          <a:spcPts val="0"/>
                        </a:spcAft>
                      </a:pPr>
                      <a:r>
                        <a:rPr lang="en-US" sz="1200" dirty="0">
                          <a:effectLst/>
                          <a:latin typeface="+mj-lt"/>
                        </a:rPr>
                        <a:t>Lower </a:t>
                      </a:r>
                      <a:r>
                        <a:rPr lang="en-US" sz="1200" dirty="0" err="1">
                          <a:effectLst/>
                          <a:latin typeface="+mj-lt"/>
                        </a:rPr>
                        <a:t>Mngqesha</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1</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2526663"/>
                  </a:ext>
                </a:extLst>
              </a:tr>
              <a:tr h="0">
                <a:tc>
                  <a:txBody>
                    <a:bodyPr/>
                    <a:lstStyle/>
                    <a:p>
                      <a:pPr>
                        <a:lnSpc>
                          <a:spcPct val="107000"/>
                        </a:lnSpc>
                        <a:spcAft>
                          <a:spcPts val="0"/>
                        </a:spcAft>
                      </a:pPr>
                      <a:r>
                        <a:rPr lang="en-US" sz="1200" dirty="0" err="1">
                          <a:effectLst/>
                          <a:latin typeface="+mj-lt"/>
                          <a:ea typeface="Calibri" panose="020F0502020204030204" pitchFamily="34" charset="0"/>
                          <a:cs typeface="Times New Roman" panose="02020603050405020304" pitchFamily="18" charset="0"/>
                        </a:rPr>
                        <a:t>Ndevana</a:t>
                      </a:r>
                      <a:r>
                        <a:rPr lang="en-US" sz="1200" dirty="0">
                          <a:effectLst/>
                          <a:latin typeface="+mj-lt"/>
                          <a:ea typeface="Calibri" panose="020F0502020204030204" pitchFamily="34" charset="0"/>
                          <a:cs typeface="Times New Roman" panose="02020603050405020304" pitchFamily="18" charset="0"/>
                        </a:rPr>
                        <a:t> </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6</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1911416"/>
                  </a:ext>
                </a:extLst>
              </a:tr>
              <a:tr h="208717">
                <a:tc>
                  <a:txBody>
                    <a:bodyPr/>
                    <a:lstStyle/>
                    <a:p>
                      <a:pPr>
                        <a:lnSpc>
                          <a:spcPct val="107000"/>
                        </a:lnSpc>
                        <a:spcAft>
                          <a:spcPts val="0"/>
                        </a:spcAft>
                      </a:pPr>
                      <a:r>
                        <a:rPr lang="en-US" sz="1200" dirty="0" err="1">
                          <a:effectLst/>
                          <a:latin typeface="+mj-lt"/>
                          <a:ea typeface="Calibri" panose="020F0502020204030204" pitchFamily="34" charset="0"/>
                          <a:cs typeface="Times New Roman" panose="02020603050405020304" pitchFamily="18" charset="0"/>
                        </a:rPr>
                        <a:t>Mzitshane</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latin typeface="+mj-lt"/>
                        </a:rPr>
                        <a:t>1</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92784"/>
                  </a:ext>
                </a:extLst>
              </a:tr>
              <a:tr h="208717">
                <a:tc>
                  <a:txBody>
                    <a:bodyPr/>
                    <a:lstStyle/>
                    <a:p>
                      <a:pPr>
                        <a:lnSpc>
                          <a:spcPct val="107000"/>
                        </a:lnSpc>
                        <a:spcAft>
                          <a:spcPts val="0"/>
                        </a:spcAft>
                      </a:pPr>
                      <a:r>
                        <a:rPr lang="en-US" sz="1200" dirty="0" err="1">
                          <a:effectLst/>
                          <a:latin typeface="+mj-lt"/>
                        </a:rPr>
                        <a:t>Mxaxo</a:t>
                      </a:r>
                      <a:r>
                        <a:rPr lang="en-US" sz="1200" dirty="0">
                          <a:effectLst/>
                          <a:latin typeface="+mj-lt"/>
                        </a:rPr>
                        <a:t> B</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latin typeface="+mj-lt"/>
                        </a:rPr>
                        <a:t>1</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0053294"/>
                  </a:ext>
                </a:extLst>
              </a:tr>
              <a:tr h="208717">
                <a:tc>
                  <a:txBody>
                    <a:bodyPr/>
                    <a:lstStyle/>
                    <a:p>
                      <a:pPr>
                        <a:lnSpc>
                          <a:spcPct val="107000"/>
                        </a:lnSpc>
                        <a:spcAft>
                          <a:spcPts val="0"/>
                        </a:spcAft>
                      </a:pPr>
                      <a:r>
                        <a:rPr lang="en-US" sz="1200" dirty="0" err="1">
                          <a:effectLst/>
                          <a:latin typeface="+mj-lt"/>
                          <a:ea typeface="Calibri" panose="020F0502020204030204" pitchFamily="34" charset="0"/>
                          <a:cs typeface="Times New Roman" panose="02020603050405020304" pitchFamily="18" charset="0"/>
                        </a:rPr>
                        <a:t>Mdingi</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1</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5399086"/>
                  </a:ext>
                </a:extLst>
              </a:tr>
              <a:tr h="208717">
                <a:tc>
                  <a:txBody>
                    <a:bodyPr/>
                    <a:lstStyle/>
                    <a:p>
                      <a:pPr>
                        <a:lnSpc>
                          <a:spcPct val="107000"/>
                        </a:lnSpc>
                        <a:spcAft>
                          <a:spcPts val="0"/>
                        </a:spcAft>
                      </a:pPr>
                      <a:r>
                        <a:rPr lang="en-US" sz="1200" dirty="0" err="1">
                          <a:effectLst/>
                          <a:latin typeface="+mj-lt"/>
                        </a:rPr>
                        <a:t>Nonibe</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latin typeface="+mj-lt"/>
                        </a:rPr>
                        <a:t>1</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0925245"/>
                  </a:ext>
                </a:extLst>
              </a:tr>
              <a:tr h="208717">
                <a:tc>
                  <a:txBody>
                    <a:bodyPr/>
                    <a:lstStyle/>
                    <a:p>
                      <a:pPr>
                        <a:lnSpc>
                          <a:spcPct val="107000"/>
                        </a:lnSpc>
                        <a:spcAft>
                          <a:spcPts val="0"/>
                        </a:spcAft>
                      </a:pPr>
                      <a:r>
                        <a:rPr lang="en-US" sz="1200" dirty="0" err="1">
                          <a:effectLst/>
                          <a:latin typeface="+mj-lt"/>
                        </a:rPr>
                        <a:t>Godidi</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latin typeface="+mj-lt"/>
                        </a:rPr>
                        <a:t>1</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9473561"/>
                  </a:ext>
                </a:extLst>
              </a:tr>
              <a:tr h="208717">
                <a:tc>
                  <a:txBody>
                    <a:bodyPr/>
                    <a:lstStyle/>
                    <a:p>
                      <a:pPr>
                        <a:lnSpc>
                          <a:spcPct val="107000"/>
                        </a:lnSpc>
                        <a:spcAft>
                          <a:spcPts val="0"/>
                        </a:spcAft>
                      </a:pPr>
                      <a:r>
                        <a:rPr lang="en-US" sz="1200" dirty="0" err="1">
                          <a:effectLst/>
                          <a:latin typeface="+mj-lt"/>
                        </a:rPr>
                        <a:t>Masingatha</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1</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531726"/>
                  </a:ext>
                </a:extLst>
              </a:tr>
              <a:tr h="197647">
                <a:tc>
                  <a:txBody>
                    <a:bodyPr/>
                    <a:lstStyle/>
                    <a:p>
                      <a:pPr>
                        <a:lnSpc>
                          <a:spcPct val="107000"/>
                        </a:lnSpc>
                        <a:spcAft>
                          <a:spcPts val="0"/>
                        </a:spcAft>
                      </a:pPr>
                      <a:r>
                        <a:rPr lang="en-US" sz="1200" dirty="0" err="1">
                          <a:effectLst/>
                          <a:latin typeface="+mj-lt"/>
                        </a:rPr>
                        <a:t>Tshabo</a:t>
                      </a:r>
                      <a:r>
                        <a:rPr lang="en-US" sz="1200" dirty="0">
                          <a:effectLst/>
                          <a:latin typeface="+mj-lt"/>
                        </a:rPr>
                        <a:t> 3</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3</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3685965"/>
                  </a:ext>
                </a:extLst>
              </a:tr>
              <a:tr h="208717">
                <a:tc>
                  <a:txBody>
                    <a:bodyPr/>
                    <a:lstStyle/>
                    <a:p>
                      <a:pPr>
                        <a:lnSpc>
                          <a:spcPct val="107000"/>
                        </a:lnSpc>
                        <a:spcAft>
                          <a:spcPts val="0"/>
                        </a:spcAft>
                      </a:pPr>
                      <a:r>
                        <a:rPr lang="en-US" sz="1200" dirty="0" err="1">
                          <a:effectLst/>
                          <a:latin typeface="+mj-lt"/>
                        </a:rPr>
                        <a:t>Ezikhalini</a:t>
                      </a:r>
                      <a:r>
                        <a:rPr lang="en-US" sz="1200" dirty="0">
                          <a:effectLst/>
                          <a:latin typeface="+mj-lt"/>
                        </a:rPr>
                        <a:t> </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1</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457110"/>
                  </a:ext>
                </a:extLst>
              </a:tr>
              <a:tr h="208717">
                <a:tc>
                  <a:txBody>
                    <a:bodyPr/>
                    <a:lstStyle/>
                    <a:p>
                      <a:pPr>
                        <a:lnSpc>
                          <a:spcPct val="107000"/>
                        </a:lnSpc>
                        <a:spcAft>
                          <a:spcPts val="0"/>
                        </a:spcAft>
                      </a:pPr>
                      <a:r>
                        <a:rPr lang="en-US" sz="1200" dirty="0" err="1">
                          <a:effectLst/>
                          <a:latin typeface="+mj-lt"/>
                        </a:rPr>
                        <a:t>Liefeltd</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1</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9709218"/>
                  </a:ext>
                </a:extLst>
              </a:tr>
              <a:tr h="208717">
                <a:tc>
                  <a:txBody>
                    <a:bodyPr/>
                    <a:lstStyle/>
                    <a:p>
                      <a:pPr>
                        <a:lnSpc>
                          <a:spcPct val="107000"/>
                        </a:lnSpc>
                        <a:spcAft>
                          <a:spcPts val="0"/>
                        </a:spcAft>
                      </a:pPr>
                      <a:r>
                        <a:rPr lang="en-ZA" sz="1200" dirty="0" err="1">
                          <a:effectLst/>
                          <a:latin typeface="+mj-lt"/>
                          <a:ea typeface="Calibri" panose="020F0502020204030204" pitchFamily="34" charset="0"/>
                          <a:cs typeface="Times New Roman" panose="02020603050405020304" pitchFamily="18" charset="0"/>
                        </a:rPr>
                        <a:t>Nyanisweni</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200" dirty="0">
                          <a:effectLst/>
                          <a:latin typeface="+mj-lt"/>
                          <a:ea typeface="Calibri" panose="020F0502020204030204" pitchFamily="34" charset="0"/>
                          <a:cs typeface="Times New Roman" panose="02020603050405020304" pitchFamily="18" charset="0"/>
                        </a:rPr>
                        <a:t>2</a:t>
                      </a:r>
                    </a:p>
                  </a:txBody>
                  <a:tcPr marL="68580" marR="68580" marT="0" marB="0"/>
                </a:tc>
                <a:extLst>
                  <a:ext uri="{0D108BD9-81ED-4DB2-BD59-A6C34878D82A}">
                    <a16:rowId xmlns:a16="http://schemas.microsoft.com/office/drawing/2014/main" val="2712645227"/>
                  </a:ext>
                </a:extLst>
              </a:tr>
              <a:tr h="208717">
                <a:tc>
                  <a:txBody>
                    <a:bodyPr/>
                    <a:lstStyle/>
                    <a:p>
                      <a:pPr>
                        <a:lnSpc>
                          <a:spcPct val="107000"/>
                        </a:lnSpc>
                        <a:spcAft>
                          <a:spcPts val="0"/>
                        </a:spcAft>
                      </a:pPr>
                      <a:r>
                        <a:rPr lang="en-ZA" sz="1200" dirty="0" err="1">
                          <a:effectLst/>
                          <a:latin typeface="+mj-lt"/>
                          <a:ea typeface="Calibri" panose="020F0502020204030204" pitchFamily="34" charset="0"/>
                          <a:cs typeface="Times New Roman" panose="02020603050405020304" pitchFamily="18" charset="0"/>
                        </a:rPr>
                        <a:t>Zinyoka</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200" dirty="0">
                          <a:effectLst/>
                          <a:latin typeface="+mj-lt"/>
                          <a:ea typeface="Calibri" panose="020F0502020204030204" pitchFamily="34" charset="0"/>
                          <a:cs typeface="Times New Roman" panose="02020603050405020304" pitchFamily="18" charset="0"/>
                        </a:rPr>
                        <a:t>1</a:t>
                      </a:r>
                    </a:p>
                  </a:txBody>
                  <a:tcPr marL="68580" marR="68580" marT="0" marB="0"/>
                </a:tc>
                <a:extLst>
                  <a:ext uri="{0D108BD9-81ED-4DB2-BD59-A6C34878D82A}">
                    <a16:rowId xmlns:a16="http://schemas.microsoft.com/office/drawing/2014/main" val="3655574006"/>
                  </a:ext>
                </a:extLst>
              </a:tr>
              <a:tr h="208717">
                <a:tc>
                  <a:txBody>
                    <a:bodyPr/>
                    <a:lstStyle/>
                    <a:p>
                      <a:pPr>
                        <a:lnSpc>
                          <a:spcPct val="107000"/>
                        </a:lnSpc>
                        <a:spcAft>
                          <a:spcPts val="0"/>
                        </a:spcAft>
                      </a:pPr>
                      <a:r>
                        <a:rPr lang="en-ZA" sz="1200" dirty="0" err="1">
                          <a:effectLst/>
                          <a:latin typeface="+mj-lt"/>
                          <a:ea typeface="Calibri" panose="020F0502020204030204" pitchFamily="34" charset="0"/>
                          <a:cs typeface="Times New Roman" panose="02020603050405020304" pitchFamily="18" charset="0"/>
                        </a:rPr>
                        <a:t>Pirrie</a:t>
                      </a:r>
                      <a:r>
                        <a:rPr lang="en-ZA" sz="1200" dirty="0">
                          <a:effectLst/>
                          <a:latin typeface="+mj-lt"/>
                          <a:ea typeface="Calibri" panose="020F0502020204030204" pitchFamily="34" charset="0"/>
                          <a:cs typeface="Times New Roman" panose="02020603050405020304" pitchFamily="18" charset="0"/>
                        </a:rPr>
                        <a:t> Mission </a:t>
                      </a:r>
                    </a:p>
                  </a:txBody>
                  <a:tcPr marL="68580" marR="68580" marT="0" marB="0"/>
                </a:tc>
                <a:tc>
                  <a:txBody>
                    <a:bodyPr/>
                    <a:lstStyle/>
                    <a:p>
                      <a:pPr>
                        <a:lnSpc>
                          <a:spcPct val="107000"/>
                        </a:lnSpc>
                        <a:spcAft>
                          <a:spcPts val="0"/>
                        </a:spcAft>
                      </a:pPr>
                      <a:r>
                        <a:rPr lang="en-ZA" sz="1200" dirty="0">
                          <a:effectLst/>
                          <a:latin typeface="+mj-lt"/>
                          <a:ea typeface="Calibri" panose="020F0502020204030204" pitchFamily="34" charset="0"/>
                          <a:cs typeface="Times New Roman" panose="02020603050405020304" pitchFamily="18" charset="0"/>
                        </a:rPr>
                        <a:t>1</a:t>
                      </a:r>
                    </a:p>
                  </a:txBody>
                  <a:tcPr marL="68580" marR="68580" marT="0" marB="0"/>
                </a:tc>
                <a:extLst>
                  <a:ext uri="{0D108BD9-81ED-4DB2-BD59-A6C34878D82A}">
                    <a16:rowId xmlns:a16="http://schemas.microsoft.com/office/drawing/2014/main" val="1484390148"/>
                  </a:ext>
                </a:extLst>
              </a:tr>
              <a:tr h="208717">
                <a:tc>
                  <a:txBody>
                    <a:bodyPr/>
                    <a:lstStyle/>
                    <a:p>
                      <a:pPr>
                        <a:lnSpc>
                          <a:spcPct val="107000"/>
                        </a:lnSpc>
                        <a:spcAft>
                          <a:spcPts val="0"/>
                        </a:spcAft>
                      </a:pPr>
                      <a:r>
                        <a:rPr lang="en-ZA" sz="1200" dirty="0" err="1">
                          <a:effectLst/>
                          <a:latin typeface="+mj-lt"/>
                          <a:ea typeface="Calibri" panose="020F0502020204030204" pitchFamily="34" charset="0"/>
                          <a:cs typeface="Times New Roman" panose="02020603050405020304" pitchFamily="18" charset="0"/>
                        </a:rPr>
                        <a:t>Mzontsundu</a:t>
                      </a:r>
                      <a:r>
                        <a:rPr lang="en-ZA" sz="1200" dirty="0">
                          <a:effectLst/>
                          <a:latin typeface="+mj-lt"/>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en-ZA" sz="1200" dirty="0">
                          <a:effectLst/>
                          <a:latin typeface="+mj-lt"/>
                          <a:ea typeface="Calibri" panose="020F0502020204030204" pitchFamily="34" charset="0"/>
                          <a:cs typeface="Times New Roman" panose="02020603050405020304" pitchFamily="18" charset="0"/>
                        </a:rPr>
                        <a:t>1</a:t>
                      </a:r>
                    </a:p>
                  </a:txBody>
                  <a:tcPr marL="68580" marR="68580" marT="0" marB="0"/>
                </a:tc>
                <a:extLst>
                  <a:ext uri="{0D108BD9-81ED-4DB2-BD59-A6C34878D82A}">
                    <a16:rowId xmlns:a16="http://schemas.microsoft.com/office/drawing/2014/main" val="1807230653"/>
                  </a:ext>
                </a:extLst>
              </a:tr>
              <a:tr h="208717">
                <a:tc>
                  <a:txBody>
                    <a:bodyPr/>
                    <a:lstStyle/>
                    <a:p>
                      <a:pPr>
                        <a:lnSpc>
                          <a:spcPct val="107000"/>
                        </a:lnSpc>
                        <a:spcAft>
                          <a:spcPts val="0"/>
                        </a:spcAft>
                      </a:pPr>
                      <a:r>
                        <a:rPr lang="en-ZA" sz="1200" dirty="0" err="1">
                          <a:effectLst/>
                          <a:latin typeface="+mj-lt"/>
                          <a:ea typeface="Calibri" panose="020F0502020204030204" pitchFamily="34" charset="0"/>
                          <a:cs typeface="Times New Roman" panose="02020603050405020304" pitchFamily="18" charset="0"/>
                        </a:rPr>
                        <a:t>Ndileka</a:t>
                      </a:r>
                      <a:r>
                        <a:rPr lang="en-ZA" sz="1200" dirty="0">
                          <a:effectLst/>
                          <a:latin typeface="+mj-lt"/>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en-ZA" sz="1200" dirty="0">
                          <a:effectLst/>
                          <a:latin typeface="+mj-lt"/>
                          <a:ea typeface="Calibri" panose="020F0502020204030204" pitchFamily="34" charset="0"/>
                          <a:cs typeface="Times New Roman" panose="02020603050405020304" pitchFamily="18" charset="0"/>
                        </a:rPr>
                        <a:t>1</a:t>
                      </a:r>
                    </a:p>
                  </a:txBody>
                  <a:tcPr marL="68580" marR="68580" marT="0" marB="0"/>
                </a:tc>
                <a:extLst>
                  <a:ext uri="{0D108BD9-81ED-4DB2-BD59-A6C34878D82A}">
                    <a16:rowId xmlns:a16="http://schemas.microsoft.com/office/drawing/2014/main" val="1914862284"/>
                  </a:ext>
                </a:extLst>
              </a:tr>
              <a:tr h="208717">
                <a:tc>
                  <a:txBody>
                    <a:bodyPr/>
                    <a:lstStyle/>
                    <a:p>
                      <a:pPr>
                        <a:lnSpc>
                          <a:spcPct val="107000"/>
                        </a:lnSpc>
                        <a:spcAft>
                          <a:spcPts val="0"/>
                        </a:spcAft>
                      </a:pPr>
                      <a:r>
                        <a:rPr lang="en-ZA" sz="1200" dirty="0" err="1">
                          <a:effectLst/>
                          <a:latin typeface="+mj-lt"/>
                          <a:ea typeface="Calibri" panose="020F0502020204030204" pitchFamily="34" charset="0"/>
                          <a:cs typeface="Times New Roman" panose="02020603050405020304" pitchFamily="18" charset="0"/>
                        </a:rPr>
                        <a:t>Balasi</a:t>
                      </a:r>
                      <a:r>
                        <a:rPr lang="en-ZA" sz="1200" dirty="0">
                          <a:effectLst/>
                          <a:latin typeface="+mj-lt"/>
                          <a:ea typeface="Calibri" panose="020F0502020204030204" pitchFamily="34" charset="0"/>
                          <a:cs typeface="Times New Roman" panose="02020603050405020304" pitchFamily="18" charset="0"/>
                        </a:rPr>
                        <a:t> Location</a:t>
                      </a:r>
                    </a:p>
                  </a:txBody>
                  <a:tcPr marL="68580" marR="68580" marT="0" marB="0"/>
                </a:tc>
                <a:tc>
                  <a:txBody>
                    <a:bodyPr/>
                    <a:lstStyle/>
                    <a:p>
                      <a:pPr>
                        <a:lnSpc>
                          <a:spcPct val="107000"/>
                        </a:lnSpc>
                        <a:spcAft>
                          <a:spcPts val="0"/>
                        </a:spcAft>
                      </a:pPr>
                      <a:r>
                        <a:rPr lang="en-ZA" sz="1200" dirty="0">
                          <a:effectLst/>
                          <a:latin typeface="+mj-lt"/>
                          <a:ea typeface="Calibri" panose="020F0502020204030204" pitchFamily="34" charset="0"/>
                          <a:cs typeface="Times New Roman" panose="02020603050405020304" pitchFamily="18" charset="0"/>
                        </a:rPr>
                        <a:t>1</a:t>
                      </a:r>
                    </a:p>
                  </a:txBody>
                  <a:tcPr marL="68580" marR="68580" marT="0" marB="0"/>
                </a:tc>
                <a:extLst>
                  <a:ext uri="{0D108BD9-81ED-4DB2-BD59-A6C34878D82A}">
                    <a16:rowId xmlns:a16="http://schemas.microsoft.com/office/drawing/2014/main" val="3503473850"/>
                  </a:ext>
                </a:extLst>
              </a:tr>
              <a:tr h="208717">
                <a:tc>
                  <a:txBody>
                    <a:bodyPr/>
                    <a:lstStyle/>
                    <a:p>
                      <a:pPr>
                        <a:lnSpc>
                          <a:spcPct val="107000"/>
                        </a:lnSpc>
                        <a:spcAft>
                          <a:spcPts val="0"/>
                        </a:spcAft>
                      </a:pPr>
                      <a:r>
                        <a:rPr lang="en-ZA" sz="1200" dirty="0" err="1">
                          <a:effectLst/>
                          <a:latin typeface="+mj-lt"/>
                          <a:ea typeface="Calibri" panose="020F0502020204030204" pitchFamily="34" charset="0"/>
                          <a:cs typeface="Times New Roman" panose="02020603050405020304" pitchFamily="18" charset="0"/>
                        </a:rPr>
                        <a:t>Tolofiyeni</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200" dirty="0">
                          <a:effectLst/>
                          <a:latin typeface="+mj-lt"/>
                          <a:ea typeface="Calibri" panose="020F0502020204030204" pitchFamily="34" charset="0"/>
                          <a:cs typeface="Times New Roman" panose="02020603050405020304" pitchFamily="18" charset="0"/>
                        </a:rPr>
                        <a:t>1</a:t>
                      </a:r>
                    </a:p>
                  </a:txBody>
                  <a:tcPr marL="68580" marR="68580" marT="0" marB="0"/>
                </a:tc>
                <a:extLst>
                  <a:ext uri="{0D108BD9-81ED-4DB2-BD59-A6C34878D82A}">
                    <a16:rowId xmlns:a16="http://schemas.microsoft.com/office/drawing/2014/main" val="1424159720"/>
                  </a:ext>
                </a:extLst>
              </a:tr>
              <a:tr h="208717">
                <a:tc>
                  <a:txBody>
                    <a:bodyPr/>
                    <a:lstStyle/>
                    <a:p>
                      <a:pPr>
                        <a:lnSpc>
                          <a:spcPct val="107000"/>
                        </a:lnSpc>
                        <a:spcAft>
                          <a:spcPts val="0"/>
                        </a:spcAft>
                      </a:pPr>
                      <a:r>
                        <a:rPr lang="en-ZA" sz="1200" dirty="0">
                          <a:effectLst/>
                          <a:latin typeface="+mj-lt"/>
                          <a:ea typeface="Calibri" panose="020F0502020204030204" pitchFamily="34" charset="0"/>
                          <a:cs typeface="Times New Roman" panose="02020603050405020304" pitchFamily="18" charset="0"/>
                        </a:rPr>
                        <a:t>Mount Coke</a:t>
                      </a:r>
                    </a:p>
                  </a:txBody>
                  <a:tcPr marL="68580" marR="68580" marT="0" marB="0"/>
                </a:tc>
                <a:tc>
                  <a:txBody>
                    <a:bodyPr/>
                    <a:lstStyle/>
                    <a:p>
                      <a:pPr>
                        <a:lnSpc>
                          <a:spcPct val="107000"/>
                        </a:lnSpc>
                        <a:spcAft>
                          <a:spcPts val="0"/>
                        </a:spcAft>
                      </a:pPr>
                      <a:r>
                        <a:rPr lang="en-ZA" sz="1200" dirty="0">
                          <a:effectLst/>
                          <a:latin typeface="+mj-lt"/>
                          <a:ea typeface="Calibri" panose="020F0502020204030204" pitchFamily="34" charset="0"/>
                          <a:cs typeface="Times New Roman" panose="02020603050405020304" pitchFamily="18" charset="0"/>
                        </a:rPr>
                        <a:t>1</a:t>
                      </a:r>
                    </a:p>
                  </a:txBody>
                  <a:tcPr marL="68580" marR="68580" marT="0" marB="0"/>
                </a:tc>
                <a:extLst>
                  <a:ext uri="{0D108BD9-81ED-4DB2-BD59-A6C34878D82A}">
                    <a16:rowId xmlns:a16="http://schemas.microsoft.com/office/drawing/2014/main" val="2196389774"/>
                  </a:ext>
                </a:extLst>
              </a:tr>
              <a:tr h="208717">
                <a:tc>
                  <a:txBody>
                    <a:bodyPr/>
                    <a:lstStyle/>
                    <a:p>
                      <a:pPr>
                        <a:lnSpc>
                          <a:spcPct val="107000"/>
                        </a:lnSpc>
                        <a:spcAft>
                          <a:spcPts val="0"/>
                        </a:spcAft>
                      </a:pPr>
                      <a:r>
                        <a:rPr lang="en-ZA" sz="1200" dirty="0" err="1">
                          <a:effectLst/>
                          <a:latin typeface="+mj-lt"/>
                          <a:ea typeface="Calibri" panose="020F0502020204030204" pitchFamily="34" charset="0"/>
                          <a:cs typeface="Times New Roman" panose="02020603050405020304" pitchFamily="18" charset="0"/>
                        </a:rPr>
                        <a:t>Mlakalaka</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200" dirty="0">
                          <a:effectLst/>
                          <a:latin typeface="+mj-lt"/>
                          <a:ea typeface="Calibri" panose="020F0502020204030204" pitchFamily="34" charset="0"/>
                          <a:cs typeface="Times New Roman" panose="02020603050405020304" pitchFamily="18" charset="0"/>
                        </a:rPr>
                        <a:t>1</a:t>
                      </a:r>
                    </a:p>
                  </a:txBody>
                  <a:tcPr marL="68580" marR="68580" marT="0" marB="0"/>
                </a:tc>
                <a:extLst>
                  <a:ext uri="{0D108BD9-81ED-4DB2-BD59-A6C34878D82A}">
                    <a16:rowId xmlns:a16="http://schemas.microsoft.com/office/drawing/2014/main" val="3765895292"/>
                  </a:ext>
                </a:extLst>
              </a:tr>
            </a:tbl>
          </a:graphicData>
        </a:graphic>
      </p:graphicFrame>
    </p:spTree>
    <p:extLst>
      <p:ext uri="{BB962C8B-B14F-4D97-AF65-F5344CB8AC3E}">
        <p14:creationId xmlns:p14="http://schemas.microsoft.com/office/powerpoint/2010/main" val="24389271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0" y="1"/>
            <a:ext cx="8356351" cy="660399"/>
          </a:xfrm>
          <a:prstGeom prst="rect">
            <a:avLst/>
          </a:prstGeom>
          <a:noFill/>
          <a:ln>
            <a:noFill/>
          </a:ln>
        </p:spPr>
        <p:txBody>
          <a:bodyPr spcFirstLastPara="1" wrap="square" lIns="91425" tIns="45700" rIns="91425" bIns="45700" anchor="ctr" anchorCtr="0">
            <a:noAutofit/>
          </a:bodyPr>
          <a:lstStyle/>
          <a:p>
            <a:pPr lvl="0" algn="l">
              <a:buSzPts val="3000"/>
            </a:pPr>
            <a:r>
              <a:rPr lang="en-ZA" sz="2400" b="1" dirty="0">
                <a:solidFill>
                  <a:srgbClr val="73B632"/>
                </a:solidFill>
                <a:ea typeface="Twentieth Century"/>
                <a:cs typeface="Twentieth Century"/>
                <a:sym typeface="Twentieth Century"/>
              </a:rPr>
              <a:t>WORKSTREAM ON MUNICIPAL SERVICES (CONT..)</a:t>
            </a:r>
            <a:endParaRPr sz="2400" dirty="0">
              <a:solidFill>
                <a:srgbClr val="73B632"/>
              </a:solidFill>
              <a:latin typeface="+mj-lt"/>
            </a:endParaRPr>
          </a:p>
        </p:txBody>
      </p:sp>
      <p:sp>
        <p:nvSpPr>
          <p:cNvPr id="97" name="Google Shape;97;p14"/>
          <p:cNvSpPr txBox="1">
            <a:spLocks noGrp="1"/>
          </p:cNvSpPr>
          <p:nvPr>
            <p:ph type="body" idx="1"/>
          </p:nvPr>
        </p:nvSpPr>
        <p:spPr>
          <a:xfrm>
            <a:off x="213361" y="660401"/>
            <a:ext cx="8201156" cy="5151118"/>
          </a:xfrm>
          <a:prstGeom prst="rect">
            <a:avLst/>
          </a:prstGeom>
          <a:noFill/>
          <a:ln>
            <a:noFill/>
          </a:ln>
        </p:spPr>
        <p:txBody>
          <a:bodyPr spcFirstLastPara="1" wrap="square" lIns="91425" tIns="45700" rIns="91425" bIns="45700" anchor="t" anchorCtr="0">
            <a:noAutofit/>
          </a:bodyPr>
          <a:lstStyle/>
          <a:p>
            <a:pPr marL="114300" indent="0">
              <a:buNone/>
            </a:pPr>
            <a:r>
              <a:rPr lang="en-US" b="1" dirty="0">
                <a:latin typeface="+mj-lt"/>
              </a:rPr>
              <a:t>Statistics from 01</a:t>
            </a:r>
            <a:r>
              <a:rPr lang="en-US" b="1" baseline="30000" dirty="0">
                <a:latin typeface="+mj-lt"/>
              </a:rPr>
              <a:t>st</a:t>
            </a:r>
            <a:r>
              <a:rPr lang="en-US" b="1" dirty="0">
                <a:latin typeface="+mj-lt"/>
              </a:rPr>
              <a:t> to the 07</a:t>
            </a:r>
            <a:r>
              <a:rPr lang="en-US" b="1" baseline="30000" dirty="0">
                <a:latin typeface="+mj-lt"/>
              </a:rPr>
              <a:t>th</a:t>
            </a:r>
            <a:r>
              <a:rPr lang="en-US" b="1" dirty="0">
                <a:latin typeface="+mj-lt"/>
              </a:rPr>
              <a:t> June 2020</a:t>
            </a:r>
          </a:p>
          <a:p>
            <a:pPr marL="114300" indent="0">
              <a:buNone/>
            </a:pPr>
            <a:r>
              <a:rPr lang="en-US" b="1" u="sng" dirty="0">
                <a:latin typeface="+mj-lt"/>
              </a:rPr>
              <a:t>Coastal Region (</a:t>
            </a:r>
            <a:r>
              <a:rPr lang="en-US" b="1" u="sng" dirty="0" err="1">
                <a:latin typeface="+mj-lt"/>
              </a:rPr>
              <a:t>Cont</a:t>
            </a:r>
            <a:r>
              <a:rPr lang="en-US" b="1" u="sng" dirty="0">
                <a:latin typeface="+mj-lt"/>
              </a:rPr>
              <a:t>…)</a:t>
            </a:r>
            <a:endParaRPr lang="en-ZA" dirty="0">
              <a:latin typeface="+mj-lt"/>
            </a:endParaRPr>
          </a:p>
          <a:p>
            <a:pPr marL="114300" indent="0">
              <a:buNone/>
            </a:pPr>
            <a:endParaRPr lang="en-US" dirty="0"/>
          </a:p>
          <a:p>
            <a:pPr marL="114300" indent="0">
              <a:buNone/>
            </a:pPr>
            <a:endParaRPr lang="en-US" dirty="0"/>
          </a:p>
          <a:p>
            <a:endParaRPr lang="en-US" dirty="0"/>
          </a:p>
          <a:p>
            <a:pPr marL="114300" indent="0">
              <a:buNone/>
            </a:pPr>
            <a:endParaRPr lang="en-US" dirty="0">
              <a:solidFill>
                <a:schemeClr val="tx1"/>
              </a:solidFill>
            </a:endParaRPr>
          </a:p>
          <a:p>
            <a:pPr marL="114300" indent="0">
              <a:buNone/>
            </a:pPr>
            <a:r>
              <a:rPr lang="en-ZA" dirty="0"/>
              <a:t>  </a:t>
            </a:r>
          </a:p>
          <a:p>
            <a:endParaRPr lang="en-ZA" dirty="0"/>
          </a:p>
          <a:p>
            <a:pPr marL="114300" indent="0">
              <a:buNone/>
            </a:pPr>
            <a:endParaRPr lang="en-ZA" b="1" dirty="0"/>
          </a:p>
          <a:p>
            <a:endParaRPr lang="en-ZA" dirty="0">
              <a:solidFill>
                <a:schemeClr val="tx1">
                  <a:lumMod val="75000"/>
                  <a:lumOff val="25000"/>
                </a:schemeClr>
              </a:solidFill>
            </a:endParaRPr>
          </a:p>
        </p:txBody>
      </p:sp>
      <p:graphicFrame>
        <p:nvGraphicFramePr>
          <p:cNvPr id="2" name="Table 1">
            <a:extLst>
              <a:ext uri="{FF2B5EF4-FFF2-40B4-BE49-F238E27FC236}">
                <a16:creationId xmlns:a16="http://schemas.microsoft.com/office/drawing/2014/main" id="{3707E48F-A4C9-4951-98FC-7DABF9C9F33A}"/>
              </a:ext>
            </a:extLst>
          </p:cNvPr>
          <p:cNvGraphicFramePr>
            <a:graphicFrameLocks noGrp="1"/>
          </p:cNvGraphicFramePr>
          <p:nvPr/>
        </p:nvGraphicFramePr>
        <p:xfrm>
          <a:off x="142241" y="1635760"/>
          <a:ext cx="6277392" cy="4175758"/>
        </p:xfrm>
        <a:graphic>
          <a:graphicData uri="http://schemas.openxmlformats.org/drawingml/2006/table">
            <a:tbl>
              <a:tblPr firstRow="1" firstCol="1" bandRow="1">
                <a:tableStyleId>{5C22544A-7EE6-4342-B048-85BDC9FD1C3A}</a:tableStyleId>
              </a:tblPr>
              <a:tblGrid>
                <a:gridCol w="2576935">
                  <a:extLst>
                    <a:ext uri="{9D8B030D-6E8A-4147-A177-3AD203B41FA5}">
                      <a16:colId xmlns:a16="http://schemas.microsoft.com/office/drawing/2014/main" val="2056867811"/>
                    </a:ext>
                  </a:extLst>
                </a:gridCol>
                <a:gridCol w="3700457">
                  <a:extLst>
                    <a:ext uri="{9D8B030D-6E8A-4147-A177-3AD203B41FA5}">
                      <a16:colId xmlns:a16="http://schemas.microsoft.com/office/drawing/2014/main" val="2068912506"/>
                    </a:ext>
                  </a:extLst>
                </a:gridCol>
              </a:tblGrid>
              <a:tr h="305039">
                <a:tc gridSpan="2">
                  <a:txBody>
                    <a:bodyPr/>
                    <a:lstStyle/>
                    <a:p>
                      <a:pPr>
                        <a:lnSpc>
                          <a:spcPct val="107000"/>
                        </a:lnSpc>
                        <a:spcAft>
                          <a:spcPts val="0"/>
                        </a:spcAft>
                      </a:pPr>
                      <a:r>
                        <a:rPr lang="en-US" sz="1200" dirty="0">
                          <a:effectLst/>
                          <a:latin typeface="+mn-lt"/>
                        </a:rPr>
                        <a:t>Coastal Areas</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extLst>
                  <a:ext uri="{0D108BD9-81ED-4DB2-BD59-A6C34878D82A}">
                    <a16:rowId xmlns:a16="http://schemas.microsoft.com/office/drawing/2014/main" val="2824629585"/>
                  </a:ext>
                </a:extLst>
              </a:tr>
              <a:tr h="339358">
                <a:tc>
                  <a:txBody>
                    <a:bodyPr/>
                    <a:lstStyle/>
                    <a:p>
                      <a:pPr>
                        <a:lnSpc>
                          <a:spcPct val="107000"/>
                        </a:lnSpc>
                        <a:spcAft>
                          <a:spcPts val="0"/>
                        </a:spcAft>
                      </a:pPr>
                      <a:r>
                        <a:rPr lang="en-US" sz="1200" dirty="0">
                          <a:effectLst/>
                          <a:latin typeface="+mn-lt"/>
                        </a:rPr>
                        <a:t>BCMM Cemeteries (Funerals)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37995"/>
                  </a:ext>
                </a:extLst>
              </a:tr>
              <a:tr h="351841">
                <a:tc gridSpan="2">
                  <a:txBody>
                    <a:bodyPr/>
                    <a:lstStyle/>
                    <a:p>
                      <a:pPr>
                        <a:lnSpc>
                          <a:spcPct val="107000"/>
                        </a:lnSpc>
                        <a:spcAft>
                          <a:spcPts val="0"/>
                        </a:spcAft>
                      </a:pPr>
                      <a:r>
                        <a:rPr lang="en-US" sz="1200" dirty="0">
                          <a:effectLst/>
                          <a:latin typeface="+mn-lt"/>
                        </a:rPr>
                        <a:t>Rural Areas (Digging of Graves)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extLst>
                  <a:ext uri="{0D108BD9-81ED-4DB2-BD59-A6C34878D82A}">
                    <a16:rowId xmlns:a16="http://schemas.microsoft.com/office/drawing/2014/main" val="1150385994"/>
                  </a:ext>
                </a:extLst>
              </a:tr>
              <a:tr h="518639">
                <a:tc>
                  <a:txBody>
                    <a:bodyPr/>
                    <a:lstStyle/>
                    <a:p>
                      <a:pPr>
                        <a:lnSpc>
                          <a:spcPct val="107000"/>
                        </a:lnSpc>
                        <a:spcAft>
                          <a:spcPts val="0"/>
                        </a:spcAft>
                      </a:pPr>
                      <a:r>
                        <a:rPr lang="en-US" sz="1200" dirty="0" err="1">
                          <a:effectLst/>
                          <a:latin typeface="+mn-lt"/>
                          <a:ea typeface="Calibri" panose="020F0502020204030204" pitchFamily="34" charset="0"/>
                          <a:cs typeface="Times New Roman" panose="02020603050405020304" pitchFamily="18" charset="0"/>
                        </a:rPr>
                        <a:t>Tshatshu</a:t>
                      </a:r>
                      <a:r>
                        <a:rPr lang="en-US" sz="1200" dirty="0">
                          <a:effectLst/>
                          <a:latin typeface="+mn-lt"/>
                          <a:ea typeface="Calibri" panose="020F0502020204030204" pitchFamily="34" charset="0"/>
                          <a:cs typeface="Times New Roman" panose="02020603050405020304" pitchFamily="18" charset="0"/>
                        </a:rPr>
                        <a:t>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3</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6932237"/>
                  </a:ext>
                </a:extLst>
              </a:tr>
              <a:tr h="518639">
                <a:tc>
                  <a:txBody>
                    <a:bodyPr/>
                    <a:lstStyle/>
                    <a:p>
                      <a:pPr>
                        <a:lnSpc>
                          <a:spcPct val="107000"/>
                        </a:lnSpc>
                        <a:spcAft>
                          <a:spcPts val="0"/>
                        </a:spcAft>
                      </a:pPr>
                      <a:r>
                        <a:rPr lang="en-US" sz="1200" dirty="0" err="1">
                          <a:effectLst/>
                          <a:latin typeface="+mn-lt"/>
                        </a:rPr>
                        <a:t>Jubisa</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latin typeface="+mn-lt"/>
                        </a:rPr>
                        <a:t>1</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5227236"/>
                  </a:ext>
                </a:extLst>
              </a:tr>
              <a:tr h="552482">
                <a:tc>
                  <a:txBody>
                    <a:bodyPr/>
                    <a:lstStyle/>
                    <a:p>
                      <a:pPr>
                        <a:lnSpc>
                          <a:spcPct val="107000"/>
                        </a:lnSpc>
                        <a:spcAft>
                          <a:spcPts val="0"/>
                        </a:spcAft>
                      </a:pPr>
                      <a:r>
                        <a:rPr lang="en-US" sz="1200" dirty="0" err="1">
                          <a:effectLst/>
                          <a:latin typeface="+mn-lt"/>
                        </a:rPr>
                        <a:t>Madakeni</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3</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7103602"/>
                  </a:ext>
                </a:extLst>
              </a:tr>
              <a:tr h="552482">
                <a:tc>
                  <a:txBody>
                    <a:bodyPr/>
                    <a:lstStyle/>
                    <a:p>
                      <a:pPr>
                        <a:lnSpc>
                          <a:spcPct val="107000"/>
                        </a:lnSpc>
                        <a:spcAft>
                          <a:spcPts val="0"/>
                        </a:spcAft>
                      </a:pP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2009900"/>
                  </a:ext>
                </a:extLst>
              </a:tr>
              <a:tr h="518639">
                <a:tc>
                  <a:txBody>
                    <a:bodyPr/>
                    <a:lstStyle/>
                    <a:p>
                      <a:pPr>
                        <a:lnSpc>
                          <a:spcPct val="107000"/>
                        </a:lnSpc>
                        <a:spcAft>
                          <a:spcPts val="0"/>
                        </a:spcAft>
                      </a:pPr>
                      <a:r>
                        <a:rPr lang="en-US" sz="1200" dirty="0">
                          <a:effectLst/>
                          <a:latin typeface="+mn-lt"/>
                        </a:rPr>
                        <a:t>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2199580"/>
                  </a:ext>
                </a:extLst>
              </a:tr>
              <a:tr h="518639">
                <a:tc>
                  <a:txBody>
                    <a:bodyPr/>
                    <a:lstStyle/>
                    <a:p>
                      <a:pPr>
                        <a:lnSpc>
                          <a:spcPct val="107000"/>
                        </a:lnSpc>
                        <a:spcAft>
                          <a:spcPts val="0"/>
                        </a:spcAft>
                      </a:pP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7536584"/>
                  </a:ext>
                </a:extLst>
              </a:tr>
            </a:tbl>
          </a:graphicData>
        </a:graphic>
      </p:graphicFrame>
    </p:spTree>
    <p:extLst>
      <p:ext uri="{BB962C8B-B14F-4D97-AF65-F5344CB8AC3E}">
        <p14:creationId xmlns:p14="http://schemas.microsoft.com/office/powerpoint/2010/main" val="107645902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101600" y="91441"/>
            <a:ext cx="8940800" cy="589279"/>
          </a:xfrm>
          <a:prstGeom prst="rect">
            <a:avLst/>
          </a:prstGeom>
          <a:noFill/>
          <a:ln>
            <a:noFill/>
          </a:ln>
        </p:spPr>
        <p:txBody>
          <a:bodyPr spcFirstLastPara="1" wrap="square" lIns="91425" tIns="45700" rIns="91425" bIns="45700" anchor="ctr" anchorCtr="0">
            <a:noAutofit/>
          </a:bodyPr>
          <a:lstStyle/>
          <a:p>
            <a:pPr lvl="0" algn="l">
              <a:buSzPts val="3000"/>
            </a:pPr>
            <a:r>
              <a:rPr lang="en-ZA" sz="3000" b="1" dirty="0">
                <a:solidFill>
                  <a:srgbClr val="73B632"/>
                </a:solidFill>
                <a:latin typeface="Twentieth Century"/>
                <a:ea typeface="Twentieth Century"/>
                <a:cs typeface="Twentieth Century"/>
                <a:sym typeface="Twentieth Century"/>
              </a:rPr>
              <a:t>WORKSTREAM ON MUNICIPAL SERVICES (CONT..)</a:t>
            </a:r>
            <a:endParaRPr sz="3000" dirty="0">
              <a:solidFill>
                <a:srgbClr val="73B632"/>
              </a:solidFill>
            </a:endParaRPr>
          </a:p>
        </p:txBody>
      </p:sp>
      <p:sp>
        <p:nvSpPr>
          <p:cNvPr id="97" name="Google Shape;97;p14"/>
          <p:cNvSpPr txBox="1">
            <a:spLocks noGrp="1"/>
          </p:cNvSpPr>
          <p:nvPr>
            <p:ph type="body" idx="1"/>
          </p:nvPr>
        </p:nvSpPr>
        <p:spPr>
          <a:xfrm>
            <a:off x="101600" y="680721"/>
            <a:ext cx="7665653" cy="4760244"/>
          </a:xfrm>
          <a:prstGeom prst="rect">
            <a:avLst/>
          </a:prstGeom>
          <a:noFill/>
          <a:ln>
            <a:noFill/>
          </a:ln>
        </p:spPr>
        <p:txBody>
          <a:bodyPr spcFirstLastPara="1" wrap="square" lIns="91425" tIns="45700" rIns="91425" bIns="45700" anchor="t" anchorCtr="0">
            <a:noAutofit/>
          </a:bodyPr>
          <a:lstStyle/>
          <a:p>
            <a:pPr marL="114300" indent="0">
              <a:buNone/>
            </a:pPr>
            <a:r>
              <a:rPr lang="en-US" sz="2000" b="1" u="sng" dirty="0"/>
              <a:t>SPORT AND RECREATION FACILITIES ACTIVITIES (01</a:t>
            </a:r>
            <a:r>
              <a:rPr lang="en-US" sz="2000" b="1" u="sng" baseline="30000" dirty="0"/>
              <a:t>st</a:t>
            </a:r>
            <a:r>
              <a:rPr lang="en-US" sz="2000" b="1" u="sng" dirty="0"/>
              <a:t> to 07</a:t>
            </a:r>
            <a:r>
              <a:rPr lang="en-US" sz="2000" b="1" u="sng" baseline="30000" dirty="0"/>
              <a:t>th</a:t>
            </a:r>
            <a:r>
              <a:rPr lang="en-US" sz="2000" b="1" u="sng" dirty="0"/>
              <a:t> June 2020</a:t>
            </a:r>
            <a:endParaRPr lang="en-US" sz="2000" b="1" dirty="0"/>
          </a:p>
          <a:p>
            <a:pPr marL="114300" indent="0">
              <a:buNone/>
            </a:pPr>
            <a:endParaRPr lang="en-ZA" dirty="0">
              <a:solidFill>
                <a:schemeClr val="tx1">
                  <a:lumMod val="75000"/>
                  <a:lumOff val="25000"/>
                </a:schemeClr>
              </a:solidFill>
            </a:endParaRPr>
          </a:p>
        </p:txBody>
      </p:sp>
      <p:graphicFrame>
        <p:nvGraphicFramePr>
          <p:cNvPr id="2" name="Table 1">
            <a:extLst>
              <a:ext uri="{FF2B5EF4-FFF2-40B4-BE49-F238E27FC236}">
                <a16:creationId xmlns:a16="http://schemas.microsoft.com/office/drawing/2014/main" id="{350AB94A-D60C-4A4F-B81A-35DFEE17D974}"/>
              </a:ext>
            </a:extLst>
          </p:cNvPr>
          <p:cNvGraphicFramePr>
            <a:graphicFrameLocks noGrp="1"/>
          </p:cNvGraphicFramePr>
          <p:nvPr/>
        </p:nvGraphicFramePr>
        <p:xfrm>
          <a:off x="101600" y="1436112"/>
          <a:ext cx="8371839" cy="4570742"/>
        </p:xfrm>
        <a:graphic>
          <a:graphicData uri="http://schemas.openxmlformats.org/drawingml/2006/table">
            <a:tbl>
              <a:tblPr firstRow="1" firstCol="1" bandRow="1">
                <a:tableStyleId>{5C22544A-7EE6-4342-B048-85BDC9FD1C3A}</a:tableStyleId>
              </a:tblPr>
              <a:tblGrid>
                <a:gridCol w="3504633">
                  <a:extLst>
                    <a:ext uri="{9D8B030D-6E8A-4147-A177-3AD203B41FA5}">
                      <a16:colId xmlns:a16="http://schemas.microsoft.com/office/drawing/2014/main" val="328074236"/>
                    </a:ext>
                  </a:extLst>
                </a:gridCol>
                <a:gridCol w="3711270">
                  <a:extLst>
                    <a:ext uri="{9D8B030D-6E8A-4147-A177-3AD203B41FA5}">
                      <a16:colId xmlns:a16="http://schemas.microsoft.com/office/drawing/2014/main" val="708208650"/>
                    </a:ext>
                  </a:extLst>
                </a:gridCol>
                <a:gridCol w="1155936">
                  <a:extLst>
                    <a:ext uri="{9D8B030D-6E8A-4147-A177-3AD203B41FA5}">
                      <a16:colId xmlns:a16="http://schemas.microsoft.com/office/drawing/2014/main" val="2298242819"/>
                    </a:ext>
                  </a:extLst>
                </a:gridCol>
              </a:tblGrid>
              <a:tr h="287884">
                <a:tc>
                  <a:txBody>
                    <a:bodyPr/>
                    <a:lstStyle/>
                    <a:p>
                      <a:pPr algn="ctr">
                        <a:spcAft>
                          <a:spcPts val="0"/>
                        </a:spcAft>
                      </a:pPr>
                      <a:r>
                        <a:rPr lang="en-US" sz="1200" dirty="0">
                          <a:effectLst/>
                        </a:rPr>
                        <a:t>NAME OF FACILITY  </a:t>
                      </a:r>
                      <a:endParaRPr lang="en-ZA" sz="1000" dirty="0">
                        <a:effectLst/>
                        <a:latin typeface="Times New Roman" panose="02020603050405020304" pitchFamily="18" charset="0"/>
                        <a:ea typeface="Times New Roman" panose="02020603050405020304" pitchFamily="18" charset="0"/>
                      </a:endParaRPr>
                    </a:p>
                  </a:txBody>
                  <a:tcPr marL="67699" marR="67699" marT="0" marB="0"/>
                </a:tc>
                <a:tc>
                  <a:txBody>
                    <a:bodyPr/>
                    <a:lstStyle/>
                    <a:p>
                      <a:pPr algn="ctr">
                        <a:spcAft>
                          <a:spcPts val="0"/>
                        </a:spcAft>
                      </a:pPr>
                      <a:r>
                        <a:rPr lang="en-US" sz="1200" dirty="0">
                          <a:effectLst/>
                        </a:rPr>
                        <a:t>ACTIVITY</a:t>
                      </a:r>
                      <a:endParaRPr lang="en-ZA" sz="1000" dirty="0">
                        <a:effectLst/>
                        <a:latin typeface="Times New Roman" panose="02020603050405020304" pitchFamily="18" charset="0"/>
                        <a:ea typeface="Times New Roman" panose="02020603050405020304" pitchFamily="18" charset="0"/>
                      </a:endParaRPr>
                    </a:p>
                  </a:txBody>
                  <a:tcPr marL="67699" marR="67699" marT="0" marB="0"/>
                </a:tc>
                <a:tc>
                  <a:txBody>
                    <a:bodyPr/>
                    <a:lstStyle/>
                    <a:p>
                      <a:pPr algn="ctr">
                        <a:spcAft>
                          <a:spcPts val="0"/>
                        </a:spcAft>
                      </a:pPr>
                      <a:r>
                        <a:rPr lang="en-US" sz="1200" dirty="0">
                          <a:effectLst/>
                        </a:rPr>
                        <a:t>DATE</a:t>
                      </a:r>
                      <a:endParaRPr lang="en-ZA" sz="1000" dirty="0">
                        <a:effectLst/>
                        <a:latin typeface="Times New Roman" panose="02020603050405020304" pitchFamily="18" charset="0"/>
                        <a:ea typeface="Times New Roman" panose="02020603050405020304" pitchFamily="18" charset="0"/>
                      </a:endParaRPr>
                    </a:p>
                  </a:txBody>
                  <a:tcPr marL="67699" marR="67699" marT="0" marB="0"/>
                </a:tc>
                <a:extLst>
                  <a:ext uri="{0D108BD9-81ED-4DB2-BD59-A6C34878D82A}">
                    <a16:rowId xmlns:a16="http://schemas.microsoft.com/office/drawing/2014/main" val="2012956940"/>
                  </a:ext>
                </a:extLst>
              </a:tr>
              <a:tr h="347954">
                <a:tc>
                  <a:txBody>
                    <a:bodyPr/>
                    <a:lstStyle/>
                    <a:p>
                      <a:pPr>
                        <a:spcAft>
                          <a:spcPts val="0"/>
                        </a:spcAft>
                      </a:pPr>
                      <a:r>
                        <a:rPr lang="en-US" sz="1200" dirty="0" err="1">
                          <a:effectLst/>
                        </a:rPr>
                        <a:t>Nahoon</a:t>
                      </a:r>
                      <a:r>
                        <a:rPr lang="en-US" sz="1200" dirty="0">
                          <a:effectLst/>
                        </a:rPr>
                        <a:t> Beach Picnic </a:t>
                      </a:r>
                      <a:endParaRPr lang="en-ZA" sz="1200" dirty="0">
                        <a:effectLst/>
                        <a:latin typeface="Times New Roman" panose="02020603050405020304" pitchFamily="18" charset="0"/>
                        <a:ea typeface="Times New Roman" panose="02020603050405020304" pitchFamily="18" charset="0"/>
                      </a:endParaRPr>
                    </a:p>
                  </a:txBody>
                  <a:tcPr marL="67699" marR="67699" marT="0" marB="0"/>
                </a:tc>
                <a:tc>
                  <a:txBody>
                    <a:bodyPr/>
                    <a:lstStyle/>
                    <a:p>
                      <a:pPr>
                        <a:spcAft>
                          <a:spcPts val="0"/>
                        </a:spcAft>
                      </a:pPr>
                      <a:r>
                        <a:rPr lang="en-US" sz="1200" dirty="0">
                          <a:effectLst/>
                          <a:latin typeface="+mn-lt"/>
                        </a:rPr>
                        <a:t>Grass cutting in the picnic spots and open spaces</a:t>
                      </a:r>
                      <a:endParaRPr lang="en-ZA" sz="1200" dirty="0">
                        <a:effectLst/>
                        <a:latin typeface="+mn-lt"/>
                        <a:ea typeface="Times New Roman" panose="02020603050405020304" pitchFamily="18" charset="0"/>
                      </a:endParaRPr>
                    </a:p>
                  </a:txBody>
                  <a:tcPr marL="67699" marR="67699" marT="0" marB="0"/>
                </a:tc>
                <a:tc>
                  <a:txBody>
                    <a:bodyPr/>
                    <a:lstStyle/>
                    <a:p>
                      <a:pPr>
                        <a:spcAft>
                          <a:spcPts val="0"/>
                        </a:spcAft>
                      </a:pPr>
                      <a:endParaRPr lang="en-ZA" sz="1000" dirty="0">
                        <a:effectLst/>
                        <a:latin typeface="Times New Roman" panose="02020603050405020304" pitchFamily="18" charset="0"/>
                        <a:ea typeface="Times New Roman" panose="02020603050405020304" pitchFamily="18" charset="0"/>
                      </a:endParaRPr>
                    </a:p>
                  </a:txBody>
                  <a:tcPr marL="67699" marR="67699" marT="0" marB="0"/>
                </a:tc>
                <a:extLst>
                  <a:ext uri="{0D108BD9-81ED-4DB2-BD59-A6C34878D82A}">
                    <a16:rowId xmlns:a16="http://schemas.microsoft.com/office/drawing/2014/main" val="1313277364"/>
                  </a:ext>
                </a:extLst>
              </a:tr>
              <a:tr h="339641">
                <a:tc>
                  <a:txBody>
                    <a:bodyPr/>
                    <a:lstStyle/>
                    <a:p>
                      <a:pPr>
                        <a:spcAft>
                          <a:spcPts val="0"/>
                        </a:spcAft>
                      </a:pPr>
                      <a:r>
                        <a:rPr lang="en-US" sz="1200" dirty="0">
                          <a:effectLst/>
                        </a:rPr>
                        <a:t>Parkside Pool</a:t>
                      </a:r>
                      <a:endParaRPr lang="en-ZA" sz="1200" dirty="0">
                        <a:effectLst/>
                        <a:latin typeface="Times New Roman" panose="02020603050405020304" pitchFamily="18" charset="0"/>
                        <a:ea typeface="Times New Roman" panose="02020603050405020304" pitchFamily="18" charset="0"/>
                      </a:endParaRPr>
                    </a:p>
                  </a:txBody>
                  <a:tcPr marL="67699" marR="67699" marT="0" marB="0"/>
                </a:tc>
                <a:tc>
                  <a:txBody>
                    <a:bodyPr/>
                    <a:lstStyle/>
                    <a:p>
                      <a:pPr>
                        <a:spcAft>
                          <a:spcPts val="0"/>
                        </a:spcAft>
                      </a:pPr>
                      <a:r>
                        <a:rPr lang="en-US" sz="1200" dirty="0">
                          <a:effectLst/>
                          <a:latin typeface="+mn-lt"/>
                        </a:rPr>
                        <a:t>Grass cutting  </a:t>
                      </a:r>
                      <a:endParaRPr lang="en-ZA" sz="1200" dirty="0">
                        <a:effectLst/>
                        <a:latin typeface="+mn-lt"/>
                        <a:ea typeface="Times New Roman" panose="02020603050405020304" pitchFamily="18" charset="0"/>
                      </a:endParaRPr>
                    </a:p>
                  </a:txBody>
                  <a:tcPr marL="67699" marR="67699" marT="0" marB="0"/>
                </a:tc>
                <a:tc>
                  <a:txBody>
                    <a:bodyPr/>
                    <a:lstStyle/>
                    <a:p>
                      <a:pPr>
                        <a:spcAft>
                          <a:spcPts val="0"/>
                        </a:spcAft>
                      </a:pPr>
                      <a:endParaRPr lang="en-ZA" sz="1000" dirty="0">
                        <a:effectLst/>
                        <a:latin typeface="Times New Roman" panose="02020603050405020304" pitchFamily="18" charset="0"/>
                        <a:ea typeface="Times New Roman" panose="02020603050405020304" pitchFamily="18" charset="0"/>
                      </a:endParaRPr>
                    </a:p>
                  </a:txBody>
                  <a:tcPr marL="67699" marR="67699" marT="0" marB="0"/>
                </a:tc>
                <a:extLst>
                  <a:ext uri="{0D108BD9-81ED-4DB2-BD59-A6C34878D82A}">
                    <a16:rowId xmlns:a16="http://schemas.microsoft.com/office/drawing/2014/main" val="3899800572"/>
                  </a:ext>
                </a:extLst>
              </a:tr>
              <a:tr h="339641">
                <a:tc>
                  <a:txBody>
                    <a:bodyPr/>
                    <a:lstStyle/>
                    <a:p>
                      <a:pPr>
                        <a:spcAft>
                          <a:spcPts val="0"/>
                        </a:spcAft>
                      </a:pPr>
                      <a:r>
                        <a:rPr lang="en-US" sz="1200" dirty="0">
                          <a:effectLst/>
                        </a:rPr>
                        <a:t>King William’s Town Pool</a:t>
                      </a:r>
                      <a:endParaRPr lang="en-ZA" sz="1200" dirty="0">
                        <a:effectLst/>
                        <a:latin typeface="Times New Roman" panose="02020603050405020304" pitchFamily="18" charset="0"/>
                        <a:ea typeface="Times New Roman" panose="02020603050405020304" pitchFamily="18" charset="0"/>
                      </a:endParaRPr>
                    </a:p>
                  </a:txBody>
                  <a:tcPr marL="67699" marR="67699" marT="0" marB="0"/>
                </a:tc>
                <a:tc>
                  <a:txBody>
                    <a:bodyPr/>
                    <a:lstStyle/>
                    <a:p>
                      <a:pPr>
                        <a:spcAft>
                          <a:spcPts val="0"/>
                        </a:spcAft>
                      </a:pPr>
                      <a:r>
                        <a:rPr lang="en-US" sz="1200" dirty="0">
                          <a:effectLst/>
                          <a:latin typeface="+mn-lt"/>
                        </a:rPr>
                        <a:t>Grass cutting  </a:t>
                      </a:r>
                      <a:endParaRPr lang="en-ZA" sz="1200" dirty="0">
                        <a:effectLst/>
                        <a:latin typeface="+mn-lt"/>
                        <a:ea typeface="Times New Roman" panose="02020603050405020304" pitchFamily="18" charset="0"/>
                      </a:endParaRPr>
                    </a:p>
                  </a:txBody>
                  <a:tcPr marL="67699" marR="67699" marT="0" marB="0"/>
                </a:tc>
                <a:tc>
                  <a:txBody>
                    <a:bodyPr/>
                    <a:lstStyle/>
                    <a:p>
                      <a:pPr>
                        <a:spcAft>
                          <a:spcPts val="0"/>
                        </a:spcAft>
                      </a:pPr>
                      <a:endParaRPr lang="en-ZA" sz="1000" dirty="0">
                        <a:effectLst/>
                        <a:latin typeface="Times New Roman" panose="02020603050405020304" pitchFamily="18" charset="0"/>
                        <a:ea typeface="Times New Roman" panose="02020603050405020304" pitchFamily="18" charset="0"/>
                      </a:endParaRPr>
                    </a:p>
                  </a:txBody>
                  <a:tcPr marL="67699" marR="67699" marT="0" marB="0"/>
                </a:tc>
                <a:extLst>
                  <a:ext uri="{0D108BD9-81ED-4DB2-BD59-A6C34878D82A}">
                    <a16:rowId xmlns:a16="http://schemas.microsoft.com/office/drawing/2014/main" val="1234519634"/>
                  </a:ext>
                </a:extLst>
              </a:tr>
              <a:tr h="344061">
                <a:tc>
                  <a:txBody>
                    <a:bodyPr/>
                    <a:lstStyle/>
                    <a:p>
                      <a:pPr>
                        <a:spcAft>
                          <a:spcPts val="0"/>
                        </a:spcAft>
                      </a:pPr>
                      <a:r>
                        <a:rPr lang="en-US" sz="1200" dirty="0" err="1">
                          <a:effectLst/>
                        </a:rPr>
                        <a:t>Zwelitsha</a:t>
                      </a:r>
                      <a:r>
                        <a:rPr lang="en-US" sz="1200" dirty="0">
                          <a:effectLst/>
                        </a:rPr>
                        <a:t> Pool </a:t>
                      </a:r>
                      <a:endParaRPr lang="en-ZA" sz="1200" dirty="0">
                        <a:effectLst/>
                        <a:latin typeface="Times New Roman" panose="02020603050405020304" pitchFamily="18" charset="0"/>
                        <a:ea typeface="Times New Roman" panose="02020603050405020304" pitchFamily="18" charset="0"/>
                      </a:endParaRPr>
                    </a:p>
                  </a:txBody>
                  <a:tcPr marL="67699" marR="67699" marT="0" marB="0"/>
                </a:tc>
                <a:tc>
                  <a:txBody>
                    <a:bodyPr/>
                    <a:lstStyle/>
                    <a:p>
                      <a:pPr>
                        <a:spcAft>
                          <a:spcPts val="0"/>
                        </a:spcAft>
                      </a:pPr>
                      <a:r>
                        <a:rPr lang="en-US" sz="1200" dirty="0">
                          <a:effectLst/>
                          <a:latin typeface="+mn-lt"/>
                        </a:rPr>
                        <a:t>Grass cutting  </a:t>
                      </a:r>
                      <a:endParaRPr lang="en-ZA" sz="1200" dirty="0">
                        <a:effectLst/>
                        <a:latin typeface="+mn-lt"/>
                        <a:ea typeface="Times New Roman" panose="02020603050405020304" pitchFamily="18" charset="0"/>
                      </a:endParaRPr>
                    </a:p>
                  </a:txBody>
                  <a:tcPr marL="67699" marR="67699" marT="0" marB="0"/>
                </a:tc>
                <a:tc>
                  <a:txBody>
                    <a:bodyPr/>
                    <a:lstStyle/>
                    <a:p>
                      <a:pPr>
                        <a:spcAft>
                          <a:spcPts val="0"/>
                        </a:spcAft>
                      </a:pPr>
                      <a:endParaRPr lang="en-ZA" sz="1000" dirty="0">
                        <a:effectLst/>
                        <a:latin typeface="Times New Roman" panose="02020603050405020304" pitchFamily="18" charset="0"/>
                        <a:ea typeface="Times New Roman" panose="02020603050405020304" pitchFamily="18" charset="0"/>
                      </a:endParaRPr>
                    </a:p>
                  </a:txBody>
                  <a:tcPr marL="67699" marR="67699" marT="0" marB="0"/>
                </a:tc>
                <a:extLst>
                  <a:ext uri="{0D108BD9-81ED-4DB2-BD59-A6C34878D82A}">
                    <a16:rowId xmlns:a16="http://schemas.microsoft.com/office/drawing/2014/main" val="3561938222"/>
                  </a:ext>
                </a:extLst>
              </a:tr>
              <a:tr h="339641">
                <a:tc>
                  <a:txBody>
                    <a:bodyPr/>
                    <a:lstStyle/>
                    <a:p>
                      <a:pPr>
                        <a:spcAft>
                          <a:spcPts val="0"/>
                        </a:spcAft>
                      </a:pPr>
                      <a:r>
                        <a:rPr lang="en-US" sz="1200" dirty="0" err="1">
                          <a:effectLst/>
                        </a:rPr>
                        <a:t>Nahoon</a:t>
                      </a:r>
                      <a:r>
                        <a:rPr lang="en-US" sz="1200" dirty="0">
                          <a:effectLst/>
                        </a:rPr>
                        <a:t> Main Beach </a:t>
                      </a:r>
                      <a:endParaRPr lang="en-ZA" sz="1200" dirty="0">
                        <a:effectLst/>
                        <a:latin typeface="Times New Roman" panose="02020603050405020304" pitchFamily="18" charset="0"/>
                        <a:ea typeface="Times New Roman" panose="02020603050405020304" pitchFamily="18" charset="0"/>
                      </a:endParaRPr>
                    </a:p>
                  </a:txBody>
                  <a:tcPr marL="67699" marR="67699" marT="0" marB="0"/>
                </a:tc>
                <a:tc>
                  <a:txBody>
                    <a:bodyPr/>
                    <a:lstStyle/>
                    <a:p>
                      <a:pPr>
                        <a:spcAft>
                          <a:spcPts val="0"/>
                        </a:spcAft>
                      </a:pPr>
                      <a:r>
                        <a:rPr lang="en-US" sz="1200" dirty="0">
                          <a:effectLst/>
                          <a:latin typeface="+mn-lt"/>
                        </a:rPr>
                        <a:t>Grass cutting </a:t>
                      </a:r>
                      <a:endParaRPr lang="en-ZA" sz="1200" dirty="0">
                        <a:effectLst/>
                        <a:latin typeface="+mn-lt"/>
                        <a:ea typeface="Times New Roman" panose="02020603050405020304" pitchFamily="18" charset="0"/>
                      </a:endParaRPr>
                    </a:p>
                  </a:txBody>
                  <a:tcPr marL="67699" marR="67699" marT="0" marB="0"/>
                </a:tc>
                <a:tc>
                  <a:txBody>
                    <a:bodyPr/>
                    <a:lstStyle/>
                    <a:p>
                      <a:pPr>
                        <a:spcAft>
                          <a:spcPts val="0"/>
                        </a:spcAft>
                      </a:pPr>
                      <a:endParaRPr lang="en-ZA" sz="1000" dirty="0">
                        <a:effectLst/>
                        <a:latin typeface="Times New Roman" panose="02020603050405020304" pitchFamily="18" charset="0"/>
                        <a:ea typeface="Times New Roman" panose="02020603050405020304" pitchFamily="18" charset="0"/>
                      </a:endParaRPr>
                    </a:p>
                  </a:txBody>
                  <a:tcPr marL="67699" marR="67699" marT="0" marB="0"/>
                </a:tc>
                <a:extLst>
                  <a:ext uri="{0D108BD9-81ED-4DB2-BD59-A6C34878D82A}">
                    <a16:rowId xmlns:a16="http://schemas.microsoft.com/office/drawing/2014/main" val="3203149519"/>
                  </a:ext>
                </a:extLst>
              </a:tr>
              <a:tr h="339641">
                <a:tc>
                  <a:txBody>
                    <a:bodyPr/>
                    <a:lstStyle/>
                    <a:p>
                      <a:pPr>
                        <a:spcAft>
                          <a:spcPts val="0"/>
                        </a:spcAft>
                      </a:pPr>
                      <a:r>
                        <a:rPr lang="en-US" sz="1200" dirty="0">
                          <a:effectLst/>
                        </a:rPr>
                        <a:t>Schoeman Cricket and Hockey Fields</a:t>
                      </a:r>
                      <a:endParaRPr lang="en-ZA" sz="1200" dirty="0">
                        <a:effectLst/>
                        <a:latin typeface="Times New Roman" panose="02020603050405020304" pitchFamily="18" charset="0"/>
                        <a:ea typeface="Times New Roman" panose="02020603050405020304" pitchFamily="18" charset="0"/>
                      </a:endParaRPr>
                    </a:p>
                  </a:txBody>
                  <a:tcPr marL="67699" marR="67699" marT="0" marB="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effectLst/>
                          <a:latin typeface="+mn-lt"/>
                        </a:rPr>
                        <a:t>Grass cutting (playing surface and surroundings)</a:t>
                      </a:r>
                      <a:endParaRPr lang="en-ZA" sz="1200" dirty="0">
                        <a:effectLst/>
                        <a:latin typeface="+mn-lt"/>
                        <a:ea typeface="Times New Roman" panose="02020603050405020304" pitchFamily="18" charset="0"/>
                      </a:endParaRPr>
                    </a:p>
                    <a:p>
                      <a:pPr>
                        <a:spcAft>
                          <a:spcPts val="0"/>
                        </a:spcAft>
                      </a:pPr>
                      <a:endParaRPr lang="en-ZA" sz="1200" dirty="0">
                        <a:effectLst/>
                        <a:latin typeface="+mn-lt"/>
                        <a:ea typeface="Times New Roman" panose="02020603050405020304" pitchFamily="18" charset="0"/>
                      </a:endParaRPr>
                    </a:p>
                  </a:txBody>
                  <a:tcPr marL="67699" marR="67699" marT="0" marB="0"/>
                </a:tc>
                <a:tc>
                  <a:txBody>
                    <a:bodyPr/>
                    <a:lstStyle/>
                    <a:p>
                      <a:pPr>
                        <a:spcAft>
                          <a:spcPts val="0"/>
                        </a:spcAft>
                      </a:pPr>
                      <a:endParaRPr lang="en-ZA" sz="1000" dirty="0">
                        <a:effectLst/>
                        <a:latin typeface="Times New Roman" panose="02020603050405020304" pitchFamily="18" charset="0"/>
                        <a:ea typeface="Times New Roman" panose="02020603050405020304" pitchFamily="18" charset="0"/>
                      </a:endParaRPr>
                    </a:p>
                  </a:txBody>
                  <a:tcPr marL="67699" marR="67699" marT="0" marB="0"/>
                </a:tc>
                <a:extLst>
                  <a:ext uri="{0D108BD9-81ED-4DB2-BD59-A6C34878D82A}">
                    <a16:rowId xmlns:a16="http://schemas.microsoft.com/office/drawing/2014/main" val="1176639711"/>
                  </a:ext>
                </a:extLst>
              </a:tr>
              <a:tr h="339641">
                <a:tc>
                  <a:txBody>
                    <a:bodyPr/>
                    <a:lstStyle/>
                    <a:p>
                      <a:pPr>
                        <a:spcAft>
                          <a:spcPts val="0"/>
                        </a:spcAft>
                      </a:pPr>
                      <a:r>
                        <a:rPr lang="en-US" sz="1200" dirty="0" err="1">
                          <a:effectLst/>
                        </a:rPr>
                        <a:t>Selborne</a:t>
                      </a:r>
                      <a:r>
                        <a:rPr lang="en-US" sz="1200" dirty="0">
                          <a:effectLst/>
                        </a:rPr>
                        <a:t> Recreation Grounds</a:t>
                      </a:r>
                      <a:endParaRPr lang="en-ZA" sz="1200" dirty="0">
                        <a:effectLst/>
                        <a:latin typeface="Times New Roman" panose="02020603050405020304" pitchFamily="18" charset="0"/>
                        <a:ea typeface="Times New Roman" panose="02020603050405020304" pitchFamily="18" charset="0"/>
                      </a:endParaRPr>
                    </a:p>
                  </a:txBody>
                  <a:tcPr marL="67699" marR="67699" marT="0" marB="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effectLst/>
                          <a:latin typeface="+mn-lt"/>
                        </a:rPr>
                        <a:t>Grass cutting (playing surface and surroundings)</a:t>
                      </a:r>
                      <a:endParaRPr lang="en-ZA" sz="1200" dirty="0">
                        <a:effectLst/>
                        <a:latin typeface="+mn-lt"/>
                        <a:ea typeface="Times New Roman" panose="02020603050405020304" pitchFamily="18" charset="0"/>
                      </a:endParaRPr>
                    </a:p>
                    <a:p>
                      <a:pPr>
                        <a:spcAft>
                          <a:spcPts val="0"/>
                        </a:spcAft>
                      </a:pPr>
                      <a:endParaRPr lang="en-ZA" sz="1200" dirty="0">
                        <a:effectLst/>
                        <a:latin typeface="+mn-lt"/>
                        <a:ea typeface="Times New Roman" panose="02020603050405020304" pitchFamily="18" charset="0"/>
                      </a:endParaRPr>
                    </a:p>
                  </a:txBody>
                  <a:tcPr marL="67699" marR="67699" marT="0" marB="0"/>
                </a:tc>
                <a:tc>
                  <a:txBody>
                    <a:bodyPr/>
                    <a:lstStyle/>
                    <a:p>
                      <a:pPr>
                        <a:spcAft>
                          <a:spcPts val="0"/>
                        </a:spcAft>
                      </a:pPr>
                      <a:endParaRPr lang="en-ZA" sz="1000" dirty="0">
                        <a:effectLst/>
                        <a:latin typeface="Times New Roman" panose="02020603050405020304" pitchFamily="18" charset="0"/>
                        <a:ea typeface="Times New Roman" panose="02020603050405020304" pitchFamily="18" charset="0"/>
                      </a:endParaRPr>
                    </a:p>
                  </a:txBody>
                  <a:tcPr marL="67699" marR="67699" marT="0" marB="0"/>
                </a:tc>
                <a:extLst>
                  <a:ext uri="{0D108BD9-81ED-4DB2-BD59-A6C34878D82A}">
                    <a16:rowId xmlns:a16="http://schemas.microsoft.com/office/drawing/2014/main" val="981481001"/>
                  </a:ext>
                </a:extLst>
              </a:tr>
              <a:tr h="339641">
                <a:tc>
                  <a:txBody>
                    <a:bodyPr/>
                    <a:lstStyle/>
                    <a:p>
                      <a:pPr>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Scenery Park Soccer Fields</a:t>
                      </a:r>
                    </a:p>
                  </a:txBody>
                  <a:tcPr marL="67699" marR="67699" marT="0" marB="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effectLst/>
                          <a:latin typeface="+mn-lt"/>
                        </a:rPr>
                        <a:t>Grass cutting (playing surface and surroundings)</a:t>
                      </a:r>
                      <a:endParaRPr lang="en-ZA" sz="1200" dirty="0">
                        <a:effectLst/>
                        <a:latin typeface="+mn-lt"/>
                        <a:ea typeface="Times New Roman" panose="02020603050405020304" pitchFamily="18" charset="0"/>
                      </a:endParaRPr>
                    </a:p>
                    <a:p>
                      <a:pPr>
                        <a:spcAft>
                          <a:spcPts val="0"/>
                        </a:spcAft>
                      </a:pPr>
                      <a:endParaRPr lang="en-ZA" sz="1200" dirty="0">
                        <a:effectLst/>
                        <a:latin typeface="+mn-lt"/>
                        <a:ea typeface="Times New Roman" panose="02020603050405020304" pitchFamily="18" charset="0"/>
                      </a:endParaRPr>
                    </a:p>
                  </a:txBody>
                  <a:tcPr marL="67699" marR="67699" marT="0" marB="0"/>
                </a:tc>
                <a:tc>
                  <a:txBody>
                    <a:bodyPr/>
                    <a:lstStyle/>
                    <a:p>
                      <a:pPr>
                        <a:spcAft>
                          <a:spcPts val="0"/>
                        </a:spcAft>
                      </a:pPr>
                      <a:endParaRPr lang="en-ZA" sz="1000" dirty="0">
                        <a:effectLst/>
                        <a:latin typeface="Times New Roman" panose="02020603050405020304" pitchFamily="18" charset="0"/>
                        <a:ea typeface="Times New Roman" panose="02020603050405020304" pitchFamily="18" charset="0"/>
                      </a:endParaRPr>
                    </a:p>
                  </a:txBody>
                  <a:tcPr marL="67699" marR="67699" marT="0" marB="0"/>
                </a:tc>
                <a:extLst>
                  <a:ext uri="{0D108BD9-81ED-4DB2-BD59-A6C34878D82A}">
                    <a16:rowId xmlns:a16="http://schemas.microsoft.com/office/drawing/2014/main" val="1940143583"/>
                  </a:ext>
                </a:extLst>
              </a:tr>
              <a:tr h="339641">
                <a:tc>
                  <a:txBody>
                    <a:bodyPr/>
                    <a:lstStyle/>
                    <a:p>
                      <a:pPr>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N.U 16 Soccer Fields</a:t>
                      </a:r>
                    </a:p>
                  </a:txBody>
                  <a:tcPr marL="67699" marR="67699" marT="0" marB="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effectLst/>
                          <a:latin typeface="+mn-lt"/>
                        </a:rPr>
                        <a:t>Grass cutting (playing surface and surroundings)</a:t>
                      </a:r>
                      <a:endParaRPr lang="en-ZA" sz="1200" dirty="0">
                        <a:effectLst/>
                        <a:latin typeface="+mn-lt"/>
                        <a:ea typeface="Times New Roman" panose="02020603050405020304" pitchFamily="18" charset="0"/>
                      </a:endParaRPr>
                    </a:p>
                    <a:p>
                      <a:pPr>
                        <a:spcAft>
                          <a:spcPts val="0"/>
                        </a:spcAft>
                      </a:pPr>
                      <a:endParaRPr lang="en-ZA" sz="1200" dirty="0">
                        <a:effectLst/>
                        <a:latin typeface="+mn-lt"/>
                        <a:ea typeface="Times New Roman" panose="02020603050405020304" pitchFamily="18" charset="0"/>
                      </a:endParaRPr>
                    </a:p>
                  </a:txBody>
                  <a:tcPr marL="67699" marR="67699" marT="0" marB="0"/>
                </a:tc>
                <a:tc>
                  <a:txBody>
                    <a:bodyPr/>
                    <a:lstStyle/>
                    <a:p>
                      <a:pPr>
                        <a:spcAft>
                          <a:spcPts val="0"/>
                        </a:spcAft>
                      </a:pPr>
                      <a:endParaRPr lang="en-ZA" sz="1000" dirty="0">
                        <a:effectLst/>
                        <a:latin typeface="Times New Roman" panose="02020603050405020304" pitchFamily="18" charset="0"/>
                        <a:ea typeface="Times New Roman" panose="02020603050405020304" pitchFamily="18" charset="0"/>
                      </a:endParaRPr>
                    </a:p>
                  </a:txBody>
                  <a:tcPr marL="67699" marR="67699" marT="0" marB="0"/>
                </a:tc>
                <a:extLst>
                  <a:ext uri="{0D108BD9-81ED-4DB2-BD59-A6C34878D82A}">
                    <a16:rowId xmlns:a16="http://schemas.microsoft.com/office/drawing/2014/main" val="2587108067"/>
                  </a:ext>
                </a:extLst>
              </a:tr>
              <a:tr h="339641">
                <a:tc>
                  <a:txBody>
                    <a:bodyPr/>
                    <a:lstStyle/>
                    <a:p>
                      <a:pPr>
                        <a:spcAft>
                          <a:spcPts val="0"/>
                        </a:spcAft>
                      </a:pPr>
                      <a:r>
                        <a:rPr lang="en-US" sz="1200" dirty="0">
                          <a:effectLst/>
                        </a:rPr>
                        <a:t>N.U 17 Soccer Fields </a:t>
                      </a:r>
                      <a:endParaRPr lang="en-ZA" sz="1200" dirty="0">
                        <a:effectLst/>
                        <a:latin typeface="Times New Roman" panose="02020603050405020304" pitchFamily="18" charset="0"/>
                        <a:ea typeface="Times New Roman" panose="02020603050405020304" pitchFamily="18" charset="0"/>
                      </a:endParaRPr>
                    </a:p>
                  </a:txBody>
                  <a:tcPr marL="67699" marR="67699" marT="0" marB="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effectLst/>
                          <a:latin typeface="+mn-lt"/>
                        </a:rPr>
                        <a:t>Grass cutting (playing surface and surroundings)</a:t>
                      </a:r>
                      <a:endParaRPr lang="en-ZA" sz="1200" dirty="0">
                        <a:effectLst/>
                        <a:latin typeface="+mn-lt"/>
                        <a:ea typeface="Times New Roman" panose="02020603050405020304" pitchFamily="18" charset="0"/>
                      </a:endParaRPr>
                    </a:p>
                    <a:p>
                      <a:pPr>
                        <a:spcAft>
                          <a:spcPts val="0"/>
                        </a:spcAft>
                      </a:pPr>
                      <a:endParaRPr lang="en-ZA" sz="1200" dirty="0">
                        <a:effectLst/>
                        <a:latin typeface="+mn-lt"/>
                        <a:ea typeface="Times New Roman" panose="02020603050405020304" pitchFamily="18" charset="0"/>
                      </a:endParaRPr>
                    </a:p>
                  </a:txBody>
                  <a:tcPr marL="67699" marR="67699" marT="0" marB="0"/>
                </a:tc>
                <a:tc>
                  <a:txBody>
                    <a:bodyPr/>
                    <a:lstStyle/>
                    <a:p>
                      <a:pPr>
                        <a:spcAft>
                          <a:spcPts val="0"/>
                        </a:spcAft>
                      </a:pPr>
                      <a:endParaRPr lang="en-ZA" sz="1000" dirty="0">
                        <a:effectLst/>
                        <a:latin typeface="Times New Roman" panose="02020603050405020304" pitchFamily="18" charset="0"/>
                        <a:ea typeface="Times New Roman" panose="02020603050405020304" pitchFamily="18" charset="0"/>
                      </a:endParaRPr>
                    </a:p>
                  </a:txBody>
                  <a:tcPr marL="67699" marR="67699" marT="0" marB="0"/>
                </a:tc>
                <a:extLst>
                  <a:ext uri="{0D108BD9-81ED-4DB2-BD59-A6C34878D82A}">
                    <a16:rowId xmlns:a16="http://schemas.microsoft.com/office/drawing/2014/main" val="2438586773"/>
                  </a:ext>
                </a:extLst>
              </a:tr>
              <a:tr h="377360">
                <a:tc>
                  <a:txBody>
                    <a:bodyPr/>
                    <a:lstStyle/>
                    <a:p>
                      <a:pPr>
                        <a:spcAft>
                          <a:spcPts val="0"/>
                        </a:spcAft>
                      </a:pPr>
                      <a:r>
                        <a:rPr lang="en-US" sz="1200" dirty="0">
                          <a:effectLst/>
                        </a:rPr>
                        <a:t>Dimbaza Sportfields </a:t>
                      </a:r>
                      <a:endParaRPr lang="en-ZA" sz="1200" dirty="0">
                        <a:effectLst/>
                        <a:latin typeface="Times New Roman" panose="02020603050405020304" pitchFamily="18" charset="0"/>
                        <a:ea typeface="Times New Roman" panose="02020603050405020304" pitchFamily="18" charset="0"/>
                      </a:endParaRPr>
                    </a:p>
                  </a:txBody>
                  <a:tcPr marL="67699" marR="67699" marT="0" marB="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effectLst/>
                          <a:latin typeface="+mn-lt"/>
                        </a:rPr>
                        <a:t>Grass cutting (playing surface and surroundings)</a:t>
                      </a:r>
                      <a:endParaRPr lang="en-ZA" sz="1200" dirty="0">
                        <a:effectLst/>
                        <a:latin typeface="+mn-lt"/>
                        <a:ea typeface="Times New Roman" panose="02020603050405020304" pitchFamily="18" charset="0"/>
                      </a:endParaRPr>
                    </a:p>
                    <a:p>
                      <a:pPr>
                        <a:spcAft>
                          <a:spcPts val="0"/>
                        </a:spcAft>
                      </a:pPr>
                      <a:endParaRPr lang="en-ZA" sz="1200" dirty="0">
                        <a:effectLst/>
                        <a:latin typeface="+mn-lt"/>
                        <a:ea typeface="Times New Roman" panose="02020603050405020304" pitchFamily="18" charset="0"/>
                      </a:endParaRPr>
                    </a:p>
                  </a:txBody>
                  <a:tcPr marL="67699" marR="67699" marT="0" marB="0"/>
                </a:tc>
                <a:tc>
                  <a:txBody>
                    <a:bodyPr/>
                    <a:lstStyle/>
                    <a:p>
                      <a:pPr>
                        <a:spcAft>
                          <a:spcPts val="0"/>
                        </a:spcAft>
                      </a:pPr>
                      <a:endParaRPr lang="en-ZA" sz="1000" dirty="0">
                        <a:effectLst/>
                        <a:latin typeface="Times New Roman" panose="02020603050405020304" pitchFamily="18" charset="0"/>
                        <a:ea typeface="Times New Roman" panose="02020603050405020304" pitchFamily="18" charset="0"/>
                      </a:endParaRPr>
                    </a:p>
                  </a:txBody>
                  <a:tcPr marL="67699" marR="67699" marT="0" marB="0"/>
                </a:tc>
                <a:extLst>
                  <a:ext uri="{0D108BD9-81ED-4DB2-BD59-A6C34878D82A}">
                    <a16:rowId xmlns:a16="http://schemas.microsoft.com/office/drawing/2014/main" val="3507001190"/>
                  </a:ext>
                </a:extLst>
              </a:tr>
              <a:tr h="172030">
                <a:tc>
                  <a:txBody>
                    <a:bodyPr/>
                    <a:lstStyle/>
                    <a:p>
                      <a:pPr>
                        <a:spcAft>
                          <a:spcPts val="0"/>
                        </a:spcAft>
                      </a:pPr>
                      <a:r>
                        <a:rPr lang="en-US" sz="1200" dirty="0" err="1">
                          <a:effectLst/>
                        </a:rPr>
                        <a:t>Sisa</a:t>
                      </a:r>
                      <a:r>
                        <a:rPr lang="en-US" sz="1200" dirty="0">
                          <a:effectLst/>
                        </a:rPr>
                        <a:t> </a:t>
                      </a:r>
                      <a:r>
                        <a:rPr lang="en-US" sz="1200" dirty="0" err="1">
                          <a:effectLst/>
                        </a:rPr>
                        <a:t>Dukashe</a:t>
                      </a:r>
                      <a:r>
                        <a:rPr lang="en-US" sz="1200" dirty="0">
                          <a:effectLst/>
                        </a:rPr>
                        <a:t> Stadium </a:t>
                      </a:r>
                      <a:endParaRPr lang="en-ZA" sz="1200" dirty="0">
                        <a:effectLst/>
                        <a:latin typeface="Times New Roman" panose="02020603050405020304" pitchFamily="18" charset="0"/>
                        <a:ea typeface="Times New Roman" panose="02020603050405020304" pitchFamily="18" charset="0"/>
                      </a:endParaRPr>
                    </a:p>
                  </a:txBody>
                  <a:tcPr marL="67699" marR="67699" marT="0" marB="0"/>
                </a:tc>
                <a:tc>
                  <a:txBody>
                    <a:bodyPr/>
                    <a:lstStyle/>
                    <a:p>
                      <a:pPr>
                        <a:spcAft>
                          <a:spcPts val="0"/>
                        </a:spcAft>
                      </a:pPr>
                      <a:r>
                        <a:rPr lang="en-US" sz="1200" dirty="0">
                          <a:effectLst/>
                          <a:latin typeface="+mn-lt"/>
                        </a:rPr>
                        <a:t>Removing Scarified Rubble  </a:t>
                      </a:r>
                      <a:endParaRPr lang="en-ZA" sz="1200" dirty="0">
                        <a:effectLst/>
                        <a:latin typeface="+mn-lt"/>
                        <a:ea typeface="Times New Roman" panose="02020603050405020304" pitchFamily="18" charset="0"/>
                      </a:endParaRPr>
                    </a:p>
                  </a:txBody>
                  <a:tcPr marL="67699" marR="67699" marT="0" marB="0"/>
                </a:tc>
                <a:tc>
                  <a:txBody>
                    <a:bodyPr/>
                    <a:lstStyle/>
                    <a:p>
                      <a:pPr>
                        <a:spcAft>
                          <a:spcPts val="0"/>
                        </a:spcAft>
                      </a:pPr>
                      <a:r>
                        <a:rPr lang="en-US" sz="1200" dirty="0">
                          <a:effectLst/>
                        </a:rPr>
                        <a:t> </a:t>
                      </a:r>
                      <a:endParaRPr lang="en-ZA" sz="1000" dirty="0">
                        <a:effectLst/>
                        <a:latin typeface="Times New Roman" panose="02020603050405020304" pitchFamily="18" charset="0"/>
                        <a:ea typeface="Times New Roman" panose="02020603050405020304" pitchFamily="18" charset="0"/>
                      </a:endParaRPr>
                    </a:p>
                  </a:txBody>
                  <a:tcPr marL="67699" marR="67699" marT="0" marB="0"/>
                </a:tc>
                <a:extLst>
                  <a:ext uri="{0D108BD9-81ED-4DB2-BD59-A6C34878D82A}">
                    <a16:rowId xmlns:a16="http://schemas.microsoft.com/office/drawing/2014/main" val="2847099577"/>
                  </a:ext>
                </a:extLst>
              </a:tr>
              <a:tr h="172030">
                <a:tc>
                  <a:txBody>
                    <a:bodyPr/>
                    <a:lstStyle/>
                    <a:p>
                      <a:pPr>
                        <a:spcAft>
                          <a:spcPts val="0"/>
                        </a:spcAft>
                      </a:pPr>
                      <a:r>
                        <a:rPr lang="en-US" sz="1200" dirty="0">
                          <a:effectLst/>
                        </a:rPr>
                        <a:t> </a:t>
                      </a:r>
                      <a:endParaRPr lang="en-ZA" sz="1000" dirty="0">
                        <a:effectLst/>
                        <a:latin typeface="Times New Roman" panose="02020603050405020304" pitchFamily="18" charset="0"/>
                        <a:ea typeface="Times New Roman" panose="02020603050405020304" pitchFamily="18" charset="0"/>
                      </a:endParaRPr>
                    </a:p>
                  </a:txBody>
                  <a:tcPr marL="67699" marR="67699" marT="0" marB="0"/>
                </a:tc>
                <a:tc>
                  <a:txBody>
                    <a:bodyPr/>
                    <a:lstStyle/>
                    <a:p>
                      <a:pPr>
                        <a:spcAft>
                          <a:spcPts val="0"/>
                        </a:spcAft>
                      </a:pPr>
                      <a:r>
                        <a:rPr lang="en-US" sz="1200" dirty="0">
                          <a:effectLst/>
                        </a:rPr>
                        <a:t> </a:t>
                      </a:r>
                      <a:endParaRPr lang="en-ZA" sz="1000" dirty="0">
                        <a:effectLst/>
                        <a:latin typeface="Times New Roman" panose="02020603050405020304" pitchFamily="18" charset="0"/>
                        <a:ea typeface="Times New Roman" panose="02020603050405020304" pitchFamily="18" charset="0"/>
                      </a:endParaRPr>
                    </a:p>
                  </a:txBody>
                  <a:tcPr marL="67699" marR="67699" marT="0" marB="0"/>
                </a:tc>
                <a:tc>
                  <a:txBody>
                    <a:bodyPr/>
                    <a:lstStyle/>
                    <a:p>
                      <a:pPr>
                        <a:spcAft>
                          <a:spcPts val="0"/>
                        </a:spcAft>
                      </a:pPr>
                      <a:r>
                        <a:rPr lang="en-US" sz="1200" dirty="0">
                          <a:effectLst/>
                        </a:rPr>
                        <a:t> </a:t>
                      </a:r>
                      <a:endParaRPr lang="en-ZA" sz="1000" dirty="0">
                        <a:effectLst/>
                        <a:latin typeface="Times New Roman" panose="02020603050405020304" pitchFamily="18" charset="0"/>
                        <a:ea typeface="Times New Roman" panose="02020603050405020304" pitchFamily="18" charset="0"/>
                      </a:endParaRPr>
                    </a:p>
                  </a:txBody>
                  <a:tcPr marL="67699" marR="67699" marT="0" marB="0"/>
                </a:tc>
                <a:extLst>
                  <a:ext uri="{0D108BD9-81ED-4DB2-BD59-A6C34878D82A}">
                    <a16:rowId xmlns:a16="http://schemas.microsoft.com/office/drawing/2014/main" val="46962718"/>
                  </a:ext>
                </a:extLst>
              </a:tr>
            </a:tbl>
          </a:graphicData>
        </a:graphic>
      </p:graphicFrame>
      <p:sp>
        <p:nvSpPr>
          <p:cNvPr id="3" name="Rectangle 1">
            <a:extLst>
              <a:ext uri="{FF2B5EF4-FFF2-40B4-BE49-F238E27FC236}">
                <a16:creationId xmlns:a16="http://schemas.microsoft.com/office/drawing/2014/main" id="{202B33F4-83F9-48E9-A484-1EE6E78B1666}"/>
              </a:ext>
            </a:extLst>
          </p:cNvPr>
          <p:cNvSpPr>
            <a:spLocks noChangeArrowheads="1"/>
          </p:cNvSpPr>
          <p:nvPr/>
        </p:nvSpPr>
        <p:spPr bwMode="auto">
          <a:xfrm>
            <a:off x="-936841" y="1541806"/>
            <a:ext cx="14922223"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772905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101600" y="91441"/>
            <a:ext cx="8940800" cy="589279"/>
          </a:xfrm>
          <a:prstGeom prst="rect">
            <a:avLst/>
          </a:prstGeom>
          <a:noFill/>
          <a:ln>
            <a:noFill/>
          </a:ln>
        </p:spPr>
        <p:txBody>
          <a:bodyPr spcFirstLastPara="1" wrap="square" lIns="91425" tIns="45700" rIns="91425" bIns="45700" anchor="ctr" anchorCtr="0">
            <a:noAutofit/>
          </a:bodyPr>
          <a:lstStyle/>
          <a:p>
            <a:pPr lvl="0" algn="l">
              <a:buSzPts val="3000"/>
            </a:pPr>
            <a:r>
              <a:rPr lang="en-ZA" sz="3000" b="1" dirty="0">
                <a:solidFill>
                  <a:srgbClr val="73B632"/>
                </a:solidFill>
                <a:latin typeface="Twentieth Century"/>
                <a:ea typeface="Twentieth Century"/>
                <a:cs typeface="Twentieth Century"/>
                <a:sym typeface="Twentieth Century"/>
              </a:rPr>
              <a:t>WORKSTREAM ON MUNICIPAL SERVICES (CONT..)</a:t>
            </a:r>
            <a:endParaRPr sz="3000" dirty="0">
              <a:solidFill>
                <a:srgbClr val="73B632"/>
              </a:solidFill>
            </a:endParaRPr>
          </a:p>
        </p:txBody>
      </p:sp>
      <p:sp>
        <p:nvSpPr>
          <p:cNvPr id="97" name="Google Shape;97;p14"/>
          <p:cNvSpPr txBox="1">
            <a:spLocks noGrp="1"/>
          </p:cNvSpPr>
          <p:nvPr>
            <p:ph type="body" idx="1"/>
          </p:nvPr>
        </p:nvSpPr>
        <p:spPr>
          <a:xfrm>
            <a:off x="101600" y="680721"/>
            <a:ext cx="7665653" cy="4760244"/>
          </a:xfrm>
          <a:prstGeom prst="rect">
            <a:avLst/>
          </a:prstGeom>
          <a:noFill/>
          <a:ln>
            <a:noFill/>
          </a:ln>
        </p:spPr>
        <p:txBody>
          <a:bodyPr spcFirstLastPara="1" wrap="square" lIns="91425" tIns="45700" rIns="91425" bIns="45700" anchor="t" anchorCtr="0">
            <a:noAutofit/>
          </a:bodyPr>
          <a:lstStyle/>
          <a:p>
            <a:pPr marL="114300" indent="0">
              <a:buNone/>
            </a:pPr>
            <a:r>
              <a:rPr lang="en-US" sz="2000" b="1" u="sng" dirty="0"/>
              <a:t>SPORT AND RECREATION FACILITIES ACTIVITIES (01</a:t>
            </a:r>
            <a:r>
              <a:rPr lang="en-US" sz="2000" b="1" u="sng" baseline="30000" dirty="0"/>
              <a:t>st</a:t>
            </a:r>
            <a:r>
              <a:rPr lang="en-US" sz="2000" b="1" u="sng" dirty="0"/>
              <a:t> to 07</a:t>
            </a:r>
            <a:r>
              <a:rPr lang="en-US" sz="2000" b="1" u="sng" baseline="30000" dirty="0"/>
              <a:t>th</a:t>
            </a:r>
            <a:r>
              <a:rPr lang="en-US" sz="2000" b="1" u="sng" dirty="0"/>
              <a:t> June 2020</a:t>
            </a:r>
            <a:endParaRPr lang="en-US" sz="2000" b="1" dirty="0"/>
          </a:p>
          <a:p>
            <a:pPr marL="114300" indent="0">
              <a:buNone/>
            </a:pPr>
            <a:endParaRPr lang="en-ZA" dirty="0">
              <a:solidFill>
                <a:schemeClr val="tx1">
                  <a:lumMod val="75000"/>
                  <a:lumOff val="25000"/>
                </a:schemeClr>
              </a:solidFill>
            </a:endParaRPr>
          </a:p>
        </p:txBody>
      </p:sp>
      <p:graphicFrame>
        <p:nvGraphicFramePr>
          <p:cNvPr id="2" name="Table 1">
            <a:extLst>
              <a:ext uri="{FF2B5EF4-FFF2-40B4-BE49-F238E27FC236}">
                <a16:creationId xmlns:a16="http://schemas.microsoft.com/office/drawing/2014/main" id="{350AB94A-D60C-4A4F-B81A-35DFEE17D974}"/>
              </a:ext>
            </a:extLst>
          </p:cNvPr>
          <p:cNvGraphicFramePr>
            <a:graphicFrameLocks noGrp="1"/>
          </p:cNvGraphicFramePr>
          <p:nvPr/>
        </p:nvGraphicFramePr>
        <p:xfrm>
          <a:off x="101600" y="1436112"/>
          <a:ext cx="8371839" cy="4570742"/>
        </p:xfrm>
        <a:graphic>
          <a:graphicData uri="http://schemas.openxmlformats.org/drawingml/2006/table">
            <a:tbl>
              <a:tblPr firstRow="1" firstCol="1" bandRow="1">
                <a:tableStyleId>{5C22544A-7EE6-4342-B048-85BDC9FD1C3A}</a:tableStyleId>
              </a:tblPr>
              <a:tblGrid>
                <a:gridCol w="3504633">
                  <a:extLst>
                    <a:ext uri="{9D8B030D-6E8A-4147-A177-3AD203B41FA5}">
                      <a16:colId xmlns:a16="http://schemas.microsoft.com/office/drawing/2014/main" val="328074236"/>
                    </a:ext>
                  </a:extLst>
                </a:gridCol>
                <a:gridCol w="3711270">
                  <a:extLst>
                    <a:ext uri="{9D8B030D-6E8A-4147-A177-3AD203B41FA5}">
                      <a16:colId xmlns:a16="http://schemas.microsoft.com/office/drawing/2014/main" val="708208650"/>
                    </a:ext>
                  </a:extLst>
                </a:gridCol>
                <a:gridCol w="1155936">
                  <a:extLst>
                    <a:ext uri="{9D8B030D-6E8A-4147-A177-3AD203B41FA5}">
                      <a16:colId xmlns:a16="http://schemas.microsoft.com/office/drawing/2014/main" val="2298242819"/>
                    </a:ext>
                  </a:extLst>
                </a:gridCol>
              </a:tblGrid>
              <a:tr h="287884">
                <a:tc>
                  <a:txBody>
                    <a:bodyPr/>
                    <a:lstStyle/>
                    <a:p>
                      <a:pPr algn="ctr">
                        <a:spcAft>
                          <a:spcPts val="0"/>
                        </a:spcAft>
                      </a:pPr>
                      <a:r>
                        <a:rPr lang="en-US" sz="1200" dirty="0">
                          <a:effectLst/>
                        </a:rPr>
                        <a:t>NAME OF FACILITY  </a:t>
                      </a:r>
                      <a:endParaRPr lang="en-ZA" sz="1000" dirty="0">
                        <a:effectLst/>
                        <a:latin typeface="Times New Roman" panose="02020603050405020304" pitchFamily="18" charset="0"/>
                        <a:ea typeface="Times New Roman" panose="02020603050405020304" pitchFamily="18" charset="0"/>
                      </a:endParaRPr>
                    </a:p>
                  </a:txBody>
                  <a:tcPr marL="67699" marR="67699" marT="0" marB="0"/>
                </a:tc>
                <a:tc>
                  <a:txBody>
                    <a:bodyPr/>
                    <a:lstStyle/>
                    <a:p>
                      <a:pPr algn="ctr">
                        <a:spcAft>
                          <a:spcPts val="0"/>
                        </a:spcAft>
                      </a:pPr>
                      <a:r>
                        <a:rPr lang="en-US" sz="1200" dirty="0">
                          <a:effectLst/>
                        </a:rPr>
                        <a:t>ACTIVITY</a:t>
                      </a:r>
                      <a:endParaRPr lang="en-ZA" sz="1000" dirty="0">
                        <a:effectLst/>
                        <a:latin typeface="Times New Roman" panose="02020603050405020304" pitchFamily="18" charset="0"/>
                        <a:ea typeface="Times New Roman" panose="02020603050405020304" pitchFamily="18" charset="0"/>
                      </a:endParaRPr>
                    </a:p>
                  </a:txBody>
                  <a:tcPr marL="67699" marR="67699" marT="0" marB="0"/>
                </a:tc>
                <a:tc>
                  <a:txBody>
                    <a:bodyPr/>
                    <a:lstStyle/>
                    <a:p>
                      <a:pPr algn="ctr">
                        <a:spcAft>
                          <a:spcPts val="0"/>
                        </a:spcAft>
                      </a:pPr>
                      <a:endParaRPr lang="en-ZA" sz="1000" dirty="0">
                        <a:effectLst/>
                        <a:latin typeface="Times New Roman" panose="02020603050405020304" pitchFamily="18" charset="0"/>
                        <a:ea typeface="Times New Roman" panose="02020603050405020304" pitchFamily="18" charset="0"/>
                      </a:endParaRPr>
                    </a:p>
                  </a:txBody>
                  <a:tcPr marL="67699" marR="67699" marT="0" marB="0"/>
                </a:tc>
                <a:extLst>
                  <a:ext uri="{0D108BD9-81ED-4DB2-BD59-A6C34878D82A}">
                    <a16:rowId xmlns:a16="http://schemas.microsoft.com/office/drawing/2014/main" val="2012956940"/>
                  </a:ext>
                </a:extLst>
              </a:tr>
              <a:tr h="347954">
                <a:tc>
                  <a:txBody>
                    <a:bodyPr/>
                    <a:lstStyle/>
                    <a:p>
                      <a:pPr>
                        <a:spcAft>
                          <a:spcPts val="0"/>
                        </a:spcAft>
                      </a:pPr>
                      <a:r>
                        <a:rPr lang="en-US" sz="1200" dirty="0">
                          <a:effectLst/>
                        </a:rPr>
                        <a:t>Dice Soccer Field  </a:t>
                      </a:r>
                      <a:endParaRPr lang="en-ZA" sz="1200" dirty="0">
                        <a:effectLst/>
                        <a:latin typeface="Times New Roman" panose="02020603050405020304" pitchFamily="18" charset="0"/>
                        <a:ea typeface="Times New Roman" panose="02020603050405020304" pitchFamily="18" charset="0"/>
                      </a:endParaRPr>
                    </a:p>
                  </a:txBody>
                  <a:tcPr marL="67699" marR="67699" marT="0" marB="0"/>
                </a:tc>
                <a:tc>
                  <a:txBody>
                    <a:bodyPr/>
                    <a:lstStyle/>
                    <a:p>
                      <a:pPr>
                        <a:spcAft>
                          <a:spcPts val="0"/>
                        </a:spcAft>
                      </a:pPr>
                      <a:r>
                        <a:rPr lang="en-US" sz="1200" dirty="0">
                          <a:effectLst/>
                          <a:latin typeface="+mn-lt"/>
                        </a:rPr>
                        <a:t>Grass cutting (playing surface and surroundings)</a:t>
                      </a:r>
                      <a:endParaRPr lang="en-ZA" sz="1200" dirty="0">
                        <a:effectLst/>
                        <a:latin typeface="+mn-lt"/>
                        <a:ea typeface="Times New Roman" panose="02020603050405020304" pitchFamily="18" charset="0"/>
                      </a:endParaRPr>
                    </a:p>
                  </a:txBody>
                  <a:tcPr marL="67699" marR="67699" marT="0" marB="0"/>
                </a:tc>
                <a:tc>
                  <a:txBody>
                    <a:bodyPr/>
                    <a:lstStyle/>
                    <a:p>
                      <a:pPr>
                        <a:spcAft>
                          <a:spcPts val="0"/>
                        </a:spcAft>
                      </a:pPr>
                      <a:endParaRPr lang="en-ZA" sz="1000" dirty="0">
                        <a:effectLst/>
                        <a:latin typeface="Times New Roman" panose="02020603050405020304" pitchFamily="18" charset="0"/>
                        <a:ea typeface="Times New Roman" panose="02020603050405020304" pitchFamily="18" charset="0"/>
                      </a:endParaRPr>
                    </a:p>
                  </a:txBody>
                  <a:tcPr marL="67699" marR="67699" marT="0" marB="0"/>
                </a:tc>
                <a:extLst>
                  <a:ext uri="{0D108BD9-81ED-4DB2-BD59-A6C34878D82A}">
                    <a16:rowId xmlns:a16="http://schemas.microsoft.com/office/drawing/2014/main" val="1313277364"/>
                  </a:ext>
                </a:extLst>
              </a:tr>
              <a:tr h="339641">
                <a:tc>
                  <a:txBody>
                    <a:bodyPr/>
                    <a:lstStyle/>
                    <a:p>
                      <a:pPr>
                        <a:spcAft>
                          <a:spcPts val="0"/>
                        </a:spcAft>
                      </a:pPr>
                      <a:r>
                        <a:rPr lang="en-US" sz="1200" dirty="0" err="1">
                          <a:effectLst/>
                        </a:rPr>
                        <a:t>Reeston</a:t>
                      </a:r>
                      <a:r>
                        <a:rPr lang="en-US" sz="1200" dirty="0">
                          <a:effectLst/>
                        </a:rPr>
                        <a:t> Soccer Field </a:t>
                      </a:r>
                      <a:endParaRPr lang="en-ZA" sz="1200" dirty="0">
                        <a:effectLst/>
                        <a:latin typeface="Times New Roman" panose="02020603050405020304" pitchFamily="18" charset="0"/>
                        <a:ea typeface="Times New Roman" panose="02020603050405020304" pitchFamily="18" charset="0"/>
                      </a:endParaRPr>
                    </a:p>
                  </a:txBody>
                  <a:tcPr marL="67699" marR="67699" marT="0" marB="0"/>
                </a:tc>
                <a:tc>
                  <a:txBody>
                    <a:bodyPr/>
                    <a:lstStyle/>
                    <a:p>
                      <a:pPr>
                        <a:spcAft>
                          <a:spcPts val="0"/>
                        </a:spcAft>
                      </a:pPr>
                      <a:r>
                        <a:rPr lang="en-US" sz="1200" dirty="0">
                          <a:effectLst/>
                          <a:latin typeface="+mn-lt"/>
                        </a:rPr>
                        <a:t>Grass cutting (playing surface and surroundings)  </a:t>
                      </a:r>
                      <a:endParaRPr lang="en-ZA" sz="1200" dirty="0">
                        <a:effectLst/>
                        <a:latin typeface="+mn-lt"/>
                        <a:ea typeface="Times New Roman" panose="02020603050405020304" pitchFamily="18" charset="0"/>
                      </a:endParaRPr>
                    </a:p>
                  </a:txBody>
                  <a:tcPr marL="67699" marR="67699" marT="0" marB="0"/>
                </a:tc>
                <a:tc>
                  <a:txBody>
                    <a:bodyPr/>
                    <a:lstStyle/>
                    <a:p>
                      <a:pPr>
                        <a:spcAft>
                          <a:spcPts val="0"/>
                        </a:spcAft>
                      </a:pPr>
                      <a:endParaRPr lang="en-ZA" sz="1000" dirty="0">
                        <a:effectLst/>
                        <a:latin typeface="Times New Roman" panose="02020603050405020304" pitchFamily="18" charset="0"/>
                        <a:ea typeface="Times New Roman" panose="02020603050405020304" pitchFamily="18" charset="0"/>
                      </a:endParaRPr>
                    </a:p>
                  </a:txBody>
                  <a:tcPr marL="67699" marR="67699" marT="0" marB="0"/>
                </a:tc>
                <a:extLst>
                  <a:ext uri="{0D108BD9-81ED-4DB2-BD59-A6C34878D82A}">
                    <a16:rowId xmlns:a16="http://schemas.microsoft.com/office/drawing/2014/main" val="3899800572"/>
                  </a:ext>
                </a:extLst>
              </a:tr>
              <a:tr h="339641">
                <a:tc>
                  <a:txBody>
                    <a:bodyPr/>
                    <a:lstStyle/>
                    <a:p>
                      <a:pPr>
                        <a:spcAft>
                          <a:spcPts val="0"/>
                        </a:spcAft>
                      </a:pPr>
                      <a:r>
                        <a:rPr lang="en-US" sz="1200" dirty="0">
                          <a:effectLst/>
                        </a:rPr>
                        <a:t>Phakamisa Soccer Field </a:t>
                      </a:r>
                      <a:endParaRPr lang="en-ZA" sz="1200" dirty="0">
                        <a:effectLst/>
                        <a:latin typeface="Times New Roman" panose="02020603050405020304" pitchFamily="18" charset="0"/>
                        <a:ea typeface="Times New Roman" panose="02020603050405020304" pitchFamily="18" charset="0"/>
                      </a:endParaRPr>
                    </a:p>
                  </a:txBody>
                  <a:tcPr marL="67699" marR="67699" marT="0" marB="0"/>
                </a:tc>
                <a:tc>
                  <a:txBody>
                    <a:bodyPr/>
                    <a:lstStyle/>
                    <a:p>
                      <a:pPr>
                        <a:spcAft>
                          <a:spcPts val="0"/>
                        </a:spcAft>
                      </a:pPr>
                      <a:r>
                        <a:rPr lang="en-US" sz="1200" dirty="0">
                          <a:effectLst/>
                          <a:latin typeface="+mn-lt"/>
                        </a:rPr>
                        <a:t>Grass cutting (playing surface and surroundings) </a:t>
                      </a:r>
                      <a:endParaRPr lang="en-ZA" sz="1200" dirty="0">
                        <a:effectLst/>
                        <a:latin typeface="+mn-lt"/>
                        <a:ea typeface="Times New Roman" panose="02020603050405020304" pitchFamily="18" charset="0"/>
                      </a:endParaRPr>
                    </a:p>
                  </a:txBody>
                  <a:tcPr marL="67699" marR="67699" marT="0" marB="0"/>
                </a:tc>
                <a:tc>
                  <a:txBody>
                    <a:bodyPr/>
                    <a:lstStyle/>
                    <a:p>
                      <a:pPr>
                        <a:spcAft>
                          <a:spcPts val="0"/>
                        </a:spcAft>
                      </a:pPr>
                      <a:endParaRPr lang="en-ZA" sz="1000" dirty="0">
                        <a:effectLst/>
                        <a:latin typeface="Times New Roman" panose="02020603050405020304" pitchFamily="18" charset="0"/>
                        <a:ea typeface="Times New Roman" panose="02020603050405020304" pitchFamily="18" charset="0"/>
                      </a:endParaRPr>
                    </a:p>
                  </a:txBody>
                  <a:tcPr marL="67699" marR="67699" marT="0" marB="0"/>
                </a:tc>
                <a:extLst>
                  <a:ext uri="{0D108BD9-81ED-4DB2-BD59-A6C34878D82A}">
                    <a16:rowId xmlns:a16="http://schemas.microsoft.com/office/drawing/2014/main" val="1234519634"/>
                  </a:ext>
                </a:extLst>
              </a:tr>
              <a:tr h="344061">
                <a:tc>
                  <a:txBody>
                    <a:bodyPr/>
                    <a:lstStyle/>
                    <a:p>
                      <a:pPr>
                        <a:spcAft>
                          <a:spcPts val="0"/>
                        </a:spcAft>
                      </a:pPr>
                      <a:r>
                        <a:rPr lang="en-US" sz="1200" dirty="0">
                          <a:effectLst/>
                        </a:rPr>
                        <a:t>Bhisho Stadium </a:t>
                      </a:r>
                      <a:endParaRPr lang="en-ZA" sz="1200" dirty="0">
                        <a:effectLst/>
                        <a:latin typeface="Times New Roman" panose="02020603050405020304" pitchFamily="18" charset="0"/>
                        <a:ea typeface="Times New Roman" panose="02020603050405020304" pitchFamily="18" charset="0"/>
                      </a:endParaRPr>
                    </a:p>
                  </a:txBody>
                  <a:tcPr marL="67699" marR="67699" marT="0" marB="0"/>
                </a:tc>
                <a:tc>
                  <a:txBody>
                    <a:bodyPr/>
                    <a:lstStyle/>
                    <a:p>
                      <a:pPr>
                        <a:spcAft>
                          <a:spcPts val="0"/>
                        </a:spcAft>
                      </a:pPr>
                      <a:r>
                        <a:rPr lang="en-US" sz="1200" dirty="0">
                          <a:effectLst/>
                          <a:latin typeface="+mn-lt"/>
                        </a:rPr>
                        <a:t>Grass cutting (playing surface and surroundings) </a:t>
                      </a:r>
                      <a:endParaRPr lang="en-ZA" sz="1200" dirty="0">
                        <a:effectLst/>
                        <a:latin typeface="+mn-lt"/>
                        <a:ea typeface="Times New Roman" panose="02020603050405020304" pitchFamily="18" charset="0"/>
                      </a:endParaRPr>
                    </a:p>
                  </a:txBody>
                  <a:tcPr marL="67699" marR="67699" marT="0" marB="0"/>
                </a:tc>
                <a:tc>
                  <a:txBody>
                    <a:bodyPr/>
                    <a:lstStyle/>
                    <a:p>
                      <a:pPr>
                        <a:spcAft>
                          <a:spcPts val="0"/>
                        </a:spcAft>
                      </a:pPr>
                      <a:endParaRPr lang="en-ZA" sz="1000" dirty="0">
                        <a:effectLst/>
                        <a:latin typeface="Times New Roman" panose="02020603050405020304" pitchFamily="18" charset="0"/>
                        <a:ea typeface="Times New Roman" panose="02020603050405020304" pitchFamily="18" charset="0"/>
                      </a:endParaRPr>
                    </a:p>
                  </a:txBody>
                  <a:tcPr marL="67699" marR="67699" marT="0" marB="0"/>
                </a:tc>
                <a:extLst>
                  <a:ext uri="{0D108BD9-81ED-4DB2-BD59-A6C34878D82A}">
                    <a16:rowId xmlns:a16="http://schemas.microsoft.com/office/drawing/2014/main" val="3561938222"/>
                  </a:ext>
                </a:extLst>
              </a:tr>
              <a:tr h="339641">
                <a:tc>
                  <a:txBody>
                    <a:bodyPr/>
                    <a:lstStyle/>
                    <a:p>
                      <a:pPr>
                        <a:spcAft>
                          <a:spcPts val="0"/>
                        </a:spcAft>
                      </a:pPr>
                      <a:endParaRPr lang="en-ZA" sz="1200" dirty="0">
                        <a:effectLst/>
                        <a:latin typeface="Times New Roman" panose="02020603050405020304" pitchFamily="18" charset="0"/>
                        <a:ea typeface="Times New Roman" panose="02020603050405020304" pitchFamily="18" charset="0"/>
                      </a:endParaRPr>
                    </a:p>
                  </a:txBody>
                  <a:tcPr marL="67699" marR="67699" marT="0" marB="0"/>
                </a:tc>
                <a:tc>
                  <a:txBody>
                    <a:bodyPr/>
                    <a:lstStyle/>
                    <a:p>
                      <a:pPr>
                        <a:spcAft>
                          <a:spcPts val="0"/>
                        </a:spcAft>
                      </a:pPr>
                      <a:endParaRPr lang="en-ZA" sz="1200" dirty="0">
                        <a:effectLst/>
                        <a:latin typeface="+mn-lt"/>
                        <a:ea typeface="Times New Roman" panose="02020603050405020304" pitchFamily="18" charset="0"/>
                      </a:endParaRPr>
                    </a:p>
                  </a:txBody>
                  <a:tcPr marL="67699" marR="67699" marT="0" marB="0"/>
                </a:tc>
                <a:tc>
                  <a:txBody>
                    <a:bodyPr/>
                    <a:lstStyle/>
                    <a:p>
                      <a:pPr>
                        <a:spcAft>
                          <a:spcPts val="0"/>
                        </a:spcAft>
                      </a:pPr>
                      <a:endParaRPr lang="en-ZA" sz="1000" dirty="0">
                        <a:effectLst/>
                        <a:latin typeface="Times New Roman" panose="02020603050405020304" pitchFamily="18" charset="0"/>
                        <a:ea typeface="Times New Roman" panose="02020603050405020304" pitchFamily="18" charset="0"/>
                      </a:endParaRPr>
                    </a:p>
                  </a:txBody>
                  <a:tcPr marL="67699" marR="67699" marT="0" marB="0"/>
                </a:tc>
                <a:extLst>
                  <a:ext uri="{0D108BD9-81ED-4DB2-BD59-A6C34878D82A}">
                    <a16:rowId xmlns:a16="http://schemas.microsoft.com/office/drawing/2014/main" val="3203149519"/>
                  </a:ext>
                </a:extLst>
              </a:tr>
              <a:tr h="339641">
                <a:tc>
                  <a:txBody>
                    <a:bodyPr/>
                    <a:lstStyle/>
                    <a:p>
                      <a:pPr>
                        <a:spcAft>
                          <a:spcPts val="0"/>
                        </a:spcAft>
                      </a:pPr>
                      <a:endParaRPr lang="en-ZA" sz="1200" dirty="0">
                        <a:effectLst/>
                        <a:latin typeface="Times New Roman" panose="02020603050405020304" pitchFamily="18" charset="0"/>
                        <a:ea typeface="Times New Roman" panose="02020603050405020304" pitchFamily="18" charset="0"/>
                      </a:endParaRPr>
                    </a:p>
                  </a:txBody>
                  <a:tcPr marL="67699" marR="67699" marT="0" marB="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ZA" sz="1200" dirty="0">
                        <a:effectLst/>
                        <a:latin typeface="+mn-lt"/>
                        <a:ea typeface="Times New Roman" panose="02020603050405020304" pitchFamily="18" charset="0"/>
                      </a:endParaRPr>
                    </a:p>
                    <a:p>
                      <a:pPr>
                        <a:spcAft>
                          <a:spcPts val="0"/>
                        </a:spcAft>
                      </a:pPr>
                      <a:endParaRPr lang="en-ZA" sz="1200" dirty="0">
                        <a:effectLst/>
                        <a:latin typeface="+mn-lt"/>
                        <a:ea typeface="Times New Roman" panose="02020603050405020304" pitchFamily="18" charset="0"/>
                      </a:endParaRPr>
                    </a:p>
                  </a:txBody>
                  <a:tcPr marL="67699" marR="67699" marT="0" marB="0"/>
                </a:tc>
                <a:tc>
                  <a:txBody>
                    <a:bodyPr/>
                    <a:lstStyle/>
                    <a:p>
                      <a:pPr>
                        <a:spcAft>
                          <a:spcPts val="0"/>
                        </a:spcAft>
                      </a:pPr>
                      <a:endParaRPr lang="en-ZA" sz="1000" dirty="0">
                        <a:effectLst/>
                        <a:latin typeface="Times New Roman" panose="02020603050405020304" pitchFamily="18" charset="0"/>
                        <a:ea typeface="Times New Roman" panose="02020603050405020304" pitchFamily="18" charset="0"/>
                      </a:endParaRPr>
                    </a:p>
                  </a:txBody>
                  <a:tcPr marL="67699" marR="67699" marT="0" marB="0"/>
                </a:tc>
                <a:extLst>
                  <a:ext uri="{0D108BD9-81ED-4DB2-BD59-A6C34878D82A}">
                    <a16:rowId xmlns:a16="http://schemas.microsoft.com/office/drawing/2014/main" val="1176639711"/>
                  </a:ext>
                </a:extLst>
              </a:tr>
              <a:tr h="339641">
                <a:tc>
                  <a:txBody>
                    <a:bodyPr/>
                    <a:lstStyle/>
                    <a:p>
                      <a:pPr>
                        <a:spcAft>
                          <a:spcPts val="0"/>
                        </a:spcAft>
                      </a:pPr>
                      <a:endParaRPr lang="en-ZA" sz="1200" dirty="0">
                        <a:effectLst/>
                        <a:latin typeface="Times New Roman" panose="02020603050405020304" pitchFamily="18" charset="0"/>
                        <a:ea typeface="Times New Roman" panose="02020603050405020304" pitchFamily="18" charset="0"/>
                      </a:endParaRPr>
                    </a:p>
                  </a:txBody>
                  <a:tcPr marL="67699" marR="67699" marT="0" marB="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ZA" sz="1200" dirty="0">
                        <a:effectLst/>
                        <a:latin typeface="+mn-lt"/>
                        <a:ea typeface="Times New Roman" panose="02020603050405020304" pitchFamily="18" charset="0"/>
                      </a:endParaRPr>
                    </a:p>
                    <a:p>
                      <a:pPr>
                        <a:spcAft>
                          <a:spcPts val="0"/>
                        </a:spcAft>
                      </a:pPr>
                      <a:endParaRPr lang="en-ZA" sz="1200" dirty="0">
                        <a:effectLst/>
                        <a:latin typeface="+mn-lt"/>
                        <a:ea typeface="Times New Roman" panose="02020603050405020304" pitchFamily="18" charset="0"/>
                      </a:endParaRPr>
                    </a:p>
                  </a:txBody>
                  <a:tcPr marL="67699" marR="67699" marT="0" marB="0"/>
                </a:tc>
                <a:tc>
                  <a:txBody>
                    <a:bodyPr/>
                    <a:lstStyle/>
                    <a:p>
                      <a:pPr>
                        <a:spcAft>
                          <a:spcPts val="0"/>
                        </a:spcAft>
                      </a:pPr>
                      <a:endParaRPr lang="en-ZA" sz="1000" dirty="0">
                        <a:effectLst/>
                        <a:latin typeface="Times New Roman" panose="02020603050405020304" pitchFamily="18" charset="0"/>
                        <a:ea typeface="Times New Roman" panose="02020603050405020304" pitchFamily="18" charset="0"/>
                      </a:endParaRPr>
                    </a:p>
                  </a:txBody>
                  <a:tcPr marL="67699" marR="67699" marT="0" marB="0"/>
                </a:tc>
                <a:extLst>
                  <a:ext uri="{0D108BD9-81ED-4DB2-BD59-A6C34878D82A}">
                    <a16:rowId xmlns:a16="http://schemas.microsoft.com/office/drawing/2014/main" val="981481001"/>
                  </a:ext>
                </a:extLst>
              </a:tr>
              <a:tr h="339641">
                <a:tc>
                  <a:txBody>
                    <a:bodyPr/>
                    <a:lstStyle/>
                    <a:p>
                      <a:pPr>
                        <a:spcAft>
                          <a:spcPts val="0"/>
                        </a:spcAft>
                      </a:pP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7699" marR="67699" marT="0" marB="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ZA" sz="1200" dirty="0">
                        <a:effectLst/>
                        <a:latin typeface="+mn-lt"/>
                        <a:ea typeface="Times New Roman" panose="02020603050405020304" pitchFamily="18" charset="0"/>
                      </a:endParaRPr>
                    </a:p>
                    <a:p>
                      <a:pPr>
                        <a:spcAft>
                          <a:spcPts val="0"/>
                        </a:spcAft>
                      </a:pPr>
                      <a:endParaRPr lang="en-ZA" sz="1200" dirty="0">
                        <a:effectLst/>
                        <a:latin typeface="+mn-lt"/>
                        <a:ea typeface="Times New Roman" panose="02020603050405020304" pitchFamily="18" charset="0"/>
                      </a:endParaRPr>
                    </a:p>
                  </a:txBody>
                  <a:tcPr marL="67699" marR="67699" marT="0" marB="0"/>
                </a:tc>
                <a:tc>
                  <a:txBody>
                    <a:bodyPr/>
                    <a:lstStyle/>
                    <a:p>
                      <a:pPr>
                        <a:spcAft>
                          <a:spcPts val="0"/>
                        </a:spcAft>
                      </a:pPr>
                      <a:endParaRPr lang="en-ZA" sz="1000" dirty="0">
                        <a:effectLst/>
                        <a:latin typeface="Times New Roman" panose="02020603050405020304" pitchFamily="18" charset="0"/>
                        <a:ea typeface="Times New Roman" panose="02020603050405020304" pitchFamily="18" charset="0"/>
                      </a:endParaRPr>
                    </a:p>
                  </a:txBody>
                  <a:tcPr marL="67699" marR="67699" marT="0" marB="0"/>
                </a:tc>
                <a:extLst>
                  <a:ext uri="{0D108BD9-81ED-4DB2-BD59-A6C34878D82A}">
                    <a16:rowId xmlns:a16="http://schemas.microsoft.com/office/drawing/2014/main" val="1940143583"/>
                  </a:ext>
                </a:extLst>
              </a:tr>
              <a:tr h="339641">
                <a:tc>
                  <a:txBody>
                    <a:bodyPr/>
                    <a:lstStyle/>
                    <a:p>
                      <a:pPr>
                        <a:spcAft>
                          <a:spcPts val="0"/>
                        </a:spcAft>
                      </a:pP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7699" marR="67699" marT="0" marB="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ZA" sz="1200" dirty="0">
                        <a:effectLst/>
                        <a:latin typeface="+mn-lt"/>
                        <a:ea typeface="Times New Roman" panose="02020603050405020304" pitchFamily="18" charset="0"/>
                      </a:endParaRPr>
                    </a:p>
                    <a:p>
                      <a:pPr>
                        <a:spcAft>
                          <a:spcPts val="0"/>
                        </a:spcAft>
                      </a:pPr>
                      <a:endParaRPr lang="en-ZA" sz="1200" dirty="0">
                        <a:effectLst/>
                        <a:latin typeface="+mn-lt"/>
                        <a:ea typeface="Times New Roman" panose="02020603050405020304" pitchFamily="18" charset="0"/>
                      </a:endParaRPr>
                    </a:p>
                  </a:txBody>
                  <a:tcPr marL="67699" marR="67699" marT="0" marB="0"/>
                </a:tc>
                <a:tc>
                  <a:txBody>
                    <a:bodyPr/>
                    <a:lstStyle/>
                    <a:p>
                      <a:pPr>
                        <a:spcAft>
                          <a:spcPts val="0"/>
                        </a:spcAft>
                      </a:pPr>
                      <a:endParaRPr lang="en-ZA" sz="1000" dirty="0">
                        <a:effectLst/>
                        <a:latin typeface="Times New Roman" panose="02020603050405020304" pitchFamily="18" charset="0"/>
                        <a:ea typeface="Times New Roman" panose="02020603050405020304" pitchFamily="18" charset="0"/>
                      </a:endParaRPr>
                    </a:p>
                  </a:txBody>
                  <a:tcPr marL="67699" marR="67699" marT="0" marB="0"/>
                </a:tc>
                <a:extLst>
                  <a:ext uri="{0D108BD9-81ED-4DB2-BD59-A6C34878D82A}">
                    <a16:rowId xmlns:a16="http://schemas.microsoft.com/office/drawing/2014/main" val="2587108067"/>
                  </a:ext>
                </a:extLst>
              </a:tr>
              <a:tr h="339641">
                <a:tc>
                  <a:txBody>
                    <a:bodyPr/>
                    <a:lstStyle/>
                    <a:p>
                      <a:pPr>
                        <a:spcAft>
                          <a:spcPts val="0"/>
                        </a:spcAft>
                      </a:pPr>
                      <a:r>
                        <a:rPr lang="en-US" sz="1200" dirty="0">
                          <a:effectLst/>
                        </a:rPr>
                        <a:t> </a:t>
                      </a:r>
                      <a:endParaRPr lang="en-ZA" sz="1200" dirty="0">
                        <a:effectLst/>
                        <a:latin typeface="Times New Roman" panose="02020603050405020304" pitchFamily="18" charset="0"/>
                        <a:ea typeface="Times New Roman" panose="02020603050405020304" pitchFamily="18" charset="0"/>
                      </a:endParaRPr>
                    </a:p>
                  </a:txBody>
                  <a:tcPr marL="67699" marR="67699" marT="0" marB="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ZA" sz="1200" dirty="0">
                        <a:effectLst/>
                        <a:latin typeface="+mn-lt"/>
                        <a:ea typeface="Times New Roman" panose="02020603050405020304" pitchFamily="18" charset="0"/>
                      </a:endParaRPr>
                    </a:p>
                    <a:p>
                      <a:pPr>
                        <a:spcAft>
                          <a:spcPts val="0"/>
                        </a:spcAft>
                      </a:pPr>
                      <a:endParaRPr lang="en-ZA" sz="1200" dirty="0">
                        <a:effectLst/>
                        <a:latin typeface="+mn-lt"/>
                        <a:ea typeface="Times New Roman" panose="02020603050405020304" pitchFamily="18" charset="0"/>
                      </a:endParaRPr>
                    </a:p>
                  </a:txBody>
                  <a:tcPr marL="67699" marR="67699" marT="0" marB="0"/>
                </a:tc>
                <a:tc>
                  <a:txBody>
                    <a:bodyPr/>
                    <a:lstStyle/>
                    <a:p>
                      <a:pPr>
                        <a:spcAft>
                          <a:spcPts val="0"/>
                        </a:spcAft>
                      </a:pPr>
                      <a:endParaRPr lang="en-ZA" sz="1000" dirty="0">
                        <a:effectLst/>
                        <a:latin typeface="Times New Roman" panose="02020603050405020304" pitchFamily="18" charset="0"/>
                        <a:ea typeface="Times New Roman" panose="02020603050405020304" pitchFamily="18" charset="0"/>
                      </a:endParaRPr>
                    </a:p>
                  </a:txBody>
                  <a:tcPr marL="67699" marR="67699" marT="0" marB="0"/>
                </a:tc>
                <a:extLst>
                  <a:ext uri="{0D108BD9-81ED-4DB2-BD59-A6C34878D82A}">
                    <a16:rowId xmlns:a16="http://schemas.microsoft.com/office/drawing/2014/main" val="2438586773"/>
                  </a:ext>
                </a:extLst>
              </a:tr>
              <a:tr h="377360">
                <a:tc>
                  <a:txBody>
                    <a:bodyPr/>
                    <a:lstStyle/>
                    <a:p>
                      <a:pPr>
                        <a:spcAft>
                          <a:spcPts val="0"/>
                        </a:spcAft>
                      </a:pPr>
                      <a:endParaRPr lang="en-ZA" sz="1200" dirty="0">
                        <a:effectLst/>
                        <a:latin typeface="Times New Roman" panose="02020603050405020304" pitchFamily="18" charset="0"/>
                        <a:ea typeface="Times New Roman" panose="02020603050405020304" pitchFamily="18" charset="0"/>
                      </a:endParaRPr>
                    </a:p>
                  </a:txBody>
                  <a:tcPr marL="67699" marR="67699" marT="0" marB="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ZA" sz="1200" dirty="0">
                        <a:effectLst/>
                        <a:latin typeface="+mn-lt"/>
                        <a:ea typeface="Times New Roman" panose="02020603050405020304" pitchFamily="18" charset="0"/>
                      </a:endParaRPr>
                    </a:p>
                    <a:p>
                      <a:pPr>
                        <a:spcAft>
                          <a:spcPts val="0"/>
                        </a:spcAft>
                      </a:pPr>
                      <a:endParaRPr lang="en-ZA" sz="1200" dirty="0">
                        <a:effectLst/>
                        <a:latin typeface="+mn-lt"/>
                        <a:ea typeface="Times New Roman" panose="02020603050405020304" pitchFamily="18" charset="0"/>
                      </a:endParaRPr>
                    </a:p>
                  </a:txBody>
                  <a:tcPr marL="67699" marR="67699" marT="0" marB="0"/>
                </a:tc>
                <a:tc>
                  <a:txBody>
                    <a:bodyPr/>
                    <a:lstStyle/>
                    <a:p>
                      <a:pPr>
                        <a:spcAft>
                          <a:spcPts val="0"/>
                        </a:spcAft>
                      </a:pPr>
                      <a:endParaRPr lang="en-ZA" sz="1000" dirty="0">
                        <a:effectLst/>
                        <a:latin typeface="Times New Roman" panose="02020603050405020304" pitchFamily="18" charset="0"/>
                        <a:ea typeface="Times New Roman" panose="02020603050405020304" pitchFamily="18" charset="0"/>
                      </a:endParaRPr>
                    </a:p>
                  </a:txBody>
                  <a:tcPr marL="67699" marR="67699" marT="0" marB="0"/>
                </a:tc>
                <a:extLst>
                  <a:ext uri="{0D108BD9-81ED-4DB2-BD59-A6C34878D82A}">
                    <a16:rowId xmlns:a16="http://schemas.microsoft.com/office/drawing/2014/main" val="3507001190"/>
                  </a:ext>
                </a:extLst>
              </a:tr>
              <a:tr h="172030">
                <a:tc>
                  <a:txBody>
                    <a:bodyPr/>
                    <a:lstStyle/>
                    <a:p>
                      <a:pPr>
                        <a:spcAft>
                          <a:spcPts val="0"/>
                        </a:spcAft>
                      </a:pPr>
                      <a:r>
                        <a:rPr lang="en-US" sz="1200" dirty="0">
                          <a:effectLst/>
                        </a:rPr>
                        <a:t> </a:t>
                      </a:r>
                      <a:endParaRPr lang="en-ZA" sz="1200" dirty="0">
                        <a:effectLst/>
                        <a:latin typeface="Times New Roman" panose="02020603050405020304" pitchFamily="18" charset="0"/>
                        <a:ea typeface="Times New Roman" panose="02020603050405020304" pitchFamily="18" charset="0"/>
                      </a:endParaRPr>
                    </a:p>
                  </a:txBody>
                  <a:tcPr marL="67699" marR="67699" marT="0" marB="0"/>
                </a:tc>
                <a:tc>
                  <a:txBody>
                    <a:bodyPr/>
                    <a:lstStyle/>
                    <a:p>
                      <a:pPr>
                        <a:spcAft>
                          <a:spcPts val="0"/>
                        </a:spcAft>
                      </a:pPr>
                      <a:r>
                        <a:rPr lang="en-US" sz="1200" dirty="0">
                          <a:effectLst/>
                          <a:latin typeface="+mn-lt"/>
                        </a:rPr>
                        <a:t>  </a:t>
                      </a:r>
                      <a:endParaRPr lang="en-ZA" sz="1200" dirty="0">
                        <a:effectLst/>
                        <a:latin typeface="+mn-lt"/>
                        <a:ea typeface="Times New Roman" panose="02020603050405020304" pitchFamily="18" charset="0"/>
                      </a:endParaRPr>
                    </a:p>
                  </a:txBody>
                  <a:tcPr marL="67699" marR="67699" marT="0" marB="0"/>
                </a:tc>
                <a:tc>
                  <a:txBody>
                    <a:bodyPr/>
                    <a:lstStyle/>
                    <a:p>
                      <a:pPr>
                        <a:spcAft>
                          <a:spcPts val="0"/>
                        </a:spcAft>
                      </a:pPr>
                      <a:endParaRPr lang="en-ZA" sz="1000" dirty="0">
                        <a:effectLst/>
                        <a:latin typeface="Times New Roman" panose="02020603050405020304" pitchFamily="18" charset="0"/>
                        <a:ea typeface="Times New Roman" panose="02020603050405020304" pitchFamily="18" charset="0"/>
                      </a:endParaRPr>
                    </a:p>
                  </a:txBody>
                  <a:tcPr marL="67699" marR="67699" marT="0" marB="0"/>
                </a:tc>
                <a:extLst>
                  <a:ext uri="{0D108BD9-81ED-4DB2-BD59-A6C34878D82A}">
                    <a16:rowId xmlns:a16="http://schemas.microsoft.com/office/drawing/2014/main" val="2847099577"/>
                  </a:ext>
                </a:extLst>
              </a:tr>
              <a:tr h="172030">
                <a:tc>
                  <a:txBody>
                    <a:bodyPr/>
                    <a:lstStyle/>
                    <a:p>
                      <a:pPr>
                        <a:spcAft>
                          <a:spcPts val="0"/>
                        </a:spcAft>
                      </a:pPr>
                      <a:r>
                        <a:rPr lang="en-US" sz="1200" dirty="0">
                          <a:effectLst/>
                        </a:rPr>
                        <a:t> </a:t>
                      </a:r>
                      <a:endParaRPr lang="en-ZA" sz="1000" dirty="0">
                        <a:effectLst/>
                        <a:latin typeface="Times New Roman" panose="02020603050405020304" pitchFamily="18" charset="0"/>
                        <a:ea typeface="Times New Roman" panose="02020603050405020304" pitchFamily="18" charset="0"/>
                      </a:endParaRPr>
                    </a:p>
                  </a:txBody>
                  <a:tcPr marL="67699" marR="67699" marT="0" marB="0"/>
                </a:tc>
                <a:tc>
                  <a:txBody>
                    <a:bodyPr/>
                    <a:lstStyle/>
                    <a:p>
                      <a:pPr>
                        <a:spcAft>
                          <a:spcPts val="0"/>
                        </a:spcAft>
                      </a:pPr>
                      <a:r>
                        <a:rPr lang="en-US" sz="1200" dirty="0">
                          <a:effectLst/>
                        </a:rPr>
                        <a:t> </a:t>
                      </a:r>
                      <a:endParaRPr lang="en-ZA" sz="1000" dirty="0">
                        <a:effectLst/>
                        <a:latin typeface="Times New Roman" panose="02020603050405020304" pitchFamily="18" charset="0"/>
                        <a:ea typeface="Times New Roman" panose="02020603050405020304" pitchFamily="18" charset="0"/>
                      </a:endParaRPr>
                    </a:p>
                  </a:txBody>
                  <a:tcPr marL="67699" marR="67699" marT="0" marB="0"/>
                </a:tc>
                <a:tc>
                  <a:txBody>
                    <a:bodyPr/>
                    <a:lstStyle/>
                    <a:p>
                      <a:pPr>
                        <a:spcAft>
                          <a:spcPts val="0"/>
                        </a:spcAft>
                      </a:pPr>
                      <a:endParaRPr lang="en-ZA" sz="1000" dirty="0">
                        <a:effectLst/>
                        <a:latin typeface="Times New Roman" panose="02020603050405020304" pitchFamily="18" charset="0"/>
                        <a:ea typeface="Times New Roman" panose="02020603050405020304" pitchFamily="18" charset="0"/>
                      </a:endParaRPr>
                    </a:p>
                  </a:txBody>
                  <a:tcPr marL="67699" marR="67699" marT="0" marB="0"/>
                </a:tc>
                <a:extLst>
                  <a:ext uri="{0D108BD9-81ED-4DB2-BD59-A6C34878D82A}">
                    <a16:rowId xmlns:a16="http://schemas.microsoft.com/office/drawing/2014/main" val="46962718"/>
                  </a:ext>
                </a:extLst>
              </a:tr>
            </a:tbl>
          </a:graphicData>
        </a:graphic>
      </p:graphicFrame>
      <p:sp>
        <p:nvSpPr>
          <p:cNvPr id="3" name="Rectangle 1">
            <a:extLst>
              <a:ext uri="{FF2B5EF4-FFF2-40B4-BE49-F238E27FC236}">
                <a16:creationId xmlns:a16="http://schemas.microsoft.com/office/drawing/2014/main" id="{202B33F4-83F9-48E9-A484-1EE6E78B1666}"/>
              </a:ext>
            </a:extLst>
          </p:cNvPr>
          <p:cNvSpPr>
            <a:spLocks noChangeArrowheads="1"/>
          </p:cNvSpPr>
          <p:nvPr/>
        </p:nvSpPr>
        <p:spPr bwMode="auto">
          <a:xfrm>
            <a:off x="-936841" y="1541806"/>
            <a:ext cx="14922223"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8493470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457200" y="273875"/>
            <a:ext cx="8229600" cy="1139825"/>
          </a:xfrm>
          <a:prstGeom prst="rect">
            <a:avLst/>
          </a:prstGeom>
          <a:noFill/>
          <a:ln>
            <a:noFill/>
          </a:ln>
        </p:spPr>
        <p:txBody>
          <a:bodyPr spcFirstLastPara="1" wrap="square" lIns="91425" tIns="45700" rIns="91425" bIns="45700" anchor="ctr" anchorCtr="0">
            <a:noAutofit/>
          </a:bodyPr>
          <a:lstStyle/>
          <a:p>
            <a:pPr>
              <a:buSzPts val="3000"/>
            </a:pP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4000" b="1" dirty="0">
                <a:solidFill>
                  <a:srgbClr val="73B632"/>
                </a:solidFill>
                <a:latin typeface="Twentieth Century"/>
                <a:ea typeface="Twentieth Century"/>
                <a:cs typeface="Twentieth Century"/>
                <a:sym typeface="Twentieth Century"/>
              </a:rPr>
              <a:t>WORKSTREAMS REPORTS </a:t>
            </a:r>
            <a:br>
              <a:rPr lang="en-ZA" sz="4000" b="1" dirty="0">
                <a:solidFill>
                  <a:srgbClr val="73B632"/>
                </a:solidFill>
                <a:latin typeface="Twentieth Century"/>
                <a:ea typeface="Twentieth Century"/>
                <a:cs typeface="Twentieth Century"/>
                <a:sym typeface="Twentieth Century"/>
              </a:rPr>
            </a:br>
            <a:endParaRPr sz="4000" dirty="0">
              <a:solidFill>
                <a:srgbClr val="73B632"/>
              </a:solidFill>
            </a:endParaRPr>
          </a:p>
        </p:txBody>
      </p:sp>
      <p:sp>
        <p:nvSpPr>
          <p:cNvPr id="97" name="Google Shape;97;p14"/>
          <p:cNvSpPr txBox="1">
            <a:spLocks noGrp="1"/>
          </p:cNvSpPr>
          <p:nvPr>
            <p:ph type="body" idx="1"/>
          </p:nvPr>
        </p:nvSpPr>
        <p:spPr>
          <a:xfrm>
            <a:off x="748863" y="1117601"/>
            <a:ext cx="7665653" cy="4081860"/>
          </a:xfrm>
          <a:prstGeom prst="rect">
            <a:avLst/>
          </a:prstGeom>
          <a:noFill/>
          <a:ln>
            <a:noFill/>
          </a:ln>
        </p:spPr>
        <p:txBody>
          <a:bodyPr spcFirstLastPara="1" wrap="square" lIns="91425" tIns="45700" rIns="91425" bIns="45700" anchor="t" anchorCtr="0">
            <a:noAutofit/>
          </a:bodyPr>
          <a:lstStyle/>
          <a:p>
            <a:pPr marL="0" lvl="0" indent="0" algn="ctr">
              <a:lnSpc>
                <a:spcPct val="150000"/>
              </a:lnSpc>
              <a:spcBef>
                <a:spcPts val="0"/>
              </a:spcBef>
              <a:buClr>
                <a:srgbClr val="000000"/>
              </a:buClr>
              <a:buSzPts val="2100"/>
              <a:buNone/>
            </a:pPr>
            <a:endParaRPr lang="en-ZA" sz="2000" b="1" dirty="0">
              <a:solidFill>
                <a:srgbClr val="73B632"/>
              </a:solidFill>
              <a:latin typeface="Twentieth Century"/>
              <a:ea typeface="Twentieth Century"/>
              <a:cs typeface="Twentieth Century"/>
              <a:sym typeface="Twentieth Century"/>
            </a:endParaRPr>
          </a:p>
          <a:p>
            <a:pPr marL="685801" lvl="1">
              <a:lnSpc>
                <a:spcPct val="150000"/>
              </a:lnSpc>
              <a:spcBef>
                <a:spcPts val="420"/>
              </a:spcBef>
              <a:buClr>
                <a:srgbClr val="000000"/>
              </a:buClr>
              <a:buSzPts val="2100"/>
              <a:buFont typeface="Arial" panose="020B0604020202020204" pitchFamily="34" charset="0"/>
              <a:buChar char="•"/>
            </a:pPr>
            <a:endParaRPr lang="en-ZA" sz="2400" dirty="0">
              <a:solidFill>
                <a:schemeClr val="tx1">
                  <a:lumMod val="85000"/>
                  <a:lumOff val="15000"/>
                </a:schemeClr>
              </a:solidFill>
              <a:latin typeface="Arial"/>
              <a:ea typeface="Arial"/>
              <a:cs typeface="Arial"/>
              <a:sym typeface="Arial"/>
            </a:endParaRPr>
          </a:p>
          <a:p>
            <a:pPr marL="342901" lvl="1" indent="0">
              <a:lnSpc>
                <a:spcPct val="150000"/>
              </a:lnSpc>
              <a:spcBef>
                <a:spcPts val="420"/>
              </a:spcBef>
              <a:buClr>
                <a:srgbClr val="000000"/>
              </a:buClr>
              <a:buSzPts val="2100"/>
              <a:buNone/>
            </a:pPr>
            <a:r>
              <a:rPr lang="en-ZA" sz="2400" dirty="0">
                <a:solidFill>
                  <a:schemeClr val="tx1">
                    <a:lumMod val="85000"/>
                    <a:lumOff val="15000"/>
                  </a:schemeClr>
                </a:solidFill>
                <a:latin typeface="Arial"/>
                <a:ea typeface="Arial"/>
                <a:cs typeface="Arial"/>
                <a:sym typeface="Arial"/>
              </a:rPr>
              <a:t>			ANNEXURE C</a:t>
            </a:r>
          </a:p>
          <a:p>
            <a:pPr marL="342901" lvl="1" indent="0" algn="ctr">
              <a:lnSpc>
                <a:spcPct val="150000"/>
              </a:lnSpc>
              <a:spcBef>
                <a:spcPts val="420"/>
              </a:spcBef>
              <a:buClr>
                <a:srgbClr val="000000"/>
              </a:buClr>
              <a:buSzPts val="2100"/>
              <a:buNone/>
            </a:pPr>
            <a:r>
              <a:rPr lang="en-ZA" sz="2400" b="1" dirty="0">
                <a:solidFill>
                  <a:srgbClr val="73B632"/>
                </a:solidFill>
                <a:latin typeface="Twentieth Century"/>
                <a:ea typeface="Arial"/>
                <a:cs typeface="Arial"/>
                <a:sym typeface="Twentieth Century"/>
              </a:rPr>
              <a:t>Municipal Services</a:t>
            </a:r>
            <a:endParaRPr lang="en-ZA" sz="2400" dirty="0">
              <a:solidFill>
                <a:schemeClr val="tx1">
                  <a:lumMod val="85000"/>
                  <a:lumOff val="15000"/>
                </a:schemeClr>
              </a:solidFill>
              <a:latin typeface="Arial"/>
              <a:ea typeface="Arial"/>
              <a:cs typeface="Arial"/>
              <a:sym typeface="Arial"/>
            </a:endParaRPr>
          </a:p>
          <a:p>
            <a:pPr marL="342901" lvl="1" indent="0" algn="ctr">
              <a:lnSpc>
                <a:spcPct val="150000"/>
              </a:lnSpc>
              <a:spcBef>
                <a:spcPts val="420"/>
              </a:spcBef>
              <a:buClr>
                <a:srgbClr val="000000"/>
              </a:buClr>
              <a:buSzPts val="2100"/>
              <a:buNone/>
            </a:pPr>
            <a:r>
              <a:rPr lang="en-ZA" sz="2400" dirty="0">
                <a:solidFill>
                  <a:schemeClr val="tx1">
                    <a:lumMod val="85000"/>
                    <a:lumOff val="15000"/>
                  </a:schemeClr>
                </a:solidFill>
                <a:highlight>
                  <a:srgbClr val="FFFF00"/>
                </a:highlight>
                <a:latin typeface="Arial"/>
                <a:ea typeface="Arial"/>
                <a:cs typeface="Arial"/>
                <a:sym typeface="Arial"/>
              </a:rPr>
              <a:t>END OF ANNEXURE C</a:t>
            </a:r>
            <a:endParaRPr lang="en-ZA" sz="2400" dirty="0">
              <a:solidFill>
                <a:schemeClr val="tx1">
                  <a:lumMod val="85000"/>
                  <a:lumOff val="15000"/>
                </a:schemeClr>
              </a:solidFill>
              <a:highlight>
                <a:srgbClr val="FFFF00"/>
              </a:highlight>
            </a:endParaRPr>
          </a:p>
          <a:p>
            <a:pPr marL="0" lvl="0" indent="-257175">
              <a:lnSpc>
                <a:spcPct val="150000"/>
              </a:lnSpc>
              <a:spcBef>
                <a:spcPts val="0"/>
              </a:spcBef>
              <a:buClr>
                <a:srgbClr val="000000"/>
              </a:buClr>
              <a:buSzPts val="2100"/>
            </a:pPr>
            <a:endParaRPr lang="en-ZA" sz="2000" b="1" dirty="0">
              <a:solidFill>
                <a:srgbClr val="73B632"/>
              </a:solidFill>
              <a:latin typeface="Twentieth Century"/>
              <a:ea typeface="Twentieth Century"/>
              <a:cs typeface="Twentieth Century"/>
              <a:sym typeface="Twentieth Century"/>
            </a:endParaRPr>
          </a:p>
          <a:p>
            <a:pPr marL="257175" lvl="0" indent="-257175">
              <a:spcBef>
                <a:spcPts val="0"/>
              </a:spcBef>
              <a:buClr>
                <a:srgbClr val="000000"/>
              </a:buClr>
              <a:buSzPts val="2100"/>
            </a:pPr>
            <a:endParaRPr sz="2200" dirty="0">
              <a:solidFill>
                <a:schemeClr val="tx1">
                  <a:lumMod val="75000"/>
                  <a:lumOff val="25000"/>
                </a:schemeClr>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15532352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7397"/>
          <a:stretch/>
        </p:blipFill>
        <p:spPr>
          <a:xfrm>
            <a:off x="1268933" y="451080"/>
            <a:ext cx="7370868" cy="43313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Slide Number Placeholder 1"/>
          <p:cNvSpPr>
            <a:spLocks noGrp="1"/>
          </p:cNvSpPr>
          <p:nvPr>
            <p:ph type="sldNum" sz="quarter" idx="12"/>
          </p:nvPr>
        </p:nvSpPr>
        <p:spPr/>
        <p:txBody>
          <a:bodyPr/>
          <a:lstStyle/>
          <a:p>
            <a:pPr defTabSz="455920">
              <a:buClrTx/>
              <a:defRPr/>
            </a:pPr>
            <a:fld id="{EF1A4480-D730-D744-967E-18A572EC2411}" type="slidenum">
              <a:rPr lang="en-US" sz="1197" kern="1200">
                <a:solidFill>
                  <a:prstClr val="black">
                    <a:tint val="75000"/>
                  </a:prstClr>
                </a:solidFill>
                <a:ea typeface="+mn-ea"/>
                <a:cs typeface="+mn-cs"/>
              </a:rPr>
              <a:pPr defTabSz="455920">
                <a:buClrTx/>
                <a:defRPr/>
              </a:pPr>
              <a:t>137</a:t>
            </a:fld>
            <a:endParaRPr lang="en-US" sz="1197" kern="1200">
              <a:solidFill>
                <a:prstClr val="black">
                  <a:tint val="75000"/>
                </a:prstClr>
              </a:solidFill>
              <a:ea typeface="+mn-ea"/>
              <a:cs typeface="+mn-cs"/>
            </a:endParaRPr>
          </a:p>
        </p:txBody>
      </p:sp>
    </p:spTree>
    <p:extLst>
      <p:ext uri="{BB962C8B-B14F-4D97-AF65-F5344CB8AC3E}">
        <p14:creationId xmlns:p14="http://schemas.microsoft.com/office/powerpoint/2010/main" val="47730533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457200" y="273875"/>
            <a:ext cx="8229600" cy="1139825"/>
          </a:xfrm>
          <a:prstGeom prst="rect">
            <a:avLst/>
          </a:prstGeom>
          <a:noFill/>
          <a:ln>
            <a:noFill/>
          </a:ln>
        </p:spPr>
        <p:txBody>
          <a:bodyPr spcFirstLastPara="1" wrap="square" lIns="91425" tIns="45700" rIns="91425" bIns="45700" anchor="ctr" anchorCtr="0">
            <a:noAutofit/>
          </a:bodyPr>
          <a:lstStyle/>
          <a:p>
            <a:pPr lvl="0">
              <a:lnSpc>
                <a:spcPct val="150000"/>
              </a:lnSpc>
              <a:buClr>
                <a:srgbClr val="000000"/>
              </a:buClr>
              <a:buSzPts val="2100"/>
            </a:pPr>
            <a:r>
              <a:rPr lang="en-ZA" sz="2400" b="1" dirty="0">
                <a:solidFill>
                  <a:srgbClr val="73B632"/>
                </a:solidFill>
                <a:latin typeface="+mj-lt"/>
                <a:ea typeface="Twentieth Century"/>
                <a:cs typeface="Twentieth Century"/>
                <a:sym typeface="Twentieth Century"/>
              </a:rPr>
              <a:t>WORKSTREAM REPORT </a:t>
            </a:r>
          </a:p>
        </p:txBody>
      </p:sp>
      <p:sp>
        <p:nvSpPr>
          <p:cNvPr id="97" name="Google Shape;97;p14"/>
          <p:cNvSpPr txBox="1">
            <a:spLocks noGrp="1"/>
          </p:cNvSpPr>
          <p:nvPr>
            <p:ph type="body" idx="1"/>
          </p:nvPr>
        </p:nvSpPr>
        <p:spPr>
          <a:xfrm>
            <a:off x="748863" y="1117601"/>
            <a:ext cx="7665653" cy="4081860"/>
          </a:xfrm>
          <a:prstGeom prst="rect">
            <a:avLst/>
          </a:prstGeom>
          <a:noFill/>
          <a:ln>
            <a:noFill/>
          </a:ln>
        </p:spPr>
        <p:txBody>
          <a:bodyPr spcFirstLastPara="1" wrap="square" lIns="91425" tIns="45700" rIns="91425" bIns="45700" anchor="t" anchorCtr="0">
            <a:noAutofit/>
          </a:bodyPr>
          <a:lstStyle/>
          <a:p>
            <a:pPr marL="0" lvl="0" indent="0" algn="ctr">
              <a:lnSpc>
                <a:spcPct val="150000"/>
              </a:lnSpc>
              <a:spcBef>
                <a:spcPts val="0"/>
              </a:spcBef>
              <a:buClr>
                <a:srgbClr val="000000"/>
              </a:buClr>
              <a:buSzPts val="2100"/>
              <a:buNone/>
            </a:pPr>
            <a:endParaRPr lang="en-ZA" sz="2000" b="1" dirty="0">
              <a:solidFill>
                <a:srgbClr val="73B632"/>
              </a:solidFill>
              <a:latin typeface="Twentieth Century"/>
              <a:ea typeface="Twentieth Century"/>
              <a:cs typeface="Twentieth Century"/>
              <a:sym typeface="Twentieth Century"/>
            </a:endParaRPr>
          </a:p>
          <a:p>
            <a:pPr marL="0" lvl="0" indent="0" algn="ctr">
              <a:lnSpc>
                <a:spcPct val="150000"/>
              </a:lnSpc>
              <a:spcBef>
                <a:spcPts val="0"/>
              </a:spcBef>
              <a:buClr>
                <a:srgbClr val="000000"/>
              </a:buClr>
              <a:buSzPts val="2100"/>
              <a:buNone/>
            </a:pPr>
            <a:endParaRPr lang="en-ZA" sz="2000" b="1" dirty="0">
              <a:solidFill>
                <a:srgbClr val="73B632"/>
              </a:solidFill>
              <a:latin typeface="Twentieth Century"/>
              <a:ea typeface="Twentieth Century"/>
              <a:cs typeface="Twentieth Century"/>
              <a:sym typeface="Twentieth Century"/>
            </a:endParaRPr>
          </a:p>
          <a:p>
            <a:pPr marL="0" lvl="0" indent="0" algn="ctr">
              <a:lnSpc>
                <a:spcPct val="150000"/>
              </a:lnSpc>
              <a:spcBef>
                <a:spcPts val="0"/>
              </a:spcBef>
              <a:buClr>
                <a:srgbClr val="000000"/>
              </a:buClr>
              <a:buSzPts val="2100"/>
              <a:buNone/>
            </a:pPr>
            <a:endParaRPr lang="en-ZA" sz="2000" b="1" dirty="0">
              <a:solidFill>
                <a:srgbClr val="73B632"/>
              </a:solidFill>
              <a:latin typeface="Twentieth Century"/>
              <a:ea typeface="Twentieth Century"/>
              <a:cs typeface="Twentieth Century"/>
              <a:sym typeface="Twentieth Century"/>
            </a:endParaRPr>
          </a:p>
          <a:p>
            <a:pPr marL="0" lvl="0" indent="0" algn="ctr">
              <a:lnSpc>
                <a:spcPct val="150000"/>
              </a:lnSpc>
              <a:spcBef>
                <a:spcPts val="0"/>
              </a:spcBef>
              <a:buClr>
                <a:srgbClr val="000000"/>
              </a:buClr>
              <a:buSzPts val="2100"/>
              <a:buNone/>
            </a:pPr>
            <a:endParaRPr lang="en-ZA" sz="2000" b="1" dirty="0">
              <a:solidFill>
                <a:srgbClr val="73B632"/>
              </a:solidFill>
              <a:latin typeface="Twentieth Century"/>
              <a:ea typeface="Twentieth Century"/>
              <a:cs typeface="Twentieth Century"/>
              <a:sym typeface="Twentieth Century"/>
            </a:endParaRPr>
          </a:p>
          <a:p>
            <a:pPr marL="342901" lvl="1" indent="0">
              <a:lnSpc>
                <a:spcPct val="150000"/>
              </a:lnSpc>
              <a:spcBef>
                <a:spcPts val="420"/>
              </a:spcBef>
              <a:buClr>
                <a:srgbClr val="000000"/>
              </a:buClr>
              <a:buSzPts val="2100"/>
              <a:buNone/>
            </a:pPr>
            <a:r>
              <a:rPr lang="en-ZA" sz="2400" dirty="0">
                <a:solidFill>
                  <a:schemeClr val="tx1">
                    <a:lumMod val="85000"/>
                    <a:lumOff val="15000"/>
                  </a:schemeClr>
                </a:solidFill>
                <a:latin typeface="+mj-lt"/>
                <a:ea typeface="Arial"/>
                <a:cs typeface="Arial"/>
                <a:sym typeface="Arial"/>
              </a:rPr>
              <a:t>Economic &amp; Social Development		    D</a:t>
            </a:r>
          </a:p>
          <a:p>
            <a:pPr marL="342901" lvl="1" indent="0">
              <a:lnSpc>
                <a:spcPct val="150000"/>
              </a:lnSpc>
              <a:spcBef>
                <a:spcPts val="420"/>
              </a:spcBef>
              <a:buClr>
                <a:srgbClr val="000000"/>
              </a:buClr>
              <a:buSzPts val="2100"/>
              <a:buNone/>
            </a:pPr>
            <a:endParaRPr lang="en-ZA" sz="2400" dirty="0">
              <a:latin typeface="+mj-lt"/>
            </a:endParaRPr>
          </a:p>
          <a:p>
            <a:pPr marL="342901" lvl="1" indent="0">
              <a:lnSpc>
                <a:spcPct val="150000"/>
              </a:lnSpc>
              <a:spcBef>
                <a:spcPts val="420"/>
              </a:spcBef>
              <a:buClr>
                <a:srgbClr val="000000"/>
              </a:buClr>
              <a:buSzPts val="2100"/>
              <a:buNone/>
            </a:pPr>
            <a:endParaRPr lang="en-ZA" sz="2400" dirty="0">
              <a:latin typeface="+mj-lt"/>
            </a:endParaRPr>
          </a:p>
          <a:p>
            <a:pPr marL="685801" lvl="1">
              <a:lnSpc>
                <a:spcPct val="150000"/>
              </a:lnSpc>
              <a:spcBef>
                <a:spcPts val="420"/>
              </a:spcBef>
              <a:buClr>
                <a:srgbClr val="000000"/>
              </a:buClr>
              <a:buSzPts val="2100"/>
              <a:buFont typeface="Arial" panose="020B0604020202020204" pitchFamily="34" charset="0"/>
              <a:buChar char="•"/>
            </a:pPr>
            <a:endParaRPr lang="en-ZA" sz="2400" dirty="0">
              <a:solidFill>
                <a:schemeClr val="tx1">
                  <a:lumMod val="85000"/>
                  <a:lumOff val="15000"/>
                </a:schemeClr>
              </a:solidFill>
            </a:endParaRPr>
          </a:p>
          <a:p>
            <a:pPr marL="0" lvl="0" indent="0">
              <a:lnSpc>
                <a:spcPct val="150000"/>
              </a:lnSpc>
              <a:spcBef>
                <a:spcPts val="0"/>
              </a:spcBef>
              <a:buClr>
                <a:srgbClr val="000000"/>
              </a:buClr>
              <a:buSzPts val="2100"/>
              <a:buNone/>
            </a:pPr>
            <a:endParaRPr lang="en-ZA" sz="2000" b="1" dirty="0">
              <a:solidFill>
                <a:srgbClr val="73B632"/>
              </a:solidFill>
              <a:latin typeface="Twentieth Century"/>
              <a:ea typeface="Twentieth Century"/>
              <a:cs typeface="Twentieth Century"/>
              <a:sym typeface="Twentieth Century"/>
            </a:endParaRPr>
          </a:p>
          <a:p>
            <a:pPr marL="0" lvl="0" indent="0">
              <a:spcBef>
                <a:spcPts val="0"/>
              </a:spcBef>
              <a:buClr>
                <a:srgbClr val="000000"/>
              </a:buClr>
              <a:buSzPts val="2100"/>
              <a:buNone/>
            </a:pPr>
            <a:endParaRPr sz="2200" dirty="0">
              <a:solidFill>
                <a:schemeClr val="tx1">
                  <a:lumMod val="75000"/>
                  <a:lumOff val="25000"/>
                </a:schemeClr>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380548940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97B52-5B6C-44FE-97EC-71C5DEF33735}"/>
              </a:ext>
            </a:extLst>
          </p:cNvPr>
          <p:cNvSpPr>
            <a:spLocks noGrp="1"/>
          </p:cNvSpPr>
          <p:nvPr>
            <p:ph type="ctrTitle"/>
          </p:nvPr>
        </p:nvSpPr>
        <p:spPr>
          <a:xfrm>
            <a:off x="914400" y="450377"/>
            <a:ext cx="7543800" cy="1050878"/>
          </a:xfrm>
        </p:spPr>
        <p:txBody>
          <a:bodyPr/>
          <a:lstStyle/>
          <a:p>
            <a:r>
              <a:rPr lang="en-ZA" sz="3600" b="1" dirty="0">
                <a:solidFill>
                  <a:srgbClr val="73B632"/>
                </a:solidFill>
                <a:latin typeface="Twentieth Century"/>
                <a:ea typeface="Twentieth Century"/>
                <a:cs typeface="Twentieth Century"/>
                <a:sym typeface="Twentieth Century"/>
              </a:rPr>
              <a:t>TABLE OF CONTENT</a:t>
            </a:r>
            <a:endParaRPr lang="en-ZA" dirty="0"/>
          </a:p>
        </p:txBody>
      </p:sp>
      <p:sp>
        <p:nvSpPr>
          <p:cNvPr id="3" name="Subtitle 2">
            <a:extLst>
              <a:ext uri="{FF2B5EF4-FFF2-40B4-BE49-F238E27FC236}">
                <a16:creationId xmlns:a16="http://schemas.microsoft.com/office/drawing/2014/main" id="{A09405A4-F9D1-4641-9FCA-715663311828}"/>
              </a:ext>
            </a:extLst>
          </p:cNvPr>
          <p:cNvSpPr>
            <a:spLocks noGrp="1"/>
          </p:cNvSpPr>
          <p:nvPr>
            <p:ph type="subTitle" idx="1"/>
          </p:nvPr>
        </p:nvSpPr>
        <p:spPr>
          <a:xfrm>
            <a:off x="1446662" y="1501255"/>
            <a:ext cx="6325737" cy="4121882"/>
          </a:xfrm>
        </p:spPr>
        <p:txBody>
          <a:bodyPr/>
          <a:lstStyle/>
          <a:p>
            <a:r>
              <a:rPr lang="en-ZA" b="1" dirty="0">
                <a:solidFill>
                  <a:srgbClr val="73B632"/>
                </a:solidFill>
                <a:latin typeface="Twentieth Century"/>
                <a:ea typeface="Twentieth Century"/>
                <a:cs typeface="Twentieth Century"/>
                <a:sym typeface="Twentieth Century"/>
              </a:rPr>
              <a:t> ECONOMIC AND SOCIAL DEVELOPMENT WORKSTREAM REPORTS </a:t>
            </a:r>
          </a:p>
          <a:p>
            <a:pPr algn="l"/>
            <a:endParaRPr lang="en-ZA" b="1" dirty="0">
              <a:solidFill>
                <a:srgbClr val="73B632"/>
              </a:solidFill>
              <a:latin typeface="Twentieth Century"/>
              <a:ea typeface="Twentieth Century"/>
              <a:cs typeface="Twentieth Century"/>
              <a:sym typeface="Twentieth Century"/>
            </a:endParaRPr>
          </a:p>
          <a:p>
            <a:pPr marL="457200" indent="-457200" algn="just">
              <a:buFont typeface="+mj-lt"/>
              <a:buAutoNum type="arabicPeriod"/>
            </a:pPr>
            <a:r>
              <a:rPr lang="en-ZA" b="1" dirty="0"/>
              <a:t>AGRICULTURE &amp; FOOD INDUSTRY</a:t>
            </a:r>
          </a:p>
          <a:p>
            <a:pPr marL="457200" indent="-457200" algn="just">
              <a:buFont typeface="+mj-lt"/>
              <a:buAutoNum type="arabicPeriod"/>
            </a:pPr>
            <a:r>
              <a:rPr lang="en-ZA" b="1" dirty="0"/>
              <a:t>TRADE &amp; INDUSTRY</a:t>
            </a:r>
          </a:p>
          <a:p>
            <a:pPr marL="457200" indent="-457200" algn="just">
              <a:buFont typeface="+mj-lt"/>
              <a:buAutoNum type="arabicPeriod"/>
            </a:pPr>
            <a:r>
              <a:rPr lang="en-ZA" b="1" dirty="0"/>
              <a:t>BASIC EDUCATION </a:t>
            </a:r>
          </a:p>
          <a:p>
            <a:pPr marL="457200" indent="-457200" algn="just">
              <a:buFont typeface="+mj-lt"/>
              <a:buAutoNum type="arabicPeriod"/>
            </a:pPr>
            <a:r>
              <a:rPr lang="en-ZA" b="1" dirty="0"/>
              <a:t>DEPARTMENT OF HIGHER LEARNING</a:t>
            </a:r>
          </a:p>
          <a:p>
            <a:pPr marL="457200" indent="-457200" algn="just">
              <a:buFont typeface="+mj-lt"/>
              <a:buAutoNum type="arabicPeriod"/>
            </a:pPr>
            <a:r>
              <a:rPr lang="en-ZA" b="1" dirty="0"/>
              <a:t>DEPARTMENT OF LABOUR</a:t>
            </a:r>
          </a:p>
          <a:p>
            <a:pPr marL="457200" indent="-457200" algn="just">
              <a:buFont typeface="+mj-lt"/>
              <a:buAutoNum type="arabicPeriod"/>
            </a:pPr>
            <a:r>
              <a:rPr lang="en-ZA" b="1" dirty="0"/>
              <a:t>EAST LONDON IDZ</a:t>
            </a:r>
          </a:p>
          <a:p>
            <a:pPr marL="457200" indent="-457200" algn="just">
              <a:buFont typeface="+mj-lt"/>
              <a:buAutoNum type="arabicPeriod"/>
            </a:pPr>
            <a:endParaRPr lang="en-ZA" dirty="0"/>
          </a:p>
        </p:txBody>
      </p:sp>
    </p:spTree>
    <p:extLst>
      <p:ext uri="{BB962C8B-B14F-4D97-AF65-F5344CB8AC3E}">
        <p14:creationId xmlns:p14="http://schemas.microsoft.com/office/powerpoint/2010/main" val="3824687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668896" y="187891"/>
            <a:ext cx="7687455" cy="122581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
        <p:nvSpPr>
          <p:cNvPr id="97" name="Google Shape;97;p14"/>
          <p:cNvSpPr txBox="1">
            <a:spLocks noGrp="1"/>
          </p:cNvSpPr>
          <p:nvPr>
            <p:ph type="body" idx="1"/>
          </p:nvPr>
        </p:nvSpPr>
        <p:spPr>
          <a:xfrm>
            <a:off x="668896" y="1031433"/>
            <a:ext cx="8123068" cy="4776084"/>
          </a:xfrm>
          <a:prstGeom prst="rect">
            <a:avLst/>
          </a:prstGeom>
          <a:noFill/>
          <a:ln>
            <a:noFill/>
          </a:ln>
        </p:spPr>
        <p:txBody>
          <a:bodyPr spcFirstLastPara="1" wrap="square" lIns="91425" tIns="45700" rIns="91425" bIns="45700" anchor="t" anchorCtr="0">
            <a:noAutofit/>
          </a:bodyPr>
          <a:lstStyle/>
          <a:p>
            <a:pPr marL="114300" indent="0">
              <a:lnSpc>
                <a:spcPct val="150000"/>
              </a:lnSpc>
              <a:buNone/>
            </a:pPr>
            <a:r>
              <a:rPr lang="en-ZA" b="1" dirty="0">
                <a:solidFill>
                  <a:srgbClr val="000000"/>
                </a:solidFill>
                <a:latin typeface="+mn-lt"/>
                <a:ea typeface="Calibri" panose="020F0502020204030204" pitchFamily="34" charset="0"/>
              </a:rPr>
              <a:t>Illegal Electrical Disconnections cont.. </a:t>
            </a:r>
          </a:p>
          <a:p>
            <a:pPr>
              <a:lnSpc>
                <a:spcPct val="150000"/>
              </a:lnSpc>
            </a:pPr>
            <a:endParaRPr lang="en-ZA" dirty="0">
              <a:solidFill>
                <a:srgbClr val="000000"/>
              </a:solidFill>
              <a:latin typeface="+mn-lt"/>
              <a:ea typeface="Calibri" panose="020F0502020204030204" pitchFamily="34" charset="0"/>
            </a:endParaRPr>
          </a:p>
          <a:p>
            <a:pPr lvl="0">
              <a:lnSpc>
                <a:spcPct val="150000"/>
              </a:lnSpc>
            </a:pPr>
            <a:r>
              <a:rPr lang="en-ZA" dirty="0">
                <a:solidFill>
                  <a:srgbClr val="000000"/>
                </a:solidFill>
                <a:latin typeface="+mn-lt"/>
                <a:ea typeface="Calibri" panose="020F0502020204030204" pitchFamily="34" charset="0"/>
              </a:rPr>
              <a:t>350 </a:t>
            </a:r>
            <a:r>
              <a:rPr lang="en-ZA" dirty="0">
                <a:solidFill>
                  <a:srgbClr val="000000"/>
                </a:solidFill>
                <a:ea typeface="Calibri" panose="020F0502020204030204" pitchFamily="34" charset="0"/>
              </a:rPr>
              <a:t>illegal electricity connections disconnected at </a:t>
            </a:r>
            <a:r>
              <a:rPr lang="en-ZA" dirty="0" err="1">
                <a:solidFill>
                  <a:srgbClr val="000000"/>
                </a:solidFill>
                <a:latin typeface="+mn-lt"/>
                <a:ea typeface="Calibri" panose="020F0502020204030204" pitchFamily="34" charset="0"/>
              </a:rPr>
              <a:t>Proveg</a:t>
            </a:r>
            <a:r>
              <a:rPr lang="en-ZA" dirty="0">
                <a:solidFill>
                  <a:srgbClr val="000000"/>
                </a:solidFill>
                <a:latin typeface="+mn-lt"/>
                <a:ea typeface="Calibri" panose="020F0502020204030204" pitchFamily="34" charset="0"/>
              </a:rPr>
              <a:t> (MUVHENGO) near </a:t>
            </a:r>
            <a:r>
              <a:rPr lang="en-ZA" dirty="0" err="1">
                <a:solidFill>
                  <a:srgbClr val="000000"/>
                </a:solidFill>
                <a:latin typeface="+mn-lt"/>
                <a:ea typeface="Calibri" panose="020F0502020204030204" pitchFamily="34" charset="0"/>
              </a:rPr>
              <a:t>Egoli</a:t>
            </a:r>
            <a:r>
              <a:rPr lang="en-ZA" dirty="0">
                <a:solidFill>
                  <a:srgbClr val="000000"/>
                </a:solidFill>
                <a:latin typeface="+mn-lt"/>
                <a:ea typeface="Calibri" panose="020F0502020204030204" pitchFamily="34" charset="0"/>
              </a:rPr>
              <a:t>. (1/06/2020)</a:t>
            </a:r>
          </a:p>
          <a:p>
            <a:pPr lvl="0">
              <a:lnSpc>
                <a:spcPct val="150000"/>
              </a:lnSpc>
            </a:pPr>
            <a:r>
              <a:rPr lang="en-ZA" dirty="0">
                <a:solidFill>
                  <a:srgbClr val="000000"/>
                </a:solidFill>
                <a:latin typeface="+mn-lt"/>
                <a:ea typeface="Calibri" panose="020F0502020204030204" pitchFamily="34" charset="0"/>
              </a:rPr>
              <a:t>150 illegal connections disconnected at </a:t>
            </a:r>
            <a:r>
              <a:rPr lang="en-ZA" dirty="0" err="1">
                <a:solidFill>
                  <a:srgbClr val="000000"/>
                </a:solidFill>
                <a:latin typeface="+mn-lt"/>
                <a:ea typeface="Calibri" panose="020F0502020204030204" pitchFamily="34" charset="0"/>
              </a:rPr>
              <a:t>Woolwash</a:t>
            </a:r>
            <a:r>
              <a:rPr lang="en-ZA" dirty="0">
                <a:solidFill>
                  <a:srgbClr val="000000"/>
                </a:solidFill>
                <a:latin typeface="+mn-lt"/>
                <a:ea typeface="Calibri" panose="020F0502020204030204" pitchFamily="34" charset="0"/>
              </a:rPr>
              <a:t> road. (1/06/2020)</a:t>
            </a:r>
          </a:p>
          <a:p>
            <a:pPr lvl="0">
              <a:lnSpc>
                <a:spcPct val="150000"/>
              </a:lnSpc>
            </a:pPr>
            <a:r>
              <a:rPr lang="en-ZA" dirty="0">
                <a:solidFill>
                  <a:srgbClr val="000000"/>
                </a:solidFill>
                <a:latin typeface="+mn-lt"/>
                <a:ea typeface="Calibri" panose="020F0502020204030204" pitchFamily="34" charset="0"/>
              </a:rPr>
              <a:t>250 illegal electricity connections disconnected in </a:t>
            </a:r>
            <a:r>
              <a:rPr lang="en-ZA" dirty="0" err="1">
                <a:solidFill>
                  <a:srgbClr val="000000"/>
                </a:solidFill>
                <a:latin typeface="+mn-lt"/>
                <a:ea typeface="Calibri" panose="020F0502020204030204" pitchFamily="34" charset="0"/>
              </a:rPr>
              <a:t>Mzomonhle</a:t>
            </a:r>
            <a:r>
              <a:rPr lang="en-ZA" dirty="0">
                <a:solidFill>
                  <a:srgbClr val="000000"/>
                </a:solidFill>
                <a:latin typeface="+mn-lt"/>
                <a:ea typeface="Calibri" panose="020F0502020204030204" pitchFamily="34" charset="0"/>
              </a:rPr>
              <a:t> (3/06/2020)</a:t>
            </a:r>
            <a:endParaRPr lang="en-ZA" dirty="0">
              <a:latin typeface="+mn-lt"/>
            </a:endParaRPr>
          </a:p>
          <a:p>
            <a:pPr marL="0" lvl="0" indent="0">
              <a:lnSpc>
                <a:spcPct val="150000"/>
              </a:lnSpc>
              <a:spcBef>
                <a:spcPts val="0"/>
              </a:spcBef>
              <a:buClr>
                <a:srgbClr val="000000"/>
              </a:buClr>
              <a:buSzTx/>
              <a:buNone/>
            </a:pPr>
            <a:endParaRPr lang="en-ZA" dirty="0">
              <a:solidFill>
                <a:srgbClr val="212121"/>
              </a:solidFill>
              <a:latin typeface="Arial"/>
              <a:ea typeface="Times New Roman" panose="02020603050405020304" pitchFamily="18" charset="0"/>
              <a:cs typeface="Calibri" panose="020F0502020204030204" pitchFamily="34" charset="0"/>
              <a:sym typeface="Arial"/>
            </a:endParaRPr>
          </a:p>
          <a:p>
            <a:pPr marL="342900" lvl="0">
              <a:lnSpc>
                <a:spcPct val="115000"/>
              </a:lnSpc>
              <a:spcBef>
                <a:spcPts val="0"/>
              </a:spcBef>
              <a:buClr>
                <a:srgbClr val="000000"/>
              </a:buClr>
              <a:buSzTx/>
              <a:buFont typeface="Arial" panose="020B0604020202020204" pitchFamily="34" charset="0"/>
              <a:buChar char="•"/>
            </a:pPr>
            <a:endParaRPr lang="en-ZA" dirty="0">
              <a:solidFill>
                <a:srgbClr val="212121"/>
              </a:solidFill>
              <a:latin typeface="Arial"/>
              <a:ea typeface="Calibri" panose="020F0502020204030204" pitchFamily="34" charset="0"/>
              <a:cs typeface="Calibri" panose="020F0502020204030204" pitchFamily="34" charset="0"/>
              <a:sym typeface="Arial"/>
            </a:endParaRPr>
          </a:p>
          <a:p>
            <a:pPr marL="257175" lvl="0" indent="-257175">
              <a:spcBef>
                <a:spcPts val="560"/>
              </a:spcBef>
              <a:buSzPts val="2800"/>
            </a:pPr>
            <a:endParaRPr lang="en-ZA" u="sng" dirty="0">
              <a:solidFill>
                <a:schemeClr val="tx1">
                  <a:lumMod val="75000"/>
                  <a:lumOff val="25000"/>
                </a:schemeClr>
              </a:solidFill>
            </a:endParaRPr>
          </a:p>
        </p:txBody>
      </p:sp>
    </p:spTree>
    <p:extLst>
      <p:ext uri="{BB962C8B-B14F-4D97-AF65-F5344CB8AC3E}">
        <p14:creationId xmlns:p14="http://schemas.microsoft.com/office/powerpoint/2010/main" val="94900782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29B53-B13F-47C2-BD26-9ED09BD3061F}"/>
              </a:ext>
            </a:extLst>
          </p:cNvPr>
          <p:cNvSpPr>
            <a:spLocks noGrp="1"/>
          </p:cNvSpPr>
          <p:nvPr>
            <p:ph type="title"/>
          </p:nvPr>
        </p:nvSpPr>
        <p:spPr>
          <a:xfrm>
            <a:off x="457200" y="192595"/>
            <a:ext cx="8229600" cy="569405"/>
          </a:xfrm>
        </p:spPr>
        <p:txBody>
          <a:bodyPr/>
          <a:lstStyle/>
          <a:p>
            <a:r>
              <a:rPr lang="en-ZA" sz="2400" b="1" dirty="0">
                <a:solidFill>
                  <a:srgbClr val="73B632"/>
                </a:solidFill>
                <a:ea typeface="Twentieth Century"/>
                <a:cs typeface="Twentieth Century"/>
                <a:sym typeface="Twentieth Century"/>
              </a:rPr>
              <a:t>WORKSTREAM ON ECONOMIC &amp; SOCIAL… </a:t>
            </a:r>
            <a:endParaRPr lang="en-ZA" sz="2400" dirty="0"/>
          </a:p>
        </p:txBody>
      </p:sp>
      <p:sp>
        <p:nvSpPr>
          <p:cNvPr id="3" name="Text Placeholder 2">
            <a:extLst>
              <a:ext uri="{FF2B5EF4-FFF2-40B4-BE49-F238E27FC236}">
                <a16:creationId xmlns:a16="http://schemas.microsoft.com/office/drawing/2014/main" id="{F71E4316-73A5-4E69-883F-FA3F0750A3FF}"/>
              </a:ext>
            </a:extLst>
          </p:cNvPr>
          <p:cNvSpPr>
            <a:spLocks noGrp="1"/>
          </p:cNvSpPr>
          <p:nvPr>
            <p:ph type="body" idx="1"/>
          </p:nvPr>
        </p:nvSpPr>
        <p:spPr>
          <a:xfrm>
            <a:off x="365760" y="762000"/>
            <a:ext cx="8564880" cy="5669280"/>
          </a:xfrm>
        </p:spPr>
        <p:txBody>
          <a:bodyPr/>
          <a:lstStyle/>
          <a:p>
            <a:pPr marL="114300" indent="0" algn="just">
              <a:buNone/>
            </a:pPr>
            <a:r>
              <a:rPr lang="en-ZA" sz="2000" b="1" u="sng" dirty="0">
                <a:solidFill>
                  <a:schemeClr val="tx1"/>
                </a:solidFill>
                <a:sym typeface="Twentieth Century"/>
              </a:rPr>
              <a:t>AGRICULTURE DISASTER FUND</a:t>
            </a:r>
            <a:endParaRPr lang="en-ZA" sz="2000" u="sng" dirty="0">
              <a:solidFill>
                <a:schemeClr val="tx1"/>
              </a:solidFill>
            </a:endParaRPr>
          </a:p>
          <a:p>
            <a:pPr algn="just"/>
            <a:endParaRPr lang="en-ZA" sz="2000" dirty="0"/>
          </a:p>
          <a:p>
            <a:pPr algn="just"/>
            <a:r>
              <a:rPr lang="en-ZA" sz="2000" dirty="0"/>
              <a:t>BCMM will be supporting 18 community gardens operating in various areas with production inputs like seedlings, fertilizers, chemicals and animal feed.</a:t>
            </a:r>
          </a:p>
          <a:p>
            <a:pPr marL="114300" indent="0" algn="just">
              <a:buNone/>
            </a:pPr>
            <a:endParaRPr lang="en-ZA" sz="2000" dirty="0"/>
          </a:p>
          <a:p>
            <a:pPr marL="114300" indent="0" algn="just">
              <a:buNone/>
            </a:pPr>
            <a:r>
              <a:rPr lang="en-ZA" sz="2000" dirty="0"/>
              <a:t>The following are the gardens to be supported:</a:t>
            </a:r>
          </a:p>
          <a:p>
            <a:pPr algn="just">
              <a:buFont typeface="Arial" panose="020B0604020202020204" pitchFamily="34" charset="0"/>
              <a:buChar char="•"/>
            </a:pPr>
            <a:r>
              <a:rPr lang="en-ZA" sz="2000" dirty="0"/>
              <a:t>Scenery park primary producers, </a:t>
            </a:r>
            <a:r>
              <a:rPr lang="en-ZA" sz="2000" dirty="0" err="1"/>
              <a:t>Ncera</a:t>
            </a:r>
            <a:r>
              <a:rPr lang="en-ZA" sz="2000" dirty="0"/>
              <a:t> vegetable garden, </a:t>
            </a:r>
            <a:r>
              <a:rPr lang="en-ZA" sz="2000" dirty="0" err="1"/>
              <a:t>Twecu</a:t>
            </a:r>
            <a:r>
              <a:rPr lang="en-ZA" sz="2000" dirty="0"/>
              <a:t> food producers, Needs camp home gardens, Santa vegetables producers, </a:t>
            </a:r>
            <a:r>
              <a:rPr lang="en-ZA" sz="2000" dirty="0" err="1"/>
              <a:t>Tyusha</a:t>
            </a:r>
            <a:r>
              <a:rPr lang="en-ZA" sz="2000" dirty="0"/>
              <a:t> women project, </a:t>
            </a:r>
            <a:r>
              <a:rPr lang="en-ZA" sz="2000" dirty="0" err="1"/>
              <a:t>Dimbaza</a:t>
            </a:r>
            <a:r>
              <a:rPr lang="en-ZA" sz="2000" dirty="0"/>
              <a:t> gardens, </a:t>
            </a:r>
            <a:r>
              <a:rPr lang="en-ZA" sz="2000" dirty="0" err="1"/>
              <a:t>Nkosiyane</a:t>
            </a:r>
            <a:r>
              <a:rPr lang="en-ZA" sz="2000" dirty="0"/>
              <a:t> farmers, </a:t>
            </a:r>
            <a:r>
              <a:rPr lang="en-ZA" sz="2000" dirty="0" err="1"/>
              <a:t>Qalashe</a:t>
            </a:r>
            <a:r>
              <a:rPr lang="en-ZA" sz="2000" dirty="0"/>
              <a:t> vegetable garden, </a:t>
            </a:r>
            <a:r>
              <a:rPr lang="en-ZA" sz="2000" dirty="0" err="1"/>
              <a:t>Zeleni</a:t>
            </a:r>
            <a:r>
              <a:rPr lang="en-ZA" sz="2000" dirty="0"/>
              <a:t> primary producers, </a:t>
            </a:r>
            <a:r>
              <a:rPr lang="en-ZA" sz="2000" dirty="0" err="1"/>
              <a:t>Zalaza</a:t>
            </a:r>
            <a:r>
              <a:rPr lang="en-ZA" sz="2000" dirty="0"/>
              <a:t> youth projects, Ginsberg youth Cooperative, Newlands vegetables project, </a:t>
            </a:r>
            <a:r>
              <a:rPr lang="en-ZA" sz="2000" dirty="0" err="1"/>
              <a:t>Khonkcoshe</a:t>
            </a:r>
            <a:r>
              <a:rPr lang="en-ZA" sz="2000" dirty="0"/>
              <a:t> project, </a:t>
            </a:r>
            <a:r>
              <a:rPr lang="en-ZA" sz="2000" dirty="0" err="1"/>
              <a:t>Zwelitsha</a:t>
            </a:r>
            <a:r>
              <a:rPr lang="en-ZA" sz="2000" dirty="0"/>
              <a:t> youth , </a:t>
            </a:r>
            <a:r>
              <a:rPr lang="en-ZA" sz="2000" dirty="0" err="1"/>
              <a:t>Kwelerha</a:t>
            </a:r>
            <a:r>
              <a:rPr lang="en-ZA" sz="2000" dirty="0"/>
              <a:t> gardens, </a:t>
            </a:r>
            <a:r>
              <a:rPr lang="en-ZA" sz="2000" dirty="0" err="1"/>
              <a:t>Zikhova</a:t>
            </a:r>
            <a:r>
              <a:rPr lang="en-ZA" sz="2000" dirty="0"/>
              <a:t> women Cooperatives and N.U.9 </a:t>
            </a:r>
            <a:r>
              <a:rPr lang="en-ZA" sz="2000" dirty="0" err="1"/>
              <a:t>Mdantsane</a:t>
            </a:r>
            <a:r>
              <a:rPr lang="en-ZA" sz="2000" dirty="0"/>
              <a:t> food gardens</a:t>
            </a:r>
          </a:p>
          <a:p>
            <a:pPr algn="just">
              <a:buFont typeface="Arial" panose="020B0604020202020204" pitchFamily="34" charset="0"/>
              <a:buChar char="•"/>
            </a:pPr>
            <a:endParaRPr lang="en-ZA" sz="2000" dirty="0"/>
          </a:p>
          <a:p>
            <a:pPr marL="114300" indent="0" algn="just">
              <a:buNone/>
            </a:pPr>
            <a:endParaRPr lang="en-ZA" sz="2000" dirty="0"/>
          </a:p>
          <a:p>
            <a:pPr marL="114300" indent="0" algn="just">
              <a:buNone/>
            </a:pPr>
            <a:endParaRPr lang="en-ZA" sz="2000" dirty="0"/>
          </a:p>
          <a:p>
            <a:pPr algn="just"/>
            <a:endParaRPr lang="en-ZA" sz="2000" dirty="0">
              <a:solidFill>
                <a:schemeClr val="tx1"/>
              </a:solidFill>
              <a:sym typeface="Twentieth Century"/>
            </a:endParaRPr>
          </a:p>
        </p:txBody>
      </p:sp>
    </p:spTree>
    <p:extLst>
      <p:ext uri="{BB962C8B-B14F-4D97-AF65-F5344CB8AC3E}">
        <p14:creationId xmlns:p14="http://schemas.microsoft.com/office/powerpoint/2010/main" val="339290087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0F9F47-EBA4-4B5D-AFB5-0C2E36CA81A4}"/>
              </a:ext>
            </a:extLst>
          </p:cNvPr>
          <p:cNvSpPr>
            <a:spLocks noGrp="1"/>
          </p:cNvSpPr>
          <p:nvPr>
            <p:ph type="body" idx="1"/>
          </p:nvPr>
        </p:nvSpPr>
        <p:spPr/>
        <p:txBody>
          <a:bodyPr/>
          <a:lstStyle/>
          <a:p>
            <a:pPr marL="114300" indent="0" algn="just">
              <a:buNone/>
            </a:pPr>
            <a:r>
              <a:rPr lang="en-ZA" b="1" dirty="0"/>
              <a:t>IDC COVID-19 RELIEF FUND</a:t>
            </a:r>
          </a:p>
          <a:p>
            <a:pPr algn="just"/>
            <a:endParaRPr lang="en-ZA" dirty="0"/>
          </a:p>
          <a:p>
            <a:pPr algn="just"/>
            <a:r>
              <a:rPr lang="en-ZA" dirty="0"/>
              <a:t>IDC </a:t>
            </a:r>
            <a:r>
              <a:rPr lang="en-ZA" dirty="0" err="1"/>
              <a:t>Covid</a:t>
            </a:r>
            <a:r>
              <a:rPr lang="en-ZA" dirty="0"/>
              <a:t> -19 essential supplies intervention is designed to provide funding to companies that have capacity to acquire and or manufacture products needed to treat, curtail and combat the spread of the COVID-19 pandemic</a:t>
            </a:r>
          </a:p>
          <a:p>
            <a:pPr algn="just"/>
            <a:r>
              <a:rPr lang="en-ZA" dirty="0"/>
              <a:t>4 applications received for the relief COVID -19 fund – none has been successful but there is 1 that has been taken up for due diligence, hoping for a positive outcome</a:t>
            </a:r>
          </a:p>
        </p:txBody>
      </p:sp>
      <p:sp>
        <p:nvSpPr>
          <p:cNvPr id="4" name="Title 1">
            <a:extLst>
              <a:ext uri="{FF2B5EF4-FFF2-40B4-BE49-F238E27FC236}">
                <a16:creationId xmlns:a16="http://schemas.microsoft.com/office/drawing/2014/main" id="{EE3BAF6C-F804-42E7-A694-5A875FD49081}"/>
              </a:ext>
            </a:extLst>
          </p:cNvPr>
          <p:cNvSpPr>
            <a:spLocks noGrp="1"/>
          </p:cNvSpPr>
          <p:nvPr>
            <p:ph type="title"/>
          </p:nvPr>
        </p:nvSpPr>
        <p:spPr>
          <a:xfrm>
            <a:off x="457200" y="274639"/>
            <a:ext cx="8229600" cy="741362"/>
          </a:xfrm>
        </p:spPr>
        <p:txBody>
          <a:bodyPr/>
          <a:lstStyle/>
          <a:p>
            <a:r>
              <a:rPr lang="en-ZA" sz="2400" b="1" dirty="0">
                <a:solidFill>
                  <a:srgbClr val="73B632"/>
                </a:solidFill>
                <a:ea typeface="Twentieth Century"/>
                <a:cs typeface="Twentieth Century"/>
                <a:sym typeface="Twentieth Century"/>
              </a:rPr>
              <a:t>WORKSTREAM ON ECONOMIC &amp; SOCIAL… </a:t>
            </a:r>
            <a:endParaRPr lang="en-ZA" sz="2400" dirty="0"/>
          </a:p>
        </p:txBody>
      </p:sp>
    </p:spTree>
    <p:extLst>
      <p:ext uri="{BB962C8B-B14F-4D97-AF65-F5344CB8AC3E}">
        <p14:creationId xmlns:p14="http://schemas.microsoft.com/office/powerpoint/2010/main" val="267319830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D9B1B76-84A1-499F-A5F3-4057585784EA}"/>
              </a:ext>
            </a:extLst>
          </p:cNvPr>
          <p:cNvSpPr>
            <a:spLocks noGrp="1"/>
          </p:cNvSpPr>
          <p:nvPr>
            <p:ph type="subTitle" idx="1"/>
          </p:nvPr>
        </p:nvSpPr>
        <p:spPr>
          <a:xfrm>
            <a:off x="934720" y="935651"/>
            <a:ext cx="7406640" cy="5272109"/>
          </a:xfrm>
        </p:spPr>
        <p:txBody>
          <a:bodyPr/>
          <a:lstStyle/>
          <a:p>
            <a:pPr algn="just"/>
            <a:r>
              <a:rPr lang="en-ZA" sz="2000" b="1" dirty="0">
                <a:solidFill>
                  <a:schemeClr val="tx1"/>
                </a:solidFill>
              </a:rPr>
              <a:t>DEPARTMENT OF SMALL BUSINESS DEVELOPMENT(DSBD) SMME COVID – 19 RELIEF FUND APPROVALS</a:t>
            </a:r>
          </a:p>
          <a:p>
            <a:pPr marL="342900" indent="-342900" algn="just">
              <a:buFont typeface="Arial" panose="020B0604020202020204" pitchFamily="34" charset="0"/>
              <a:buChar char="•"/>
            </a:pPr>
            <a:r>
              <a:rPr lang="en-ZA" dirty="0">
                <a:solidFill>
                  <a:schemeClr val="tx1"/>
                </a:solidFill>
              </a:rPr>
              <a:t>DSBD has initiated three (3) COVID-19 relief packages:</a:t>
            </a:r>
          </a:p>
          <a:p>
            <a:pPr marL="798820" lvl="1" indent="-342900" algn="just">
              <a:buFont typeface="Arial" panose="020B0604020202020204" pitchFamily="34" charset="0"/>
              <a:buChar char="•"/>
            </a:pPr>
            <a:r>
              <a:rPr lang="en-ZA" dirty="0">
                <a:solidFill>
                  <a:schemeClr val="tx1"/>
                </a:solidFill>
              </a:rPr>
              <a:t>spaza shop support scheme, </a:t>
            </a:r>
          </a:p>
          <a:p>
            <a:pPr marL="798820" lvl="1" indent="-342900" algn="just">
              <a:buFont typeface="Arial" panose="020B0604020202020204" pitchFamily="34" charset="0"/>
              <a:buChar char="•"/>
            </a:pPr>
            <a:r>
              <a:rPr lang="en-ZA" dirty="0">
                <a:solidFill>
                  <a:schemeClr val="tx1"/>
                </a:solidFill>
              </a:rPr>
              <a:t>Debt relief finance scheme and </a:t>
            </a:r>
          </a:p>
          <a:p>
            <a:pPr marL="798820" lvl="1" indent="-342900" algn="just">
              <a:buFont typeface="Arial" panose="020B0604020202020204" pitchFamily="34" charset="0"/>
              <a:buChar char="•"/>
            </a:pPr>
            <a:r>
              <a:rPr lang="en-ZA" dirty="0">
                <a:solidFill>
                  <a:schemeClr val="tx1"/>
                </a:solidFill>
              </a:rPr>
              <a:t>Business growth / resilience facility to support businesses during the pandemic</a:t>
            </a:r>
          </a:p>
          <a:p>
            <a:pPr marL="342900" indent="-342900" algn="just">
              <a:buFont typeface="Arial" panose="020B0604020202020204" pitchFamily="34" charset="0"/>
              <a:buChar char="•"/>
            </a:pPr>
            <a:r>
              <a:rPr lang="en-ZA" dirty="0">
                <a:solidFill>
                  <a:schemeClr val="tx1"/>
                </a:solidFill>
              </a:rPr>
              <a:t>Businesses had to apply directly to the Department </a:t>
            </a:r>
          </a:p>
          <a:p>
            <a:pPr marL="342900" indent="-342900" algn="just">
              <a:buFont typeface="Arial" panose="020B0604020202020204" pitchFamily="34" charset="0"/>
              <a:buChar char="•"/>
            </a:pPr>
            <a:r>
              <a:rPr lang="en-ZA" dirty="0">
                <a:solidFill>
                  <a:schemeClr val="tx1"/>
                </a:solidFill>
              </a:rPr>
              <a:t>As per the report from DSBD 58 businesses were approved for the relief support from BCMM</a:t>
            </a:r>
          </a:p>
          <a:p>
            <a:pPr marL="342900" indent="-342900" algn="just">
              <a:buFont typeface="Arial" panose="020B0604020202020204" pitchFamily="34" charset="0"/>
              <a:buChar char="•"/>
            </a:pPr>
            <a:r>
              <a:rPr lang="en-ZA" dirty="0">
                <a:solidFill>
                  <a:schemeClr val="tx1"/>
                </a:solidFill>
              </a:rPr>
              <a:t>Midlands 7, Inland 1 and Coastal 50, it has not been specified as to which fund the approvals are from</a:t>
            </a:r>
          </a:p>
        </p:txBody>
      </p:sp>
      <p:sp>
        <p:nvSpPr>
          <p:cNvPr id="4" name="Title 1">
            <a:extLst>
              <a:ext uri="{FF2B5EF4-FFF2-40B4-BE49-F238E27FC236}">
                <a16:creationId xmlns:a16="http://schemas.microsoft.com/office/drawing/2014/main" id="{450B88D4-42C4-4F24-A45A-0F9DCD91D01C}"/>
              </a:ext>
            </a:extLst>
          </p:cNvPr>
          <p:cNvSpPr>
            <a:spLocks noGrp="1"/>
          </p:cNvSpPr>
          <p:nvPr>
            <p:ph type="ctrTitle"/>
          </p:nvPr>
        </p:nvSpPr>
        <p:spPr>
          <a:xfrm>
            <a:off x="685800" y="233680"/>
            <a:ext cx="7772400" cy="811744"/>
          </a:xfrm>
        </p:spPr>
        <p:txBody>
          <a:bodyPr/>
          <a:lstStyle/>
          <a:p>
            <a:r>
              <a:rPr lang="en-ZA" sz="2400" b="1" dirty="0">
                <a:solidFill>
                  <a:srgbClr val="73B632"/>
                </a:solidFill>
                <a:ea typeface="Twentieth Century"/>
                <a:cs typeface="Twentieth Century"/>
                <a:sym typeface="Twentieth Century"/>
              </a:rPr>
              <a:t>WORKSTREAM ON ECONOMIC &amp; SOCIAL… </a:t>
            </a:r>
            <a:endParaRPr lang="en-ZA" sz="2400" dirty="0"/>
          </a:p>
        </p:txBody>
      </p:sp>
    </p:spTree>
    <p:extLst>
      <p:ext uri="{BB962C8B-B14F-4D97-AF65-F5344CB8AC3E}">
        <p14:creationId xmlns:p14="http://schemas.microsoft.com/office/powerpoint/2010/main" val="224126098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CBD2C29-3AF3-4C44-B9BB-1B0D20F74796}"/>
              </a:ext>
            </a:extLst>
          </p:cNvPr>
          <p:cNvSpPr>
            <a:spLocks noGrp="1"/>
          </p:cNvSpPr>
          <p:nvPr>
            <p:ph type="subTitle" idx="1"/>
          </p:nvPr>
        </p:nvSpPr>
        <p:spPr>
          <a:xfrm>
            <a:off x="685800" y="1800879"/>
            <a:ext cx="8027176" cy="3822258"/>
          </a:xfrm>
        </p:spPr>
        <p:txBody>
          <a:bodyPr/>
          <a:lstStyle/>
          <a:p>
            <a:pPr algn="just"/>
            <a:r>
              <a:rPr lang="en-ZA" b="1" dirty="0">
                <a:solidFill>
                  <a:schemeClr val="tx1"/>
                </a:solidFill>
              </a:rPr>
              <a:t>DEPARTMENT OF SMALL BUSINESS DEVELOPMENT(DSBD) SMME COVID – 19 RELIEF FUND APPROVALS</a:t>
            </a:r>
          </a:p>
          <a:p>
            <a:pPr algn="just"/>
            <a:endParaRPr lang="en-ZA" dirty="0">
              <a:solidFill>
                <a:schemeClr val="tx1"/>
              </a:solidFill>
            </a:endParaRPr>
          </a:p>
          <a:p>
            <a:pPr marL="342900" indent="-342900" algn="just">
              <a:buFont typeface="Arial" panose="020B0604020202020204" pitchFamily="34" charset="0"/>
              <a:buChar char="•"/>
            </a:pPr>
            <a:r>
              <a:rPr lang="en-ZA" dirty="0">
                <a:solidFill>
                  <a:schemeClr val="tx1"/>
                </a:solidFill>
              </a:rPr>
              <a:t>Funds are to be utilised towards rentals or salaries for employees</a:t>
            </a:r>
          </a:p>
          <a:p>
            <a:pPr marL="342900" indent="-342900" algn="just">
              <a:buFont typeface="Arial" panose="020B0604020202020204" pitchFamily="34" charset="0"/>
              <a:buChar char="•"/>
            </a:pPr>
            <a:r>
              <a:rPr lang="en-ZA" dirty="0">
                <a:solidFill>
                  <a:schemeClr val="tx1"/>
                </a:solidFill>
              </a:rPr>
              <a:t>Also the report does not specify the sectors that these businesses operate in as it only gives the names of businesses</a:t>
            </a:r>
          </a:p>
          <a:p>
            <a:pPr algn="just"/>
            <a:endParaRPr lang="en-ZA" dirty="0">
              <a:solidFill>
                <a:schemeClr val="tx1"/>
              </a:solidFill>
            </a:endParaRPr>
          </a:p>
        </p:txBody>
      </p:sp>
      <p:sp>
        <p:nvSpPr>
          <p:cNvPr id="4" name="Title 1">
            <a:extLst>
              <a:ext uri="{FF2B5EF4-FFF2-40B4-BE49-F238E27FC236}">
                <a16:creationId xmlns:a16="http://schemas.microsoft.com/office/drawing/2014/main" id="{CC2DA93B-57E5-495C-8FAD-62FF6F6E79BB}"/>
              </a:ext>
            </a:extLst>
          </p:cNvPr>
          <p:cNvSpPr>
            <a:spLocks noGrp="1"/>
          </p:cNvSpPr>
          <p:nvPr>
            <p:ph type="ctrTitle"/>
          </p:nvPr>
        </p:nvSpPr>
        <p:spPr>
          <a:xfrm>
            <a:off x="685800" y="690563"/>
            <a:ext cx="7772400" cy="754062"/>
          </a:xfrm>
        </p:spPr>
        <p:txBody>
          <a:bodyPr/>
          <a:lstStyle/>
          <a:p>
            <a:r>
              <a:rPr lang="en-ZA" sz="2400" b="1" dirty="0">
                <a:solidFill>
                  <a:srgbClr val="73B632"/>
                </a:solidFill>
                <a:ea typeface="Twentieth Century"/>
                <a:cs typeface="Twentieth Century"/>
                <a:sym typeface="Twentieth Century"/>
              </a:rPr>
              <a:t>WORKSTREAM ON ECONOMIC &amp; SOCIAL… </a:t>
            </a:r>
            <a:endParaRPr lang="en-ZA" sz="2400" dirty="0"/>
          </a:p>
        </p:txBody>
      </p:sp>
    </p:spTree>
    <p:extLst>
      <p:ext uri="{BB962C8B-B14F-4D97-AF65-F5344CB8AC3E}">
        <p14:creationId xmlns:p14="http://schemas.microsoft.com/office/powerpoint/2010/main" val="428322060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0D0C7-631C-4770-A3D6-A387F05712BF}"/>
              </a:ext>
            </a:extLst>
          </p:cNvPr>
          <p:cNvSpPr>
            <a:spLocks noGrp="1"/>
          </p:cNvSpPr>
          <p:nvPr>
            <p:ph type="title"/>
          </p:nvPr>
        </p:nvSpPr>
        <p:spPr>
          <a:xfrm>
            <a:off x="457200" y="294641"/>
            <a:ext cx="8229600" cy="793750"/>
          </a:xfrm>
        </p:spPr>
        <p:txBody>
          <a:bodyPr/>
          <a:lstStyle/>
          <a:p>
            <a:r>
              <a:rPr lang="en-ZA" sz="2400" b="1" dirty="0">
                <a:solidFill>
                  <a:srgbClr val="73B632"/>
                </a:solidFill>
                <a:ea typeface="Twentieth Century"/>
                <a:cs typeface="Twentieth Century"/>
                <a:sym typeface="Twentieth Century"/>
              </a:rPr>
              <a:t>WORKSTREAM ON ECONOMIC &amp; SOCIAL CONT</a:t>
            </a:r>
            <a:r>
              <a:rPr lang="en-ZA" sz="3600" b="1" dirty="0">
                <a:solidFill>
                  <a:srgbClr val="73B632"/>
                </a:solidFill>
                <a:ea typeface="Twentieth Century"/>
                <a:cs typeface="Twentieth Century"/>
                <a:sym typeface="Twentieth Century"/>
              </a:rPr>
              <a:t>. </a:t>
            </a:r>
            <a:r>
              <a:rPr lang="en-ZA" dirty="0"/>
              <a:t> </a:t>
            </a:r>
          </a:p>
        </p:txBody>
      </p:sp>
      <p:sp>
        <p:nvSpPr>
          <p:cNvPr id="3" name="Text Placeholder 2">
            <a:extLst>
              <a:ext uri="{FF2B5EF4-FFF2-40B4-BE49-F238E27FC236}">
                <a16:creationId xmlns:a16="http://schemas.microsoft.com/office/drawing/2014/main" id="{63FEE76F-E5C0-4D1B-AE77-80B45BC41930}"/>
              </a:ext>
            </a:extLst>
          </p:cNvPr>
          <p:cNvSpPr>
            <a:spLocks noGrp="1"/>
          </p:cNvSpPr>
          <p:nvPr>
            <p:ph type="body" idx="1"/>
          </p:nvPr>
        </p:nvSpPr>
        <p:spPr>
          <a:xfrm>
            <a:off x="944881" y="1361440"/>
            <a:ext cx="7457440" cy="4074160"/>
          </a:xfrm>
        </p:spPr>
        <p:txBody>
          <a:bodyPr/>
          <a:lstStyle/>
          <a:p>
            <a:pPr marL="114300" indent="0">
              <a:buNone/>
            </a:pPr>
            <a:r>
              <a:rPr lang="en-ZA" b="1" u="sng" dirty="0"/>
              <a:t>EAST LONDON IDZ</a:t>
            </a:r>
          </a:p>
          <a:p>
            <a:pPr marL="114300" indent="0">
              <a:buNone/>
            </a:pPr>
            <a:endParaRPr lang="en-ZA" b="1" u="sng" dirty="0"/>
          </a:p>
          <a:p>
            <a:r>
              <a:rPr lang="en-ZA" dirty="0"/>
              <a:t>34 investors were all cleared and are open for business</a:t>
            </a:r>
          </a:p>
          <a:p>
            <a:r>
              <a:rPr lang="en-ZA" dirty="0"/>
              <a:t>Construction of factories to resume next week 08/06/2020</a:t>
            </a:r>
          </a:p>
          <a:p>
            <a:r>
              <a:rPr lang="en-ZA" dirty="0"/>
              <a:t>The Decontamination of all buildings has been done for the return of employees</a:t>
            </a:r>
          </a:p>
          <a:p>
            <a:pPr marL="114300" indent="0">
              <a:buNone/>
            </a:pPr>
            <a:endParaRPr lang="en-ZA" b="1" dirty="0"/>
          </a:p>
          <a:p>
            <a:pPr marL="114300" indent="0">
              <a:buNone/>
            </a:pPr>
            <a:endParaRPr lang="en-ZA" dirty="0"/>
          </a:p>
          <a:p>
            <a:pPr marL="114300" indent="0">
              <a:buNone/>
            </a:pPr>
            <a:endParaRPr lang="en-ZA" dirty="0"/>
          </a:p>
          <a:p>
            <a:pPr lvl="1">
              <a:buFont typeface="Wingdings" panose="05000000000000000000" pitchFamily="2" charset="2"/>
              <a:buChar char="q"/>
            </a:pPr>
            <a:endParaRPr lang="en-ZA" dirty="0"/>
          </a:p>
        </p:txBody>
      </p:sp>
    </p:spTree>
    <p:extLst>
      <p:ext uri="{BB962C8B-B14F-4D97-AF65-F5344CB8AC3E}">
        <p14:creationId xmlns:p14="http://schemas.microsoft.com/office/powerpoint/2010/main" val="209277988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p14"/>
          <p:cNvSpPr txBox="1">
            <a:spLocks noGrp="1"/>
          </p:cNvSpPr>
          <p:nvPr>
            <p:ph type="body" idx="1"/>
          </p:nvPr>
        </p:nvSpPr>
        <p:spPr>
          <a:xfrm>
            <a:off x="748863" y="1212427"/>
            <a:ext cx="7665653" cy="4401257"/>
          </a:xfrm>
          <a:prstGeom prst="rect">
            <a:avLst/>
          </a:prstGeom>
          <a:noFill/>
          <a:ln>
            <a:noFill/>
          </a:ln>
        </p:spPr>
        <p:txBody>
          <a:bodyPr spcFirstLastPara="1" wrap="square" lIns="91425" tIns="45700" rIns="91425" bIns="45700" anchor="t" anchorCtr="0">
            <a:noAutofit/>
          </a:bodyPr>
          <a:lstStyle/>
          <a:p>
            <a:pPr marL="114300" indent="0" algn="just">
              <a:buNone/>
            </a:pPr>
            <a:r>
              <a:rPr lang="en-ZA" dirty="0"/>
              <a:t>  </a:t>
            </a:r>
            <a:r>
              <a:rPr lang="en-ZA" b="1" u="sng" dirty="0"/>
              <a:t>BASIC EDUCATION</a:t>
            </a:r>
          </a:p>
          <a:p>
            <a:pPr marL="457520"/>
            <a:r>
              <a:rPr lang="en-ZA" dirty="0">
                <a:latin typeface="Calibri" panose="020F0502020204030204" pitchFamily="34" charset="0"/>
                <a:cs typeface="Calibri" panose="020F0502020204030204" pitchFamily="34" charset="0"/>
              </a:rPr>
              <a:t>A word of thanks and gratitude to Mr. Nceba </a:t>
            </a:r>
            <a:r>
              <a:rPr lang="en-ZA" dirty="0" err="1">
                <a:latin typeface="Calibri" panose="020F0502020204030204" pitchFamily="34" charset="0"/>
                <a:cs typeface="Calibri" panose="020F0502020204030204" pitchFamily="34" charset="0"/>
              </a:rPr>
              <a:t>Ncunyana</a:t>
            </a:r>
            <a:r>
              <a:rPr lang="en-ZA" dirty="0">
                <a:latin typeface="Calibri" panose="020F0502020204030204" pitchFamily="34" charset="0"/>
                <a:cs typeface="Calibri" panose="020F0502020204030204" pitchFamily="34" charset="0"/>
              </a:rPr>
              <a:t> for the assistance he provided with water tanks and water for the Berlin and </a:t>
            </a:r>
            <a:r>
              <a:rPr lang="en-ZA" dirty="0" err="1">
                <a:latin typeface="Calibri" panose="020F0502020204030204" pitchFamily="34" charset="0"/>
                <a:cs typeface="Calibri" panose="020F0502020204030204" pitchFamily="34" charset="0"/>
              </a:rPr>
              <a:t>Tshabo</a:t>
            </a:r>
            <a:r>
              <a:rPr lang="en-ZA" dirty="0">
                <a:latin typeface="Calibri" panose="020F0502020204030204" pitchFamily="34" charset="0"/>
                <a:cs typeface="Calibri" panose="020F0502020204030204" pitchFamily="34" charset="0"/>
              </a:rPr>
              <a:t> areas.</a:t>
            </a:r>
          </a:p>
          <a:p>
            <a:pPr marL="457520"/>
            <a:r>
              <a:rPr lang="en-ZA" dirty="0">
                <a:latin typeface="Calibri" panose="020F0502020204030204" pitchFamily="34" charset="0"/>
                <a:cs typeface="Calibri" panose="020F0502020204030204" pitchFamily="34" charset="0"/>
              </a:rPr>
              <a:t>All schools with Gr. 7 and Gr.12 will be opening on 8 June 2020.  Rest of grades will be introduced in a phase in approach. </a:t>
            </a:r>
          </a:p>
          <a:p>
            <a:pPr marL="457520"/>
            <a:r>
              <a:rPr lang="en-ZA" dirty="0">
                <a:latin typeface="Calibri" panose="020F0502020204030204" pitchFamily="34" charset="0"/>
                <a:cs typeface="Calibri" panose="020F0502020204030204" pitchFamily="34" charset="0"/>
              </a:rPr>
              <a:t>PPE’s being delivered and SGB’s busy cleaning schools. </a:t>
            </a:r>
          </a:p>
          <a:p>
            <a:pPr marL="457520"/>
            <a:r>
              <a:rPr lang="en-ZA" dirty="0">
                <a:latin typeface="Calibri" panose="020F0502020204030204" pitchFamily="34" charset="0"/>
                <a:cs typeface="Calibri" panose="020F0502020204030204" pitchFamily="34" charset="0"/>
              </a:rPr>
              <a:t>All employees are being orientated and trained with regards to COVID 19 Regulations.</a:t>
            </a:r>
          </a:p>
          <a:p>
            <a:pPr marL="457520"/>
            <a:r>
              <a:rPr lang="en-ZA" dirty="0">
                <a:latin typeface="Calibri" panose="020F0502020204030204" pitchFamily="34" charset="0"/>
                <a:cs typeface="Calibri" panose="020F0502020204030204" pitchFamily="34" charset="0"/>
              </a:rPr>
              <a:t>A third of the workforce will be returning to District Offices as from next week.</a:t>
            </a:r>
          </a:p>
          <a:p>
            <a:pPr marL="114300" indent="0">
              <a:buNone/>
            </a:pPr>
            <a:endParaRPr lang="en-ZA" b="1" dirty="0"/>
          </a:p>
          <a:p>
            <a:endParaRPr lang="en-ZA" dirty="0">
              <a:solidFill>
                <a:schemeClr val="tx1">
                  <a:lumMod val="75000"/>
                  <a:lumOff val="25000"/>
                </a:schemeClr>
              </a:solidFill>
            </a:endParaRPr>
          </a:p>
        </p:txBody>
      </p:sp>
      <p:sp>
        <p:nvSpPr>
          <p:cNvPr id="6" name="Google Shape;96;p14">
            <a:extLst>
              <a:ext uri="{FF2B5EF4-FFF2-40B4-BE49-F238E27FC236}">
                <a16:creationId xmlns:a16="http://schemas.microsoft.com/office/drawing/2014/main" id="{30F5A62C-B6A3-46B1-9AAD-186FD8C9A107}"/>
              </a:ext>
            </a:extLst>
          </p:cNvPr>
          <p:cNvSpPr txBox="1">
            <a:spLocks noGrp="1"/>
          </p:cNvSpPr>
          <p:nvPr>
            <p:ph type="title"/>
          </p:nvPr>
        </p:nvSpPr>
        <p:spPr>
          <a:xfrm>
            <a:off x="457200" y="274639"/>
            <a:ext cx="8229600" cy="721042"/>
          </a:xfrm>
          <a:prstGeom prst="rect">
            <a:avLst/>
          </a:prstGeom>
          <a:noFill/>
          <a:ln>
            <a:noFill/>
          </a:ln>
        </p:spPr>
        <p:txBody>
          <a:bodyPr spcFirstLastPara="1" wrap="square" lIns="91425" tIns="45700" rIns="91425" bIns="45700" anchor="ctr" anchorCtr="0">
            <a:noAutofit/>
          </a:bodyPr>
          <a:lstStyle/>
          <a:p>
            <a:pPr lvl="0">
              <a:buSzPts val="3000"/>
            </a:pPr>
            <a:r>
              <a:rPr lang="en-ZA" sz="2400" b="1" dirty="0">
                <a:solidFill>
                  <a:srgbClr val="73B632"/>
                </a:solidFill>
                <a:ea typeface="Twentieth Century"/>
                <a:cs typeface="Twentieth Century"/>
                <a:sym typeface="Twentieth Century"/>
              </a:rPr>
              <a:t>WORKSTREAM ON ECONOMIC &amp; SOCIAL CONT.</a:t>
            </a:r>
            <a:endParaRPr sz="2400" dirty="0">
              <a:solidFill>
                <a:srgbClr val="73B632"/>
              </a:solidFill>
              <a:latin typeface="+mj-lt"/>
            </a:endParaRPr>
          </a:p>
        </p:txBody>
      </p:sp>
    </p:spTree>
    <p:extLst>
      <p:ext uri="{BB962C8B-B14F-4D97-AF65-F5344CB8AC3E}">
        <p14:creationId xmlns:p14="http://schemas.microsoft.com/office/powerpoint/2010/main" val="214982067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p14"/>
          <p:cNvSpPr txBox="1">
            <a:spLocks noGrp="1"/>
          </p:cNvSpPr>
          <p:nvPr>
            <p:ph type="body" idx="1"/>
          </p:nvPr>
        </p:nvSpPr>
        <p:spPr>
          <a:xfrm>
            <a:off x="721360" y="1574800"/>
            <a:ext cx="7965440" cy="4282868"/>
          </a:xfrm>
          <a:prstGeom prst="rect">
            <a:avLst/>
          </a:prstGeom>
          <a:noFill/>
          <a:ln>
            <a:noFill/>
          </a:ln>
        </p:spPr>
        <p:txBody>
          <a:bodyPr spcFirstLastPara="1" wrap="square" lIns="91425" tIns="45700" rIns="91425" bIns="45700" anchor="t" anchorCtr="0">
            <a:noAutofit/>
          </a:bodyPr>
          <a:lstStyle/>
          <a:p>
            <a:pPr marL="114620" indent="0">
              <a:buNone/>
            </a:pPr>
            <a:r>
              <a:rPr lang="en-ZA" b="1" u="sng" dirty="0"/>
              <a:t>BASIC EDUCATION: </a:t>
            </a:r>
            <a:r>
              <a:rPr lang="en-ZA" b="1" u="sng" dirty="0">
                <a:solidFill>
                  <a:schemeClr val="tx1"/>
                </a:solidFill>
                <a:latin typeface="Calibri" panose="020F0502020204030204" pitchFamily="34" charset="0"/>
                <a:cs typeface="Calibri" panose="020F0502020204030204" pitchFamily="34" charset="0"/>
              </a:rPr>
              <a:t>MATTERS OF CONCERN</a:t>
            </a:r>
          </a:p>
          <a:p>
            <a:pPr marL="114620" indent="0">
              <a:buNone/>
            </a:pPr>
            <a:endParaRPr lang="en-ZA"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ZA" dirty="0">
                <a:solidFill>
                  <a:schemeClr val="tx1"/>
                </a:solidFill>
                <a:latin typeface="Calibri" panose="020F0502020204030204" pitchFamily="34" charset="0"/>
                <a:cs typeface="Calibri" panose="020F0502020204030204" pitchFamily="34" charset="0"/>
              </a:rPr>
              <a:t>A bilateral is required with BCMM and </a:t>
            </a:r>
            <a:r>
              <a:rPr lang="en-ZA" dirty="0" err="1">
                <a:solidFill>
                  <a:schemeClr val="tx1"/>
                </a:solidFill>
                <a:latin typeface="Calibri" panose="020F0502020204030204" pitchFamily="34" charset="0"/>
                <a:cs typeface="Calibri" panose="020F0502020204030204" pitchFamily="34" charset="0"/>
              </a:rPr>
              <a:t>DoH</a:t>
            </a:r>
            <a:r>
              <a:rPr lang="en-ZA" dirty="0">
                <a:solidFill>
                  <a:schemeClr val="tx1"/>
                </a:solidFill>
                <a:latin typeface="Calibri" panose="020F0502020204030204" pitchFamily="34" charset="0"/>
                <a:cs typeface="Calibri" panose="020F0502020204030204" pitchFamily="34" charset="0"/>
              </a:rPr>
              <a:t> with regards to places / clinics closest to schools where learners and educators can be referred to for assistance should possible infections be identified. </a:t>
            </a:r>
          </a:p>
          <a:p>
            <a:pPr>
              <a:buFont typeface="Wingdings" panose="05000000000000000000" pitchFamily="2" charset="2"/>
              <a:buChar char="§"/>
            </a:pPr>
            <a:r>
              <a:rPr lang="en-ZA" dirty="0">
                <a:solidFill>
                  <a:schemeClr val="tx1"/>
                </a:solidFill>
                <a:latin typeface="Calibri" panose="020F0502020204030204" pitchFamily="34" charset="0"/>
                <a:cs typeface="Calibri" panose="020F0502020204030204" pitchFamily="34" charset="0"/>
              </a:rPr>
              <a:t> 53 Schools in the District have now been vandalised. 7 during the past week </a:t>
            </a:r>
          </a:p>
          <a:p>
            <a:pPr marL="114300" indent="0">
              <a:buNone/>
            </a:pPr>
            <a:endParaRPr lang="en-ZA" dirty="0"/>
          </a:p>
          <a:p>
            <a:endParaRPr lang="en-ZA" dirty="0"/>
          </a:p>
          <a:p>
            <a:pPr marL="114300" indent="0">
              <a:buNone/>
            </a:pPr>
            <a:endParaRPr lang="en-ZA" b="1" dirty="0"/>
          </a:p>
          <a:p>
            <a:endParaRPr lang="en-ZA" dirty="0">
              <a:solidFill>
                <a:schemeClr val="tx1">
                  <a:lumMod val="75000"/>
                  <a:lumOff val="25000"/>
                </a:schemeClr>
              </a:solidFill>
            </a:endParaRPr>
          </a:p>
        </p:txBody>
      </p:sp>
      <p:sp>
        <p:nvSpPr>
          <p:cNvPr id="6" name="Google Shape;96;p14">
            <a:extLst>
              <a:ext uri="{FF2B5EF4-FFF2-40B4-BE49-F238E27FC236}">
                <a16:creationId xmlns:a16="http://schemas.microsoft.com/office/drawing/2014/main" id="{0E75F039-9F44-44C0-81BB-A64DDB5D4FAB}"/>
              </a:ext>
            </a:extLst>
          </p:cNvPr>
          <p:cNvSpPr txBox="1">
            <a:spLocks noGrp="1"/>
          </p:cNvSpPr>
          <p:nvPr>
            <p:ph type="title"/>
          </p:nvPr>
        </p:nvSpPr>
        <p:spPr>
          <a:xfrm>
            <a:off x="457200" y="274639"/>
            <a:ext cx="8229600" cy="548322"/>
          </a:xfrm>
          <a:prstGeom prst="rect">
            <a:avLst/>
          </a:prstGeom>
          <a:noFill/>
          <a:ln>
            <a:noFill/>
          </a:ln>
        </p:spPr>
        <p:txBody>
          <a:bodyPr spcFirstLastPara="1" wrap="square" lIns="91425" tIns="45700" rIns="91425" bIns="45700" anchor="ctr" anchorCtr="0">
            <a:noAutofit/>
          </a:bodyPr>
          <a:lstStyle/>
          <a:p>
            <a:pPr lvl="0">
              <a:buSzPts val="3000"/>
            </a:pPr>
            <a:r>
              <a:rPr lang="en-ZA" sz="2400" b="1" dirty="0">
                <a:solidFill>
                  <a:srgbClr val="73B632"/>
                </a:solidFill>
                <a:ea typeface="Twentieth Century"/>
                <a:cs typeface="Twentieth Century"/>
                <a:sym typeface="Twentieth Century"/>
              </a:rPr>
              <a:t>WORKSTREAM ON ECONOMIC &amp; SOCIAL CONT. </a:t>
            </a:r>
            <a:endParaRPr sz="2400" dirty="0">
              <a:solidFill>
                <a:srgbClr val="73B632"/>
              </a:solidFill>
              <a:latin typeface="+mj-lt"/>
            </a:endParaRPr>
          </a:p>
        </p:txBody>
      </p:sp>
    </p:spTree>
    <p:extLst>
      <p:ext uri="{BB962C8B-B14F-4D97-AF65-F5344CB8AC3E}">
        <p14:creationId xmlns:p14="http://schemas.microsoft.com/office/powerpoint/2010/main" val="137894678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p14"/>
          <p:cNvSpPr txBox="1">
            <a:spLocks noGrp="1"/>
          </p:cNvSpPr>
          <p:nvPr>
            <p:ph type="body" idx="1"/>
          </p:nvPr>
        </p:nvSpPr>
        <p:spPr>
          <a:xfrm>
            <a:off x="721360" y="822961"/>
            <a:ext cx="7965440" cy="5034707"/>
          </a:xfrm>
          <a:prstGeom prst="rect">
            <a:avLst/>
          </a:prstGeom>
          <a:noFill/>
          <a:ln>
            <a:noFill/>
          </a:ln>
        </p:spPr>
        <p:txBody>
          <a:bodyPr spcFirstLastPara="1" wrap="square" lIns="91425" tIns="45700" rIns="91425" bIns="45700" anchor="t" anchorCtr="0">
            <a:noAutofit/>
          </a:bodyPr>
          <a:lstStyle/>
          <a:p>
            <a:pPr marL="114300" indent="0">
              <a:buNone/>
            </a:pPr>
            <a:endParaRPr lang="en-ZA" b="1" u="sng" dirty="0"/>
          </a:p>
          <a:p>
            <a:pPr marL="114300" indent="0">
              <a:buNone/>
            </a:pPr>
            <a:r>
              <a:rPr lang="en-ZA" b="1" u="sng" dirty="0"/>
              <a:t>HIGHER LEARNING-WALTER SISULU UNIVERSITY.</a:t>
            </a:r>
          </a:p>
          <a:p>
            <a:pPr>
              <a:buFont typeface="Wingdings" panose="05000000000000000000" pitchFamily="2" charset="2"/>
              <a:buChar char="§"/>
            </a:pPr>
            <a:endParaRPr lang="en-ZA" dirty="0"/>
          </a:p>
          <a:p>
            <a:pPr>
              <a:buFont typeface="Wingdings" panose="05000000000000000000" pitchFamily="2" charset="2"/>
              <a:buChar char="§"/>
            </a:pPr>
            <a:r>
              <a:rPr lang="en-ZA" dirty="0"/>
              <a:t>Support staff back on campus.</a:t>
            </a:r>
          </a:p>
          <a:p>
            <a:pPr>
              <a:buFont typeface="Wingdings" panose="05000000000000000000" pitchFamily="2" charset="2"/>
              <a:buChar char="§"/>
            </a:pPr>
            <a:r>
              <a:rPr lang="en-ZA" dirty="0"/>
              <a:t>Academic staff to commence on the 08/06/2020.</a:t>
            </a:r>
          </a:p>
          <a:p>
            <a:pPr>
              <a:buFont typeface="Wingdings" panose="05000000000000000000" pitchFamily="2" charset="2"/>
              <a:buChar char="§"/>
            </a:pPr>
            <a:r>
              <a:rPr lang="en-ZA" dirty="0"/>
              <a:t>Students to be back on the 15</a:t>
            </a:r>
            <a:r>
              <a:rPr lang="en-ZA" baseline="30000" dirty="0"/>
              <a:t>th</a:t>
            </a:r>
            <a:r>
              <a:rPr lang="en-ZA" dirty="0"/>
              <a:t> June 2020.</a:t>
            </a:r>
          </a:p>
          <a:p>
            <a:pPr>
              <a:buFont typeface="Wingdings" panose="05000000000000000000" pitchFamily="2" charset="2"/>
              <a:buChar char="§"/>
            </a:pPr>
            <a:r>
              <a:rPr lang="en-ZA" dirty="0"/>
              <a:t>In BCMM Campuses 1 491 students are expected by the 15</a:t>
            </a:r>
            <a:r>
              <a:rPr lang="en-ZA" baseline="30000" dirty="0"/>
              <a:t>th</a:t>
            </a:r>
            <a:r>
              <a:rPr lang="en-ZA" dirty="0"/>
              <a:t> June 2020.</a:t>
            </a:r>
          </a:p>
          <a:p>
            <a:pPr>
              <a:buFont typeface="Wingdings" panose="05000000000000000000" pitchFamily="2" charset="2"/>
              <a:buChar char="§"/>
            </a:pPr>
            <a:endParaRPr lang="en-ZA" b="1" u="sng" dirty="0"/>
          </a:p>
          <a:p>
            <a:pPr marL="114300" indent="0">
              <a:buNone/>
            </a:pPr>
            <a:endParaRPr lang="en-ZA" b="1" dirty="0"/>
          </a:p>
          <a:p>
            <a:endParaRPr lang="en-ZA" dirty="0">
              <a:solidFill>
                <a:schemeClr val="tx1">
                  <a:lumMod val="75000"/>
                  <a:lumOff val="25000"/>
                </a:schemeClr>
              </a:solidFill>
            </a:endParaRPr>
          </a:p>
        </p:txBody>
      </p:sp>
      <p:sp>
        <p:nvSpPr>
          <p:cNvPr id="6" name="Google Shape;96;p14">
            <a:extLst>
              <a:ext uri="{FF2B5EF4-FFF2-40B4-BE49-F238E27FC236}">
                <a16:creationId xmlns:a16="http://schemas.microsoft.com/office/drawing/2014/main" id="{0E75F039-9F44-44C0-81BB-A64DDB5D4FAB}"/>
              </a:ext>
            </a:extLst>
          </p:cNvPr>
          <p:cNvSpPr txBox="1">
            <a:spLocks noGrp="1"/>
          </p:cNvSpPr>
          <p:nvPr>
            <p:ph type="title"/>
          </p:nvPr>
        </p:nvSpPr>
        <p:spPr>
          <a:xfrm>
            <a:off x="457200" y="274639"/>
            <a:ext cx="8229600" cy="548322"/>
          </a:xfrm>
          <a:prstGeom prst="rect">
            <a:avLst/>
          </a:prstGeom>
          <a:noFill/>
          <a:ln>
            <a:noFill/>
          </a:ln>
        </p:spPr>
        <p:txBody>
          <a:bodyPr spcFirstLastPara="1" wrap="square" lIns="91425" tIns="45700" rIns="91425" bIns="45700" anchor="ctr" anchorCtr="0">
            <a:noAutofit/>
          </a:bodyPr>
          <a:lstStyle/>
          <a:p>
            <a:pPr lvl="0">
              <a:buSzPts val="3000"/>
            </a:pPr>
            <a:r>
              <a:rPr lang="en-ZA" sz="2400" b="1" dirty="0">
                <a:solidFill>
                  <a:srgbClr val="73B632"/>
                </a:solidFill>
                <a:ea typeface="Twentieth Century"/>
                <a:cs typeface="Twentieth Century"/>
                <a:sym typeface="Twentieth Century"/>
              </a:rPr>
              <a:t>WORKSTREAM ON ECONOMIC &amp; SOCIAL CONT. </a:t>
            </a:r>
            <a:endParaRPr sz="2400" dirty="0">
              <a:solidFill>
                <a:srgbClr val="73B632"/>
              </a:solidFill>
              <a:latin typeface="+mj-lt"/>
            </a:endParaRPr>
          </a:p>
        </p:txBody>
      </p:sp>
    </p:spTree>
    <p:extLst>
      <p:ext uri="{BB962C8B-B14F-4D97-AF65-F5344CB8AC3E}">
        <p14:creationId xmlns:p14="http://schemas.microsoft.com/office/powerpoint/2010/main" val="142259705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0D0C7-631C-4770-A3D6-A387F05712BF}"/>
              </a:ext>
            </a:extLst>
          </p:cNvPr>
          <p:cNvSpPr>
            <a:spLocks noGrp="1"/>
          </p:cNvSpPr>
          <p:nvPr>
            <p:ph type="title"/>
          </p:nvPr>
        </p:nvSpPr>
        <p:spPr/>
        <p:txBody>
          <a:bodyPr/>
          <a:lstStyle/>
          <a:p>
            <a:r>
              <a:rPr lang="en-ZA" sz="2400" b="1" dirty="0">
                <a:solidFill>
                  <a:srgbClr val="73B632"/>
                </a:solidFill>
                <a:ea typeface="Twentieth Century"/>
                <a:cs typeface="Twentieth Century"/>
                <a:sym typeface="Twentieth Century"/>
              </a:rPr>
              <a:t>WORKSTREAM ON ECONOMIC &amp; SOCIAL… </a:t>
            </a:r>
            <a:endParaRPr lang="en-ZA" sz="2400" dirty="0"/>
          </a:p>
        </p:txBody>
      </p:sp>
      <p:sp>
        <p:nvSpPr>
          <p:cNvPr id="3" name="Text Placeholder 2">
            <a:extLst>
              <a:ext uri="{FF2B5EF4-FFF2-40B4-BE49-F238E27FC236}">
                <a16:creationId xmlns:a16="http://schemas.microsoft.com/office/drawing/2014/main" id="{63FEE76F-E5C0-4D1B-AE77-80B45BC41930}"/>
              </a:ext>
            </a:extLst>
          </p:cNvPr>
          <p:cNvSpPr>
            <a:spLocks noGrp="1"/>
          </p:cNvSpPr>
          <p:nvPr>
            <p:ph type="body" idx="1"/>
          </p:nvPr>
        </p:nvSpPr>
        <p:spPr>
          <a:xfrm>
            <a:off x="601580" y="1227961"/>
            <a:ext cx="8085220" cy="4572763"/>
          </a:xfrm>
        </p:spPr>
        <p:txBody>
          <a:bodyPr/>
          <a:lstStyle/>
          <a:p>
            <a:pPr marL="114300" indent="0">
              <a:buNone/>
            </a:pPr>
            <a:r>
              <a:rPr lang="en-ZA" b="1" dirty="0"/>
              <a:t>DEPARTMENT OF LABOUR </a:t>
            </a:r>
          </a:p>
          <a:p>
            <a:pPr lvl="1">
              <a:buFont typeface="Wingdings" panose="05000000000000000000" pitchFamily="2" charset="2"/>
              <a:buChar char="§"/>
            </a:pPr>
            <a:r>
              <a:rPr lang="en-ZA" sz="2400" dirty="0"/>
              <a:t>OHS inspectors planning to visit quarantine sites in BCMM - need to undertake joint inspection.</a:t>
            </a:r>
          </a:p>
          <a:p>
            <a:pPr lvl="1">
              <a:buFont typeface="Wingdings" panose="05000000000000000000" pitchFamily="2" charset="2"/>
              <a:buChar char="§"/>
            </a:pPr>
            <a:r>
              <a:rPr lang="en-ZA" sz="2400" dirty="0"/>
              <a:t>Done with all hospital Inspections except for </a:t>
            </a:r>
            <a:r>
              <a:rPr lang="en-ZA" sz="2400" dirty="0" err="1"/>
              <a:t>Nkqubela</a:t>
            </a:r>
            <a:r>
              <a:rPr lang="en-ZA" sz="2400" dirty="0"/>
              <a:t>.</a:t>
            </a:r>
          </a:p>
          <a:p>
            <a:pPr lvl="1">
              <a:buFont typeface="Wingdings" panose="05000000000000000000" pitchFamily="2" charset="2"/>
              <a:buChar char="§"/>
            </a:pPr>
            <a:r>
              <a:rPr lang="en-ZA" sz="2400" dirty="0"/>
              <a:t>Got relief fund for UIF for employees and employers.</a:t>
            </a:r>
          </a:p>
          <a:p>
            <a:pPr lvl="1">
              <a:buFont typeface="Wingdings" panose="05000000000000000000" pitchFamily="2" charset="2"/>
              <a:buChar char="§"/>
            </a:pPr>
            <a:r>
              <a:rPr lang="en-ZA" sz="2400" dirty="0"/>
              <a:t>DOEL will start working from 08/06/2020, they are busy with final touches for the opening.</a:t>
            </a:r>
          </a:p>
          <a:p>
            <a:pPr lvl="1">
              <a:buFont typeface="Wingdings" panose="05000000000000000000" pitchFamily="2" charset="2"/>
              <a:buChar char="§"/>
            </a:pPr>
            <a:r>
              <a:rPr lang="en-ZA" sz="2400" dirty="0"/>
              <a:t>Summary Payments so far:</a:t>
            </a:r>
          </a:p>
          <a:p>
            <a:pPr marL="571500" lvl="1" indent="0">
              <a:buNone/>
            </a:pPr>
            <a:endParaRPr lang="en-ZA" sz="2400" dirty="0"/>
          </a:p>
          <a:p>
            <a:pPr marL="0" indent="0">
              <a:buNone/>
            </a:pPr>
            <a:r>
              <a:rPr lang="en-ZA" sz="2000" dirty="0">
                <a:solidFill>
                  <a:prstClr val="black"/>
                </a:solidFill>
                <a:latin typeface="Arial" panose="020B0604020202020204" pitchFamily="34" charset="0"/>
                <a:cs typeface="Arial" panose="020B0604020202020204" pitchFamily="34" charset="0"/>
              </a:rPr>
              <a:t>	</a:t>
            </a:r>
            <a:r>
              <a:rPr lang="en-ZA" sz="2000" u="sng" dirty="0">
                <a:solidFill>
                  <a:prstClr val="black"/>
                </a:solidFill>
                <a:latin typeface="Arial" panose="020B0604020202020204" pitchFamily="34" charset="0"/>
                <a:cs typeface="Arial" panose="020B0604020202020204" pitchFamily="34" charset="0"/>
              </a:rPr>
              <a:t>Province           Employers    Employees    Amount</a:t>
            </a:r>
          </a:p>
          <a:p>
            <a:pPr marL="0" indent="0">
              <a:buNone/>
            </a:pPr>
            <a:r>
              <a:rPr lang="en-ZA" sz="2000" dirty="0"/>
              <a:t>	Eastern Cape         18495              186789            R912 893 113.65</a:t>
            </a:r>
          </a:p>
          <a:p>
            <a:pPr marL="571500" lvl="1" indent="0">
              <a:buNone/>
            </a:pPr>
            <a:endParaRPr lang="en-ZA" sz="2400" dirty="0"/>
          </a:p>
        </p:txBody>
      </p:sp>
    </p:spTree>
    <p:extLst>
      <p:ext uri="{BB962C8B-B14F-4D97-AF65-F5344CB8AC3E}">
        <p14:creationId xmlns:p14="http://schemas.microsoft.com/office/powerpoint/2010/main" val="319376648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defRPr/>
            </a:pPr>
            <a:r>
              <a:rPr lang="en-ZA" sz="2792" b="1" dirty="0">
                <a:solidFill>
                  <a:schemeClr val="bg1"/>
                </a:solidFill>
                <a:latin typeface="Arial" pitchFamily="34" charset="0"/>
                <a:cs typeface="Arial" pitchFamily="34" charset="0"/>
              </a:rPr>
              <a:t>UIF PAYMENTS PER LABOUR CENTRE</a:t>
            </a:r>
            <a:br>
              <a:rPr lang="en-ZA" sz="2792" b="1" dirty="0">
                <a:solidFill>
                  <a:schemeClr val="bg1"/>
                </a:solidFill>
                <a:latin typeface="Arial" pitchFamily="34" charset="0"/>
                <a:cs typeface="Arial" pitchFamily="34" charset="0"/>
              </a:rPr>
            </a:br>
            <a:r>
              <a:rPr lang="en-ZA" sz="2792" b="1" dirty="0">
                <a:solidFill>
                  <a:schemeClr val="bg1"/>
                </a:solidFill>
                <a:latin typeface="Arial" pitchFamily="34" charset="0"/>
                <a:cs typeface="Arial" pitchFamily="34" charset="0"/>
              </a:rPr>
              <a:t>PERIOD: 25 – 29 May 2020</a:t>
            </a:r>
          </a:p>
        </p:txBody>
      </p:sp>
      <p:sp>
        <p:nvSpPr>
          <p:cNvPr id="2" name="Slide Number Placeholder 1"/>
          <p:cNvSpPr>
            <a:spLocks noGrp="1"/>
          </p:cNvSpPr>
          <p:nvPr>
            <p:ph type="sldNum" sz="quarter" idx="12"/>
          </p:nvPr>
        </p:nvSpPr>
        <p:spPr/>
        <p:txBody>
          <a:bodyPr/>
          <a:lstStyle/>
          <a:p>
            <a:pPr>
              <a:defRPr/>
            </a:pPr>
            <a:fld id="{CFE08313-2423-47A5-B74D-A575F7567D0F}" type="slidenum">
              <a:rPr lang="en-US" smtClean="0"/>
              <a:pPr>
                <a:defRPr/>
              </a:pPr>
              <a:t>149</a:t>
            </a:fld>
            <a:endParaRPr lang="en-US" dirty="0"/>
          </a:p>
        </p:txBody>
      </p:sp>
      <p:sp>
        <p:nvSpPr>
          <p:cNvPr id="6" name="Rectangle 5"/>
          <p:cNvSpPr/>
          <p:nvPr/>
        </p:nvSpPr>
        <p:spPr>
          <a:xfrm>
            <a:off x="316654" y="6229406"/>
            <a:ext cx="8510693" cy="306282"/>
          </a:xfrm>
          <a:prstGeom prst="rect">
            <a:avLst/>
          </a:prstGeom>
        </p:spPr>
        <p:txBody>
          <a:bodyPr wrap="square">
            <a:spAutoFit/>
          </a:bodyPr>
          <a:lstStyle/>
          <a:p>
            <a:r>
              <a:rPr lang="en-ZA" sz="1396" i="1" dirty="0">
                <a:solidFill>
                  <a:prstClr val="black"/>
                </a:solidFill>
                <a:latin typeface="Arial" panose="020B0604020202020204" pitchFamily="34" charset="0"/>
                <a:ea typeface="ＭＳ Ｐゴシック" pitchFamily="-111" charset="-128"/>
                <a:cs typeface="Arial" panose="020B0604020202020204" pitchFamily="34" charset="0"/>
              </a:rPr>
              <a:t>  </a:t>
            </a:r>
          </a:p>
        </p:txBody>
      </p:sp>
      <p:graphicFrame>
        <p:nvGraphicFramePr>
          <p:cNvPr id="3" name="Table 2"/>
          <p:cNvGraphicFramePr>
            <a:graphicFrameLocks noGrp="1"/>
          </p:cNvGraphicFramePr>
          <p:nvPr/>
        </p:nvGraphicFramePr>
        <p:xfrm>
          <a:off x="316654" y="2261882"/>
          <a:ext cx="8634305" cy="2858759"/>
        </p:xfrm>
        <a:graphic>
          <a:graphicData uri="http://schemas.openxmlformats.org/drawingml/2006/table">
            <a:tbl>
              <a:tblPr/>
              <a:tblGrid>
                <a:gridCol w="1211834">
                  <a:extLst>
                    <a:ext uri="{9D8B030D-6E8A-4147-A177-3AD203B41FA5}">
                      <a16:colId xmlns:a16="http://schemas.microsoft.com/office/drawing/2014/main" val="20000"/>
                    </a:ext>
                  </a:extLst>
                </a:gridCol>
                <a:gridCol w="1413804">
                  <a:extLst>
                    <a:ext uri="{9D8B030D-6E8A-4147-A177-3AD203B41FA5}">
                      <a16:colId xmlns:a16="http://schemas.microsoft.com/office/drawing/2014/main" val="20001"/>
                    </a:ext>
                  </a:extLst>
                </a:gridCol>
                <a:gridCol w="878579">
                  <a:extLst>
                    <a:ext uri="{9D8B030D-6E8A-4147-A177-3AD203B41FA5}">
                      <a16:colId xmlns:a16="http://schemas.microsoft.com/office/drawing/2014/main" val="20002"/>
                    </a:ext>
                  </a:extLst>
                </a:gridCol>
                <a:gridCol w="982930">
                  <a:extLst>
                    <a:ext uri="{9D8B030D-6E8A-4147-A177-3AD203B41FA5}">
                      <a16:colId xmlns:a16="http://schemas.microsoft.com/office/drawing/2014/main" val="20003"/>
                    </a:ext>
                  </a:extLst>
                </a:gridCol>
                <a:gridCol w="982930">
                  <a:extLst>
                    <a:ext uri="{9D8B030D-6E8A-4147-A177-3AD203B41FA5}">
                      <a16:colId xmlns:a16="http://schemas.microsoft.com/office/drawing/2014/main" val="20004"/>
                    </a:ext>
                  </a:extLst>
                </a:gridCol>
                <a:gridCol w="982930">
                  <a:extLst>
                    <a:ext uri="{9D8B030D-6E8A-4147-A177-3AD203B41FA5}">
                      <a16:colId xmlns:a16="http://schemas.microsoft.com/office/drawing/2014/main" val="20005"/>
                    </a:ext>
                  </a:extLst>
                </a:gridCol>
                <a:gridCol w="966723">
                  <a:extLst>
                    <a:ext uri="{9D8B030D-6E8A-4147-A177-3AD203B41FA5}">
                      <a16:colId xmlns:a16="http://schemas.microsoft.com/office/drawing/2014/main" val="20006"/>
                    </a:ext>
                  </a:extLst>
                </a:gridCol>
                <a:gridCol w="1214575">
                  <a:extLst>
                    <a:ext uri="{9D8B030D-6E8A-4147-A177-3AD203B41FA5}">
                      <a16:colId xmlns:a16="http://schemas.microsoft.com/office/drawing/2014/main" val="20007"/>
                    </a:ext>
                  </a:extLst>
                </a:gridCol>
              </a:tblGrid>
              <a:tr h="499491">
                <a:tc>
                  <a:txBody>
                    <a:bodyPr/>
                    <a:lstStyle/>
                    <a:p>
                      <a:pPr algn="l" fontAlgn="b"/>
                      <a:r>
                        <a:rPr lang="en-ZA" sz="1400" b="1" i="0" u="none" strike="noStrike" dirty="0">
                          <a:solidFill>
                            <a:srgbClr val="000000"/>
                          </a:solidFill>
                          <a:effectLst/>
                          <a:latin typeface="Calibri"/>
                        </a:rPr>
                        <a:t>Office</a:t>
                      </a:r>
                    </a:p>
                  </a:txBody>
                  <a:tcPr marL="8697" marR="8697" marT="86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ZA" sz="1400" b="1" i="0" u="none" strike="noStrike">
                          <a:solidFill>
                            <a:srgbClr val="000000"/>
                          </a:solidFill>
                          <a:effectLst/>
                          <a:latin typeface="Calibri"/>
                        </a:rPr>
                        <a:t>Payment forms</a:t>
                      </a:r>
                    </a:p>
                  </a:txBody>
                  <a:tcPr marL="8697" marR="8697" marT="86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ZA" sz="1400" b="1" i="0" u="none" strike="noStrike">
                          <a:solidFill>
                            <a:srgbClr val="000000"/>
                          </a:solidFill>
                          <a:effectLst/>
                          <a:latin typeface="Calibri"/>
                        </a:rPr>
                        <a:t>Payments </a:t>
                      </a:r>
                    </a:p>
                  </a:txBody>
                  <a:tcPr marL="8697" marR="8697" marT="86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1400" b="1" i="0" u="none" strike="noStrike">
                          <a:solidFill>
                            <a:srgbClr val="000000"/>
                          </a:solidFill>
                          <a:effectLst/>
                          <a:latin typeface="Calibri"/>
                        </a:rPr>
                        <a:t>Incomplete</a:t>
                      </a:r>
                    </a:p>
                  </a:txBody>
                  <a:tcPr marL="8697" marR="8697" marT="86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1400" b="1" i="0" u="none" strike="noStrike">
                          <a:solidFill>
                            <a:srgbClr val="000000"/>
                          </a:solidFill>
                          <a:effectLst/>
                          <a:latin typeface="Calibri"/>
                        </a:rPr>
                        <a:t>Total Payments</a:t>
                      </a:r>
                    </a:p>
                  </a:txBody>
                  <a:tcPr marL="8697" marR="8697" marT="86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1400" b="1" i="0" u="none" strike="noStrike">
                          <a:solidFill>
                            <a:srgbClr val="000000"/>
                          </a:solidFill>
                          <a:effectLst/>
                          <a:latin typeface="Calibri"/>
                        </a:rPr>
                        <a:t>Payments</a:t>
                      </a:r>
                    </a:p>
                  </a:txBody>
                  <a:tcPr marL="8697" marR="8697" marT="86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1400" b="1" i="0" u="none" strike="noStrike">
                          <a:solidFill>
                            <a:srgbClr val="000000"/>
                          </a:solidFill>
                          <a:effectLst/>
                          <a:latin typeface="Calibri"/>
                        </a:rPr>
                        <a:t>Payments</a:t>
                      </a:r>
                    </a:p>
                  </a:txBody>
                  <a:tcPr marL="8697" marR="8697" marT="86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1400" b="1" i="0" u="none" strike="noStrike">
                          <a:solidFill>
                            <a:srgbClr val="000000"/>
                          </a:solidFill>
                          <a:effectLst/>
                          <a:latin typeface="Calibri"/>
                        </a:rPr>
                        <a:t>Amount paid</a:t>
                      </a:r>
                    </a:p>
                  </a:txBody>
                  <a:tcPr marL="8697" marR="8697" marT="86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0"/>
                  </a:ext>
                </a:extLst>
              </a:tr>
              <a:tr h="499491">
                <a:tc>
                  <a:txBody>
                    <a:bodyPr/>
                    <a:lstStyle/>
                    <a:p>
                      <a:pPr algn="l" fontAlgn="b"/>
                      <a:r>
                        <a:rPr lang="en-ZA" sz="1400" b="1" i="0" u="none" strike="noStrike">
                          <a:solidFill>
                            <a:srgbClr val="000000"/>
                          </a:solidFill>
                          <a:effectLst/>
                          <a:latin typeface="Calibri"/>
                        </a:rPr>
                        <a:t> </a:t>
                      </a:r>
                    </a:p>
                  </a:txBody>
                  <a:tcPr marL="8697" marR="8697" marT="86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1" i="0" u="none" strike="noStrike">
                          <a:solidFill>
                            <a:srgbClr val="000000"/>
                          </a:solidFill>
                          <a:effectLst/>
                          <a:latin typeface="Calibri"/>
                        </a:rPr>
                        <a:t>brought over</a:t>
                      </a:r>
                    </a:p>
                  </a:txBody>
                  <a:tcPr marL="8697" marR="8697" marT="86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1" i="0" u="none" strike="noStrike">
                          <a:solidFill>
                            <a:srgbClr val="000000"/>
                          </a:solidFill>
                          <a:effectLst/>
                          <a:latin typeface="Calibri"/>
                        </a:rPr>
                        <a:t>forms</a:t>
                      </a:r>
                    </a:p>
                  </a:txBody>
                  <a:tcPr marL="8697" marR="8697" marT="86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1400" b="1" i="0" u="none" strike="noStrike">
                          <a:solidFill>
                            <a:srgbClr val="000000"/>
                          </a:solidFill>
                          <a:effectLst/>
                          <a:latin typeface="Calibri"/>
                        </a:rPr>
                        <a:t>Payment</a:t>
                      </a:r>
                    </a:p>
                  </a:txBody>
                  <a:tcPr marL="8697" marR="8697" marT="86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1400" b="1" i="0" u="none" strike="noStrike">
                          <a:solidFill>
                            <a:srgbClr val="000000"/>
                          </a:solidFill>
                          <a:effectLst/>
                          <a:latin typeface="Calibri"/>
                        </a:rPr>
                        <a:t>to be </a:t>
                      </a:r>
                    </a:p>
                  </a:txBody>
                  <a:tcPr marL="8697" marR="8697" marT="86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1400" b="1" i="0" u="none" strike="noStrike">
                          <a:solidFill>
                            <a:srgbClr val="000000"/>
                          </a:solidFill>
                          <a:effectLst/>
                          <a:latin typeface="Calibri"/>
                        </a:rPr>
                        <a:t>Processed</a:t>
                      </a:r>
                    </a:p>
                  </a:txBody>
                  <a:tcPr marL="8697" marR="8697" marT="86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1400" b="1" i="0" u="none" strike="noStrike">
                          <a:solidFill>
                            <a:srgbClr val="000000"/>
                          </a:solidFill>
                          <a:effectLst/>
                          <a:latin typeface="Calibri"/>
                        </a:rPr>
                        <a:t>to be processed</a:t>
                      </a:r>
                    </a:p>
                  </a:txBody>
                  <a:tcPr marL="8697" marR="8697" marT="86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1400" b="1" i="0" u="none" strike="noStrike">
                          <a:solidFill>
                            <a:srgbClr val="000000"/>
                          </a:solidFill>
                          <a:effectLst/>
                          <a:latin typeface="Calibri"/>
                        </a:rPr>
                        <a:t> </a:t>
                      </a:r>
                    </a:p>
                  </a:txBody>
                  <a:tcPr marL="8697" marR="8697" marT="86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1"/>
                  </a:ext>
                </a:extLst>
              </a:tr>
              <a:tr h="499491">
                <a:tc>
                  <a:txBody>
                    <a:bodyPr/>
                    <a:lstStyle/>
                    <a:p>
                      <a:pPr algn="l" fontAlgn="b"/>
                      <a:r>
                        <a:rPr lang="en-ZA" sz="1400" b="1" i="0" u="none" strike="noStrike">
                          <a:solidFill>
                            <a:srgbClr val="000000"/>
                          </a:solidFill>
                          <a:effectLst/>
                          <a:latin typeface="Calibri"/>
                        </a:rPr>
                        <a:t> </a:t>
                      </a:r>
                    </a:p>
                  </a:txBody>
                  <a:tcPr marL="8697" marR="8697" marT="86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Calibri"/>
                        </a:rPr>
                        <a:t>from previous week</a:t>
                      </a:r>
                    </a:p>
                  </a:txBody>
                  <a:tcPr marL="8697" marR="8697" marT="86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Calibri"/>
                        </a:rPr>
                        <a:t>received</a:t>
                      </a:r>
                    </a:p>
                  </a:txBody>
                  <a:tcPr marL="8697" marR="8697" marT="86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400" b="1" i="0" u="none" strike="noStrike">
                          <a:solidFill>
                            <a:srgbClr val="000000"/>
                          </a:solidFill>
                          <a:effectLst/>
                          <a:latin typeface="Calibri"/>
                        </a:rPr>
                        <a:t>Forms</a:t>
                      </a:r>
                    </a:p>
                  </a:txBody>
                  <a:tcPr marL="8697" marR="8697" marT="86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400" b="1" i="0" u="none" strike="noStrike">
                          <a:solidFill>
                            <a:srgbClr val="000000"/>
                          </a:solidFill>
                          <a:effectLst/>
                          <a:latin typeface="Calibri"/>
                        </a:rPr>
                        <a:t>Processed</a:t>
                      </a:r>
                    </a:p>
                  </a:txBody>
                  <a:tcPr marL="8697" marR="8697" marT="86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400" b="1" i="0" u="none" strike="noStrike">
                          <a:solidFill>
                            <a:srgbClr val="000000"/>
                          </a:solidFill>
                          <a:effectLst/>
                          <a:latin typeface="Calibri"/>
                        </a:rPr>
                        <a:t> </a:t>
                      </a:r>
                    </a:p>
                  </a:txBody>
                  <a:tcPr marL="8697" marR="8697" marT="86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400" b="1" i="0" u="none" strike="noStrike">
                          <a:solidFill>
                            <a:srgbClr val="000000"/>
                          </a:solidFill>
                          <a:effectLst/>
                          <a:latin typeface="Calibri"/>
                        </a:rPr>
                        <a:t> </a:t>
                      </a:r>
                    </a:p>
                  </a:txBody>
                  <a:tcPr marL="8697" marR="8697" marT="86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400" b="1" i="0" u="none" strike="noStrike">
                          <a:solidFill>
                            <a:srgbClr val="000000"/>
                          </a:solidFill>
                          <a:effectLst/>
                          <a:latin typeface="Calibri"/>
                        </a:rPr>
                        <a:t> </a:t>
                      </a:r>
                    </a:p>
                  </a:txBody>
                  <a:tcPr marL="8697" marR="8697" marT="86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55654">
                <a:tc>
                  <a:txBody>
                    <a:bodyPr/>
                    <a:lstStyle/>
                    <a:p>
                      <a:pPr algn="l" fontAlgn="b"/>
                      <a:r>
                        <a:rPr lang="en-ZA" sz="1400" b="0" i="0" u="none" strike="noStrike">
                          <a:solidFill>
                            <a:srgbClr val="000000"/>
                          </a:solidFill>
                          <a:effectLst/>
                          <a:latin typeface="Calibri"/>
                        </a:rPr>
                        <a:t>East London</a:t>
                      </a:r>
                    </a:p>
                  </a:txBody>
                  <a:tcPr marL="9499" marR="9499" marT="9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0" i="0" u="none" strike="noStrike">
                          <a:solidFill>
                            <a:srgbClr val="000000"/>
                          </a:solidFill>
                          <a:effectLst/>
                          <a:latin typeface="Calibri"/>
                        </a:rPr>
                        <a:t>0</a:t>
                      </a:r>
                    </a:p>
                  </a:txBody>
                  <a:tcPr marL="9499" marR="9499" marT="9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0" i="0" u="none" strike="noStrike">
                          <a:solidFill>
                            <a:srgbClr val="000000"/>
                          </a:solidFill>
                          <a:effectLst/>
                          <a:latin typeface="Calibri"/>
                        </a:rPr>
                        <a:t>490</a:t>
                      </a:r>
                    </a:p>
                  </a:txBody>
                  <a:tcPr marL="9499" marR="9499" marT="9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0" i="0" u="none" strike="noStrike">
                          <a:solidFill>
                            <a:srgbClr val="000000"/>
                          </a:solidFill>
                          <a:effectLst/>
                          <a:latin typeface="Calibri"/>
                        </a:rPr>
                        <a:t>0</a:t>
                      </a:r>
                    </a:p>
                  </a:txBody>
                  <a:tcPr marL="9499" marR="9499" marT="9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0" i="0" u="none" strike="noStrike">
                          <a:solidFill>
                            <a:srgbClr val="000000"/>
                          </a:solidFill>
                          <a:effectLst/>
                          <a:latin typeface="Calibri"/>
                        </a:rPr>
                        <a:t>490</a:t>
                      </a:r>
                    </a:p>
                  </a:txBody>
                  <a:tcPr marL="9499" marR="9499" marT="9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0" i="0" u="none" strike="noStrike">
                          <a:solidFill>
                            <a:srgbClr val="000000"/>
                          </a:solidFill>
                          <a:effectLst/>
                          <a:latin typeface="Calibri"/>
                        </a:rPr>
                        <a:t>490</a:t>
                      </a:r>
                    </a:p>
                  </a:txBody>
                  <a:tcPr marL="9499" marR="9499" marT="9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0" i="0" u="none" strike="noStrike">
                          <a:solidFill>
                            <a:srgbClr val="000000"/>
                          </a:solidFill>
                          <a:effectLst/>
                          <a:latin typeface="Calibri"/>
                        </a:rPr>
                        <a:t>0</a:t>
                      </a:r>
                    </a:p>
                  </a:txBody>
                  <a:tcPr marL="9499" marR="9499" marT="9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dirty="0">
                          <a:solidFill>
                            <a:srgbClr val="000000"/>
                          </a:solidFill>
                          <a:effectLst/>
                          <a:latin typeface="Calibri"/>
                        </a:rPr>
                        <a:t>R 1 662 441.03</a:t>
                      </a:r>
                    </a:p>
                  </a:txBody>
                  <a:tcPr marL="9499" marR="9499" marT="94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42402">
                <a:tc>
                  <a:txBody>
                    <a:bodyPr/>
                    <a:lstStyle/>
                    <a:p>
                      <a:pPr algn="l" fontAlgn="b"/>
                      <a:r>
                        <a:rPr lang="en-ZA" sz="1400" b="0" i="0" u="none" strike="noStrike">
                          <a:solidFill>
                            <a:srgbClr val="000000"/>
                          </a:solidFill>
                          <a:effectLst/>
                          <a:latin typeface="Calibri"/>
                        </a:rPr>
                        <a:t>KWT</a:t>
                      </a:r>
                    </a:p>
                  </a:txBody>
                  <a:tcPr marL="9499" marR="9499" marT="9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a:rPr>
                        <a:t>0</a:t>
                      </a:r>
                    </a:p>
                  </a:txBody>
                  <a:tcPr marL="9499" marR="9499" marT="9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a:rPr>
                        <a:t>80</a:t>
                      </a:r>
                    </a:p>
                  </a:txBody>
                  <a:tcPr marL="9499" marR="9499" marT="9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0" i="0" u="none" strike="noStrike">
                          <a:solidFill>
                            <a:srgbClr val="000000"/>
                          </a:solidFill>
                          <a:effectLst/>
                          <a:latin typeface="Calibri"/>
                        </a:rPr>
                        <a:t>0</a:t>
                      </a:r>
                    </a:p>
                  </a:txBody>
                  <a:tcPr marL="9499" marR="9499" marT="9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0" i="0" u="none" strike="noStrike">
                          <a:solidFill>
                            <a:srgbClr val="000000"/>
                          </a:solidFill>
                          <a:effectLst/>
                          <a:latin typeface="Calibri"/>
                        </a:rPr>
                        <a:t>80</a:t>
                      </a:r>
                    </a:p>
                  </a:txBody>
                  <a:tcPr marL="9499" marR="9499" marT="9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0" i="0" u="none" strike="noStrike">
                          <a:solidFill>
                            <a:srgbClr val="000000"/>
                          </a:solidFill>
                          <a:effectLst/>
                          <a:latin typeface="Calibri"/>
                        </a:rPr>
                        <a:t>80</a:t>
                      </a:r>
                    </a:p>
                  </a:txBody>
                  <a:tcPr marL="9499" marR="9499" marT="9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0" i="0" u="none" strike="noStrike">
                          <a:solidFill>
                            <a:srgbClr val="000000"/>
                          </a:solidFill>
                          <a:effectLst/>
                          <a:latin typeface="Calibri"/>
                        </a:rPr>
                        <a:t>0</a:t>
                      </a:r>
                    </a:p>
                  </a:txBody>
                  <a:tcPr marL="9499" marR="9499" marT="9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dirty="0">
                          <a:solidFill>
                            <a:srgbClr val="000000"/>
                          </a:solidFill>
                          <a:effectLst/>
                          <a:latin typeface="Calibri"/>
                        </a:rPr>
                        <a:t>R 493 870.86</a:t>
                      </a:r>
                    </a:p>
                  </a:txBody>
                  <a:tcPr marL="9499" marR="9499" marT="94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38425">
                <a:tc>
                  <a:txBody>
                    <a:bodyPr/>
                    <a:lstStyle/>
                    <a:p>
                      <a:pPr algn="l" fontAlgn="b"/>
                      <a:r>
                        <a:rPr lang="en-ZA" sz="1400" b="0" i="0" u="none" strike="noStrike">
                          <a:solidFill>
                            <a:srgbClr val="000000"/>
                          </a:solidFill>
                          <a:effectLst/>
                          <a:latin typeface="Calibri"/>
                        </a:rPr>
                        <a:t>Mdantsane</a:t>
                      </a:r>
                    </a:p>
                  </a:txBody>
                  <a:tcPr marL="9499" marR="9499" marT="9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a:rPr>
                        <a:t>108</a:t>
                      </a:r>
                    </a:p>
                  </a:txBody>
                  <a:tcPr marL="9499" marR="9499" marT="9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a:rPr>
                        <a:t>151</a:t>
                      </a:r>
                    </a:p>
                  </a:txBody>
                  <a:tcPr marL="9499" marR="9499" marT="9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0" i="0" u="none" strike="noStrike">
                          <a:solidFill>
                            <a:srgbClr val="000000"/>
                          </a:solidFill>
                          <a:effectLst/>
                          <a:latin typeface="Calibri"/>
                        </a:rPr>
                        <a:t>0</a:t>
                      </a:r>
                    </a:p>
                  </a:txBody>
                  <a:tcPr marL="9499" marR="9499" marT="9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0" i="0" u="none" strike="noStrike">
                          <a:solidFill>
                            <a:srgbClr val="000000"/>
                          </a:solidFill>
                          <a:effectLst/>
                          <a:latin typeface="Calibri"/>
                        </a:rPr>
                        <a:t>259</a:t>
                      </a:r>
                    </a:p>
                  </a:txBody>
                  <a:tcPr marL="9499" marR="9499" marT="9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0" i="0" u="none" strike="noStrike">
                          <a:solidFill>
                            <a:srgbClr val="000000"/>
                          </a:solidFill>
                          <a:effectLst/>
                          <a:latin typeface="Calibri"/>
                        </a:rPr>
                        <a:t>134</a:t>
                      </a:r>
                    </a:p>
                  </a:txBody>
                  <a:tcPr marL="9499" marR="9499" marT="9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0" i="0" u="none" strike="noStrike">
                          <a:solidFill>
                            <a:srgbClr val="000000"/>
                          </a:solidFill>
                          <a:effectLst/>
                          <a:latin typeface="Calibri"/>
                        </a:rPr>
                        <a:t>125</a:t>
                      </a:r>
                    </a:p>
                  </a:txBody>
                  <a:tcPr marL="9499" marR="9499" marT="9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dirty="0">
                          <a:solidFill>
                            <a:srgbClr val="000000"/>
                          </a:solidFill>
                          <a:effectLst/>
                          <a:latin typeface="Calibri"/>
                        </a:rPr>
                        <a:t>R 507 943.55</a:t>
                      </a:r>
                    </a:p>
                  </a:txBody>
                  <a:tcPr marL="9499" marR="9499" marT="94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23805">
                <a:tc>
                  <a:txBody>
                    <a:bodyPr/>
                    <a:lstStyle/>
                    <a:p>
                      <a:pPr algn="l" fontAlgn="b"/>
                      <a:r>
                        <a:rPr lang="en-ZA" sz="1400" b="1" i="0" u="none" strike="noStrike" dirty="0">
                          <a:solidFill>
                            <a:srgbClr val="000000"/>
                          </a:solidFill>
                          <a:effectLst/>
                          <a:latin typeface="Calibri"/>
                        </a:rPr>
                        <a:t>TOTAL</a:t>
                      </a:r>
                    </a:p>
                  </a:txBody>
                  <a:tcPr marL="8697" marR="8697" marT="86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1" i="0" u="none" strike="noStrike" dirty="0">
                          <a:solidFill>
                            <a:srgbClr val="000000"/>
                          </a:solidFill>
                          <a:effectLst/>
                          <a:latin typeface="Calibri"/>
                        </a:rPr>
                        <a:t>108</a:t>
                      </a:r>
                    </a:p>
                  </a:txBody>
                  <a:tcPr marL="8697" marR="8697" marT="8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1" i="0" u="none" strike="noStrike" dirty="0">
                          <a:solidFill>
                            <a:srgbClr val="000000"/>
                          </a:solidFill>
                          <a:effectLst/>
                          <a:latin typeface="Calibri"/>
                        </a:rPr>
                        <a:t>621</a:t>
                      </a:r>
                    </a:p>
                  </a:txBody>
                  <a:tcPr marL="8697" marR="8697" marT="8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dirty="0">
                          <a:solidFill>
                            <a:srgbClr val="000000"/>
                          </a:solidFill>
                          <a:effectLst/>
                          <a:latin typeface="Calibri"/>
                        </a:rPr>
                        <a:t>0</a:t>
                      </a:r>
                    </a:p>
                  </a:txBody>
                  <a:tcPr marL="8697" marR="8697" marT="8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dirty="0">
                          <a:solidFill>
                            <a:srgbClr val="000000"/>
                          </a:solidFill>
                          <a:effectLst/>
                          <a:latin typeface="Calibri"/>
                        </a:rPr>
                        <a:t>629</a:t>
                      </a:r>
                    </a:p>
                  </a:txBody>
                  <a:tcPr marL="8697" marR="8697" marT="8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dirty="0">
                          <a:solidFill>
                            <a:srgbClr val="000000"/>
                          </a:solidFill>
                          <a:effectLst/>
                          <a:latin typeface="Calibri"/>
                        </a:rPr>
                        <a:t>704</a:t>
                      </a:r>
                    </a:p>
                  </a:txBody>
                  <a:tcPr marL="8697" marR="8697" marT="8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dirty="0">
                          <a:solidFill>
                            <a:srgbClr val="000000"/>
                          </a:solidFill>
                          <a:effectLst/>
                          <a:latin typeface="Calibri"/>
                        </a:rPr>
                        <a:t>108</a:t>
                      </a:r>
                    </a:p>
                  </a:txBody>
                  <a:tcPr marL="8697" marR="8697" marT="86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1" i="0" u="none" strike="noStrike" dirty="0">
                          <a:solidFill>
                            <a:srgbClr val="000000"/>
                          </a:solidFill>
                          <a:effectLst/>
                          <a:latin typeface="Calibri"/>
                        </a:rPr>
                        <a:t>R 2 664255.44</a:t>
                      </a:r>
                    </a:p>
                  </a:txBody>
                  <a:tcPr marL="8697" marR="8697" marT="869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7" name="Title 1">
            <a:extLst>
              <a:ext uri="{FF2B5EF4-FFF2-40B4-BE49-F238E27FC236}">
                <a16:creationId xmlns:a16="http://schemas.microsoft.com/office/drawing/2014/main" id="{E59BCD80-9A84-4776-9FB4-926AB399D193}"/>
              </a:ext>
            </a:extLst>
          </p:cNvPr>
          <p:cNvSpPr txBox="1">
            <a:spLocks/>
          </p:cNvSpPr>
          <p:nvPr/>
        </p:nvSpPr>
        <p:spPr>
          <a:xfrm>
            <a:off x="597746" y="303262"/>
            <a:ext cx="8229600" cy="11398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ZA" sz="2400" b="1">
                <a:solidFill>
                  <a:srgbClr val="73B632"/>
                </a:solidFill>
                <a:ea typeface="Twentieth Century"/>
                <a:cs typeface="Twentieth Century"/>
                <a:sym typeface="Twentieth Century"/>
              </a:rPr>
              <a:t>WORKSTREAM ON ECONOMIC &amp; SOCIAL… </a:t>
            </a:r>
            <a:endParaRPr lang="en-ZA" sz="2400" dirty="0"/>
          </a:p>
        </p:txBody>
      </p:sp>
    </p:spTree>
    <p:extLst>
      <p:ext uri="{BB962C8B-B14F-4D97-AF65-F5344CB8AC3E}">
        <p14:creationId xmlns:p14="http://schemas.microsoft.com/office/powerpoint/2010/main" val="4127847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8CB774-A30C-4DDE-947B-8B55A233F56F}"/>
              </a:ext>
            </a:extLst>
          </p:cNvPr>
          <p:cNvSpPr>
            <a:spLocks noGrp="1"/>
          </p:cNvSpPr>
          <p:nvPr>
            <p:ph type="body" idx="1"/>
          </p:nvPr>
        </p:nvSpPr>
        <p:spPr>
          <a:xfrm>
            <a:off x="285226" y="1026942"/>
            <a:ext cx="8581937" cy="4669183"/>
          </a:xfrm>
        </p:spPr>
        <p:txBody>
          <a:bodyPr/>
          <a:lstStyle/>
          <a:p>
            <a:pPr marL="114300" indent="0">
              <a:lnSpc>
                <a:spcPct val="150000"/>
              </a:lnSpc>
              <a:buNone/>
            </a:pPr>
            <a:r>
              <a:rPr lang="en-ZA" b="1" dirty="0">
                <a:latin typeface="Arial" panose="020B0604020202020204" pitchFamily="34" charset="0"/>
                <a:cs typeface="Arial" panose="020B0604020202020204" pitchFamily="34" charset="0"/>
              </a:rPr>
              <a:t>Land Invasions </a:t>
            </a:r>
          </a:p>
          <a:p>
            <a:pPr>
              <a:lnSpc>
                <a:spcPct val="150000"/>
              </a:lnSpc>
            </a:pPr>
            <a:r>
              <a:rPr lang="en-ZA" dirty="0">
                <a:latin typeface="Arial" panose="020B0604020202020204" pitchFamily="34" charset="0"/>
                <a:cs typeface="Arial" panose="020B0604020202020204" pitchFamily="34" charset="0"/>
              </a:rPr>
              <a:t>Law Enforcement Services attended a land invasion complaint at </a:t>
            </a:r>
            <a:r>
              <a:rPr lang="en-ZA" dirty="0" err="1">
                <a:latin typeface="Arial" panose="020B0604020202020204" pitchFamily="34" charset="0"/>
                <a:cs typeface="Arial" panose="020B0604020202020204" pitchFamily="34" charset="0"/>
              </a:rPr>
              <a:t>Reeston</a:t>
            </a:r>
            <a:r>
              <a:rPr lang="en-ZA" dirty="0">
                <a:latin typeface="Arial" panose="020B0604020202020204" pitchFamily="34" charset="0"/>
                <a:cs typeface="Arial" panose="020B0604020202020204" pitchFamily="34" charset="0"/>
              </a:rPr>
              <a:t> behind </a:t>
            </a:r>
            <a:r>
              <a:rPr lang="en-ZA" dirty="0" err="1">
                <a:latin typeface="Arial" panose="020B0604020202020204" pitchFamily="34" charset="0"/>
                <a:cs typeface="Arial" panose="020B0604020202020204" pitchFamily="34" charset="0"/>
              </a:rPr>
              <a:t>Mabuye</a:t>
            </a:r>
            <a:r>
              <a:rPr lang="en-ZA" dirty="0">
                <a:latin typeface="Arial" panose="020B0604020202020204" pitchFamily="34" charset="0"/>
                <a:cs typeface="Arial" panose="020B0604020202020204" pitchFamily="34" charset="0"/>
              </a:rPr>
              <a:t> Bus transport. 3 fully built structures and 3 half built structures were found. The complaint was received from Land Administration Department who were then informed that a TLB would be required to demolish the shacks. (1/06/2020)</a:t>
            </a:r>
          </a:p>
          <a:p>
            <a:endParaRPr lang="en-ZA" dirty="0">
              <a:latin typeface="Arial" panose="020B0604020202020204" pitchFamily="34" charset="0"/>
              <a:cs typeface="Arial" panose="020B0604020202020204" pitchFamily="34" charset="0"/>
            </a:endParaRPr>
          </a:p>
          <a:p>
            <a:endParaRPr lang="en-ZA" dirty="0"/>
          </a:p>
        </p:txBody>
      </p:sp>
      <p:sp>
        <p:nvSpPr>
          <p:cNvPr id="4" name="Date Placeholder 3">
            <a:extLst>
              <a:ext uri="{FF2B5EF4-FFF2-40B4-BE49-F238E27FC236}">
                <a16:creationId xmlns:a16="http://schemas.microsoft.com/office/drawing/2014/main" id="{5ACE3BD1-2F82-4D18-85D3-DA7017EDDC81}"/>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C3E68ED3-6516-4D17-B56D-3F2D9BF9211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15</a:t>
            </a:fld>
            <a:endParaRPr lang="en-ZA"/>
          </a:p>
        </p:txBody>
      </p:sp>
      <p:sp>
        <p:nvSpPr>
          <p:cNvPr id="6" name="Google Shape;96;p14">
            <a:extLst>
              <a:ext uri="{FF2B5EF4-FFF2-40B4-BE49-F238E27FC236}">
                <a16:creationId xmlns:a16="http://schemas.microsoft.com/office/drawing/2014/main" id="{432162E0-C07C-483E-B524-7B1490C12B36}"/>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369781633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9281"/>
            <a:ext cx="8229600" cy="518605"/>
          </a:xfrm>
        </p:spPr>
        <p:txBody>
          <a:bodyPr/>
          <a:lstStyle/>
          <a:p>
            <a:r>
              <a:rPr lang="en-ZA" sz="2000" b="1" dirty="0"/>
              <a:t>COVID 19 OHS INSPECTIONS </a:t>
            </a:r>
          </a:p>
        </p:txBody>
      </p:sp>
      <p:graphicFrame>
        <p:nvGraphicFramePr>
          <p:cNvPr id="5" name="Content Placeholder 4"/>
          <p:cNvGraphicFramePr>
            <a:graphicFrameLocks noGrp="1"/>
          </p:cNvGraphicFramePr>
          <p:nvPr>
            <p:ph idx="1"/>
          </p:nvPr>
        </p:nvGraphicFramePr>
        <p:xfrm>
          <a:off x="1205654" y="1243709"/>
          <a:ext cx="7318586" cy="4662242"/>
        </p:xfrm>
        <a:graphic>
          <a:graphicData uri="http://schemas.openxmlformats.org/drawingml/2006/table">
            <a:tbl>
              <a:tblPr firstRow="1" firstCol="1" bandRow="1"/>
              <a:tblGrid>
                <a:gridCol w="1615704">
                  <a:extLst>
                    <a:ext uri="{9D8B030D-6E8A-4147-A177-3AD203B41FA5}">
                      <a16:colId xmlns:a16="http://schemas.microsoft.com/office/drawing/2014/main" val="20000"/>
                    </a:ext>
                  </a:extLst>
                </a:gridCol>
                <a:gridCol w="1029282">
                  <a:extLst>
                    <a:ext uri="{9D8B030D-6E8A-4147-A177-3AD203B41FA5}">
                      <a16:colId xmlns:a16="http://schemas.microsoft.com/office/drawing/2014/main" val="20001"/>
                    </a:ext>
                  </a:extLst>
                </a:gridCol>
                <a:gridCol w="719780">
                  <a:extLst>
                    <a:ext uri="{9D8B030D-6E8A-4147-A177-3AD203B41FA5}">
                      <a16:colId xmlns:a16="http://schemas.microsoft.com/office/drawing/2014/main" val="20002"/>
                    </a:ext>
                  </a:extLst>
                </a:gridCol>
                <a:gridCol w="1026653">
                  <a:extLst>
                    <a:ext uri="{9D8B030D-6E8A-4147-A177-3AD203B41FA5}">
                      <a16:colId xmlns:a16="http://schemas.microsoft.com/office/drawing/2014/main" val="20003"/>
                    </a:ext>
                  </a:extLst>
                </a:gridCol>
                <a:gridCol w="1026653">
                  <a:extLst>
                    <a:ext uri="{9D8B030D-6E8A-4147-A177-3AD203B41FA5}">
                      <a16:colId xmlns:a16="http://schemas.microsoft.com/office/drawing/2014/main" val="20004"/>
                    </a:ext>
                  </a:extLst>
                </a:gridCol>
                <a:gridCol w="983764">
                  <a:extLst>
                    <a:ext uri="{9D8B030D-6E8A-4147-A177-3AD203B41FA5}">
                      <a16:colId xmlns:a16="http://schemas.microsoft.com/office/drawing/2014/main" val="20005"/>
                    </a:ext>
                  </a:extLst>
                </a:gridCol>
                <a:gridCol w="916750">
                  <a:extLst>
                    <a:ext uri="{9D8B030D-6E8A-4147-A177-3AD203B41FA5}">
                      <a16:colId xmlns:a16="http://schemas.microsoft.com/office/drawing/2014/main" val="20006"/>
                    </a:ext>
                  </a:extLst>
                </a:gridCol>
              </a:tblGrid>
              <a:tr h="220581">
                <a:tc rowSpan="2">
                  <a:txBody>
                    <a:bodyPr/>
                    <a:lstStyle/>
                    <a:p>
                      <a:pPr algn="ctr">
                        <a:lnSpc>
                          <a:spcPct val="115000"/>
                        </a:lnSpc>
                        <a:spcAft>
                          <a:spcPts val="0"/>
                        </a:spcAft>
                      </a:pPr>
                      <a:r>
                        <a:rPr lang="en-US" sz="1400" b="1" dirty="0">
                          <a:effectLst/>
                          <a:latin typeface="Calibri"/>
                          <a:ea typeface="Calibri"/>
                          <a:cs typeface="Times New Roman"/>
                        </a:rPr>
                        <a:t>Sector</a:t>
                      </a:r>
                      <a:endParaRPr lang="en-ZA" sz="1400" dirty="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rowSpan="2">
                  <a:txBody>
                    <a:bodyPr/>
                    <a:lstStyle/>
                    <a:p>
                      <a:pPr algn="ctr">
                        <a:lnSpc>
                          <a:spcPct val="115000"/>
                        </a:lnSpc>
                        <a:spcAft>
                          <a:spcPts val="0"/>
                        </a:spcAft>
                      </a:pPr>
                      <a:r>
                        <a:rPr lang="en-US" sz="1400" b="1">
                          <a:effectLst/>
                          <a:latin typeface="Calibri"/>
                          <a:ea typeface="Calibri"/>
                          <a:cs typeface="Times New Roman"/>
                        </a:rPr>
                        <a:t>Number conducted</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2">
                  <a:txBody>
                    <a:bodyPr/>
                    <a:lstStyle/>
                    <a:p>
                      <a:pPr algn="ctr">
                        <a:lnSpc>
                          <a:spcPct val="115000"/>
                        </a:lnSpc>
                        <a:spcAft>
                          <a:spcPts val="0"/>
                        </a:spcAft>
                      </a:pPr>
                      <a:r>
                        <a:rPr lang="en-US" sz="1400" b="1">
                          <a:effectLst/>
                          <a:latin typeface="Calibri"/>
                          <a:ea typeface="Calibri"/>
                          <a:cs typeface="Times New Roman"/>
                        </a:rPr>
                        <a:t>Compliance</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en-ZA"/>
                    </a:p>
                  </a:txBody>
                  <a:tcPr/>
                </a:tc>
                <a:tc gridSpan="3">
                  <a:txBody>
                    <a:bodyPr/>
                    <a:lstStyle/>
                    <a:p>
                      <a:pPr algn="ctr">
                        <a:lnSpc>
                          <a:spcPct val="115000"/>
                        </a:lnSpc>
                        <a:spcAft>
                          <a:spcPts val="0"/>
                        </a:spcAft>
                      </a:pPr>
                      <a:r>
                        <a:rPr lang="en-US" sz="1400" b="1">
                          <a:effectLst/>
                          <a:latin typeface="Calibri"/>
                          <a:ea typeface="Calibri"/>
                          <a:cs typeface="Times New Roman"/>
                        </a:rPr>
                        <a:t>Notices Issued</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454929">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US" sz="1400" b="1">
                          <a:effectLst/>
                          <a:latin typeface="Calibri"/>
                          <a:ea typeface="Calibri"/>
                          <a:cs typeface="Times New Roman"/>
                        </a:rPr>
                        <a:t>Yes</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n-US" sz="1400" b="1">
                          <a:effectLst/>
                          <a:latin typeface="Calibri"/>
                          <a:ea typeface="Calibri"/>
                          <a:cs typeface="Times New Roman"/>
                        </a:rPr>
                        <a:t>No</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n-US" sz="1400" b="1">
                          <a:effectLst/>
                          <a:latin typeface="Calibri"/>
                          <a:ea typeface="Calibri"/>
                          <a:cs typeface="Times New Roman"/>
                        </a:rPr>
                        <a:t>Contravention</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n-US" sz="1400" b="1">
                          <a:effectLst/>
                          <a:latin typeface="Calibri"/>
                          <a:ea typeface="Calibri"/>
                          <a:cs typeface="Times New Roman"/>
                        </a:rPr>
                        <a:t>Improvement</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n-US" sz="1400" b="1">
                          <a:effectLst/>
                          <a:latin typeface="Calibri"/>
                          <a:ea typeface="Calibri"/>
                          <a:cs typeface="Times New Roman"/>
                        </a:rPr>
                        <a:t>Prohibition</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10001"/>
                  </a:ext>
                </a:extLst>
              </a:tr>
              <a:tr h="454929">
                <a:tc>
                  <a:txBody>
                    <a:bodyPr/>
                    <a:lstStyle/>
                    <a:p>
                      <a:pPr>
                        <a:lnSpc>
                          <a:spcPct val="115000"/>
                        </a:lnSpc>
                        <a:spcAft>
                          <a:spcPts val="0"/>
                        </a:spcAft>
                      </a:pPr>
                      <a:r>
                        <a:rPr lang="en-US" sz="1400">
                          <a:effectLst/>
                          <a:latin typeface="Calibri"/>
                          <a:ea typeface="Calibri"/>
                          <a:cs typeface="Times New Roman"/>
                        </a:rPr>
                        <a:t>GOVERNMENT  SECTOR</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0581">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4929">
                <a:tc>
                  <a:txBody>
                    <a:bodyPr/>
                    <a:lstStyle/>
                    <a:p>
                      <a:pPr marL="457200">
                        <a:lnSpc>
                          <a:spcPct val="115000"/>
                        </a:lnSpc>
                        <a:spcAft>
                          <a:spcPts val="0"/>
                        </a:spcAft>
                      </a:pPr>
                      <a:r>
                        <a:rPr lang="en-US" sz="1400" dirty="0">
                          <a:effectLst/>
                          <a:latin typeface="Calibri"/>
                          <a:ea typeface="Calibri"/>
                          <a:cs typeface="Times New Roman"/>
                        </a:rPr>
                        <a:t>Depart of health</a:t>
                      </a:r>
                      <a:endParaRPr lang="en-ZA" sz="1400" dirty="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Calibri"/>
                          <a:ea typeface="Calibri"/>
                          <a:cs typeface="Times New Roman"/>
                        </a:rPr>
                        <a:t> </a:t>
                      </a:r>
                      <a:endParaRPr lang="en-ZA" sz="1400" dirty="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None</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None</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Calibri"/>
                          <a:ea typeface="Calibri"/>
                          <a:cs typeface="Times New Roman"/>
                        </a:rPr>
                        <a:t>None</a:t>
                      </a:r>
                      <a:endParaRPr lang="en-ZA" sz="1400" dirty="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0581">
                <a:tc>
                  <a:txBody>
                    <a:bodyPr/>
                    <a:lstStyle/>
                    <a:p>
                      <a:pPr>
                        <a:lnSpc>
                          <a:spcPct val="115000"/>
                        </a:lnSpc>
                        <a:spcAft>
                          <a:spcPts val="0"/>
                        </a:spcAft>
                      </a:pPr>
                      <a:r>
                        <a:rPr lang="en-US" sz="1400">
                          <a:effectLst/>
                          <a:latin typeface="Calibri"/>
                          <a:ea typeface="Calibri"/>
                          <a:cs typeface="Times New Roman"/>
                        </a:rPr>
                        <a:t>PRIVATE SECTOR</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0581">
                <a:tc>
                  <a:txBody>
                    <a:bodyPr/>
                    <a:lstStyle/>
                    <a:p>
                      <a:pPr>
                        <a:lnSpc>
                          <a:spcPct val="115000"/>
                        </a:lnSpc>
                        <a:spcAft>
                          <a:spcPts val="0"/>
                        </a:spcAft>
                      </a:pPr>
                      <a:r>
                        <a:rPr lang="en-US" sz="1400">
                          <a:effectLst/>
                          <a:latin typeface="Calibri"/>
                          <a:ea typeface="Calibri"/>
                          <a:cs typeface="Times New Roman"/>
                        </a:rPr>
                        <a:t>Community Services</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None</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None</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Calibri"/>
                          <a:ea typeface="Calibri"/>
                          <a:cs typeface="Times New Roman"/>
                        </a:rPr>
                        <a:t>None</a:t>
                      </a:r>
                      <a:endParaRPr lang="en-ZA" sz="1400" dirty="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0581">
                <a:tc>
                  <a:txBody>
                    <a:bodyPr/>
                    <a:lstStyle/>
                    <a:p>
                      <a:pPr>
                        <a:lnSpc>
                          <a:spcPct val="115000"/>
                        </a:lnSpc>
                        <a:spcAft>
                          <a:spcPts val="0"/>
                        </a:spcAft>
                      </a:pPr>
                      <a:r>
                        <a:rPr lang="en-US" sz="1400">
                          <a:effectLst/>
                          <a:latin typeface="Calibri"/>
                          <a:ea typeface="Calibri"/>
                          <a:cs typeface="Times New Roman"/>
                        </a:rPr>
                        <a:t>Food &amp; Bev</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a:ea typeface="Calibri"/>
                          <a:cs typeface="Times New Roman"/>
                        </a:rPr>
                        <a:t>3</a:t>
                      </a: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a:ea typeface="Calibri"/>
                          <a:cs typeface="Times New Roman"/>
                        </a:rPr>
                        <a:t>3</a:t>
                      </a: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None</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None</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None</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20581">
                <a:tc>
                  <a:txBody>
                    <a:bodyPr/>
                    <a:lstStyle/>
                    <a:p>
                      <a:pPr>
                        <a:lnSpc>
                          <a:spcPct val="115000"/>
                        </a:lnSpc>
                        <a:spcAft>
                          <a:spcPts val="0"/>
                        </a:spcAft>
                      </a:pPr>
                      <a:r>
                        <a:rPr lang="en-US" sz="1400">
                          <a:effectLst/>
                          <a:latin typeface="Calibri"/>
                          <a:ea typeface="Calibri"/>
                          <a:cs typeface="Times New Roman"/>
                        </a:rPr>
                        <a:t>Agriculture</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0581">
                <a:tc>
                  <a:txBody>
                    <a:bodyPr/>
                    <a:lstStyle/>
                    <a:p>
                      <a:pPr>
                        <a:lnSpc>
                          <a:spcPct val="115000"/>
                        </a:lnSpc>
                        <a:spcAft>
                          <a:spcPts val="0"/>
                        </a:spcAft>
                      </a:pPr>
                      <a:r>
                        <a:rPr lang="en-US" sz="1400">
                          <a:effectLst/>
                          <a:latin typeface="Calibri"/>
                          <a:ea typeface="Calibri"/>
                          <a:cs typeface="Times New Roman"/>
                        </a:rPr>
                        <a:t>Hospitality</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Calibri"/>
                          <a:ea typeface="Calibri"/>
                          <a:cs typeface="Times New Roman"/>
                        </a:rPr>
                        <a:t>1</a:t>
                      </a:r>
                      <a:endParaRPr lang="en-ZA" sz="1400" dirty="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Calibri"/>
                          <a:ea typeface="Calibri"/>
                          <a:cs typeface="Times New Roman"/>
                        </a:rPr>
                        <a:t> 1</a:t>
                      </a:r>
                      <a:endParaRPr lang="en-ZA" sz="1400" dirty="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400" dirty="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None</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None</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a:ea typeface="Calibri"/>
                          <a:cs typeface="Times New Roman"/>
                        </a:rPr>
                        <a:t>None</a:t>
                      </a: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20581">
                <a:tc>
                  <a:txBody>
                    <a:bodyPr/>
                    <a:lstStyle/>
                    <a:p>
                      <a:pPr>
                        <a:lnSpc>
                          <a:spcPct val="115000"/>
                        </a:lnSpc>
                        <a:spcAft>
                          <a:spcPts val="0"/>
                        </a:spcAft>
                      </a:pPr>
                      <a:r>
                        <a:rPr lang="en-US" sz="1400">
                          <a:effectLst/>
                          <a:latin typeface="Calibri"/>
                          <a:ea typeface="Calibri"/>
                          <a:cs typeface="Times New Roman"/>
                        </a:rPr>
                        <a:t>Manufacturing</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a:ea typeface="Calibri"/>
                          <a:cs typeface="Times New Roman"/>
                        </a:rPr>
                        <a:t>1</a:t>
                      </a: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a:ea typeface="Calibri"/>
                          <a:cs typeface="Times New Roman"/>
                        </a:rPr>
                        <a:t>1</a:t>
                      </a: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400" dirty="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a:ea typeface="Calibri"/>
                          <a:cs typeface="Times New Roman"/>
                        </a:rPr>
                        <a:t>None</a:t>
                      </a: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None</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None</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20581">
                <a:tc>
                  <a:txBody>
                    <a:bodyPr/>
                    <a:lstStyle/>
                    <a:p>
                      <a:pPr>
                        <a:lnSpc>
                          <a:spcPct val="115000"/>
                        </a:lnSpc>
                        <a:spcAft>
                          <a:spcPts val="0"/>
                        </a:spcAft>
                      </a:pPr>
                      <a:r>
                        <a:rPr lang="en-US" sz="1400">
                          <a:effectLst/>
                          <a:latin typeface="Calibri"/>
                          <a:ea typeface="Calibri"/>
                          <a:cs typeface="Times New Roman"/>
                        </a:rPr>
                        <a:t>Wholesale &amp; Retail</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a:ea typeface="Calibri"/>
                          <a:cs typeface="Times New Roman"/>
                        </a:rPr>
                        <a:t>4</a:t>
                      </a: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a:ea typeface="Calibri"/>
                          <a:cs typeface="Times New Roman"/>
                        </a:rPr>
                        <a:t>4</a:t>
                      </a: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400" dirty="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300"/>
                        </a:spcAft>
                      </a:pPr>
                      <a:r>
                        <a:rPr lang="en-ZA" sz="1400" b="1" i="1" dirty="0">
                          <a:effectLst/>
                          <a:latin typeface="Calibri"/>
                          <a:ea typeface="Times New Roman"/>
                        </a:rPr>
                        <a:t>None</a:t>
                      </a: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None</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None</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20581">
                <a:tc>
                  <a:txBody>
                    <a:bodyPr/>
                    <a:lstStyle/>
                    <a:p>
                      <a:pPr>
                        <a:lnSpc>
                          <a:spcPct val="115000"/>
                        </a:lnSpc>
                        <a:spcAft>
                          <a:spcPts val="0"/>
                        </a:spcAft>
                      </a:pPr>
                      <a:r>
                        <a:rPr lang="en-US" sz="1400" dirty="0">
                          <a:effectLst/>
                          <a:latin typeface="Calibri"/>
                          <a:ea typeface="Calibri"/>
                          <a:cs typeface="Times New Roman"/>
                        </a:rPr>
                        <a:t>Pharmacy</a:t>
                      </a:r>
                      <a:endParaRPr lang="en-ZA" sz="1400" dirty="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Calibri"/>
                          <a:ea typeface="Calibri"/>
                          <a:cs typeface="Times New Roman"/>
                        </a:rPr>
                        <a:t> 1</a:t>
                      </a:r>
                      <a:endParaRPr lang="en-ZA" sz="1400" dirty="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Calibri"/>
                          <a:ea typeface="Calibri"/>
                          <a:cs typeface="Times New Roman"/>
                        </a:rPr>
                        <a:t>1</a:t>
                      </a:r>
                      <a:endParaRPr lang="en-ZA" sz="1400" dirty="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400" dirty="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None</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None</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20581">
                <a:tc>
                  <a:txBody>
                    <a:bodyPr/>
                    <a:lstStyle/>
                    <a:p>
                      <a:pPr>
                        <a:lnSpc>
                          <a:spcPct val="115000"/>
                        </a:lnSpc>
                        <a:spcAft>
                          <a:spcPts val="0"/>
                        </a:spcAft>
                      </a:pPr>
                      <a:r>
                        <a:rPr lang="en-US" sz="1400">
                          <a:effectLst/>
                          <a:latin typeface="Calibri"/>
                          <a:ea typeface="Calibri"/>
                          <a:cs typeface="Times New Roman"/>
                        </a:rPr>
                        <a:t>Security</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Calibri"/>
                          <a:ea typeface="Calibri"/>
                          <a:cs typeface="Times New Roman"/>
                        </a:rPr>
                        <a:t> 0</a:t>
                      </a:r>
                      <a:endParaRPr lang="en-ZA" sz="1400" dirty="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Calibri"/>
                          <a:ea typeface="Calibri"/>
                          <a:cs typeface="Times New Roman"/>
                        </a:rPr>
                        <a:t>0</a:t>
                      </a:r>
                      <a:endParaRPr lang="en-ZA" sz="1400" dirty="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400" dirty="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20581">
                <a:tc>
                  <a:txBody>
                    <a:bodyPr/>
                    <a:lstStyle/>
                    <a:p>
                      <a:pPr>
                        <a:lnSpc>
                          <a:spcPct val="115000"/>
                        </a:lnSpc>
                        <a:spcAft>
                          <a:spcPts val="0"/>
                        </a:spcAft>
                      </a:pPr>
                      <a:r>
                        <a:rPr lang="en-US" sz="1400">
                          <a:effectLst/>
                          <a:latin typeface="Calibri"/>
                          <a:ea typeface="Calibri"/>
                          <a:cs typeface="Times New Roman"/>
                        </a:rPr>
                        <a:t>Petrol station</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a:ea typeface="Calibri"/>
                          <a:cs typeface="Times New Roman"/>
                        </a:rPr>
                        <a:t>1</a:t>
                      </a: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1</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400" dirty="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20581">
                <a:tc>
                  <a:txBody>
                    <a:bodyPr/>
                    <a:lstStyle/>
                    <a:p>
                      <a:pPr>
                        <a:lnSpc>
                          <a:spcPct val="115000"/>
                        </a:lnSpc>
                        <a:spcAft>
                          <a:spcPts val="0"/>
                        </a:spcAft>
                      </a:pPr>
                      <a:r>
                        <a:rPr lang="en-US" sz="1400">
                          <a:effectLst/>
                          <a:latin typeface="Calibri"/>
                          <a:ea typeface="Calibri"/>
                          <a:cs typeface="Times New Roman"/>
                        </a:rPr>
                        <a:t>Finance  </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a:ea typeface="Calibri"/>
                          <a:cs typeface="Times New Roman"/>
                        </a:rPr>
                        <a:t>1</a:t>
                      </a: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a:ea typeface="Calibri"/>
                          <a:cs typeface="Times New Roman"/>
                        </a:rPr>
                        <a:t>1</a:t>
                      </a: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400" dirty="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None</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None</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libri"/>
                          <a:ea typeface="Calibri"/>
                          <a:cs typeface="Times New Roman"/>
                        </a:rPr>
                        <a:t>None</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20581">
                <a:tc>
                  <a:txBody>
                    <a:bodyPr/>
                    <a:lstStyle/>
                    <a:p>
                      <a:pPr>
                        <a:lnSpc>
                          <a:spcPct val="115000"/>
                        </a:lnSpc>
                        <a:spcAft>
                          <a:spcPts val="0"/>
                        </a:spcAft>
                      </a:pPr>
                      <a:r>
                        <a:rPr lang="en-US" sz="1400" b="1">
                          <a:effectLst/>
                          <a:latin typeface="Calibri"/>
                          <a:ea typeface="Calibri"/>
                          <a:cs typeface="Times New Roman"/>
                        </a:rPr>
                        <a:t>TOTAL</a:t>
                      </a:r>
                      <a:endParaRPr lang="en-ZA" sz="140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nSpc>
                          <a:spcPct val="115000"/>
                        </a:lnSpc>
                        <a:spcAft>
                          <a:spcPts val="0"/>
                        </a:spcAft>
                      </a:pPr>
                      <a:r>
                        <a:rPr lang="en-ZA" sz="1400" dirty="0">
                          <a:effectLst/>
                          <a:latin typeface="Calibri"/>
                          <a:ea typeface="Calibri"/>
                          <a:cs typeface="Times New Roman"/>
                        </a:rPr>
                        <a:t>12</a:t>
                      </a: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nSpc>
                          <a:spcPct val="115000"/>
                        </a:lnSpc>
                        <a:spcAft>
                          <a:spcPts val="0"/>
                        </a:spcAft>
                      </a:pPr>
                      <a:r>
                        <a:rPr lang="en-ZA" sz="1400" dirty="0">
                          <a:effectLst/>
                          <a:latin typeface="Calibri"/>
                          <a:ea typeface="Calibri"/>
                          <a:cs typeface="Times New Roman"/>
                        </a:rPr>
                        <a:t>12</a:t>
                      </a: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nSpc>
                          <a:spcPct val="115000"/>
                        </a:lnSpc>
                        <a:spcAft>
                          <a:spcPts val="0"/>
                        </a:spcAft>
                      </a:pPr>
                      <a:endParaRPr lang="en-ZA" sz="1400" dirty="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nSpc>
                          <a:spcPct val="115000"/>
                        </a:lnSpc>
                        <a:spcAft>
                          <a:spcPts val="0"/>
                        </a:spcAft>
                      </a:pPr>
                      <a:r>
                        <a:rPr lang="en-ZA" sz="1400" dirty="0">
                          <a:effectLst/>
                          <a:latin typeface="Calibri"/>
                          <a:ea typeface="Calibri"/>
                          <a:cs typeface="Times New Roman"/>
                        </a:rPr>
                        <a:t>None</a:t>
                      </a: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endParaRPr lang="en-ZA" sz="1400">
                        <a:effectLst/>
                        <a:latin typeface="Calibri"/>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nSpc>
                          <a:spcPct val="115000"/>
                        </a:lnSpc>
                        <a:spcAft>
                          <a:spcPts val="0"/>
                        </a:spcAft>
                      </a:pPr>
                      <a:endParaRPr lang="en-ZA" sz="1400" dirty="0">
                        <a:effectLst/>
                        <a:latin typeface="Calibri"/>
                        <a:ea typeface="Calibri"/>
                        <a:cs typeface="Times New Roman"/>
                      </a:endParaRPr>
                    </a:p>
                  </a:txBody>
                  <a:tcPr marL="68390" marR="68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10019"/>
                  </a:ext>
                </a:extLst>
              </a:tr>
            </a:tbl>
          </a:graphicData>
        </a:graphic>
      </p:graphicFrame>
      <p:sp>
        <p:nvSpPr>
          <p:cNvPr id="4" name="Slide Number Placeholder 3"/>
          <p:cNvSpPr>
            <a:spLocks noGrp="1"/>
          </p:cNvSpPr>
          <p:nvPr>
            <p:ph type="sldNum" sz="quarter" idx="12"/>
          </p:nvPr>
        </p:nvSpPr>
        <p:spPr/>
        <p:txBody>
          <a:bodyPr/>
          <a:lstStyle/>
          <a:p>
            <a:pPr>
              <a:defRPr/>
            </a:pPr>
            <a:fld id="{CFE08313-2423-47A5-B74D-A575F7567D0F}" type="slidenum">
              <a:rPr lang="en-US" smtClean="0"/>
              <a:pPr>
                <a:defRPr/>
              </a:pPr>
              <a:t>150</a:t>
            </a:fld>
            <a:endParaRPr lang="en-US" dirty="0"/>
          </a:p>
        </p:txBody>
      </p:sp>
      <p:sp>
        <p:nvSpPr>
          <p:cNvPr id="6" name="Title 1">
            <a:extLst>
              <a:ext uri="{FF2B5EF4-FFF2-40B4-BE49-F238E27FC236}">
                <a16:creationId xmlns:a16="http://schemas.microsoft.com/office/drawing/2014/main" id="{0B66214F-3BB6-477D-B3E6-482B8C44B733}"/>
              </a:ext>
            </a:extLst>
          </p:cNvPr>
          <p:cNvSpPr txBox="1">
            <a:spLocks/>
          </p:cNvSpPr>
          <p:nvPr/>
        </p:nvSpPr>
        <p:spPr>
          <a:xfrm>
            <a:off x="457200" y="1"/>
            <a:ext cx="8229600" cy="7937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ZA" sz="2400" b="1">
                <a:solidFill>
                  <a:srgbClr val="73B632"/>
                </a:solidFill>
                <a:ea typeface="Twentieth Century"/>
                <a:cs typeface="Twentieth Century"/>
                <a:sym typeface="Twentieth Century"/>
              </a:rPr>
              <a:t>WORKSTREAM ON ECONOMIC &amp; SOCIAL CONT</a:t>
            </a:r>
            <a:r>
              <a:rPr lang="en-ZA" sz="3600" b="1">
                <a:solidFill>
                  <a:srgbClr val="73B632"/>
                </a:solidFill>
                <a:ea typeface="Twentieth Century"/>
                <a:cs typeface="Twentieth Century"/>
                <a:sym typeface="Twentieth Century"/>
              </a:rPr>
              <a:t>. </a:t>
            </a:r>
            <a:r>
              <a:rPr lang="en-ZA"/>
              <a:t> </a:t>
            </a:r>
            <a:endParaRPr lang="en-ZA" dirty="0"/>
          </a:p>
        </p:txBody>
      </p:sp>
    </p:spTree>
    <p:extLst>
      <p:ext uri="{BB962C8B-B14F-4D97-AF65-F5344CB8AC3E}">
        <p14:creationId xmlns:p14="http://schemas.microsoft.com/office/powerpoint/2010/main" val="207771661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0D0C7-631C-4770-A3D6-A387F05712BF}"/>
              </a:ext>
            </a:extLst>
          </p:cNvPr>
          <p:cNvSpPr>
            <a:spLocks noGrp="1"/>
          </p:cNvSpPr>
          <p:nvPr>
            <p:ph type="title"/>
          </p:nvPr>
        </p:nvSpPr>
        <p:spPr>
          <a:xfrm>
            <a:off x="457200" y="1"/>
            <a:ext cx="8229600" cy="793750"/>
          </a:xfrm>
        </p:spPr>
        <p:txBody>
          <a:bodyPr/>
          <a:lstStyle/>
          <a:p>
            <a:r>
              <a:rPr lang="en-ZA" sz="2400" b="1" dirty="0">
                <a:solidFill>
                  <a:srgbClr val="73B632"/>
                </a:solidFill>
                <a:ea typeface="Twentieth Century"/>
                <a:cs typeface="Twentieth Century"/>
                <a:sym typeface="Twentieth Century"/>
              </a:rPr>
              <a:t>WORKSTREAM ON ECONOMIC &amp; SOCIAL CONT</a:t>
            </a:r>
            <a:r>
              <a:rPr lang="en-ZA" sz="3600" b="1" dirty="0">
                <a:solidFill>
                  <a:srgbClr val="73B632"/>
                </a:solidFill>
                <a:ea typeface="Twentieth Century"/>
                <a:cs typeface="Twentieth Century"/>
                <a:sym typeface="Twentieth Century"/>
              </a:rPr>
              <a:t>. </a:t>
            </a:r>
            <a:r>
              <a:rPr lang="en-ZA" dirty="0"/>
              <a:t> </a:t>
            </a:r>
          </a:p>
        </p:txBody>
      </p:sp>
      <p:sp>
        <p:nvSpPr>
          <p:cNvPr id="3" name="Text Placeholder 2">
            <a:extLst>
              <a:ext uri="{FF2B5EF4-FFF2-40B4-BE49-F238E27FC236}">
                <a16:creationId xmlns:a16="http://schemas.microsoft.com/office/drawing/2014/main" id="{63FEE76F-E5C0-4D1B-AE77-80B45BC41930}"/>
              </a:ext>
            </a:extLst>
          </p:cNvPr>
          <p:cNvSpPr>
            <a:spLocks noGrp="1"/>
          </p:cNvSpPr>
          <p:nvPr>
            <p:ph type="body" idx="1"/>
          </p:nvPr>
        </p:nvSpPr>
        <p:spPr>
          <a:xfrm>
            <a:off x="975361" y="1320800"/>
            <a:ext cx="7457440" cy="5384800"/>
          </a:xfrm>
        </p:spPr>
        <p:txBody>
          <a:bodyPr/>
          <a:lstStyle/>
          <a:p>
            <a:pPr marL="114300" indent="0">
              <a:buNone/>
            </a:pPr>
            <a:r>
              <a:rPr lang="en-ZA" b="1" u="sng" dirty="0"/>
              <a:t>SOCIAL DEVELOPMENT</a:t>
            </a:r>
          </a:p>
          <a:p>
            <a:pPr marL="114300" indent="0">
              <a:buNone/>
            </a:pPr>
            <a:endParaRPr lang="en-ZA" b="1" u="sng" dirty="0"/>
          </a:p>
          <a:p>
            <a:r>
              <a:rPr lang="en-ZA" dirty="0"/>
              <a:t>33 People relocated from Assemblies of God in Southernwood, 3 from </a:t>
            </a:r>
            <a:r>
              <a:rPr lang="en-ZA" dirty="0" err="1"/>
              <a:t>Mdantsane</a:t>
            </a:r>
            <a:r>
              <a:rPr lang="en-ZA" dirty="0"/>
              <a:t> and 2 from KWT.</a:t>
            </a:r>
          </a:p>
          <a:p>
            <a:r>
              <a:rPr lang="en-ZA" b="1" dirty="0"/>
              <a:t>OTHER COST DRIVERS: need collaborative efforts</a:t>
            </a:r>
          </a:p>
          <a:p>
            <a:pPr lvl="1"/>
            <a:r>
              <a:rPr lang="en-ZA" dirty="0" err="1"/>
              <a:t>Eletricity</a:t>
            </a:r>
            <a:r>
              <a:rPr lang="en-ZA" dirty="0"/>
              <a:t>, water, Cleaning and Security programmes and centre management.</a:t>
            </a:r>
          </a:p>
          <a:p>
            <a:r>
              <a:rPr lang="en-ZA" dirty="0"/>
              <a:t>Social workers contacted Buffalo City FET College for possibility of enrolling the homeless when the College re-opens.</a:t>
            </a:r>
          </a:p>
          <a:p>
            <a:pPr marL="114300" indent="0">
              <a:buNone/>
            </a:pPr>
            <a:endParaRPr lang="en-ZA" dirty="0"/>
          </a:p>
          <a:p>
            <a:pPr marL="114300" indent="0">
              <a:buNone/>
            </a:pPr>
            <a:endParaRPr lang="en-ZA" dirty="0"/>
          </a:p>
          <a:p>
            <a:pPr lvl="1">
              <a:buFont typeface="Wingdings" panose="05000000000000000000" pitchFamily="2" charset="2"/>
              <a:buChar char="q"/>
            </a:pPr>
            <a:endParaRPr lang="en-ZA" dirty="0"/>
          </a:p>
        </p:txBody>
      </p:sp>
    </p:spTree>
    <p:extLst>
      <p:ext uri="{BB962C8B-B14F-4D97-AF65-F5344CB8AC3E}">
        <p14:creationId xmlns:p14="http://schemas.microsoft.com/office/powerpoint/2010/main" val="257414749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457200" y="273875"/>
            <a:ext cx="8229600" cy="1139825"/>
          </a:xfrm>
          <a:prstGeom prst="rect">
            <a:avLst/>
          </a:prstGeom>
          <a:noFill/>
          <a:ln>
            <a:noFill/>
          </a:ln>
        </p:spPr>
        <p:txBody>
          <a:bodyPr spcFirstLastPara="1" wrap="square" lIns="91425" tIns="45700" rIns="91425" bIns="45700" anchor="ctr" anchorCtr="0">
            <a:noAutofit/>
          </a:bodyPr>
          <a:lstStyle/>
          <a:p>
            <a:pPr>
              <a:buSzPts val="3000"/>
            </a:pP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4000" b="1" dirty="0">
                <a:solidFill>
                  <a:srgbClr val="73B632"/>
                </a:solidFill>
                <a:latin typeface="Twentieth Century"/>
                <a:ea typeface="Twentieth Century"/>
                <a:cs typeface="Twentieth Century"/>
                <a:sym typeface="Twentieth Century"/>
              </a:rPr>
              <a:t>WORKSTREAMS REPORTS </a:t>
            </a:r>
            <a:br>
              <a:rPr lang="en-ZA" sz="4000" b="1" dirty="0">
                <a:solidFill>
                  <a:srgbClr val="73B632"/>
                </a:solidFill>
                <a:latin typeface="Twentieth Century"/>
                <a:ea typeface="Twentieth Century"/>
                <a:cs typeface="Twentieth Century"/>
                <a:sym typeface="Twentieth Century"/>
              </a:rPr>
            </a:br>
            <a:endParaRPr sz="4000" dirty="0">
              <a:solidFill>
                <a:srgbClr val="73B632"/>
              </a:solidFill>
            </a:endParaRPr>
          </a:p>
        </p:txBody>
      </p:sp>
      <p:sp>
        <p:nvSpPr>
          <p:cNvPr id="97" name="Google Shape;97;p14"/>
          <p:cNvSpPr txBox="1">
            <a:spLocks noGrp="1"/>
          </p:cNvSpPr>
          <p:nvPr>
            <p:ph type="body" idx="1"/>
          </p:nvPr>
        </p:nvSpPr>
        <p:spPr>
          <a:xfrm>
            <a:off x="748863" y="1117601"/>
            <a:ext cx="7665653" cy="4081860"/>
          </a:xfrm>
          <a:prstGeom prst="rect">
            <a:avLst/>
          </a:prstGeom>
          <a:noFill/>
          <a:ln>
            <a:noFill/>
          </a:ln>
        </p:spPr>
        <p:txBody>
          <a:bodyPr spcFirstLastPara="1" wrap="square" lIns="91425" tIns="45700" rIns="91425" bIns="45700" anchor="t" anchorCtr="0">
            <a:noAutofit/>
          </a:bodyPr>
          <a:lstStyle/>
          <a:p>
            <a:pPr marL="0" lvl="0" indent="0" algn="ctr">
              <a:lnSpc>
                <a:spcPct val="150000"/>
              </a:lnSpc>
              <a:spcBef>
                <a:spcPts val="0"/>
              </a:spcBef>
              <a:buClr>
                <a:srgbClr val="000000"/>
              </a:buClr>
              <a:buSzPts val="2100"/>
              <a:buNone/>
            </a:pPr>
            <a:endParaRPr lang="en-ZA" sz="2000" b="1" dirty="0">
              <a:solidFill>
                <a:srgbClr val="73B632"/>
              </a:solidFill>
              <a:latin typeface="Twentieth Century"/>
              <a:ea typeface="Twentieth Century"/>
              <a:cs typeface="Twentieth Century"/>
              <a:sym typeface="Twentieth Century"/>
            </a:endParaRPr>
          </a:p>
          <a:p>
            <a:pPr marL="685801" lvl="1">
              <a:lnSpc>
                <a:spcPct val="150000"/>
              </a:lnSpc>
              <a:spcBef>
                <a:spcPts val="420"/>
              </a:spcBef>
              <a:buClr>
                <a:srgbClr val="000000"/>
              </a:buClr>
              <a:buSzPts val="2100"/>
              <a:buFont typeface="Arial" panose="020B0604020202020204" pitchFamily="34" charset="0"/>
              <a:buChar char="•"/>
            </a:pPr>
            <a:endParaRPr lang="en-ZA" sz="2400" dirty="0">
              <a:solidFill>
                <a:schemeClr val="tx1">
                  <a:lumMod val="85000"/>
                  <a:lumOff val="15000"/>
                </a:schemeClr>
              </a:solidFill>
              <a:latin typeface="Arial"/>
              <a:ea typeface="Arial"/>
              <a:cs typeface="Arial"/>
              <a:sym typeface="Arial"/>
            </a:endParaRPr>
          </a:p>
          <a:p>
            <a:pPr marL="342901" lvl="1" indent="0">
              <a:lnSpc>
                <a:spcPct val="150000"/>
              </a:lnSpc>
              <a:spcBef>
                <a:spcPts val="420"/>
              </a:spcBef>
              <a:buClr>
                <a:srgbClr val="000000"/>
              </a:buClr>
              <a:buSzPts val="2100"/>
              <a:buNone/>
            </a:pPr>
            <a:endParaRPr lang="en-ZA" sz="2400" dirty="0">
              <a:solidFill>
                <a:schemeClr val="tx1">
                  <a:lumMod val="85000"/>
                  <a:lumOff val="15000"/>
                </a:schemeClr>
              </a:solidFill>
              <a:latin typeface="Arial"/>
              <a:ea typeface="Arial"/>
              <a:cs typeface="Arial"/>
              <a:sym typeface="Arial"/>
            </a:endParaRPr>
          </a:p>
          <a:p>
            <a:pPr marL="342901" lvl="1" indent="0" algn="ctr">
              <a:lnSpc>
                <a:spcPct val="150000"/>
              </a:lnSpc>
              <a:spcBef>
                <a:spcPts val="420"/>
              </a:spcBef>
              <a:buClr>
                <a:srgbClr val="000000"/>
              </a:buClr>
              <a:buSzPts val="2100"/>
              <a:buNone/>
            </a:pPr>
            <a:r>
              <a:rPr lang="en-ZA" sz="2400" b="1" dirty="0">
                <a:solidFill>
                  <a:srgbClr val="73B632"/>
                </a:solidFill>
                <a:latin typeface="Twentieth Century"/>
                <a:ea typeface="Arial"/>
                <a:cs typeface="Arial"/>
                <a:sym typeface="Twentieth Century"/>
              </a:rPr>
              <a:t>ECONOMIC AND SOCIAL DEVELOPMENT WORK STREAM</a:t>
            </a:r>
            <a:endParaRPr lang="en-ZA" sz="2400" dirty="0">
              <a:solidFill>
                <a:schemeClr val="tx1">
                  <a:lumMod val="85000"/>
                  <a:lumOff val="15000"/>
                </a:schemeClr>
              </a:solidFill>
              <a:latin typeface="Arial"/>
              <a:ea typeface="Arial"/>
              <a:cs typeface="Arial"/>
              <a:sym typeface="Arial"/>
            </a:endParaRPr>
          </a:p>
          <a:p>
            <a:pPr marL="342901" lvl="1" indent="0" algn="ctr">
              <a:lnSpc>
                <a:spcPct val="150000"/>
              </a:lnSpc>
              <a:spcBef>
                <a:spcPts val="420"/>
              </a:spcBef>
              <a:buClr>
                <a:srgbClr val="000000"/>
              </a:buClr>
              <a:buSzPts val="2100"/>
              <a:buNone/>
            </a:pPr>
            <a:r>
              <a:rPr lang="en-ZA" sz="2400" dirty="0">
                <a:solidFill>
                  <a:schemeClr val="tx1">
                    <a:lumMod val="85000"/>
                    <a:lumOff val="15000"/>
                  </a:schemeClr>
                </a:solidFill>
                <a:highlight>
                  <a:srgbClr val="FFFF00"/>
                </a:highlight>
                <a:latin typeface="Arial"/>
                <a:ea typeface="Arial"/>
                <a:cs typeface="Arial"/>
                <a:sym typeface="Arial"/>
              </a:rPr>
              <a:t>END OF ANNEXURE D</a:t>
            </a:r>
            <a:endParaRPr lang="en-ZA" sz="2400" dirty="0">
              <a:solidFill>
                <a:schemeClr val="tx1">
                  <a:lumMod val="85000"/>
                  <a:lumOff val="15000"/>
                </a:schemeClr>
              </a:solidFill>
              <a:highlight>
                <a:srgbClr val="FFFF00"/>
              </a:highlight>
            </a:endParaRPr>
          </a:p>
          <a:p>
            <a:pPr marL="0" lvl="0" indent="-257175">
              <a:lnSpc>
                <a:spcPct val="150000"/>
              </a:lnSpc>
              <a:spcBef>
                <a:spcPts val="0"/>
              </a:spcBef>
              <a:buClr>
                <a:srgbClr val="000000"/>
              </a:buClr>
              <a:buSzPts val="2100"/>
            </a:pPr>
            <a:endParaRPr lang="en-ZA" sz="2000" b="1" dirty="0">
              <a:solidFill>
                <a:srgbClr val="73B632"/>
              </a:solidFill>
              <a:latin typeface="Twentieth Century"/>
              <a:ea typeface="Twentieth Century"/>
              <a:cs typeface="Twentieth Century"/>
              <a:sym typeface="Twentieth Century"/>
            </a:endParaRPr>
          </a:p>
          <a:p>
            <a:pPr marL="257175" lvl="0" indent="-257175">
              <a:spcBef>
                <a:spcPts val="0"/>
              </a:spcBef>
              <a:buClr>
                <a:srgbClr val="000000"/>
              </a:buClr>
              <a:buSzPts val="2100"/>
            </a:pPr>
            <a:endParaRPr sz="2200" dirty="0">
              <a:solidFill>
                <a:schemeClr val="tx1">
                  <a:lumMod val="75000"/>
                  <a:lumOff val="25000"/>
                </a:schemeClr>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165169769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7397"/>
          <a:stretch/>
        </p:blipFill>
        <p:spPr>
          <a:xfrm>
            <a:off x="1268933" y="451080"/>
            <a:ext cx="7370868" cy="43313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Slide Number Placeholder 1"/>
          <p:cNvSpPr>
            <a:spLocks noGrp="1"/>
          </p:cNvSpPr>
          <p:nvPr>
            <p:ph type="sldNum" sz="quarter" idx="12"/>
          </p:nvPr>
        </p:nvSpPr>
        <p:spPr/>
        <p:txBody>
          <a:bodyPr/>
          <a:lstStyle/>
          <a:p>
            <a:pPr defTabSz="455920">
              <a:buClrTx/>
              <a:defRPr/>
            </a:pPr>
            <a:fld id="{EF1A4480-D730-D744-967E-18A572EC2411}" type="slidenum">
              <a:rPr lang="en-US" sz="1197" kern="1200">
                <a:solidFill>
                  <a:prstClr val="black">
                    <a:tint val="75000"/>
                  </a:prstClr>
                </a:solidFill>
                <a:ea typeface="+mn-ea"/>
                <a:cs typeface="+mn-cs"/>
              </a:rPr>
              <a:pPr defTabSz="455920">
                <a:buClrTx/>
                <a:defRPr/>
              </a:pPr>
              <a:t>153</a:t>
            </a:fld>
            <a:endParaRPr lang="en-US" sz="1197" kern="1200">
              <a:solidFill>
                <a:prstClr val="black">
                  <a:tint val="75000"/>
                </a:prstClr>
              </a:solidFill>
              <a:ea typeface="+mn-ea"/>
              <a:cs typeface="+mn-cs"/>
            </a:endParaRPr>
          </a:p>
        </p:txBody>
      </p:sp>
    </p:spTree>
    <p:extLst>
      <p:ext uri="{BB962C8B-B14F-4D97-AF65-F5344CB8AC3E}">
        <p14:creationId xmlns:p14="http://schemas.microsoft.com/office/powerpoint/2010/main" val="378118409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457200" y="273875"/>
            <a:ext cx="8229600" cy="1139825"/>
          </a:xfrm>
          <a:prstGeom prst="rect">
            <a:avLst/>
          </a:prstGeom>
          <a:noFill/>
          <a:ln>
            <a:noFill/>
          </a:ln>
        </p:spPr>
        <p:txBody>
          <a:bodyPr spcFirstLastPara="1" wrap="square" lIns="91425" tIns="45700" rIns="91425" bIns="45700" anchor="ctr" anchorCtr="0">
            <a:noAutofit/>
          </a:bodyPr>
          <a:lstStyle/>
          <a:p>
            <a:pPr>
              <a:buSzPts val="3000"/>
            </a:pP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2400" b="1" dirty="0">
                <a:solidFill>
                  <a:srgbClr val="73B632"/>
                </a:solidFill>
                <a:latin typeface="+mj-lt"/>
                <a:ea typeface="Twentieth Century"/>
                <a:cs typeface="Twentieth Century"/>
                <a:sym typeface="Twentieth Century"/>
              </a:rPr>
              <a:t/>
            </a:r>
            <a:br>
              <a:rPr lang="en-ZA" sz="2400" b="1" dirty="0">
                <a:solidFill>
                  <a:srgbClr val="73B632"/>
                </a:solidFill>
                <a:latin typeface="+mj-lt"/>
                <a:ea typeface="Twentieth Century"/>
                <a:cs typeface="Twentieth Century"/>
                <a:sym typeface="Twentieth Century"/>
              </a:rPr>
            </a:br>
            <a:r>
              <a:rPr lang="en-ZA" sz="2400" b="1" dirty="0">
                <a:solidFill>
                  <a:srgbClr val="73B632"/>
                </a:solidFill>
                <a:latin typeface="+mj-lt"/>
                <a:ea typeface="Twentieth Century"/>
                <a:cs typeface="Twentieth Century"/>
                <a:sym typeface="Twentieth Century"/>
              </a:rPr>
              <a:t/>
            </a:r>
            <a:br>
              <a:rPr lang="en-ZA" sz="2400" b="1" dirty="0">
                <a:solidFill>
                  <a:srgbClr val="73B632"/>
                </a:solidFill>
                <a:latin typeface="+mj-lt"/>
                <a:ea typeface="Twentieth Century"/>
                <a:cs typeface="Twentieth Century"/>
                <a:sym typeface="Twentieth Century"/>
              </a:rPr>
            </a:br>
            <a:r>
              <a:rPr lang="en-ZA" sz="2400" b="1" dirty="0">
                <a:solidFill>
                  <a:srgbClr val="73B632"/>
                </a:solidFill>
                <a:latin typeface="+mj-lt"/>
                <a:ea typeface="Twentieth Century"/>
                <a:cs typeface="Twentieth Century"/>
                <a:sym typeface="Twentieth Century"/>
              </a:rPr>
              <a:t>WORKSTREAMS REPORTS </a:t>
            </a: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endParaRPr sz="4000" dirty="0">
              <a:solidFill>
                <a:srgbClr val="73B632"/>
              </a:solidFill>
            </a:endParaRPr>
          </a:p>
        </p:txBody>
      </p:sp>
      <p:sp>
        <p:nvSpPr>
          <p:cNvPr id="97" name="Google Shape;97;p14"/>
          <p:cNvSpPr txBox="1">
            <a:spLocks noGrp="1"/>
          </p:cNvSpPr>
          <p:nvPr>
            <p:ph type="body" idx="1"/>
          </p:nvPr>
        </p:nvSpPr>
        <p:spPr>
          <a:xfrm>
            <a:off x="748863" y="1117601"/>
            <a:ext cx="7665653" cy="4081860"/>
          </a:xfrm>
          <a:prstGeom prst="rect">
            <a:avLst/>
          </a:prstGeom>
          <a:noFill/>
          <a:ln>
            <a:noFill/>
          </a:ln>
        </p:spPr>
        <p:txBody>
          <a:bodyPr spcFirstLastPara="1" wrap="square" lIns="91425" tIns="45700" rIns="91425" bIns="45700" anchor="t" anchorCtr="0">
            <a:noAutofit/>
          </a:bodyPr>
          <a:lstStyle/>
          <a:p>
            <a:pPr marL="0" lvl="0" indent="0" algn="ctr">
              <a:lnSpc>
                <a:spcPct val="150000"/>
              </a:lnSpc>
              <a:spcBef>
                <a:spcPts val="0"/>
              </a:spcBef>
              <a:buClr>
                <a:srgbClr val="000000"/>
              </a:buClr>
              <a:buSzPts val="2100"/>
              <a:buNone/>
            </a:pPr>
            <a:endParaRPr lang="en-ZA" sz="2000" b="1" dirty="0">
              <a:solidFill>
                <a:srgbClr val="73B632"/>
              </a:solidFill>
              <a:latin typeface="Twentieth Century"/>
              <a:ea typeface="Twentieth Century"/>
              <a:cs typeface="Twentieth Century"/>
              <a:sym typeface="Twentieth Century"/>
            </a:endParaRPr>
          </a:p>
          <a:p>
            <a:pPr marL="685801" lvl="1">
              <a:lnSpc>
                <a:spcPct val="150000"/>
              </a:lnSpc>
              <a:spcBef>
                <a:spcPts val="420"/>
              </a:spcBef>
              <a:buClr>
                <a:srgbClr val="000000"/>
              </a:buClr>
              <a:buSzPts val="2100"/>
              <a:buFont typeface="Arial" panose="020B0604020202020204" pitchFamily="34" charset="0"/>
              <a:buChar char="•"/>
            </a:pPr>
            <a:endParaRPr lang="en-ZA" sz="2400" dirty="0">
              <a:solidFill>
                <a:schemeClr val="tx1">
                  <a:lumMod val="85000"/>
                  <a:lumOff val="15000"/>
                </a:schemeClr>
              </a:solidFill>
              <a:latin typeface="Arial"/>
              <a:ea typeface="Arial"/>
              <a:cs typeface="Arial"/>
              <a:sym typeface="Arial"/>
            </a:endParaRPr>
          </a:p>
          <a:p>
            <a:pPr marL="342901" lvl="1" indent="0">
              <a:lnSpc>
                <a:spcPct val="150000"/>
              </a:lnSpc>
              <a:spcBef>
                <a:spcPts val="420"/>
              </a:spcBef>
              <a:buClr>
                <a:srgbClr val="000000"/>
              </a:buClr>
              <a:buSzPts val="2100"/>
              <a:buNone/>
            </a:pPr>
            <a:r>
              <a:rPr lang="en-ZA" sz="2400" dirty="0">
                <a:solidFill>
                  <a:schemeClr val="tx1">
                    <a:lumMod val="85000"/>
                    <a:lumOff val="15000"/>
                  </a:schemeClr>
                </a:solidFill>
                <a:latin typeface="Arial"/>
                <a:ea typeface="Arial"/>
                <a:cs typeface="Arial"/>
                <a:sym typeface="Arial"/>
              </a:rPr>
              <a:t>			ANNEXURE E</a:t>
            </a:r>
          </a:p>
          <a:p>
            <a:pPr marL="342901" lvl="1" indent="0" algn="ctr">
              <a:lnSpc>
                <a:spcPct val="150000"/>
              </a:lnSpc>
              <a:spcBef>
                <a:spcPts val="420"/>
              </a:spcBef>
              <a:buClr>
                <a:srgbClr val="000000"/>
              </a:buClr>
              <a:buSzPts val="2100"/>
              <a:buNone/>
            </a:pPr>
            <a:r>
              <a:rPr lang="en-ZA" sz="2400" b="1" dirty="0">
                <a:solidFill>
                  <a:srgbClr val="73B632"/>
                </a:solidFill>
                <a:latin typeface="+mj-lt"/>
                <a:ea typeface="Twentieth Century"/>
                <a:cs typeface="Twentieth Century"/>
                <a:sym typeface="Twentieth Century"/>
              </a:rPr>
              <a:t>LOGISTICS, COMMUNICATION, LEGAL &amp; RECORDS </a:t>
            </a:r>
          </a:p>
          <a:p>
            <a:pPr marL="0" lvl="0" indent="-257175">
              <a:lnSpc>
                <a:spcPct val="150000"/>
              </a:lnSpc>
              <a:spcBef>
                <a:spcPts val="0"/>
              </a:spcBef>
              <a:buClr>
                <a:srgbClr val="000000"/>
              </a:buClr>
              <a:buSzPts val="2100"/>
            </a:pPr>
            <a:endParaRPr lang="en-ZA" sz="2000" b="1" dirty="0">
              <a:solidFill>
                <a:srgbClr val="73B632"/>
              </a:solidFill>
              <a:latin typeface="Twentieth Century"/>
              <a:ea typeface="Twentieth Century"/>
              <a:cs typeface="Twentieth Century"/>
              <a:sym typeface="Twentieth Century"/>
            </a:endParaRPr>
          </a:p>
          <a:p>
            <a:pPr marL="257175" lvl="0" indent="-257175">
              <a:spcBef>
                <a:spcPts val="0"/>
              </a:spcBef>
              <a:buClr>
                <a:srgbClr val="000000"/>
              </a:buClr>
              <a:buSzPts val="2100"/>
            </a:pPr>
            <a:endParaRPr sz="2200" dirty="0">
              <a:solidFill>
                <a:schemeClr val="tx1">
                  <a:lumMod val="75000"/>
                  <a:lumOff val="25000"/>
                </a:schemeClr>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111100691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457200" y="273875"/>
            <a:ext cx="8229600" cy="1139825"/>
          </a:xfrm>
          <a:prstGeom prst="rect">
            <a:avLst/>
          </a:prstGeom>
          <a:noFill/>
          <a:ln>
            <a:noFill/>
          </a:ln>
        </p:spPr>
        <p:txBody>
          <a:bodyPr spcFirstLastPara="1" wrap="square" lIns="91425" tIns="45700" rIns="91425" bIns="45700" anchor="ctr" anchorCtr="0">
            <a:noAutofit/>
          </a:bodyPr>
          <a:lstStyle/>
          <a:p>
            <a:pPr>
              <a:buSzPts val="3000"/>
            </a:pP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2400" b="1" dirty="0">
                <a:solidFill>
                  <a:srgbClr val="73B632"/>
                </a:solidFill>
                <a:latin typeface="+mj-lt"/>
                <a:ea typeface="Twentieth Century"/>
                <a:cs typeface="Twentieth Century"/>
                <a:sym typeface="Twentieth Century"/>
              </a:rPr>
              <a:t/>
            </a:r>
            <a:br>
              <a:rPr lang="en-ZA" sz="2400" b="1" dirty="0">
                <a:solidFill>
                  <a:srgbClr val="73B632"/>
                </a:solidFill>
                <a:latin typeface="+mj-lt"/>
                <a:ea typeface="Twentieth Century"/>
                <a:cs typeface="Twentieth Century"/>
                <a:sym typeface="Twentieth Century"/>
              </a:rPr>
            </a:br>
            <a:r>
              <a:rPr lang="en-ZA" sz="2400" b="1" dirty="0">
                <a:solidFill>
                  <a:srgbClr val="73B632"/>
                </a:solidFill>
                <a:latin typeface="+mj-lt"/>
                <a:ea typeface="Twentieth Century"/>
                <a:cs typeface="Twentieth Century"/>
                <a:sym typeface="Twentieth Century"/>
              </a:rPr>
              <a:t/>
            </a:r>
            <a:br>
              <a:rPr lang="en-ZA" sz="2400" b="1" dirty="0">
                <a:solidFill>
                  <a:srgbClr val="73B632"/>
                </a:solidFill>
                <a:latin typeface="+mj-lt"/>
                <a:ea typeface="Twentieth Century"/>
                <a:cs typeface="Twentieth Century"/>
                <a:sym typeface="Twentieth Century"/>
              </a:rPr>
            </a:br>
            <a:r>
              <a:rPr lang="en-ZA" sz="2400" b="1" dirty="0">
                <a:solidFill>
                  <a:srgbClr val="73B632"/>
                </a:solidFill>
                <a:latin typeface="+mj-lt"/>
                <a:ea typeface="Twentieth Century"/>
                <a:cs typeface="Twentieth Century"/>
                <a:sym typeface="Twentieth Century"/>
              </a:rPr>
              <a:t>WORKSTREAMS REPORTS </a:t>
            </a:r>
            <a:br>
              <a:rPr lang="en-ZA" sz="2400" b="1" dirty="0">
                <a:solidFill>
                  <a:srgbClr val="73B632"/>
                </a:solidFill>
                <a:latin typeface="+mj-lt"/>
                <a:ea typeface="Twentieth Century"/>
                <a:cs typeface="Twentieth Century"/>
                <a:sym typeface="Twentieth Century"/>
              </a:rPr>
            </a:br>
            <a:endParaRPr sz="2400" dirty="0">
              <a:solidFill>
                <a:srgbClr val="73B632"/>
              </a:solidFill>
              <a:latin typeface="+mj-lt"/>
            </a:endParaRPr>
          </a:p>
        </p:txBody>
      </p:sp>
      <p:sp>
        <p:nvSpPr>
          <p:cNvPr id="97" name="Google Shape;97;p14"/>
          <p:cNvSpPr txBox="1">
            <a:spLocks noGrp="1"/>
          </p:cNvSpPr>
          <p:nvPr>
            <p:ph type="body" idx="1"/>
          </p:nvPr>
        </p:nvSpPr>
        <p:spPr>
          <a:xfrm>
            <a:off x="748863" y="1117601"/>
            <a:ext cx="7665653" cy="4081860"/>
          </a:xfrm>
          <a:prstGeom prst="rect">
            <a:avLst/>
          </a:prstGeom>
          <a:noFill/>
          <a:ln>
            <a:noFill/>
          </a:ln>
        </p:spPr>
        <p:txBody>
          <a:bodyPr spcFirstLastPara="1" wrap="square" lIns="91425" tIns="45700" rIns="91425" bIns="45700" anchor="t" anchorCtr="0">
            <a:noAutofit/>
          </a:bodyPr>
          <a:lstStyle/>
          <a:p>
            <a:pPr marL="0" lvl="0" indent="0" algn="ctr">
              <a:lnSpc>
                <a:spcPct val="150000"/>
              </a:lnSpc>
              <a:spcBef>
                <a:spcPts val="0"/>
              </a:spcBef>
              <a:buClr>
                <a:srgbClr val="000000"/>
              </a:buClr>
              <a:buSzPts val="2100"/>
              <a:buNone/>
            </a:pPr>
            <a:endParaRPr lang="en-ZA" sz="2000" b="1" dirty="0">
              <a:solidFill>
                <a:srgbClr val="73B632"/>
              </a:solidFill>
              <a:latin typeface="Twentieth Century"/>
              <a:ea typeface="Twentieth Century"/>
              <a:cs typeface="Twentieth Century"/>
              <a:sym typeface="Twentieth Century"/>
            </a:endParaRPr>
          </a:p>
          <a:p>
            <a:pPr marL="685801" lvl="1">
              <a:lnSpc>
                <a:spcPct val="150000"/>
              </a:lnSpc>
              <a:spcBef>
                <a:spcPts val="420"/>
              </a:spcBef>
              <a:buClr>
                <a:srgbClr val="000000"/>
              </a:buClr>
              <a:buSzPts val="2100"/>
              <a:buFont typeface="Arial" panose="020B0604020202020204" pitchFamily="34" charset="0"/>
              <a:buChar char="•"/>
            </a:pPr>
            <a:endParaRPr lang="en-ZA" sz="2400" dirty="0">
              <a:solidFill>
                <a:schemeClr val="tx1">
                  <a:lumMod val="85000"/>
                  <a:lumOff val="15000"/>
                </a:schemeClr>
              </a:solidFill>
              <a:latin typeface="Arial"/>
              <a:ea typeface="Arial"/>
              <a:cs typeface="Arial"/>
              <a:sym typeface="Arial"/>
            </a:endParaRPr>
          </a:p>
          <a:p>
            <a:pPr marL="342901" lvl="1" indent="0" algn="ctr">
              <a:lnSpc>
                <a:spcPct val="150000"/>
              </a:lnSpc>
              <a:spcBef>
                <a:spcPts val="420"/>
              </a:spcBef>
              <a:buClr>
                <a:srgbClr val="000000"/>
              </a:buClr>
              <a:buSzPts val="2100"/>
              <a:buNone/>
            </a:pPr>
            <a:r>
              <a:rPr lang="en-ZA" sz="2400" b="1" u="sng" dirty="0">
                <a:solidFill>
                  <a:schemeClr val="tx1">
                    <a:lumMod val="85000"/>
                    <a:lumOff val="15000"/>
                  </a:schemeClr>
                </a:solidFill>
                <a:latin typeface="Arial"/>
                <a:ea typeface="Arial"/>
                <a:cs typeface="Arial"/>
                <a:sym typeface="Arial"/>
              </a:rPr>
              <a:t>08 June 2020</a:t>
            </a:r>
          </a:p>
          <a:p>
            <a:pPr marL="342901" lvl="1" indent="0" algn="ctr">
              <a:lnSpc>
                <a:spcPct val="150000"/>
              </a:lnSpc>
              <a:spcBef>
                <a:spcPts val="420"/>
              </a:spcBef>
              <a:buClr>
                <a:srgbClr val="000000"/>
              </a:buClr>
              <a:buSzPts val="2100"/>
              <a:buNone/>
            </a:pPr>
            <a:r>
              <a:rPr lang="en-ZA" sz="2400" b="1" dirty="0">
                <a:solidFill>
                  <a:srgbClr val="73B632"/>
                </a:solidFill>
                <a:latin typeface="+mj-lt"/>
                <a:ea typeface="Twentieth Century"/>
                <a:cs typeface="Twentieth Century"/>
                <a:sym typeface="Twentieth Century"/>
              </a:rPr>
              <a:t>LOGISTICS, COMMUNICATION, </a:t>
            </a:r>
          </a:p>
          <a:p>
            <a:pPr marL="342901" lvl="1" indent="0" algn="ctr">
              <a:lnSpc>
                <a:spcPct val="150000"/>
              </a:lnSpc>
              <a:spcBef>
                <a:spcPts val="420"/>
              </a:spcBef>
              <a:buClr>
                <a:srgbClr val="000000"/>
              </a:buClr>
              <a:buSzPts val="2100"/>
              <a:buNone/>
            </a:pPr>
            <a:r>
              <a:rPr lang="en-ZA" sz="2400" b="1" dirty="0">
                <a:solidFill>
                  <a:srgbClr val="73B632"/>
                </a:solidFill>
                <a:latin typeface="+mj-lt"/>
                <a:ea typeface="Twentieth Century"/>
                <a:cs typeface="Twentieth Century"/>
                <a:sym typeface="Twentieth Century"/>
              </a:rPr>
              <a:t>LEGAL &amp; RECORDS</a:t>
            </a:r>
            <a:endParaRPr lang="en-ZA" sz="2400" dirty="0">
              <a:solidFill>
                <a:schemeClr val="tx1">
                  <a:lumMod val="85000"/>
                  <a:lumOff val="15000"/>
                </a:schemeClr>
              </a:solidFill>
              <a:latin typeface="+mj-lt"/>
              <a:ea typeface="Arial"/>
              <a:cs typeface="Arial"/>
              <a:sym typeface="Arial"/>
            </a:endParaRPr>
          </a:p>
          <a:p>
            <a:pPr marL="0" lvl="0" indent="-257175">
              <a:lnSpc>
                <a:spcPct val="150000"/>
              </a:lnSpc>
              <a:spcBef>
                <a:spcPts val="0"/>
              </a:spcBef>
              <a:buClr>
                <a:srgbClr val="000000"/>
              </a:buClr>
              <a:buSzPts val="2100"/>
            </a:pPr>
            <a:r>
              <a:rPr lang="en-ZA" sz="2000" b="1" dirty="0">
                <a:solidFill>
                  <a:srgbClr val="73B632"/>
                </a:solidFill>
                <a:latin typeface="Twentieth Century"/>
                <a:ea typeface="Twentieth Century"/>
                <a:cs typeface="Twentieth Century"/>
                <a:sym typeface="Twentieth Century"/>
              </a:rPr>
              <a:t>Reports received today, busy with update</a:t>
            </a:r>
          </a:p>
          <a:p>
            <a:pPr marL="257175" lvl="0" indent="-257175">
              <a:spcBef>
                <a:spcPts val="0"/>
              </a:spcBef>
              <a:buClr>
                <a:srgbClr val="000000"/>
              </a:buClr>
              <a:buSzPts val="2100"/>
            </a:pPr>
            <a:endParaRPr sz="2200" dirty="0">
              <a:solidFill>
                <a:schemeClr val="tx1">
                  <a:lumMod val="75000"/>
                  <a:lumOff val="25000"/>
                </a:schemeClr>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312566494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4C9D96-199B-4058-B1DE-EB4BF73EF393}"/>
              </a:ext>
            </a:extLst>
          </p:cNvPr>
          <p:cNvSpPr/>
          <p:nvPr/>
        </p:nvSpPr>
        <p:spPr>
          <a:xfrm>
            <a:off x="780756" y="342956"/>
            <a:ext cx="7997483" cy="4524315"/>
          </a:xfrm>
          <a:prstGeom prst="rect">
            <a:avLst/>
          </a:prstGeom>
        </p:spPr>
        <p:txBody>
          <a:bodyPr wrap="square">
            <a:spAutoFit/>
          </a:bodyPr>
          <a:lstStyle/>
          <a:p>
            <a:pPr lvl="1"/>
            <a:r>
              <a:rPr lang="en-US" sz="2400" b="1" u="sng" dirty="0"/>
              <a:t>Logistics, Communication, Legal &amp; Records </a:t>
            </a:r>
            <a:endParaRPr lang="en-ZA" sz="2400" u="sng" dirty="0"/>
          </a:p>
          <a:p>
            <a:pPr lvl="2"/>
            <a:r>
              <a:rPr lang="en-US" sz="2400" dirty="0"/>
              <a:t>BCMM Financial Reporting </a:t>
            </a:r>
            <a:endParaRPr lang="en-ZA" sz="2400" dirty="0"/>
          </a:p>
          <a:p>
            <a:pPr lvl="2"/>
            <a:r>
              <a:rPr lang="en-US" sz="2400" dirty="0"/>
              <a:t>BCMM Employee Wellness Centre</a:t>
            </a:r>
            <a:endParaRPr lang="en-ZA" sz="2400" dirty="0"/>
          </a:p>
          <a:p>
            <a:pPr lvl="2"/>
            <a:r>
              <a:rPr lang="en-US" sz="2400" dirty="0"/>
              <a:t>BCMM Communications</a:t>
            </a:r>
            <a:endParaRPr lang="en-ZA" sz="2400" dirty="0"/>
          </a:p>
          <a:p>
            <a:pPr lvl="2"/>
            <a:r>
              <a:rPr lang="en-US" sz="2400" dirty="0"/>
              <a:t>BCMM Public Participation</a:t>
            </a:r>
          </a:p>
          <a:p>
            <a:pPr lvl="2"/>
            <a:r>
              <a:rPr lang="en-US" sz="2400" dirty="0"/>
              <a:t>Government Communication &amp; Information System (GCIS)</a:t>
            </a:r>
            <a:endParaRPr lang="en-ZA" sz="2400" dirty="0"/>
          </a:p>
          <a:p>
            <a:pPr lvl="2"/>
            <a:r>
              <a:rPr lang="en-US" sz="2400" dirty="0"/>
              <a:t>BCMM Legal Services (Tracking of Regulations, Directives, Guidelines, Notices, Circulars &amp; Interpretation of Law)</a:t>
            </a:r>
          </a:p>
          <a:p>
            <a:pPr lvl="2"/>
            <a:r>
              <a:rPr lang="en-US" sz="2400" dirty="0"/>
              <a:t>BCMM Council Support (Records)</a:t>
            </a:r>
            <a:endParaRPr lang="en-ZA" sz="2400" dirty="0"/>
          </a:p>
          <a:p>
            <a:pPr lvl="2"/>
            <a:r>
              <a:rPr lang="en-US" sz="2400" dirty="0"/>
              <a:t>Home Affairs</a:t>
            </a:r>
            <a:endParaRPr lang="en-ZA" sz="2400" dirty="0"/>
          </a:p>
        </p:txBody>
      </p:sp>
    </p:spTree>
    <p:extLst>
      <p:ext uri="{BB962C8B-B14F-4D97-AF65-F5344CB8AC3E}">
        <p14:creationId xmlns:p14="http://schemas.microsoft.com/office/powerpoint/2010/main" val="372673290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983FC5C-D60E-4F3F-A3A3-A16794D99064}" type="slidenum">
              <a:rPr lang="en-US" smtClean="0"/>
              <a:pPr>
                <a:defRPr/>
              </a:pPr>
              <a:t>157</a:t>
            </a:fld>
            <a:endParaRPr lang="en-US" dirty="0"/>
          </a:p>
        </p:txBody>
      </p:sp>
      <p:sp>
        <p:nvSpPr>
          <p:cNvPr id="9" name="Title 1">
            <a:extLst>
              <a:ext uri="{FF2B5EF4-FFF2-40B4-BE49-F238E27FC236}">
                <a16:creationId xmlns:a16="http://schemas.microsoft.com/office/drawing/2014/main" id="{2D68CE66-1C7F-4871-807A-4A6D9C770CA8}"/>
              </a:ext>
            </a:extLst>
          </p:cNvPr>
          <p:cNvSpPr>
            <a:spLocks noGrp="1"/>
          </p:cNvSpPr>
          <p:nvPr>
            <p:ph type="title"/>
          </p:nvPr>
        </p:nvSpPr>
        <p:spPr>
          <a:xfrm>
            <a:off x="12700" y="0"/>
            <a:ext cx="9118600" cy="685070"/>
          </a:xfr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ln>
            <a:solidFill>
              <a:schemeClr val="tx1"/>
            </a:solidFill>
          </a:ln>
          <a:scene3d>
            <a:camera prst="orthographicFront"/>
            <a:lightRig rig="threePt" dir="t"/>
          </a:scene3d>
          <a:sp3d>
            <a:bevelT prst="slope"/>
          </a:sp3d>
        </p:spPr>
        <p:txBody>
          <a:bodyPr rtlCol="0">
            <a:noAutofit/>
          </a:bodyPr>
          <a:lstStyle/>
          <a:p>
            <a:pPr>
              <a:defRPr/>
            </a:pPr>
            <a:r>
              <a:rPr lang="en-ZA" sz="1994" b="1" dirty="0">
                <a:solidFill>
                  <a:schemeClr val="bg1"/>
                </a:solidFill>
              </a:rPr>
              <a:t>COVID-19 </a:t>
            </a:r>
            <a:r>
              <a:rPr lang="en-ZA" sz="1994" dirty="0">
                <a:solidFill>
                  <a:schemeClr val="accent3"/>
                </a:solidFill>
              </a:rPr>
              <a:t/>
            </a:r>
            <a:br>
              <a:rPr lang="en-ZA" sz="1994" dirty="0">
                <a:solidFill>
                  <a:schemeClr val="accent3"/>
                </a:solidFill>
              </a:rPr>
            </a:br>
            <a:r>
              <a:rPr lang="en-ZA" sz="1994" b="1" dirty="0">
                <a:solidFill>
                  <a:schemeClr val="accent3"/>
                </a:solidFill>
              </a:rPr>
              <a:t>AS AT 04 JUNE 2020</a:t>
            </a:r>
          </a:p>
        </p:txBody>
      </p:sp>
      <p:graphicFrame>
        <p:nvGraphicFramePr>
          <p:cNvPr id="11" name="Content Placeholder 4">
            <a:extLst>
              <a:ext uri="{FF2B5EF4-FFF2-40B4-BE49-F238E27FC236}">
                <a16:creationId xmlns:a16="http://schemas.microsoft.com/office/drawing/2014/main" id="{FFDB32B3-AEA8-45F8-939E-BF9460FD731B}"/>
              </a:ext>
            </a:extLst>
          </p:cNvPr>
          <p:cNvGraphicFramePr>
            <a:graphicFrameLocks/>
          </p:cNvGraphicFramePr>
          <p:nvPr/>
        </p:nvGraphicFramePr>
        <p:xfrm>
          <a:off x="164678" y="835872"/>
          <a:ext cx="8738657" cy="6128502"/>
        </p:xfrm>
        <a:graphic>
          <a:graphicData uri="http://schemas.openxmlformats.org/drawingml/2006/table">
            <a:tbl>
              <a:tblPr firstRow="1" bandRow="1">
                <a:effectLst>
                  <a:outerShdw blurRad="50800" dist="50800" dir="5400000" algn="ctr" rotWithShape="0">
                    <a:srgbClr val="DCDCDC"/>
                  </a:outerShdw>
                </a:effectLst>
                <a:tableStyleId>{5C22544A-7EE6-4342-B048-85BDC9FD1C3A}</a:tableStyleId>
              </a:tblPr>
              <a:tblGrid>
                <a:gridCol w="6507510">
                  <a:extLst>
                    <a:ext uri="{9D8B030D-6E8A-4147-A177-3AD203B41FA5}">
                      <a16:colId xmlns:a16="http://schemas.microsoft.com/office/drawing/2014/main" val="20000"/>
                    </a:ext>
                  </a:extLst>
                </a:gridCol>
                <a:gridCol w="2231147">
                  <a:extLst>
                    <a:ext uri="{9D8B030D-6E8A-4147-A177-3AD203B41FA5}">
                      <a16:colId xmlns:a16="http://schemas.microsoft.com/office/drawing/2014/main" val="20002"/>
                    </a:ext>
                  </a:extLst>
                </a:gridCol>
              </a:tblGrid>
              <a:tr h="713624">
                <a:tc>
                  <a:txBody>
                    <a:bodyPr/>
                    <a:lstStyle/>
                    <a:p>
                      <a:pPr algn="ctr" fontAlgn="ctr"/>
                      <a:r>
                        <a:rPr lang="xh-ZA" sz="1600" u="none" strike="noStrike" dirty="0">
                          <a:effectLst/>
                        </a:rPr>
                        <a:t>DESCRIPTION    </a:t>
                      </a:r>
                      <a:endParaRPr lang="xh-ZA" sz="1600" b="1" i="0" u="none" strike="noStrike" dirty="0">
                        <a:solidFill>
                          <a:schemeClr val="bg1"/>
                        </a:solidFill>
                        <a:effectLst/>
                        <a:latin typeface="+mn-lt"/>
                      </a:endParaRPr>
                    </a:p>
                  </a:txBody>
                  <a:tcPr marL="7599" marR="7599" marT="7599" marB="0" anchor="ctr">
                    <a:cell3D prstMaterial="dkEdge">
                      <a:bevel w="50800" prst="hardEdge"/>
                      <a:lightRig rig="flood" dir="t"/>
                    </a:cell3D>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tcPr>
                </a:tc>
                <a:tc>
                  <a:txBody>
                    <a:bodyPr/>
                    <a:lstStyle/>
                    <a:p>
                      <a:pPr algn="ctr" fontAlgn="b"/>
                      <a:r>
                        <a:rPr lang="en-ZA" sz="1600" u="none" strike="noStrike" dirty="0"/>
                        <a:t>TOTAL EXPENDITURE </a:t>
                      </a:r>
                    </a:p>
                    <a:p>
                      <a:pPr algn="ctr" fontAlgn="b"/>
                      <a:r>
                        <a:rPr lang="en-ZA" sz="1600" u="none" strike="noStrike" baseline="0" dirty="0"/>
                        <a:t>MAY 2020</a:t>
                      </a:r>
                      <a:endParaRPr lang="en-ZA" sz="1600" u="none" strike="noStrike" dirty="0"/>
                    </a:p>
                  </a:txBody>
                  <a:tcPr marL="7599" marR="7599" marT="7598" marB="0" anchor="ctr">
                    <a:cell3D prstMaterial="dkEdge">
                      <a:bevel w="50800" prst="hardEdge"/>
                      <a:lightRig rig="flood" dir="t"/>
                    </a:cell3D>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tcPr>
                </a:tc>
                <a:extLst>
                  <a:ext uri="{0D108BD9-81ED-4DB2-BD59-A6C34878D82A}">
                    <a16:rowId xmlns:a16="http://schemas.microsoft.com/office/drawing/2014/main" val="10000"/>
                  </a:ext>
                </a:extLst>
              </a:tr>
              <a:tr h="402739">
                <a:tc>
                  <a:txBody>
                    <a:bodyPr/>
                    <a:lstStyle/>
                    <a:p>
                      <a:pPr algn="l" fontAlgn="b"/>
                      <a:r>
                        <a:rPr lang="en-ZA" sz="1400" b="0" i="0" u="none" strike="noStrike" dirty="0">
                          <a:solidFill>
                            <a:srgbClr val="000000"/>
                          </a:solidFill>
                          <a:effectLst/>
                          <a:latin typeface="+mn-lt"/>
                        </a:rPr>
                        <a:t>EMPTY CONTAINERS</a:t>
                      </a:r>
                    </a:p>
                  </a:txBody>
                  <a:tcPr marL="9499" marR="9499" marT="9499" marB="0" anchor="ctr">
                    <a:cell3D prstMaterial="dkEdge">
                      <a:bevel w="50800" prst="hardEdge"/>
                      <a:lightRig rig="flood" dir="t"/>
                    </a:cell3D>
                    <a:solidFill>
                      <a:schemeClr val="accent3"/>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96 446</a:t>
                      </a:r>
                    </a:p>
                  </a:txBody>
                  <a:tcPr marL="9499" marR="9499" marT="9499" marB="0" anchor="ctr">
                    <a:cell3D prstMaterial="dkEdge">
                      <a:bevel w="50800" prst="hardEdge"/>
                      <a:lightRig rig="flood" dir="t"/>
                    </a:cell3D>
                    <a:solidFill>
                      <a:schemeClr val="accent3"/>
                    </a:solidFill>
                  </a:tcPr>
                </a:tc>
                <a:extLst>
                  <a:ext uri="{0D108BD9-81ED-4DB2-BD59-A6C34878D82A}">
                    <a16:rowId xmlns:a16="http://schemas.microsoft.com/office/drawing/2014/main" val="10001"/>
                  </a:ext>
                </a:extLst>
              </a:tr>
              <a:tr h="402739">
                <a:tc>
                  <a:txBody>
                    <a:bodyPr/>
                    <a:lstStyle/>
                    <a:p>
                      <a:pPr algn="l" fontAlgn="b"/>
                      <a:r>
                        <a:rPr lang="en-ZA" sz="1400" b="0" i="0" u="none" strike="noStrike" dirty="0">
                          <a:solidFill>
                            <a:srgbClr val="000000"/>
                          </a:solidFill>
                          <a:effectLst/>
                          <a:latin typeface="+mn-lt"/>
                        </a:rPr>
                        <a:t>FACE</a:t>
                      </a:r>
                      <a:r>
                        <a:rPr lang="en-ZA" sz="1400" b="0" i="0" u="none" strike="noStrike" baseline="0" dirty="0">
                          <a:solidFill>
                            <a:srgbClr val="000000"/>
                          </a:solidFill>
                          <a:effectLst/>
                          <a:latin typeface="+mn-lt"/>
                        </a:rPr>
                        <a:t> SHIELDS</a:t>
                      </a:r>
                      <a:endParaRPr lang="en-ZA" sz="1400" b="0" i="0" u="none" strike="noStrike" dirty="0">
                        <a:solidFill>
                          <a:srgbClr val="000000"/>
                        </a:solidFill>
                        <a:effectLst/>
                        <a:latin typeface="+mn-lt"/>
                      </a:endParaRPr>
                    </a:p>
                  </a:txBody>
                  <a:tcPr marL="9499" marR="9499" marT="9499" marB="0" anchor="ctr">
                    <a:cell3D prstMaterial="dkEdge">
                      <a:bevel w="50800" prst="hardEdge"/>
                      <a:lightRig rig="flood" dir="t"/>
                    </a:cell3D>
                    <a:solidFill>
                      <a:schemeClr val="accent3"/>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40 285</a:t>
                      </a:r>
                    </a:p>
                  </a:txBody>
                  <a:tcPr marL="9499" marR="9499" marT="9499" marB="0" anchor="ctr">
                    <a:cell3D prstMaterial="dkEdge">
                      <a:bevel w="50800" prst="hardEdge"/>
                      <a:lightRig rig="flood" dir="t"/>
                    </a:cell3D>
                    <a:solidFill>
                      <a:schemeClr val="accent3"/>
                    </a:solidFill>
                  </a:tcPr>
                </a:tc>
                <a:extLst>
                  <a:ext uri="{0D108BD9-81ED-4DB2-BD59-A6C34878D82A}">
                    <a16:rowId xmlns:a16="http://schemas.microsoft.com/office/drawing/2014/main" val="1073497639"/>
                  </a:ext>
                </a:extLst>
              </a:tr>
              <a:tr h="402739">
                <a:tc>
                  <a:txBody>
                    <a:bodyPr/>
                    <a:lstStyle/>
                    <a:p>
                      <a:pPr algn="l" fontAlgn="b"/>
                      <a:r>
                        <a:rPr lang="en-ZA" sz="1400" b="0" i="0" u="none" strike="noStrike" dirty="0">
                          <a:solidFill>
                            <a:srgbClr val="000000"/>
                          </a:solidFill>
                          <a:effectLst/>
                          <a:latin typeface="+mn-lt"/>
                        </a:rPr>
                        <a:t>THERMOMETRES</a:t>
                      </a:r>
                    </a:p>
                  </a:txBody>
                  <a:tcPr marL="9499" marR="9499" marT="9499" marB="0" anchor="ctr">
                    <a:cell3D prstMaterial="dkEdge">
                      <a:bevel w="50800" prst="hardEdge"/>
                      <a:lightRig rig="flood" dir="t"/>
                    </a:cell3D>
                    <a:solidFill>
                      <a:schemeClr val="accent3"/>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295</a:t>
                      </a:r>
                      <a:r>
                        <a:rPr lang="en-ZA" sz="1400" b="0" i="0" u="none" strike="noStrike" baseline="0" dirty="0">
                          <a:solidFill>
                            <a:srgbClr val="000000"/>
                          </a:solidFill>
                          <a:effectLst/>
                          <a:latin typeface="Arial" panose="020B0604020202020204" pitchFamily="34" charset="0"/>
                          <a:cs typeface="Arial" panose="020B0604020202020204" pitchFamily="34" charset="0"/>
                        </a:rPr>
                        <a:t> 100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499" marR="9499" marT="9499" marB="0" anchor="ctr">
                    <a:cell3D prstMaterial="dkEdge">
                      <a:bevel w="50800" prst="hardEdge"/>
                      <a:lightRig rig="flood" dir="t"/>
                    </a:cell3D>
                    <a:solidFill>
                      <a:schemeClr val="accent3"/>
                    </a:solidFill>
                  </a:tcPr>
                </a:tc>
                <a:extLst>
                  <a:ext uri="{0D108BD9-81ED-4DB2-BD59-A6C34878D82A}">
                    <a16:rowId xmlns:a16="http://schemas.microsoft.com/office/drawing/2014/main" val="986561513"/>
                  </a:ext>
                </a:extLst>
              </a:tr>
              <a:tr h="303953">
                <a:tc>
                  <a:txBody>
                    <a:bodyPr/>
                    <a:lstStyle/>
                    <a:p>
                      <a:pPr algn="l" fontAlgn="b"/>
                      <a:r>
                        <a:rPr lang="en-ZA" sz="1400" b="0" i="0" u="none" strike="noStrike" dirty="0">
                          <a:solidFill>
                            <a:schemeClr val="bg1"/>
                          </a:solidFill>
                          <a:effectLst/>
                          <a:latin typeface="+mn-lt"/>
                        </a:rPr>
                        <a:t>DISINFECTANTS</a:t>
                      </a:r>
                    </a:p>
                  </a:txBody>
                  <a:tcPr marL="9499" marR="9499" marT="9499" marB="0" anchor="ctr">
                    <a:cell3D prstMaterial="dkEdge">
                      <a:bevel w="50800" prst="hardEdge"/>
                      <a:lightRig rig="flood" dir="t"/>
                    </a:cell3D>
                    <a:solidFill>
                      <a:srgbClr val="00A1DF"/>
                    </a:solidFill>
                  </a:tcPr>
                </a:tc>
                <a:tc>
                  <a:txBody>
                    <a:bodyPr/>
                    <a:lstStyle/>
                    <a:p>
                      <a:pPr algn="ctr" fontAlgn="b"/>
                      <a:r>
                        <a:rPr lang="en-ZA" sz="1400" b="0" i="0" u="none" strike="noStrike" dirty="0">
                          <a:solidFill>
                            <a:srgbClr val="FFFFFF"/>
                          </a:solidFill>
                          <a:effectLst/>
                          <a:latin typeface="Arial" panose="020B0604020202020204" pitchFamily="34" charset="0"/>
                          <a:cs typeface="Arial" panose="020B0604020202020204" pitchFamily="34" charset="0"/>
                        </a:rPr>
                        <a:t>375 190</a:t>
                      </a:r>
                    </a:p>
                  </a:txBody>
                  <a:tcPr marL="9499" marR="9499" marT="9499" marB="0" anchor="ctr">
                    <a:cell3D prstMaterial="dkEdge">
                      <a:bevel w="50800" prst="hardEdge"/>
                      <a:lightRig rig="flood" dir="t"/>
                    </a:cell3D>
                    <a:solidFill>
                      <a:srgbClr val="00A1DF"/>
                    </a:solidFill>
                  </a:tcPr>
                </a:tc>
                <a:extLst>
                  <a:ext uri="{0D108BD9-81ED-4DB2-BD59-A6C34878D82A}">
                    <a16:rowId xmlns:a16="http://schemas.microsoft.com/office/drawing/2014/main" val="10003"/>
                  </a:ext>
                </a:extLst>
              </a:tr>
              <a:tr h="420145">
                <a:tc>
                  <a:txBody>
                    <a:bodyPr/>
                    <a:lstStyle/>
                    <a:p>
                      <a:pPr algn="l" fontAlgn="b"/>
                      <a:r>
                        <a:rPr lang="en-ZA" sz="1400" b="0" i="0" u="none" strike="noStrike" dirty="0">
                          <a:solidFill>
                            <a:srgbClr val="000000"/>
                          </a:solidFill>
                          <a:effectLst/>
                          <a:latin typeface="+mn-lt"/>
                        </a:rPr>
                        <a:t>GLOVES</a:t>
                      </a:r>
                    </a:p>
                  </a:txBody>
                  <a:tcPr marL="9499" marR="9499" marT="9499" marB="0" anchor="ctr">
                    <a:cell3D prstMaterial="dkEdge">
                      <a:bevel w="50800" prst="hardEdge"/>
                      <a:lightRig rig="flood" dir="t"/>
                    </a:cell3D>
                    <a:solidFill>
                      <a:schemeClr val="bg1">
                        <a:lumMod val="85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262</a:t>
                      </a:r>
                      <a:r>
                        <a:rPr lang="en-ZA" sz="1400" b="0" i="0" u="none" strike="noStrike" baseline="0" dirty="0">
                          <a:solidFill>
                            <a:srgbClr val="000000"/>
                          </a:solidFill>
                          <a:effectLst/>
                          <a:latin typeface="Arial" panose="020B0604020202020204" pitchFamily="34" charset="0"/>
                          <a:cs typeface="Arial" panose="020B0604020202020204" pitchFamily="34" charset="0"/>
                        </a:rPr>
                        <a:t> 582</a:t>
                      </a:r>
                    </a:p>
                  </a:txBody>
                  <a:tcPr marL="9499" marR="9499" marT="9499" marB="0" anchor="ctr">
                    <a:cell3D prstMaterial="dkEdge">
                      <a:bevel w="50800" prst="hardEdge"/>
                      <a:lightRig rig="flood" dir="t"/>
                    </a:cell3D>
                    <a:solidFill>
                      <a:schemeClr val="bg1">
                        <a:lumMod val="85000"/>
                      </a:schemeClr>
                    </a:solidFill>
                  </a:tcPr>
                </a:tc>
                <a:extLst>
                  <a:ext uri="{0D108BD9-81ED-4DB2-BD59-A6C34878D82A}">
                    <a16:rowId xmlns:a16="http://schemas.microsoft.com/office/drawing/2014/main" val="494002720"/>
                  </a:ext>
                </a:extLst>
              </a:tr>
              <a:tr h="340403">
                <a:tc>
                  <a:txBody>
                    <a:bodyPr/>
                    <a:lstStyle/>
                    <a:p>
                      <a:pPr algn="l" fontAlgn="b"/>
                      <a:r>
                        <a:rPr lang="en-ZA" sz="1400" b="0" i="0" u="none" strike="noStrike" dirty="0">
                          <a:solidFill>
                            <a:schemeClr val="bg1"/>
                          </a:solidFill>
                          <a:effectLst/>
                          <a:latin typeface="+mn-lt"/>
                        </a:rPr>
                        <a:t>MASKS</a:t>
                      </a:r>
                    </a:p>
                  </a:txBody>
                  <a:tcPr marL="9499" marR="9499" marT="9499" marB="0" anchor="ctr">
                    <a:cell3D prstMaterial="dkEdge">
                      <a:bevel w="50800" prst="hardEdge"/>
                      <a:lightRig rig="flood" dir="t"/>
                    </a:cell3D>
                    <a:solidFill>
                      <a:srgbClr val="00B0F0"/>
                    </a:solidFill>
                  </a:tcPr>
                </a:tc>
                <a:tc>
                  <a:txBody>
                    <a:bodyPr/>
                    <a:lstStyle/>
                    <a:p>
                      <a:pPr algn="ctr" fontAlgn="b"/>
                      <a:r>
                        <a:rPr lang="en-ZA" sz="1400" b="0" i="0" u="none" strike="noStrike" dirty="0">
                          <a:solidFill>
                            <a:srgbClr val="FFFFFF"/>
                          </a:solidFill>
                          <a:effectLst/>
                          <a:latin typeface="Arial" panose="020B0604020202020204" pitchFamily="34" charset="0"/>
                          <a:cs typeface="Arial" panose="020B0604020202020204" pitchFamily="34" charset="0"/>
                        </a:rPr>
                        <a:t>3</a:t>
                      </a:r>
                      <a:r>
                        <a:rPr lang="en-ZA" sz="1400" b="0" i="0" u="none" strike="noStrike" baseline="0" dirty="0">
                          <a:solidFill>
                            <a:srgbClr val="FFFFFF"/>
                          </a:solidFill>
                          <a:effectLst/>
                          <a:latin typeface="Arial" panose="020B0604020202020204" pitchFamily="34" charset="0"/>
                          <a:cs typeface="Arial" panose="020B0604020202020204" pitchFamily="34" charset="0"/>
                        </a:rPr>
                        <a:t> 463 054</a:t>
                      </a:r>
                    </a:p>
                  </a:txBody>
                  <a:tcPr marL="9499" marR="9499" marT="9499" marB="0" anchor="ctr">
                    <a:cell3D prstMaterial="dkEdge">
                      <a:bevel w="50800" prst="hardEdge"/>
                      <a:lightRig rig="flood" dir="t"/>
                    </a:cell3D>
                    <a:solidFill>
                      <a:srgbClr val="00B0F0"/>
                    </a:solidFill>
                  </a:tcPr>
                </a:tc>
                <a:extLst>
                  <a:ext uri="{0D108BD9-81ED-4DB2-BD59-A6C34878D82A}">
                    <a16:rowId xmlns:a16="http://schemas.microsoft.com/office/drawing/2014/main" val="10004"/>
                  </a:ext>
                </a:extLst>
              </a:tr>
              <a:tr h="340403">
                <a:tc>
                  <a:txBody>
                    <a:bodyPr/>
                    <a:lstStyle/>
                    <a:p>
                      <a:pPr algn="l" fontAlgn="b"/>
                      <a:r>
                        <a:rPr lang="en-ZA" sz="1400" b="0" i="0" u="none" strike="noStrike" dirty="0">
                          <a:solidFill>
                            <a:schemeClr val="bg1"/>
                          </a:solidFill>
                          <a:effectLst>
                            <a:outerShdw blurRad="38100" dist="38100" dir="2700000" algn="tl">
                              <a:srgbClr val="000000">
                                <a:alpha val="43137"/>
                              </a:srgbClr>
                            </a:outerShdw>
                          </a:effectLst>
                          <a:latin typeface="+mn-lt"/>
                        </a:rPr>
                        <a:t>CLOTH MASKS</a:t>
                      </a:r>
                    </a:p>
                  </a:txBody>
                  <a:tcPr marL="9499" marR="9499" marT="9499" marB="0" anchor="ctr">
                    <a:cell3D prstMaterial="dkEdge">
                      <a:bevel w="50800" prst="hardEdge"/>
                      <a:lightRig rig="flood" dir="t"/>
                    </a:cell3D>
                    <a:solidFill>
                      <a:srgbClr val="00B0F0"/>
                    </a:solidFill>
                  </a:tcPr>
                </a:tc>
                <a:tc>
                  <a:txBody>
                    <a:bodyPr/>
                    <a:lstStyle/>
                    <a:p>
                      <a:pPr algn="ctr" fontAlgn="b"/>
                      <a:r>
                        <a:rPr lang="en-ZA" sz="1400" b="0" i="0" u="none" strike="noStrike" baseline="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300 000</a:t>
                      </a:r>
                    </a:p>
                  </a:txBody>
                  <a:tcPr marL="9499" marR="9499" marT="9499" marB="0" anchor="ctr">
                    <a:cell3D prstMaterial="dkEdge">
                      <a:bevel w="50800" prst="hardEdge"/>
                      <a:lightRig rig="flood" dir="t"/>
                    </a:cell3D>
                    <a:solidFill>
                      <a:srgbClr val="00B0F0"/>
                    </a:solidFill>
                  </a:tcPr>
                </a:tc>
                <a:extLst>
                  <a:ext uri="{0D108BD9-81ED-4DB2-BD59-A6C34878D82A}">
                    <a16:rowId xmlns:a16="http://schemas.microsoft.com/office/drawing/2014/main" val="3578542208"/>
                  </a:ext>
                </a:extLst>
              </a:tr>
              <a:tr h="375524">
                <a:tc>
                  <a:txBody>
                    <a:bodyPr/>
                    <a:lstStyle/>
                    <a:p>
                      <a:pPr algn="l" fontAlgn="b"/>
                      <a:r>
                        <a:rPr lang="en-ZA" sz="1400" b="0" i="0" u="none" strike="noStrike" dirty="0">
                          <a:solidFill>
                            <a:srgbClr val="000000"/>
                          </a:solidFill>
                          <a:effectLst/>
                          <a:latin typeface="+mn-lt"/>
                        </a:rPr>
                        <a:t>SANITIZERS</a:t>
                      </a:r>
                    </a:p>
                  </a:txBody>
                  <a:tcPr marL="9499" marR="9499" marT="9499" marB="0" anchor="ctr">
                    <a:cell3D prstMaterial="dkEdge">
                      <a:bevel w="50800" prst="hardEdge"/>
                      <a:lightRig rig="flood" dir="t"/>
                    </a:cell3D>
                    <a:solidFill>
                      <a:schemeClr val="accent3"/>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2 256 263</a:t>
                      </a:r>
                    </a:p>
                  </a:txBody>
                  <a:tcPr marL="9499" marR="9499" marT="9499" marB="0" anchor="ctr">
                    <a:cell3D prstMaterial="dkEdge">
                      <a:bevel w="50800" prst="hardEdge"/>
                      <a:lightRig rig="flood" dir="t"/>
                    </a:cell3D>
                    <a:solidFill>
                      <a:schemeClr val="accent3"/>
                    </a:solidFill>
                  </a:tcPr>
                </a:tc>
                <a:extLst>
                  <a:ext uri="{0D108BD9-81ED-4DB2-BD59-A6C34878D82A}">
                    <a16:rowId xmlns:a16="http://schemas.microsoft.com/office/drawing/2014/main" val="10005"/>
                  </a:ext>
                </a:extLst>
              </a:tr>
              <a:tr h="375524">
                <a:tc>
                  <a:txBody>
                    <a:bodyPr/>
                    <a:lstStyle/>
                    <a:p>
                      <a:pPr algn="l" fontAlgn="b"/>
                      <a:r>
                        <a:rPr lang="en-ZA" sz="1400" b="0" i="0" u="none" strike="noStrike" dirty="0">
                          <a:solidFill>
                            <a:srgbClr val="000000"/>
                          </a:solidFill>
                          <a:effectLst/>
                          <a:latin typeface="+mn-lt"/>
                        </a:rPr>
                        <a:t>SANITISER FOOT</a:t>
                      </a:r>
                      <a:r>
                        <a:rPr lang="en-ZA" sz="1400" b="0" i="0" u="none" strike="noStrike" baseline="0" dirty="0">
                          <a:solidFill>
                            <a:srgbClr val="000000"/>
                          </a:solidFill>
                          <a:effectLst/>
                          <a:latin typeface="+mn-lt"/>
                        </a:rPr>
                        <a:t> STANDS</a:t>
                      </a:r>
                      <a:endParaRPr lang="en-ZA" sz="1400" b="0" i="0" u="none" strike="noStrike" dirty="0">
                        <a:solidFill>
                          <a:srgbClr val="000000"/>
                        </a:solidFill>
                        <a:effectLst/>
                        <a:latin typeface="+mn-lt"/>
                      </a:endParaRPr>
                    </a:p>
                  </a:txBody>
                  <a:tcPr marL="9499" marR="9499" marT="9499" marB="0" anchor="ctr">
                    <a:cell3D prstMaterial="dkEdge">
                      <a:bevel w="50800" prst="hardEdge"/>
                      <a:lightRig rig="flood" dir="t"/>
                    </a:cell3D>
                    <a:solidFill>
                      <a:schemeClr val="accent3"/>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     82</a:t>
                      </a:r>
                      <a:r>
                        <a:rPr lang="en-ZA" sz="1400" b="0" i="0" u="none" strike="noStrike" baseline="0" dirty="0">
                          <a:solidFill>
                            <a:srgbClr val="000000"/>
                          </a:solidFill>
                          <a:effectLst/>
                          <a:latin typeface="Arial" panose="020B0604020202020204" pitchFamily="34" charset="0"/>
                          <a:cs typeface="Arial" panose="020B0604020202020204" pitchFamily="34" charset="0"/>
                        </a:rPr>
                        <a:t> 000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499" marR="9499" marT="9499" marB="0" anchor="ctr">
                    <a:cell3D prstMaterial="dkEdge">
                      <a:bevel w="50800" prst="hardEdge"/>
                      <a:lightRig rig="flood" dir="t"/>
                    </a:cell3D>
                    <a:solidFill>
                      <a:schemeClr val="accent3"/>
                    </a:solidFill>
                  </a:tcPr>
                </a:tc>
                <a:extLst>
                  <a:ext uri="{0D108BD9-81ED-4DB2-BD59-A6C34878D82A}">
                    <a16:rowId xmlns:a16="http://schemas.microsoft.com/office/drawing/2014/main" val="3504999912"/>
                  </a:ext>
                </a:extLst>
              </a:tr>
              <a:tr h="370129">
                <a:tc>
                  <a:txBody>
                    <a:bodyPr/>
                    <a:lstStyle/>
                    <a:p>
                      <a:pPr algn="l" fontAlgn="b"/>
                      <a:r>
                        <a:rPr lang="en-ZA" sz="1400" b="0" i="0" u="none" strike="noStrike" dirty="0">
                          <a:solidFill>
                            <a:schemeClr val="bg1"/>
                          </a:solidFill>
                          <a:effectLst/>
                          <a:latin typeface="+mn-lt"/>
                        </a:rPr>
                        <a:t>RESPONSE TO COVID-19 (GROCERY VOUCHERS &amp; SOAPS)</a:t>
                      </a:r>
                    </a:p>
                  </a:txBody>
                  <a:tcPr marL="9499" marR="9499" marT="9499" marB="0" anchor="ctr">
                    <a:cell3D prstMaterial="dkEdge">
                      <a:bevel w="50800" prst="hardEdge"/>
                      <a:lightRig rig="flood" dir="t"/>
                    </a:cell3D>
                    <a:solidFill>
                      <a:srgbClr val="00A1DF"/>
                    </a:solidFill>
                  </a:tcPr>
                </a:tc>
                <a:tc>
                  <a:txBody>
                    <a:bodyPr/>
                    <a:lstStyle/>
                    <a:p>
                      <a:pPr marL="0" algn="ctr" defTabSz="914400" rtl="0" eaLnBrk="1" fontAlgn="b" latinLnBrk="0" hangingPunct="1"/>
                      <a:r>
                        <a:rPr lang="en-ZA" sz="1400" b="0" i="0" u="none" strike="noStrike" kern="1200" baseline="0" dirty="0">
                          <a:solidFill>
                            <a:srgbClr val="FFFFFF"/>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25 143 592</a:t>
                      </a:r>
                    </a:p>
                  </a:txBody>
                  <a:tcPr marL="9499" marR="9499" marT="9499" marB="0" anchor="ctr">
                    <a:cell3D prstMaterial="dkEdge">
                      <a:bevel w="50800" prst="hardEdge"/>
                      <a:lightRig rig="flood" dir="t"/>
                    </a:cell3D>
                    <a:solidFill>
                      <a:srgbClr val="00A1DF"/>
                    </a:solidFill>
                  </a:tcPr>
                </a:tc>
                <a:extLst>
                  <a:ext uri="{0D108BD9-81ED-4DB2-BD59-A6C34878D82A}">
                    <a16:rowId xmlns:a16="http://schemas.microsoft.com/office/drawing/2014/main" val="10008"/>
                  </a:ext>
                </a:extLst>
              </a:tr>
              <a:tr h="420145">
                <a:tc>
                  <a:txBody>
                    <a:bodyPr/>
                    <a:lstStyle/>
                    <a:p>
                      <a:pPr algn="l" fontAlgn="b"/>
                      <a:r>
                        <a:rPr lang="en-ZA" sz="1400" b="0" i="0" u="none" strike="noStrike" dirty="0">
                          <a:solidFill>
                            <a:schemeClr val="tx1"/>
                          </a:solidFill>
                          <a:effectLst/>
                          <a:latin typeface="Arial" panose="020B0604020202020204" pitchFamily="34" charset="0"/>
                        </a:rPr>
                        <a:t>TOILETS AND TENTS  HIRE</a:t>
                      </a:r>
                    </a:p>
                  </a:txBody>
                  <a:tcPr marL="9499" marR="9499" marT="9499" marB="0" anchor="ctr">
                    <a:cell3D prstMaterial="dkEdge">
                      <a:bevel w="50800" prst="hardEdge"/>
                      <a:lightRig rig="flood" dir="t"/>
                    </a:cell3D>
                    <a:solidFill>
                      <a:schemeClr val="bg1">
                        <a:lumMod val="95000"/>
                      </a:schemeClr>
                    </a:solidFill>
                  </a:tcPr>
                </a:tc>
                <a:tc>
                  <a:txBody>
                    <a:bodyPr/>
                    <a:lstStyle/>
                    <a:p>
                      <a:pPr algn="ctr" fontAlgn="b"/>
                      <a:r>
                        <a:rPr lang="en-ZA" sz="1400" b="0" i="0" u="none" strike="noStrike" dirty="0">
                          <a:solidFill>
                            <a:schemeClr val="tx1"/>
                          </a:solidFill>
                          <a:effectLst/>
                          <a:latin typeface="Arial" panose="020B0604020202020204" pitchFamily="34" charset="0"/>
                          <a:cs typeface="Arial" panose="020B0604020202020204" pitchFamily="34" charset="0"/>
                        </a:rPr>
                        <a:t>702 600</a:t>
                      </a:r>
                    </a:p>
                  </a:txBody>
                  <a:tcPr marL="9499" marR="9499" marT="9499" marB="0" anchor="ctr">
                    <a:cell3D prstMaterial="dkEdge">
                      <a:bevel w="50800" prst="hardEdge"/>
                      <a:lightRig rig="flood" dir="t"/>
                    </a:cell3D>
                    <a:solidFill>
                      <a:schemeClr val="bg1">
                        <a:lumMod val="95000"/>
                      </a:schemeClr>
                    </a:solidFill>
                  </a:tcPr>
                </a:tc>
                <a:extLst>
                  <a:ext uri="{0D108BD9-81ED-4DB2-BD59-A6C34878D82A}">
                    <a16:rowId xmlns:a16="http://schemas.microsoft.com/office/drawing/2014/main" val="493380426"/>
                  </a:ext>
                </a:extLst>
              </a:tr>
              <a:tr h="420145">
                <a:tc>
                  <a:txBody>
                    <a:bodyPr/>
                    <a:lstStyle/>
                    <a:p>
                      <a:pPr algn="l" fontAlgn="b"/>
                      <a:r>
                        <a:rPr lang="en-ZA" sz="1400" b="0" i="0" u="none" strike="noStrike" dirty="0">
                          <a:solidFill>
                            <a:schemeClr val="tx1"/>
                          </a:solidFill>
                          <a:effectLst/>
                          <a:latin typeface="Arial" panose="020B0604020202020204" pitchFamily="34" charset="0"/>
                        </a:rPr>
                        <a:t>PLANT HIRE </a:t>
                      </a:r>
                    </a:p>
                  </a:txBody>
                  <a:tcPr marL="9499" marR="9499" marT="9499" marB="0" anchor="ctr">
                    <a:cell3D prstMaterial="dkEdge">
                      <a:bevel w="50800" prst="hardEdge"/>
                      <a:lightRig rig="flood" dir="t"/>
                    </a:cell3D>
                    <a:solidFill>
                      <a:schemeClr val="bg1">
                        <a:lumMod val="95000"/>
                      </a:schemeClr>
                    </a:solidFill>
                  </a:tcPr>
                </a:tc>
                <a:tc>
                  <a:txBody>
                    <a:bodyPr/>
                    <a:lstStyle/>
                    <a:p>
                      <a:pPr algn="ctr" fontAlgn="b"/>
                      <a:r>
                        <a:rPr lang="en-ZA" sz="1400" b="0" i="0" u="none" strike="noStrike" dirty="0">
                          <a:solidFill>
                            <a:schemeClr val="tx1"/>
                          </a:solidFill>
                          <a:effectLst/>
                          <a:latin typeface="Arial" panose="020B0604020202020204" pitchFamily="34" charset="0"/>
                          <a:cs typeface="Arial" panose="020B0604020202020204" pitchFamily="34" charset="0"/>
                        </a:rPr>
                        <a:t>1 274 764</a:t>
                      </a:r>
                    </a:p>
                  </a:txBody>
                  <a:tcPr marL="9499" marR="9499" marT="9499" marB="0" anchor="ctr">
                    <a:cell3D prstMaterial="dkEdge">
                      <a:bevel w="50800" prst="hardEdge"/>
                      <a:lightRig rig="flood" dir="t"/>
                    </a:cell3D>
                    <a:solidFill>
                      <a:schemeClr val="bg1">
                        <a:lumMod val="95000"/>
                      </a:schemeClr>
                    </a:solidFill>
                  </a:tcPr>
                </a:tc>
                <a:extLst>
                  <a:ext uri="{0D108BD9-81ED-4DB2-BD59-A6C34878D82A}">
                    <a16:rowId xmlns:a16="http://schemas.microsoft.com/office/drawing/2014/main" val="2553589492"/>
                  </a:ext>
                </a:extLst>
              </a:tr>
              <a:tr h="420145">
                <a:tc>
                  <a:txBody>
                    <a:bodyPr/>
                    <a:lstStyle/>
                    <a:p>
                      <a:pPr algn="l" fontAlgn="b"/>
                      <a:r>
                        <a:rPr lang="en-ZA" sz="1400" b="0" i="0" u="none" strike="noStrike" dirty="0">
                          <a:solidFill>
                            <a:schemeClr val="tx1"/>
                          </a:solidFill>
                          <a:effectLst/>
                          <a:latin typeface="+mn-lt"/>
                        </a:rPr>
                        <a:t>FACILITATION AND DECANTING (TUNNEL PROJECT)</a:t>
                      </a:r>
                    </a:p>
                  </a:txBody>
                  <a:tcPr marL="9499" marR="9499" marT="9499" marB="0" anchor="ctr">
                    <a:cell3D prstMaterial="dkEdge">
                      <a:bevel w="50800" prst="hardEdge"/>
                      <a:lightRig rig="flood" dir="t"/>
                    </a:cell3D>
                    <a:solidFill>
                      <a:schemeClr val="bg1">
                        <a:lumMod val="95000"/>
                      </a:schemeClr>
                    </a:solidFill>
                  </a:tcPr>
                </a:tc>
                <a:tc>
                  <a:txBody>
                    <a:bodyPr/>
                    <a:lstStyle/>
                    <a:p>
                      <a:pPr algn="ctr" fontAlgn="b"/>
                      <a:r>
                        <a:rPr lang="en-ZA" sz="1400" b="0" i="0" u="none" strike="noStrike" dirty="0">
                          <a:solidFill>
                            <a:schemeClr val="tx1"/>
                          </a:solidFill>
                          <a:effectLst/>
                          <a:latin typeface="Arial" panose="020B0604020202020204" pitchFamily="34" charset="0"/>
                          <a:cs typeface="Arial" panose="020B0604020202020204" pitchFamily="34" charset="0"/>
                        </a:rPr>
                        <a:t> 1 738 664 </a:t>
                      </a:r>
                    </a:p>
                  </a:txBody>
                  <a:tcPr marL="9499" marR="9499" marT="9499" marB="0" anchor="ctr">
                    <a:cell3D prstMaterial="dkEdge">
                      <a:bevel w="50800" prst="hardEdge"/>
                      <a:lightRig rig="flood" dir="t"/>
                    </a:cell3D>
                    <a:solidFill>
                      <a:schemeClr val="bg1">
                        <a:lumMod val="95000"/>
                      </a:schemeClr>
                    </a:solidFill>
                  </a:tcPr>
                </a:tc>
                <a:extLst>
                  <a:ext uri="{0D108BD9-81ED-4DB2-BD59-A6C34878D82A}">
                    <a16:rowId xmlns:a16="http://schemas.microsoft.com/office/drawing/2014/main" val="1592875723"/>
                  </a:ext>
                </a:extLst>
              </a:tr>
              <a:tr h="420145">
                <a:tc>
                  <a:txBody>
                    <a:bodyPr/>
                    <a:lstStyle/>
                    <a:p>
                      <a:pPr algn="l" fontAlgn="b"/>
                      <a:r>
                        <a:rPr lang="en-ZA" sz="1600" b="1" i="0" u="none" strike="noStrike" dirty="0">
                          <a:solidFill>
                            <a:schemeClr val="tx1"/>
                          </a:solidFill>
                          <a:effectLst/>
                          <a:latin typeface="Arial" panose="020B0604020202020204" pitchFamily="34" charset="0"/>
                        </a:rPr>
                        <a:t>  TOTAL</a:t>
                      </a:r>
                    </a:p>
                  </a:txBody>
                  <a:tcPr marL="9499" marR="9499" marT="9499" marB="0" anchor="ctr">
                    <a:cell3D prstMaterial="dkEdge">
                      <a:bevel w="50800" prst="hardEdge"/>
                      <a:lightRig rig="flood" dir="t"/>
                    </a:cell3D>
                    <a:solidFill>
                      <a:schemeClr val="bg1">
                        <a:lumMod val="95000"/>
                      </a:schemeClr>
                    </a:solidFill>
                  </a:tcPr>
                </a:tc>
                <a:tc>
                  <a:txBody>
                    <a:bodyPr/>
                    <a:lstStyle/>
                    <a:p>
                      <a:pPr algn="ctr" fontAlgn="b"/>
                      <a:r>
                        <a:rPr lang="en-ZA" sz="1400" b="1" i="0" u="none" strike="noStrike">
                          <a:solidFill>
                            <a:schemeClr val="tx1"/>
                          </a:solidFill>
                          <a:effectLst/>
                          <a:latin typeface="Arial" panose="020B0604020202020204" pitchFamily="34" charset="0"/>
                          <a:cs typeface="Arial" panose="020B0604020202020204" pitchFamily="34" charset="0"/>
                        </a:rPr>
                        <a:t>36 </a:t>
                      </a:r>
                      <a:r>
                        <a:rPr lang="en-ZA" sz="1400" b="1" i="0" u="none" strike="noStrike" dirty="0">
                          <a:solidFill>
                            <a:schemeClr val="tx1"/>
                          </a:solidFill>
                          <a:effectLst/>
                          <a:latin typeface="Arial" panose="020B0604020202020204" pitchFamily="34" charset="0"/>
                          <a:cs typeface="Arial" panose="020B0604020202020204" pitchFamily="34" charset="0"/>
                        </a:rPr>
                        <a:t>030 540</a:t>
                      </a:r>
                    </a:p>
                  </a:txBody>
                  <a:tcPr marL="9499" marR="9499" marT="9499" marB="0" anchor="ctr">
                    <a:cell3D prstMaterial="dkEdge">
                      <a:bevel w="50800" prst="hardEdge"/>
                      <a:lightRig rig="flood" dir="t"/>
                    </a:cell3D>
                    <a:solidFill>
                      <a:schemeClr val="bg1">
                        <a:lumMod val="95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90044225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983FC5C-D60E-4F3F-A3A3-A16794D99064}" type="slidenum">
              <a:rPr lang="en-US" smtClean="0"/>
              <a:pPr>
                <a:defRPr/>
              </a:pPr>
              <a:t>158</a:t>
            </a:fld>
            <a:endParaRPr lang="en-US" dirty="0"/>
          </a:p>
        </p:txBody>
      </p:sp>
      <p:sp>
        <p:nvSpPr>
          <p:cNvPr id="9" name="Title 1">
            <a:extLst>
              <a:ext uri="{FF2B5EF4-FFF2-40B4-BE49-F238E27FC236}">
                <a16:creationId xmlns:a16="http://schemas.microsoft.com/office/drawing/2014/main" id="{2D68CE66-1C7F-4871-807A-4A6D9C770CA8}"/>
              </a:ext>
            </a:extLst>
          </p:cNvPr>
          <p:cNvSpPr>
            <a:spLocks noGrp="1"/>
          </p:cNvSpPr>
          <p:nvPr>
            <p:ph type="title"/>
          </p:nvPr>
        </p:nvSpPr>
        <p:spPr>
          <a:xfrm>
            <a:off x="12700" y="0"/>
            <a:ext cx="9118600" cy="685070"/>
          </a:xfr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ln>
            <a:solidFill>
              <a:schemeClr val="tx1"/>
            </a:solidFill>
          </a:ln>
          <a:scene3d>
            <a:camera prst="orthographicFront"/>
            <a:lightRig rig="threePt" dir="t"/>
          </a:scene3d>
          <a:sp3d>
            <a:bevelT prst="slope"/>
          </a:sp3d>
        </p:spPr>
        <p:txBody>
          <a:bodyPr rtlCol="0">
            <a:noAutofit/>
          </a:bodyPr>
          <a:lstStyle/>
          <a:p>
            <a:pPr lvl="6" indent="-2735519">
              <a:tabLst>
                <a:tab pos="341940" algn="l"/>
              </a:tabLst>
              <a:defRPr/>
            </a:pPr>
            <a:r>
              <a:rPr lang="en-GB" sz="2792" b="1" dirty="0">
                <a:solidFill>
                  <a:prstClr val="white"/>
                </a:solidFill>
                <a:ea typeface="Times New Roman" pitchFamily="18" charset="0"/>
                <a:cs typeface="Calibri" pitchFamily="34" charset="0"/>
              </a:rPr>
              <a:t>IMPLICATIONS OF COVID-19 IN BUFFALO CITY METRO</a:t>
            </a:r>
            <a:endParaRPr lang="en-US" sz="2792" dirty="0">
              <a:solidFill>
                <a:prstClr val="white"/>
              </a:solidFill>
              <a:ea typeface="ＭＳ Ｐゴシック"/>
              <a:cs typeface="Calibri" pitchFamily="34" charset="0"/>
            </a:endParaRPr>
          </a:p>
        </p:txBody>
      </p:sp>
      <p:sp>
        <p:nvSpPr>
          <p:cNvPr id="7" name="Content Placeholder 4">
            <a:extLst>
              <a:ext uri="{FF2B5EF4-FFF2-40B4-BE49-F238E27FC236}">
                <a16:creationId xmlns:a16="http://schemas.microsoft.com/office/drawing/2014/main" id="{DECF0853-EBDA-455F-BA01-F94294FA0711}"/>
              </a:ext>
            </a:extLst>
          </p:cNvPr>
          <p:cNvSpPr>
            <a:spLocks noGrp="1"/>
          </p:cNvSpPr>
          <p:nvPr>
            <p:ph idx="1"/>
          </p:nvPr>
        </p:nvSpPr>
        <p:spPr>
          <a:xfrm>
            <a:off x="88688" y="835872"/>
            <a:ext cx="9008709" cy="5091218"/>
          </a:xfrm>
          <a:noFill/>
        </p:spPr>
        <p:txBody>
          <a:bodyPr>
            <a:noAutofit/>
          </a:bodyPr>
          <a:lstStyle/>
          <a:p>
            <a:pPr algn="just">
              <a:buFont typeface="Wingdings" panose="05000000000000000000" pitchFamily="2" charset="2"/>
              <a:buChar char="§"/>
            </a:pPr>
            <a:r>
              <a:rPr lang="en-GB" dirty="0">
                <a:latin typeface="Arial" panose="020B0604020202020204" pitchFamily="34" charset="0"/>
                <a:cs typeface="Arial" panose="020B0604020202020204" pitchFamily="34" charset="0"/>
              </a:rPr>
              <a:t>COVID-19 has resulted in the following financial impact for the Metro:</a:t>
            </a:r>
          </a:p>
          <a:p>
            <a:pPr lvl="1" algn="just">
              <a:buFont typeface="Courier New" panose="02070309020205020404" pitchFamily="49" charset="0"/>
              <a:buChar char="o"/>
            </a:pPr>
            <a:r>
              <a:rPr lang="en-GB" sz="2400" dirty="0">
                <a:latin typeface="Arial" panose="020B0604020202020204" pitchFamily="34" charset="0"/>
                <a:cs typeface="Arial" panose="020B0604020202020204" pitchFamily="34" charset="0"/>
              </a:rPr>
              <a:t>The revenue collection has decreased. Collection rate is 80.18% as at 30 April 2020 (mid-year 85.71%) vs 92.5% budgeted in 2019/2020.</a:t>
            </a:r>
          </a:p>
          <a:p>
            <a:pPr lvl="1" algn="just">
              <a:buFont typeface="Courier New" panose="02070309020205020404" pitchFamily="49" charset="0"/>
              <a:buChar char="o"/>
            </a:pPr>
            <a:r>
              <a:rPr lang="en-GB" sz="2400" dirty="0">
                <a:latin typeface="Arial" panose="020B0604020202020204" pitchFamily="34" charset="0"/>
                <a:cs typeface="Arial" panose="020B0604020202020204" pitchFamily="34" charset="0"/>
              </a:rPr>
              <a:t>Decrease in electricity consumption and thus decrease in electricity revenue</a:t>
            </a:r>
          </a:p>
          <a:p>
            <a:pPr lvl="1" algn="just">
              <a:buFont typeface="Courier New" panose="02070309020205020404" pitchFamily="49" charset="0"/>
              <a:buChar char="o"/>
            </a:pPr>
            <a:r>
              <a:rPr lang="en-GB" sz="2400" dirty="0">
                <a:latin typeface="Arial" panose="020B0604020202020204" pitchFamily="34" charset="0"/>
                <a:cs typeface="Arial" panose="020B0604020202020204" pitchFamily="34" charset="0"/>
              </a:rPr>
              <a:t>Decrease in other services due to lockdown</a:t>
            </a:r>
          </a:p>
        </p:txBody>
      </p:sp>
    </p:spTree>
    <p:extLst>
      <p:ext uri="{BB962C8B-B14F-4D97-AF65-F5344CB8AC3E}">
        <p14:creationId xmlns:p14="http://schemas.microsoft.com/office/powerpoint/2010/main" val="3050098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5367931"/>
            <a:ext cx="9118600" cy="1053893"/>
          </a:xfrm>
          <a:prstGeom prst="rect">
            <a:avLst/>
          </a:prstGeom>
        </p:spPr>
      </p:pic>
      <p:sp>
        <p:nvSpPr>
          <p:cNvPr id="3" name="Title 2"/>
          <p:cNvSpPr>
            <a:spLocks noGrp="1"/>
          </p:cNvSpPr>
          <p:nvPr>
            <p:ph type="title"/>
          </p:nvPr>
        </p:nvSpPr>
        <p:spPr>
          <a:xfrm>
            <a:off x="138809" y="43989"/>
            <a:ext cx="8866383" cy="760112"/>
          </a:xfrm>
          <a:solidFill>
            <a:srgbClr val="0070C0"/>
          </a:solidFill>
        </p:spPr>
        <p:txBody>
          <a:bodyPr>
            <a:normAutofit fontScale="90000"/>
          </a:bodyPr>
          <a:lstStyle/>
          <a:p>
            <a:r>
              <a:rPr lang="en-GB" altLang="en-US" sz="3191" b="1" dirty="0">
                <a:solidFill>
                  <a:schemeClr val="bg1"/>
                </a:solidFill>
                <a:latin typeface="Arial"/>
                <a:ea typeface="ＭＳ Ｐゴシック"/>
              </a:rPr>
              <a:t>IMPLICATIONS OF COVID-19: BUFFALO CITY METRO</a:t>
            </a:r>
          </a:p>
        </p:txBody>
      </p:sp>
      <p:sp>
        <p:nvSpPr>
          <p:cNvPr id="9" name="Content Placeholder 8"/>
          <p:cNvSpPr>
            <a:spLocks noGrp="1"/>
          </p:cNvSpPr>
          <p:nvPr>
            <p:ph idx="1"/>
          </p:nvPr>
        </p:nvSpPr>
        <p:spPr>
          <a:xfrm>
            <a:off x="-219228" y="1313230"/>
            <a:ext cx="9118600" cy="4744483"/>
          </a:xfrm>
          <a:noFill/>
        </p:spPr>
        <p:txBody>
          <a:bodyPr>
            <a:noAutofit/>
          </a:bodyPr>
          <a:lstStyle/>
          <a:p>
            <a:pPr marL="571500" lvl="1" indent="0" algn="just">
              <a:buNone/>
            </a:pPr>
            <a:r>
              <a:rPr lang="en-GB" sz="2400" dirty="0">
                <a:latin typeface="Arial" panose="020B0604020202020204" pitchFamily="34" charset="0"/>
                <a:cs typeface="Arial" panose="020B0604020202020204" pitchFamily="34" charset="0"/>
              </a:rPr>
              <a:t>The Metro has escalation of costs pertaining to COVID-19 mitigating measures that were unforeseen and unavoidable, e.g.</a:t>
            </a:r>
          </a:p>
          <a:p>
            <a:pPr marL="571500" lvl="1" indent="0">
              <a:buNone/>
            </a:pPr>
            <a:r>
              <a:rPr lang="en-GB" sz="2400" dirty="0">
                <a:latin typeface="Arial" panose="020B0604020202020204" pitchFamily="34" charset="0"/>
                <a:cs typeface="Arial" panose="020B0604020202020204" pitchFamily="34" charset="0"/>
              </a:rPr>
              <a:t>	purchase of personal protective equipment (PPE)</a:t>
            </a:r>
          </a:p>
          <a:p>
            <a:pPr marL="571500" lvl="1" indent="0">
              <a:buNone/>
            </a:pPr>
            <a:r>
              <a:rPr lang="en-GB" sz="2400" dirty="0">
                <a:latin typeface="Arial" panose="020B0604020202020204" pitchFamily="34" charset="0"/>
                <a:cs typeface="Arial" panose="020B0604020202020204" pitchFamily="34" charset="0"/>
              </a:rPr>
              <a:t>	hiring of plant</a:t>
            </a:r>
          </a:p>
          <a:p>
            <a:pPr marL="571500" lvl="1" indent="0">
              <a:buNone/>
            </a:pPr>
            <a:r>
              <a:rPr lang="en-GB" sz="2400" dirty="0">
                <a:latin typeface="Arial" panose="020B0604020202020204" pitchFamily="34" charset="0"/>
                <a:cs typeface="Arial" panose="020B0604020202020204" pitchFamily="34" charset="0"/>
              </a:rPr>
              <a:t>	decontamination and disinfection of municipal building and 	other public facilities</a:t>
            </a:r>
          </a:p>
        </p:txBody>
      </p:sp>
      <p:sp>
        <p:nvSpPr>
          <p:cNvPr id="4" name="Slide Number Placeholder 3"/>
          <p:cNvSpPr>
            <a:spLocks noGrp="1"/>
          </p:cNvSpPr>
          <p:nvPr>
            <p:ph type="sldNum" sz="quarter" idx="12"/>
          </p:nvPr>
        </p:nvSpPr>
        <p:spPr/>
        <p:txBody>
          <a:bodyPr/>
          <a:lstStyle/>
          <a:p>
            <a:pPr defTabSz="455920">
              <a:buClrTx/>
              <a:defRPr/>
            </a:pPr>
            <a:fld id="{EF1A4480-D730-D744-967E-18A572EC2411}" type="slidenum">
              <a:rPr lang="en-US" sz="1197" kern="1200">
                <a:solidFill>
                  <a:prstClr val="black">
                    <a:tint val="75000"/>
                  </a:prstClr>
                </a:solidFill>
                <a:ea typeface="+mn-ea"/>
                <a:cs typeface="+mn-cs"/>
              </a:rPr>
              <a:pPr defTabSz="455920">
                <a:buClrTx/>
                <a:defRPr/>
              </a:pPr>
              <a:t>159</a:t>
            </a:fld>
            <a:endParaRPr lang="en-US" sz="1197" kern="1200" dirty="0">
              <a:solidFill>
                <a:prstClr val="black">
                  <a:tint val="75000"/>
                </a:prstClr>
              </a:solidFill>
              <a:ea typeface="+mn-ea"/>
              <a:cs typeface="+mn-cs"/>
            </a:endParaRPr>
          </a:p>
        </p:txBody>
      </p:sp>
    </p:spTree>
    <p:extLst>
      <p:ext uri="{BB962C8B-B14F-4D97-AF65-F5344CB8AC3E}">
        <p14:creationId xmlns:p14="http://schemas.microsoft.com/office/powerpoint/2010/main" val="1833884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CA06CF-D4A1-410E-B1FF-2462BF3E2E59}"/>
              </a:ext>
            </a:extLst>
          </p:cNvPr>
          <p:cNvSpPr>
            <a:spLocks noGrp="1"/>
          </p:cNvSpPr>
          <p:nvPr>
            <p:ph type="body" idx="1"/>
          </p:nvPr>
        </p:nvSpPr>
        <p:spPr>
          <a:xfrm>
            <a:off x="523784" y="872197"/>
            <a:ext cx="8052046" cy="5288759"/>
          </a:xfrm>
        </p:spPr>
        <p:txBody>
          <a:bodyPr/>
          <a:lstStyle/>
          <a:p>
            <a:pPr>
              <a:lnSpc>
                <a:spcPct val="150000"/>
              </a:lnSpc>
            </a:pPr>
            <a:r>
              <a:rPr lang="en-ZA" dirty="0">
                <a:solidFill>
                  <a:schemeClr val="tx1"/>
                </a:solidFill>
                <a:latin typeface="Arial" panose="020B0604020202020204" pitchFamily="34" charset="0"/>
                <a:cs typeface="Arial" panose="020B0604020202020204" pitchFamily="34" charset="0"/>
              </a:rPr>
              <a:t>Law Enforcement officers Arrested 1 Person for Contravening the Disaster Management Act 2002 in selling in Cigarettes (1/06/2020). The following items were confiscated:</a:t>
            </a:r>
          </a:p>
          <a:p>
            <a:pPr lvl="1">
              <a:lnSpc>
                <a:spcPct val="150000"/>
              </a:lnSpc>
              <a:buFont typeface="Arial" panose="020B0604020202020204" pitchFamily="34" charset="0"/>
              <a:buChar char="•"/>
            </a:pPr>
            <a:r>
              <a:rPr lang="en-ZA" sz="2400" dirty="0">
                <a:solidFill>
                  <a:schemeClr val="tx1"/>
                </a:solidFill>
                <a:latin typeface="Arial" panose="020B0604020202020204" pitchFamily="34" charset="0"/>
                <a:cs typeface="Arial" panose="020B0604020202020204" pitchFamily="34" charset="0"/>
              </a:rPr>
              <a:t>R 286.00; </a:t>
            </a:r>
          </a:p>
          <a:p>
            <a:pPr lvl="1">
              <a:lnSpc>
                <a:spcPct val="150000"/>
              </a:lnSpc>
              <a:buFont typeface="Arial" panose="020B0604020202020204" pitchFamily="34" charset="0"/>
              <a:buChar char="•"/>
            </a:pPr>
            <a:r>
              <a:rPr lang="en-ZA" sz="2400" dirty="0">
                <a:solidFill>
                  <a:schemeClr val="tx1"/>
                </a:solidFill>
                <a:latin typeface="Arial" panose="020B0604020202020204" pitchFamily="34" charset="0"/>
                <a:cs typeface="Arial" panose="020B0604020202020204" pitchFamily="34" charset="0"/>
              </a:rPr>
              <a:t>Snuff x 30; </a:t>
            </a:r>
          </a:p>
          <a:p>
            <a:pPr lvl="1">
              <a:lnSpc>
                <a:spcPct val="150000"/>
              </a:lnSpc>
              <a:buFont typeface="Arial" panose="020B0604020202020204" pitchFamily="34" charset="0"/>
              <a:buChar char="•"/>
            </a:pPr>
            <a:r>
              <a:rPr lang="en-ZA" sz="2400" dirty="0">
                <a:solidFill>
                  <a:schemeClr val="tx1"/>
                </a:solidFill>
                <a:latin typeface="Arial" panose="020B0604020202020204" pitchFamily="34" charset="0"/>
                <a:cs typeface="Arial" panose="020B0604020202020204" pitchFamily="34" charset="0"/>
              </a:rPr>
              <a:t>20's packet Peter Stuyvesant</a:t>
            </a:r>
          </a:p>
          <a:p>
            <a:pPr lvl="1">
              <a:lnSpc>
                <a:spcPct val="150000"/>
              </a:lnSpc>
              <a:buFont typeface="Arial" panose="020B0604020202020204" pitchFamily="34" charset="0"/>
              <a:buChar char="•"/>
            </a:pPr>
            <a:r>
              <a:rPr lang="en-ZA" sz="2400" dirty="0">
                <a:solidFill>
                  <a:schemeClr val="tx1"/>
                </a:solidFill>
                <a:latin typeface="Arial" panose="020B0604020202020204" pitchFamily="34" charset="0"/>
                <a:cs typeface="Arial" panose="020B0604020202020204" pitchFamily="34" charset="0"/>
              </a:rPr>
              <a:t>Sun Cigarette loose x 13; </a:t>
            </a:r>
          </a:p>
          <a:p>
            <a:pPr lvl="1">
              <a:lnSpc>
                <a:spcPct val="150000"/>
              </a:lnSpc>
              <a:buFont typeface="Arial" panose="020B0604020202020204" pitchFamily="34" charset="0"/>
              <a:buChar char="•"/>
            </a:pPr>
            <a:r>
              <a:rPr lang="en-ZA" sz="2400" dirty="0">
                <a:solidFill>
                  <a:schemeClr val="tx1"/>
                </a:solidFill>
                <a:latin typeface="Arial" panose="020B0604020202020204" pitchFamily="34" charset="0"/>
                <a:cs typeface="Arial" panose="020B0604020202020204" pitchFamily="34" charset="0"/>
              </a:rPr>
              <a:t>Peter Stuyvesant loose x 8; </a:t>
            </a:r>
          </a:p>
        </p:txBody>
      </p:sp>
      <p:sp>
        <p:nvSpPr>
          <p:cNvPr id="4" name="Date Placeholder 3">
            <a:extLst>
              <a:ext uri="{FF2B5EF4-FFF2-40B4-BE49-F238E27FC236}">
                <a16:creationId xmlns:a16="http://schemas.microsoft.com/office/drawing/2014/main" id="{C37C4CD4-C240-47B3-932C-2C567EDEA846}"/>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AD43820-F87D-4C01-A34A-DDC7451055F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16</a:t>
            </a:fld>
            <a:endParaRPr lang="en-ZA"/>
          </a:p>
        </p:txBody>
      </p:sp>
      <p:sp>
        <p:nvSpPr>
          <p:cNvPr id="6" name="Google Shape;96;p14">
            <a:extLst>
              <a:ext uri="{FF2B5EF4-FFF2-40B4-BE49-F238E27FC236}">
                <a16:creationId xmlns:a16="http://schemas.microsoft.com/office/drawing/2014/main" id="{78E90235-91B0-4C88-8D5B-CB76847E36D0}"/>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272987373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447510" y="220392"/>
            <a:ext cx="8229600" cy="681417"/>
          </a:xfrm>
          <a:prstGeom prst="rect">
            <a:avLst/>
          </a:prstGeom>
          <a:noFill/>
          <a:ln>
            <a:noFill/>
          </a:ln>
        </p:spPr>
        <p:txBody>
          <a:bodyPr spcFirstLastPara="1" wrap="square" lIns="91425" tIns="45700" rIns="91425" bIns="45700" anchor="ctr" anchorCtr="0">
            <a:noAutofit/>
          </a:bodyPr>
          <a:lstStyle/>
          <a:p>
            <a:pPr lvl="0">
              <a:buSzPts val="3000"/>
            </a:pPr>
            <a:r>
              <a:rPr lang="en-ZA" sz="2400" b="1" dirty="0">
                <a:solidFill>
                  <a:srgbClr val="73B632"/>
                </a:solidFill>
                <a:latin typeface="+mj-lt"/>
                <a:ea typeface="Twentieth Century"/>
                <a:cs typeface="Twentieth Century"/>
                <a:sym typeface="Twentieth Century"/>
              </a:rPr>
              <a:t>LOGISTICS, COMMUNICATION, LEGAL &amp; RECORDS</a:t>
            </a:r>
            <a:br>
              <a:rPr lang="en-ZA" sz="2400" b="1" dirty="0">
                <a:solidFill>
                  <a:srgbClr val="73B632"/>
                </a:solidFill>
                <a:latin typeface="+mj-lt"/>
                <a:ea typeface="Twentieth Century"/>
                <a:cs typeface="Twentieth Century"/>
                <a:sym typeface="Twentieth Century"/>
              </a:rPr>
            </a:br>
            <a:r>
              <a:rPr lang="en-ZA" sz="2400" b="1" dirty="0">
                <a:solidFill>
                  <a:srgbClr val="73B632"/>
                </a:solidFill>
                <a:latin typeface="+mj-lt"/>
                <a:ea typeface="Twentieth Century"/>
                <a:cs typeface="Twentieth Century"/>
                <a:sym typeface="Twentieth Century"/>
              </a:rPr>
              <a:t>WORKSTREAMS REPORTS</a:t>
            </a:r>
            <a:endParaRPr sz="2400" dirty="0">
              <a:solidFill>
                <a:srgbClr val="73B632"/>
              </a:solidFill>
              <a:latin typeface="+mj-lt"/>
            </a:endParaRPr>
          </a:p>
        </p:txBody>
      </p:sp>
      <p:sp>
        <p:nvSpPr>
          <p:cNvPr id="97" name="Google Shape;97;p14"/>
          <p:cNvSpPr txBox="1">
            <a:spLocks noGrp="1"/>
          </p:cNvSpPr>
          <p:nvPr>
            <p:ph type="body" idx="1"/>
          </p:nvPr>
        </p:nvSpPr>
        <p:spPr>
          <a:xfrm>
            <a:off x="320900" y="2498543"/>
            <a:ext cx="8502198" cy="4974935"/>
          </a:xfrm>
          <a:prstGeom prst="rect">
            <a:avLst/>
          </a:prstGeom>
          <a:noFill/>
          <a:ln>
            <a:noFill/>
          </a:ln>
        </p:spPr>
        <p:txBody>
          <a:bodyPr spcFirstLastPara="1" wrap="square" lIns="91425" tIns="45700" rIns="91425" bIns="45700" anchor="t" anchorCtr="0">
            <a:noAutofit/>
          </a:bodyPr>
          <a:lstStyle/>
          <a:p>
            <a:pPr marL="342900" algn="just">
              <a:spcBef>
                <a:spcPts val="480"/>
              </a:spcBef>
              <a:buClr>
                <a:srgbClr val="000000"/>
              </a:buClr>
              <a:buSzPts val="2400"/>
              <a:buFont typeface="+mj-lt"/>
              <a:buAutoNum type="arabicPeriod"/>
            </a:pP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480"/>
              </a:spcBef>
              <a:buClr>
                <a:srgbClr val="000000"/>
              </a:buClr>
              <a:buSzPts val="2400"/>
              <a:buNone/>
            </a:pPr>
            <a:endParaRPr lang="en-ZA" sz="1800" dirty="0">
              <a:solidFill>
                <a:schemeClr val="tx1">
                  <a:lumMod val="75000"/>
                  <a:lumOff val="25000"/>
                </a:schemeClr>
              </a:solidFill>
              <a:latin typeface="+mn-lt"/>
              <a:ea typeface="Arial"/>
              <a:cs typeface="Arial"/>
              <a:sym typeface="Arial"/>
            </a:endParaRPr>
          </a:p>
        </p:txBody>
      </p:sp>
      <p:sp>
        <p:nvSpPr>
          <p:cNvPr id="2" name="Rectangle 1">
            <a:extLst>
              <a:ext uri="{FF2B5EF4-FFF2-40B4-BE49-F238E27FC236}">
                <a16:creationId xmlns:a16="http://schemas.microsoft.com/office/drawing/2014/main" id="{82A8D7BF-53B2-450B-B57A-3EBD0F8A6AAF}"/>
              </a:ext>
            </a:extLst>
          </p:cNvPr>
          <p:cNvSpPr/>
          <p:nvPr/>
        </p:nvSpPr>
        <p:spPr>
          <a:xfrm>
            <a:off x="593500" y="1176956"/>
            <a:ext cx="8083609" cy="830997"/>
          </a:xfrm>
          <a:prstGeom prst="rect">
            <a:avLst/>
          </a:prstGeom>
        </p:spPr>
        <p:txBody>
          <a:bodyPr wrap="square">
            <a:spAutoFit/>
          </a:bodyPr>
          <a:lstStyle/>
          <a:p>
            <a:pPr algn="ctr">
              <a:spcBef>
                <a:spcPts val="480"/>
              </a:spcBef>
              <a:buSzPts val="2400"/>
            </a:pPr>
            <a:r>
              <a:rPr lang="en-ZA" sz="2400" b="1" dirty="0">
                <a:latin typeface="Arial" panose="020B0604020202020204" pitchFamily="34" charset="0"/>
                <a:ea typeface="Calibri" panose="020F0502020204030204" pitchFamily="34" charset="0"/>
                <a:cs typeface="Arial" panose="020B0604020202020204" pitchFamily="34" charset="0"/>
              </a:rPr>
              <a:t>DRAFT BCMM COVID READINESS WORKPLACE PLAN IN TERMS OF REGULATION 16(6)(B)</a:t>
            </a:r>
            <a:endParaRPr lang="en-ZA"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5740125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447510" y="220392"/>
            <a:ext cx="8229600" cy="681417"/>
          </a:xfrm>
          <a:prstGeom prst="rect">
            <a:avLst/>
          </a:prstGeom>
          <a:noFill/>
          <a:ln>
            <a:noFill/>
          </a:ln>
        </p:spPr>
        <p:txBody>
          <a:bodyPr spcFirstLastPara="1" wrap="square" lIns="91425" tIns="45700" rIns="91425" bIns="45700" anchor="ctr" anchorCtr="0">
            <a:noAutofit/>
          </a:bodyPr>
          <a:lstStyle/>
          <a:p>
            <a:pPr lvl="0">
              <a:buSzPts val="3000"/>
            </a:pPr>
            <a:r>
              <a:rPr lang="en-ZA" sz="2400" b="1" dirty="0">
                <a:solidFill>
                  <a:srgbClr val="73B632"/>
                </a:solidFill>
                <a:latin typeface="+mj-lt"/>
                <a:ea typeface="Twentieth Century"/>
                <a:cs typeface="Twentieth Century"/>
                <a:sym typeface="Twentieth Century"/>
              </a:rPr>
              <a:t>LOGISTICS, COMMUNICATION, LEGAL &amp; RECORDS</a:t>
            </a:r>
            <a:br>
              <a:rPr lang="en-ZA" sz="2400" b="1" dirty="0">
                <a:solidFill>
                  <a:srgbClr val="73B632"/>
                </a:solidFill>
                <a:latin typeface="+mj-lt"/>
                <a:ea typeface="Twentieth Century"/>
                <a:cs typeface="Twentieth Century"/>
                <a:sym typeface="Twentieth Century"/>
              </a:rPr>
            </a:br>
            <a:r>
              <a:rPr lang="en-ZA" sz="2400" b="1" dirty="0">
                <a:solidFill>
                  <a:srgbClr val="73B632"/>
                </a:solidFill>
                <a:latin typeface="+mj-lt"/>
                <a:ea typeface="Twentieth Century"/>
                <a:cs typeface="Twentieth Century"/>
                <a:sym typeface="Twentieth Century"/>
              </a:rPr>
              <a:t>WORKSTREAMS REPORTS</a:t>
            </a:r>
            <a:endParaRPr sz="2400" dirty="0">
              <a:solidFill>
                <a:srgbClr val="73B632"/>
              </a:solidFill>
              <a:latin typeface="+mj-lt"/>
            </a:endParaRPr>
          </a:p>
        </p:txBody>
      </p:sp>
      <p:sp>
        <p:nvSpPr>
          <p:cNvPr id="97" name="Google Shape;97;p14"/>
          <p:cNvSpPr txBox="1">
            <a:spLocks noGrp="1"/>
          </p:cNvSpPr>
          <p:nvPr>
            <p:ph type="body" idx="1"/>
          </p:nvPr>
        </p:nvSpPr>
        <p:spPr>
          <a:xfrm>
            <a:off x="842025" y="1257053"/>
            <a:ext cx="7665653" cy="4974935"/>
          </a:xfrm>
          <a:prstGeom prst="rect">
            <a:avLst/>
          </a:prstGeom>
          <a:noFill/>
          <a:ln>
            <a:noFill/>
          </a:ln>
        </p:spPr>
        <p:txBody>
          <a:bodyPr spcFirstLastPara="1" wrap="square" lIns="91425" tIns="45700" rIns="91425" bIns="45700" anchor="t" anchorCtr="0">
            <a:noAutofit/>
          </a:bodyPr>
          <a:lstStyle/>
          <a:p>
            <a:pPr marL="342900" algn="just">
              <a:spcBef>
                <a:spcPts val="480"/>
              </a:spcBef>
              <a:buClr>
                <a:srgbClr val="000000"/>
              </a:buClr>
              <a:buSzPts val="2400"/>
            </a:pPr>
            <a:r>
              <a:rPr lang="en-ZA" b="1" dirty="0">
                <a:latin typeface="Arial" panose="020B0604020202020204" pitchFamily="34" charset="0"/>
                <a:ea typeface="Calibri" panose="020F0502020204030204" pitchFamily="34" charset="0"/>
                <a:cs typeface="Times New Roman" panose="02020603050405020304" pitchFamily="18" charset="0"/>
              </a:rPr>
              <a:t>TASK</a:t>
            </a:r>
          </a:p>
          <a:p>
            <a:pPr marL="800100" lvl="1" algn="just">
              <a:spcBef>
                <a:spcPts val="480"/>
              </a:spcBef>
              <a:buClr>
                <a:srgbClr val="000000"/>
              </a:buClr>
              <a:buSzPts val="2400"/>
            </a:pPr>
            <a:r>
              <a:rPr lang="en-ZA" sz="2400" dirty="0">
                <a:latin typeface="Arial" panose="020B0604020202020204" pitchFamily="34" charset="0"/>
                <a:ea typeface="Calibri" panose="020F0502020204030204" pitchFamily="34" charset="0"/>
                <a:cs typeface="Times New Roman" panose="02020603050405020304" pitchFamily="18" charset="0"/>
              </a:rPr>
              <a:t>PREPERATIONS FOR READINESS</a:t>
            </a:r>
            <a:endParaRPr lang="en-ZA" dirty="0">
              <a:latin typeface="Calibri" panose="020F0502020204030204" pitchFamily="34" charset="0"/>
              <a:ea typeface="Calibri" panose="020F0502020204030204" pitchFamily="34" charset="0"/>
              <a:cs typeface="Times New Roman" panose="02020603050405020304" pitchFamily="18" charset="0"/>
            </a:endParaRPr>
          </a:p>
          <a:p>
            <a:pPr marL="342900" algn="just">
              <a:spcBef>
                <a:spcPts val="480"/>
              </a:spcBef>
              <a:buClr>
                <a:srgbClr val="000000"/>
              </a:buClr>
              <a:buSzPts val="2400"/>
            </a:pPr>
            <a:r>
              <a:rPr lang="en-ZA" b="1" dirty="0">
                <a:latin typeface="Arial" panose="020B0604020202020204" pitchFamily="34" charset="0"/>
                <a:ea typeface="Calibri" panose="020F0502020204030204" pitchFamily="34" charset="0"/>
                <a:cs typeface="Times New Roman" panose="02020603050405020304" pitchFamily="18" charset="0"/>
              </a:rPr>
              <a:t>TIME FRAME</a:t>
            </a:r>
          </a:p>
          <a:p>
            <a:pPr marL="800100" lvl="1" algn="just">
              <a:spcBef>
                <a:spcPts val="480"/>
              </a:spcBef>
              <a:buClr>
                <a:srgbClr val="000000"/>
              </a:buClr>
              <a:buSzPts val="2400"/>
            </a:pPr>
            <a:r>
              <a:rPr lang="en-ZA" sz="2400" dirty="0">
                <a:latin typeface="Arial" panose="020B0604020202020204" pitchFamily="34" charset="0"/>
                <a:ea typeface="Calibri" panose="020F0502020204030204" pitchFamily="34" charset="0"/>
                <a:cs typeface="Times New Roman" panose="02020603050405020304" pitchFamily="18" charset="0"/>
              </a:rPr>
              <a:t>30 April</a:t>
            </a:r>
            <a:endParaRPr lang="en-ZA" dirty="0">
              <a:latin typeface="Calibri" panose="020F0502020204030204" pitchFamily="34" charset="0"/>
              <a:ea typeface="Calibri" panose="020F0502020204030204" pitchFamily="34" charset="0"/>
              <a:cs typeface="Times New Roman" panose="02020603050405020304" pitchFamily="18" charset="0"/>
            </a:endParaRPr>
          </a:p>
          <a:p>
            <a:pPr marL="342900" algn="just">
              <a:spcBef>
                <a:spcPts val="480"/>
              </a:spcBef>
              <a:buClr>
                <a:srgbClr val="000000"/>
              </a:buClr>
              <a:buSzPts val="2400"/>
            </a:pPr>
            <a:r>
              <a:rPr lang="en-ZA" b="1" dirty="0">
                <a:latin typeface="Arial" panose="020B0604020202020204" pitchFamily="34" charset="0"/>
                <a:ea typeface="Calibri" panose="020F0502020204030204" pitchFamily="34" charset="0"/>
                <a:cs typeface="Times New Roman" panose="02020603050405020304" pitchFamily="18" charset="0"/>
              </a:rPr>
              <a:t>RESPONSIBLE OFFICIAL</a:t>
            </a:r>
          </a:p>
          <a:p>
            <a:pPr marL="800100" lvl="1" algn="just">
              <a:spcBef>
                <a:spcPts val="480"/>
              </a:spcBef>
              <a:buClr>
                <a:srgbClr val="000000"/>
              </a:buClr>
              <a:buSzPts val="2400"/>
            </a:pPr>
            <a:r>
              <a:rPr lang="en-ZA" sz="2400" dirty="0">
                <a:latin typeface="Arial" panose="020B0604020202020204" pitchFamily="34" charset="0"/>
                <a:ea typeface="Calibri" panose="020F0502020204030204" pitchFamily="34" charset="0"/>
                <a:cs typeface="Times New Roman" panose="02020603050405020304" pitchFamily="18" charset="0"/>
              </a:rPr>
              <a:t>Corporate Services HOD</a:t>
            </a:r>
            <a:endParaRPr lang="en-ZA" dirty="0">
              <a:latin typeface="Calibri" panose="020F0502020204030204" pitchFamily="34" charset="0"/>
              <a:ea typeface="Calibri" panose="020F0502020204030204" pitchFamily="34" charset="0"/>
              <a:cs typeface="Times New Roman" panose="02020603050405020304" pitchFamily="18" charset="0"/>
            </a:endParaRPr>
          </a:p>
          <a:p>
            <a:pPr marL="342900" algn="just">
              <a:spcBef>
                <a:spcPts val="480"/>
              </a:spcBef>
              <a:buClr>
                <a:srgbClr val="000000"/>
              </a:buClr>
              <a:buSzPts val="2400"/>
            </a:pPr>
            <a:r>
              <a:rPr lang="en-ZA" b="1" dirty="0">
                <a:latin typeface="Arial" panose="020B0604020202020204" pitchFamily="34" charset="0"/>
                <a:ea typeface="Calibri" panose="020F0502020204030204" pitchFamily="34" charset="0"/>
                <a:cs typeface="Times New Roman" panose="02020603050405020304" pitchFamily="18" charset="0"/>
              </a:rPr>
              <a:t>ACTIVITIES</a:t>
            </a:r>
          </a:p>
          <a:p>
            <a:pPr marL="800100" lvl="1" algn="just">
              <a:spcBef>
                <a:spcPts val="480"/>
              </a:spcBef>
              <a:buClr>
                <a:srgbClr val="000000"/>
              </a:buClr>
              <a:buSzPts val="2400"/>
            </a:pPr>
            <a:r>
              <a:rPr lang="en-ZA" sz="2400" dirty="0">
                <a:latin typeface="Arial" panose="020B0604020202020204" pitchFamily="34" charset="0"/>
                <a:cs typeface="Times New Roman" panose="02020603050405020304" pitchFamily="18" charset="0"/>
              </a:rPr>
              <a:t>Providing PPE’s to all Staff.</a:t>
            </a:r>
            <a:endParaRPr lang="en-ZA" b="1" dirty="0">
              <a:latin typeface="Arial" panose="020B0604020202020204" pitchFamily="34" charset="0"/>
              <a:ea typeface="Calibri" panose="020F0502020204030204" pitchFamily="34" charset="0"/>
              <a:cs typeface="Times New Roman" panose="02020603050405020304" pitchFamily="18" charset="0"/>
            </a:endParaRPr>
          </a:p>
          <a:p>
            <a:pPr marL="342900" algn="just">
              <a:spcBef>
                <a:spcPts val="480"/>
              </a:spcBef>
              <a:buClr>
                <a:srgbClr val="000000"/>
              </a:buClr>
              <a:buSzPts val="2400"/>
            </a:pPr>
            <a:r>
              <a:rPr lang="en-ZA" b="1" dirty="0">
                <a:latin typeface="Arial" panose="020B0604020202020204" pitchFamily="34" charset="0"/>
                <a:ea typeface="Calibri" panose="020F0502020204030204" pitchFamily="34" charset="0"/>
                <a:cs typeface="Times New Roman" panose="02020603050405020304" pitchFamily="18" charset="0"/>
              </a:rPr>
              <a:t>Comments</a:t>
            </a:r>
          </a:p>
          <a:p>
            <a:pPr marL="800100" lvl="1" algn="just">
              <a:spcBef>
                <a:spcPts val="480"/>
              </a:spcBef>
              <a:buClr>
                <a:srgbClr val="000000"/>
              </a:buClr>
              <a:buSzPts val="2400"/>
            </a:pPr>
            <a:r>
              <a:rPr lang="en-US" sz="2400" dirty="0">
                <a:latin typeface="Arial" panose="020B0604020202020204" pitchFamily="34" charset="0"/>
                <a:ea typeface="Calibri" panose="020F0502020204030204" pitchFamily="34" charset="0"/>
                <a:cs typeface="Times New Roman" panose="02020603050405020304" pitchFamily="18" charset="0"/>
              </a:rPr>
              <a:t>Ascertain the availability of PPE and sanitizer at all works places by 2nd May</a:t>
            </a:r>
            <a:endParaRPr lang="en-ZA" sz="24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gn="just">
              <a:spcBef>
                <a:spcPts val="480"/>
              </a:spcBef>
              <a:buClr>
                <a:srgbClr val="000000"/>
              </a:buClr>
              <a:buSzPts val="2400"/>
              <a:buNone/>
            </a:pPr>
            <a:endParaRPr lang="en-ZA" b="1" dirty="0">
              <a:latin typeface="Calibri" panose="020F0502020204030204" pitchFamily="34" charset="0"/>
              <a:ea typeface="Calibri" panose="020F0502020204030204" pitchFamily="34" charset="0"/>
              <a:cs typeface="Times New Roman" panose="02020603050405020304" pitchFamily="18" charset="0"/>
            </a:endParaRPr>
          </a:p>
          <a:p>
            <a:pPr marL="342900" algn="just">
              <a:spcBef>
                <a:spcPts val="480"/>
              </a:spcBef>
              <a:buClr>
                <a:srgbClr val="000000"/>
              </a:buClr>
              <a:buSzPts val="2400"/>
            </a:pPr>
            <a:endParaRPr lang="en-ZA" dirty="0">
              <a:latin typeface="Calibri" panose="020F0502020204030204" pitchFamily="34" charset="0"/>
              <a:ea typeface="Calibri" panose="020F0502020204030204" pitchFamily="34" charset="0"/>
              <a:cs typeface="Times New Roman" panose="02020603050405020304" pitchFamily="18" charset="0"/>
            </a:endParaRPr>
          </a:p>
          <a:p>
            <a:pPr marL="342900" algn="just">
              <a:spcBef>
                <a:spcPts val="480"/>
              </a:spcBef>
              <a:buClr>
                <a:srgbClr val="000000"/>
              </a:buClr>
              <a:buSzPts val="2400"/>
            </a:pPr>
            <a:endParaRPr lang="en-ZA" dirty="0">
              <a:solidFill>
                <a:schemeClr val="tx1">
                  <a:lumMod val="75000"/>
                  <a:lumOff val="25000"/>
                </a:schemeClr>
              </a:solidFill>
              <a:latin typeface="+mj-lt"/>
              <a:ea typeface="Arial"/>
              <a:cs typeface="Arial"/>
              <a:sym typeface="Arial"/>
            </a:endParaRPr>
          </a:p>
          <a:p>
            <a:pPr marL="342900" algn="just">
              <a:spcBef>
                <a:spcPts val="480"/>
              </a:spcBef>
              <a:buClr>
                <a:srgbClr val="000000"/>
              </a:buClr>
              <a:buSzPts val="2400"/>
            </a:pPr>
            <a:endParaRPr lang="en-ZA" dirty="0">
              <a:solidFill>
                <a:schemeClr val="tx1">
                  <a:lumMod val="75000"/>
                  <a:lumOff val="25000"/>
                </a:schemeClr>
              </a:solidFill>
              <a:latin typeface="+mj-lt"/>
              <a:ea typeface="Arial"/>
              <a:cs typeface="Arial"/>
              <a:sym typeface="Arial"/>
            </a:endParaRPr>
          </a:p>
          <a:p>
            <a:pPr marL="342900" algn="just">
              <a:spcBef>
                <a:spcPts val="480"/>
              </a:spcBef>
              <a:buClr>
                <a:srgbClr val="000000"/>
              </a:buClr>
              <a:buSzPts val="2400"/>
            </a:pPr>
            <a:endParaRPr lang="en-ZA" dirty="0">
              <a:solidFill>
                <a:schemeClr val="tx1">
                  <a:lumMod val="75000"/>
                  <a:lumOff val="25000"/>
                </a:schemeClr>
              </a:solidFill>
              <a:latin typeface="+mj-lt"/>
              <a:ea typeface="Arial"/>
              <a:cs typeface="Arial"/>
              <a:sym typeface="Arial"/>
            </a:endParaRPr>
          </a:p>
          <a:p>
            <a:pPr marL="0" lvl="0" indent="0" algn="just">
              <a:spcBef>
                <a:spcPts val="480"/>
              </a:spcBef>
              <a:buClr>
                <a:srgbClr val="000000"/>
              </a:buClr>
              <a:buSzPts val="2400"/>
              <a:buNone/>
            </a:pPr>
            <a:endParaRPr lang="en-ZA" sz="2200" dirty="0">
              <a:solidFill>
                <a:schemeClr val="tx1">
                  <a:lumMod val="75000"/>
                  <a:lumOff val="25000"/>
                </a:schemeClr>
              </a:solidFill>
            </a:endParaRPr>
          </a:p>
        </p:txBody>
      </p:sp>
    </p:spTree>
    <p:extLst>
      <p:ext uri="{BB962C8B-B14F-4D97-AF65-F5344CB8AC3E}">
        <p14:creationId xmlns:p14="http://schemas.microsoft.com/office/powerpoint/2010/main" val="211288179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447510" y="220392"/>
            <a:ext cx="8229600" cy="681417"/>
          </a:xfrm>
          <a:prstGeom prst="rect">
            <a:avLst/>
          </a:prstGeom>
          <a:noFill/>
          <a:ln>
            <a:noFill/>
          </a:ln>
        </p:spPr>
        <p:txBody>
          <a:bodyPr spcFirstLastPara="1" wrap="square" lIns="91425" tIns="45700" rIns="91425" bIns="45700" anchor="ctr" anchorCtr="0">
            <a:noAutofit/>
          </a:bodyPr>
          <a:lstStyle/>
          <a:p>
            <a:pPr lvl="0">
              <a:buSzPts val="3000"/>
            </a:pPr>
            <a:r>
              <a:rPr lang="en-ZA" sz="2400" b="1" dirty="0">
                <a:solidFill>
                  <a:srgbClr val="73B632"/>
                </a:solidFill>
                <a:latin typeface="+mj-lt"/>
                <a:ea typeface="Twentieth Century"/>
                <a:cs typeface="Twentieth Century"/>
                <a:sym typeface="Twentieth Century"/>
              </a:rPr>
              <a:t>LOGISTICS, COMMUNICATION, LEGAL &amp; RECORDS</a:t>
            </a:r>
            <a:br>
              <a:rPr lang="en-ZA" sz="2400" b="1" dirty="0">
                <a:solidFill>
                  <a:srgbClr val="73B632"/>
                </a:solidFill>
                <a:latin typeface="+mj-lt"/>
                <a:ea typeface="Twentieth Century"/>
                <a:cs typeface="Twentieth Century"/>
                <a:sym typeface="Twentieth Century"/>
              </a:rPr>
            </a:br>
            <a:r>
              <a:rPr lang="en-ZA" sz="2400" b="1" dirty="0">
                <a:solidFill>
                  <a:srgbClr val="73B632"/>
                </a:solidFill>
                <a:latin typeface="+mj-lt"/>
                <a:ea typeface="Twentieth Century"/>
                <a:cs typeface="Twentieth Century"/>
                <a:sym typeface="Twentieth Century"/>
              </a:rPr>
              <a:t>WORKSTREAMS REPORTS</a:t>
            </a:r>
            <a:endParaRPr sz="2400" dirty="0">
              <a:solidFill>
                <a:srgbClr val="73B632"/>
              </a:solidFill>
              <a:latin typeface="+mj-lt"/>
            </a:endParaRPr>
          </a:p>
        </p:txBody>
      </p:sp>
      <p:sp>
        <p:nvSpPr>
          <p:cNvPr id="97" name="Google Shape;97;p14"/>
          <p:cNvSpPr txBox="1">
            <a:spLocks noGrp="1"/>
          </p:cNvSpPr>
          <p:nvPr>
            <p:ph type="body" idx="1"/>
          </p:nvPr>
        </p:nvSpPr>
        <p:spPr>
          <a:xfrm>
            <a:off x="842025" y="1257053"/>
            <a:ext cx="7665653" cy="4974935"/>
          </a:xfrm>
          <a:prstGeom prst="rect">
            <a:avLst/>
          </a:prstGeom>
          <a:noFill/>
          <a:ln>
            <a:noFill/>
          </a:ln>
        </p:spPr>
        <p:txBody>
          <a:bodyPr spcFirstLastPara="1" wrap="square" lIns="91425" tIns="45700" rIns="91425" bIns="45700" anchor="t" anchorCtr="0">
            <a:noAutofit/>
          </a:bodyPr>
          <a:lstStyle/>
          <a:p>
            <a:pPr marL="342900" algn="just">
              <a:spcBef>
                <a:spcPts val="480"/>
              </a:spcBef>
              <a:buClr>
                <a:srgbClr val="000000"/>
              </a:buClr>
              <a:buSzPts val="2400"/>
            </a:pPr>
            <a:r>
              <a:rPr lang="en-ZA" b="1" dirty="0">
                <a:latin typeface="Arial" panose="020B0604020202020204" pitchFamily="34" charset="0"/>
                <a:ea typeface="Calibri" panose="020F0502020204030204" pitchFamily="34" charset="0"/>
                <a:cs typeface="Times New Roman" panose="02020603050405020304" pitchFamily="18" charset="0"/>
              </a:rPr>
              <a:t>TASK</a:t>
            </a:r>
          </a:p>
          <a:p>
            <a:pPr marL="800100" lvl="1" algn="just">
              <a:spcBef>
                <a:spcPts val="480"/>
              </a:spcBef>
              <a:buClr>
                <a:srgbClr val="000000"/>
              </a:buClr>
              <a:buSzPts val="2400"/>
            </a:pPr>
            <a:r>
              <a:rPr lang="en-ZA" sz="2400" dirty="0">
                <a:latin typeface="Arial" panose="020B0604020202020204" pitchFamily="34" charset="0"/>
                <a:ea typeface="Calibri" panose="020F0502020204030204" pitchFamily="34" charset="0"/>
                <a:cs typeface="Times New Roman" panose="02020603050405020304" pitchFamily="18" charset="0"/>
              </a:rPr>
              <a:t>PREPERATIONS FOR READINESS</a:t>
            </a:r>
            <a:endParaRPr lang="en-ZA" dirty="0">
              <a:latin typeface="Calibri" panose="020F0502020204030204" pitchFamily="34" charset="0"/>
              <a:ea typeface="Calibri" panose="020F0502020204030204" pitchFamily="34" charset="0"/>
              <a:cs typeface="Times New Roman" panose="02020603050405020304" pitchFamily="18" charset="0"/>
            </a:endParaRPr>
          </a:p>
          <a:p>
            <a:pPr marL="342900" algn="just">
              <a:spcBef>
                <a:spcPts val="480"/>
              </a:spcBef>
              <a:buClr>
                <a:srgbClr val="000000"/>
              </a:buClr>
              <a:buSzPts val="2400"/>
            </a:pPr>
            <a:r>
              <a:rPr lang="en-ZA" b="1" dirty="0">
                <a:latin typeface="Arial" panose="020B0604020202020204" pitchFamily="34" charset="0"/>
                <a:ea typeface="Calibri" panose="020F0502020204030204" pitchFamily="34" charset="0"/>
                <a:cs typeface="Times New Roman" panose="02020603050405020304" pitchFamily="18" charset="0"/>
              </a:rPr>
              <a:t>TIME FRAME</a:t>
            </a:r>
          </a:p>
          <a:p>
            <a:pPr marL="800100" lvl="1" algn="just">
              <a:spcBef>
                <a:spcPts val="480"/>
              </a:spcBef>
              <a:buClr>
                <a:srgbClr val="000000"/>
              </a:buClr>
              <a:buSzPts val="2400"/>
            </a:pPr>
            <a:r>
              <a:rPr lang="en-ZA" sz="2400" dirty="0">
                <a:latin typeface="Arial" panose="020B0604020202020204" pitchFamily="34" charset="0"/>
                <a:ea typeface="Calibri" panose="020F0502020204030204" pitchFamily="34" charset="0"/>
                <a:cs typeface="Times New Roman" panose="02020603050405020304" pitchFamily="18" charset="0"/>
              </a:rPr>
              <a:t>01 May</a:t>
            </a:r>
            <a:endParaRPr lang="en-ZA" dirty="0">
              <a:latin typeface="Calibri" panose="020F0502020204030204" pitchFamily="34" charset="0"/>
              <a:ea typeface="Calibri" panose="020F0502020204030204" pitchFamily="34" charset="0"/>
              <a:cs typeface="Times New Roman" panose="02020603050405020304" pitchFamily="18" charset="0"/>
            </a:endParaRPr>
          </a:p>
          <a:p>
            <a:pPr marL="342900" algn="just">
              <a:spcBef>
                <a:spcPts val="480"/>
              </a:spcBef>
              <a:buClr>
                <a:srgbClr val="000000"/>
              </a:buClr>
              <a:buSzPts val="2400"/>
            </a:pPr>
            <a:r>
              <a:rPr lang="en-ZA" b="1" dirty="0">
                <a:latin typeface="Arial" panose="020B0604020202020204" pitchFamily="34" charset="0"/>
                <a:ea typeface="Calibri" panose="020F0502020204030204" pitchFamily="34" charset="0"/>
                <a:cs typeface="Times New Roman" panose="02020603050405020304" pitchFamily="18" charset="0"/>
              </a:rPr>
              <a:t>RESPONSIBLE OFFICIAL</a:t>
            </a:r>
          </a:p>
          <a:p>
            <a:pPr marL="800100" lvl="1" algn="just">
              <a:spcBef>
                <a:spcPts val="480"/>
              </a:spcBef>
              <a:buClr>
                <a:srgbClr val="000000"/>
              </a:buClr>
              <a:buSzPts val="2400"/>
            </a:pPr>
            <a:r>
              <a:rPr lang="en-ZA" sz="2400" dirty="0">
                <a:latin typeface="Arial" panose="020B0604020202020204" pitchFamily="34" charset="0"/>
                <a:ea typeface="Calibri" panose="020F0502020204030204" pitchFamily="34" charset="0"/>
                <a:cs typeface="Times New Roman" panose="02020603050405020304" pitchFamily="18" charset="0"/>
              </a:rPr>
              <a:t>Health and Public Safety</a:t>
            </a:r>
          </a:p>
          <a:p>
            <a:pPr marL="342900" algn="just">
              <a:spcBef>
                <a:spcPts val="480"/>
              </a:spcBef>
              <a:buClr>
                <a:srgbClr val="000000"/>
              </a:buClr>
              <a:buSzPts val="2400"/>
            </a:pPr>
            <a:r>
              <a:rPr lang="en-ZA" b="1" dirty="0">
                <a:latin typeface="Arial" panose="020B0604020202020204" pitchFamily="34" charset="0"/>
                <a:ea typeface="Calibri" panose="020F0502020204030204" pitchFamily="34" charset="0"/>
                <a:cs typeface="Times New Roman" panose="02020603050405020304" pitchFamily="18" charset="0"/>
              </a:rPr>
              <a:t>ACTIVITIES</a:t>
            </a:r>
          </a:p>
          <a:p>
            <a:pPr marL="800100" lvl="1" algn="just">
              <a:spcBef>
                <a:spcPts val="480"/>
              </a:spcBef>
              <a:buClr>
                <a:srgbClr val="000000"/>
              </a:buClr>
              <a:buSzPts val="2400"/>
            </a:pPr>
            <a:r>
              <a:rPr lang="en-US" sz="2400" dirty="0">
                <a:latin typeface="Arial" panose="020B0604020202020204" pitchFamily="34" charset="0"/>
                <a:cs typeface="Times New Roman" panose="02020603050405020304" pitchFamily="18" charset="0"/>
              </a:rPr>
              <a:t>Disinfection of Municipal Buildings outside and inside</a:t>
            </a:r>
          </a:p>
          <a:p>
            <a:pPr marL="457200" lvl="1" indent="0" algn="just">
              <a:spcBef>
                <a:spcPts val="480"/>
              </a:spcBef>
              <a:buClr>
                <a:srgbClr val="000000"/>
              </a:buClr>
              <a:buSzPts val="2400"/>
              <a:buNone/>
            </a:pPr>
            <a:endParaRPr lang="en-ZA" b="1" dirty="0">
              <a:latin typeface="Calibri" panose="020F0502020204030204" pitchFamily="34" charset="0"/>
              <a:ea typeface="Calibri" panose="020F0502020204030204" pitchFamily="34" charset="0"/>
              <a:cs typeface="Times New Roman" panose="02020603050405020304" pitchFamily="18" charset="0"/>
            </a:endParaRPr>
          </a:p>
          <a:p>
            <a:pPr marL="342900" algn="just">
              <a:spcBef>
                <a:spcPts val="480"/>
              </a:spcBef>
              <a:buClr>
                <a:srgbClr val="000000"/>
              </a:buClr>
              <a:buSzPts val="2400"/>
            </a:pPr>
            <a:endParaRPr lang="en-ZA" dirty="0">
              <a:latin typeface="Calibri" panose="020F0502020204030204" pitchFamily="34" charset="0"/>
              <a:ea typeface="Calibri" panose="020F0502020204030204" pitchFamily="34" charset="0"/>
              <a:cs typeface="Times New Roman" panose="02020603050405020304" pitchFamily="18" charset="0"/>
            </a:endParaRPr>
          </a:p>
          <a:p>
            <a:pPr marL="342900" algn="just">
              <a:spcBef>
                <a:spcPts val="480"/>
              </a:spcBef>
              <a:buClr>
                <a:srgbClr val="000000"/>
              </a:buClr>
              <a:buSzPts val="2400"/>
            </a:pPr>
            <a:endParaRPr lang="en-ZA" dirty="0">
              <a:solidFill>
                <a:schemeClr val="tx1">
                  <a:lumMod val="75000"/>
                  <a:lumOff val="25000"/>
                </a:schemeClr>
              </a:solidFill>
              <a:latin typeface="+mj-lt"/>
              <a:ea typeface="Arial"/>
              <a:cs typeface="Arial"/>
              <a:sym typeface="Arial"/>
            </a:endParaRPr>
          </a:p>
          <a:p>
            <a:pPr marL="342900" algn="just">
              <a:spcBef>
                <a:spcPts val="480"/>
              </a:spcBef>
              <a:buClr>
                <a:srgbClr val="000000"/>
              </a:buClr>
              <a:buSzPts val="2400"/>
            </a:pPr>
            <a:endParaRPr lang="en-ZA" dirty="0">
              <a:solidFill>
                <a:schemeClr val="tx1">
                  <a:lumMod val="75000"/>
                  <a:lumOff val="25000"/>
                </a:schemeClr>
              </a:solidFill>
              <a:latin typeface="+mj-lt"/>
              <a:ea typeface="Arial"/>
              <a:cs typeface="Arial"/>
              <a:sym typeface="Arial"/>
            </a:endParaRPr>
          </a:p>
          <a:p>
            <a:pPr marL="342900" algn="just">
              <a:spcBef>
                <a:spcPts val="480"/>
              </a:spcBef>
              <a:buClr>
                <a:srgbClr val="000000"/>
              </a:buClr>
              <a:buSzPts val="2400"/>
            </a:pPr>
            <a:endParaRPr lang="en-ZA" dirty="0">
              <a:solidFill>
                <a:schemeClr val="tx1">
                  <a:lumMod val="75000"/>
                  <a:lumOff val="25000"/>
                </a:schemeClr>
              </a:solidFill>
              <a:latin typeface="+mj-lt"/>
              <a:ea typeface="Arial"/>
              <a:cs typeface="Arial"/>
              <a:sym typeface="Arial"/>
            </a:endParaRPr>
          </a:p>
          <a:p>
            <a:pPr marL="0" lvl="0" indent="0" algn="just">
              <a:spcBef>
                <a:spcPts val="480"/>
              </a:spcBef>
              <a:buClr>
                <a:srgbClr val="000000"/>
              </a:buClr>
              <a:buSzPts val="2400"/>
              <a:buNone/>
            </a:pPr>
            <a:endParaRPr lang="en-ZA" sz="2200" dirty="0">
              <a:solidFill>
                <a:schemeClr val="tx1">
                  <a:lumMod val="75000"/>
                  <a:lumOff val="25000"/>
                </a:schemeClr>
              </a:solidFill>
            </a:endParaRPr>
          </a:p>
        </p:txBody>
      </p:sp>
    </p:spTree>
    <p:extLst>
      <p:ext uri="{BB962C8B-B14F-4D97-AF65-F5344CB8AC3E}">
        <p14:creationId xmlns:p14="http://schemas.microsoft.com/office/powerpoint/2010/main" val="168335107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447510" y="220392"/>
            <a:ext cx="8229600" cy="681417"/>
          </a:xfrm>
          <a:prstGeom prst="rect">
            <a:avLst/>
          </a:prstGeom>
          <a:noFill/>
          <a:ln>
            <a:noFill/>
          </a:ln>
        </p:spPr>
        <p:txBody>
          <a:bodyPr spcFirstLastPara="1" wrap="square" lIns="91425" tIns="45700" rIns="91425" bIns="45700" anchor="ctr" anchorCtr="0">
            <a:noAutofit/>
          </a:bodyPr>
          <a:lstStyle/>
          <a:p>
            <a:pPr lvl="0">
              <a:buSzPts val="3000"/>
            </a:pPr>
            <a:r>
              <a:rPr lang="en-ZA" sz="2400" b="1" dirty="0">
                <a:solidFill>
                  <a:srgbClr val="73B632"/>
                </a:solidFill>
                <a:latin typeface="+mj-lt"/>
                <a:ea typeface="Twentieth Century"/>
                <a:cs typeface="Twentieth Century"/>
                <a:sym typeface="Twentieth Century"/>
              </a:rPr>
              <a:t>LOGISTICS, COMMUNICATION, LEGAL &amp; RECORDS</a:t>
            </a:r>
            <a:br>
              <a:rPr lang="en-ZA" sz="2400" b="1" dirty="0">
                <a:solidFill>
                  <a:srgbClr val="73B632"/>
                </a:solidFill>
                <a:latin typeface="+mj-lt"/>
                <a:ea typeface="Twentieth Century"/>
                <a:cs typeface="Twentieth Century"/>
                <a:sym typeface="Twentieth Century"/>
              </a:rPr>
            </a:br>
            <a:r>
              <a:rPr lang="en-ZA" sz="2400" b="1" dirty="0">
                <a:solidFill>
                  <a:srgbClr val="73B632"/>
                </a:solidFill>
                <a:latin typeface="+mj-lt"/>
                <a:ea typeface="Twentieth Century"/>
                <a:cs typeface="Twentieth Century"/>
                <a:sym typeface="Twentieth Century"/>
              </a:rPr>
              <a:t>WORKSTREAMS REPORTS</a:t>
            </a:r>
            <a:endParaRPr sz="2400" dirty="0">
              <a:solidFill>
                <a:srgbClr val="73B632"/>
              </a:solidFill>
              <a:latin typeface="+mj-lt"/>
            </a:endParaRPr>
          </a:p>
        </p:txBody>
      </p:sp>
      <p:sp>
        <p:nvSpPr>
          <p:cNvPr id="97" name="Google Shape;97;p14"/>
          <p:cNvSpPr txBox="1">
            <a:spLocks noGrp="1"/>
          </p:cNvSpPr>
          <p:nvPr>
            <p:ph type="body" idx="1"/>
          </p:nvPr>
        </p:nvSpPr>
        <p:spPr>
          <a:xfrm>
            <a:off x="842025" y="1257053"/>
            <a:ext cx="7665653" cy="4974935"/>
          </a:xfrm>
          <a:prstGeom prst="rect">
            <a:avLst/>
          </a:prstGeom>
          <a:noFill/>
          <a:ln>
            <a:noFill/>
          </a:ln>
        </p:spPr>
        <p:txBody>
          <a:bodyPr spcFirstLastPara="1" wrap="square" lIns="91425" tIns="45700" rIns="91425" bIns="45700" anchor="t" anchorCtr="0">
            <a:noAutofit/>
          </a:bodyPr>
          <a:lstStyle/>
          <a:p>
            <a:pPr marL="342900" algn="just">
              <a:spcBef>
                <a:spcPts val="480"/>
              </a:spcBef>
              <a:buClr>
                <a:srgbClr val="000000"/>
              </a:buClr>
              <a:buSzPts val="2400"/>
            </a:pPr>
            <a:r>
              <a:rPr lang="en-ZA" b="1" dirty="0">
                <a:latin typeface="Arial" panose="020B0604020202020204" pitchFamily="34" charset="0"/>
                <a:ea typeface="Calibri" panose="020F0502020204030204" pitchFamily="34" charset="0"/>
                <a:cs typeface="Times New Roman" panose="02020603050405020304" pitchFamily="18" charset="0"/>
              </a:rPr>
              <a:t>TASK</a:t>
            </a:r>
          </a:p>
          <a:p>
            <a:pPr marL="800100" lvl="1" algn="just">
              <a:spcBef>
                <a:spcPts val="480"/>
              </a:spcBef>
              <a:buClr>
                <a:srgbClr val="000000"/>
              </a:buClr>
              <a:buSzPts val="2400"/>
            </a:pPr>
            <a:r>
              <a:rPr lang="en-ZA" sz="2400" dirty="0">
                <a:latin typeface="Arial" panose="020B0604020202020204" pitchFamily="34" charset="0"/>
                <a:ea typeface="Calibri" panose="020F0502020204030204" pitchFamily="34" charset="0"/>
                <a:cs typeface="Times New Roman" panose="02020603050405020304" pitchFamily="18" charset="0"/>
              </a:rPr>
              <a:t>PREPERATIONS FOR READINESS</a:t>
            </a:r>
            <a:endParaRPr lang="en-ZA" dirty="0">
              <a:latin typeface="Calibri" panose="020F0502020204030204" pitchFamily="34" charset="0"/>
              <a:ea typeface="Calibri" panose="020F0502020204030204" pitchFamily="34" charset="0"/>
              <a:cs typeface="Times New Roman" panose="02020603050405020304" pitchFamily="18" charset="0"/>
            </a:endParaRPr>
          </a:p>
          <a:p>
            <a:pPr marL="342900" algn="just">
              <a:spcBef>
                <a:spcPts val="480"/>
              </a:spcBef>
              <a:buClr>
                <a:srgbClr val="000000"/>
              </a:buClr>
              <a:buSzPts val="2400"/>
            </a:pPr>
            <a:r>
              <a:rPr lang="en-ZA" b="1" dirty="0">
                <a:latin typeface="Arial" panose="020B0604020202020204" pitchFamily="34" charset="0"/>
                <a:ea typeface="Calibri" panose="020F0502020204030204" pitchFamily="34" charset="0"/>
                <a:cs typeface="Times New Roman" panose="02020603050405020304" pitchFamily="18" charset="0"/>
              </a:rPr>
              <a:t>TIME FRAME</a:t>
            </a:r>
          </a:p>
          <a:p>
            <a:pPr marL="800100" lvl="1" algn="just">
              <a:spcBef>
                <a:spcPts val="480"/>
              </a:spcBef>
              <a:buClr>
                <a:srgbClr val="000000"/>
              </a:buClr>
              <a:buSzPts val="2400"/>
            </a:pPr>
            <a:r>
              <a:rPr lang="en-ZA" sz="2400" dirty="0">
                <a:latin typeface="Arial" panose="020B0604020202020204" pitchFamily="34" charset="0"/>
                <a:ea typeface="Calibri" panose="020F0502020204030204" pitchFamily="34" charset="0"/>
                <a:cs typeface="Times New Roman" panose="02020603050405020304" pitchFamily="18" charset="0"/>
              </a:rPr>
              <a:t>04 May</a:t>
            </a:r>
            <a:endParaRPr lang="en-ZA" dirty="0">
              <a:latin typeface="Calibri" panose="020F0502020204030204" pitchFamily="34" charset="0"/>
              <a:ea typeface="Calibri" panose="020F0502020204030204" pitchFamily="34" charset="0"/>
              <a:cs typeface="Times New Roman" panose="02020603050405020304" pitchFamily="18" charset="0"/>
            </a:endParaRPr>
          </a:p>
          <a:p>
            <a:pPr marL="342900" algn="just">
              <a:spcBef>
                <a:spcPts val="480"/>
              </a:spcBef>
              <a:buClr>
                <a:srgbClr val="000000"/>
              </a:buClr>
              <a:buSzPts val="2400"/>
            </a:pPr>
            <a:r>
              <a:rPr lang="en-ZA" b="1" dirty="0">
                <a:latin typeface="Arial" panose="020B0604020202020204" pitchFamily="34" charset="0"/>
                <a:ea typeface="Calibri" panose="020F0502020204030204" pitchFamily="34" charset="0"/>
                <a:cs typeface="Times New Roman" panose="02020603050405020304" pitchFamily="18" charset="0"/>
              </a:rPr>
              <a:t>RESPONSIBLE OFFICIAL</a:t>
            </a:r>
          </a:p>
          <a:p>
            <a:pPr marL="800100" lvl="1" algn="just">
              <a:spcBef>
                <a:spcPts val="480"/>
              </a:spcBef>
              <a:buClr>
                <a:srgbClr val="000000"/>
              </a:buClr>
              <a:buSzPts val="2400"/>
            </a:pPr>
            <a:r>
              <a:rPr lang="en-ZA" sz="2400" dirty="0">
                <a:latin typeface="Arial" panose="020B0604020202020204" pitchFamily="34" charset="0"/>
                <a:ea typeface="Calibri" panose="020F0502020204030204" pitchFamily="34" charset="0"/>
                <a:cs typeface="Times New Roman" panose="02020603050405020304" pitchFamily="18" charset="0"/>
              </a:rPr>
              <a:t>Corporate Services HOD</a:t>
            </a:r>
          </a:p>
          <a:p>
            <a:pPr marL="342900" algn="just">
              <a:spcBef>
                <a:spcPts val="480"/>
              </a:spcBef>
              <a:buClr>
                <a:srgbClr val="000000"/>
              </a:buClr>
              <a:buSzPts val="2400"/>
            </a:pPr>
            <a:r>
              <a:rPr lang="en-ZA" b="1" dirty="0">
                <a:latin typeface="Arial" panose="020B0604020202020204" pitchFamily="34" charset="0"/>
                <a:ea typeface="Calibri" panose="020F0502020204030204" pitchFamily="34" charset="0"/>
                <a:cs typeface="Times New Roman" panose="02020603050405020304" pitchFamily="18" charset="0"/>
              </a:rPr>
              <a:t>ACTIVITIES</a:t>
            </a:r>
          </a:p>
          <a:p>
            <a:pPr marL="800100" lvl="1" algn="just">
              <a:spcBef>
                <a:spcPts val="480"/>
              </a:spcBef>
              <a:buClr>
                <a:srgbClr val="000000"/>
              </a:buClr>
              <a:buSzPts val="2400"/>
            </a:pPr>
            <a:r>
              <a:rPr lang="en-US" sz="2400" dirty="0">
                <a:latin typeface="Arial" panose="020B0604020202020204" pitchFamily="34" charset="0"/>
                <a:cs typeface="Times New Roman" panose="02020603050405020304" pitchFamily="18" charset="0"/>
              </a:rPr>
              <a:t>PPE has been distributed to sections and staff returning and will continue to be distributed to them.</a:t>
            </a:r>
          </a:p>
          <a:p>
            <a:pPr marL="457200" lvl="1" indent="0" algn="just">
              <a:spcBef>
                <a:spcPts val="480"/>
              </a:spcBef>
              <a:buClr>
                <a:srgbClr val="000000"/>
              </a:buClr>
              <a:buSzPts val="2400"/>
              <a:buNone/>
            </a:pPr>
            <a:endParaRPr lang="en-ZA" b="1" dirty="0">
              <a:latin typeface="Calibri" panose="020F0502020204030204" pitchFamily="34" charset="0"/>
              <a:ea typeface="Calibri" panose="020F0502020204030204" pitchFamily="34" charset="0"/>
              <a:cs typeface="Times New Roman" panose="02020603050405020304" pitchFamily="18" charset="0"/>
            </a:endParaRPr>
          </a:p>
          <a:p>
            <a:pPr marL="342900" algn="just">
              <a:spcBef>
                <a:spcPts val="480"/>
              </a:spcBef>
              <a:buClr>
                <a:srgbClr val="000000"/>
              </a:buClr>
              <a:buSzPts val="2400"/>
            </a:pPr>
            <a:endParaRPr lang="en-ZA" dirty="0">
              <a:latin typeface="Calibri" panose="020F0502020204030204" pitchFamily="34" charset="0"/>
              <a:ea typeface="Calibri" panose="020F0502020204030204" pitchFamily="34" charset="0"/>
              <a:cs typeface="Times New Roman" panose="02020603050405020304" pitchFamily="18" charset="0"/>
            </a:endParaRPr>
          </a:p>
          <a:p>
            <a:pPr marL="342900" algn="just">
              <a:spcBef>
                <a:spcPts val="480"/>
              </a:spcBef>
              <a:buClr>
                <a:srgbClr val="000000"/>
              </a:buClr>
              <a:buSzPts val="2400"/>
            </a:pPr>
            <a:endParaRPr lang="en-ZA" dirty="0">
              <a:solidFill>
                <a:schemeClr val="tx1">
                  <a:lumMod val="75000"/>
                  <a:lumOff val="25000"/>
                </a:schemeClr>
              </a:solidFill>
              <a:latin typeface="+mj-lt"/>
              <a:ea typeface="Arial"/>
              <a:cs typeface="Arial"/>
              <a:sym typeface="Arial"/>
            </a:endParaRPr>
          </a:p>
          <a:p>
            <a:pPr marL="342900" algn="just">
              <a:spcBef>
                <a:spcPts val="480"/>
              </a:spcBef>
              <a:buClr>
                <a:srgbClr val="000000"/>
              </a:buClr>
              <a:buSzPts val="2400"/>
            </a:pPr>
            <a:endParaRPr lang="en-ZA" dirty="0">
              <a:solidFill>
                <a:schemeClr val="tx1">
                  <a:lumMod val="75000"/>
                  <a:lumOff val="25000"/>
                </a:schemeClr>
              </a:solidFill>
              <a:latin typeface="+mj-lt"/>
              <a:ea typeface="Arial"/>
              <a:cs typeface="Arial"/>
              <a:sym typeface="Arial"/>
            </a:endParaRPr>
          </a:p>
          <a:p>
            <a:pPr marL="342900" algn="just">
              <a:spcBef>
                <a:spcPts val="480"/>
              </a:spcBef>
              <a:buClr>
                <a:srgbClr val="000000"/>
              </a:buClr>
              <a:buSzPts val="2400"/>
            </a:pPr>
            <a:endParaRPr lang="en-ZA" dirty="0">
              <a:solidFill>
                <a:schemeClr val="tx1">
                  <a:lumMod val="75000"/>
                  <a:lumOff val="25000"/>
                </a:schemeClr>
              </a:solidFill>
              <a:latin typeface="+mj-lt"/>
              <a:ea typeface="Arial"/>
              <a:cs typeface="Arial"/>
              <a:sym typeface="Arial"/>
            </a:endParaRPr>
          </a:p>
          <a:p>
            <a:pPr marL="0" lvl="0" indent="0" algn="just">
              <a:spcBef>
                <a:spcPts val="480"/>
              </a:spcBef>
              <a:buClr>
                <a:srgbClr val="000000"/>
              </a:buClr>
              <a:buSzPts val="2400"/>
              <a:buNone/>
            </a:pPr>
            <a:endParaRPr lang="en-ZA" sz="2200" dirty="0">
              <a:solidFill>
                <a:schemeClr val="tx1">
                  <a:lumMod val="75000"/>
                  <a:lumOff val="25000"/>
                </a:schemeClr>
              </a:solidFill>
            </a:endParaRPr>
          </a:p>
        </p:txBody>
      </p:sp>
    </p:spTree>
    <p:extLst>
      <p:ext uri="{BB962C8B-B14F-4D97-AF65-F5344CB8AC3E}">
        <p14:creationId xmlns:p14="http://schemas.microsoft.com/office/powerpoint/2010/main" val="41171417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447510" y="220392"/>
            <a:ext cx="8229600" cy="681417"/>
          </a:xfrm>
          <a:prstGeom prst="rect">
            <a:avLst/>
          </a:prstGeom>
          <a:noFill/>
          <a:ln>
            <a:noFill/>
          </a:ln>
        </p:spPr>
        <p:txBody>
          <a:bodyPr spcFirstLastPara="1" wrap="square" lIns="91425" tIns="45700" rIns="91425" bIns="45700" anchor="ctr" anchorCtr="0">
            <a:noAutofit/>
          </a:bodyPr>
          <a:lstStyle/>
          <a:p>
            <a:pPr lvl="0">
              <a:buSzPts val="3000"/>
            </a:pPr>
            <a:r>
              <a:rPr lang="en-ZA" sz="2400" b="1" dirty="0">
                <a:solidFill>
                  <a:srgbClr val="73B632"/>
                </a:solidFill>
                <a:latin typeface="+mj-lt"/>
                <a:ea typeface="Twentieth Century"/>
                <a:cs typeface="Twentieth Century"/>
                <a:sym typeface="Twentieth Century"/>
              </a:rPr>
              <a:t>LOGISTICS, COMMUNICATION, LEGAL &amp; RECORDS</a:t>
            </a:r>
            <a:br>
              <a:rPr lang="en-ZA" sz="2400" b="1" dirty="0">
                <a:solidFill>
                  <a:srgbClr val="73B632"/>
                </a:solidFill>
                <a:latin typeface="+mj-lt"/>
                <a:ea typeface="Twentieth Century"/>
                <a:cs typeface="Twentieth Century"/>
                <a:sym typeface="Twentieth Century"/>
              </a:rPr>
            </a:br>
            <a:r>
              <a:rPr lang="en-ZA" sz="2400" b="1" dirty="0">
                <a:solidFill>
                  <a:srgbClr val="73B632"/>
                </a:solidFill>
                <a:latin typeface="+mj-lt"/>
                <a:ea typeface="Twentieth Century"/>
                <a:cs typeface="Twentieth Century"/>
                <a:sym typeface="Twentieth Century"/>
              </a:rPr>
              <a:t>WORKSTREAMS REPORTS</a:t>
            </a:r>
            <a:endParaRPr sz="2400" dirty="0">
              <a:solidFill>
                <a:srgbClr val="73B632"/>
              </a:solidFill>
              <a:latin typeface="+mj-lt"/>
            </a:endParaRPr>
          </a:p>
        </p:txBody>
      </p:sp>
      <p:sp>
        <p:nvSpPr>
          <p:cNvPr id="97" name="Google Shape;97;p14"/>
          <p:cNvSpPr txBox="1">
            <a:spLocks noGrp="1"/>
          </p:cNvSpPr>
          <p:nvPr>
            <p:ph type="body" idx="1"/>
          </p:nvPr>
        </p:nvSpPr>
        <p:spPr>
          <a:xfrm>
            <a:off x="842025" y="1257053"/>
            <a:ext cx="7665653" cy="4974935"/>
          </a:xfrm>
          <a:prstGeom prst="rect">
            <a:avLst/>
          </a:prstGeom>
          <a:noFill/>
          <a:ln>
            <a:noFill/>
          </a:ln>
        </p:spPr>
        <p:txBody>
          <a:bodyPr spcFirstLastPara="1" wrap="square" lIns="91425" tIns="45700" rIns="91425" bIns="45700" anchor="t" anchorCtr="0">
            <a:noAutofit/>
          </a:bodyPr>
          <a:lstStyle/>
          <a:p>
            <a:pPr marL="0" lvl="0" indent="0" algn="just">
              <a:spcBef>
                <a:spcPts val="480"/>
              </a:spcBef>
              <a:buClr>
                <a:srgbClr val="000000"/>
              </a:buClr>
              <a:buSzPts val="2400"/>
              <a:buNone/>
            </a:pPr>
            <a:endParaRPr lang="en-ZA" dirty="0">
              <a:solidFill>
                <a:schemeClr val="tx1">
                  <a:lumMod val="75000"/>
                  <a:lumOff val="25000"/>
                </a:schemeClr>
              </a:solidFill>
              <a:latin typeface="+mj-lt"/>
              <a:ea typeface="Arial"/>
              <a:cs typeface="Arial"/>
              <a:sym typeface="Arial"/>
            </a:endParaRPr>
          </a:p>
          <a:p>
            <a:pPr marL="0" lvl="0" indent="0" algn="just">
              <a:spcBef>
                <a:spcPts val="480"/>
              </a:spcBef>
              <a:buClr>
                <a:srgbClr val="000000"/>
              </a:buClr>
              <a:buSzPts val="2400"/>
              <a:buNone/>
            </a:pPr>
            <a:endParaRPr lang="en-ZA" sz="2200" dirty="0">
              <a:solidFill>
                <a:schemeClr val="tx1">
                  <a:lumMod val="75000"/>
                  <a:lumOff val="25000"/>
                </a:schemeClr>
              </a:solidFill>
            </a:endParaRPr>
          </a:p>
        </p:txBody>
      </p:sp>
      <p:sp>
        <p:nvSpPr>
          <p:cNvPr id="2" name="Rectangle 1">
            <a:extLst>
              <a:ext uri="{FF2B5EF4-FFF2-40B4-BE49-F238E27FC236}">
                <a16:creationId xmlns:a16="http://schemas.microsoft.com/office/drawing/2014/main" id="{A7C935F9-2590-4D17-8072-0C8EFB6DDB01}"/>
              </a:ext>
            </a:extLst>
          </p:cNvPr>
          <p:cNvSpPr/>
          <p:nvPr/>
        </p:nvSpPr>
        <p:spPr>
          <a:xfrm>
            <a:off x="2038487" y="1090771"/>
            <a:ext cx="5047645" cy="461665"/>
          </a:xfrm>
          <a:prstGeom prst="rect">
            <a:avLst/>
          </a:prstGeom>
        </p:spPr>
        <p:txBody>
          <a:bodyPr wrap="square">
            <a:spAutoFit/>
          </a:bodyPr>
          <a:lstStyle/>
          <a:p>
            <a:pPr lvl="2"/>
            <a:r>
              <a:rPr lang="en-US" sz="2400" dirty="0"/>
              <a:t>BCMM Employee Wellness Centre</a:t>
            </a:r>
            <a:endParaRPr lang="en-ZA" sz="2400" dirty="0"/>
          </a:p>
        </p:txBody>
      </p:sp>
      <p:sp>
        <p:nvSpPr>
          <p:cNvPr id="5" name="Google Shape;97;p14">
            <a:extLst>
              <a:ext uri="{FF2B5EF4-FFF2-40B4-BE49-F238E27FC236}">
                <a16:creationId xmlns:a16="http://schemas.microsoft.com/office/drawing/2014/main" id="{5E254233-1D72-4523-838B-E62DE0E6283C}"/>
              </a:ext>
            </a:extLst>
          </p:cNvPr>
          <p:cNvSpPr txBox="1">
            <a:spLocks/>
          </p:cNvSpPr>
          <p:nvPr/>
        </p:nvSpPr>
        <p:spPr>
          <a:xfrm>
            <a:off x="672593" y="1442393"/>
            <a:ext cx="7835085" cy="49749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9pPr>
          </a:lstStyle>
          <a:p>
            <a:pPr marL="0" indent="0" algn="ctr">
              <a:spcBef>
                <a:spcPts val="0"/>
              </a:spcBef>
              <a:buClr>
                <a:srgbClr val="000000"/>
              </a:buClr>
              <a:buSzPts val="2400"/>
              <a:buFont typeface="Arial"/>
              <a:buNone/>
            </a:pPr>
            <a:r>
              <a:rPr lang="en-US" b="1" dirty="0">
                <a:latin typeface="Arial" panose="020B0604020202020204" pitchFamily="34" charset="0"/>
                <a:cs typeface="Arial" panose="020B0604020202020204" pitchFamily="34" charset="0"/>
              </a:rPr>
              <a:t>Personal Protective Equipment Issued</a:t>
            </a:r>
          </a:p>
          <a:p>
            <a:pPr marL="0" indent="0" algn="ctr">
              <a:spcBef>
                <a:spcPts val="0"/>
              </a:spcBef>
              <a:buClr>
                <a:srgbClr val="000000"/>
              </a:buClr>
              <a:buSzPts val="2400"/>
              <a:buFont typeface="Arial"/>
              <a:buNone/>
            </a:pPr>
            <a:r>
              <a:rPr lang="en-US" b="1" dirty="0">
                <a:latin typeface="Arial" panose="020B0604020202020204" pitchFamily="34" charset="0"/>
                <a:cs typeface="Arial" panose="020B0604020202020204" pitchFamily="34" charset="0"/>
              </a:rPr>
              <a:t> </a:t>
            </a:r>
          </a:p>
          <a:p>
            <a:pPr marL="0" indent="0" algn="just">
              <a:spcBef>
                <a:spcPts val="0"/>
              </a:spcBef>
              <a:buClr>
                <a:srgbClr val="000000"/>
              </a:buClr>
              <a:buSzPts val="2400"/>
              <a:buNone/>
            </a:pPr>
            <a:r>
              <a:rPr lang="en-US" dirty="0">
                <a:latin typeface="Arial" panose="020B0604020202020204" pitchFamily="34" charset="0"/>
                <a:cs typeface="Arial" panose="020B0604020202020204" pitchFamily="34" charset="0"/>
              </a:rPr>
              <a:t>Non Touch Thermal Scanners – 	       134 </a:t>
            </a:r>
          </a:p>
          <a:p>
            <a:pPr marL="0" indent="0" algn="just">
              <a:spcBef>
                <a:spcPts val="0"/>
              </a:spcBef>
              <a:buClr>
                <a:srgbClr val="000000"/>
              </a:buClr>
              <a:buSzPts val="2400"/>
              <a:buNone/>
            </a:pPr>
            <a:r>
              <a:rPr lang="en-ZA" dirty="0">
                <a:solidFill>
                  <a:schemeClr val="tx1"/>
                </a:solidFill>
                <a:latin typeface="Arial" panose="020B0604020202020204" pitchFamily="34" charset="0"/>
                <a:ea typeface="Arial"/>
                <a:cs typeface="Arial" panose="020B0604020202020204" pitchFamily="34" charset="0"/>
                <a:sym typeface="Arial"/>
              </a:rPr>
              <a:t>Gloves			-	103 750</a:t>
            </a:r>
          </a:p>
          <a:p>
            <a:pPr marL="0" indent="0" algn="just">
              <a:spcBef>
                <a:spcPts val="0"/>
              </a:spcBef>
              <a:buClr>
                <a:srgbClr val="000000"/>
              </a:buClr>
              <a:buSzPts val="2400"/>
              <a:buNone/>
            </a:pPr>
            <a:r>
              <a:rPr lang="en-ZA" dirty="0">
                <a:solidFill>
                  <a:schemeClr val="tx1"/>
                </a:solidFill>
                <a:latin typeface="Arial" panose="020B0604020202020204" pitchFamily="34" charset="0"/>
                <a:ea typeface="Arial"/>
                <a:cs typeface="Arial" panose="020B0604020202020204" pitchFamily="34" charset="0"/>
                <a:sym typeface="Arial"/>
              </a:rPr>
              <a:t>Masks				-	102 558</a:t>
            </a:r>
          </a:p>
          <a:p>
            <a:pPr marL="0" indent="0" algn="just">
              <a:spcBef>
                <a:spcPts val="0"/>
              </a:spcBef>
              <a:buClr>
                <a:srgbClr val="000000"/>
              </a:buClr>
              <a:buSzPts val="2400"/>
              <a:buNone/>
            </a:pPr>
            <a:r>
              <a:rPr lang="en-ZA" dirty="0">
                <a:solidFill>
                  <a:schemeClr val="tx1"/>
                </a:solidFill>
                <a:latin typeface="Arial" panose="020B0604020202020204" pitchFamily="34" charset="0"/>
                <a:ea typeface="Arial"/>
                <a:cs typeface="Arial" panose="020B0604020202020204" pitchFamily="34" charset="0"/>
                <a:sym typeface="Arial"/>
              </a:rPr>
              <a:t>Sanitizers	(L)		-	    6 637</a:t>
            </a:r>
          </a:p>
          <a:p>
            <a:pPr marL="0" indent="0" algn="just">
              <a:spcBef>
                <a:spcPts val="0"/>
              </a:spcBef>
              <a:buClr>
                <a:srgbClr val="000000"/>
              </a:buClr>
              <a:buSzPts val="2400"/>
              <a:buNone/>
            </a:pPr>
            <a:r>
              <a:rPr lang="en-ZA" dirty="0">
                <a:solidFill>
                  <a:schemeClr val="tx1"/>
                </a:solidFill>
                <a:latin typeface="Arial" panose="020B0604020202020204" pitchFamily="34" charset="0"/>
                <a:ea typeface="Arial"/>
                <a:cs typeface="Arial" panose="020B0604020202020204" pitchFamily="34" charset="0"/>
                <a:sym typeface="Arial"/>
              </a:rPr>
              <a:t>500(ML) 			-	      229</a:t>
            </a:r>
          </a:p>
          <a:p>
            <a:pPr marL="0" indent="0" algn="just">
              <a:spcBef>
                <a:spcPts val="0"/>
              </a:spcBef>
              <a:buClr>
                <a:srgbClr val="000000"/>
              </a:buClr>
              <a:buSzPts val="2400"/>
              <a:buNone/>
            </a:pPr>
            <a:r>
              <a:rPr lang="en-ZA" dirty="0">
                <a:solidFill>
                  <a:schemeClr val="tx1"/>
                </a:solidFill>
                <a:latin typeface="Arial" panose="020B0604020202020204" pitchFamily="34" charset="0"/>
                <a:ea typeface="Arial"/>
                <a:cs typeface="Arial" panose="020B0604020202020204" pitchFamily="34" charset="0"/>
                <a:sym typeface="Arial"/>
              </a:rPr>
              <a:t>Spray Bottles			-	      481</a:t>
            </a:r>
          </a:p>
          <a:p>
            <a:pPr marL="0" indent="0" algn="just">
              <a:spcBef>
                <a:spcPts val="0"/>
              </a:spcBef>
              <a:buClr>
                <a:srgbClr val="000000"/>
              </a:buClr>
              <a:buSzPts val="2400"/>
              <a:buNone/>
            </a:pPr>
            <a:r>
              <a:rPr lang="en-ZA" dirty="0">
                <a:solidFill>
                  <a:schemeClr val="tx1"/>
                </a:solidFill>
                <a:latin typeface="Arial" panose="020B0604020202020204" pitchFamily="34" charset="0"/>
                <a:ea typeface="Arial"/>
                <a:cs typeface="Arial" panose="020B0604020202020204" pitchFamily="34" charset="0"/>
                <a:sym typeface="Arial"/>
              </a:rPr>
              <a:t>Disinfectant (L)		-	   1 501 </a:t>
            </a:r>
          </a:p>
          <a:p>
            <a:pPr marL="0" indent="0" algn="just">
              <a:spcBef>
                <a:spcPts val="0"/>
              </a:spcBef>
              <a:buClr>
                <a:srgbClr val="000000"/>
              </a:buClr>
              <a:buSzPts val="2400"/>
              <a:buNone/>
            </a:pPr>
            <a:r>
              <a:rPr lang="en-ZA" dirty="0">
                <a:solidFill>
                  <a:schemeClr val="tx1"/>
                </a:solidFill>
                <a:latin typeface="Arial" panose="020B0604020202020204" pitchFamily="34" charset="0"/>
                <a:ea typeface="Arial"/>
                <a:cs typeface="Arial" panose="020B0604020202020204" pitchFamily="34" charset="0"/>
                <a:sym typeface="Arial"/>
              </a:rPr>
              <a:t>Face Shields			-	      294</a:t>
            </a:r>
          </a:p>
          <a:p>
            <a:pPr marL="0" indent="0" algn="just">
              <a:spcBef>
                <a:spcPts val="0"/>
              </a:spcBef>
              <a:buClr>
                <a:srgbClr val="000000"/>
              </a:buClr>
              <a:buSzPts val="2400"/>
              <a:buNone/>
            </a:pPr>
            <a:r>
              <a:rPr lang="en-ZA" dirty="0">
                <a:solidFill>
                  <a:schemeClr val="tx1"/>
                </a:solidFill>
                <a:latin typeface="Arial" panose="020B0604020202020204" pitchFamily="34" charset="0"/>
                <a:ea typeface="Arial"/>
                <a:cs typeface="Arial" panose="020B0604020202020204" pitchFamily="34" charset="0"/>
                <a:sym typeface="Arial"/>
              </a:rPr>
              <a:t>Goggles			-	        26</a:t>
            </a:r>
          </a:p>
          <a:p>
            <a:pPr marL="0" indent="0" algn="just">
              <a:spcBef>
                <a:spcPts val="0"/>
              </a:spcBef>
              <a:buClr>
                <a:srgbClr val="000000"/>
              </a:buClr>
              <a:buSzPts val="2400"/>
              <a:buNone/>
            </a:pPr>
            <a:r>
              <a:rPr lang="en-ZA" dirty="0">
                <a:solidFill>
                  <a:schemeClr val="tx1"/>
                </a:solidFill>
                <a:latin typeface="Arial" panose="020B0604020202020204" pitchFamily="34" charset="0"/>
                <a:ea typeface="Arial"/>
                <a:cs typeface="Arial" panose="020B0604020202020204" pitchFamily="34" charset="0"/>
                <a:sym typeface="Arial"/>
              </a:rPr>
              <a:t>Disposable Covers		-	        82</a:t>
            </a:r>
          </a:p>
          <a:p>
            <a:pPr marL="0" indent="0" algn="just">
              <a:spcBef>
                <a:spcPts val="480"/>
              </a:spcBef>
              <a:buClr>
                <a:srgbClr val="000000"/>
              </a:buClr>
              <a:buSzPts val="2400"/>
              <a:buFont typeface="Arial"/>
              <a:buNone/>
            </a:pPr>
            <a:endParaRPr lang="en-ZA" dirty="0">
              <a:solidFill>
                <a:schemeClr val="tx1">
                  <a:lumMod val="75000"/>
                  <a:lumOff val="25000"/>
                </a:schemeClr>
              </a:solidFill>
              <a:latin typeface="Arial" panose="020B0604020202020204" pitchFamily="34" charset="0"/>
              <a:ea typeface="Arial"/>
              <a:cs typeface="Arial" panose="020B0604020202020204" pitchFamily="34" charset="0"/>
              <a:sym typeface="Arial"/>
            </a:endParaRPr>
          </a:p>
          <a:p>
            <a:pPr marL="0" indent="0" algn="just">
              <a:spcBef>
                <a:spcPts val="480"/>
              </a:spcBef>
              <a:buClr>
                <a:srgbClr val="000000"/>
              </a:buClr>
              <a:buSzPts val="2400"/>
              <a:buFont typeface="Arial"/>
              <a:buNone/>
            </a:pPr>
            <a:endParaRPr lang="en-ZA" sz="22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661307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447510" y="220392"/>
            <a:ext cx="8229600" cy="681417"/>
          </a:xfrm>
          <a:prstGeom prst="rect">
            <a:avLst/>
          </a:prstGeom>
          <a:noFill/>
          <a:ln>
            <a:noFill/>
          </a:ln>
        </p:spPr>
        <p:txBody>
          <a:bodyPr spcFirstLastPara="1" wrap="square" lIns="91425" tIns="45700" rIns="91425" bIns="45700" anchor="ctr" anchorCtr="0">
            <a:noAutofit/>
          </a:bodyPr>
          <a:lstStyle/>
          <a:p>
            <a:pPr lvl="0">
              <a:buSzPts val="3000"/>
            </a:pPr>
            <a:r>
              <a:rPr lang="en-ZA" sz="2400" b="1" dirty="0">
                <a:solidFill>
                  <a:srgbClr val="73B632"/>
                </a:solidFill>
                <a:latin typeface="+mj-lt"/>
                <a:ea typeface="Twentieth Century"/>
                <a:cs typeface="Twentieth Century"/>
                <a:sym typeface="Twentieth Century"/>
              </a:rPr>
              <a:t>LOGISTICS, COMMUNICATION, LEGAL &amp; RECORDS</a:t>
            </a:r>
            <a:br>
              <a:rPr lang="en-ZA" sz="2400" b="1" dirty="0">
                <a:solidFill>
                  <a:srgbClr val="73B632"/>
                </a:solidFill>
                <a:latin typeface="+mj-lt"/>
                <a:ea typeface="Twentieth Century"/>
                <a:cs typeface="Twentieth Century"/>
                <a:sym typeface="Twentieth Century"/>
              </a:rPr>
            </a:br>
            <a:r>
              <a:rPr lang="en-ZA" sz="2400" b="1" dirty="0">
                <a:solidFill>
                  <a:srgbClr val="73B632"/>
                </a:solidFill>
                <a:latin typeface="+mj-lt"/>
                <a:ea typeface="Twentieth Century"/>
                <a:cs typeface="Twentieth Century"/>
                <a:sym typeface="Twentieth Century"/>
              </a:rPr>
              <a:t>WORKSTREAMS REPORTS</a:t>
            </a:r>
            <a:endParaRPr sz="2400" dirty="0">
              <a:solidFill>
                <a:srgbClr val="73B632"/>
              </a:solidFill>
              <a:latin typeface="+mj-lt"/>
            </a:endParaRPr>
          </a:p>
        </p:txBody>
      </p:sp>
      <p:sp>
        <p:nvSpPr>
          <p:cNvPr id="97" name="Google Shape;97;p14"/>
          <p:cNvSpPr txBox="1">
            <a:spLocks noGrp="1"/>
          </p:cNvSpPr>
          <p:nvPr>
            <p:ph type="body" idx="1"/>
          </p:nvPr>
        </p:nvSpPr>
        <p:spPr>
          <a:xfrm>
            <a:off x="842025" y="1257053"/>
            <a:ext cx="7665653" cy="4974935"/>
          </a:xfrm>
          <a:prstGeom prst="rect">
            <a:avLst/>
          </a:prstGeom>
          <a:noFill/>
          <a:ln>
            <a:noFill/>
          </a:ln>
        </p:spPr>
        <p:txBody>
          <a:bodyPr spcFirstLastPara="1" wrap="square" lIns="91425" tIns="45700" rIns="91425" bIns="45700" anchor="t" anchorCtr="0">
            <a:noAutofit/>
          </a:bodyPr>
          <a:lstStyle/>
          <a:p>
            <a:pPr marL="0" lvl="0" indent="0" algn="just">
              <a:spcBef>
                <a:spcPts val="480"/>
              </a:spcBef>
              <a:buClr>
                <a:srgbClr val="000000"/>
              </a:buClr>
              <a:buSzPts val="2400"/>
              <a:buNone/>
            </a:pPr>
            <a:endParaRPr lang="en-ZA" dirty="0">
              <a:solidFill>
                <a:schemeClr val="tx1">
                  <a:lumMod val="75000"/>
                  <a:lumOff val="25000"/>
                </a:schemeClr>
              </a:solidFill>
              <a:latin typeface="+mj-lt"/>
              <a:ea typeface="Arial"/>
              <a:cs typeface="Arial"/>
              <a:sym typeface="Arial"/>
            </a:endParaRPr>
          </a:p>
          <a:p>
            <a:pPr marL="0" lvl="0" indent="0" algn="just">
              <a:spcBef>
                <a:spcPts val="480"/>
              </a:spcBef>
              <a:buClr>
                <a:srgbClr val="000000"/>
              </a:buClr>
              <a:buSzPts val="2400"/>
              <a:buNone/>
            </a:pPr>
            <a:endParaRPr lang="en-ZA" sz="2200" dirty="0">
              <a:solidFill>
                <a:schemeClr val="tx1">
                  <a:lumMod val="75000"/>
                  <a:lumOff val="25000"/>
                </a:schemeClr>
              </a:solidFill>
            </a:endParaRPr>
          </a:p>
        </p:txBody>
      </p:sp>
      <p:sp>
        <p:nvSpPr>
          <p:cNvPr id="2" name="Rectangle 1">
            <a:extLst>
              <a:ext uri="{FF2B5EF4-FFF2-40B4-BE49-F238E27FC236}">
                <a16:creationId xmlns:a16="http://schemas.microsoft.com/office/drawing/2014/main" id="{A7C935F9-2590-4D17-8072-0C8EFB6DDB01}"/>
              </a:ext>
            </a:extLst>
          </p:cNvPr>
          <p:cNvSpPr/>
          <p:nvPr/>
        </p:nvSpPr>
        <p:spPr>
          <a:xfrm>
            <a:off x="2048177" y="996290"/>
            <a:ext cx="5047645" cy="461665"/>
          </a:xfrm>
          <a:prstGeom prst="rect">
            <a:avLst/>
          </a:prstGeom>
        </p:spPr>
        <p:txBody>
          <a:bodyPr wrap="square">
            <a:spAutoFit/>
          </a:bodyPr>
          <a:lstStyle/>
          <a:p>
            <a:pPr lvl="2"/>
            <a:r>
              <a:rPr lang="en-US" sz="2400" dirty="0"/>
              <a:t>BCMM Employee Wellness Centre</a:t>
            </a:r>
            <a:endParaRPr lang="en-ZA" sz="2400" dirty="0"/>
          </a:p>
        </p:txBody>
      </p:sp>
      <p:sp>
        <p:nvSpPr>
          <p:cNvPr id="5" name="Google Shape;97;p14">
            <a:extLst>
              <a:ext uri="{FF2B5EF4-FFF2-40B4-BE49-F238E27FC236}">
                <a16:creationId xmlns:a16="http://schemas.microsoft.com/office/drawing/2014/main" id="{5E254233-1D72-4523-838B-E62DE0E6283C}"/>
              </a:ext>
            </a:extLst>
          </p:cNvPr>
          <p:cNvSpPr txBox="1">
            <a:spLocks/>
          </p:cNvSpPr>
          <p:nvPr/>
        </p:nvSpPr>
        <p:spPr>
          <a:xfrm>
            <a:off x="257596" y="1552436"/>
            <a:ext cx="8834510" cy="49749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9pPr>
          </a:lstStyle>
          <a:p>
            <a:pPr marL="0" indent="0" algn="ctr">
              <a:spcBef>
                <a:spcPts val="0"/>
              </a:spcBef>
              <a:buClr>
                <a:srgbClr val="000000"/>
              </a:buClr>
              <a:buSzPts val="2400"/>
              <a:buFont typeface="Arial"/>
              <a:buNone/>
            </a:pPr>
            <a:r>
              <a:rPr lang="en-US" sz="2000" b="1" dirty="0">
                <a:latin typeface="+mj-lt"/>
              </a:rPr>
              <a:t>SCREENING AND TESTING </a:t>
            </a:r>
            <a:endParaRPr lang="en-US" sz="2000" dirty="0">
              <a:latin typeface="+mj-lt"/>
            </a:endParaRPr>
          </a:p>
          <a:p>
            <a:pPr marL="342900" algn="just">
              <a:spcBef>
                <a:spcPts val="480"/>
              </a:spcBef>
              <a:buClr>
                <a:srgbClr val="000000"/>
              </a:buClr>
              <a:buSzPts val="2400"/>
            </a:pPr>
            <a:r>
              <a:rPr lang="en-ZA" sz="2200" dirty="0">
                <a:latin typeface="Arial" panose="020B0604020202020204" pitchFamily="34" charset="0"/>
                <a:ea typeface="Calibri" panose="020F0502020204030204" pitchFamily="34" charset="0"/>
                <a:cs typeface="Arial" panose="020B0604020202020204" pitchFamily="34" charset="0"/>
              </a:rPr>
              <a:t>All entrances to BCMM building was issued with thermal scanners for screening of every person that enters the buildings</a:t>
            </a:r>
          </a:p>
          <a:p>
            <a:pPr marL="342900" algn="just">
              <a:spcBef>
                <a:spcPts val="480"/>
              </a:spcBef>
              <a:buClr>
                <a:srgbClr val="000000"/>
              </a:buClr>
              <a:buSzPts val="2400"/>
            </a:pPr>
            <a:r>
              <a:rPr lang="en-US" sz="2200" kern="1200" dirty="0">
                <a:latin typeface="Arial" panose="020B0604020202020204" pitchFamily="34" charset="0"/>
                <a:cs typeface="Arial" panose="020B0604020202020204" pitchFamily="34" charset="0"/>
              </a:rPr>
              <a:t>8 employees trained on how to operate the thermometers</a:t>
            </a:r>
            <a:endParaRPr lang="en-ZA" sz="2200" dirty="0">
              <a:latin typeface="Arial" panose="020B0604020202020204" pitchFamily="34" charset="0"/>
              <a:ea typeface="Calibri" panose="020F0502020204030204" pitchFamily="34" charset="0"/>
              <a:cs typeface="Arial" panose="020B0604020202020204" pitchFamily="34" charset="0"/>
            </a:endParaRPr>
          </a:p>
          <a:p>
            <a:pPr marL="342900" algn="just">
              <a:spcBef>
                <a:spcPts val="480"/>
              </a:spcBef>
              <a:buClr>
                <a:srgbClr val="000000"/>
              </a:buClr>
              <a:buSzPts val="2400"/>
            </a:pPr>
            <a:r>
              <a:rPr lang="en-US" sz="2200" kern="1200" dirty="0">
                <a:latin typeface="Arial" panose="020B0604020202020204" pitchFamily="34" charset="0"/>
                <a:cs typeface="Arial" panose="020B0604020202020204" pitchFamily="34" charset="0"/>
              </a:rPr>
              <a:t>30 employees were screened through the use of a COVID – 19 questionnaire from the Finance and Electricity  Departments.</a:t>
            </a:r>
            <a:endParaRPr lang="en-ZA" sz="2200" dirty="0">
              <a:latin typeface="Arial" panose="020B0604020202020204" pitchFamily="34" charset="0"/>
              <a:ea typeface="Calibri" panose="020F0502020204030204" pitchFamily="34" charset="0"/>
              <a:cs typeface="Arial" panose="020B0604020202020204" pitchFamily="34" charset="0"/>
            </a:endParaRPr>
          </a:p>
          <a:p>
            <a:pPr marL="342900" algn="just">
              <a:spcBef>
                <a:spcPts val="480"/>
              </a:spcBef>
              <a:buClr>
                <a:srgbClr val="000000"/>
              </a:buClr>
              <a:buSzPts val="2400"/>
            </a:pPr>
            <a:r>
              <a:rPr lang="en-US" sz="2200" kern="1200" dirty="0">
                <a:latin typeface="Arial" panose="020B0604020202020204" pitchFamily="34" charset="0"/>
                <a:cs typeface="Arial" panose="020B0604020202020204" pitchFamily="34" charset="0"/>
              </a:rPr>
              <a:t>10 Confirmed cases in BCMM and 1 Recovery</a:t>
            </a:r>
          </a:p>
          <a:p>
            <a:pPr marL="342900" algn="just">
              <a:spcBef>
                <a:spcPts val="480"/>
              </a:spcBef>
              <a:buClr>
                <a:srgbClr val="000000"/>
              </a:buClr>
              <a:buSzPts val="2400"/>
            </a:pPr>
            <a:r>
              <a:rPr lang="en-US" sz="2200" kern="1200" dirty="0">
                <a:latin typeface="Arial" panose="020B0604020202020204" pitchFamily="34" charset="0"/>
                <a:cs typeface="Arial" panose="020B0604020202020204" pitchFamily="34" charset="0"/>
              </a:rPr>
              <a:t>8 Active cases that are in isolation from (Law Enforcement, Finance, Human Resources,  Trust Centre, Solid Waste and Water Works).</a:t>
            </a:r>
          </a:p>
          <a:p>
            <a:pPr marL="342900" algn="just">
              <a:spcBef>
                <a:spcPts val="480"/>
              </a:spcBef>
              <a:buClr>
                <a:srgbClr val="000000"/>
              </a:buClr>
              <a:buSzPts val="2400"/>
            </a:pPr>
            <a:r>
              <a:rPr lang="en-US" sz="2200" kern="1200" dirty="0">
                <a:latin typeface="Arial" panose="020B0604020202020204" pitchFamily="34" charset="0"/>
                <a:cs typeface="Arial" panose="020B0604020202020204" pitchFamily="34" charset="0"/>
              </a:rPr>
              <a:t>10 Referrals were done for direct contact employees from Law Enforcement for testing</a:t>
            </a:r>
          </a:p>
          <a:p>
            <a:pPr marL="0" indent="0" algn="just">
              <a:spcBef>
                <a:spcPts val="480"/>
              </a:spcBef>
              <a:buClr>
                <a:srgbClr val="000000"/>
              </a:buClr>
              <a:buSzPts val="2400"/>
              <a:buNone/>
            </a:pPr>
            <a:endParaRPr lang="en-US" sz="2000" kern="1200" dirty="0"/>
          </a:p>
          <a:p>
            <a:pPr marL="0" indent="0" algn="just">
              <a:spcBef>
                <a:spcPts val="480"/>
              </a:spcBef>
              <a:buClr>
                <a:srgbClr val="000000"/>
              </a:buClr>
              <a:buSzPts val="2400"/>
              <a:buNone/>
            </a:pPr>
            <a:endParaRPr lang="en-US" sz="2000" kern="1200" dirty="0"/>
          </a:p>
          <a:p>
            <a:pPr marL="0" indent="0" algn="just">
              <a:spcBef>
                <a:spcPts val="480"/>
              </a:spcBef>
              <a:buClr>
                <a:srgbClr val="000000"/>
              </a:buClr>
              <a:buSzPts val="2400"/>
              <a:buFont typeface="Arial"/>
              <a:buNone/>
            </a:pPr>
            <a:endParaRPr lang="en-ZA" sz="2000" dirty="0">
              <a:solidFill>
                <a:schemeClr val="tx1">
                  <a:lumMod val="75000"/>
                  <a:lumOff val="25000"/>
                </a:schemeClr>
              </a:solidFill>
            </a:endParaRPr>
          </a:p>
        </p:txBody>
      </p:sp>
    </p:spTree>
    <p:extLst>
      <p:ext uri="{BB962C8B-B14F-4D97-AF65-F5344CB8AC3E}">
        <p14:creationId xmlns:p14="http://schemas.microsoft.com/office/powerpoint/2010/main" val="424968596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177" y="0"/>
            <a:ext cx="8272733" cy="508958"/>
          </a:xfrm>
        </p:spPr>
        <p:txBody>
          <a:bodyPr/>
          <a:lstStyle/>
          <a:p>
            <a:r>
              <a:rPr lang="en-ZA" sz="2400" dirty="0">
                <a:solidFill>
                  <a:srgbClr val="73B632"/>
                </a:solidFill>
                <a:latin typeface="+mj-lt"/>
                <a:ea typeface="Twentieth Century"/>
                <a:cs typeface="Twentieth Century"/>
                <a:sym typeface="Twentieth Century"/>
              </a:rPr>
              <a:t>LOGISTICS, COMMUNICATION, LEGAL &amp; RECORDS</a:t>
            </a:r>
            <a:endParaRPr lang="en-ZA" sz="2400" dirty="0">
              <a:latin typeface="+mj-lt"/>
            </a:endParaRPr>
          </a:p>
        </p:txBody>
      </p:sp>
      <p:sp>
        <p:nvSpPr>
          <p:cNvPr id="4" name="Text Placeholder 3"/>
          <p:cNvSpPr>
            <a:spLocks noGrp="1"/>
          </p:cNvSpPr>
          <p:nvPr>
            <p:ph type="body" idx="2"/>
          </p:nvPr>
        </p:nvSpPr>
        <p:spPr>
          <a:xfrm>
            <a:off x="319177" y="1017917"/>
            <a:ext cx="8686800" cy="5091232"/>
          </a:xfrm>
        </p:spPr>
        <p:txBody>
          <a:bodyPr/>
          <a:lstStyle/>
          <a:p>
            <a:pPr marL="342900" indent="-342900" algn="just">
              <a:spcAft>
                <a:spcPts val="600"/>
              </a:spcAft>
              <a:buSzPts val="2400"/>
              <a:buFont typeface="Arial" panose="020B0604020202020204" pitchFamily="34" charset="0"/>
              <a:buChar char="•"/>
            </a:pPr>
            <a:r>
              <a:rPr lang="en-US" sz="2400" dirty="0">
                <a:latin typeface="Arial" panose="020B0604020202020204" pitchFamily="34" charset="0"/>
                <a:cs typeface="Arial" panose="020B0604020202020204" pitchFamily="34" charset="0"/>
              </a:rPr>
              <a:t>IDP roadshows Communications and mobilization plan being implemented</a:t>
            </a:r>
          </a:p>
          <a:p>
            <a:pPr marL="342900" indent="-342900" algn="just">
              <a:spcAft>
                <a:spcPts val="600"/>
              </a:spcAft>
              <a:buSzPts val="2400"/>
              <a:buFont typeface="Arial" panose="020B0604020202020204" pitchFamily="34" charset="0"/>
              <a:buChar char="•"/>
            </a:pPr>
            <a:r>
              <a:rPr lang="en-US" sz="2400" dirty="0">
                <a:latin typeface="Arial" panose="020B0604020202020204" pitchFamily="34" charset="0"/>
                <a:cs typeface="Arial" panose="020B0604020202020204" pitchFamily="34" charset="0"/>
              </a:rPr>
              <a:t>Designs approved, recording presentation underway, radio stations booked, social media platforms on standby; awaiting confirmation of dates</a:t>
            </a:r>
          </a:p>
          <a:p>
            <a:pPr marL="0" indent="0" algn="just">
              <a:spcAft>
                <a:spcPts val="600"/>
              </a:spcAft>
              <a:buSzPts val="2400"/>
            </a:pPr>
            <a:r>
              <a:rPr lang="en-US" sz="2400" b="1" u="sng" dirty="0">
                <a:latin typeface="Arial" panose="020B0604020202020204" pitchFamily="34" charset="0"/>
                <a:ea typeface="Calibri" panose="020F0502020204030204" pitchFamily="34" charset="0"/>
                <a:cs typeface="Arial" panose="020B0604020202020204" pitchFamily="34" charset="0"/>
              </a:rPr>
              <a:t>Council Virtual meeting</a:t>
            </a:r>
          </a:p>
          <a:p>
            <a:pPr marL="342900" indent="-342900" algn="just">
              <a:spcAft>
                <a:spcPts val="600"/>
              </a:spcAft>
              <a:buSzPts val="2400"/>
              <a:buFont typeface="Arial" panose="020B0604020202020204" pitchFamily="34" charset="0"/>
              <a:buChar char="•"/>
            </a:pPr>
            <a:r>
              <a:rPr lang="en-US" sz="2400" dirty="0">
                <a:latin typeface="Arial" panose="020B0604020202020204" pitchFamily="34" charset="0"/>
                <a:cs typeface="Arial" panose="020B0604020202020204" pitchFamily="34" charset="0"/>
              </a:rPr>
              <a:t>To adverts on website and social media</a:t>
            </a:r>
          </a:p>
          <a:p>
            <a:pPr marL="342900" indent="-342900" algn="just">
              <a:spcAft>
                <a:spcPts val="600"/>
              </a:spcAft>
              <a:buSzPts val="2400"/>
              <a:buFont typeface="Arial" panose="020B0604020202020204" pitchFamily="34" charset="0"/>
              <a:buChar char="•"/>
            </a:pPr>
            <a:r>
              <a:rPr lang="en-US" sz="2400" dirty="0">
                <a:latin typeface="Arial" panose="020B0604020202020204" pitchFamily="34" charset="0"/>
                <a:cs typeface="Arial" panose="020B0604020202020204" pitchFamily="34" charset="0"/>
              </a:rPr>
              <a:t>Working with ICT to link journalists to be part of the meeting</a:t>
            </a:r>
          </a:p>
          <a:p>
            <a:pPr marL="342900" indent="-342900" algn="just">
              <a:spcAft>
                <a:spcPts val="600"/>
              </a:spcAft>
              <a:buSzPts val="2400"/>
              <a:buFont typeface="Arial" panose="020B0604020202020204" pitchFamily="34" charset="0"/>
              <a:buChar char="•"/>
            </a:pPr>
            <a:r>
              <a:rPr lang="en-US" sz="2400" dirty="0">
                <a:latin typeface="Arial" panose="020B0604020202020204" pitchFamily="34" charset="0"/>
                <a:cs typeface="Arial" panose="020B0604020202020204" pitchFamily="34" charset="0"/>
              </a:rPr>
              <a:t>Updates will be carried on the Facebook page during the meeting</a:t>
            </a:r>
          </a:p>
          <a:p>
            <a:pPr marL="342900" indent="-342900" algn="just">
              <a:spcAft>
                <a:spcPts val="600"/>
              </a:spcAft>
              <a:buSzPts val="2400"/>
              <a:buFont typeface="Arial" panose="020B0604020202020204" pitchFamily="34" charset="0"/>
              <a:buChar char="•"/>
            </a:pPr>
            <a:r>
              <a:rPr lang="en-US" sz="2400" dirty="0">
                <a:latin typeface="Arial" panose="020B0604020202020204" pitchFamily="34" charset="0"/>
                <a:cs typeface="Arial" panose="020B0604020202020204" pitchFamily="34" charset="0"/>
              </a:rPr>
              <a:t>Speaker to carry interviews with community radio stations to explain Council decisions</a:t>
            </a:r>
          </a:p>
        </p:txBody>
      </p:sp>
      <p:sp>
        <p:nvSpPr>
          <p:cNvPr id="5" name="Rectangle 4">
            <a:extLst>
              <a:ext uri="{FF2B5EF4-FFF2-40B4-BE49-F238E27FC236}">
                <a16:creationId xmlns:a16="http://schemas.microsoft.com/office/drawing/2014/main" id="{566F488D-9F30-40DB-8388-BB4F977268EE}"/>
              </a:ext>
            </a:extLst>
          </p:cNvPr>
          <p:cNvSpPr/>
          <p:nvPr/>
        </p:nvSpPr>
        <p:spPr>
          <a:xfrm>
            <a:off x="319177" y="508958"/>
            <a:ext cx="8595359" cy="461665"/>
          </a:xfrm>
          <a:prstGeom prst="rect">
            <a:avLst/>
          </a:prstGeom>
        </p:spPr>
        <p:txBody>
          <a:bodyPr wrap="square">
            <a:spAutoFit/>
          </a:bodyPr>
          <a:lstStyle/>
          <a:p>
            <a:pPr>
              <a:spcAft>
                <a:spcPts val="600"/>
              </a:spcAft>
            </a:pPr>
            <a:r>
              <a:rPr lang="en-ZA" sz="2400" b="1" u="sng" dirty="0">
                <a:latin typeface="+mn-lt"/>
                <a:ea typeface="Calibri" panose="020F0502020204030204" pitchFamily="34" charset="0"/>
                <a:cs typeface="Times New Roman" panose="02020603050405020304" pitchFamily="18" charset="0"/>
              </a:rPr>
              <a:t>IDP Roadshows</a:t>
            </a:r>
          </a:p>
        </p:txBody>
      </p:sp>
    </p:spTree>
    <p:extLst>
      <p:ext uri="{BB962C8B-B14F-4D97-AF65-F5344CB8AC3E}">
        <p14:creationId xmlns:p14="http://schemas.microsoft.com/office/powerpoint/2010/main" val="46356910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177" y="0"/>
            <a:ext cx="8272733" cy="508958"/>
          </a:xfrm>
        </p:spPr>
        <p:txBody>
          <a:bodyPr/>
          <a:lstStyle/>
          <a:p>
            <a:r>
              <a:rPr lang="en-ZA" sz="2400" dirty="0">
                <a:solidFill>
                  <a:srgbClr val="73B632"/>
                </a:solidFill>
                <a:latin typeface="+mj-lt"/>
                <a:ea typeface="Twentieth Century"/>
                <a:cs typeface="Twentieth Century"/>
                <a:sym typeface="Twentieth Century"/>
              </a:rPr>
              <a:t>LOGISTICS, COMMUNICATION, LEGAL &amp; RECORDS</a:t>
            </a:r>
            <a:endParaRPr lang="en-ZA" sz="2400" dirty="0">
              <a:latin typeface="+mj-lt"/>
            </a:endParaRPr>
          </a:p>
        </p:txBody>
      </p:sp>
      <p:sp>
        <p:nvSpPr>
          <p:cNvPr id="4" name="Text Placeholder 3"/>
          <p:cNvSpPr>
            <a:spLocks noGrp="1"/>
          </p:cNvSpPr>
          <p:nvPr>
            <p:ph type="body" idx="2"/>
          </p:nvPr>
        </p:nvSpPr>
        <p:spPr>
          <a:xfrm>
            <a:off x="319177" y="1017917"/>
            <a:ext cx="8505646" cy="5091232"/>
          </a:xfrm>
        </p:spPr>
        <p:txBody>
          <a:bodyPr/>
          <a:lstStyle/>
          <a:p>
            <a:pPr marL="342900" indent="-342900" algn="just">
              <a:spcAft>
                <a:spcPts val="600"/>
              </a:spcAft>
              <a:buSzPts val="2400"/>
              <a:buFont typeface="Arial" panose="020B0604020202020204" pitchFamily="34" charset="0"/>
              <a:buChar char="•"/>
            </a:pPr>
            <a:r>
              <a:rPr lang="en-US" sz="2400" dirty="0">
                <a:latin typeface="Arial" panose="020B0604020202020204" pitchFamily="34" charset="0"/>
                <a:cs typeface="Arial" panose="020B0604020202020204" pitchFamily="34" charset="0"/>
              </a:rPr>
              <a:t>No mask No entry posters delivered, rolling out line distancing floor strips</a:t>
            </a:r>
          </a:p>
          <a:p>
            <a:pPr marL="0" indent="0" algn="just">
              <a:spcAft>
                <a:spcPts val="600"/>
              </a:spcAft>
              <a:buSzPts val="2400"/>
            </a:pPr>
            <a:r>
              <a:rPr lang="en-US" sz="2400" b="1" u="sng" dirty="0">
                <a:latin typeface="Arial" panose="020B0604020202020204" pitchFamily="34" charset="0"/>
                <a:ea typeface="Calibri" panose="020F0502020204030204" pitchFamily="34" charset="0"/>
                <a:cs typeface="Arial" panose="020B0604020202020204" pitchFamily="34" charset="0"/>
              </a:rPr>
              <a:t>Lockdown level 3 </a:t>
            </a:r>
          </a:p>
          <a:p>
            <a:pPr marL="342900" indent="-342900" algn="just">
              <a:spcAft>
                <a:spcPts val="600"/>
              </a:spcAft>
              <a:buSzPts val="2400"/>
              <a:buFont typeface="Arial" panose="020B0604020202020204" pitchFamily="34" charset="0"/>
              <a:buChar char="•"/>
            </a:pPr>
            <a:r>
              <a:rPr lang="en-US" sz="2400" dirty="0">
                <a:latin typeface="Arial" panose="020B0604020202020204" pitchFamily="34" charset="0"/>
                <a:cs typeface="Arial" panose="020B0604020202020204" pitchFamily="34" charset="0"/>
              </a:rPr>
              <a:t>Level 3 Communications plan in place</a:t>
            </a:r>
          </a:p>
          <a:p>
            <a:pPr marL="342900" indent="-342900" algn="just">
              <a:spcAft>
                <a:spcPts val="600"/>
              </a:spcAft>
              <a:buSzPts val="2400"/>
              <a:buFont typeface="Arial" panose="020B0604020202020204" pitchFamily="34" charset="0"/>
              <a:buChar char="•"/>
            </a:pPr>
            <a:r>
              <a:rPr lang="en-US" sz="2400" dirty="0">
                <a:latin typeface="Arial" panose="020B0604020202020204" pitchFamily="34" charset="0"/>
                <a:cs typeface="Arial" panose="020B0604020202020204" pitchFamily="34" charset="0"/>
              </a:rPr>
              <a:t>BCM part of the Covid-19 Hotspot Cities Communication task team chaired by GCIS</a:t>
            </a:r>
          </a:p>
          <a:p>
            <a:pPr marL="342900" indent="-342900" algn="just">
              <a:spcAft>
                <a:spcPts val="600"/>
              </a:spcAft>
              <a:buSzPts val="2400"/>
              <a:buFont typeface="Arial" panose="020B0604020202020204" pitchFamily="34" charset="0"/>
              <a:buChar char="•"/>
            </a:pPr>
            <a:r>
              <a:rPr lang="en-US" sz="2400" dirty="0">
                <a:latin typeface="Arial" panose="020B0604020202020204" pitchFamily="34" charset="0"/>
                <a:cs typeface="Arial" panose="020B0604020202020204" pitchFamily="34" charset="0"/>
              </a:rPr>
              <a:t>BCM </a:t>
            </a:r>
            <a:r>
              <a:rPr lang="en-US" sz="2400" dirty="0" err="1">
                <a:latin typeface="Arial" panose="020B0604020202020204" pitchFamily="34" charset="0"/>
                <a:cs typeface="Arial" panose="020B0604020202020204" pitchFamily="34" charset="0"/>
              </a:rPr>
              <a:t>Comms</a:t>
            </a:r>
            <a:r>
              <a:rPr lang="en-US" sz="2400" dirty="0">
                <a:latin typeface="Arial" panose="020B0604020202020204" pitchFamily="34" charset="0"/>
                <a:cs typeface="Arial" panose="020B0604020202020204" pitchFamily="34" charset="0"/>
              </a:rPr>
              <a:t> Core team activated. Members GCIS, </a:t>
            </a:r>
            <a:r>
              <a:rPr lang="en-US" sz="2400" dirty="0" err="1">
                <a:latin typeface="Arial" panose="020B0604020202020204" pitchFamily="34" charset="0"/>
                <a:cs typeface="Arial" panose="020B0604020202020204" pitchFamily="34" charset="0"/>
              </a:rPr>
              <a:t>Salga</a:t>
            </a:r>
            <a:r>
              <a:rPr lang="en-US" sz="2400" dirty="0">
                <a:latin typeface="Arial" panose="020B0604020202020204" pitchFamily="34" charset="0"/>
                <a:cs typeface="Arial" panose="020B0604020202020204" pitchFamily="34" charset="0"/>
              </a:rPr>
              <a:t>, OTP, </a:t>
            </a:r>
            <a:r>
              <a:rPr lang="en-US" sz="2400" dirty="0" err="1">
                <a:latin typeface="Arial" panose="020B0604020202020204" pitchFamily="34" charset="0"/>
                <a:cs typeface="Arial" panose="020B0604020202020204" pitchFamily="34" charset="0"/>
              </a:rPr>
              <a:t>Cogta</a:t>
            </a:r>
            <a:r>
              <a:rPr lang="en-US" sz="2400" dirty="0">
                <a:latin typeface="Arial" panose="020B0604020202020204" pitchFamily="34" charset="0"/>
                <a:cs typeface="Arial" panose="020B0604020202020204" pitchFamily="34" charset="0"/>
              </a:rPr>
              <a:t> and Eskom</a:t>
            </a:r>
          </a:p>
          <a:p>
            <a:pPr marL="342900" indent="-342900" algn="just">
              <a:spcAft>
                <a:spcPts val="600"/>
              </a:spcAft>
              <a:buSzPts val="2400"/>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Partnership with </a:t>
            </a:r>
            <a:r>
              <a:rPr lang="en-US" sz="2400" dirty="0" err="1">
                <a:latin typeface="Arial" panose="020B0604020202020204" pitchFamily="34" charset="0"/>
                <a:ea typeface="Calibri" panose="020F0502020204030204" pitchFamily="34" charset="0"/>
                <a:cs typeface="Arial" panose="020B0604020202020204" pitchFamily="34" charset="0"/>
              </a:rPr>
              <a:t>Aefesis</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Corplan</a:t>
            </a:r>
            <a:r>
              <a:rPr lang="en-US" sz="2400" dirty="0">
                <a:latin typeface="Arial" panose="020B0604020202020204" pitchFamily="34" charset="0"/>
                <a:ea typeface="Calibri" panose="020F0502020204030204" pitchFamily="34" charset="0"/>
                <a:cs typeface="Arial" panose="020B0604020202020204" pitchFamily="34" charset="0"/>
              </a:rPr>
              <a:t>, NGO publishing research </a:t>
            </a:r>
            <a:r>
              <a:rPr lang="en-US" sz="2400" dirty="0">
                <a:latin typeface="Arial" panose="020B0604020202020204" pitchFamily="34" charset="0"/>
                <a:cs typeface="Arial" panose="020B0604020202020204" pitchFamily="34" charset="0"/>
              </a:rPr>
              <a:t>study by the NGO released to media every fortnightly on interventions in water, refuse, sanitation</a:t>
            </a:r>
          </a:p>
          <a:p>
            <a:pPr marL="342900" indent="-342900" algn="just">
              <a:spcAft>
                <a:spcPts val="600"/>
              </a:spcAft>
              <a:buSzPts val="2400"/>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Partnership with </a:t>
            </a:r>
            <a:r>
              <a:rPr lang="en-US" sz="2400" dirty="0" err="1">
                <a:latin typeface="Arial" panose="020B0604020202020204" pitchFamily="34" charset="0"/>
                <a:ea typeface="Calibri" panose="020F0502020204030204" pitchFamily="34" charset="0"/>
                <a:cs typeface="Arial" panose="020B0604020202020204" pitchFamily="34" charset="0"/>
              </a:rPr>
              <a:t>Harambe</a:t>
            </a:r>
            <a:r>
              <a:rPr lang="en-US" sz="2400" dirty="0">
                <a:latin typeface="Arial" panose="020B0604020202020204" pitchFamily="34" charset="0"/>
                <a:ea typeface="Calibri" panose="020F0502020204030204" pitchFamily="34" charset="0"/>
                <a:cs typeface="Arial" panose="020B0604020202020204" pitchFamily="34" charset="0"/>
              </a:rPr>
              <a:t> to </a:t>
            </a:r>
            <a:r>
              <a:rPr lang="en-US" sz="2400" dirty="0" err="1">
                <a:latin typeface="Arial" panose="020B0604020202020204" pitchFamily="34" charset="0"/>
                <a:ea typeface="Calibri" panose="020F0502020204030204" pitchFamily="34" charset="0"/>
                <a:cs typeface="Arial" panose="020B0604020202020204" pitchFamily="34" charset="0"/>
              </a:rPr>
              <a:t>publicise</a:t>
            </a:r>
            <a:r>
              <a:rPr lang="en-US" sz="2400" dirty="0">
                <a:latin typeface="Arial" panose="020B0604020202020204" pitchFamily="34" charset="0"/>
                <a:ea typeface="Calibri" panose="020F0502020204030204" pitchFamily="34" charset="0"/>
                <a:cs typeface="Arial" panose="020B0604020202020204" pitchFamily="34" charset="0"/>
              </a:rPr>
              <a:t> opportunities for the youth</a:t>
            </a:r>
          </a:p>
          <a:p>
            <a:pPr marL="342900" indent="-342900" algn="just">
              <a:spcAft>
                <a:spcPts val="600"/>
              </a:spcAft>
              <a:buSzPts val="24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lgn="just">
              <a:spcAft>
                <a:spcPts val="600"/>
              </a:spcAft>
              <a:buSzPts val="24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66F488D-9F30-40DB-8388-BB4F977268EE}"/>
              </a:ext>
            </a:extLst>
          </p:cNvPr>
          <p:cNvSpPr/>
          <p:nvPr/>
        </p:nvSpPr>
        <p:spPr>
          <a:xfrm>
            <a:off x="319177" y="508958"/>
            <a:ext cx="8595359" cy="461665"/>
          </a:xfrm>
          <a:prstGeom prst="rect">
            <a:avLst/>
          </a:prstGeom>
        </p:spPr>
        <p:txBody>
          <a:bodyPr wrap="square">
            <a:spAutoFit/>
          </a:bodyPr>
          <a:lstStyle/>
          <a:p>
            <a:pPr>
              <a:spcAft>
                <a:spcPts val="600"/>
              </a:spcAft>
            </a:pPr>
            <a:r>
              <a:rPr lang="en-ZA" sz="2400" b="1" u="sng" dirty="0">
                <a:latin typeface="+mn-lt"/>
                <a:ea typeface="Calibri" panose="020F0502020204030204" pitchFamily="34" charset="0"/>
                <a:cs typeface="Times New Roman" panose="02020603050405020304" pitchFamily="18" charset="0"/>
              </a:rPr>
              <a:t>Posters</a:t>
            </a:r>
          </a:p>
        </p:txBody>
      </p:sp>
    </p:spTree>
    <p:extLst>
      <p:ext uri="{BB962C8B-B14F-4D97-AF65-F5344CB8AC3E}">
        <p14:creationId xmlns:p14="http://schemas.microsoft.com/office/powerpoint/2010/main" val="198182748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71120" y="71121"/>
            <a:ext cx="8971280" cy="1046480"/>
          </a:xfrm>
          <a:prstGeom prst="rect">
            <a:avLst/>
          </a:prstGeom>
          <a:noFill/>
          <a:ln>
            <a:noFill/>
          </a:ln>
        </p:spPr>
        <p:txBody>
          <a:bodyPr spcFirstLastPara="1" wrap="square" lIns="91425" tIns="45700" rIns="91425" bIns="45700" anchor="ctr" anchorCtr="0">
            <a:noAutofit/>
          </a:bodyPr>
          <a:lstStyle/>
          <a:p>
            <a:pPr lvl="0">
              <a:buSzPts val="3000"/>
            </a:pPr>
            <a:r>
              <a:rPr lang="en-ZA" sz="2400" b="1" dirty="0">
                <a:solidFill>
                  <a:srgbClr val="73B632"/>
                </a:solidFill>
                <a:latin typeface="+mj-lt"/>
                <a:ea typeface="Twentieth Century"/>
                <a:cs typeface="Twentieth Century"/>
                <a:sym typeface="Twentieth Century"/>
              </a:rPr>
              <a:t>LOGISTICS, COMMUNICATION, LEGAL &amp; RECORDS Continue</a:t>
            </a:r>
            <a:endParaRPr sz="2400" dirty="0">
              <a:solidFill>
                <a:srgbClr val="73B632"/>
              </a:solidFill>
              <a:latin typeface="+mj-lt"/>
            </a:endParaRPr>
          </a:p>
        </p:txBody>
      </p:sp>
      <p:sp>
        <p:nvSpPr>
          <p:cNvPr id="97" name="Google Shape;97;p14"/>
          <p:cNvSpPr txBox="1">
            <a:spLocks noGrp="1"/>
          </p:cNvSpPr>
          <p:nvPr>
            <p:ph type="body" idx="1"/>
          </p:nvPr>
        </p:nvSpPr>
        <p:spPr>
          <a:xfrm>
            <a:off x="422695" y="884687"/>
            <a:ext cx="8453119" cy="5191759"/>
          </a:xfrm>
          <a:prstGeom prst="rect">
            <a:avLst/>
          </a:prstGeom>
          <a:noFill/>
          <a:ln>
            <a:noFill/>
          </a:ln>
        </p:spPr>
        <p:txBody>
          <a:bodyPr spcFirstLastPara="1" wrap="square" lIns="91425" tIns="45700" rIns="91425" bIns="45700" anchor="t" anchorCtr="0">
            <a:noAutofit/>
          </a:bodyPr>
          <a:lstStyle/>
          <a:p>
            <a:pPr marL="0" indent="0" algn="ctr">
              <a:lnSpc>
                <a:spcPct val="150000"/>
              </a:lnSpc>
              <a:spcBef>
                <a:spcPts val="0"/>
              </a:spcBef>
              <a:buClr>
                <a:srgbClr val="000000"/>
              </a:buClr>
              <a:buSzPts val="2100"/>
              <a:buNone/>
            </a:pPr>
            <a:r>
              <a:rPr lang="en-US" b="1" dirty="0">
                <a:latin typeface="+mj-lt"/>
              </a:rPr>
              <a:t>Communication </a:t>
            </a:r>
            <a:endParaRPr lang="en-ZA" b="1" dirty="0">
              <a:solidFill>
                <a:srgbClr val="73B632"/>
              </a:solidFill>
              <a:latin typeface="+mj-lt"/>
              <a:ea typeface="Twentieth Century"/>
              <a:cs typeface="Twentieth Century"/>
              <a:sym typeface="Twentieth Century"/>
            </a:endParaRPr>
          </a:p>
          <a:p>
            <a:r>
              <a:rPr lang="en-ZA" b="1" u="sng" dirty="0"/>
              <a:t>Weekly Media Monitoring report (29 May to 04 June)</a:t>
            </a:r>
            <a:endParaRPr lang="en-ZA" dirty="0"/>
          </a:p>
          <a:p>
            <a:r>
              <a:rPr lang="en-ZA" dirty="0"/>
              <a:t> According to our Media Monitoring report for this week the coverage by the media about the City on mainstream, print and social media is as follows is as follows: </a:t>
            </a:r>
          </a:p>
          <a:p>
            <a:r>
              <a:rPr lang="en-ZA" dirty="0"/>
              <a:t>Broadcast Media: 3</a:t>
            </a:r>
          </a:p>
          <a:p>
            <a:r>
              <a:rPr lang="en-ZA" dirty="0"/>
              <a:t>Print Media:         17</a:t>
            </a:r>
          </a:p>
          <a:p>
            <a:r>
              <a:rPr lang="en-ZA" b="1" dirty="0"/>
              <a:t>Social media:   360</a:t>
            </a:r>
            <a:endParaRPr lang="en-ZA" dirty="0"/>
          </a:p>
          <a:p>
            <a:r>
              <a:rPr lang="en-ZA" dirty="0"/>
              <a:t>Twitter:                 231</a:t>
            </a:r>
          </a:p>
          <a:p>
            <a:r>
              <a:rPr lang="en-ZA" dirty="0"/>
              <a:t>Facebook:              67</a:t>
            </a:r>
          </a:p>
          <a:p>
            <a:r>
              <a:rPr lang="en-ZA" dirty="0"/>
              <a:t>YouTube:                 0</a:t>
            </a:r>
          </a:p>
          <a:p>
            <a:pPr marL="0" lvl="0" indent="-257175">
              <a:lnSpc>
                <a:spcPct val="150000"/>
              </a:lnSpc>
              <a:spcBef>
                <a:spcPts val="0"/>
              </a:spcBef>
              <a:buClr>
                <a:srgbClr val="000000"/>
              </a:buClr>
              <a:buSzPts val="2100"/>
            </a:pPr>
            <a:endParaRPr lang="en-ZA" sz="2000" b="1" dirty="0">
              <a:solidFill>
                <a:schemeClr val="tx1"/>
              </a:solidFill>
              <a:latin typeface="Twentieth Century"/>
              <a:ea typeface="Twentieth Century"/>
              <a:cs typeface="Twentieth Century"/>
              <a:sym typeface="Twentieth Century"/>
            </a:endParaRPr>
          </a:p>
          <a:p>
            <a:pPr marL="257175" lvl="0" indent="-257175">
              <a:spcBef>
                <a:spcPts val="0"/>
              </a:spcBef>
              <a:buClr>
                <a:srgbClr val="000000"/>
              </a:buClr>
              <a:buSzPts val="2100"/>
            </a:pPr>
            <a:endParaRPr sz="2200" dirty="0">
              <a:solidFill>
                <a:schemeClr val="tx1">
                  <a:lumMod val="75000"/>
                  <a:lumOff val="25000"/>
                </a:schemeClr>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301342131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B03EF6-E2BC-447D-A05E-7DE1B2E215CB}"/>
              </a:ext>
            </a:extLst>
          </p:cNvPr>
          <p:cNvSpPr/>
          <p:nvPr/>
        </p:nvSpPr>
        <p:spPr>
          <a:xfrm>
            <a:off x="248441" y="1095555"/>
            <a:ext cx="8783320" cy="5078313"/>
          </a:xfrm>
          <a:prstGeom prst="rect">
            <a:avLst/>
          </a:prstGeom>
        </p:spPr>
        <p:txBody>
          <a:bodyPr wrap="square">
            <a:spAutoFit/>
          </a:bodyPr>
          <a:lstStyle/>
          <a:p>
            <a:r>
              <a:rPr lang="en-ZA" sz="1800" dirty="0"/>
              <a:t>* Family traumatised as coffin goes missing at cemetery </a:t>
            </a:r>
            <a:r>
              <a:rPr lang="en-ZA" sz="1800" b="1" dirty="0"/>
              <a:t>(Daily Dispatch</a:t>
            </a:r>
            <a:r>
              <a:rPr lang="en-ZA" sz="1800" dirty="0"/>
              <a:t>)</a:t>
            </a:r>
          </a:p>
          <a:p>
            <a:r>
              <a:rPr lang="en-ZA" sz="1800" dirty="0"/>
              <a:t>* Pakati pencils in BCM tariff hike proposal </a:t>
            </a:r>
            <a:r>
              <a:rPr lang="en-ZA" sz="1800" b="1" dirty="0"/>
              <a:t>(Daily Dispatch)</a:t>
            </a:r>
            <a:endParaRPr lang="en-ZA" sz="1800" dirty="0"/>
          </a:p>
          <a:p>
            <a:r>
              <a:rPr lang="en-ZA" sz="1800" dirty="0"/>
              <a:t>* Deputy Mayor Graduates at 59 </a:t>
            </a:r>
            <a:r>
              <a:rPr lang="en-ZA" sz="1800" b="1" dirty="0"/>
              <a:t>(Daily Dispatch</a:t>
            </a:r>
            <a:r>
              <a:rPr lang="en-ZA" sz="1800" dirty="0"/>
              <a:t>)</a:t>
            </a:r>
          </a:p>
          <a:p>
            <a:r>
              <a:rPr lang="en-ZA" sz="1800" dirty="0"/>
              <a:t>* BCM asks for residents ‘patience in fixing burst pipes </a:t>
            </a:r>
            <a:r>
              <a:rPr lang="en-ZA" sz="1800" b="1" dirty="0"/>
              <a:t>(Daily Dispatch) </a:t>
            </a:r>
            <a:endParaRPr lang="en-ZA" sz="1800" dirty="0"/>
          </a:p>
          <a:p>
            <a:r>
              <a:rPr lang="en-ZA" sz="1800" dirty="0"/>
              <a:t>* Liquor price after two months of no sale, authorities control crowds </a:t>
            </a:r>
            <a:r>
              <a:rPr lang="en-ZA" sz="1800" b="1" dirty="0"/>
              <a:t>(SABC)</a:t>
            </a:r>
            <a:endParaRPr lang="en-ZA" sz="1800" dirty="0"/>
          </a:p>
          <a:p>
            <a:r>
              <a:rPr lang="en-ZA" sz="1800" dirty="0"/>
              <a:t>* The Buffalo City Metro has welcomed the study which reveals the has been improvement in the provision of water and sanitation in informal settlements (</a:t>
            </a:r>
            <a:r>
              <a:rPr lang="en-ZA" sz="1800" b="1" dirty="0" err="1"/>
              <a:t>Algoa</a:t>
            </a:r>
            <a:r>
              <a:rPr lang="en-ZA" sz="1800" b="1" dirty="0"/>
              <a:t> FM)  </a:t>
            </a:r>
            <a:endParaRPr lang="en-ZA" sz="1800" dirty="0"/>
          </a:p>
          <a:p>
            <a:r>
              <a:rPr lang="en-ZA" sz="1800" dirty="0"/>
              <a:t>* City urges liquor outlets to put people first over profits </a:t>
            </a:r>
            <a:r>
              <a:rPr lang="en-ZA" sz="1800" b="1" dirty="0"/>
              <a:t>(Keith Ngesi Radio, Community radio stations, SABC)</a:t>
            </a:r>
            <a:endParaRPr lang="en-ZA" sz="1800" dirty="0"/>
          </a:p>
          <a:p>
            <a:r>
              <a:rPr lang="en-ZA" sz="1800" dirty="0"/>
              <a:t>*All Buffalo City Metro building are operating on a no mask no entry policy </a:t>
            </a:r>
            <a:r>
              <a:rPr lang="en-ZA" sz="1800" b="1" dirty="0"/>
              <a:t>(Facebook, Website)</a:t>
            </a:r>
            <a:endParaRPr lang="en-ZA" sz="1800" dirty="0"/>
          </a:p>
          <a:p>
            <a:r>
              <a:rPr lang="en-ZA" sz="1800" dirty="0"/>
              <a:t>* Municipality turns focus to tar Mdantsane internal roads Buffalo City Executive Mayor Xola Pakati has turned the sod </a:t>
            </a:r>
            <a:r>
              <a:rPr lang="en-ZA" sz="1800" b="1" dirty="0"/>
              <a:t>(Dispatch, social media) </a:t>
            </a:r>
            <a:endParaRPr lang="en-ZA" sz="1800" dirty="0"/>
          </a:p>
          <a:p>
            <a:r>
              <a:rPr lang="en-ZA" sz="1800" dirty="0"/>
              <a:t>* Buffalo City traffic services resume services (</a:t>
            </a:r>
            <a:r>
              <a:rPr lang="en-ZA" sz="1800" b="1" dirty="0"/>
              <a:t>social media)</a:t>
            </a:r>
            <a:endParaRPr lang="en-ZA" sz="1800" dirty="0"/>
          </a:p>
          <a:p>
            <a:r>
              <a:rPr lang="en-ZA" sz="1800" dirty="0"/>
              <a:t>*  The BCMM Call Centre will be closed today at 3pm for the purpose disinfecting the premises (</a:t>
            </a:r>
            <a:r>
              <a:rPr lang="en-ZA" sz="1800" b="1" dirty="0"/>
              <a:t>social media</a:t>
            </a:r>
            <a:r>
              <a:rPr lang="en-ZA" sz="1800" dirty="0"/>
              <a:t>)</a:t>
            </a:r>
          </a:p>
          <a:p>
            <a:pPr marL="360000" indent="-342900">
              <a:spcAft>
                <a:spcPts val="600"/>
              </a:spcAft>
              <a:buFont typeface="Arial" panose="020B0604020202020204" pitchFamily="34" charset="0"/>
              <a:buChar char="•"/>
            </a:pPr>
            <a:endParaRPr lang="en-ZA" sz="1800" b="1" dirty="0">
              <a:ea typeface="Calibri" panose="020F0502020204030204" pitchFamily="34" charset="0"/>
              <a:cs typeface="Times New Roman" panose="02020603050405020304" pitchFamily="18" charset="0"/>
            </a:endParaRPr>
          </a:p>
        </p:txBody>
      </p:sp>
      <p:sp>
        <p:nvSpPr>
          <p:cNvPr id="6" name="Google Shape;96;p14">
            <a:extLst>
              <a:ext uri="{FF2B5EF4-FFF2-40B4-BE49-F238E27FC236}">
                <a16:creationId xmlns:a16="http://schemas.microsoft.com/office/drawing/2014/main" id="{EFB48ADD-1691-4908-A07C-EEDD54A6276E}"/>
              </a:ext>
            </a:extLst>
          </p:cNvPr>
          <p:cNvSpPr txBox="1">
            <a:spLocks noGrp="1"/>
          </p:cNvSpPr>
          <p:nvPr>
            <p:ph type="title"/>
          </p:nvPr>
        </p:nvSpPr>
        <p:spPr>
          <a:xfrm>
            <a:off x="60481" y="-71696"/>
            <a:ext cx="8971280" cy="1046480"/>
          </a:xfrm>
          <a:prstGeom prst="rect">
            <a:avLst/>
          </a:prstGeom>
          <a:noFill/>
          <a:ln>
            <a:noFill/>
          </a:ln>
        </p:spPr>
        <p:txBody>
          <a:bodyPr spcFirstLastPara="1" wrap="square" lIns="91425" tIns="45700" rIns="91425" bIns="45700" anchor="ctr" anchorCtr="0">
            <a:noAutofit/>
          </a:bodyPr>
          <a:lstStyle/>
          <a:p>
            <a:pPr lvl="0" algn="ctr">
              <a:buSzPts val="3000"/>
            </a:pPr>
            <a:r>
              <a:rPr lang="en-ZA" sz="2400" b="1" dirty="0">
                <a:solidFill>
                  <a:srgbClr val="73B632"/>
                </a:solidFill>
                <a:latin typeface="+mj-lt"/>
                <a:ea typeface="Twentieth Century"/>
                <a:cs typeface="Twentieth Century"/>
                <a:sym typeface="Twentieth Century"/>
              </a:rPr>
              <a:t>LOGISTICS, COMMUNICATION, LEGAL &amp; RECORDS </a:t>
            </a:r>
            <a:br>
              <a:rPr lang="en-ZA" sz="2400" b="1" dirty="0">
                <a:solidFill>
                  <a:srgbClr val="73B632"/>
                </a:solidFill>
                <a:latin typeface="+mj-lt"/>
                <a:ea typeface="Twentieth Century"/>
                <a:cs typeface="Twentieth Century"/>
                <a:sym typeface="Twentieth Century"/>
              </a:rPr>
            </a:br>
            <a:endParaRPr sz="2400" dirty="0">
              <a:solidFill>
                <a:srgbClr val="73B632"/>
              </a:solidFill>
              <a:latin typeface="+mj-lt"/>
            </a:endParaRPr>
          </a:p>
        </p:txBody>
      </p:sp>
      <p:sp>
        <p:nvSpPr>
          <p:cNvPr id="4" name="Rectangle 3">
            <a:extLst>
              <a:ext uri="{FF2B5EF4-FFF2-40B4-BE49-F238E27FC236}">
                <a16:creationId xmlns:a16="http://schemas.microsoft.com/office/drawing/2014/main" id="{566F488D-9F30-40DB-8388-BB4F977268EE}"/>
              </a:ext>
            </a:extLst>
          </p:cNvPr>
          <p:cNvSpPr/>
          <p:nvPr/>
        </p:nvSpPr>
        <p:spPr>
          <a:xfrm>
            <a:off x="248441" y="513119"/>
            <a:ext cx="8595359" cy="461665"/>
          </a:xfrm>
          <a:prstGeom prst="rect">
            <a:avLst/>
          </a:prstGeom>
        </p:spPr>
        <p:txBody>
          <a:bodyPr wrap="square">
            <a:spAutoFit/>
          </a:bodyPr>
          <a:lstStyle/>
          <a:p>
            <a:pPr>
              <a:spcAft>
                <a:spcPts val="600"/>
              </a:spcAft>
            </a:pPr>
            <a:r>
              <a:rPr lang="en-ZA" sz="2400" b="1" u="sng" dirty="0">
                <a:latin typeface="+mn-lt"/>
                <a:ea typeface="Calibri" panose="020F0502020204030204" pitchFamily="34" charset="0"/>
                <a:cs typeface="Times New Roman" panose="02020603050405020304" pitchFamily="18" charset="0"/>
              </a:rPr>
              <a:t>Major stories:</a:t>
            </a:r>
          </a:p>
        </p:txBody>
      </p:sp>
    </p:spTree>
    <p:extLst>
      <p:ext uri="{BB962C8B-B14F-4D97-AF65-F5344CB8AC3E}">
        <p14:creationId xmlns:p14="http://schemas.microsoft.com/office/powerpoint/2010/main" val="2418771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FEB227-9E15-43E1-84DD-44D74C761A31}"/>
              </a:ext>
            </a:extLst>
          </p:cNvPr>
          <p:cNvSpPr>
            <a:spLocks noGrp="1"/>
          </p:cNvSpPr>
          <p:nvPr>
            <p:ph type="body" idx="1"/>
          </p:nvPr>
        </p:nvSpPr>
        <p:spPr>
          <a:xfrm>
            <a:off x="629174" y="1199626"/>
            <a:ext cx="8057625" cy="4488110"/>
          </a:xfrm>
        </p:spPr>
        <p:txBody>
          <a:bodyPr/>
          <a:lstStyle/>
          <a:p>
            <a:pPr marL="114300" indent="0">
              <a:buNone/>
            </a:pPr>
            <a:r>
              <a:rPr lang="en-ZA" b="1" dirty="0">
                <a:latin typeface="Arial" panose="020B0604020202020204" pitchFamily="34" charset="0"/>
                <a:cs typeface="Arial" panose="020B0604020202020204" pitchFamily="34" charset="0"/>
              </a:rPr>
              <a:t>Unrests </a:t>
            </a:r>
          </a:p>
          <a:p>
            <a:pPr>
              <a:lnSpc>
                <a:spcPct val="150000"/>
              </a:lnSpc>
            </a:pPr>
            <a:r>
              <a:rPr lang="en-ZA" dirty="0">
                <a:latin typeface="Arial" panose="020B0604020202020204" pitchFamily="34" charset="0"/>
                <a:cs typeface="Arial" panose="020B0604020202020204" pitchFamily="34" charset="0"/>
              </a:rPr>
              <a:t>The community were burning tyres on the N2 and the entrance of Newlands from Mount Ruth due they had no electricity. Law Enforcement monitored the situation.(2/06/2020)</a:t>
            </a:r>
          </a:p>
          <a:p>
            <a:pPr>
              <a:lnSpc>
                <a:spcPct val="150000"/>
              </a:lnSpc>
            </a:pPr>
            <a:r>
              <a:rPr lang="en-ZA" dirty="0">
                <a:latin typeface="Arial" panose="020B0604020202020204" pitchFamily="34" charset="0"/>
                <a:cs typeface="Arial" panose="020B0604020202020204" pitchFamily="34" charset="0"/>
              </a:rPr>
              <a:t>Law Enforcement officers warned 6 public members for drinking in public in the Greenfields area. Law Enforcement emptied 3 open units of beer owned by the above mentioned public members.</a:t>
            </a:r>
          </a:p>
          <a:p>
            <a:endParaRPr lang="en-ZA"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2E6A7BE-355A-4BD7-AB7B-BE7A386EFF5F}"/>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64D03D2-27F7-4C21-B102-49C9DFC1729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17</a:t>
            </a:fld>
            <a:endParaRPr lang="en-ZA"/>
          </a:p>
        </p:txBody>
      </p:sp>
      <p:sp>
        <p:nvSpPr>
          <p:cNvPr id="6" name="Google Shape;96;p14">
            <a:extLst>
              <a:ext uri="{FF2B5EF4-FFF2-40B4-BE49-F238E27FC236}">
                <a16:creationId xmlns:a16="http://schemas.microsoft.com/office/drawing/2014/main" id="{5A27E1B7-5173-4EC3-B58F-F294976376DB}"/>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202555140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E0B2BF-5DA2-42FE-A15C-391066CCE406}"/>
              </a:ext>
            </a:extLst>
          </p:cNvPr>
          <p:cNvPicPr>
            <a:picLocks noChangeAspect="1"/>
          </p:cNvPicPr>
          <p:nvPr/>
        </p:nvPicPr>
        <p:blipFill>
          <a:blip r:embed="rId2"/>
          <a:stretch>
            <a:fillRect/>
          </a:stretch>
        </p:blipFill>
        <p:spPr>
          <a:xfrm>
            <a:off x="2098223" y="379828"/>
            <a:ext cx="4947553" cy="5584874"/>
          </a:xfrm>
          <a:prstGeom prst="rect">
            <a:avLst/>
          </a:prstGeom>
        </p:spPr>
      </p:pic>
    </p:spTree>
    <p:extLst>
      <p:ext uri="{BB962C8B-B14F-4D97-AF65-F5344CB8AC3E}">
        <p14:creationId xmlns:p14="http://schemas.microsoft.com/office/powerpoint/2010/main" val="109247100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447510" y="220392"/>
            <a:ext cx="8229600" cy="681417"/>
          </a:xfrm>
          <a:prstGeom prst="rect">
            <a:avLst/>
          </a:prstGeom>
          <a:noFill/>
          <a:ln>
            <a:noFill/>
          </a:ln>
        </p:spPr>
        <p:txBody>
          <a:bodyPr spcFirstLastPara="1" wrap="square" lIns="91425" tIns="45700" rIns="91425" bIns="45700" anchor="ctr" anchorCtr="0">
            <a:noAutofit/>
          </a:bodyPr>
          <a:lstStyle/>
          <a:p>
            <a:pPr lvl="0">
              <a:buSzPts val="3000"/>
            </a:pPr>
            <a:r>
              <a:rPr lang="en-ZA" sz="2400" b="1" dirty="0">
                <a:solidFill>
                  <a:srgbClr val="73B632"/>
                </a:solidFill>
                <a:latin typeface="+mj-lt"/>
                <a:ea typeface="Twentieth Century"/>
                <a:cs typeface="Twentieth Century"/>
                <a:sym typeface="Twentieth Century"/>
              </a:rPr>
              <a:t>LOGISTICS, COMMUNICATION, LEGAL &amp; RECORDS</a:t>
            </a:r>
            <a:br>
              <a:rPr lang="en-ZA" sz="2400" b="1" dirty="0">
                <a:solidFill>
                  <a:srgbClr val="73B632"/>
                </a:solidFill>
                <a:latin typeface="+mj-lt"/>
                <a:ea typeface="Twentieth Century"/>
                <a:cs typeface="Twentieth Century"/>
                <a:sym typeface="Twentieth Century"/>
              </a:rPr>
            </a:br>
            <a:r>
              <a:rPr lang="en-ZA" sz="2400" b="1" dirty="0">
                <a:solidFill>
                  <a:srgbClr val="73B632"/>
                </a:solidFill>
                <a:latin typeface="+mj-lt"/>
                <a:ea typeface="Twentieth Century"/>
                <a:cs typeface="Twentieth Century"/>
                <a:sym typeface="Twentieth Century"/>
              </a:rPr>
              <a:t>WORKSTREAMS REPORTS</a:t>
            </a:r>
            <a:endParaRPr sz="2400" dirty="0">
              <a:solidFill>
                <a:srgbClr val="73B632"/>
              </a:solidFill>
              <a:latin typeface="+mj-lt"/>
            </a:endParaRPr>
          </a:p>
        </p:txBody>
      </p:sp>
      <p:sp>
        <p:nvSpPr>
          <p:cNvPr id="97" name="Google Shape;97;p14"/>
          <p:cNvSpPr txBox="1">
            <a:spLocks noGrp="1"/>
          </p:cNvSpPr>
          <p:nvPr>
            <p:ph type="body" idx="1"/>
          </p:nvPr>
        </p:nvSpPr>
        <p:spPr>
          <a:xfrm>
            <a:off x="842025" y="1257053"/>
            <a:ext cx="7665653" cy="4974935"/>
          </a:xfrm>
          <a:prstGeom prst="rect">
            <a:avLst/>
          </a:prstGeom>
          <a:noFill/>
          <a:ln>
            <a:noFill/>
          </a:ln>
        </p:spPr>
        <p:txBody>
          <a:bodyPr spcFirstLastPara="1" wrap="square" lIns="91425" tIns="45700" rIns="91425" bIns="45700" anchor="t" anchorCtr="0">
            <a:noAutofit/>
          </a:bodyPr>
          <a:lstStyle/>
          <a:p>
            <a:pPr marL="0" lvl="0" indent="0" algn="just">
              <a:spcBef>
                <a:spcPts val="480"/>
              </a:spcBef>
              <a:buClr>
                <a:srgbClr val="000000"/>
              </a:buClr>
              <a:buSzPts val="2400"/>
              <a:buNone/>
            </a:pPr>
            <a:endParaRPr lang="en-ZA" dirty="0">
              <a:solidFill>
                <a:schemeClr val="tx1">
                  <a:lumMod val="75000"/>
                  <a:lumOff val="25000"/>
                </a:schemeClr>
              </a:solidFill>
              <a:latin typeface="+mj-lt"/>
              <a:ea typeface="Arial"/>
              <a:cs typeface="Arial"/>
              <a:sym typeface="Arial"/>
            </a:endParaRPr>
          </a:p>
          <a:p>
            <a:pPr marL="114300" indent="0">
              <a:buNone/>
            </a:pPr>
            <a:r>
              <a:rPr lang="en-ZA" dirty="0">
                <a:latin typeface="+mn-lt"/>
              </a:rPr>
              <a:t>As Legal Services we have find it prudent to advise the Covid-19 Cluster on the recent directives published under Alert Level 3 of the COVID-19 national lockdown period and its impact on the BCMM. The directives considered are as follows:</a:t>
            </a:r>
          </a:p>
          <a:p>
            <a:pPr marL="114300" indent="0">
              <a:buNone/>
            </a:pPr>
            <a:endParaRPr lang="en-ZA" dirty="0">
              <a:latin typeface="+mn-lt"/>
            </a:endParaRPr>
          </a:p>
          <a:p>
            <a:pPr marL="114300" indent="0">
              <a:buNone/>
            </a:pPr>
            <a:r>
              <a:rPr lang="en-ZA" dirty="0">
                <a:latin typeface="+mn-lt"/>
              </a:rPr>
              <a:t>Regulations issued in terms of section 27(2) of the Disaster Management Act, 2002.</a:t>
            </a:r>
          </a:p>
          <a:p>
            <a:pPr marL="342900" algn="just">
              <a:spcBef>
                <a:spcPts val="480"/>
              </a:spcBef>
              <a:buClr>
                <a:srgbClr val="000000"/>
              </a:buClr>
              <a:buSzPts val="2400"/>
            </a:pPr>
            <a:endParaRPr lang="en-ZA" dirty="0">
              <a:solidFill>
                <a:schemeClr val="tx1">
                  <a:lumMod val="75000"/>
                  <a:lumOff val="25000"/>
                </a:schemeClr>
              </a:solidFill>
              <a:latin typeface="+mj-lt"/>
              <a:ea typeface="Arial"/>
              <a:cs typeface="Arial"/>
              <a:sym typeface="Arial"/>
            </a:endParaRPr>
          </a:p>
          <a:p>
            <a:pPr marL="342900" algn="just">
              <a:spcBef>
                <a:spcPts val="480"/>
              </a:spcBef>
              <a:buClr>
                <a:srgbClr val="000000"/>
              </a:buClr>
              <a:buSzPts val="2400"/>
            </a:pPr>
            <a:endParaRPr lang="en-ZA" dirty="0">
              <a:solidFill>
                <a:schemeClr val="tx1">
                  <a:lumMod val="75000"/>
                  <a:lumOff val="25000"/>
                </a:schemeClr>
              </a:solidFill>
              <a:latin typeface="+mj-lt"/>
              <a:ea typeface="Arial"/>
              <a:cs typeface="Arial"/>
              <a:sym typeface="Arial"/>
            </a:endParaRPr>
          </a:p>
          <a:p>
            <a:pPr marL="342900" algn="just">
              <a:spcBef>
                <a:spcPts val="480"/>
              </a:spcBef>
              <a:buClr>
                <a:srgbClr val="000000"/>
              </a:buClr>
              <a:buSzPts val="2400"/>
            </a:pPr>
            <a:endParaRPr lang="en-ZA" dirty="0">
              <a:solidFill>
                <a:schemeClr val="tx1">
                  <a:lumMod val="75000"/>
                  <a:lumOff val="25000"/>
                </a:schemeClr>
              </a:solidFill>
              <a:latin typeface="+mj-lt"/>
              <a:ea typeface="Arial"/>
              <a:cs typeface="Arial"/>
              <a:sym typeface="Arial"/>
            </a:endParaRPr>
          </a:p>
          <a:p>
            <a:pPr marL="0" lvl="0" indent="0" algn="just">
              <a:spcBef>
                <a:spcPts val="480"/>
              </a:spcBef>
              <a:buClr>
                <a:srgbClr val="000000"/>
              </a:buClr>
              <a:buSzPts val="2400"/>
              <a:buNone/>
            </a:pPr>
            <a:endParaRPr lang="en-ZA" sz="2200" dirty="0">
              <a:solidFill>
                <a:schemeClr val="tx1">
                  <a:lumMod val="75000"/>
                  <a:lumOff val="25000"/>
                </a:schemeClr>
              </a:solidFill>
            </a:endParaRPr>
          </a:p>
        </p:txBody>
      </p:sp>
      <p:sp>
        <p:nvSpPr>
          <p:cNvPr id="2" name="Rectangle 1">
            <a:extLst>
              <a:ext uri="{FF2B5EF4-FFF2-40B4-BE49-F238E27FC236}">
                <a16:creationId xmlns:a16="http://schemas.microsoft.com/office/drawing/2014/main" id="{A7C935F9-2590-4D17-8072-0C8EFB6DDB01}"/>
              </a:ext>
            </a:extLst>
          </p:cNvPr>
          <p:cNvSpPr/>
          <p:nvPr/>
        </p:nvSpPr>
        <p:spPr>
          <a:xfrm>
            <a:off x="1913206" y="1090771"/>
            <a:ext cx="5047645" cy="461665"/>
          </a:xfrm>
          <a:prstGeom prst="rect">
            <a:avLst/>
          </a:prstGeom>
        </p:spPr>
        <p:txBody>
          <a:bodyPr wrap="square">
            <a:spAutoFit/>
          </a:bodyPr>
          <a:lstStyle/>
          <a:p>
            <a:pPr lvl="2"/>
            <a:r>
              <a:rPr lang="en-US" sz="2400" dirty="0"/>
              <a:t>BCMM LEGAL</a:t>
            </a:r>
            <a:endParaRPr lang="en-ZA" sz="2400" dirty="0"/>
          </a:p>
        </p:txBody>
      </p:sp>
    </p:spTree>
    <p:extLst>
      <p:ext uri="{BB962C8B-B14F-4D97-AF65-F5344CB8AC3E}">
        <p14:creationId xmlns:p14="http://schemas.microsoft.com/office/powerpoint/2010/main" val="294036906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447510" y="220392"/>
            <a:ext cx="8229600" cy="681417"/>
          </a:xfrm>
          <a:prstGeom prst="rect">
            <a:avLst/>
          </a:prstGeom>
          <a:noFill/>
          <a:ln>
            <a:noFill/>
          </a:ln>
        </p:spPr>
        <p:txBody>
          <a:bodyPr spcFirstLastPara="1" wrap="square" lIns="91425" tIns="45700" rIns="91425" bIns="45700" anchor="ctr" anchorCtr="0">
            <a:noAutofit/>
          </a:bodyPr>
          <a:lstStyle/>
          <a:p>
            <a:pPr lvl="0">
              <a:buSzPts val="3000"/>
            </a:pPr>
            <a:r>
              <a:rPr lang="en-ZA" sz="2400" b="1" dirty="0">
                <a:solidFill>
                  <a:srgbClr val="73B632"/>
                </a:solidFill>
                <a:latin typeface="+mj-lt"/>
                <a:ea typeface="Twentieth Century"/>
                <a:cs typeface="Twentieth Century"/>
                <a:sym typeface="Twentieth Century"/>
              </a:rPr>
              <a:t>LOGISTICS, COMMUNICATION, LEGAL &amp; RECORDS</a:t>
            </a:r>
            <a:br>
              <a:rPr lang="en-ZA" sz="2400" b="1" dirty="0">
                <a:solidFill>
                  <a:srgbClr val="73B632"/>
                </a:solidFill>
                <a:latin typeface="+mj-lt"/>
                <a:ea typeface="Twentieth Century"/>
                <a:cs typeface="Twentieth Century"/>
                <a:sym typeface="Twentieth Century"/>
              </a:rPr>
            </a:br>
            <a:r>
              <a:rPr lang="en-ZA" sz="2400" b="1" dirty="0">
                <a:solidFill>
                  <a:srgbClr val="73B632"/>
                </a:solidFill>
                <a:latin typeface="+mj-lt"/>
                <a:ea typeface="Twentieth Century"/>
                <a:cs typeface="Twentieth Century"/>
                <a:sym typeface="Twentieth Century"/>
              </a:rPr>
              <a:t>WORKSTREAMS REPORTS</a:t>
            </a:r>
            <a:endParaRPr sz="2400" dirty="0">
              <a:solidFill>
                <a:srgbClr val="73B632"/>
              </a:solidFill>
              <a:latin typeface="+mj-lt"/>
            </a:endParaRPr>
          </a:p>
        </p:txBody>
      </p:sp>
      <p:sp>
        <p:nvSpPr>
          <p:cNvPr id="4" name="Text Placeholder 3">
            <a:extLst>
              <a:ext uri="{FF2B5EF4-FFF2-40B4-BE49-F238E27FC236}">
                <a16:creationId xmlns:a16="http://schemas.microsoft.com/office/drawing/2014/main" id="{24F1836C-6773-4287-9BAC-9E9C59FFD8FC}"/>
              </a:ext>
            </a:extLst>
          </p:cNvPr>
          <p:cNvSpPr>
            <a:spLocks noGrp="1"/>
          </p:cNvSpPr>
          <p:nvPr>
            <p:ph type="body" idx="1"/>
          </p:nvPr>
        </p:nvSpPr>
        <p:spPr>
          <a:xfrm>
            <a:off x="330591" y="901809"/>
            <a:ext cx="8229600" cy="5372382"/>
          </a:xfrm>
        </p:spPr>
        <p:txBody>
          <a:bodyPr/>
          <a:lstStyle/>
          <a:p>
            <a:pPr lvl="1"/>
            <a:r>
              <a:rPr lang="en-US" sz="2400" b="1" dirty="0">
                <a:latin typeface="Arial" panose="020B0604020202020204" pitchFamily="34" charset="0"/>
                <a:cs typeface="Arial" panose="020B0604020202020204" pitchFamily="34" charset="0"/>
              </a:rPr>
              <a:t>De Beer &amp; Another v Minister of COGTA</a:t>
            </a:r>
            <a:endParaRPr lang="en-ZA" sz="24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regulations promulgated by the Minister of Cooperation and Traditional Affairs ("the Minister") in terms of section 27(2) of the Disaster Management Act 57 of 2002 are declared unconstitutional and invalid. </a:t>
            </a:r>
            <a:endParaRPr lang="en-ZA"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declaration of invalidity is suspended until such time as the Minister, after consultation with the relevant cabinet minister/s, review, amend an republish the regulations mentioned above (save for regulations 36, 38, 39 )(d) and (e) and 41 of the regulations promulgated in respect of Alert Level 3 due consideration to the limitation each regulation has on the rights guar in the Bill of Rights contained in the Constitution. </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000412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447510" y="220392"/>
            <a:ext cx="8229600" cy="681417"/>
          </a:xfrm>
          <a:prstGeom prst="rect">
            <a:avLst/>
          </a:prstGeom>
          <a:noFill/>
          <a:ln>
            <a:noFill/>
          </a:ln>
        </p:spPr>
        <p:txBody>
          <a:bodyPr spcFirstLastPara="1" wrap="square" lIns="91425" tIns="45700" rIns="91425" bIns="45700" anchor="ctr" anchorCtr="0">
            <a:noAutofit/>
          </a:bodyPr>
          <a:lstStyle/>
          <a:p>
            <a:pPr lvl="0">
              <a:buSzPts val="3000"/>
            </a:pPr>
            <a:r>
              <a:rPr lang="en-ZA" sz="2400" b="1" dirty="0">
                <a:solidFill>
                  <a:srgbClr val="73B632"/>
                </a:solidFill>
                <a:latin typeface="+mj-lt"/>
                <a:ea typeface="Twentieth Century"/>
                <a:cs typeface="Twentieth Century"/>
                <a:sym typeface="Twentieth Century"/>
              </a:rPr>
              <a:t>LOGISTICS, COMMUNICATION, LEGAL &amp; RECORDS</a:t>
            </a:r>
            <a:br>
              <a:rPr lang="en-ZA" sz="2400" b="1" dirty="0">
                <a:solidFill>
                  <a:srgbClr val="73B632"/>
                </a:solidFill>
                <a:latin typeface="+mj-lt"/>
                <a:ea typeface="Twentieth Century"/>
                <a:cs typeface="Twentieth Century"/>
                <a:sym typeface="Twentieth Century"/>
              </a:rPr>
            </a:br>
            <a:r>
              <a:rPr lang="en-ZA" sz="2400" b="1" dirty="0">
                <a:solidFill>
                  <a:srgbClr val="73B632"/>
                </a:solidFill>
                <a:latin typeface="+mj-lt"/>
                <a:ea typeface="Twentieth Century"/>
                <a:cs typeface="Twentieth Century"/>
                <a:sym typeface="Twentieth Century"/>
              </a:rPr>
              <a:t>WORKSTREAMS REPORTS</a:t>
            </a:r>
            <a:endParaRPr sz="2400" dirty="0">
              <a:solidFill>
                <a:srgbClr val="73B632"/>
              </a:solidFill>
              <a:latin typeface="+mj-lt"/>
            </a:endParaRPr>
          </a:p>
        </p:txBody>
      </p:sp>
      <p:sp>
        <p:nvSpPr>
          <p:cNvPr id="97" name="Google Shape;97;p14"/>
          <p:cNvSpPr txBox="1">
            <a:spLocks noGrp="1"/>
          </p:cNvSpPr>
          <p:nvPr>
            <p:ph type="body" idx="1"/>
          </p:nvPr>
        </p:nvSpPr>
        <p:spPr>
          <a:xfrm>
            <a:off x="823889" y="968062"/>
            <a:ext cx="7665653" cy="4974935"/>
          </a:xfrm>
          <a:prstGeom prst="rect">
            <a:avLst/>
          </a:prstGeom>
          <a:noFill/>
          <a:ln>
            <a:noFill/>
          </a:ln>
        </p:spPr>
        <p:txBody>
          <a:bodyPr spcFirstLastPara="1" wrap="square" lIns="91425" tIns="45700" rIns="91425" bIns="45700" anchor="t" anchorCtr="0">
            <a:noAutofit/>
          </a:bodyPr>
          <a:lstStyle/>
          <a:p>
            <a:pPr marL="114300" indent="0">
              <a:buNone/>
            </a:pPr>
            <a:r>
              <a:rPr lang="en-US" b="1" dirty="0">
                <a:latin typeface="Arial" panose="020B0604020202020204" pitchFamily="34" charset="0"/>
                <a:cs typeface="Arial" panose="020B0604020202020204" pitchFamily="34" charset="0"/>
              </a:rPr>
              <a:t>De Beer &amp; Another v Minister of COGTA</a:t>
            </a:r>
            <a:endParaRPr lang="en-ZA" dirty="0">
              <a:latin typeface="Arial" panose="020B0604020202020204" pitchFamily="34" charset="0"/>
              <a:cs typeface="Arial" panose="020B0604020202020204" pitchFamily="34" charset="0"/>
            </a:endParaRPr>
          </a:p>
          <a:p>
            <a:pPr marL="114300" indent="0">
              <a:buNone/>
            </a:pPr>
            <a:endParaRPr lang="en-ZA" dirty="0">
              <a:latin typeface="Arial" panose="020B0604020202020204" pitchFamily="34" charset="0"/>
              <a:cs typeface="Arial" panose="020B0604020202020204" pitchFamily="34" charset="0"/>
            </a:endParaRPr>
          </a:p>
          <a:p>
            <a:pPr marL="114300" indent="0">
              <a:buNone/>
            </a:pPr>
            <a:r>
              <a:rPr lang="en-US" dirty="0">
                <a:latin typeface="Arial" panose="020B0604020202020204" pitchFamily="34" charset="0"/>
                <a:cs typeface="Arial" panose="020B0604020202020204" pitchFamily="34" charset="0"/>
              </a:rPr>
              <a:t>The Minister is Directed to comply with the </a:t>
            </a:r>
            <a:r>
              <a:rPr lang="en-US" u="sng" dirty="0">
                <a:latin typeface="Arial" panose="020B0604020202020204" pitchFamily="34" charset="0"/>
                <a:cs typeface="Arial" panose="020B0604020202020204" pitchFamily="34" charset="0"/>
              </a:rPr>
              <a:t>process</a:t>
            </a:r>
            <a:r>
              <a:rPr lang="en-US" dirty="0">
                <a:latin typeface="Arial" panose="020B0604020202020204" pitchFamily="34" charset="0"/>
                <a:cs typeface="Arial" panose="020B0604020202020204" pitchFamily="34" charset="0"/>
              </a:rPr>
              <a:t> ordered in paragraph 2 above within 14 (Fourteen) business days from date of this order, or such longer time as this court may, on good grounds shown, allow and to report such compliance to this court. </a:t>
            </a:r>
            <a:endParaRPr lang="en-ZA" dirty="0">
              <a:latin typeface="Arial" panose="020B0604020202020204" pitchFamily="34" charset="0"/>
              <a:cs typeface="Arial" panose="020B0604020202020204" pitchFamily="34" charset="0"/>
            </a:endParaRPr>
          </a:p>
          <a:p>
            <a:pPr marL="114300" indent="0">
              <a:buNone/>
            </a:pPr>
            <a:r>
              <a:rPr lang="en-US" dirty="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a:p>
            <a:pPr marL="114300" indent="0">
              <a:buNone/>
            </a:pPr>
            <a:r>
              <a:rPr lang="en-US" dirty="0">
                <a:latin typeface="Arial" panose="020B0604020202020204" pitchFamily="34" charset="0"/>
                <a:cs typeface="Arial" panose="020B0604020202020204" pitchFamily="34" charset="0"/>
              </a:rPr>
              <a:t>During the period of suspension, the regulations published in Government Gazette No 43364 of 28 May 2020 as Chapter 4 of the regulations designated as: "Alert Level 3", shall apply.</a:t>
            </a:r>
            <a:endParaRPr lang="en-ZA" dirty="0">
              <a:latin typeface="Arial" panose="020B0604020202020204" pitchFamily="34" charset="0"/>
              <a:cs typeface="Arial" panose="020B0604020202020204" pitchFamily="34" charset="0"/>
            </a:endParaRPr>
          </a:p>
          <a:p>
            <a:pPr marL="0" lvl="0" indent="0" algn="just">
              <a:spcBef>
                <a:spcPts val="480"/>
              </a:spcBef>
              <a:buClr>
                <a:srgbClr val="000000"/>
              </a:buClr>
              <a:buSzPts val="2400"/>
              <a:buNone/>
            </a:pPr>
            <a:endParaRPr lang="en-ZA" dirty="0">
              <a:solidFill>
                <a:schemeClr val="tx1">
                  <a:lumMod val="75000"/>
                  <a:lumOff val="25000"/>
                </a:schemeClr>
              </a:solidFill>
              <a:latin typeface="+mj-lt"/>
              <a:ea typeface="Arial"/>
              <a:cs typeface="Arial"/>
              <a:sym typeface="Arial"/>
            </a:endParaRPr>
          </a:p>
          <a:p>
            <a:pPr marL="0" indent="0" algn="just">
              <a:spcBef>
                <a:spcPts val="480"/>
              </a:spcBef>
              <a:buClr>
                <a:srgbClr val="000000"/>
              </a:buClr>
              <a:buSzPts val="2400"/>
              <a:buNone/>
            </a:pPr>
            <a:endParaRPr lang="en-ZA" dirty="0">
              <a:solidFill>
                <a:schemeClr val="tx1">
                  <a:lumMod val="75000"/>
                  <a:lumOff val="25000"/>
                </a:schemeClr>
              </a:solidFill>
              <a:latin typeface="+mj-lt"/>
              <a:ea typeface="Arial"/>
              <a:cs typeface="Arial"/>
              <a:sym typeface="Arial"/>
            </a:endParaRPr>
          </a:p>
          <a:p>
            <a:pPr marL="342900" algn="just">
              <a:spcBef>
                <a:spcPts val="480"/>
              </a:spcBef>
              <a:buClr>
                <a:srgbClr val="000000"/>
              </a:buClr>
              <a:buSzPts val="2400"/>
            </a:pPr>
            <a:endParaRPr lang="en-ZA" dirty="0">
              <a:solidFill>
                <a:schemeClr val="tx1">
                  <a:lumMod val="75000"/>
                  <a:lumOff val="25000"/>
                </a:schemeClr>
              </a:solidFill>
              <a:latin typeface="+mj-lt"/>
              <a:ea typeface="Arial"/>
              <a:cs typeface="Arial"/>
              <a:sym typeface="Arial"/>
            </a:endParaRPr>
          </a:p>
          <a:p>
            <a:pPr marL="342900" algn="just">
              <a:spcBef>
                <a:spcPts val="480"/>
              </a:spcBef>
              <a:buClr>
                <a:srgbClr val="000000"/>
              </a:buClr>
              <a:buSzPts val="2400"/>
            </a:pPr>
            <a:endParaRPr lang="en-ZA" dirty="0">
              <a:solidFill>
                <a:schemeClr val="tx1">
                  <a:lumMod val="75000"/>
                  <a:lumOff val="25000"/>
                </a:schemeClr>
              </a:solidFill>
              <a:latin typeface="+mj-lt"/>
              <a:ea typeface="Arial"/>
              <a:cs typeface="Arial"/>
              <a:sym typeface="Arial"/>
            </a:endParaRPr>
          </a:p>
          <a:p>
            <a:pPr marL="0" lvl="0" indent="0" algn="just">
              <a:spcBef>
                <a:spcPts val="480"/>
              </a:spcBef>
              <a:buClr>
                <a:srgbClr val="000000"/>
              </a:buClr>
              <a:buSzPts val="2400"/>
              <a:buNone/>
            </a:pPr>
            <a:endParaRPr lang="en-ZA" sz="2200" dirty="0">
              <a:solidFill>
                <a:schemeClr val="tx1">
                  <a:lumMod val="75000"/>
                  <a:lumOff val="25000"/>
                </a:schemeClr>
              </a:solidFill>
            </a:endParaRPr>
          </a:p>
        </p:txBody>
      </p:sp>
    </p:spTree>
    <p:extLst>
      <p:ext uri="{BB962C8B-B14F-4D97-AF65-F5344CB8AC3E}">
        <p14:creationId xmlns:p14="http://schemas.microsoft.com/office/powerpoint/2010/main" val="65327770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447510" y="220392"/>
            <a:ext cx="8229600" cy="681417"/>
          </a:xfrm>
          <a:prstGeom prst="rect">
            <a:avLst/>
          </a:prstGeom>
          <a:noFill/>
          <a:ln>
            <a:noFill/>
          </a:ln>
        </p:spPr>
        <p:txBody>
          <a:bodyPr spcFirstLastPara="1" wrap="square" lIns="91425" tIns="45700" rIns="91425" bIns="45700" anchor="ctr" anchorCtr="0">
            <a:noAutofit/>
          </a:bodyPr>
          <a:lstStyle/>
          <a:p>
            <a:pPr lvl="0">
              <a:buSzPts val="3000"/>
            </a:pPr>
            <a:r>
              <a:rPr lang="en-ZA" sz="2400" b="1" dirty="0">
                <a:solidFill>
                  <a:srgbClr val="73B632"/>
                </a:solidFill>
                <a:latin typeface="+mj-lt"/>
                <a:ea typeface="Twentieth Century"/>
                <a:cs typeface="Twentieth Century"/>
                <a:sym typeface="Twentieth Century"/>
              </a:rPr>
              <a:t>LOGISTICS, COMMUNICATION, LEGAL &amp; RECORDS</a:t>
            </a:r>
            <a:br>
              <a:rPr lang="en-ZA" sz="2400" b="1" dirty="0">
                <a:solidFill>
                  <a:srgbClr val="73B632"/>
                </a:solidFill>
                <a:latin typeface="+mj-lt"/>
                <a:ea typeface="Twentieth Century"/>
                <a:cs typeface="Twentieth Century"/>
                <a:sym typeface="Twentieth Century"/>
              </a:rPr>
            </a:br>
            <a:r>
              <a:rPr lang="en-ZA" sz="2400" b="1" dirty="0">
                <a:solidFill>
                  <a:srgbClr val="73B632"/>
                </a:solidFill>
                <a:latin typeface="+mj-lt"/>
                <a:ea typeface="Twentieth Century"/>
                <a:cs typeface="Twentieth Century"/>
                <a:sym typeface="Twentieth Century"/>
              </a:rPr>
              <a:t>WORKSTREAMS REPORTS</a:t>
            </a:r>
            <a:endParaRPr sz="2400" dirty="0">
              <a:solidFill>
                <a:srgbClr val="73B632"/>
              </a:solidFill>
              <a:latin typeface="+mj-lt"/>
            </a:endParaRPr>
          </a:p>
        </p:txBody>
      </p:sp>
      <p:sp>
        <p:nvSpPr>
          <p:cNvPr id="97" name="Google Shape;97;p14"/>
          <p:cNvSpPr txBox="1">
            <a:spLocks noGrp="1"/>
          </p:cNvSpPr>
          <p:nvPr>
            <p:ph type="body" idx="1"/>
          </p:nvPr>
        </p:nvSpPr>
        <p:spPr>
          <a:xfrm>
            <a:off x="842025" y="1257054"/>
            <a:ext cx="7665653" cy="2162422"/>
          </a:xfrm>
          <a:prstGeom prst="rect">
            <a:avLst/>
          </a:prstGeom>
          <a:noFill/>
          <a:ln>
            <a:noFill/>
          </a:ln>
        </p:spPr>
        <p:txBody>
          <a:bodyPr spcFirstLastPara="1" wrap="square" lIns="91425" tIns="45700" rIns="91425" bIns="45700" anchor="t" anchorCtr="0">
            <a:noAutofit/>
          </a:bodyPr>
          <a:lstStyle/>
          <a:p>
            <a:pPr marL="0" lvl="0" indent="0" algn="just">
              <a:spcBef>
                <a:spcPts val="480"/>
              </a:spcBef>
              <a:buClr>
                <a:srgbClr val="000000"/>
              </a:buClr>
              <a:buSzPts val="2400"/>
              <a:buNone/>
            </a:pPr>
            <a:endParaRPr lang="en-ZA" dirty="0">
              <a:solidFill>
                <a:schemeClr val="tx1">
                  <a:lumMod val="75000"/>
                  <a:lumOff val="25000"/>
                </a:schemeClr>
              </a:solidFill>
              <a:latin typeface="+mj-lt"/>
              <a:ea typeface="Arial"/>
              <a:cs typeface="Arial"/>
              <a:sym typeface="Arial"/>
            </a:endParaRPr>
          </a:p>
          <a:p>
            <a:pPr marL="342900" algn="just">
              <a:spcBef>
                <a:spcPts val="480"/>
              </a:spcBef>
              <a:buClr>
                <a:srgbClr val="000000"/>
              </a:buClr>
              <a:buSzPts val="2400"/>
            </a:pPr>
            <a:endParaRPr lang="en-ZA" dirty="0">
              <a:solidFill>
                <a:schemeClr val="tx1">
                  <a:lumMod val="75000"/>
                  <a:lumOff val="25000"/>
                </a:schemeClr>
              </a:solidFill>
              <a:latin typeface="+mj-lt"/>
              <a:ea typeface="Arial"/>
              <a:cs typeface="Arial"/>
              <a:sym typeface="Arial"/>
            </a:endParaRPr>
          </a:p>
          <a:p>
            <a:pPr marL="342900" algn="just">
              <a:spcBef>
                <a:spcPts val="480"/>
              </a:spcBef>
              <a:buClr>
                <a:srgbClr val="000000"/>
              </a:buClr>
              <a:buSzPts val="2400"/>
            </a:pPr>
            <a:endParaRPr lang="en-ZA" dirty="0">
              <a:solidFill>
                <a:schemeClr val="tx1">
                  <a:lumMod val="75000"/>
                  <a:lumOff val="25000"/>
                </a:schemeClr>
              </a:solidFill>
              <a:latin typeface="+mj-lt"/>
              <a:ea typeface="Arial"/>
              <a:cs typeface="Arial"/>
              <a:sym typeface="Arial"/>
            </a:endParaRPr>
          </a:p>
          <a:p>
            <a:pPr marL="342900" algn="just">
              <a:spcBef>
                <a:spcPts val="480"/>
              </a:spcBef>
              <a:buClr>
                <a:srgbClr val="000000"/>
              </a:buClr>
              <a:buSzPts val="2400"/>
            </a:pPr>
            <a:endParaRPr lang="en-ZA" dirty="0">
              <a:solidFill>
                <a:schemeClr val="tx1">
                  <a:lumMod val="75000"/>
                  <a:lumOff val="25000"/>
                </a:schemeClr>
              </a:solidFill>
              <a:latin typeface="+mj-lt"/>
              <a:ea typeface="Arial"/>
              <a:cs typeface="Arial"/>
              <a:sym typeface="Arial"/>
            </a:endParaRPr>
          </a:p>
          <a:p>
            <a:pPr marL="0" lvl="0" indent="0" algn="just">
              <a:spcBef>
                <a:spcPts val="480"/>
              </a:spcBef>
              <a:buClr>
                <a:srgbClr val="000000"/>
              </a:buClr>
              <a:buSzPts val="2400"/>
              <a:buNone/>
            </a:pPr>
            <a:endParaRPr lang="en-ZA" sz="2200" dirty="0">
              <a:solidFill>
                <a:schemeClr val="tx1">
                  <a:lumMod val="75000"/>
                  <a:lumOff val="25000"/>
                </a:schemeClr>
              </a:solidFill>
            </a:endParaRPr>
          </a:p>
        </p:txBody>
      </p:sp>
      <p:sp>
        <p:nvSpPr>
          <p:cNvPr id="2" name="Rectangle 1">
            <a:extLst>
              <a:ext uri="{FF2B5EF4-FFF2-40B4-BE49-F238E27FC236}">
                <a16:creationId xmlns:a16="http://schemas.microsoft.com/office/drawing/2014/main" id="{C05FDCC4-9847-4DA4-9328-FAEDC09460D0}"/>
              </a:ext>
            </a:extLst>
          </p:cNvPr>
          <p:cNvSpPr/>
          <p:nvPr/>
        </p:nvSpPr>
        <p:spPr>
          <a:xfrm>
            <a:off x="211015" y="1290142"/>
            <a:ext cx="8679767" cy="4893647"/>
          </a:xfrm>
          <a:prstGeom prst="rect">
            <a:avLst/>
          </a:prstGeom>
        </p:spPr>
        <p:txBody>
          <a:bodyPr wrap="square">
            <a:spAutoFit/>
          </a:bodyPr>
          <a:lstStyle/>
          <a:p>
            <a:pPr marL="228600" algn="just"/>
            <a:r>
              <a:rPr lang="en-ZA" sz="2400" dirty="0">
                <a:latin typeface="Arial" panose="020B0604020202020204" pitchFamily="34" charset="0"/>
                <a:ea typeface="Arial" panose="020B0604020202020204" pitchFamily="34" charset="0"/>
              </a:rPr>
              <a:t>The staff leave policy only makes provision for quarantine leave of 10 days per annum. It is a well-known fact that quarantine in relation to Covid 19 is normally at least 14 days. </a:t>
            </a:r>
          </a:p>
          <a:p>
            <a:pPr marL="228600" algn="just"/>
            <a:r>
              <a:rPr lang="en-ZA" sz="2400" dirty="0">
                <a:latin typeface="Arial" panose="020B0604020202020204" pitchFamily="34" charset="0"/>
                <a:ea typeface="Arial" panose="020B0604020202020204" pitchFamily="34" charset="0"/>
              </a:rPr>
              <a:t>Given this fact it is proposed that consideration be given to increasing the number of leave days in this category to accommodate complete quarantine periods if applicable and to be given to employees who need to vacate their workplaces for decontamination to occur. </a:t>
            </a:r>
          </a:p>
          <a:p>
            <a:pPr marL="228600" algn="just"/>
            <a:r>
              <a:rPr lang="en-ZA" sz="2400" dirty="0">
                <a:latin typeface="Arial" panose="020B0604020202020204" pitchFamily="34" charset="0"/>
                <a:ea typeface="Arial" panose="020B0604020202020204" pitchFamily="34" charset="0"/>
              </a:rPr>
              <a:t>It is proposed that in order to have control of the situation this leave will be recorded as quarantine leave and the excess be approved by the HOD:CS/ CM given the current state of affairs.</a:t>
            </a:r>
            <a:endParaRPr lang="en-ZA"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6481717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447510" y="220392"/>
            <a:ext cx="8229600" cy="681417"/>
          </a:xfrm>
          <a:prstGeom prst="rect">
            <a:avLst/>
          </a:prstGeom>
          <a:noFill/>
          <a:ln>
            <a:noFill/>
          </a:ln>
        </p:spPr>
        <p:txBody>
          <a:bodyPr spcFirstLastPara="1" wrap="square" lIns="91425" tIns="45700" rIns="91425" bIns="45700" anchor="ctr" anchorCtr="0">
            <a:noAutofit/>
          </a:bodyPr>
          <a:lstStyle/>
          <a:p>
            <a:pPr lvl="0">
              <a:buSzPts val="3000"/>
            </a:pPr>
            <a:r>
              <a:rPr lang="en-ZA" sz="2400" b="1" dirty="0">
                <a:solidFill>
                  <a:srgbClr val="73B632"/>
                </a:solidFill>
                <a:latin typeface="+mj-lt"/>
                <a:ea typeface="Twentieth Century"/>
                <a:cs typeface="Twentieth Century"/>
                <a:sym typeface="Twentieth Century"/>
              </a:rPr>
              <a:t>LOGISTICS, COMMUNICATION, LEGAL &amp; RECORDS</a:t>
            </a:r>
            <a:br>
              <a:rPr lang="en-ZA" sz="2400" b="1" dirty="0">
                <a:solidFill>
                  <a:srgbClr val="73B632"/>
                </a:solidFill>
                <a:latin typeface="+mj-lt"/>
                <a:ea typeface="Twentieth Century"/>
                <a:cs typeface="Twentieth Century"/>
                <a:sym typeface="Twentieth Century"/>
              </a:rPr>
            </a:br>
            <a:r>
              <a:rPr lang="en-ZA" sz="2400" b="1" dirty="0">
                <a:solidFill>
                  <a:srgbClr val="73B632"/>
                </a:solidFill>
                <a:latin typeface="+mj-lt"/>
                <a:ea typeface="Twentieth Century"/>
                <a:cs typeface="Twentieth Century"/>
                <a:sym typeface="Twentieth Century"/>
              </a:rPr>
              <a:t>WORKSTREAMS REPORTS</a:t>
            </a:r>
            <a:endParaRPr sz="2400" dirty="0">
              <a:solidFill>
                <a:srgbClr val="73B632"/>
              </a:solidFill>
              <a:latin typeface="+mj-lt"/>
            </a:endParaRPr>
          </a:p>
        </p:txBody>
      </p:sp>
      <p:sp>
        <p:nvSpPr>
          <p:cNvPr id="97" name="Google Shape;97;p14"/>
          <p:cNvSpPr txBox="1">
            <a:spLocks noGrp="1"/>
          </p:cNvSpPr>
          <p:nvPr>
            <p:ph type="body" idx="1"/>
          </p:nvPr>
        </p:nvSpPr>
        <p:spPr>
          <a:xfrm>
            <a:off x="842025" y="1257053"/>
            <a:ext cx="7665653" cy="4974935"/>
          </a:xfrm>
          <a:prstGeom prst="rect">
            <a:avLst/>
          </a:prstGeom>
          <a:noFill/>
          <a:ln>
            <a:noFill/>
          </a:ln>
        </p:spPr>
        <p:txBody>
          <a:bodyPr spcFirstLastPara="1" wrap="square" lIns="91425" tIns="45700" rIns="91425" bIns="45700" anchor="t" anchorCtr="0">
            <a:noAutofit/>
          </a:bodyPr>
          <a:lstStyle/>
          <a:p>
            <a:pPr marL="0" lvl="0" indent="0" algn="just">
              <a:spcBef>
                <a:spcPts val="480"/>
              </a:spcBef>
              <a:buClr>
                <a:srgbClr val="000000"/>
              </a:buClr>
              <a:buSzPts val="2400"/>
              <a:buNone/>
            </a:pPr>
            <a:endParaRPr lang="en-ZA" dirty="0">
              <a:solidFill>
                <a:schemeClr val="tx1">
                  <a:lumMod val="75000"/>
                  <a:lumOff val="25000"/>
                </a:schemeClr>
              </a:solidFill>
              <a:latin typeface="+mj-lt"/>
              <a:ea typeface="Arial"/>
              <a:cs typeface="Arial"/>
              <a:sym typeface="Arial"/>
            </a:endParaRPr>
          </a:p>
          <a:p>
            <a:pPr marL="342900" algn="just">
              <a:spcBef>
                <a:spcPts val="480"/>
              </a:spcBef>
              <a:buClr>
                <a:srgbClr val="000000"/>
              </a:buClr>
              <a:buSzPts val="2400"/>
            </a:pPr>
            <a:endParaRPr lang="en-ZA" dirty="0">
              <a:solidFill>
                <a:schemeClr val="tx1">
                  <a:lumMod val="75000"/>
                  <a:lumOff val="25000"/>
                </a:schemeClr>
              </a:solidFill>
              <a:latin typeface="+mj-lt"/>
              <a:ea typeface="Arial"/>
              <a:cs typeface="Arial"/>
              <a:sym typeface="Arial"/>
            </a:endParaRPr>
          </a:p>
          <a:p>
            <a:pPr marL="342900" algn="just">
              <a:spcBef>
                <a:spcPts val="480"/>
              </a:spcBef>
              <a:buClr>
                <a:srgbClr val="000000"/>
              </a:buClr>
              <a:buSzPts val="2400"/>
            </a:pPr>
            <a:endParaRPr lang="en-ZA" dirty="0">
              <a:solidFill>
                <a:schemeClr val="tx1">
                  <a:lumMod val="75000"/>
                  <a:lumOff val="25000"/>
                </a:schemeClr>
              </a:solidFill>
              <a:latin typeface="+mj-lt"/>
              <a:ea typeface="Arial"/>
              <a:cs typeface="Arial"/>
              <a:sym typeface="Arial"/>
            </a:endParaRPr>
          </a:p>
          <a:p>
            <a:pPr marL="342900" algn="just">
              <a:spcBef>
                <a:spcPts val="480"/>
              </a:spcBef>
              <a:buClr>
                <a:srgbClr val="000000"/>
              </a:buClr>
              <a:buSzPts val="2400"/>
            </a:pPr>
            <a:endParaRPr lang="en-ZA" dirty="0">
              <a:solidFill>
                <a:schemeClr val="tx1">
                  <a:lumMod val="75000"/>
                  <a:lumOff val="25000"/>
                </a:schemeClr>
              </a:solidFill>
              <a:latin typeface="+mj-lt"/>
              <a:ea typeface="Arial"/>
              <a:cs typeface="Arial"/>
              <a:sym typeface="Arial"/>
            </a:endParaRPr>
          </a:p>
          <a:p>
            <a:pPr marL="0" lvl="0" indent="0" algn="just">
              <a:spcBef>
                <a:spcPts val="480"/>
              </a:spcBef>
              <a:buClr>
                <a:srgbClr val="000000"/>
              </a:buClr>
              <a:buSzPts val="2400"/>
              <a:buNone/>
            </a:pPr>
            <a:endParaRPr lang="en-ZA" sz="2200" dirty="0">
              <a:solidFill>
                <a:schemeClr val="tx1">
                  <a:lumMod val="75000"/>
                  <a:lumOff val="25000"/>
                </a:schemeClr>
              </a:solidFill>
            </a:endParaRPr>
          </a:p>
        </p:txBody>
      </p:sp>
      <p:sp>
        <p:nvSpPr>
          <p:cNvPr id="3" name="Rectangle 2">
            <a:extLst>
              <a:ext uri="{FF2B5EF4-FFF2-40B4-BE49-F238E27FC236}">
                <a16:creationId xmlns:a16="http://schemas.microsoft.com/office/drawing/2014/main" id="{786EEB84-DF53-4AA5-9A31-E2E9BBCDFFBD}"/>
              </a:ext>
            </a:extLst>
          </p:cNvPr>
          <p:cNvSpPr/>
          <p:nvPr/>
        </p:nvSpPr>
        <p:spPr>
          <a:xfrm>
            <a:off x="551606" y="1711315"/>
            <a:ext cx="8040788" cy="3416320"/>
          </a:xfrm>
          <a:prstGeom prst="rect">
            <a:avLst/>
          </a:prstGeom>
        </p:spPr>
        <p:txBody>
          <a:bodyPr wrap="square">
            <a:spAutoFit/>
          </a:bodyPr>
          <a:lstStyle/>
          <a:p>
            <a:pPr marL="685800" indent="-457200">
              <a:tabLst>
                <a:tab pos="685800" algn="l"/>
              </a:tabLst>
            </a:pPr>
            <a:r>
              <a:rPr lang="en-ZA" sz="2400" dirty="0">
                <a:latin typeface="Arial" panose="020B0604020202020204" pitchFamily="34" charset="0"/>
                <a:ea typeface="Arial" panose="020B0604020202020204" pitchFamily="34" charset="0"/>
                <a:cs typeface="Arial" panose="020B0604020202020204" pitchFamily="34" charset="0"/>
              </a:rPr>
              <a:t>The challenge relating to the sensitivity of employees </a:t>
            </a:r>
          </a:p>
          <a:p>
            <a:pPr marL="685800" indent="-457200">
              <a:tabLst>
                <a:tab pos="685800" algn="l"/>
              </a:tabLst>
            </a:pPr>
            <a:r>
              <a:rPr lang="en-ZA" sz="2400" dirty="0">
                <a:latin typeface="Arial" panose="020B0604020202020204" pitchFamily="34" charset="0"/>
                <a:ea typeface="Arial" panose="020B0604020202020204" pitchFamily="34" charset="0"/>
                <a:cs typeface="Arial" panose="020B0604020202020204" pitchFamily="34" charset="0"/>
              </a:rPr>
              <a:t>declaring co-morbidities is complex in nature and </a:t>
            </a:r>
          </a:p>
          <a:p>
            <a:pPr marL="685800" indent="-457200">
              <a:tabLst>
                <a:tab pos="685800" algn="l"/>
              </a:tabLst>
            </a:pPr>
            <a:r>
              <a:rPr lang="en-ZA" sz="2400" dirty="0">
                <a:latin typeface="Arial" panose="020B0604020202020204" pitchFamily="34" charset="0"/>
                <a:ea typeface="Arial" panose="020B0604020202020204" pitchFamily="34" charset="0"/>
                <a:cs typeface="Arial" panose="020B0604020202020204" pitchFamily="34" charset="0"/>
              </a:rPr>
              <a:t>requires the necessary care when dealing with this. </a:t>
            </a:r>
          </a:p>
          <a:p>
            <a:pPr marL="685800" indent="-457200">
              <a:tabLst>
                <a:tab pos="685800" algn="l"/>
              </a:tabLst>
            </a:pPr>
            <a:endParaRPr lang="en-ZA" sz="2400" dirty="0">
              <a:latin typeface="Arial" panose="020B0604020202020204" pitchFamily="34" charset="0"/>
              <a:ea typeface="Arial" panose="020B0604020202020204" pitchFamily="34" charset="0"/>
              <a:cs typeface="Arial" panose="020B0604020202020204" pitchFamily="34" charset="0"/>
            </a:endParaRPr>
          </a:p>
          <a:p>
            <a:pPr marL="685800" indent="-457200">
              <a:tabLst>
                <a:tab pos="685800" algn="l"/>
              </a:tabLst>
            </a:pPr>
            <a:r>
              <a:rPr lang="en-ZA" sz="2400" dirty="0">
                <a:latin typeface="Arial" panose="020B0604020202020204" pitchFamily="34" charset="0"/>
                <a:ea typeface="Arial" panose="020B0604020202020204" pitchFamily="34" charset="0"/>
                <a:cs typeface="Arial" panose="020B0604020202020204" pitchFamily="34" charset="0"/>
              </a:rPr>
              <a:t>It must be stressed however that the actual medical </a:t>
            </a:r>
          </a:p>
          <a:p>
            <a:pPr marL="685800" indent="-457200">
              <a:tabLst>
                <a:tab pos="685800" algn="l"/>
              </a:tabLst>
            </a:pPr>
            <a:r>
              <a:rPr lang="en-ZA" sz="2400" dirty="0">
                <a:latin typeface="Arial" panose="020B0604020202020204" pitchFamily="34" charset="0"/>
                <a:ea typeface="Arial" panose="020B0604020202020204" pitchFamily="34" charset="0"/>
                <a:cs typeface="Arial" panose="020B0604020202020204" pitchFamily="34" charset="0"/>
              </a:rPr>
              <a:t>condition need not be specified if confidential </a:t>
            </a:r>
          </a:p>
          <a:p>
            <a:pPr marL="685800" indent="-457200">
              <a:tabLst>
                <a:tab pos="685800" algn="l"/>
              </a:tabLst>
            </a:pPr>
            <a:r>
              <a:rPr lang="en-ZA" sz="2400" dirty="0">
                <a:latin typeface="Arial" panose="020B0604020202020204" pitchFamily="34" charset="0"/>
                <a:ea typeface="Arial" panose="020B0604020202020204" pitchFamily="34" charset="0"/>
                <a:cs typeface="Arial" panose="020B0604020202020204" pitchFamily="34" charset="0"/>
              </a:rPr>
              <a:t>Engagement is needed with Organised Labour to deal</a:t>
            </a:r>
          </a:p>
          <a:p>
            <a:pPr marL="685800" indent="-457200">
              <a:tabLst>
                <a:tab pos="685800" algn="l"/>
              </a:tabLst>
            </a:pPr>
            <a:r>
              <a:rPr lang="en-ZA" sz="2400" dirty="0">
                <a:latin typeface="Arial" panose="020B0604020202020204" pitchFamily="34" charset="0"/>
                <a:ea typeface="Arial" panose="020B0604020202020204" pitchFamily="34" charset="0"/>
                <a:cs typeface="Arial" panose="020B0604020202020204" pitchFamily="34" charset="0"/>
              </a:rPr>
              <a:t>with the need to use leave and sick leave for the 2 </a:t>
            </a:r>
          </a:p>
          <a:p>
            <a:pPr marL="685800" indent="-457200">
              <a:tabLst>
                <a:tab pos="685800" algn="l"/>
              </a:tabLst>
            </a:pPr>
            <a:r>
              <a:rPr lang="en-ZA" sz="2400" dirty="0">
                <a:latin typeface="Arial" panose="020B0604020202020204" pitchFamily="34" charset="0"/>
                <a:ea typeface="Arial" panose="020B0604020202020204" pitchFamily="34" charset="0"/>
                <a:cs typeface="Arial" panose="020B0604020202020204" pitchFamily="34" charset="0"/>
              </a:rPr>
              <a:t>categories of employees most vulnerable</a:t>
            </a:r>
            <a:endParaRPr lang="en-ZA" sz="2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1498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447510" y="220392"/>
            <a:ext cx="8229600" cy="681417"/>
          </a:xfrm>
          <a:prstGeom prst="rect">
            <a:avLst/>
          </a:prstGeom>
          <a:noFill/>
          <a:ln>
            <a:noFill/>
          </a:ln>
        </p:spPr>
        <p:txBody>
          <a:bodyPr spcFirstLastPara="1" wrap="square" lIns="91425" tIns="45700" rIns="91425" bIns="45700" anchor="ctr" anchorCtr="0">
            <a:noAutofit/>
          </a:bodyPr>
          <a:lstStyle/>
          <a:p>
            <a:pPr lvl="0">
              <a:buSzPts val="3000"/>
            </a:pPr>
            <a:r>
              <a:rPr lang="en-ZA" sz="2400" b="1" dirty="0">
                <a:solidFill>
                  <a:srgbClr val="73B632"/>
                </a:solidFill>
                <a:latin typeface="+mj-lt"/>
                <a:ea typeface="Twentieth Century"/>
                <a:cs typeface="Twentieth Century"/>
                <a:sym typeface="Twentieth Century"/>
              </a:rPr>
              <a:t>LOGISTICS, COMMUNICATION, LEGAL &amp; RECORDS</a:t>
            </a:r>
            <a:br>
              <a:rPr lang="en-ZA" sz="2400" b="1" dirty="0">
                <a:solidFill>
                  <a:srgbClr val="73B632"/>
                </a:solidFill>
                <a:latin typeface="+mj-lt"/>
                <a:ea typeface="Twentieth Century"/>
                <a:cs typeface="Twentieth Century"/>
                <a:sym typeface="Twentieth Century"/>
              </a:rPr>
            </a:br>
            <a:r>
              <a:rPr lang="en-ZA" sz="2400" b="1" dirty="0">
                <a:solidFill>
                  <a:srgbClr val="73B632"/>
                </a:solidFill>
                <a:latin typeface="+mj-lt"/>
                <a:ea typeface="Twentieth Century"/>
                <a:cs typeface="Twentieth Century"/>
                <a:sym typeface="Twentieth Century"/>
              </a:rPr>
              <a:t>WORKSTREAMS REPORTS</a:t>
            </a:r>
            <a:endParaRPr sz="2400" dirty="0">
              <a:solidFill>
                <a:srgbClr val="73B632"/>
              </a:solidFill>
              <a:latin typeface="+mj-lt"/>
            </a:endParaRPr>
          </a:p>
        </p:txBody>
      </p:sp>
      <p:sp>
        <p:nvSpPr>
          <p:cNvPr id="97" name="Google Shape;97;p14"/>
          <p:cNvSpPr txBox="1">
            <a:spLocks noGrp="1"/>
          </p:cNvSpPr>
          <p:nvPr>
            <p:ph type="body" idx="1"/>
          </p:nvPr>
        </p:nvSpPr>
        <p:spPr>
          <a:xfrm>
            <a:off x="842025" y="1257053"/>
            <a:ext cx="7665653" cy="4974935"/>
          </a:xfrm>
          <a:prstGeom prst="rect">
            <a:avLst/>
          </a:prstGeom>
          <a:noFill/>
          <a:ln>
            <a:noFill/>
          </a:ln>
        </p:spPr>
        <p:txBody>
          <a:bodyPr spcFirstLastPara="1" wrap="square" lIns="91425" tIns="45700" rIns="91425" bIns="45700" anchor="t" anchorCtr="0">
            <a:noAutofit/>
          </a:bodyPr>
          <a:lstStyle/>
          <a:p>
            <a:pPr marL="0" lvl="0" indent="0" algn="just">
              <a:spcBef>
                <a:spcPts val="480"/>
              </a:spcBef>
              <a:buClr>
                <a:srgbClr val="000000"/>
              </a:buClr>
              <a:buSzPts val="2400"/>
              <a:buNone/>
            </a:pPr>
            <a:endParaRPr lang="en-ZA" dirty="0">
              <a:solidFill>
                <a:schemeClr val="tx1">
                  <a:lumMod val="75000"/>
                  <a:lumOff val="25000"/>
                </a:schemeClr>
              </a:solidFill>
              <a:latin typeface="+mj-lt"/>
              <a:ea typeface="Arial"/>
              <a:cs typeface="Arial"/>
              <a:sym typeface="Arial"/>
            </a:endParaRPr>
          </a:p>
          <a:p>
            <a:pPr marL="0" indent="0" algn="just">
              <a:spcBef>
                <a:spcPts val="480"/>
              </a:spcBef>
              <a:buClr>
                <a:srgbClr val="000000"/>
              </a:buClr>
              <a:buSzPts val="2400"/>
              <a:buNone/>
            </a:pPr>
            <a:r>
              <a:rPr lang="en-ZA" dirty="0">
                <a:solidFill>
                  <a:schemeClr val="tx1">
                    <a:lumMod val="75000"/>
                    <a:lumOff val="25000"/>
                  </a:schemeClr>
                </a:solidFill>
                <a:latin typeface="+mj-lt"/>
                <a:ea typeface="Arial"/>
                <a:cs typeface="Arial"/>
                <a:sym typeface="Arial"/>
              </a:rPr>
              <a:t>New Schedule of meetings to be published</a:t>
            </a:r>
          </a:p>
          <a:p>
            <a:pPr marL="0" indent="0" algn="just">
              <a:spcBef>
                <a:spcPts val="480"/>
              </a:spcBef>
              <a:buClr>
                <a:srgbClr val="000000"/>
              </a:buClr>
              <a:buSzPts val="2400"/>
              <a:buNone/>
            </a:pPr>
            <a:r>
              <a:rPr lang="en-ZA" dirty="0">
                <a:solidFill>
                  <a:schemeClr val="tx1">
                    <a:lumMod val="75000"/>
                    <a:lumOff val="25000"/>
                  </a:schemeClr>
                </a:solidFill>
                <a:latin typeface="+mj-lt"/>
                <a:ea typeface="Arial"/>
                <a:cs typeface="Arial"/>
                <a:sym typeface="Arial"/>
              </a:rPr>
              <a:t>Electronic Document Management System on track and updated</a:t>
            </a:r>
          </a:p>
          <a:p>
            <a:pPr marL="0" indent="0" algn="just">
              <a:spcBef>
                <a:spcPts val="480"/>
              </a:spcBef>
              <a:buClr>
                <a:srgbClr val="000000"/>
              </a:buClr>
              <a:buSzPts val="2400"/>
              <a:buNone/>
            </a:pPr>
            <a:r>
              <a:rPr lang="en-ZA" dirty="0">
                <a:solidFill>
                  <a:schemeClr val="tx1">
                    <a:lumMod val="75000"/>
                    <a:lumOff val="25000"/>
                  </a:schemeClr>
                </a:solidFill>
                <a:latin typeface="+mj-lt"/>
                <a:ea typeface="Arial"/>
                <a:cs typeface="Arial"/>
                <a:sym typeface="Arial"/>
              </a:rPr>
              <a:t>Committee Secretariat tools of trade upgrade and training in progress to ensure compliance of meetings</a:t>
            </a:r>
          </a:p>
          <a:p>
            <a:pPr marL="0" indent="0" algn="just">
              <a:spcBef>
                <a:spcPts val="480"/>
              </a:spcBef>
              <a:buClr>
                <a:srgbClr val="000000"/>
              </a:buClr>
              <a:buSzPts val="2400"/>
              <a:buNone/>
            </a:pPr>
            <a:r>
              <a:rPr lang="en-ZA" dirty="0">
                <a:solidFill>
                  <a:schemeClr val="tx1">
                    <a:lumMod val="75000"/>
                    <a:lumOff val="25000"/>
                  </a:schemeClr>
                </a:solidFill>
                <a:latin typeface="+mj-lt"/>
                <a:ea typeface="Arial"/>
                <a:cs typeface="Arial"/>
                <a:sym typeface="Arial"/>
              </a:rPr>
              <a:t>Action Plan Being Finalised – roles and responsibilities for meetings</a:t>
            </a:r>
          </a:p>
          <a:p>
            <a:pPr marL="342900" algn="just">
              <a:spcBef>
                <a:spcPts val="480"/>
              </a:spcBef>
              <a:buClr>
                <a:srgbClr val="000000"/>
              </a:buClr>
              <a:buSzPts val="2400"/>
            </a:pPr>
            <a:endParaRPr lang="en-ZA" dirty="0">
              <a:solidFill>
                <a:schemeClr val="tx1">
                  <a:lumMod val="75000"/>
                  <a:lumOff val="25000"/>
                </a:schemeClr>
              </a:solidFill>
              <a:latin typeface="+mj-lt"/>
              <a:ea typeface="Arial"/>
              <a:cs typeface="Arial"/>
              <a:sym typeface="Arial"/>
            </a:endParaRPr>
          </a:p>
          <a:p>
            <a:pPr marL="342900" algn="just">
              <a:spcBef>
                <a:spcPts val="480"/>
              </a:spcBef>
              <a:buClr>
                <a:srgbClr val="000000"/>
              </a:buClr>
              <a:buSzPts val="2400"/>
            </a:pPr>
            <a:endParaRPr lang="en-ZA" dirty="0">
              <a:solidFill>
                <a:schemeClr val="tx1">
                  <a:lumMod val="75000"/>
                  <a:lumOff val="25000"/>
                </a:schemeClr>
              </a:solidFill>
              <a:latin typeface="+mj-lt"/>
              <a:ea typeface="Arial"/>
              <a:cs typeface="Arial"/>
              <a:sym typeface="Arial"/>
            </a:endParaRPr>
          </a:p>
          <a:p>
            <a:pPr marL="0" lvl="0" indent="0" algn="just">
              <a:spcBef>
                <a:spcPts val="480"/>
              </a:spcBef>
              <a:buClr>
                <a:srgbClr val="000000"/>
              </a:buClr>
              <a:buSzPts val="2400"/>
              <a:buNone/>
            </a:pPr>
            <a:endParaRPr lang="en-ZA" sz="2200" dirty="0">
              <a:solidFill>
                <a:schemeClr val="tx1">
                  <a:lumMod val="75000"/>
                  <a:lumOff val="25000"/>
                </a:schemeClr>
              </a:solidFill>
            </a:endParaRPr>
          </a:p>
        </p:txBody>
      </p:sp>
      <p:sp>
        <p:nvSpPr>
          <p:cNvPr id="2" name="Rectangle 1">
            <a:extLst>
              <a:ext uri="{FF2B5EF4-FFF2-40B4-BE49-F238E27FC236}">
                <a16:creationId xmlns:a16="http://schemas.microsoft.com/office/drawing/2014/main" id="{A7C935F9-2590-4D17-8072-0C8EFB6DDB01}"/>
              </a:ext>
            </a:extLst>
          </p:cNvPr>
          <p:cNvSpPr/>
          <p:nvPr/>
        </p:nvSpPr>
        <p:spPr>
          <a:xfrm>
            <a:off x="1913206" y="1090771"/>
            <a:ext cx="5047645" cy="461665"/>
          </a:xfrm>
          <a:prstGeom prst="rect">
            <a:avLst/>
          </a:prstGeom>
        </p:spPr>
        <p:txBody>
          <a:bodyPr wrap="square">
            <a:spAutoFit/>
          </a:bodyPr>
          <a:lstStyle/>
          <a:p>
            <a:pPr lvl="2"/>
            <a:r>
              <a:rPr lang="en-US" sz="2400" dirty="0"/>
              <a:t>BCMM Council Support (Records)</a:t>
            </a:r>
            <a:endParaRPr lang="en-ZA" sz="2400" dirty="0"/>
          </a:p>
        </p:txBody>
      </p:sp>
    </p:spTree>
    <p:extLst>
      <p:ext uri="{BB962C8B-B14F-4D97-AF65-F5344CB8AC3E}">
        <p14:creationId xmlns:p14="http://schemas.microsoft.com/office/powerpoint/2010/main" val="264908514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447510" y="220392"/>
            <a:ext cx="8229600" cy="681417"/>
          </a:xfrm>
          <a:prstGeom prst="rect">
            <a:avLst/>
          </a:prstGeom>
          <a:noFill/>
          <a:ln>
            <a:noFill/>
          </a:ln>
        </p:spPr>
        <p:txBody>
          <a:bodyPr spcFirstLastPara="1" wrap="square" lIns="91425" tIns="45700" rIns="91425" bIns="45700" anchor="ctr" anchorCtr="0">
            <a:noAutofit/>
          </a:bodyPr>
          <a:lstStyle/>
          <a:p>
            <a:pPr lvl="0">
              <a:buSzPts val="3000"/>
            </a:pPr>
            <a:r>
              <a:rPr lang="en-ZA" sz="2400" b="1" dirty="0">
                <a:solidFill>
                  <a:srgbClr val="73B632"/>
                </a:solidFill>
                <a:latin typeface="+mj-lt"/>
                <a:ea typeface="Twentieth Century"/>
                <a:cs typeface="Twentieth Century"/>
                <a:sym typeface="Twentieth Century"/>
              </a:rPr>
              <a:t>LOGISTICS, COMMUNICATION, LEGAL &amp; RECORDS</a:t>
            </a:r>
            <a:br>
              <a:rPr lang="en-ZA" sz="2400" b="1" dirty="0">
                <a:solidFill>
                  <a:srgbClr val="73B632"/>
                </a:solidFill>
                <a:latin typeface="+mj-lt"/>
                <a:ea typeface="Twentieth Century"/>
                <a:cs typeface="Twentieth Century"/>
                <a:sym typeface="Twentieth Century"/>
              </a:rPr>
            </a:br>
            <a:r>
              <a:rPr lang="en-ZA" sz="2400" b="1" dirty="0">
                <a:solidFill>
                  <a:srgbClr val="73B632"/>
                </a:solidFill>
                <a:latin typeface="+mj-lt"/>
                <a:ea typeface="Twentieth Century"/>
                <a:cs typeface="Twentieth Century"/>
                <a:sym typeface="Twentieth Century"/>
              </a:rPr>
              <a:t>WORKSTREAMS REPORTS</a:t>
            </a:r>
            <a:endParaRPr sz="2400" dirty="0">
              <a:solidFill>
                <a:srgbClr val="73B632"/>
              </a:solidFill>
              <a:latin typeface="+mj-lt"/>
            </a:endParaRPr>
          </a:p>
        </p:txBody>
      </p:sp>
      <p:sp>
        <p:nvSpPr>
          <p:cNvPr id="97" name="Google Shape;97;p14"/>
          <p:cNvSpPr txBox="1">
            <a:spLocks noGrp="1"/>
          </p:cNvSpPr>
          <p:nvPr>
            <p:ph type="body" idx="1"/>
          </p:nvPr>
        </p:nvSpPr>
        <p:spPr>
          <a:xfrm>
            <a:off x="739173" y="1643623"/>
            <a:ext cx="7665653" cy="4974935"/>
          </a:xfrm>
          <a:prstGeom prst="rect">
            <a:avLst/>
          </a:prstGeom>
          <a:noFill/>
          <a:ln>
            <a:noFill/>
          </a:ln>
        </p:spPr>
        <p:txBody>
          <a:bodyPr spcFirstLastPara="1" wrap="square" lIns="91425" tIns="45700" rIns="91425" bIns="45700" anchor="t" anchorCtr="0">
            <a:noAutofit/>
          </a:bodyPr>
          <a:lstStyle/>
          <a:p>
            <a:pPr marL="0" indent="0" algn="just">
              <a:spcBef>
                <a:spcPts val="480"/>
              </a:spcBef>
              <a:buClr>
                <a:srgbClr val="000000"/>
              </a:buClr>
              <a:buSzPts val="2400"/>
              <a:buNone/>
            </a:pPr>
            <a:r>
              <a:rPr lang="en-ZA" dirty="0">
                <a:solidFill>
                  <a:schemeClr val="tx1">
                    <a:lumMod val="75000"/>
                    <a:lumOff val="25000"/>
                  </a:schemeClr>
                </a:solidFill>
                <a:latin typeface="+mj-lt"/>
                <a:ea typeface="Arial"/>
                <a:cs typeface="Arial"/>
                <a:sym typeface="Arial"/>
              </a:rPr>
              <a:t>Training Microsoft Teams ongoing</a:t>
            </a:r>
          </a:p>
          <a:p>
            <a:pPr marL="0" indent="0" algn="just">
              <a:spcBef>
                <a:spcPts val="480"/>
              </a:spcBef>
              <a:buClr>
                <a:srgbClr val="000000"/>
              </a:buClr>
              <a:buSzPts val="2400"/>
              <a:buNone/>
            </a:pPr>
            <a:r>
              <a:rPr lang="en-ZA" dirty="0">
                <a:solidFill>
                  <a:schemeClr val="tx1">
                    <a:lumMod val="75000"/>
                    <a:lumOff val="25000"/>
                  </a:schemeClr>
                </a:solidFill>
                <a:latin typeface="+mj-lt"/>
                <a:ea typeface="Arial"/>
                <a:cs typeface="Arial"/>
                <a:sym typeface="Arial"/>
              </a:rPr>
              <a:t>Office 365 Roll out in progress</a:t>
            </a:r>
          </a:p>
          <a:p>
            <a:pPr marL="0" indent="0" algn="just">
              <a:spcBef>
                <a:spcPts val="480"/>
              </a:spcBef>
              <a:buClr>
                <a:srgbClr val="000000"/>
              </a:buClr>
              <a:buSzPts val="2400"/>
              <a:buNone/>
            </a:pPr>
            <a:r>
              <a:rPr lang="en-ZA" dirty="0">
                <a:solidFill>
                  <a:schemeClr val="tx1">
                    <a:lumMod val="75000"/>
                    <a:lumOff val="25000"/>
                  </a:schemeClr>
                </a:solidFill>
                <a:latin typeface="+mj-lt"/>
                <a:ea typeface="Arial"/>
                <a:cs typeface="Arial"/>
                <a:sym typeface="Arial"/>
              </a:rPr>
              <a:t>Upgrade of workstations ongoing</a:t>
            </a:r>
          </a:p>
          <a:p>
            <a:pPr marL="0" indent="0" algn="just">
              <a:spcBef>
                <a:spcPts val="480"/>
              </a:spcBef>
              <a:buClr>
                <a:srgbClr val="000000"/>
              </a:buClr>
              <a:buSzPts val="2400"/>
              <a:buNone/>
            </a:pPr>
            <a:r>
              <a:rPr lang="en-ZA" dirty="0">
                <a:solidFill>
                  <a:schemeClr val="tx1">
                    <a:lumMod val="75000"/>
                    <a:lumOff val="25000"/>
                  </a:schemeClr>
                </a:solidFill>
                <a:latin typeface="+mj-lt"/>
                <a:ea typeface="Arial"/>
                <a:cs typeface="Arial"/>
                <a:sym typeface="Arial"/>
              </a:rPr>
              <a:t>Venues for virtual meetings currently being extended to BCMM Halls as backup.</a:t>
            </a:r>
          </a:p>
          <a:p>
            <a:pPr marL="0" lvl="0" indent="0" algn="just">
              <a:spcBef>
                <a:spcPts val="480"/>
              </a:spcBef>
              <a:buClr>
                <a:srgbClr val="000000"/>
              </a:buClr>
              <a:buSzPts val="2400"/>
              <a:buNone/>
            </a:pPr>
            <a:endParaRPr lang="en-ZA" dirty="0">
              <a:solidFill>
                <a:schemeClr val="tx1">
                  <a:lumMod val="75000"/>
                  <a:lumOff val="25000"/>
                </a:schemeClr>
              </a:solidFill>
              <a:latin typeface="+mj-lt"/>
              <a:ea typeface="Arial"/>
              <a:cs typeface="Arial"/>
              <a:sym typeface="Arial"/>
            </a:endParaRPr>
          </a:p>
          <a:p>
            <a:pPr marL="0" lvl="0" indent="0" algn="just">
              <a:spcBef>
                <a:spcPts val="480"/>
              </a:spcBef>
              <a:buClr>
                <a:srgbClr val="000000"/>
              </a:buClr>
              <a:buSzPts val="2400"/>
              <a:buNone/>
            </a:pPr>
            <a:endParaRPr lang="en-ZA" sz="2200" dirty="0">
              <a:solidFill>
                <a:schemeClr val="tx1">
                  <a:lumMod val="75000"/>
                  <a:lumOff val="25000"/>
                </a:schemeClr>
              </a:solidFill>
            </a:endParaRPr>
          </a:p>
        </p:txBody>
      </p:sp>
      <p:sp>
        <p:nvSpPr>
          <p:cNvPr id="2" name="Rectangle 1">
            <a:extLst>
              <a:ext uri="{FF2B5EF4-FFF2-40B4-BE49-F238E27FC236}">
                <a16:creationId xmlns:a16="http://schemas.microsoft.com/office/drawing/2014/main" id="{A7C935F9-2590-4D17-8072-0C8EFB6DDB01}"/>
              </a:ext>
            </a:extLst>
          </p:cNvPr>
          <p:cNvSpPr/>
          <p:nvPr/>
        </p:nvSpPr>
        <p:spPr>
          <a:xfrm>
            <a:off x="1913206" y="1090771"/>
            <a:ext cx="5047645" cy="461665"/>
          </a:xfrm>
          <a:prstGeom prst="rect">
            <a:avLst/>
          </a:prstGeom>
        </p:spPr>
        <p:txBody>
          <a:bodyPr wrap="square">
            <a:spAutoFit/>
          </a:bodyPr>
          <a:lstStyle/>
          <a:p>
            <a:pPr lvl="2"/>
            <a:r>
              <a:rPr lang="en-US" sz="2400" dirty="0"/>
              <a:t>Information System</a:t>
            </a:r>
            <a:endParaRPr lang="en-ZA" sz="2400" dirty="0"/>
          </a:p>
        </p:txBody>
      </p:sp>
    </p:spTree>
    <p:extLst>
      <p:ext uri="{BB962C8B-B14F-4D97-AF65-F5344CB8AC3E}">
        <p14:creationId xmlns:p14="http://schemas.microsoft.com/office/powerpoint/2010/main" val="109676080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457200" y="273875"/>
            <a:ext cx="8229600" cy="1139825"/>
          </a:xfrm>
          <a:prstGeom prst="rect">
            <a:avLst/>
          </a:prstGeom>
          <a:noFill/>
          <a:ln>
            <a:noFill/>
          </a:ln>
        </p:spPr>
        <p:txBody>
          <a:bodyPr spcFirstLastPara="1" wrap="square" lIns="91425" tIns="45700" rIns="91425" bIns="45700" anchor="ctr" anchorCtr="0">
            <a:noAutofit/>
          </a:bodyPr>
          <a:lstStyle/>
          <a:p>
            <a:pPr>
              <a:buSzPts val="3000"/>
            </a:pP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4000" b="1" dirty="0">
                <a:solidFill>
                  <a:srgbClr val="73B632"/>
                </a:solidFill>
                <a:latin typeface="Twentieth Century"/>
                <a:ea typeface="Twentieth Century"/>
                <a:cs typeface="Twentieth Century"/>
                <a:sym typeface="Twentieth Century"/>
              </a:rPr>
              <a:t>WORKSTREAMS REPORTS </a:t>
            </a:r>
            <a:br>
              <a:rPr lang="en-ZA" sz="4000" b="1" dirty="0">
                <a:solidFill>
                  <a:srgbClr val="73B632"/>
                </a:solidFill>
                <a:latin typeface="Twentieth Century"/>
                <a:ea typeface="Twentieth Century"/>
                <a:cs typeface="Twentieth Century"/>
                <a:sym typeface="Twentieth Century"/>
              </a:rPr>
            </a:br>
            <a:endParaRPr sz="4000" dirty="0">
              <a:solidFill>
                <a:srgbClr val="73B632"/>
              </a:solidFill>
            </a:endParaRPr>
          </a:p>
        </p:txBody>
      </p:sp>
      <p:sp>
        <p:nvSpPr>
          <p:cNvPr id="97" name="Google Shape;97;p14"/>
          <p:cNvSpPr txBox="1">
            <a:spLocks noGrp="1"/>
          </p:cNvSpPr>
          <p:nvPr>
            <p:ph type="body" idx="1"/>
          </p:nvPr>
        </p:nvSpPr>
        <p:spPr>
          <a:xfrm>
            <a:off x="748863" y="1117601"/>
            <a:ext cx="7665653" cy="4081860"/>
          </a:xfrm>
          <a:prstGeom prst="rect">
            <a:avLst/>
          </a:prstGeom>
          <a:noFill/>
          <a:ln>
            <a:noFill/>
          </a:ln>
        </p:spPr>
        <p:txBody>
          <a:bodyPr spcFirstLastPara="1" wrap="square" lIns="91425" tIns="45700" rIns="91425" bIns="45700" anchor="t" anchorCtr="0">
            <a:noAutofit/>
          </a:bodyPr>
          <a:lstStyle/>
          <a:p>
            <a:pPr marL="0" lvl="0" indent="0" algn="ctr">
              <a:lnSpc>
                <a:spcPct val="150000"/>
              </a:lnSpc>
              <a:spcBef>
                <a:spcPts val="0"/>
              </a:spcBef>
              <a:buClr>
                <a:srgbClr val="000000"/>
              </a:buClr>
              <a:buSzPts val="2100"/>
              <a:buNone/>
            </a:pPr>
            <a:endParaRPr lang="en-ZA" sz="2000" b="1" dirty="0">
              <a:solidFill>
                <a:srgbClr val="73B632"/>
              </a:solidFill>
              <a:latin typeface="Twentieth Century"/>
              <a:ea typeface="Twentieth Century"/>
              <a:cs typeface="Twentieth Century"/>
              <a:sym typeface="Twentieth Century"/>
            </a:endParaRPr>
          </a:p>
          <a:p>
            <a:pPr marL="685801" lvl="1">
              <a:lnSpc>
                <a:spcPct val="150000"/>
              </a:lnSpc>
              <a:spcBef>
                <a:spcPts val="420"/>
              </a:spcBef>
              <a:buClr>
                <a:srgbClr val="000000"/>
              </a:buClr>
              <a:buSzPts val="2100"/>
              <a:buFont typeface="Arial" panose="020B0604020202020204" pitchFamily="34" charset="0"/>
              <a:buChar char="•"/>
            </a:pPr>
            <a:endParaRPr lang="en-ZA" sz="2400" dirty="0">
              <a:solidFill>
                <a:schemeClr val="tx1">
                  <a:lumMod val="85000"/>
                  <a:lumOff val="15000"/>
                </a:schemeClr>
              </a:solidFill>
              <a:latin typeface="Arial"/>
              <a:ea typeface="Arial"/>
              <a:cs typeface="Arial"/>
              <a:sym typeface="Arial"/>
            </a:endParaRPr>
          </a:p>
          <a:p>
            <a:pPr marL="342901" lvl="1" indent="0">
              <a:lnSpc>
                <a:spcPct val="150000"/>
              </a:lnSpc>
              <a:spcBef>
                <a:spcPts val="420"/>
              </a:spcBef>
              <a:buClr>
                <a:srgbClr val="000000"/>
              </a:buClr>
              <a:buSzPts val="2100"/>
              <a:buNone/>
            </a:pPr>
            <a:endParaRPr lang="en-ZA" sz="2400" dirty="0">
              <a:solidFill>
                <a:schemeClr val="tx1">
                  <a:lumMod val="85000"/>
                  <a:lumOff val="15000"/>
                </a:schemeClr>
              </a:solidFill>
              <a:latin typeface="Arial"/>
              <a:ea typeface="Arial"/>
              <a:cs typeface="Arial"/>
              <a:sym typeface="Arial"/>
            </a:endParaRPr>
          </a:p>
          <a:p>
            <a:pPr marL="342901" lvl="1" indent="0" algn="ctr">
              <a:lnSpc>
                <a:spcPct val="150000"/>
              </a:lnSpc>
              <a:spcBef>
                <a:spcPts val="420"/>
              </a:spcBef>
              <a:buClr>
                <a:srgbClr val="000000"/>
              </a:buClr>
              <a:buSzPts val="2100"/>
              <a:buNone/>
            </a:pPr>
            <a:r>
              <a:rPr lang="en-ZA" sz="2400" b="1" dirty="0">
                <a:solidFill>
                  <a:srgbClr val="73B632"/>
                </a:solidFill>
                <a:ea typeface="Twentieth Century"/>
                <a:cs typeface="Twentieth Century"/>
                <a:sym typeface="Twentieth Century"/>
              </a:rPr>
              <a:t>LOGISTICS, COMMUNICATION, LEGAL &amp; RECORDS </a:t>
            </a:r>
          </a:p>
          <a:p>
            <a:pPr marL="342901" lvl="1" indent="0" algn="ctr">
              <a:lnSpc>
                <a:spcPct val="150000"/>
              </a:lnSpc>
              <a:spcBef>
                <a:spcPts val="420"/>
              </a:spcBef>
              <a:buClr>
                <a:srgbClr val="000000"/>
              </a:buClr>
              <a:buSzPts val="2100"/>
              <a:buNone/>
            </a:pPr>
            <a:r>
              <a:rPr lang="en-ZA" sz="2400" dirty="0">
                <a:solidFill>
                  <a:schemeClr val="tx1">
                    <a:lumMod val="85000"/>
                    <a:lumOff val="15000"/>
                  </a:schemeClr>
                </a:solidFill>
                <a:highlight>
                  <a:srgbClr val="FFFF00"/>
                </a:highlight>
                <a:latin typeface="Arial"/>
                <a:ea typeface="Arial"/>
                <a:cs typeface="Arial"/>
                <a:sym typeface="Arial"/>
              </a:rPr>
              <a:t>END OF ANNEXURE E</a:t>
            </a:r>
            <a:endParaRPr lang="en-ZA" sz="2400" dirty="0">
              <a:solidFill>
                <a:schemeClr val="tx1">
                  <a:lumMod val="85000"/>
                  <a:lumOff val="15000"/>
                </a:schemeClr>
              </a:solidFill>
              <a:highlight>
                <a:srgbClr val="FFFF00"/>
              </a:highlight>
            </a:endParaRPr>
          </a:p>
          <a:p>
            <a:pPr marL="0" lvl="0" indent="-257175">
              <a:lnSpc>
                <a:spcPct val="150000"/>
              </a:lnSpc>
              <a:spcBef>
                <a:spcPts val="0"/>
              </a:spcBef>
              <a:buClr>
                <a:srgbClr val="000000"/>
              </a:buClr>
              <a:buSzPts val="2100"/>
            </a:pPr>
            <a:endParaRPr lang="en-ZA" sz="2000" b="1" dirty="0">
              <a:solidFill>
                <a:srgbClr val="73B632"/>
              </a:solidFill>
              <a:latin typeface="Twentieth Century"/>
              <a:ea typeface="Twentieth Century"/>
              <a:cs typeface="Twentieth Century"/>
              <a:sym typeface="Twentieth Century"/>
            </a:endParaRPr>
          </a:p>
          <a:p>
            <a:pPr marL="257175" lvl="0" indent="-257175">
              <a:spcBef>
                <a:spcPts val="0"/>
              </a:spcBef>
              <a:buClr>
                <a:srgbClr val="000000"/>
              </a:buClr>
              <a:buSzPts val="2100"/>
            </a:pPr>
            <a:endParaRPr sz="2200" dirty="0">
              <a:solidFill>
                <a:schemeClr val="tx1">
                  <a:lumMod val="75000"/>
                  <a:lumOff val="25000"/>
                </a:schemeClr>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132277857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7397"/>
          <a:stretch/>
        </p:blipFill>
        <p:spPr>
          <a:xfrm>
            <a:off x="1268933" y="451080"/>
            <a:ext cx="7370868" cy="43313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Slide Number Placeholder 1"/>
          <p:cNvSpPr>
            <a:spLocks noGrp="1"/>
          </p:cNvSpPr>
          <p:nvPr>
            <p:ph type="sldNum" sz="quarter" idx="12"/>
          </p:nvPr>
        </p:nvSpPr>
        <p:spPr/>
        <p:txBody>
          <a:bodyPr/>
          <a:lstStyle/>
          <a:p>
            <a:pPr defTabSz="455920">
              <a:buClrTx/>
              <a:defRPr/>
            </a:pPr>
            <a:fld id="{EF1A4480-D730-D744-967E-18A572EC2411}" type="slidenum">
              <a:rPr lang="en-US" sz="1197" kern="1200">
                <a:solidFill>
                  <a:prstClr val="black">
                    <a:tint val="75000"/>
                  </a:prstClr>
                </a:solidFill>
                <a:ea typeface="+mn-ea"/>
                <a:cs typeface="+mn-cs"/>
              </a:rPr>
              <a:pPr defTabSz="455920">
                <a:buClrTx/>
                <a:defRPr/>
              </a:pPr>
              <a:t>179</a:t>
            </a:fld>
            <a:endParaRPr lang="en-US" sz="1197" kern="1200">
              <a:solidFill>
                <a:prstClr val="black">
                  <a:tint val="75000"/>
                </a:prstClr>
              </a:solidFill>
              <a:ea typeface="+mn-ea"/>
              <a:cs typeface="+mn-cs"/>
            </a:endParaRPr>
          </a:p>
        </p:txBody>
      </p:sp>
    </p:spTree>
    <p:extLst>
      <p:ext uri="{BB962C8B-B14F-4D97-AF65-F5344CB8AC3E}">
        <p14:creationId xmlns:p14="http://schemas.microsoft.com/office/powerpoint/2010/main" val="626933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620786" y="1414463"/>
            <a:ext cx="7894040" cy="4659166"/>
          </a:xfrm>
        </p:spPr>
        <p:txBody>
          <a:bodyPr/>
          <a:lstStyle/>
          <a:p>
            <a:pPr>
              <a:lnSpc>
                <a:spcPct val="150000"/>
              </a:lnSpc>
            </a:pPr>
            <a:r>
              <a:rPr lang="en-ZA" dirty="0">
                <a:latin typeface="Arial" panose="020B0604020202020204" pitchFamily="34" charset="0"/>
                <a:cs typeface="Arial" panose="020B0604020202020204" pitchFamily="34" charset="0"/>
              </a:rPr>
              <a:t>Law Enforcement Services monitored social distancing at the various SASSA pay-out points and found that all was in order.</a:t>
            </a:r>
          </a:p>
        </p:txBody>
      </p:sp>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18</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2036042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19</a:t>
            </a:fld>
            <a:endParaRPr lang="en-ZA" dirty="0"/>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graphicFrame>
        <p:nvGraphicFramePr>
          <p:cNvPr id="2" name="Table 1">
            <a:extLst>
              <a:ext uri="{FF2B5EF4-FFF2-40B4-BE49-F238E27FC236}">
                <a16:creationId xmlns:a16="http://schemas.microsoft.com/office/drawing/2014/main" id="{98E25093-F28F-4B02-A2ED-AB05197BE449}"/>
              </a:ext>
            </a:extLst>
          </p:cNvPr>
          <p:cNvGraphicFramePr>
            <a:graphicFrameLocks noGrp="1"/>
          </p:cNvGraphicFramePr>
          <p:nvPr/>
        </p:nvGraphicFramePr>
        <p:xfrm>
          <a:off x="565150" y="1648492"/>
          <a:ext cx="8013700" cy="4498594"/>
        </p:xfrm>
        <a:graphic>
          <a:graphicData uri="http://schemas.openxmlformats.org/drawingml/2006/table">
            <a:tbl>
              <a:tblPr firstRow="1" firstCol="1" bandRow="1"/>
              <a:tblGrid>
                <a:gridCol w="1356213">
                  <a:extLst>
                    <a:ext uri="{9D8B030D-6E8A-4147-A177-3AD203B41FA5}">
                      <a16:colId xmlns:a16="http://schemas.microsoft.com/office/drawing/2014/main" val="3098286861"/>
                    </a:ext>
                  </a:extLst>
                </a:gridCol>
                <a:gridCol w="1064691">
                  <a:extLst>
                    <a:ext uri="{9D8B030D-6E8A-4147-A177-3AD203B41FA5}">
                      <a16:colId xmlns:a16="http://schemas.microsoft.com/office/drawing/2014/main" val="1166248100"/>
                    </a:ext>
                  </a:extLst>
                </a:gridCol>
                <a:gridCol w="903086">
                  <a:extLst>
                    <a:ext uri="{9D8B030D-6E8A-4147-A177-3AD203B41FA5}">
                      <a16:colId xmlns:a16="http://schemas.microsoft.com/office/drawing/2014/main" val="3615501766"/>
                    </a:ext>
                  </a:extLst>
                </a:gridCol>
                <a:gridCol w="1207283">
                  <a:extLst>
                    <a:ext uri="{9D8B030D-6E8A-4147-A177-3AD203B41FA5}">
                      <a16:colId xmlns:a16="http://schemas.microsoft.com/office/drawing/2014/main" val="3700980667"/>
                    </a:ext>
                  </a:extLst>
                </a:gridCol>
                <a:gridCol w="1283333">
                  <a:extLst>
                    <a:ext uri="{9D8B030D-6E8A-4147-A177-3AD203B41FA5}">
                      <a16:colId xmlns:a16="http://schemas.microsoft.com/office/drawing/2014/main" val="2413872673"/>
                    </a:ext>
                  </a:extLst>
                </a:gridCol>
                <a:gridCol w="1235802">
                  <a:extLst>
                    <a:ext uri="{9D8B030D-6E8A-4147-A177-3AD203B41FA5}">
                      <a16:colId xmlns:a16="http://schemas.microsoft.com/office/drawing/2014/main" val="1650143482"/>
                    </a:ext>
                  </a:extLst>
                </a:gridCol>
                <a:gridCol w="963292">
                  <a:extLst>
                    <a:ext uri="{9D8B030D-6E8A-4147-A177-3AD203B41FA5}">
                      <a16:colId xmlns:a16="http://schemas.microsoft.com/office/drawing/2014/main" val="78065071"/>
                    </a:ext>
                  </a:extLst>
                </a:gridCol>
              </a:tblGrid>
              <a:tr h="614045">
                <a:tc>
                  <a:txBody>
                    <a:bodyPr/>
                    <a:lstStyle/>
                    <a:p>
                      <a:pPr marR="0" algn="ctr" rtl="0" fontAlgn="t">
                        <a:spcBef>
                          <a:spcPts val="0"/>
                        </a:spcBef>
                        <a:spcAft>
                          <a:spcPts val="1000"/>
                        </a:spcAft>
                      </a:pPr>
                      <a:r>
                        <a:rPr lang="en-US" sz="1600" b="1" i="0" u="none" strike="noStrike" dirty="0">
                          <a:solidFill>
                            <a:srgbClr val="FFFFFF"/>
                          </a:solidFill>
                          <a:effectLst/>
                          <a:latin typeface="Arial" panose="020B0604020202020204" pitchFamily="34" charset="0"/>
                        </a:rPr>
                        <a:t>Dates</a:t>
                      </a:r>
                      <a:endParaRPr lang="en-US" sz="2000" b="0" i="0" u="none" strike="noStrike" dirty="0">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R="0" algn="ctr" rtl="0" fontAlgn="t">
                        <a:spcBef>
                          <a:spcPts val="0"/>
                        </a:spcBef>
                        <a:spcAft>
                          <a:spcPts val="1000"/>
                        </a:spcAft>
                      </a:pPr>
                      <a:r>
                        <a:rPr lang="en-US" sz="1600" b="1" i="0" u="none" strike="noStrike">
                          <a:solidFill>
                            <a:srgbClr val="FFFFFF"/>
                          </a:solidFill>
                          <a:effectLst/>
                          <a:latin typeface="Arial" panose="020B0604020202020204" pitchFamily="34" charset="0"/>
                        </a:rPr>
                        <a:t>No screened</a:t>
                      </a:r>
                      <a:endParaRPr lang="en-US"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R="0" algn="ctr" rtl="0" fontAlgn="t">
                        <a:spcBef>
                          <a:spcPts val="0"/>
                        </a:spcBef>
                        <a:spcAft>
                          <a:spcPts val="1000"/>
                        </a:spcAft>
                      </a:pPr>
                      <a:r>
                        <a:rPr lang="en-US" sz="1600" b="1" i="0" u="none" strike="noStrike">
                          <a:solidFill>
                            <a:srgbClr val="FFFFFF"/>
                          </a:solidFill>
                          <a:effectLst/>
                          <a:latin typeface="Arial" panose="020B0604020202020204" pitchFamily="34" charset="0"/>
                        </a:rPr>
                        <a:t>No tested</a:t>
                      </a:r>
                      <a:endParaRPr lang="en-US"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R="0" algn="ctr" rtl="0" fontAlgn="t">
                        <a:spcBef>
                          <a:spcPts val="0"/>
                        </a:spcBef>
                        <a:spcAft>
                          <a:spcPts val="1000"/>
                        </a:spcAft>
                      </a:pPr>
                      <a:r>
                        <a:rPr lang="en-US" sz="1600" b="1" i="0" u="none" strike="noStrike">
                          <a:solidFill>
                            <a:srgbClr val="FFFFFF"/>
                          </a:solidFill>
                          <a:effectLst/>
                          <a:latin typeface="Arial" panose="020B0604020202020204" pitchFamily="34" charset="0"/>
                        </a:rPr>
                        <a:t>No of confirmed cases</a:t>
                      </a:r>
                      <a:endParaRPr lang="en-US"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R="0" algn="ctr" rtl="0" fontAlgn="t">
                        <a:spcBef>
                          <a:spcPts val="0"/>
                        </a:spcBef>
                        <a:spcAft>
                          <a:spcPts val="1000"/>
                        </a:spcAft>
                      </a:pPr>
                      <a:r>
                        <a:rPr lang="en-US" sz="1600" b="1" i="0" u="none" strike="noStrike">
                          <a:solidFill>
                            <a:srgbClr val="FFFFFF"/>
                          </a:solidFill>
                          <a:effectLst/>
                          <a:latin typeface="Arial" panose="020B0604020202020204" pitchFamily="34" charset="0"/>
                        </a:rPr>
                        <a:t>No of active cases</a:t>
                      </a:r>
                      <a:endParaRPr lang="en-US"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R="0" algn="ctr" rtl="0" fontAlgn="t">
                        <a:spcBef>
                          <a:spcPts val="0"/>
                        </a:spcBef>
                        <a:spcAft>
                          <a:spcPts val="1000"/>
                        </a:spcAft>
                      </a:pPr>
                      <a:r>
                        <a:rPr lang="en-US" sz="1600" b="1" i="0" u="none" strike="noStrike">
                          <a:solidFill>
                            <a:srgbClr val="FFFFFF"/>
                          </a:solidFill>
                          <a:effectLst/>
                          <a:latin typeface="Arial" panose="020B0604020202020204" pitchFamily="34" charset="0"/>
                        </a:rPr>
                        <a:t>No of recoveries</a:t>
                      </a:r>
                      <a:endParaRPr lang="en-US"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R="0" algn="ctr" rtl="0" fontAlgn="t">
                        <a:spcBef>
                          <a:spcPts val="0"/>
                        </a:spcBef>
                        <a:spcAft>
                          <a:spcPts val="1000"/>
                        </a:spcAft>
                      </a:pPr>
                      <a:r>
                        <a:rPr lang="en-US" sz="1600" b="1" i="0" u="none" strike="noStrike">
                          <a:solidFill>
                            <a:srgbClr val="FFFFFF"/>
                          </a:solidFill>
                          <a:effectLst/>
                          <a:latin typeface="Arial" panose="020B0604020202020204" pitchFamily="34" charset="0"/>
                        </a:rPr>
                        <a:t>No of deaths</a:t>
                      </a:r>
                      <a:endParaRPr lang="en-US"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143315927"/>
                  </a:ext>
                </a:extLst>
              </a:tr>
              <a:tr h="487934">
                <a:tc>
                  <a:txBody>
                    <a:bodyPr/>
                    <a:lstStyle/>
                    <a:p>
                      <a:pPr marR="0" algn="l" rtl="0" fontAlgn="t">
                        <a:spcBef>
                          <a:spcPts val="0"/>
                        </a:spcBef>
                        <a:spcAft>
                          <a:spcPts val="1000"/>
                        </a:spcAft>
                      </a:pPr>
                      <a:r>
                        <a:rPr lang="en-US" sz="1800" b="1" i="0" u="none" strike="noStrike" dirty="0">
                          <a:solidFill>
                            <a:srgbClr val="FFFFFF"/>
                          </a:solidFill>
                          <a:effectLst/>
                          <a:latin typeface="Arial" panose="020B0604020202020204" pitchFamily="34" charset="0"/>
                        </a:rPr>
                        <a:t>01.06.2020</a:t>
                      </a:r>
                      <a:endParaRPr lang="en-US" sz="2000" b="0" i="0" u="none" strike="noStrike" dirty="0">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R="0" algn="l" rtl="0" fontAlgn="t">
                        <a:spcBef>
                          <a:spcPts val="0"/>
                        </a:spcBef>
                        <a:spcAft>
                          <a:spcPts val="1000"/>
                        </a:spcAft>
                      </a:pPr>
                      <a:r>
                        <a:rPr lang="en-ZA" sz="1800" b="0" i="0" u="none" strike="noStrike" dirty="0">
                          <a:solidFill>
                            <a:srgbClr val="000000"/>
                          </a:solidFill>
                          <a:effectLst/>
                          <a:latin typeface="Arial" panose="020B0604020202020204" pitchFamily="34" charset="0"/>
                          <a:ea typeface="Cambria" panose="02040503050406030204" pitchFamily="18" charset="0"/>
                          <a:cs typeface="Arial" panose="020B0604020202020204" pitchFamily="34" charset="0"/>
                        </a:rPr>
                        <a:t>2444</a:t>
                      </a:r>
                      <a:endParaRPr lang="en-ZA" sz="2000" b="0" i="0" u="none" strike="noStrike" dirty="0">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R="0" algn="l" rtl="0" fontAlgn="t">
                        <a:spcBef>
                          <a:spcPts val="0"/>
                        </a:spcBef>
                        <a:spcAft>
                          <a:spcPts val="1000"/>
                        </a:spcAft>
                      </a:pPr>
                      <a:r>
                        <a:rPr lang="en-ZA" sz="1800" b="0" i="0" u="none" strike="noStrike">
                          <a:solidFill>
                            <a:srgbClr val="000000"/>
                          </a:solidFill>
                          <a:effectLst/>
                          <a:latin typeface="Arial" panose="020B0604020202020204" pitchFamily="34" charset="0"/>
                          <a:ea typeface="Cambria" panose="02040503050406030204" pitchFamily="18" charset="0"/>
                          <a:cs typeface="Arial" panose="020B0604020202020204" pitchFamily="34" charset="0"/>
                        </a:rPr>
                        <a:t>146</a:t>
                      </a:r>
                      <a:endParaRPr lang="en-ZA"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R="0" algn="l" rtl="0" fontAlgn="t">
                        <a:spcBef>
                          <a:spcPts val="0"/>
                        </a:spcBef>
                        <a:spcAft>
                          <a:spcPts val="1000"/>
                        </a:spcAft>
                      </a:pPr>
                      <a:r>
                        <a:rPr lang="en-ZA" sz="1800" b="0" i="0" u="none" strike="noStrike">
                          <a:solidFill>
                            <a:srgbClr val="000000"/>
                          </a:solidFill>
                          <a:effectLst/>
                          <a:latin typeface="Arial" panose="020B0604020202020204" pitchFamily="34" charset="0"/>
                          <a:ea typeface="Cambria" panose="02040503050406030204" pitchFamily="18" charset="0"/>
                          <a:cs typeface="Arial" panose="020B0604020202020204" pitchFamily="34" charset="0"/>
                        </a:rPr>
                        <a:t>1244</a:t>
                      </a:r>
                      <a:endParaRPr lang="en-ZA"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R="0" algn="l" rtl="0" fontAlgn="t">
                        <a:spcBef>
                          <a:spcPts val="0"/>
                        </a:spcBef>
                        <a:spcAft>
                          <a:spcPts val="1000"/>
                        </a:spcAft>
                      </a:pPr>
                      <a:r>
                        <a:rPr lang="en-ZA" sz="1800" b="0" i="0" u="none" strike="noStrike">
                          <a:solidFill>
                            <a:srgbClr val="000000"/>
                          </a:solidFill>
                          <a:effectLst/>
                          <a:latin typeface="Arial" panose="020B0604020202020204" pitchFamily="34" charset="0"/>
                          <a:ea typeface="Cambria" panose="02040503050406030204" pitchFamily="18" charset="0"/>
                          <a:cs typeface="Arial" panose="020B0604020202020204" pitchFamily="34" charset="0"/>
                        </a:rPr>
                        <a:t>568</a:t>
                      </a:r>
                      <a:endParaRPr lang="en-ZA"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R="0" algn="l" rtl="0" fontAlgn="t">
                        <a:spcBef>
                          <a:spcPts val="0"/>
                        </a:spcBef>
                        <a:spcAft>
                          <a:spcPts val="1000"/>
                        </a:spcAft>
                      </a:pPr>
                      <a:r>
                        <a:rPr lang="en-ZA" sz="1800" b="0" i="0" u="none" strike="noStrike">
                          <a:solidFill>
                            <a:srgbClr val="000000"/>
                          </a:solidFill>
                          <a:effectLst/>
                          <a:latin typeface="Arial" panose="020B0604020202020204" pitchFamily="34" charset="0"/>
                          <a:ea typeface="Cambria" panose="02040503050406030204" pitchFamily="18" charset="0"/>
                          <a:cs typeface="Arial" panose="020B0604020202020204" pitchFamily="34" charset="0"/>
                        </a:rPr>
                        <a:t>663</a:t>
                      </a:r>
                      <a:endParaRPr lang="en-ZA"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R="0" algn="l" rtl="0" fontAlgn="t">
                        <a:spcBef>
                          <a:spcPts val="0"/>
                        </a:spcBef>
                        <a:spcAft>
                          <a:spcPts val="1000"/>
                        </a:spcAft>
                      </a:pPr>
                      <a:r>
                        <a:rPr lang="en-ZA" sz="1800" b="0" i="0" u="none" strike="noStrike">
                          <a:solidFill>
                            <a:srgbClr val="000000"/>
                          </a:solidFill>
                          <a:effectLst/>
                          <a:latin typeface="Arial" panose="020B0604020202020204" pitchFamily="34" charset="0"/>
                          <a:ea typeface="Cambria" panose="02040503050406030204" pitchFamily="18" charset="0"/>
                          <a:cs typeface="Arial" panose="020B0604020202020204" pitchFamily="34" charset="0"/>
                        </a:rPr>
                        <a:t>13</a:t>
                      </a:r>
                      <a:endParaRPr lang="en-ZA"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434972736"/>
                  </a:ext>
                </a:extLst>
              </a:tr>
              <a:tr h="500253">
                <a:tc>
                  <a:txBody>
                    <a:bodyPr/>
                    <a:lstStyle/>
                    <a:p>
                      <a:pPr marR="0" algn="l" rtl="0" fontAlgn="t">
                        <a:spcBef>
                          <a:spcPts val="0"/>
                        </a:spcBef>
                        <a:spcAft>
                          <a:spcPts val="1000"/>
                        </a:spcAft>
                      </a:pPr>
                      <a:r>
                        <a:rPr lang="en-US" sz="1800" b="1" i="0" u="none" strike="noStrike">
                          <a:solidFill>
                            <a:srgbClr val="FFFFFF"/>
                          </a:solidFill>
                          <a:effectLst/>
                          <a:latin typeface="Arial" panose="020B0604020202020204" pitchFamily="34" charset="0"/>
                        </a:rPr>
                        <a:t>02.06.</a:t>
                      </a:r>
                      <a:r>
                        <a:rPr lang="en-US" sz="1800" b="1" i="0" u="none" strike="noStrike" baseline="0">
                          <a:solidFill>
                            <a:srgbClr val="FFFFFF"/>
                          </a:solidFill>
                          <a:effectLst/>
                          <a:latin typeface="Arial" panose="020B0604020202020204" pitchFamily="34" charset="0"/>
                        </a:rPr>
                        <a:t>2</a:t>
                      </a:r>
                      <a:r>
                        <a:rPr lang="en-US" sz="1800" b="1" i="0" u="none" strike="noStrike">
                          <a:solidFill>
                            <a:srgbClr val="FFFFFF"/>
                          </a:solidFill>
                          <a:effectLst/>
                          <a:latin typeface="Arial" panose="020B0604020202020204" pitchFamily="34" charset="0"/>
                        </a:rPr>
                        <a:t>020</a:t>
                      </a:r>
                      <a:endParaRPr lang="en-US"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R="0" algn="l" rtl="0" fontAlgn="t">
                        <a:spcBef>
                          <a:spcPts val="0"/>
                        </a:spcBef>
                        <a:spcAft>
                          <a:spcPts val="1000"/>
                        </a:spcAft>
                      </a:pPr>
                      <a:r>
                        <a:rPr lang="en-ZA" sz="1800" b="0" i="0" u="none" strike="noStrike"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1594</a:t>
                      </a:r>
                      <a:endParaRPr lang="en-ZA" sz="2000" b="0" i="0" u="none" strike="noStrike" dirty="0">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R="0" algn="l" rtl="0" fontAlgn="t">
                        <a:spcBef>
                          <a:spcPts val="0"/>
                        </a:spcBef>
                        <a:spcAft>
                          <a:spcPts val="1000"/>
                        </a:spcAft>
                      </a:pPr>
                      <a:r>
                        <a:rPr lang="en-ZA" sz="1800" b="0" i="0" u="none" strike="noStrike"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63</a:t>
                      </a:r>
                      <a:endParaRPr lang="en-ZA" sz="2000" b="0" i="0" u="none" strike="noStrike" dirty="0">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R="0" algn="l" rtl="0" fontAlgn="t">
                        <a:spcBef>
                          <a:spcPts val="0"/>
                        </a:spcBef>
                        <a:spcAft>
                          <a:spcPts val="1000"/>
                        </a:spcAft>
                      </a:pPr>
                      <a:r>
                        <a:rPr lang="en-ZA" sz="1800" b="0" i="0" u="none" strike="noStrike">
                          <a:solidFill>
                            <a:srgbClr val="000000"/>
                          </a:solidFill>
                          <a:effectLst/>
                          <a:latin typeface="Arial" panose="020B0604020202020204" pitchFamily="34" charset="0"/>
                          <a:ea typeface="Cambria" panose="02040503050406030204" pitchFamily="18" charset="0"/>
                          <a:cs typeface="Times New Roman" panose="02020603050405020304" pitchFamily="18" charset="0"/>
                        </a:rPr>
                        <a:t>1294</a:t>
                      </a:r>
                      <a:endParaRPr lang="en-ZA"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R="0" algn="l" rtl="0" fontAlgn="t">
                        <a:spcBef>
                          <a:spcPts val="0"/>
                        </a:spcBef>
                        <a:spcAft>
                          <a:spcPts val="1000"/>
                        </a:spcAft>
                      </a:pPr>
                      <a:r>
                        <a:rPr lang="en-ZA" sz="1800" b="0" i="0" u="none" strike="noStrike">
                          <a:solidFill>
                            <a:srgbClr val="000000"/>
                          </a:solidFill>
                          <a:effectLst/>
                          <a:latin typeface="Arial" panose="020B0604020202020204" pitchFamily="34" charset="0"/>
                          <a:ea typeface="Cambria" panose="02040503050406030204" pitchFamily="18" charset="0"/>
                          <a:cs typeface="Arial" panose="020B0604020202020204" pitchFamily="34" charset="0"/>
                        </a:rPr>
                        <a:t>618</a:t>
                      </a:r>
                      <a:endParaRPr lang="en-ZA"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R="0" algn="l" rtl="0" fontAlgn="t">
                        <a:spcBef>
                          <a:spcPts val="0"/>
                        </a:spcBef>
                        <a:spcAft>
                          <a:spcPts val="1000"/>
                        </a:spcAft>
                      </a:pPr>
                      <a:r>
                        <a:rPr lang="en-ZA" sz="1800" b="0" i="0" u="none" strike="noStrike">
                          <a:solidFill>
                            <a:srgbClr val="000000"/>
                          </a:solidFill>
                          <a:effectLst/>
                          <a:latin typeface="Arial" panose="020B0604020202020204" pitchFamily="34" charset="0"/>
                          <a:ea typeface="Cambria" panose="02040503050406030204" pitchFamily="18" charset="0"/>
                          <a:cs typeface="Times New Roman" panose="02020603050405020304" pitchFamily="18" charset="0"/>
                        </a:rPr>
                        <a:t>663</a:t>
                      </a:r>
                      <a:endParaRPr lang="en-ZA"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R="0" algn="l" rtl="0" fontAlgn="t">
                        <a:spcBef>
                          <a:spcPts val="0"/>
                        </a:spcBef>
                        <a:spcAft>
                          <a:spcPts val="1000"/>
                        </a:spcAft>
                      </a:pPr>
                      <a:r>
                        <a:rPr lang="en-ZA" sz="1800" b="0" i="0" u="none" strike="noStrike">
                          <a:solidFill>
                            <a:srgbClr val="000000"/>
                          </a:solidFill>
                          <a:effectLst/>
                          <a:latin typeface="Arial" panose="020B0604020202020204" pitchFamily="34" charset="0"/>
                          <a:ea typeface="Cambria" panose="02040503050406030204" pitchFamily="18" charset="0"/>
                          <a:cs typeface="Times New Roman" panose="02020603050405020304" pitchFamily="18" charset="0"/>
                        </a:rPr>
                        <a:t>13</a:t>
                      </a:r>
                      <a:endParaRPr lang="en-ZA"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006877881"/>
                  </a:ext>
                </a:extLst>
              </a:tr>
              <a:tr h="500253">
                <a:tc>
                  <a:txBody>
                    <a:bodyPr/>
                    <a:lstStyle/>
                    <a:p>
                      <a:pPr marR="0" algn="l" rtl="0" fontAlgn="t">
                        <a:spcBef>
                          <a:spcPts val="0"/>
                        </a:spcBef>
                        <a:spcAft>
                          <a:spcPts val="1000"/>
                        </a:spcAft>
                      </a:pPr>
                      <a:r>
                        <a:rPr lang="en-US" sz="1800" b="1" i="0" u="none" strike="noStrike">
                          <a:solidFill>
                            <a:srgbClr val="FFFFFF"/>
                          </a:solidFill>
                          <a:effectLst/>
                          <a:latin typeface="Arial" panose="020B0604020202020204" pitchFamily="34" charset="0"/>
                        </a:rPr>
                        <a:t>03.06.2020</a:t>
                      </a:r>
                      <a:endParaRPr lang="en-US"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R="0" algn="l" rtl="0" fontAlgn="t">
                        <a:spcBef>
                          <a:spcPts val="0"/>
                        </a:spcBef>
                        <a:spcAft>
                          <a:spcPts val="1000"/>
                        </a:spcAft>
                      </a:pPr>
                      <a:r>
                        <a:rPr lang="en-ZA" sz="1800" b="0" i="0" u="none" strike="noStrike">
                          <a:solidFill>
                            <a:srgbClr val="000000"/>
                          </a:solidFill>
                          <a:effectLst/>
                          <a:latin typeface="Arial" panose="020B0604020202020204" pitchFamily="34" charset="0"/>
                          <a:ea typeface="Cambria" panose="02040503050406030204" pitchFamily="18" charset="0"/>
                          <a:cs typeface="Times New Roman" panose="02020603050405020304" pitchFamily="18" charset="0"/>
                        </a:rPr>
                        <a:t>3426</a:t>
                      </a:r>
                      <a:endParaRPr lang="en-ZA"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R="0" algn="l" rtl="0" fontAlgn="t">
                        <a:spcBef>
                          <a:spcPts val="0"/>
                        </a:spcBef>
                        <a:spcAft>
                          <a:spcPts val="1000"/>
                        </a:spcAft>
                      </a:pPr>
                      <a:r>
                        <a:rPr lang="en-ZA" sz="1800" b="0" i="0" u="none" strike="noStrike" dirty="0">
                          <a:solidFill>
                            <a:srgbClr val="000000"/>
                          </a:solidFill>
                          <a:effectLst/>
                          <a:latin typeface="Arial" panose="020B0604020202020204" pitchFamily="34" charset="0"/>
                          <a:ea typeface="Cambria" panose="02040503050406030204" pitchFamily="18" charset="0"/>
                          <a:cs typeface="Arial" panose="020B0604020202020204" pitchFamily="34" charset="0"/>
                        </a:rPr>
                        <a:t>31</a:t>
                      </a:r>
                      <a:endParaRPr lang="en-ZA" sz="2000" b="0" i="0" u="none" strike="noStrike" dirty="0">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R="0" algn="l" rtl="0" fontAlgn="t">
                        <a:spcBef>
                          <a:spcPts val="0"/>
                        </a:spcBef>
                        <a:spcAft>
                          <a:spcPts val="1000"/>
                        </a:spcAft>
                      </a:pPr>
                      <a:r>
                        <a:rPr lang="en-ZA" sz="1800" b="0" i="0" u="none" strike="noStrike" dirty="0">
                          <a:solidFill>
                            <a:srgbClr val="000000"/>
                          </a:solidFill>
                          <a:effectLst/>
                          <a:latin typeface="Arial" panose="020B0604020202020204" pitchFamily="34" charset="0"/>
                          <a:ea typeface="Cambria" panose="02040503050406030204" pitchFamily="18" charset="0"/>
                          <a:cs typeface="Arial" panose="020B0604020202020204" pitchFamily="34" charset="0"/>
                        </a:rPr>
                        <a:t>1320</a:t>
                      </a:r>
                      <a:endParaRPr lang="en-ZA" sz="2000" b="0" i="0" u="none" strike="noStrike" dirty="0">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R="0" algn="l" rtl="0" fontAlgn="t">
                        <a:spcBef>
                          <a:spcPts val="0"/>
                        </a:spcBef>
                        <a:spcAft>
                          <a:spcPts val="1000"/>
                        </a:spcAft>
                      </a:pPr>
                      <a:r>
                        <a:rPr lang="en-ZA" sz="1800" b="0" i="0" u="none" strike="noStrike">
                          <a:solidFill>
                            <a:srgbClr val="000000"/>
                          </a:solidFill>
                          <a:effectLst/>
                          <a:latin typeface="Arial" panose="020B0604020202020204" pitchFamily="34" charset="0"/>
                          <a:ea typeface="Cambria" panose="02040503050406030204" pitchFamily="18" charset="0"/>
                          <a:cs typeface="Arial" panose="020B0604020202020204" pitchFamily="34" charset="0"/>
                        </a:rPr>
                        <a:t>572</a:t>
                      </a:r>
                      <a:endParaRPr lang="en-ZA"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R="0" algn="l" rtl="0" fontAlgn="t">
                        <a:spcBef>
                          <a:spcPts val="0"/>
                        </a:spcBef>
                        <a:spcAft>
                          <a:spcPts val="1000"/>
                        </a:spcAft>
                      </a:pPr>
                      <a:r>
                        <a:rPr lang="en-ZA" sz="1800" b="0" i="0" u="none" strike="noStrike">
                          <a:solidFill>
                            <a:srgbClr val="000000"/>
                          </a:solidFill>
                          <a:effectLst/>
                          <a:latin typeface="Arial" panose="020B0604020202020204" pitchFamily="34" charset="0"/>
                          <a:ea typeface="Cambria" panose="02040503050406030204" pitchFamily="18" charset="0"/>
                          <a:cs typeface="Arial" panose="020B0604020202020204" pitchFamily="34" charset="0"/>
                        </a:rPr>
                        <a:t>735</a:t>
                      </a:r>
                      <a:endParaRPr lang="en-ZA"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R="0" algn="l" rtl="0" fontAlgn="t">
                        <a:spcBef>
                          <a:spcPts val="0"/>
                        </a:spcBef>
                        <a:spcAft>
                          <a:spcPts val="1000"/>
                        </a:spcAft>
                      </a:pPr>
                      <a:r>
                        <a:rPr lang="en-ZA" sz="1800" b="0" i="0" u="none" strike="noStrike">
                          <a:solidFill>
                            <a:srgbClr val="000000"/>
                          </a:solidFill>
                          <a:effectLst/>
                          <a:latin typeface="Arial" panose="020B0604020202020204" pitchFamily="34" charset="0"/>
                          <a:ea typeface="Cambria" panose="02040503050406030204" pitchFamily="18" charset="0"/>
                          <a:cs typeface="Times New Roman" panose="02020603050405020304" pitchFamily="18" charset="0"/>
                        </a:rPr>
                        <a:t>13</a:t>
                      </a:r>
                      <a:endParaRPr lang="en-ZA"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893637255"/>
                  </a:ext>
                </a:extLst>
              </a:tr>
              <a:tr h="544703">
                <a:tc>
                  <a:txBody>
                    <a:bodyPr/>
                    <a:lstStyle/>
                    <a:p>
                      <a:pPr marR="0" algn="l" rtl="0" fontAlgn="t">
                        <a:spcBef>
                          <a:spcPts val="0"/>
                        </a:spcBef>
                        <a:spcAft>
                          <a:spcPts val="1000"/>
                        </a:spcAft>
                      </a:pPr>
                      <a:r>
                        <a:rPr lang="en-ZA" sz="1800" b="1" i="0" u="none" strike="noStrike">
                          <a:solidFill>
                            <a:srgbClr val="FFFFFF"/>
                          </a:solidFill>
                          <a:effectLst/>
                          <a:latin typeface="Arial" panose="020B0604020202020204" pitchFamily="34" charset="0"/>
                          <a:ea typeface="Cambria" panose="02040503050406030204" pitchFamily="18" charset="0"/>
                          <a:cs typeface="Arial" panose="020B0604020202020204" pitchFamily="34" charset="0"/>
                        </a:rPr>
                        <a:t>04.06.2020</a:t>
                      </a:r>
                      <a:endParaRPr lang="en-ZA"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R="0" algn="l" rtl="0" fontAlgn="t">
                        <a:spcBef>
                          <a:spcPts val="0"/>
                        </a:spcBef>
                        <a:spcAft>
                          <a:spcPts val="1000"/>
                        </a:spcAft>
                      </a:pPr>
                      <a:r>
                        <a:rPr lang="en-ZA" sz="1800" b="0" i="0" u="none" strike="noStrike">
                          <a:solidFill>
                            <a:srgbClr val="000000"/>
                          </a:solidFill>
                          <a:effectLst/>
                          <a:latin typeface="Arial" panose="020B0604020202020204" pitchFamily="34" charset="0"/>
                          <a:ea typeface="Cambria" panose="02040503050406030204" pitchFamily="18" charset="0"/>
                          <a:cs typeface="Times New Roman" panose="02020603050405020304" pitchFamily="18" charset="0"/>
                        </a:rPr>
                        <a:t>4319</a:t>
                      </a:r>
                      <a:endParaRPr lang="en-ZA"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R="0" algn="l" rtl="0" fontAlgn="t">
                        <a:spcBef>
                          <a:spcPts val="0"/>
                        </a:spcBef>
                        <a:spcAft>
                          <a:spcPts val="1000"/>
                        </a:spcAft>
                      </a:pPr>
                      <a:r>
                        <a:rPr lang="en-ZA" sz="1800" b="0" i="0" u="none" strike="noStrike">
                          <a:solidFill>
                            <a:srgbClr val="000000"/>
                          </a:solidFill>
                          <a:effectLst/>
                          <a:latin typeface="Arial" panose="020B0604020202020204" pitchFamily="34" charset="0"/>
                          <a:ea typeface="Cambria" panose="02040503050406030204" pitchFamily="18" charset="0"/>
                          <a:cs typeface="Arial" panose="020B0604020202020204" pitchFamily="34" charset="0"/>
                        </a:rPr>
                        <a:t>201</a:t>
                      </a:r>
                      <a:endParaRPr lang="en-ZA"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R="0" algn="l" rtl="0" fontAlgn="t">
                        <a:spcBef>
                          <a:spcPts val="0"/>
                        </a:spcBef>
                        <a:spcAft>
                          <a:spcPts val="1000"/>
                        </a:spcAft>
                      </a:pPr>
                      <a:r>
                        <a:rPr lang="en-ZA" sz="1800" b="0" i="0" u="none" strike="noStrike" dirty="0">
                          <a:solidFill>
                            <a:srgbClr val="000000"/>
                          </a:solidFill>
                          <a:effectLst/>
                          <a:latin typeface="Arial" panose="020B0604020202020204" pitchFamily="34" charset="0"/>
                          <a:ea typeface="Cambria" panose="02040503050406030204" pitchFamily="18" charset="0"/>
                          <a:cs typeface="Arial" panose="020B0604020202020204" pitchFamily="34" charset="0"/>
                        </a:rPr>
                        <a:t>1412</a:t>
                      </a:r>
                      <a:endParaRPr lang="en-ZA" sz="2000" b="0" i="0" u="none" strike="noStrike" dirty="0">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R="0" algn="l" rtl="0" fontAlgn="t">
                        <a:spcBef>
                          <a:spcPts val="0"/>
                        </a:spcBef>
                        <a:spcAft>
                          <a:spcPts val="1000"/>
                        </a:spcAft>
                      </a:pPr>
                      <a:r>
                        <a:rPr lang="en-ZA" sz="1800" b="0" i="0" u="none" strike="noStrike" dirty="0">
                          <a:solidFill>
                            <a:srgbClr val="000000"/>
                          </a:solidFill>
                          <a:effectLst/>
                          <a:latin typeface="Arial" panose="020B0604020202020204" pitchFamily="34" charset="0"/>
                          <a:ea typeface="Cambria" panose="02040503050406030204" pitchFamily="18" charset="0"/>
                          <a:cs typeface="Arial" panose="020B0604020202020204" pitchFamily="34" charset="0"/>
                        </a:rPr>
                        <a:t>664</a:t>
                      </a:r>
                      <a:endParaRPr lang="en-ZA" sz="2000" b="0" i="0" u="none" strike="noStrike" dirty="0">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R="0" algn="l" rtl="0" fontAlgn="t">
                        <a:spcBef>
                          <a:spcPts val="0"/>
                        </a:spcBef>
                        <a:spcAft>
                          <a:spcPts val="1000"/>
                        </a:spcAft>
                      </a:pPr>
                      <a:r>
                        <a:rPr lang="en-ZA" sz="1800" b="0" i="0" u="none" strike="noStrike">
                          <a:solidFill>
                            <a:srgbClr val="000000"/>
                          </a:solidFill>
                          <a:effectLst/>
                          <a:latin typeface="Arial" panose="020B0604020202020204" pitchFamily="34" charset="0"/>
                          <a:ea typeface="Cambria" panose="02040503050406030204" pitchFamily="18" charset="0"/>
                          <a:cs typeface="Arial" panose="020B0604020202020204" pitchFamily="34" charset="0"/>
                        </a:rPr>
                        <a:t>735</a:t>
                      </a:r>
                      <a:endParaRPr lang="en-ZA"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R="0" algn="l" rtl="0" fontAlgn="t">
                        <a:spcBef>
                          <a:spcPts val="0"/>
                        </a:spcBef>
                        <a:spcAft>
                          <a:spcPts val="1000"/>
                        </a:spcAft>
                      </a:pPr>
                      <a:r>
                        <a:rPr lang="en-ZA" sz="1800" b="0" i="0" u="none" strike="noStrike">
                          <a:solidFill>
                            <a:srgbClr val="000000"/>
                          </a:solidFill>
                          <a:effectLst/>
                          <a:latin typeface="Arial" panose="020B0604020202020204" pitchFamily="34" charset="0"/>
                          <a:ea typeface="Cambria" panose="02040503050406030204" pitchFamily="18" charset="0"/>
                          <a:cs typeface="Times New Roman" panose="02020603050405020304" pitchFamily="18" charset="0"/>
                        </a:rPr>
                        <a:t>13</a:t>
                      </a:r>
                      <a:endParaRPr lang="en-ZA"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423276368"/>
                  </a:ext>
                </a:extLst>
              </a:tr>
              <a:tr h="528955">
                <a:tc>
                  <a:txBody>
                    <a:bodyPr/>
                    <a:lstStyle/>
                    <a:p>
                      <a:pPr marR="0" algn="l" rtl="0" fontAlgn="t">
                        <a:spcBef>
                          <a:spcPts val="0"/>
                        </a:spcBef>
                        <a:spcAft>
                          <a:spcPts val="1000"/>
                        </a:spcAft>
                      </a:pPr>
                      <a:r>
                        <a:rPr lang="en-ZA" sz="1800" b="1" i="0" u="none" strike="noStrike">
                          <a:solidFill>
                            <a:srgbClr val="FFFFFF"/>
                          </a:solidFill>
                          <a:effectLst/>
                          <a:latin typeface="Arial" panose="020B0604020202020204" pitchFamily="34" charset="0"/>
                          <a:ea typeface="Cambria" panose="02040503050406030204" pitchFamily="18" charset="0"/>
                          <a:cs typeface="Arial" panose="020B0604020202020204" pitchFamily="34" charset="0"/>
                        </a:rPr>
                        <a:t>05.06.2020</a:t>
                      </a:r>
                      <a:endParaRPr lang="en-ZA"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R="0" algn="l" rtl="0" fontAlgn="t">
                        <a:spcBef>
                          <a:spcPts val="0"/>
                        </a:spcBef>
                        <a:spcAft>
                          <a:spcPts val="1000"/>
                        </a:spcAft>
                      </a:pPr>
                      <a:r>
                        <a:rPr lang="en-ZA" sz="1800" b="0" i="0" u="none" strike="noStrike">
                          <a:solidFill>
                            <a:srgbClr val="000000"/>
                          </a:solidFill>
                          <a:effectLst/>
                          <a:latin typeface="Arial" panose="020B0604020202020204" pitchFamily="34" charset="0"/>
                          <a:ea typeface="Cambria" panose="02040503050406030204" pitchFamily="18" charset="0"/>
                          <a:cs typeface="Times New Roman" panose="02020603050405020304" pitchFamily="18" charset="0"/>
                        </a:rPr>
                        <a:t>3966</a:t>
                      </a:r>
                      <a:endParaRPr lang="en-ZA"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R="0" algn="l" rtl="0" fontAlgn="t">
                        <a:spcBef>
                          <a:spcPts val="0"/>
                        </a:spcBef>
                        <a:spcAft>
                          <a:spcPts val="1000"/>
                        </a:spcAft>
                      </a:pPr>
                      <a:r>
                        <a:rPr lang="en-ZA" sz="1800" b="0" i="0" u="none" strike="noStrike">
                          <a:solidFill>
                            <a:srgbClr val="000000"/>
                          </a:solidFill>
                          <a:effectLst/>
                          <a:latin typeface="Arial" panose="020B0604020202020204" pitchFamily="34" charset="0"/>
                          <a:ea typeface="Cambria" panose="02040503050406030204" pitchFamily="18" charset="0"/>
                          <a:cs typeface="Arial" panose="020B0604020202020204" pitchFamily="34" charset="0"/>
                        </a:rPr>
                        <a:t>74</a:t>
                      </a:r>
                      <a:endParaRPr lang="en-ZA"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R="0" algn="l" rtl="0" fontAlgn="t">
                        <a:spcBef>
                          <a:spcPts val="0"/>
                        </a:spcBef>
                        <a:spcAft>
                          <a:spcPts val="1000"/>
                        </a:spcAft>
                      </a:pPr>
                      <a:r>
                        <a:rPr lang="en-ZA" sz="1800" b="0" i="0" u="none" strike="noStrike">
                          <a:solidFill>
                            <a:srgbClr val="000000"/>
                          </a:solidFill>
                          <a:effectLst/>
                          <a:latin typeface="Arial" panose="020B0604020202020204" pitchFamily="34" charset="0"/>
                          <a:ea typeface="Cambria" panose="02040503050406030204" pitchFamily="18" charset="0"/>
                          <a:cs typeface="Arial" panose="020B0604020202020204" pitchFamily="34" charset="0"/>
                        </a:rPr>
                        <a:t>1451</a:t>
                      </a:r>
                      <a:endParaRPr lang="en-ZA"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R="0" algn="l" rtl="0" fontAlgn="t">
                        <a:spcBef>
                          <a:spcPts val="0"/>
                        </a:spcBef>
                        <a:spcAft>
                          <a:spcPts val="1000"/>
                        </a:spcAft>
                      </a:pPr>
                      <a:r>
                        <a:rPr lang="en-ZA" sz="1800" b="0" i="0" u="none" strike="noStrike" dirty="0">
                          <a:solidFill>
                            <a:srgbClr val="000000"/>
                          </a:solidFill>
                          <a:effectLst/>
                          <a:latin typeface="Arial" panose="020B0604020202020204" pitchFamily="34" charset="0"/>
                          <a:ea typeface="Cambria" panose="02040503050406030204" pitchFamily="18" charset="0"/>
                          <a:cs typeface="Arial" panose="020B0604020202020204" pitchFamily="34" charset="0"/>
                        </a:rPr>
                        <a:t>666</a:t>
                      </a:r>
                      <a:endParaRPr lang="en-ZA" sz="2000" b="0" i="0" u="none" strike="noStrike" dirty="0">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R="0" algn="l" rtl="0" fontAlgn="t">
                        <a:spcBef>
                          <a:spcPts val="0"/>
                        </a:spcBef>
                        <a:spcAft>
                          <a:spcPts val="1000"/>
                        </a:spcAft>
                      </a:pPr>
                      <a:r>
                        <a:rPr lang="en-ZA" sz="1800" b="0" i="0" u="none" strike="noStrike" dirty="0">
                          <a:solidFill>
                            <a:srgbClr val="000000"/>
                          </a:solidFill>
                          <a:effectLst/>
                          <a:latin typeface="Arial" panose="020B0604020202020204" pitchFamily="34" charset="0"/>
                          <a:ea typeface="Cambria" panose="02040503050406030204" pitchFamily="18" charset="0"/>
                          <a:cs typeface="Arial" panose="020B0604020202020204" pitchFamily="34" charset="0"/>
                        </a:rPr>
                        <a:t>772</a:t>
                      </a:r>
                      <a:endParaRPr lang="en-ZA" sz="2000" b="0" i="0" u="none" strike="noStrike" dirty="0">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R="0" algn="l" rtl="0" fontAlgn="t">
                        <a:spcBef>
                          <a:spcPts val="0"/>
                        </a:spcBef>
                        <a:spcAft>
                          <a:spcPts val="1000"/>
                        </a:spcAft>
                      </a:pPr>
                      <a:r>
                        <a:rPr lang="en-ZA" sz="1800" b="0" i="0" u="none" strike="noStrike">
                          <a:solidFill>
                            <a:srgbClr val="000000"/>
                          </a:solidFill>
                          <a:effectLst/>
                          <a:latin typeface="Arial" panose="020B0604020202020204" pitchFamily="34" charset="0"/>
                          <a:ea typeface="Cambria" panose="02040503050406030204" pitchFamily="18" charset="0"/>
                          <a:cs typeface="Times New Roman" panose="02020603050405020304" pitchFamily="18" charset="0"/>
                        </a:rPr>
                        <a:t>13</a:t>
                      </a:r>
                      <a:endParaRPr lang="en-ZA"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539037242"/>
                  </a:ext>
                </a:extLst>
              </a:tr>
              <a:tr h="636143">
                <a:tc>
                  <a:txBody>
                    <a:bodyPr/>
                    <a:lstStyle/>
                    <a:p>
                      <a:pPr marR="0" algn="l" rtl="0" fontAlgn="t">
                        <a:spcBef>
                          <a:spcPts val="0"/>
                        </a:spcBef>
                        <a:spcAft>
                          <a:spcPts val="1000"/>
                        </a:spcAft>
                      </a:pPr>
                      <a:r>
                        <a:rPr lang="en-ZA" sz="1800" b="1" i="0" u="none" strike="noStrike">
                          <a:solidFill>
                            <a:srgbClr val="FFFFFF"/>
                          </a:solidFill>
                          <a:effectLst/>
                          <a:latin typeface="Arial" panose="020B0604020202020204" pitchFamily="34" charset="0"/>
                          <a:ea typeface="Cambria" panose="02040503050406030204" pitchFamily="18" charset="0"/>
                          <a:cs typeface="Arial" panose="020B0604020202020204" pitchFamily="34" charset="0"/>
                        </a:rPr>
                        <a:t>06.06.2020</a:t>
                      </a:r>
                      <a:endParaRPr lang="en-ZA"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R="0" algn="l" rtl="0" fontAlgn="t">
                        <a:spcBef>
                          <a:spcPts val="0"/>
                        </a:spcBef>
                        <a:spcAft>
                          <a:spcPts val="1000"/>
                        </a:spcAft>
                      </a:pPr>
                      <a:r>
                        <a:rPr lang="en-ZA" sz="1800" b="0" i="0" u="none" strike="noStrike">
                          <a:solidFill>
                            <a:srgbClr val="000000"/>
                          </a:solidFill>
                          <a:effectLst/>
                          <a:latin typeface="Arial" panose="020B0604020202020204" pitchFamily="34" charset="0"/>
                          <a:ea typeface="Cambria" panose="02040503050406030204" pitchFamily="18" charset="0"/>
                          <a:cs typeface="Times New Roman" panose="02020603050405020304" pitchFamily="18" charset="0"/>
                        </a:rPr>
                        <a:t>None</a:t>
                      </a:r>
                      <a:r>
                        <a:rPr lang="en-ZA" sz="1800" b="0" i="0" u="none" strike="noStrike" baseline="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endParaRPr lang="en-ZA"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R="0" algn="l" rtl="0" fontAlgn="t">
                        <a:spcBef>
                          <a:spcPts val="0"/>
                        </a:spcBef>
                        <a:spcAft>
                          <a:spcPts val="1000"/>
                        </a:spcAft>
                      </a:pPr>
                      <a:r>
                        <a:rPr lang="en-ZA" sz="1800" b="0" i="0" u="none" strike="noStrike">
                          <a:solidFill>
                            <a:srgbClr val="000000"/>
                          </a:solidFill>
                          <a:effectLst/>
                          <a:latin typeface="Arial" panose="020B0604020202020204" pitchFamily="34" charset="0"/>
                          <a:ea typeface="Cambria" panose="02040503050406030204" pitchFamily="18" charset="0"/>
                          <a:cs typeface="Arial" panose="020B0604020202020204" pitchFamily="34" charset="0"/>
                        </a:rPr>
                        <a:t>None</a:t>
                      </a:r>
                      <a:endParaRPr lang="en-ZA"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R="0" algn="l" rtl="0" fontAlgn="t">
                        <a:spcBef>
                          <a:spcPts val="0"/>
                        </a:spcBef>
                        <a:spcAft>
                          <a:spcPts val="1000"/>
                        </a:spcAft>
                      </a:pPr>
                      <a:r>
                        <a:rPr lang="en-ZA" sz="1800" b="0" i="0" u="none" strike="noStrike">
                          <a:solidFill>
                            <a:srgbClr val="000000"/>
                          </a:solidFill>
                          <a:effectLst/>
                          <a:latin typeface="Arial" panose="020B0604020202020204" pitchFamily="34" charset="0"/>
                          <a:ea typeface="Cambria" panose="02040503050406030204" pitchFamily="18" charset="0"/>
                          <a:cs typeface="Arial" panose="020B0604020202020204" pitchFamily="34" charset="0"/>
                        </a:rPr>
                        <a:t>1560</a:t>
                      </a:r>
                      <a:endParaRPr lang="en-ZA"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R="0" algn="l" rtl="0" fontAlgn="t">
                        <a:spcBef>
                          <a:spcPts val="0"/>
                        </a:spcBef>
                        <a:spcAft>
                          <a:spcPts val="1000"/>
                        </a:spcAft>
                      </a:pPr>
                      <a:r>
                        <a:rPr lang="en-ZA" sz="1800" b="0" i="0" u="none" strike="noStrike">
                          <a:solidFill>
                            <a:srgbClr val="000000"/>
                          </a:solidFill>
                          <a:effectLst/>
                          <a:latin typeface="Arial" panose="020B0604020202020204" pitchFamily="34" charset="0"/>
                          <a:ea typeface="Cambria" panose="02040503050406030204" pitchFamily="18" charset="0"/>
                          <a:cs typeface="Arial" panose="020B0604020202020204" pitchFamily="34" charset="0"/>
                        </a:rPr>
                        <a:t>524</a:t>
                      </a:r>
                      <a:endParaRPr lang="en-ZA" sz="2000" b="0" i="0" u="none" strike="noStrike">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R="0" algn="l" rtl="0" fontAlgn="t">
                        <a:spcBef>
                          <a:spcPts val="0"/>
                        </a:spcBef>
                        <a:spcAft>
                          <a:spcPts val="1000"/>
                        </a:spcAft>
                      </a:pPr>
                      <a:r>
                        <a:rPr lang="en-ZA" sz="1800" b="0" i="0" u="none" strike="noStrike" dirty="0">
                          <a:solidFill>
                            <a:srgbClr val="000000"/>
                          </a:solidFill>
                          <a:effectLst/>
                          <a:latin typeface="Arial" panose="020B0604020202020204" pitchFamily="34" charset="0"/>
                          <a:ea typeface="Cambria" panose="02040503050406030204" pitchFamily="18" charset="0"/>
                          <a:cs typeface="Arial" panose="020B0604020202020204" pitchFamily="34" charset="0"/>
                        </a:rPr>
                        <a:t>1023</a:t>
                      </a:r>
                      <a:endParaRPr lang="en-ZA" sz="2000" b="0" i="0" u="none" strike="noStrike" dirty="0">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R="0" algn="l" rtl="0" fontAlgn="t">
                        <a:spcBef>
                          <a:spcPts val="0"/>
                        </a:spcBef>
                        <a:spcAft>
                          <a:spcPts val="1000"/>
                        </a:spcAft>
                      </a:pPr>
                      <a:r>
                        <a:rPr lang="en-ZA" sz="1800" b="0" i="0" u="none" strike="noStrike"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13</a:t>
                      </a:r>
                      <a:endParaRPr lang="en-ZA" sz="2000" b="0" i="0" u="none" strike="noStrike" dirty="0">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983160163"/>
                  </a:ext>
                </a:extLst>
              </a:tr>
              <a:tr h="559308">
                <a:tc gridSpan="7">
                  <a:txBody>
                    <a:bodyPr/>
                    <a:lstStyle/>
                    <a:p>
                      <a:pPr marR="0" algn="l" rtl="0" fontAlgn="t">
                        <a:spcBef>
                          <a:spcPts val="0"/>
                        </a:spcBef>
                        <a:spcAft>
                          <a:spcPts val="1000"/>
                        </a:spcAft>
                      </a:pPr>
                      <a:endParaRPr lang="en-ZA" sz="1800" b="0" i="0" u="none" strike="noStrike" dirty="0">
                        <a:effectLst/>
                        <a:latin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765603935"/>
                  </a:ext>
                </a:extLst>
              </a:tr>
            </a:tbl>
          </a:graphicData>
        </a:graphic>
      </p:graphicFrame>
    </p:spTree>
    <p:extLst>
      <p:ext uri="{BB962C8B-B14F-4D97-AF65-F5344CB8AC3E}">
        <p14:creationId xmlns:p14="http://schemas.microsoft.com/office/powerpoint/2010/main" val="2971266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457200" y="273875"/>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4000" b="1" dirty="0">
                <a:solidFill>
                  <a:srgbClr val="73B632"/>
                </a:solidFill>
                <a:latin typeface="Twentieth Century"/>
                <a:ea typeface="Twentieth Century"/>
                <a:cs typeface="Twentieth Century"/>
                <a:sym typeface="Twentieth Century"/>
              </a:rPr>
              <a:t>TABLE OF CONTENT</a:t>
            </a:r>
            <a:endParaRPr sz="4000" dirty="0">
              <a:solidFill>
                <a:srgbClr val="73B632"/>
              </a:solidFill>
            </a:endParaRPr>
          </a:p>
        </p:txBody>
      </p:sp>
      <p:sp>
        <p:nvSpPr>
          <p:cNvPr id="97" name="Google Shape;97;p14"/>
          <p:cNvSpPr txBox="1">
            <a:spLocks noGrp="1"/>
          </p:cNvSpPr>
          <p:nvPr>
            <p:ph type="body" idx="1"/>
          </p:nvPr>
        </p:nvSpPr>
        <p:spPr>
          <a:xfrm>
            <a:off x="748863" y="1117601"/>
            <a:ext cx="7665653" cy="4081860"/>
          </a:xfrm>
          <a:prstGeom prst="rect">
            <a:avLst/>
          </a:prstGeom>
          <a:noFill/>
          <a:ln>
            <a:noFill/>
          </a:ln>
        </p:spPr>
        <p:txBody>
          <a:bodyPr spcFirstLastPara="1" wrap="square" lIns="91425" tIns="45700" rIns="91425" bIns="45700" anchor="t" anchorCtr="0">
            <a:noAutofit/>
          </a:bodyPr>
          <a:lstStyle/>
          <a:p>
            <a:pPr marL="0" lvl="0" indent="0" algn="ctr">
              <a:lnSpc>
                <a:spcPct val="150000"/>
              </a:lnSpc>
              <a:spcBef>
                <a:spcPts val="0"/>
              </a:spcBef>
              <a:buClr>
                <a:srgbClr val="000000"/>
              </a:buClr>
              <a:buSzPts val="2100"/>
              <a:buNone/>
            </a:pPr>
            <a:endParaRPr lang="en-ZA" sz="2000" b="1" dirty="0">
              <a:solidFill>
                <a:srgbClr val="73B632"/>
              </a:solidFill>
              <a:latin typeface="Twentieth Century"/>
              <a:ea typeface="Twentieth Century"/>
              <a:cs typeface="Twentieth Century"/>
              <a:sym typeface="Twentieth Century"/>
            </a:endParaRPr>
          </a:p>
          <a:p>
            <a:pPr marL="0" lvl="0" indent="0" algn="ctr">
              <a:lnSpc>
                <a:spcPct val="150000"/>
              </a:lnSpc>
              <a:spcBef>
                <a:spcPts val="0"/>
              </a:spcBef>
              <a:buClr>
                <a:srgbClr val="000000"/>
              </a:buClr>
              <a:buSzPts val="2100"/>
              <a:buNone/>
            </a:pPr>
            <a:r>
              <a:rPr lang="en-ZA" sz="2300" b="1" dirty="0">
                <a:solidFill>
                  <a:srgbClr val="73B632"/>
                </a:solidFill>
                <a:latin typeface="+mj-lt"/>
                <a:ea typeface="Twentieth Century"/>
                <a:cs typeface="Twentieth Century"/>
                <a:sym typeface="Twentieth Century"/>
              </a:rPr>
              <a:t>WORKSTREAM REPORTS </a:t>
            </a:r>
          </a:p>
          <a:p>
            <a:pPr marL="685801" lvl="1">
              <a:lnSpc>
                <a:spcPct val="150000"/>
              </a:lnSpc>
              <a:spcBef>
                <a:spcPts val="420"/>
              </a:spcBef>
              <a:buClr>
                <a:srgbClr val="000000"/>
              </a:buClr>
              <a:buSzPts val="2100"/>
              <a:buFont typeface="Arial" panose="020B0604020202020204" pitchFamily="34" charset="0"/>
              <a:buChar char="•"/>
            </a:pPr>
            <a:r>
              <a:rPr lang="en-ZA" sz="2300" dirty="0">
                <a:solidFill>
                  <a:schemeClr val="tx1">
                    <a:lumMod val="85000"/>
                    <a:lumOff val="15000"/>
                  </a:schemeClr>
                </a:solidFill>
                <a:latin typeface="+mj-lt"/>
                <a:ea typeface="Arial"/>
                <a:cs typeface="Arial"/>
                <a:sym typeface="Arial"/>
              </a:rPr>
              <a:t>Health, Safety &amp; Security 			 A</a:t>
            </a:r>
          </a:p>
          <a:p>
            <a:pPr marL="685801" lvl="1">
              <a:lnSpc>
                <a:spcPct val="150000"/>
              </a:lnSpc>
              <a:spcBef>
                <a:spcPts val="420"/>
              </a:spcBef>
              <a:buClr>
                <a:srgbClr val="000000"/>
              </a:buClr>
              <a:buSzPts val="2100"/>
              <a:buFont typeface="Arial" panose="020B0604020202020204" pitchFamily="34" charset="0"/>
              <a:buChar char="•"/>
            </a:pPr>
            <a:r>
              <a:rPr lang="en-ZA" sz="2300" dirty="0">
                <a:solidFill>
                  <a:schemeClr val="tx1">
                    <a:lumMod val="85000"/>
                    <a:lumOff val="15000"/>
                  </a:schemeClr>
                </a:solidFill>
                <a:latin typeface="+mj-lt"/>
                <a:ea typeface="Arial"/>
                <a:cs typeface="Arial"/>
                <a:sym typeface="Arial"/>
              </a:rPr>
              <a:t>Infrastructure Services &amp; Public Works 	 B</a:t>
            </a:r>
          </a:p>
          <a:p>
            <a:pPr marL="685801" lvl="1">
              <a:lnSpc>
                <a:spcPct val="150000"/>
              </a:lnSpc>
              <a:spcBef>
                <a:spcPts val="420"/>
              </a:spcBef>
              <a:buClr>
                <a:srgbClr val="000000"/>
              </a:buClr>
              <a:buSzPts val="2100"/>
              <a:buFont typeface="Arial" panose="020B0604020202020204" pitchFamily="34" charset="0"/>
              <a:buChar char="•"/>
            </a:pPr>
            <a:r>
              <a:rPr lang="en-ZA" sz="2300" dirty="0">
                <a:solidFill>
                  <a:schemeClr val="tx1"/>
                </a:solidFill>
                <a:latin typeface="+mj-lt"/>
                <a:ea typeface="Arial"/>
                <a:cs typeface="Arial"/>
                <a:sym typeface="Twentieth Century"/>
              </a:rPr>
              <a:t>Municipal Services			 	 C</a:t>
            </a:r>
            <a:endParaRPr lang="en-ZA" sz="2300" dirty="0">
              <a:solidFill>
                <a:schemeClr val="tx1"/>
              </a:solidFill>
              <a:latin typeface="+mj-lt"/>
              <a:ea typeface="Arial"/>
              <a:cs typeface="Arial"/>
              <a:sym typeface="Arial"/>
            </a:endParaRPr>
          </a:p>
          <a:p>
            <a:pPr marL="685801" lvl="1">
              <a:lnSpc>
                <a:spcPct val="150000"/>
              </a:lnSpc>
              <a:spcBef>
                <a:spcPts val="420"/>
              </a:spcBef>
              <a:buClr>
                <a:srgbClr val="000000"/>
              </a:buClr>
              <a:buSzPts val="2100"/>
              <a:buFont typeface="Arial" panose="020B0604020202020204" pitchFamily="34" charset="0"/>
              <a:buChar char="•"/>
            </a:pPr>
            <a:r>
              <a:rPr lang="en-ZA" sz="2300" dirty="0">
                <a:solidFill>
                  <a:schemeClr val="tx1">
                    <a:lumMod val="85000"/>
                    <a:lumOff val="15000"/>
                  </a:schemeClr>
                </a:solidFill>
                <a:latin typeface="+mj-lt"/>
                <a:ea typeface="Arial"/>
                <a:cs typeface="Arial"/>
                <a:sym typeface="Arial"/>
              </a:rPr>
              <a:t>Economic &amp; Social Development		  D</a:t>
            </a:r>
          </a:p>
          <a:p>
            <a:pPr marL="685801" lvl="1">
              <a:lnSpc>
                <a:spcPct val="150000"/>
              </a:lnSpc>
              <a:spcBef>
                <a:spcPts val="420"/>
              </a:spcBef>
              <a:buClr>
                <a:srgbClr val="000000"/>
              </a:buClr>
              <a:buSzPts val="2100"/>
              <a:buFont typeface="Arial" panose="020B0604020202020204" pitchFamily="34" charset="0"/>
              <a:buChar char="•"/>
            </a:pPr>
            <a:r>
              <a:rPr lang="en-ZA" sz="2300" dirty="0">
                <a:solidFill>
                  <a:schemeClr val="tx1">
                    <a:lumMod val="85000"/>
                    <a:lumOff val="15000"/>
                  </a:schemeClr>
                </a:solidFill>
                <a:latin typeface="+mj-lt"/>
                <a:ea typeface="Arial"/>
                <a:cs typeface="Arial"/>
                <a:sym typeface="Arial"/>
              </a:rPr>
              <a:t>Logistics, Communication, Legal &amp; Records   E</a:t>
            </a:r>
            <a:r>
              <a:rPr lang="en-ZA" sz="2400" dirty="0">
                <a:solidFill>
                  <a:schemeClr val="tx1">
                    <a:lumMod val="85000"/>
                    <a:lumOff val="15000"/>
                  </a:schemeClr>
                </a:solidFill>
                <a:latin typeface="Arial"/>
                <a:ea typeface="Arial"/>
                <a:cs typeface="Arial"/>
                <a:sym typeface="Arial"/>
              </a:rPr>
              <a:t>			</a:t>
            </a:r>
            <a:endParaRPr lang="en-ZA" sz="2400" dirty="0">
              <a:solidFill>
                <a:schemeClr val="tx1">
                  <a:lumMod val="85000"/>
                  <a:lumOff val="15000"/>
                </a:schemeClr>
              </a:solidFill>
            </a:endParaRPr>
          </a:p>
          <a:p>
            <a:pPr marL="0" lvl="0" indent="-257175">
              <a:lnSpc>
                <a:spcPct val="150000"/>
              </a:lnSpc>
              <a:spcBef>
                <a:spcPts val="0"/>
              </a:spcBef>
              <a:buClr>
                <a:srgbClr val="000000"/>
              </a:buClr>
              <a:buSzPts val="2100"/>
            </a:pPr>
            <a:endParaRPr lang="en-ZA" sz="2000" b="1" dirty="0">
              <a:solidFill>
                <a:srgbClr val="73B632"/>
              </a:solidFill>
              <a:latin typeface="Twentieth Century"/>
              <a:ea typeface="Twentieth Century"/>
              <a:cs typeface="Twentieth Century"/>
              <a:sym typeface="Twentieth Century"/>
            </a:endParaRPr>
          </a:p>
          <a:p>
            <a:pPr marL="257175" lvl="0" indent="-257175">
              <a:spcBef>
                <a:spcPts val="0"/>
              </a:spcBef>
              <a:buClr>
                <a:srgbClr val="000000"/>
              </a:buClr>
              <a:buSzPts val="2100"/>
            </a:pPr>
            <a:endParaRPr sz="2200" dirty="0">
              <a:solidFill>
                <a:schemeClr val="tx1">
                  <a:lumMod val="75000"/>
                  <a:lumOff val="25000"/>
                </a:schemeClr>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2128851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20</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
        <p:nvSpPr>
          <p:cNvPr id="7" name="Text Placeholder 2">
            <a:extLst>
              <a:ext uri="{FF2B5EF4-FFF2-40B4-BE49-F238E27FC236}">
                <a16:creationId xmlns:a16="http://schemas.microsoft.com/office/drawing/2014/main" id="{5BEAF780-5F88-4B6A-A2EF-1AC3A5504CDA}"/>
              </a:ext>
            </a:extLst>
          </p:cNvPr>
          <p:cNvSpPr>
            <a:spLocks noGrp="1"/>
          </p:cNvSpPr>
          <p:nvPr>
            <p:ph type="body" idx="1"/>
          </p:nvPr>
        </p:nvSpPr>
        <p:spPr>
          <a:xfrm>
            <a:off x="624681" y="1089819"/>
            <a:ext cx="7894637" cy="4659312"/>
          </a:xfrm>
        </p:spPr>
        <p:txBody>
          <a:bodyPr/>
          <a:lstStyle/>
          <a:p>
            <a:pPr marL="114300" indent="0">
              <a:buNone/>
            </a:pPr>
            <a:r>
              <a:rPr lang="en-ZA" dirty="0">
                <a:solidFill>
                  <a:srgbClr val="002060"/>
                </a:solidFill>
                <a:highlight>
                  <a:srgbClr val="FFFFFF"/>
                </a:highlight>
                <a:hlinkClick r:id="" action="ppaction://hlinkpres?slideindex=1&amp;slidetitle="/>
              </a:rPr>
              <a:t>EPIDEMIC CURVE</a:t>
            </a:r>
          </a:p>
          <a:p>
            <a:pPr marL="114300" indent="0">
              <a:buNone/>
            </a:pPr>
            <a:endParaRPr lang="en-ZA" dirty="0">
              <a:solidFill>
                <a:srgbClr val="002060"/>
              </a:solidFill>
              <a:highlight>
                <a:srgbClr val="00FF00"/>
              </a:highlight>
              <a:hlinkClick r:id="" action="ppaction://hlinkpres?slideindex=1&amp;slidetitle="/>
            </a:endParaRPr>
          </a:p>
          <a:p>
            <a:pPr marL="114300" indent="0">
              <a:buNone/>
            </a:pPr>
            <a:endParaRPr lang="en-ZA" dirty="0">
              <a:solidFill>
                <a:srgbClr val="002060"/>
              </a:solidFill>
              <a:highlight>
                <a:srgbClr val="00FF00"/>
              </a:highlight>
              <a:hlinkClick r:id="rId2" action="ppaction://hlinkpres?slideindex=1&amp;slidetitle="/>
            </a:endParaRPr>
          </a:p>
          <a:p>
            <a:pPr marL="114300" lvl="0" indent="0">
              <a:buClr>
                <a:srgbClr val="000000"/>
              </a:buClr>
              <a:buNone/>
            </a:pPr>
            <a:endParaRPr lang="en-ZA" dirty="0">
              <a:solidFill>
                <a:srgbClr val="000000"/>
              </a:solidFill>
              <a:highlight>
                <a:srgbClr val="00FF00"/>
              </a:highlight>
              <a:hlinkClick r:id="rId2" action="ppaction://hlinkpres?slideindex=1&amp;slidetitle="/>
            </a:endParaRPr>
          </a:p>
          <a:p>
            <a:endParaRPr lang="en-ZA" dirty="0">
              <a:highlight>
                <a:srgbClr val="00FF00"/>
              </a:highlight>
              <a:hlinkClick r:id="rId2" action="ppaction://hlinkpres?slideindex=1&amp;slidetitle="/>
            </a:endParaRPr>
          </a:p>
        </p:txBody>
      </p:sp>
      <p:graphicFrame>
        <p:nvGraphicFramePr>
          <p:cNvPr id="8" name="Chart 7">
            <a:extLst>
              <a:ext uri="{FF2B5EF4-FFF2-40B4-BE49-F238E27FC236}">
                <a16:creationId xmlns:a16="http://schemas.microsoft.com/office/drawing/2014/main" id="{23351E0C-D6B1-483A-BA2D-06F552CA577E}"/>
              </a:ext>
            </a:extLst>
          </p:cNvPr>
          <p:cNvGraphicFramePr/>
          <p:nvPr/>
        </p:nvGraphicFramePr>
        <p:xfrm>
          <a:off x="601249" y="1717675"/>
          <a:ext cx="8141918" cy="40192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6175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620786" y="1414463"/>
            <a:ext cx="7894040" cy="4659166"/>
          </a:xfrm>
        </p:spPr>
        <p:txBody>
          <a:bodyPr/>
          <a:lstStyle/>
          <a:p>
            <a:pPr marL="114300" indent="0">
              <a:buNone/>
            </a:pPr>
            <a:r>
              <a:rPr lang="en-ZA" dirty="0">
                <a:latin typeface="Arial" panose="020B0604020202020204" pitchFamily="34" charset="0"/>
                <a:cs typeface="Arial" panose="020B0604020202020204" pitchFamily="34" charset="0"/>
              </a:rPr>
              <a:t>NARRATIVE</a:t>
            </a:r>
          </a:p>
          <a:p>
            <a:endParaRPr lang="en-ZA" dirty="0">
              <a:latin typeface="Arial" panose="020B0604020202020204" pitchFamily="34" charset="0"/>
              <a:cs typeface="Arial" panose="020B0604020202020204" pitchFamily="34" charset="0"/>
            </a:endParaRPr>
          </a:p>
          <a:p>
            <a:pPr>
              <a:lnSpc>
                <a:spcPct val="150000"/>
              </a:lnSpc>
            </a:pPr>
            <a:r>
              <a:rPr lang="en-ZA" dirty="0">
                <a:latin typeface="Arial" panose="020B0604020202020204" pitchFamily="34" charset="0"/>
                <a:cs typeface="Arial" panose="020B0604020202020204" pitchFamily="34" charset="0"/>
              </a:rPr>
              <a:t>The figure here above is the Epidemic Curve of cases in the Buffalo City Metro from the 8th of April to the 02 June 2020. The curve shows a gradual step-wise increase in the number of cases. As of the 03 June 2020, the district reported to have 1 320 cumulative cases</a:t>
            </a:r>
          </a:p>
        </p:txBody>
      </p:sp>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21</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314780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620786" y="1040635"/>
            <a:ext cx="7894040" cy="5032994"/>
          </a:xfrm>
        </p:spPr>
        <p:txBody>
          <a:bodyPr/>
          <a:lstStyle/>
          <a:p>
            <a:pPr marL="114300" lvl="0" indent="0">
              <a:buClr>
                <a:srgbClr val="000000"/>
              </a:buClr>
              <a:buNone/>
            </a:pPr>
            <a:r>
              <a:rPr lang="en-ZA" dirty="0">
                <a:solidFill>
                  <a:srgbClr val="000000"/>
                </a:solidFill>
                <a:highlight>
                  <a:srgbClr val="FFFFFF"/>
                </a:highlight>
              </a:rPr>
              <a:t>GEOGRAPHIC SPREAD OF THE CASES WITHIN BCM 02/06/2020</a:t>
            </a:r>
          </a:p>
          <a:p>
            <a:endParaRPr lang="en-ZA"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22</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graphicFrame>
        <p:nvGraphicFramePr>
          <p:cNvPr id="7" name="Chart 6">
            <a:extLst>
              <a:ext uri="{FF2B5EF4-FFF2-40B4-BE49-F238E27FC236}">
                <a16:creationId xmlns:a16="http://schemas.microsoft.com/office/drawing/2014/main" id="{9E453AB1-1DE3-42A1-ABD6-FBF35E692C49}"/>
              </a:ext>
            </a:extLst>
          </p:cNvPr>
          <p:cNvGraphicFramePr/>
          <p:nvPr/>
        </p:nvGraphicFramePr>
        <p:xfrm>
          <a:off x="801858" y="1856935"/>
          <a:ext cx="7134127" cy="39413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0863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620786" y="1097280"/>
            <a:ext cx="7894040" cy="4976349"/>
          </a:xfrm>
        </p:spPr>
        <p:txBody>
          <a:bodyPr/>
          <a:lstStyle/>
          <a:p>
            <a:pPr marL="114300" lvl="0" indent="0">
              <a:buClr>
                <a:srgbClr val="000000"/>
              </a:buClr>
              <a:buNone/>
            </a:pPr>
            <a:r>
              <a:rPr lang="en-ZW" b="1" dirty="0">
                <a:solidFill>
                  <a:srgbClr val="000000"/>
                </a:solidFill>
                <a:latin typeface="+mn-lt"/>
              </a:rPr>
              <a:t>Here below is the  geographical distribution of cases in BCM.</a:t>
            </a:r>
          </a:p>
          <a:p>
            <a:pPr lvl="0">
              <a:buClr>
                <a:srgbClr val="000000"/>
              </a:buClr>
              <a:buFont typeface="Wingdings" panose="05000000000000000000" pitchFamily="2" charset="2"/>
              <a:buChar char="§"/>
            </a:pPr>
            <a:r>
              <a:rPr lang="en-ZW" dirty="0">
                <a:solidFill>
                  <a:srgbClr val="000000"/>
                </a:solidFill>
                <a:latin typeface="+mn-lt"/>
              </a:rPr>
              <a:t>The red dots are the current COVID-19 active cases and the green the recovered cases. </a:t>
            </a:r>
          </a:p>
          <a:p>
            <a:pPr lvl="0">
              <a:buClr>
                <a:srgbClr val="000000"/>
              </a:buClr>
              <a:buFont typeface="Wingdings" panose="05000000000000000000" pitchFamily="2" charset="2"/>
              <a:buChar char="§"/>
            </a:pPr>
            <a:r>
              <a:rPr lang="en-ZW" dirty="0">
                <a:solidFill>
                  <a:srgbClr val="000000"/>
                </a:solidFill>
                <a:latin typeface="+mn-lt"/>
              </a:rPr>
              <a:t>With the transition of the lockdown regulations from level 4 to level 3, there has been a gradual increase of cases especially in sub districts which were previously reporting a low number of cases per day, observed in the graph.</a:t>
            </a:r>
          </a:p>
          <a:p>
            <a:pPr lvl="0">
              <a:buClr>
                <a:srgbClr val="000000"/>
              </a:buClr>
              <a:buFont typeface="Wingdings" panose="05000000000000000000" pitchFamily="2" charset="2"/>
              <a:buChar char="§"/>
            </a:pPr>
            <a:r>
              <a:rPr lang="en-ZW" dirty="0">
                <a:solidFill>
                  <a:srgbClr val="000000"/>
                </a:solidFill>
                <a:latin typeface="+mn-lt"/>
              </a:rPr>
              <a:t>East London has been marked a hotspot, however, at the current projection, </a:t>
            </a:r>
            <a:r>
              <a:rPr lang="en-ZW" dirty="0" err="1">
                <a:solidFill>
                  <a:srgbClr val="000000"/>
                </a:solidFill>
                <a:latin typeface="+mn-lt"/>
              </a:rPr>
              <a:t>Bhisho</a:t>
            </a:r>
            <a:r>
              <a:rPr lang="en-ZW" dirty="0">
                <a:solidFill>
                  <a:srgbClr val="000000"/>
                </a:solidFill>
                <a:latin typeface="+mn-lt"/>
              </a:rPr>
              <a:t>/ King William’s Town is becoming an emerging hotspot, and Mdantsane would soon follow suite.</a:t>
            </a:r>
            <a:endParaRPr lang="en-ZA" dirty="0">
              <a:solidFill>
                <a:srgbClr val="000000"/>
              </a:solidFill>
              <a:latin typeface="+mn-lt"/>
              <a:cs typeface="Arial" panose="020B0604020202020204" pitchFamily="34" charset="0"/>
            </a:endParaRPr>
          </a:p>
          <a:p>
            <a:endParaRPr lang="en-ZA"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23</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1343465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24</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
        <p:nvSpPr>
          <p:cNvPr id="7" name="Text Placeholder 2">
            <a:extLst>
              <a:ext uri="{FF2B5EF4-FFF2-40B4-BE49-F238E27FC236}">
                <a16:creationId xmlns:a16="http://schemas.microsoft.com/office/drawing/2014/main" id="{8DD89BEE-D15E-4729-92D1-F4FF072ABC29}"/>
              </a:ext>
            </a:extLst>
          </p:cNvPr>
          <p:cNvSpPr>
            <a:spLocks noGrp="1"/>
          </p:cNvSpPr>
          <p:nvPr>
            <p:ph type="body" idx="1"/>
          </p:nvPr>
        </p:nvSpPr>
        <p:spPr>
          <a:xfrm>
            <a:off x="620713" y="998806"/>
            <a:ext cx="7894637" cy="5074969"/>
          </a:xfrm>
        </p:spPr>
        <p:txBody>
          <a:bodyPr/>
          <a:lstStyle/>
          <a:p>
            <a:r>
              <a:rPr lang="en-ZA" sz="1800" dirty="0">
                <a:latin typeface="+mj-lt"/>
              </a:rPr>
              <a:t>GEO-SPATIAL DISTRIBUTION OF CASES WITHIN BCM</a:t>
            </a:r>
          </a:p>
          <a:p>
            <a:pPr marL="114300" indent="0">
              <a:buNone/>
            </a:pPr>
            <a:endParaRPr lang="en-ZA" sz="1800" dirty="0">
              <a:latin typeface="+mj-lt"/>
            </a:endParaRPr>
          </a:p>
          <a:p>
            <a:pPr marL="114300" indent="0">
              <a:buNone/>
            </a:pPr>
            <a:endParaRPr lang="en-ZA" sz="1800" dirty="0">
              <a:latin typeface="+mj-lt"/>
            </a:endParaRPr>
          </a:p>
        </p:txBody>
      </p:sp>
      <p:pic>
        <p:nvPicPr>
          <p:cNvPr id="8" name="Picture 7">
            <a:extLst>
              <a:ext uri="{FF2B5EF4-FFF2-40B4-BE49-F238E27FC236}">
                <a16:creationId xmlns:a16="http://schemas.microsoft.com/office/drawing/2014/main" id="{13F09B83-7234-4E8C-91E0-CF6424DD337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5062" y="1679384"/>
            <a:ext cx="7870288" cy="4007206"/>
          </a:xfrm>
          <a:prstGeom prst="rect">
            <a:avLst/>
          </a:prstGeom>
          <a:noFill/>
          <a:ln>
            <a:noFill/>
          </a:ln>
        </p:spPr>
      </p:pic>
    </p:spTree>
    <p:extLst>
      <p:ext uri="{BB962C8B-B14F-4D97-AF65-F5344CB8AC3E}">
        <p14:creationId xmlns:p14="http://schemas.microsoft.com/office/powerpoint/2010/main" val="3282971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620786" y="900332"/>
            <a:ext cx="7894040" cy="5173297"/>
          </a:xfrm>
        </p:spPr>
        <p:txBody>
          <a:bodyPr/>
          <a:lstStyle/>
          <a:p>
            <a:endParaRPr lang="en-ZA"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25</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pic>
        <p:nvPicPr>
          <p:cNvPr id="7" name="Picture 2">
            <a:extLst>
              <a:ext uri="{FF2B5EF4-FFF2-40B4-BE49-F238E27FC236}">
                <a16:creationId xmlns:a16="http://schemas.microsoft.com/office/drawing/2014/main" id="{EFD1EBB8-10DA-4EF0-8A6D-1B99B14AE8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46" y="1013707"/>
            <a:ext cx="8907354" cy="481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7783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620786" y="1139608"/>
            <a:ext cx="7894040" cy="4934021"/>
          </a:xfrm>
        </p:spPr>
        <p:txBody>
          <a:bodyPr/>
          <a:lstStyle/>
          <a:p>
            <a:r>
              <a:rPr lang="en-ZA" dirty="0">
                <a:latin typeface="Arial" panose="020B0604020202020204" pitchFamily="34" charset="0"/>
                <a:cs typeface="Arial" panose="020B0604020202020204" pitchFamily="34" charset="0"/>
              </a:rPr>
              <a:t>Age Analysis </a:t>
            </a:r>
          </a:p>
          <a:p>
            <a:endParaRPr lang="en-ZA"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26</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graphicFrame>
        <p:nvGraphicFramePr>
          <p:cNvPr id="7" name="Chart 6">
            <a:extLst>
              <a:ext uri="{FF2B5EF4-FFF2-40B4-BE49-F238E27FC236}">
                <a16:creationId xmlns:a16="http://schemas.microsoft.com/office/drawing/2014/main" id="{B494C520-DF86-4D5F-B139-4B117A4ADA97}"/>
              </a:ext>
            </a:extLst>
          </p:cNvPr>
          <p:cNvGraphicFramePr/>
          <p:nvPr/>
        </p:nvGraphicFramePr>
        <p:xfrm>
          <a:off x="588722" y="1891431"/>
          <a:ext cx="7841293" cy="38079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0625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620786" y="1414463"/>
            <a:ext cx="7894040" cy="4659166"/>
          </a:xfrm>
        </p:spPr>
        <p:txBody>
          <a:bodyPr/>
          <a:lstStyle/>
          <a:p>
            <a:pPr marL="114300" lvl="0" indent="0">
              <a:buClr>
                <a:srgbClr val="000000"/>
              </a:buClr>
              <a:buNone/>
            </a:pPr>
            <a:r>
              <a:rPr lang="en-ZW" b="1" dirty="0">
                <a:solidFill>
                  <a:srgbClr val="000000"/>
                </a:solidFill>
                <a:latin typeface="+mn-lt"/>
                <a:cs typeface="Arial" panose="020B0604020202020204" pitchFamily="34" charset="0"/>
              </a:rPr>
              <a:t>The graph here above illustrates the distribution of cases based on their age categories. </a:t>
            </a:r>
          </a:p>
          <a:p>
            <a:pPr marL="114300" lvl="0" indent="0">
              <a:buClr>
                <a:srgbClr val="000000"/>
              </a:buClr>
              <a:buNone/>
            </a:pPr>
            <a:endParaRPr lang="en-ZW" dirty="0">
              <a:solidFill>
                <a:srgbClr val="000000"/>
              </a:solidFill>
              <a:latin typeface="+mn-lt"/>
              <a:cs typeface="Arial" panose="020B0604020202020204" pitchFamily="34" charset="0"/>
            </a:endParaRPr>
          </a:p>
          <a:p>
            <a:pPr marL="114300" lvl="0" indent="0">
              <a:lnSpc>
                <a:spcPct val="150000"/>
              </a:lnSpc>
              <a:buClr>
                <a:srgbClr val="000000"/>
              </a:buClr>
              <a:buNone/>
            </a:pPr>
            <a:r>
              <a:rPr lang="en-ZW" dirty="0">
                <a:solidFill>
                  <a:srgbClr val="000000"/>
                </a:solidFill>
                <a:latin typeface="+mn-lt"/>
              </a:rPr>
              <a:t>There is a general pattern across the Sub districts, where the category 30-39 years has the highest number of cases, followed by 40-49 years, 20-29 years and 50-59 years. Age categories 10-19 and 70+ years are the least affected . </a:t>
            </a:r>
            <a:endParaRPr lang="en-ZA" dirty="0">
              <a:solidFill>
                <a:srgbClr val="000000"/>
              </a:solidFill>
              <a:latin typeface="+mn-lt"/>
            </a:endParaRPr>
          </a:p>
          <a:p>
            <a:endParaRPr lang="en-ZA"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27</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1545878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0C8F56-B363-4778-BA33-EAB8A4398C4C}"/>
              </a:ext>
            </a:extLst>
          </p:cNvPr>
          <p:cNvPicPr>
            <a:picLocks noChangeAspect="1"/>
          </p:cNvPicPr>
          <p:nvPr/>
        </p:nvPicPr>
        <p:blipFill>
          <a:blip r:embed="rId2"/>
          <a:stretch>
            <a:fillRect/>
          </a:stretch>
        </p:blipFill>
        <p:spPr>
          <a:xfrm>
            <a:off x="658029" y="1057070"/>
            <a:ext cx="7827942" cy="4724809"/>
          </a:xfrm>
          <a:prstGeom prst="rect">
            <a:avLst/>
          </a:prstGeom>
        </p:spPr>
      </p:pic>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154745" y="1057070"/>
            <a:ext cx="8360081" cy="5016559"/>
          </a:xfrm>
        </p:spPr>
        <p:txBody>
          <a:bodyPr/>
          <a:lstStyle/>
          <a:p>
            <a:endParaRPr lang="en-ZA"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28</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76860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624980" y="1089892"/>
            <a:ext cx="7894040" cy="4659166"/>
          </a:xfrm>
        </p:spPr>
        <p:txBody>
          <a:bodyPr/>
          <a:lstStyle/>
          <a:p>
            <a:pPr lvl="0">
              <a:buClr>
                <a:srgbClr val="000000"/>
              </a:buClr>
            </a:pPr>
            <a:r>
              <a:rPr lang="en-ZA" dirty="0">
                <a:solidFill>
                  <a:srgbClr val="000000"/>
                </a:solidFill>
                <a:latin typeface="Arial" panose="020B0604020202020204" pitchFamily="34" charset="0"/>
                <a:cs typeface="Arial" panose="020B0604020202020204" pitchFamily="34" charset="0"/>
              </a:rPr>
              <a:t>Mass screening and targeted testing continues.</a:t>
            </a:r>
          </a:p>
          <a:p>
            <a:pPr marL="114300" lvl="0" indent="0">
              <a:buClr>
                <a:srgbClr val="000000"/>
              </a:buClr>
              <a:buNone/>
            </a:pPr>
            <a:endParaRPr lang="en-ZA" dirty="0">
              <a:solidFill>
                <a:srgbClr val="000000"/>
              </a:solidFill>
              <a:latin typeface="Arial" panose="020B0604020202020204" pitchFamily="34" charset="0"/>
              <a:cs typeface="Arial" panose="020B0604020202020204" pitchFamily="34" charset="0"/>
            </a:endParaRPr>
          </a:p>
          <a:p>
            <a:pPr lvl="0">
              <a:buClr>
                <a:srgbClr val="000000"/>
              </a:buClr>
            </a:pPr>
            <a:r>
              <a:rPr lang="en-ZA" dirty="0">
                <a:solidFill>
                  <a:srgbClr val="000000"/>
                </a:solidFill>
                <a:latin typeface="Arial"/>
                <a:cs typeface="Arial" panose="020B0604020202020204" pitchFamily="34" charset="0"/>
              </a:rPr>
              <a:t>Here below is a graph which depicts that </a:t>
            </a:r>
            <a:r>
              <a:rPr lang="en-ZW" dirty="0">
                <a:solidFill>
                  <a:srgbClr val="000000"/>
                </a:solidFill>
                <a:latin typeface="Arial"/>
                <a:cs typeface="Arial" panose="020B0604020202020204" pitchFamily="34" charset="0"/>
              </a:rPr>
              <a:t>a</a:t>
            </a:r>
            <a:r>
              <a:rPr lang="en-ZW" dirty="0">
                <a:solidFill>
                  <a:srgbClr val="000000"/>
                </a:solidFill>
                <a:latin typeface="Arial"/>
              </a:rPr>
              <a:t>s of 02/06/2020</a:t>
            </a:r>
          </a:p>
          <a:p>
            <a:pPr marL="114300" lvl="0" indent="0">
              <a:lnSpc>
                <a:spcPct val="150000"/>
              </a:lnSpc>
              <a:buClr>
                <a:srgbClr val="000000"/>
              </a:buClr>
              <a:buNone/>
            </a:pPr>
            <a:endParaRPr lang="en-ZW" dirty="0">
              <a:solidFill>
                <a:srgbClr val="000000"/>
              </a:solidFill>
              <a:latin typeface="Arial"/>
            </a:endParaRPr>
          </a:p>
          <a:p>
            <a:pPr lvl="0">
              <a:lnSpc>
                <a:spcPct val="150000"/>
              </a:lnSpc>
              <a:buClr>
                <a:srgbClr val="000000"/>
              </a:buClr>
            </a:pPr>
            <a:r>
              <a:rPr lang="en-ZW" dirty="0">
                <a:solidFill>
                  <a:srgbClr val="000000"/>
                </a:solidFill>
                <a:latin typeface="Arial"/>
              </a:rPr>
              <a:t>As on 02/06/2020, the Mass screening and testing teams have screened approximately </a:t>
            </a:r>
            <a:r>
              <a:rPr lang="en-ZW" b="1" dirty="0">
                <a:solidFill>
                  <a:srgbClr val="000000"/>
                </a:solidFill>
                <a:latin typeface="Arial"/>
              </a:rPr>
              <a:t>98,322</a:t>
            </a:r>
            <a:r>
              <a:rPr lang="en-ZW" dirty="0">
                <a:solidFill>
                  <a:srgbClr val="000000"/>
                </a:solidFill>
                <a:latin typeface="Arial"/>
              </a:rPr>
              <a:t> individuals, and  there are </a:t>
            </a:r>
            <a:r>
              <a:rPr lang="en-ZW" b="1" dirty="0">
                <a:solidFill>
                  <a:srgbClr val="000000"/>
                </a:solidFill>
                <a:latin typeface="Arial"/>
              </a:rPr>
              <a:t>24,298</a:t>
            </a:r>
            <a:r>
              <a:rPr lang="en-ZW" dirty="0">
                <a:solidFill>
                  <a:srgbClr val="000000"/>
                </a:solidFill>
                <a:latin typeface="Arial"/>
              </a:rPr>
              <a:t> identified contacts and </a:t>
            </a:r>
            <a:r>
              <a:rPr lang="en-ZW" b="1" dirty="0">
                <a:solidFill>
                  <a:srgbClr val="000000"/>
                </a:solidFill>
                <a:latin typeface="Arial"/>
              </a:rPr>
              <a:t>13, 510 </a:t>
            </a:r>
            <a:r>
              <a:rPr lang="en-ZW" dirty="0">
                <a:solidFill>
                  <a:srgbClr val="000000"/>
                </a:solidFill>
                <a:latin typeface="Arial"/>
              </a:rPr>
              <a:t>patients tested. </a:t>
            </a:r>
          </a:p>
          <a:p>
            <a:endParaRPr lang="en-ZA"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29</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3394480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457200" y="273875"/>
            <a:ext cx="8229600" cy="1139825"/>
          </a:xfrm>
          <a:prstGeom prst="rect">
            <a:avLst/>
          </a:prstGeom>
          <a:noFill/>
          <a:ln>
            <a:noFill/>
          </a:ln>
        </p:spPr>
        <p:txBody>
          <a:bodyPr spcFirstLastPara="1" wrap="square" lIns="91425" tIns="45700" rIns="91425" bIns="45700" anchor="ctr" anchorCtr="0">
            <a:noAutofit/>
          </a:bodyPr>
          <a:lstStyle/>
          <a:p>
            <a:pPr>
              <a:buSzPts val="3000"/>
            </a:pP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4000" b="1" dirty="0">
                <a:solidFill>
                  <a:srgbClr val="73B632"/>
                </a:solidFill>
                <a:latin typeface="Twentieth Century"/>
                <a:ea typeface="Twentieth Century"/>
                <a:cs typeface="Twentieth Century"/>
                <a:sym typeface="Twentieth Century"/>
              </a:rPr>
              <a:t>WORKSTREAM REPORT </a:t>
            </a:r>
            <a:br>
              <a:rPr lang="en-ZA" sz="4000" b="1" dirty="0">
                <a:solidFill>
                  <a:srgbClr val="73B632"/>
                </a:solidFill>
                <a:latin typeface="Twentieth Century"/>
                <a:ea typeface="Twentieth Century"/>
                <a:cs typeface="Twentieth Century"/>
                <a:sym typeface="Twentieth Century"/>
              </a:rPr>
            </a:br>
            <a:endParaRPr sz="4000" dirty="0">
              <a:solidFill>
                <a:srgbClr val="73B632"/>
              </a:solidFill>
            </a:endParaRPr>
          </a:p>
        </p:txBody>
      </p:sp>
      <p:sp>
        <p:nvSpPr>
          <p:cNvPr id="97" name="Google Shape;97;p14"/>
          <p:cNvSpPr txBox="1">
            <a:spLocks noGrp="1"/>
          </p:cNvSpPr>
          <p:nvPr>
            <p:ph type="body" idx="1"/>
          </p:nvPr>
        </p:nvSpPr>
        <p:spPr>
          <a:xfrm>
            <a:off x="748863" y="1117601"/>
            <a:ext cx="7665653" cy="4081860"/>
          </a:xfrm>
          <a:prstGeom prst="rect">
            <a:avLst/>
          </a:prstGeom>
          <a:noFill/>
          <a:ln>
            <a:noFill/>
          </a:ln>
        </p:spPr>
        <p:txBody>
          <a:bodyPr spcFirstLastPara="1" wrap="square" lIns="91425" tIns="45700" rIns="91425" bIns="45700" anchor="t" anchorCtr="0">
            <a:noAutofit/>
          </a:bodyPr>
          <a:lstStyle/>
          <a:p>
            <a:pPr marL="0" lvl="0" indent="0" algn="ctr">
              <a:lnSpc>
                <a:spcPct val="150000"/>
              </a:lnSpc>
              <a:spcBef>
                <a:spcPts val="0"/>
              </a:spcBef>
              <a:buClr>
                <a:srgbClr val="000000"/>
              </a:buClr>
              <a:buSzPts val="2100"/>
              <a:buNone/>
            </a:pPr>
            <a:endParaRPr lang="en-ZA" sz="2000" b="1" dirty="0">
              <a:solidFill>
                <a:srgbClr val="73B632"/>
              </a:solidFill>
              <a:latin typeface="+mj-lt"/>
              <a:ea typeface="Twentieth Century"/>
              <a:cs typeface="Twentieth Century"/>
              <a:sym typeface="Twentieth Century"/>
            </a:endParaRPr>
          </a:p>
          <a:p>
            <a:pPr marL="685801" lvl="1">
              <a:lnSpc>
                <a:spcPct val="150000"/>
              </a:lnSpc>
              <a:spcBef>
                <a:spcPts val="420"/>
              </a:spcBef>
              <a:buClr>
                <a:srgbClr val="000000"/>
              </a:buClr>
              <a:buSzPts val="2100"/>
              <a:buFont typeface="Arial" panose="020B0604020202020204" pitchFamily="34" charset="0"/>
              <a:buChar char="•"/>
            </a:pPr>
            <a:endParaRPr lang="en-ZA" sz="2400" dirty="0">
              <a:solidFill>
                <a:schemeClr val="tx1">
                  <a:lumMod val="85000"/>
                  <a:lumOff val="15000"/>
                </a:schemeClr>
              </a:solidFill>
              <a:latin typeface="+mj-lt"/>
              <a:ea typeface="Arial"/>
              <a:cs typeface="Arial"/>
              <a:sym typeface="Arial"/>
            </a:endParaRPr>
          </a:p>
          <a:p>
            <a:pPr marL="342901" lvl="1" indent="0">
              <a:lnSpc>
                <a:spcPct val="150000"/>
              </a:lnSpc>
              <a:spcBef>
                <a:spcPts val="420"/>
              </a:spcBef>
              <a:buClr>
                <a:srgbClr val="000000"/>
              </a:buClr>
              <a:buSzPts val="2100"/>
              <a:buNone/>
            </a:pPr>
            <a:endParaRPr lang="en-ZA" sz="2400" dirty="0">
              <a:solidFill>
                <a:schemeClr val="tx1">
                  <a:lumMod val="85000"/>
                  <a:lumOff val="15000"/>
                </a:schemeClr>
              </a:solidFill>
              <a:latin typeface="+mj-lt"/>
              <a:ea typeface="Arial"/>
              <a:cs typeface="Arial"/>
              <a:sym typeface="Arial"/>
            </a:endParaRPr>
          </a:p>
          <a:p>
            <a:pPr marL="342901" lvl="1" indent="0" algn="ctr">
              <a:lnSpc>
                <a:spcPct val="150000"/>
              </a:lnSpc>
              <a:spcBef>
                <a:spcPts val="420"/>
              </a:spcBef>
              <a:buClr>
                <a:srgbClr val="000000"/>
              </a:buClr>
              <a:buSzPts val="2100"/>
              <a:buNone/>
            </a:pPr>
            <a:r>
              <a:rPr lang="en-ZA" sz="2400" b="1" dirty="0">
                <a:solidFill>
                  <a:srgbClr val="73B632"/>
                </a:solidFill>
                <a:latin typeface="+mj-lt"/>
                <a:ea typeface="Arial"/>
                <a:cs typeface="Arial"/>
                <a:sym typeface="Twentieth Century"/>
              </a:rPr>
              <a:t>HEALTH, SAFETY AND SECURITY</a:t>
            </a:r>
            <a:endParaRPr lang="en-ZA" sz="2400" dirty="0">
              <a:solidFill>
                <a:schemeClr val="tx1">
                  <a:lumMod val="85000"/>
                  <a:lumOff val="15000"/>
                </a:schemeClr>
              </a:solidFill>
              <a:latin typeface="+mj-lt"/>
              <a:ea typeface="Arial"/>
              <a:cs typeface="Arial"/>
              <a:sym typeface="Arial"/>
            </a:endParaRPr>
          </a:p>
          <a:p>
            <a:pPr marL="342901" lvl="1" indent="0" algn="ctr">
              <a:lnSpc>
                <a:spcPct val="150000"/>
              </a:lnSpc>
              <a:spcBef>
                <a:spcPts val="420"/>
              </a:spcBef>
              <a:buClr>
                <a:srgbClr val="000000"/>
              </a:buClr>
              <a:buSzPts val="2100"/>
              <a:buNone/>
            </a:pPr>
            <a:endParaRPr lang="en-ZA" sz="2400" dirty="0">
              <a:solidFill>
                <a:schemeClr val="tx1">
                  <a:lumMod val="85000"/>
                  <a:lumOff val="15000"/>
                </a:schemeClr>
              </a:solidFill>
              <a:latin typeface="+mj-lt"/>
              <a:ea typeface="Arial"/>
              <a:cs typeface="Arial"/>
              <a:sym typeface="Arial"/>
            </a:endParaRPr>
          </a:p>
          <a:p>
            <a:pPr marL="342901" lvl="1" indent="0" algn="ctr">
              <a:lnSpc>
                <a:spcPct val="150000"/>
              </a:lnSpc>
              <a:spcBef>
                <a:spcPts val="420"/>
              </a:spcBef>
              <a:buClr>
                <a:srgbClr val="000000"/>
              </a:buClr>
              <a:buSzPts val="2100"/>
              <a:buNone/>
            </a:pPr>
            <a:r>
              <a:rPr lang="en-ZA" sz="2400" dirty="0">
                <a:solidFill>
                  <a:schemeClr val="tx1">
                    <a:lumMod val="85000"/>
                    <a:lumOff val="15000"/>
                  </a:schemeClr>
                </a:solidFill>
                <a:latin typeface="+mj-lt"/>
                <a:ea typeface="Arial"/>
                <a:cs typeface="Arial"/>
                <a:sym typeface="Arial"/>
              </a:rPr>
              <a:t>ANNEXURE A</a:t>
            </a:r>
            <a:endParaRPr lang="en-ZA" sz="2400" dirty="0">
              <a:solidFill>
                <a:schemeClr val="tx1">
                  <a:lumMod val="85000"/>
                  <a:lumOff val="15000"/>
                </a:schemeClr>
              </a:solidFill>
              <a:latin typeface="+mj-lt"/>
            </a:endParaRPr>
          </a:p>
          <a:p>
            <a:pPr marL="0" lvl="0" indent="-257175">
              <a:lnSpc>
                <a:spcPct val="150000"/>
              </a:lnSpc>
              <a:spcBef>
                <a:spcPts val="0"/>
              </a:spcBef>
              <a:buClr>
                <a:srgbClr val="000000"/>
              </a:buClr>
              <a:buSzPts val="2100"/>
            </a:pPr>
            <a:endParaRPr lang="en-ZA" sz="2000" b="1" dirty="0">
              <a:solidFill>
                <a:srgbClr val="73B632"/>
              </a:solidFill>
              <a:latin typeface="Twentieth Century"/>
              <a:ea typeface="Twentieth Century"/>
              <a:cs typeface="Twentieth Century"/>
              <a:sym typeface="Twentieth Century"/>
            </a:endParaRPr>
          </a:p>
          <a:p>
            <a:pPr marL="257175" lvl="0" indent="-257175">
              <a:spcBef>
                <a:spcPts val="0"/>
              </a:spcBef>
              <a:buClr>
                <a:srgbClr val="000000"/>
              </a:buClr>
              <a:buSzPts val="2100"/>
            </a:pPr>
            <a:endParaRPr sz="2200" dirty="0">
              <a:solidFill>
                <a:schemeClr val="tx1">
                  <a:lumMod val="75000"/>
                  <a:lumOff val="25000"/>
                </a:schemeClr>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1073593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620786" y="1012874"/>
            <a:ext cx="7894040" cy="5060755"/>
          </a:xfrm>
        </p:spPr>
        <p:txBody>
          <a:bodyPr/>
          <a:lstStyle/>
          <a:p>
            <a:pPr marL="114300" lvl="0" indent="0">
              <a:buClr>
                <a:srgbClr val="000000"/>
              </a:buClr>
              <a:buNone/>
            </a:pPr>
            <a:r>
              <a:rPr lang="en-ZA" sz="2000" b="1" dirty="0">
                <a:solidFill>
                  <a:srgbClr val="000000"/>
                </a:solidFill>
                <a:latin typeface="Arial" panose="020B0604020202020204" pitchFamily="34" charset="0"/>
                <a:cs typeface="Arial" panose="020B0604020202020204" pitchFamily="34" charset="0"/>
              </a:rPr>
              <a:t>DAILY MASS SCREENING ACTIVITIES</a:t>
            </a:r>
          </a:p>
        </p:txBody>
      </p:sp>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30</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graphicFrame>
        <p:nvGraphicFramePr>
          <p:cNvPr id="7" name="Chart 6">
            <a:extLst>
              <a:ext uri="{FF2B5EF4-FFF2-40B4-BE49-F238E27FC236}">
                <a16:creationId xmlns:a16="http://schemas.microsoft.com/office/drawing/2014/main" id="{5A8A5CE0-C884-4FD2-A177-BADF909BDAA6}"/>
              </a:ext>
            </a:extLst>
          </p:cNvPr>
          <p:cNvGraphicFramePr/>
          <p:nvPr/>
        </p:nvGraphicFramePr>
        <p:xfrm>
          <a:off x="1089764" y="2054789"/>
          <a:ext cx="7465513" cy="38825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0617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663879" y="703385"/>
            <a:ext cx="7855140" cy="5045673"/>
          </a:xfrm>
        </p:spPr>
        <p:txBody>
          <a:bodyPr/>
          <a:lstStyle/>
          <a:p>
            <a:pPr marL="114300" indent="0">
              <a:buNone/>
            </a:pPr>
            <a:endParaRPr lang="en-ZA" dirty="0">
              <a:latin typeface="Arial" panose="020B0604020202020204" pitchFamily="34" charset="0"/>
              <a:cs typeface="Arial" panose="020B0604020202020204" pitchFamily="34" charset="0"/>
            </a:endParaRPr>
          </a:p>
          <a:p>
            <a:pPr marL="114300" indent="0">
              <a:buNone/>
            </a:pPr>
            <a:r>
              <a:rPr lang="en-ZA" dirty="0">
                <a:latin typeface="Arial" panose="020B0604020202020204" pitchFamily="34" charset="0"/>
                <a:cs typeface="Arial" panose="020B0604020202020204" pitchFamily="34" charset="0"/>
              </a:rPr>
              <a:t>Screening and Testing </a:t>
            </a:r>
          </a:p>
        </p:txBody>
      </p:sp>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31</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136143"/>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graphicFrame>
        <p:nvGraphicFramePr>
          <p:cNvPr id="7" name="Chart 6">
            <a:extLst>
              <a:ext uri="{FF2B5EF4-FFF2-40B4-BE49-F238E27FC236}">
                <a16:creationId xmlns:a16="http://schemas.microsoft.com/office/drawing/2014/main" id="{90172290-B073-4E84-8232-EC1685DA4A9A}"/>
              </a:ext>
            </a:extLst>
          </p:cNvPr>
          <p:cNvGraphicFramePr/>
          <p:nvPr/>
        </p:nvGraphicFramePr>
        <p:xfrm>
          <a:off x="663879" y="1836746"/>
          <a:ext cx="7816241" cy="39081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0823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620786" y="1414463"/>
            <a:ext cx="7894040" cy="4659166"/>
          </a:xfrm>
        </p:spPr>
        <p:txBody>
          <a:bodyPr/>
          <a:lstStyle/>
          <a:p>
            <a:r>
              <a:rPr lang="en-ZA" dirty="0">
                <a:latin typeface="Arial" panose="020B0604020202020204" pitchFamily="34" charset="0"/>
                <a:cs typeface="Arial" panose="020B0604020202020204" pitchFamily="34" charset="0"/>
              </a:rPr>
              <a:t>ISOLATION AND QUARANTINE SITES</a:t>
            </a:r>
          </a:p>
          <a:p>
            <a:endParaRPr lang="en-ZA"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X 3 quarantine sites are actively admitting  cases for quarantine</a:t>
            </a:r>
          </a:p>
          <a:p>
            <a:endParaRPr lang="en-ZA"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31 cases are in the 3 sites</a:t>
            </a:r>
          </a:p>
          <a:p>
            <a:endParaRPr lang="en-ZA"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13  discharged</a:t>
            </a:r>
          </a:p>
          <a:p>
            <a:endParaRPr lang="en-ZA"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32</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2723837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EFA92F-AB26-479C-9F3B-A77F1719A0EF}"/>
              </a:ext>
            </a:extLst>
          </p:cNvPr>
          <p:cNvSpPr>
            <a:spLocks noGrp="1"/>
          </p:cNvSpPr>
          <p:nvPr>
            <p:ph type="body" idx="1"/>
          </p:nvPr>
        </p:nvSpPr>
        <p:spPr>
          <a:xfrm>
            <a:off x="520117" y="1069144"/>
            <a:ext cx="8166683" cy="5162843"/>
          </a:xfrm>
        </p:spPr>
        <p:txBody>
          <a:bodyPr/>
          <a:lstStyle/>
          <a:p>
            <a:pPr marL="114300" indent="0">
              <a:buNone/>
            </a:pPr>
            <a:r>
              <a:rPr lang="en-ZA" b="1" dirty="0">
                <a:latin typeface="Arial" panose="020B0604020202020204" pitchFamily="34" charset="0"/>
                <a:cs typeface="Arial" panose="020B0604020202020204" pitchFamily="34" charset="0"/>
              </a:rPr>
              <a:t>Inspections conducted</a:t>
            </a:r>
          </a:p>
          <a:p>
            <a:pPr marL="114300" indent="0">
              <a:buNone/>
            </a:pPr>
            <a:r>
              <a:rPr lang="en-ZA" b="1" dirty="0">
                <a:latin typeface="Arial" panose="020B0604020202020204" pitchFamily="34" charset="0"/>
                <a:cs typeface="Arial" panose="020B0604020202020204" pitchFamily="34" charset="0"/>
              </a:rPr>
              <a:t> </a:t>
            </a:r>
          </a:p>
          <a:p>
            <a:pPr marL="114300" indent="0">
              <a:buNone/>
            </a:pPr>
            <a:r>
              <a:rPr lang="en-ZA" dirty="0">
                <a:latin typeface="+mn-lt"/>
              </a:rPr>
              <a:t>Supermarkets closed due to COVID-19 cases</a:t>
            </a:r>
          </a:p>
          <a:p>
            <a:pPr marL="114300" indent="0">
              <a:buNone/>
            </a:pPr>
            <a:endParaRPr lang="en-ZA" dirty="0">
              <a:latin typeface="+mn-lt"/>
            </a:endParaRPr>
          </a:p>
          <a:p>
            <a:pPr lvl="0">
              <a:lnSpc>
                <a:spcPct val="150000"/>
              </a:lnSpc>
            </a:pPr>
            <a:r>
              <a:rPr lang="en-US" dirty="0">
                <a:latin typeface="+mn-lt"/>
              </a:rPr>
              <a:t>Checkers </a:t>
            </a:r>
            <a:r>
              <a:rPr lang="en-US" dirty="0" err="1">
                <a:latin typeface="+mn-lt"/>
              </a:rPr>
              <a:t>Hemmingways</a:t>
            </a:r>
            <a:r>
              <a:rPr lang="en-US" dirty="0">
                <a:latin typeface="+mn-lt"/>
              </a:rPr>
              <a:t> (Closed until 8/06);</a:t>
            </a:r>
            <a:endParaRPr lang="en-ZA" dirty="0">
              <a:latin typeface="+mn-lt"/>
            </a:endParaRPr>
          </a:p>
          <a:p>
            <a:pPr lvl="0">
              <a:lnSpc>
                <a:spcPct val="150000"/>
              </a:lnSpc>
            </a:pPr>
            <a:r>
              <a:rPr lang="en-US" dirty="0">
                <a:latin typeface="+mn-lt"/>
              </a:rPr>
              <a:t>Shoprite </a:t>
            </a:r>
            <a:r>
              <a:rPr lang="en-US" dirty="0" err="1">
                <a:latin typeface="+mn-lt"/>
              </a:rPr>
              <a:t>Gilwell</a:t>
            </a:r>
            <a:r>
              <a:rPr lang="en-US" dirty="0">
                <a:latin typeface="+mn-lt"/>
              </a:rPr>
              <a:t> Mall (Closed until 8/06);</a:t>
            </a:r>
            <a:endParaRPr lang="en-ZA" dirty="0">
              <a:latin typeface="+mn-lt"/>
            </a:endParaRPr>
          </a:p>
          <a:p>
            <a:pPr lvl="0">
              <a:lnSpc>
                <a:spcPct val="150000"/>
              </a:lnSpc>
            </a:pPr>
            <a:r>
              <a:rPr lang="en-US" dirty="0">
                <a:latin typeface="+mn-lt"/>
              </a:rPr>
              <a:t>Super Spar </a:t>
            </a:r>
            <a:r>
              <a:rPr lang="en-US" dirty="0" err="1">
                <a:latin typeface="+mn-lt"/>
              </a:rPr>
              <a:t>Amalinda</a:t>
            </a:r>
            <a:r>
              <a:rPr lang="en-US" dirty="0">
                <a:latin typeface="+mn-lt"/>
              </a:rPr>
              <a:t>;</a:t>
            </a:r>
            <a:endParaRPr lang="en-ZA" dirty="0">
              <a:latin typeface="+mn-lt"/>
            </a:endParaRPr>
          </a:p>
          <a:p>
            <a:pPr lvl="0">
              <a:lnSpc>
                <a:spcPct val="150000"/>
              </a:lnSpc>
            </a:pPr>
            <a:r>
              <a:rPr lang="en-US" dirty="0">
                <a:latin typeface="+mn-lt"/>
              </a:rPr>
              <a:t>Derby-Lee Super Spar Greenfields</a:t>
            </a:r>
            <a:endParaRPr lang="en-ZA" dirty="0">
              <a:latin typeface="+mn-lt"/>
            </a:endParaRPr>
          </a:p>
          <a:p>
            <a:endParaRPr lang="en-ZA" dirty="0"/>
          </a:p>
        </p:txBody>
      </p:sp>
      <p:sp>
        <p:nvSpPr>
          <p:cNvPr id="4" name="Date Placeholder 3">
            <a:extLst>
              <a:ext uri="{FF2B5EF4-FFF2-40B4-BE49-F238E27FC236}">
                <a16:creationId xmlns:a16="http://schemas.microsoft.com/office/drawing/2014/main" id="{CCC1AD4F-AF8B-43C0-8727-E036C4AEA83E}"/>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2B0E2760-937B-4AD4-A11C-893114CCA1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33</a:t>
            </a:fld>
            <a:endParaRPr lang="en-ZA"/>
          </a:p>
        </p:txBody>
      </p:sp>
      <p:sp>
        <p:nvSpPr>
          <p:cNvPr id="6" name="Google Shape;96;p14">
            <a:extLst>
              <a:ext uri="{FF2B5EF4-FFF2-40B4-BE49-F238E27FC236}">
                <a16:creationId xmlns:a16="http://schemas.microsoft.com/office/drawing/2014/main" id="{B7D16B7D-D8EA-4B92-8524-0777391CA963}"/>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2844072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EFA92F-AB26-479C-9F3B-A77F1719A0EF}"/>
              </a:ext>
            </a:extLst>
          </p:cNvPr>
          <p:cNvSpPr>
            <a:spLocks noGrp="1"/>
          </p:cNvSpPr>
          <p:nvPr>
            <p:ph type="body" idx="1"/>
          </p:nvPr>
        </p:nvSpPr>
        <p:spPr>
          <a:xfrm>
            <a:off x="520117" y="1069144"/>
            <a:ext cx="8166683" cy="5162843"/>
          </a:xfrm>
        </p:spPr>
        <p:txBody>
          <a:bodyPr/>
          <a:lstStyle/>
          <a:p>
            <a:pPr marL="114300" indent="0">
              <a:buNone/>
            </a:pPr>
            <a:r>
              <a:rPr lang="en-ZA" b="1" dirty="0">
                <a:latin typeface="Arial" panose="020B0604020202020204" pitchFamily="34" charset="0"/>
                <a:cs typeface="Arial" panose="020B0604020202020204" pitchFamily="34" charset="0"/>
              </a:rPr>
              <a:t>Inspections conducted</a:t>
            </a:r>
          </a:p>
          <a:p>
            <a:pPr marL="114300" indent="0">
              <a:buNone/>
            </a:pPr>
            <a:endParaRPr lang="en-ZA" b="1" dirty="0">
              <a:latin typeface="Arial" panose="020B0604020202020204" pitchFamily="34" charset="0"/>
              <a:cs typeface="Arial" panose="020B0604020202020204" pitchFamily="34" charset="0"/>
            </a:endParaRPr>
          </a:p>
          <a:p>
            <a:pPr>
              <a:lnSpc>
                <a:spcPct val="150000"/>
              </a:lnSpc>
            </a:pPr>
            <a:r>
              <a:rPr lang="en-ZA" dirty="0">
                <a:latin typeface="+mn-lt"/>
              </a:rPr>
              <a:t>Out of the 52 Liquor outlets visited on the 6</a:t>
            </a:r>
            <a:r>
              <a:rPr lang="en-ZA" baseline="30000" dirty="0">
                <a:latin typeface="+mn-lt"/>
              </a:rPr>
              <a:t>th</a:t>
            </a:r>
            <a:r>
              <a:rPr lang="en-ZA" dirty="0">
                <a:latin typeface="+mn-lt"/>
              </a:rPr>
              <a:t> of June, 1 liquor outlet was found non compliant. </a:t>
            </a:r>
            <a:r>
              <a:rPr lang="en-ZA" dirty="0" err="1">
                <a:latin typeface="+mn-lt"/>
              </a:rPr>
              <a:t>Bonaco</a:t>
            </a:r>
            <a:r>
              <a:rPr lang="en-ZA" dirty="0">
                <a:latin typeface="+mn-lt"/>
              </a:rPr>
              <a:t> Pub and Pool Bar was operating and people were found locked inside, SAPS were called to deal with the issue.</a:t>
            </a:r>
          </a:p>
          <a:p>
            <a:endParaRPr lang="en-ZA" dirty="0"/>
          </a:p>
        </p:txBody>
      </p:sp>
      <p:sp>
        <p:nvSpPr>
          <p:cNvPr id="4" name="Date Placeholder 3">
            <a:extLst>
              <a:ext uri="{FF2B5EF4-FFF2-40B4-BE49-F238E27FC236}">
                <a16:creationId xmlns:a16="http://schemas.microsoft.com/office/drawing/2014/main" id="{CCC1AD4F-AF8B-43C0-8727-E036C4AEA83E}"/>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2B0E2760-937B-4AD4-A11C-893114CCA1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34</a:t>
            </a:fld>
            <a:endParaRPr lang="en-ZA"/>
          </a:p>
        </p:txBody>
      </p:sp>
      <p:sp>
        <p:nvSpPr>
          <p:cNvPr id="6" name="Google Shape;96;p14">
            <a:extLst>
              <a:ext uri="{FF2B5EF4-FFF2-40B4-BE49-F238E27FC236}">
                <a16:creationId xmlns:a16="http://schemas.microsoft.com/office/drawing/2014/main" id="{B7D16B7D-D8EA-4B92-8524-0777391CA963}"/>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4196353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EFA92F-AB26-479C-9F3B-A77F1719A0EF}"/>
              </a:ext>
            </a:extLst>
          </p:cNvPr>
          <p:cNvSpPr>
            <a:spLocks noGrp="1"/>
          </p:cNvSpPr>
          <p:nvPr>
            <p:ph type="body" idx="1"/>
          </p:nvPr>
        </p:nvSpPr>
        <p:spPr>
          <a:xfrm>
            <a:off x="520117" y="1069144"/>
            <a:ext cx="8166683" cy="5162843"/>
          </a:xfrm>
        </p:spPr>
        <p:txBody>
          <a:bodyPr/>
          <a:lstStyle/>
          <a:p>
            <a:pPr marL="114300" indent="0">
              <a:buNone/>
            </a:pPr>
            <a:r>
              <a:rPr lang="en-ZA" b="1" dirty="0">
                <a:latin typeface="Arial" panose="020B0604020202020204" pitchFamily="34" charset="0"/>
                <a:cs typeface="Arial" panose="020B0604020202020204" pitchFamily="34" charset="0"/>
              </a:rPr>
              <a:t>Inspections conducted</a:t>
            </a:r>
          </a:p>
          <a:p>
            <a:pPr lvl="0">
              <a:lnSpc>
                <a:spcPct val="150000"/>
              </a:lnSpc>
            </a:pPr>
            <a:endParaRPr lang="en-ZA" dirty="0">
              <a:latin typeface="+mn-lt"/>
            </a:endParaRPr>
          </a:p>
          <a:p>
            <a:pPr lvl="0">
              <a:lnSpc>
                <a:spcPct val="150000"/>
              </a:lnSpc>
            </a:pPr>
            <a:r>
              <a:rPr lang="en-ZA" dirty="0">
                <a:latin typeface="+mn-lt"/>
              </a:rPr>
              <a:t>On the 6</a:t>
            </a:r>
            <a:r>
              <a:rPr lang="en-ZA" baseline="30000" dirty="0">
                <a:latin typeface="+mn-lt"/>
              </a:rPr>
              <a:t>th</a:t>
            </a:r>
            <a:r>
              <a:rPr lang="en-ZA" dirty="0">
                <a:latin typeface="+mn-lt"/>
              </a:rPr>
              <a:t> of June,  from 9am to 11am a roadblock was held at N2 Berlin area with KWT cluster &amp; Mdantsane police.  270 motor vehicles stopped and searched during the roadblock.</a:t>
            </a:r>
          </a:p>
          <a:p>
            <a:endParaRPr lang="en-ZA" dirty="0"/>
          </a:p>
        </p:txBody>
      </p:sp>
      <p:sp>
        <p:nvSpPr>
          <p:cNvPr id="4" name="Date Placeholder 3">
            <a:extLst>
              <a:ext uri="{FF2B5EF4-FFF2-40B4-BE49-F238E27FC236}">
                <a16:creationId xmlns:a16="http://schemas.microsoft.com/office/drawing/2014/main" id="{CCC1AD4F-AF8B-43C0-8727-E036C4AEA83E}"/>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2B0E2760-937B-4AD4-A11C-893114CCA1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35</a:t>
            </a:fld>
            <a:endParaRPr lang="en-ZA"/>
          </a:p>
        </p:txBody>
      </p:sp>
      <p:sp>
        <p:nvSpPr>
          <p:cNvPr id="6" name="Google Shape;96;p14">
            <a:extLst>
              <a:ext uri="{FF2B5EF4-FFF2-40B4-BE49-F238E27FC236}">
                <a16:creationId xmlns:a16="http://schemas.microsoft.com/office/drawing/2014/main" id="{B7D16B7D-D8EA-4B92-8524-0777391CA963}"/>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1429754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EFA92F-AB26-479C-9F3B-A77F1719A0EF}"/>
              </a:ext>
            </a:extLst>
          </p:cNvPr>
          <p:cNvSpPr>
            <a:spLocks noGrp="1"/>
          </p:cNvSpPr>
          <p:nvPr>
            <p:ph type="body" idx="1"/>
          </p:nvPr>
        </p:nvSpPr>
        <p:spPr>
          <a:xfrm>
            <a:off x="520117" y="1069144"/>
            <a:ext cx="8166683" cy="5162843"/>
          </a:xfrm>
        </p:spPr>
        <p:txBody>
          <a:bodyPr/>
          <a:lstStyle/>
          <a:p>
            <a:pPr marL="114300" indent="0">
              <a:buNone/>
            </a:pPr>
            <a:r>
              <a:rPr lang="en-ZA" b="1" dirty="0">
                <a:latin typeface="Arial" panose="020B0604020202020204" pitchFamily="34" charset="0"/>
                <a:cs typeface="Arial" panose="020B0604020202020204" pitchFamily="34" charset="0"/>
              </a:rPr>
              <a:t>Inspections conducted </a:t>
            </a:r>
          </a:p>
          <a:p>
            <a:pPr marL="114300" indent="0">
              <a:buNone/>
            </a:pPr>
            <a:r>
              <a:rPr lang="en-ZA" dirty="0">
                <a:latin typeface="+mn-lt"/>
              </a:rPr>
              <a:t>FOOD CONTROL </a:t>
            </a:r>
          </a:p>
          <a:p>
            <a:pPr marL="114300" indent="0">
              <a:buNone/>
            </a:pPr>
            <a:endParaRPr lang="en-ZA" dirty="0">
              <a:latin typeface="+mn-lt"/>
            </a:endParaRPr>
          </a:p>
          <a:p>
            <a:pPr lvl="0">
              <a:lnSpc>
                <a:spcPct val="150000"/>
              </a:lnSpc>
            </a:pPr>
            <a:r>
              <a:rPr lang="en-ZA" dirty="0">
                <a:latin typeface="+mn-lt"/>
              </a:rPr>
              <a:t>Steers Beachfront;</a:t>
            </a:r>
          </a:p>
          <a:p>
            <a:pPr lvl="0">
              <a:lnSpc>
                <a:spcPct val="150000"/>
              </a:lnSpc>
            </a:pPr>
            <a:r>
              <a:rPr lang="en-ZA" dirty="0" err="1">
                <a:latin typeface="+mn-lt"/>
              </a:rPr>
              <a:t>Debonairs</a:t>
            </a:r>
            <a:r>
              <a:rPr lang="en-ZA" dirty="0">
                <a:latin typeface="+mn-lt"/>
              </a:rPr>
              <a:t> Beachfront; </a:t>
            </a:r>
          </a:p>
          <a:p>
            <a:pPr lvl="0">
              <a:lnSpc>
                <a:spcPct val="150000"/>
              </a:lnSpc>
            </a:pPr>
            <a:r>
              <a:rPr lang="en-ZA" dirty="0">
                <a:latin typeface="+mn-lt"/>
              </a:rPr>
              <a:t>Fish </a:t>
            </a:r>
            <a:r>
              <a:rPr lang="en-ZA" dirty="0" err="1">
                <a:latin typeface="+mn-lt"/>
              </a:rPr>
              <a:t>Aways</a:t>
            </a:r>
            <a:r>
              <a:rPr lang="en-ZA" dirty="0">
                <a:latin typeface="+mn-lt"/>
              </a:rPr>
              <a:t> Beachfront; </a:t>
            </a:r>
          </a:p>
          <a:p>
            <a:pPr lvl="0">
              <a:lnSpc>
                <a:spcPct val="150000"/>
              </a:lnSpc>
            </a:pPr>
            <a:r>
              <a:rPr lang="en-ZA" dirty="0">
                <a:latin typeface="+mn-lt"/>
              </a:rPr>
              <a:t>Promenade Beachfront;</a:t>
            </a:r>
          </a:p>
          <a:p>
            <a:pPr lvl="0">
              <a:lnSpc>
                <a:spcPct val="150000"/>
              </a:lnSpc>
            </a:pPr>
            <a:r>
              <a:rPr lang="en-ZA" dirty="0">
                <a:latin typeface="+mn-lt"/>
              </a:rPr>
              <a:t>Windmill Roadhouse, Beachfront;</a:t>
            </a:r>
          </a:p>
          <a:p>
            <a:pPr>
              <a:lnSpc>
                <a:spcPct val="150000"/>
              </a:lnSpc>
            </a:pPr>
            <a:r>
              <a:rPr lang="en-ZA" dirty="0">
                <a:latin typeface="+mn-lt"/>
              </a:rPr>
              <a:t>Windmill Pizza, Beachfront</a:t>
            </a:r>
            <a:endParaRPr lang="en-ZA" dirty="0">
              <a:latin typeface="+mn-lt"/>
              <a:cs typeface="Arial" panose="020B0604020202020204" pitchFamily="34" charset="0"/>
            </a:endParaRPr>
          </a:p>
          <a:p>
            <a:endParaRPr lang="en-ZA" dirty="0"/>
          </a:p>
        </p:txBody>
      </p:sp>
      <p:sp>
        <p:nvSpPr>
          <p:cNvPr id="4" name="Date Placeholder 3">
            <a:extLst>
              <a:ext uri="{FF2B5EF4-FFF2-40B4-BE49-F238E27FC236}">
                <a16:creationId xmlns:a16="http://schemas.microsoft.com/office/drawing/2014/main" id="{CCC1AD4F-AF8B-43C0-8727-E036C4AEA83E}"/>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2B0E2760-937B-4AD4-A11C-893114CCA1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36</a:t>
            </a:fld>
            <a:endParaRPr lang="en-ZA"/>
          </a:p>
        </p:txBody>
      </p:sp>
      <p:sp>
        <p:nvSpPr>
          <p:cNvPr id="6" name="Google Shape;96;p14">
            <a:extLst>
              <a:ext uri="{FF2B5EF4-FFF2-40B4-BE49-F238E27FC236}">
                <a16:creationId xmlns:a16="http://schemas.microsoft.com/office/drawing/2014/main" id="{B7D16B7D-D8EA-4B92-8524-0777391CA963}"/>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2491112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EFA92F-AB26-479C-9F3B-A77F1719A0EF}"/>
              </a:ext>
            </a:extLst>
          </p:cNvPr>
          <p:cNvSpPr>
            <a:spLocks noGrp="1"/>
          </p:cNvSpPr>
          <p:nvPr>
            <p:ph type="body" idx="1"/>
          </p:nvPr>
        </p:nvSpPr>
        <p:spPr>
          <a:xfrm>
            <a:off x="520117" y="970672"/>
            <a:ext cx="8166683" cy="5261316"/>
          </a:xfrm>
        </p:spPr>
        <p:txBody>
          <a:bodyPr/>
          <a:lstStyle/>
          <a:p>
            <a:pPr marL="114300" indent="0">
              <a:buNone/>
            </a:pPr>
            <a:r>
              <a:rPr lang="en-ZA" b="1" dirty="0">
                <a:latin typeface="Arial" panose="020B0604020202020204" pitchFamily="34" charset="0"/>
                <a:cs typeface="Arial" panose="020B0604020202020204" pitchFamily="34" charset="0"/>
              </a:rPr>
              <a:t>Inspections conducted cont.. </a:t>
            </a:r>
          </a:p>
          <a:p>
            <a:pPr marL="114300" indent="0">
              <a:buNone/>
            </a:pPr>
            <a:r>
              <a:rPr lang="en-ZA" dirty="0"/>
              <a:t>FOOD CONTROL</a:t>
            </a:r>
          </a:p>
          <a:p>
            <a:pPr lvl="0">
              <a:lnSpc>
                <a:spcPct val="150000"/>
              </a:lnSpc>
            </a:pPr>
            <a:r>
              <a:rPr lang="en-ZA" dirty="0">
                <a:latin typeface="+mn-lt"/>
              </a:rPr>
              <a:t>Windmill Convenient Shop, Beachfront;</a:t>
            </a:r>
          </a:p>
          <a:p>
            <a:pPr lvl="0">
              <a:lnSpc>
                <a:spcPct val="150000"/>
              </a:lnSpc>
            </a:pPr>
            <a:r>
              <a:rPr lang="en-ZA" dirty="0">
                <a:latin typeface="+mn-lt"/>
              </a:rPr>
              <a:t>Café Neo, Beachfront;</a:t>
            </a:r>
          </a:p>
          <a:p>
            <a:pPr lvl="0">
              <a:lnSpc>
                <a:spcPct val="150000"/>
              </a:lnSpc>
            </a:pPr>
            <a:r>
              <a:rPr lang="en-ZA" dirty="0" err="1">
                <a:latin typeface="+mn-lt"/>
              </a:rPr>
              <a:t>Zebro’s</a:t>
            </a:r>
            <a:r>
              <a:rPr lang="en-ZA" dirty="0">
                <a:latin typeface="+mn-lt"/>
              </a:rPr>
              <a:t> Chicken, Ward 16;</a:t>
            </a:r>
          </a:p>
          <a:p>
            <a:pPr lvl="0">
              <a:lnSpc>
                <a:spcPct val="150000"/>
              </a:lnSpc>
            </a:pPr>
            <a:r>
              <a:rPr lang="en-ZA" dirty="0">
                <a:latin typeface="+mn-lt"/>
              </a:rPr>
              <a:t>Bongiwe Supermarket, Ward 48;</a:t>
            </a:r>
          </a:p>
          <a:p>
            <a:pPr lvl="0">
              <a:lnSpc>
                <a:spcPct val="150000"/>
              </a:lnSpc>
            </a:pPr>
            <a:r>
              <a:rPr lang="en-ZA" dirty="0" err="1">
                <a:latin typeface="+mn-lt"/>
              </a:rPr>
              <a:t>Tawaka</a:t>
            </a:r>
            <a:r>
              <a:rPr lang="en-ZA" dirty="0">
                <a:latin typeface="+mn-lt"/>
              </a:rPr>
              <a:t> Spaza Shop, Ward 17;</a:t>
            </a:r>
          </a:p>
          <a:p>
            <a:pPr lvl="0">
              <a:lnSpc>
                <a:spcPct val="150000"/>
              </a:lnSpc>
            </a:pPr>
            <a:r>
              <a:rPr lang="en-ZA" dirty="0" err="1">
                <a:latin typeface="+mn-lt"/>
              </a:rPr>
              <a:t>Summerpride</a:t>
            </a:r>
            <a:r>
              <a:rPr lang="en-ZA" dirty="0">
                <a:latin typeface="+mn-lt"/>
              </a:rPr>
              <a:t> Supermarket, Ward 16; and</a:t>
            </a:r>
          </a:p>
          <a:p>
            <a:pPr lvl="0">
              <a:lnSpc>
                <a:spcPct val="150000"/>
              </a:lnSpc>
            </a:pPr>
            <a:r>
              <a:rPr lang="en-ZA" dirty="0">
                <a:latin typeface="+mn-lt"/>
              </a:rPr>
              <a:t>Spar Abbotsford.</a:t>
            </a:r>
          </a:p>
          <a:p>
            <a:pPr marL="114300" indent="0">
              <a:buNone/>
            </a:pPr>
            <a:endParaRPr lang="en-ZA" dirty="0"/>
          </a:p>
          <a:p>
            <a:pPr marL="114300" indent="0">
              <a:buNone/>
            </a:pPr>
            <a:endParaRPr lang="en-ZA" dirty="0"/>
          </a:p>
          <a:p>
            <a:endParaRPr lang="en-ZA" dirty="0"/>
          </a:p>
        </p:txBody>
      </p:sp>
      <p:sp>
        <p:nvSpPr>
          <p:cNvPr id="4" name="Date Placeholder 3">
            <a:extLst>
              <a:ext uri="{FF2B5EF4-FFF2-40B4-BE49-F238E27FC236}">
                <a16:creationId xmlns:a16="http://schemas.microsoft.com/office/drawing/2014/main" id="{CCC1AD4F-AF8B-43C0-8727-E036C4AEA83E}"/>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2B0E2760-937B-4AD4-A11C-893114CCA1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37</a:t>
            </a:fld>
            <a:endParaRPr lang="en-ZA"/>
          </a:p>
        </p:txBody>
      </p:sp>
      <p:sp>
        <p:nvSpPr>
          <p:cNvPr id="6" name="Google Shape;96;p14">
            <a:extLst>
              <a:ext uri="{FF2B5EF4-FFF2-40B4-BE49-F238E27FC236}">
                <a16:creationId xmlns:a16="http://schemas.microsoft.com/office/drawing/2014/main" id="{B7D16B7D-D8EA-4B92-8524-0777391CA963}"/>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2198150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EFA92F-AB26-479C-9F3B-A77F1719A0EF}"/>
              </a:ext>
            </a:extLst>
          </p:cNvPr>
          <p:cNvSpPr>
            <a:spLocks noGrp="1"/>
          </p:cNvSpPr>
          <p:nvPr>
            <p:ph type="body" idx="1"/>
          </p:nvPr>
        </p:nvSpPr>
        <p:spPr>
          <a:xfrm>
            <a:off x="520117" y="970672"/>
            <a:ext cx="8166683" cy="5261316"/>
          </a:xfrm>
        </p:spPr>
        <p:txBody>
          <a:bodyPr/>
          <a:lstStyle/>
          <a:p>
            <a:pPr marL="114300" indent="0">
              <a:buNone/>
            </a:pPr>
            <a:r>
              <a:rPr lang="en-ZA" b="1" dirty="0">
                <a:latin typeface="Arial" panose="020B0604020202020204" pitchFamily="34" charset="0"/>
                <a:cs typeface="Arial" panose="020B0604020202020204" pitchFamily="34" charset="0"/>
              </a:rPr>
              <a:t>Inspections conducted </a:t>
            </a:r>
            <a:r>
              <a:rPr lang="en-ZA" b="1" dirty="0" err="1">
                <a:latin typeface="Arial" panose="020B0604020202020204" pitchFamily="34" charset="0"/>
                <a:cs typeface="Arial" panose="020B0604020202020204" pitchFamily="34" charset="0"/>
              </a:rPr>
              <a:t>cont</a:t>
            </a:r>
            <a:r>
              <a:rPr lang="en-ZA" b="1" dirty="0">
                <a:latin typeface="Arial" panose="020B0604020202020204" pitchFamily="34" charset="0"/>
                <a:cs typeface="Arial" panose="020B0604020202020204" pitchFamily="34" charset="0"/>
              </a:rPr>
              <a:t>…</a:t>
            </a:r>
          </a:p>
          <a:p>
            <a:pPr marL="114300" indent="0">
              <a:buNone/>
            </a:pPr>
            <a:r>
              <a:rPr lang="en-ZA" dirty="0">
                <a:latin typeface="+mn-lt"/>
              </a:rPr>
              <a:t>Food Premises </a:t>
            </a:r>
          </a:p>
          <a:p>
            <a:pPr marL="114300" indent="0">
              <a:lnSpc>
                <a:spcPct val="150000"/>
              </a:lnSpc>
              <a:buNone/>
            </a:pPr>
            <a:endParaRPr lang="en-ZA" dirty="0">
              <a:latin typeface="+mn-lt"/>
            </a:endParaRPr>
          </a:p>
          <a:p>
            <a:pPr marL="114300" indent="0">
              <a:lnSpc>
                <a:spcPct val="150000"/>
              </a:lnSpc>
              <a:buNone/>
            </a:pPr>
            <a:r>
              <a:rPr lang="en-ZA" dirty="0">
                <a:latin typeface="+mn-lt"/>
              </a:rPr>
              <a:t>13 Food Premises were Inspected (R638 compliance) &amp; Assessed (Covid-19 OHS Compliance) – Lockdown Regulations: Temperature checks, Hand Sanitizing at entrances, Social Distancing, Staff wearing Masks │R638 Requirements in place. </a:t>
            </a:r>
            <a:endParaRPr lang="en-ZA" dirty="0"/>
          </a:p>
          <a:p>
            <a:endParaRPr lang="en-ZA" dirty="0"/>
          </a:p>
        </p:txBody>
      </p:sp>
      <p:sp>
        <p:nvSpPr>
          <p:cNvPr id="4" name="Date Placeholder 3">
            <a:extLst>
              <a:ext uri="{FF2B5EF4-FFF2-40B4-BE49-F238E27FC236}">
                <a16:creationId xmlns:a16="http://schemas.microsoft.com/office/drawing/2014/main" id="{CCC1AD4F-AF8B-43C0-8727-E036C4AEA83E}"/>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2B0E2760-937B-4AD4-A11C-893114CCA1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38</a:t>
            </a:fld>
            <a:endParaRPr lang="en-ZA"/>
          </a:p>
        </p:txBody>
      </p:sp>
      <p:sp>
        <p:nvSpPr>
          <p:cNvPr id="6" name="Google Shape;96;p14">
            <a:extLst>
              <a:ext uri="{FF2B5EF4-FFF2-40B4-BE49-F238E27FC236}">
                <a16:creationId xmlns:a16="http://schemas.microsoft.com/office/drawing/2014/main" id="{B7D16B7D-D8EA-4B92-8524-0777391CA963}"/>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1820909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EFA92F-AB26-479C-9F3B-A77F1719A0EF}"/>
              </a:ext>
            </a:extLst>
          </p:cNvPr>
          <p:cNvSpPr>
            <a:spLocks noGrp="1"/>
          </p:cNvSpPr>
          <p:nvPr>
            <p:ph type="body" idx="1"/>
          </p:nvPr>
        </p:nvSpPr>
        <p:spPr>
          <a:xfrm>
            <a:off x="520117" y="970672"/>
            <a:ext cx="8166683" cy="5261316"/>
          </a:xfrm>
        </p:spPr>
        <p:txBody>
          <a:bodyPr/>
          <a:lstStyle/>
          <a:p>
            <a:pPr marL="114300" indent="0">
              <a:buNone/>
            </a:pPr>
            <a:r>
              <a:rPr lang="en-ZA" b="1" dirty="0">
                <a:latin typeface="Arial" panose="020B0604020202020204" pitchFamily="34" charset="0"/>
                <a:cs typeface="Arial" panose="020B0604020202020204" pitchFamily="34" charset="0"/>
              </a:rPr>
              <a:t>Inspections conducted </a:t>
            </a:r>
            <a:r>
              <a:rPr lang="en-ZA" b="1" dirty="0" err="1">
                <a:latin typeface="Arial" panose="020B0604020202020204" pitchFamily="34" charset="0"/>
                <a:cs typeface="Arial" panose="020B0604020202020204" pitchFamily="34" charset="0"/>
              </a:rPr>
              <a:t>cont</a:t>
            </a:r>
            <a:r>
              <a:rPr lang="en-ZA" b="1" dirty="0">
                <a:latin typeface="Arial" panose="020B0604020202020204" pitchFamily="34" charset="0"/>
                <a:cs typeface="Arial" panose="020B0604020202020204" pitchFamily="34" charset="0"/>
              </a:rPr>
              <a:t>…</a:t>
            </a:r>
          </a:p>
          <a:p>
            <a:pPr marL="114300" indent="0">
              <a:buNone/>
            </a:pPr>
            <a:r>
              <a:rPr lang="en-ZA" dirty="0">
                <a:latin typeface="+mn-lt"/>
              </a:rPr>
              <a:t>COVID-19 HEALTH &amp; HYGIENE EDUCATION: NON- FOOD PREMISES </a:t>
            </a:r>
          </a:p>
          <a:p>
            <a:pPr marL="114300" lvl="0" indent="0">
              <a:buNone/>
            </a:pPr>
            <a:r>
              <a:rPr lang="en-ZA" dirty="0"/>
              <a:t> </a:t>
            </a:r>
          </a:p>
          <a:p>
            <a:pPr lvl="0">
              <a:lnSpc>
                <a:spcPct val="150000"/>
              </a:lnSpc>
            </a:pPr>
            <a:r>
              <a:rPr lang="en-ZA" dirty="0">
                <a:latin typeface="+mn-lt"/>
              </a:rPr>
              <a:t>Hemmingway's Mall Stores (Cape Union Mart, Pep Stores, Multi Serve, </a:t>
            </a:r>
            <a:r>
              <a:rPr lang="en-ZA" dirty="0" err="1">
                <a:latin typeface="+mn-lt"/>
              </a:rPr>
              <a:t>Takkie</a:t>
            </a:r>
            <a:r>
              <a:rPr lang="en-ZA" dirty="0">
                <a:latin typeface="+mn-lt"/>
              </a:rPr>
              <a:t> Town) </a:t>
            </a:r>
          </a:p>
          <a:p>
            <a:pPr lvl="0">
              <a:lnSpc>
                <a:spcPct val="150000"/>
              </a:lnSpc>
            </a:pPr>
            <a:r>
              <a:rPr lang="en-ZA" dirty="0">
                <a:latin typeface="+mn-lt"/>
              </a:rPr>
              <a:t>Summer pride Bottle Store</a:t>
            </a:r>
          </a:p>
          <a:p>
            <a:pPr lvl="0">
              <a:lnSpc>
                <a:spcPct val="150000"/>
              </a:lnSpc>
            </a:pPr>
            <a:r>
              <a:rPr lang="en-ZA" dirty="0">
                <a:latin typeface="+mn-lt"/>
              </a:rPr>
              <a:t>Hope School Ward 16</a:t>
            </a:r>
          </a:p>
          <a:p>
            <a:pPr marL="114300" indent="0">
              <a:buNone/>
            </a:pPr>
            <a:endParaRPr lang="en-ZA" dirty="0"/>
          </a:p>
          <a:p>
            <a:pPr marL="114300" indent="0">
              <a:buNone/>
            </a:pPr>
            <a:endParaRPr lang="en-ZA" dirty="0"/>
          </a:p>
          <a:p>
            <a:pPr marL="114300" indent="0">
              <a:buNone/>
            </a:pPr>
            <a:endParaRPr lang="en-ZA" dirty="0"/>
          </a:p>
          <a:p>
            <a:endParaRPr lang="en-ZA" dirty="0"/>
          </a:p>
        </p:txBody>
      </p:sp>
      <p:sp>
        <p:nvSpPr>
          <p:cNvPr id="4" name="Date Placeholder 3">
            <a:extLst>
              <a:ext uri="{FF2B5EF4-FFF2-40B4-BE49-F238E27FC236}">
                <a16:creationId xmlns:a16="http://schemas.microsoft.com/office/drawing/2014/main" id="{CCC1AD4F-AF8B-43C0-8727-E036C4AEA83E}"/>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2B0E2760-937B-4AD4-A11C-893114CCA1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39</a:t>
            </a:fld>
            <a:endParaRPr lang="en-ZA"/>
          </a:p>
        </p:txBody>
      </p:sp>
      <p:sp>
        <p:nvSpPr>
          <p:cNvPr id="6" name="Google Shape;96;p14">
            <a:extLst>
              <a:ext uri="{FF2B5EF4-FFF2-40B4-BE49-F238E27FC236}">
                <a16:creationId xmlns:a16="http://schemas.microsoft.com/office/drawing/2014/main" id="{B7D16B7D-D8EA-4B92-8524-0777391CA963}"/>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1590202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457200" y="273875"/>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TABLE OF CONTENT</a:t>
            </a:r>
            <a:endParaRPr sz="2400" dirty="0">
              <a:solidFill>
                <a:srgbClr val="73B632"/>
              </a:solidFill>
              <a:latin typeface="+mn-lt"/>
            </a:endParaRPr>
          </a:p>
        </p:txBody>
      </p:sp>
      <p:sp>
        <p:nvSpPr>
          <p:cNvPr id="97" name="Google Shape;97;p14"/>
          <p:cNvSpPr txBox="1">
            <a:spLocks noGrp="1"/>
          </p:cNvSpPr>
          <p:nvPr>
            <p:ph type="body" idx="1"/>
          </p:nvPr>
        </p:nvSpPr>
        <p:spPr>
          <a:xfrm>
            <a:off x="748863" y="1117601"/>
            <a:ext cx="7665653" cy="4081860"/>
          </a:xfrm>
          <a:prstGeom prst="rect">
            <a:avLst/>
          </a:prstGeom>
          <a:noFill/>
          <a:ln>
            <a:noFill/>
          </a:ln>
        </p:spPr>
        <p:txBody>
          <a:bodyPr spcFirstLastPara="1" wrap="square" lIns="91425" tIns="45700" rIns="91425" bIns="45700" anchor="t" anchorCtr="0">
            <a:noAutofit/>
          </a:bodyPr>
          <a:lstStyle/>
          <a:p>
            <a:pPr marL="0" lvl="0" indent="0" algn="ctr">
              <a:lnSpc>
                <a:spcPct val="150000"/>
              </a:lnSpc>
              <a:spcBef>
                <a:spcPts val="0"/>
              </a:spcBef>
              <a:buClr>
                <a:srgbClr val="000000"/>
              </a:buClr>
              <a:buSzPts val="2100"/>
              <a:buNone/>
            </a:pPr>
            <a:r>
              <a:rPr lang="en-ZA" b="1" dirty="0">
                <a:solidFill>
                  <a:srgbClr val="73B632"/>
                </a:solidFill>
                <a:latin typeface="+mn-lt"/>
                <a:ea typeface="Twentieth Century"/>
                <a:cs typeface="Twentieth Century"/>
                <a:sym typeface="Twentieth Century"/>
              </a:rPr>
              <a:t>WORKSTREAMS REPORT </a:t>
            </a:r>
          </a:p>
          <a:p>
            <a:pPr marL="0" lvl="0" indent="0" algn="ctr">
              <a:lnSpc>
                <a:spcPct val="150000"/>
              </a:lnSpc>
              <a:spcBef>
                <a:spcPts val="0"/>
              </a:spcBef>
              <a:buClr>
                <a:srgbClr val="000000"/>
              </a:buClr>
              <a:buSzPts val="2100"/>
              <a:buNone/>
            </a:pPr>
            <a:endParaRPr lang="en-ZA" b="1" dirty="0">
              <a:solidFill>
                <a:srgbClr val="73B632"/>
              </a:solidFill>
              <a:latin typeface="+mn-lt"/>
              <a:ea typeface="Twentieth Century"/>
              <a:cs typeface="Twentieth Century"/>
              <a:sym typeface="Twentieth Century"/>
            </a:endParaRPr>
          </a:p>
          <a:p>
            <a:pPr marL="685801" lvl="1">
              <a:lnSpc>
                <a:spcPct val="150000"/>
              </a:lnSpc>
              <a:spcBef>
                <a:spcPts val="420"/>
              </a:spcBef>
              <a:buClr>
                <a:srgbClr val="000000"/>
              </a:buClr>
              <a:buSzPts val="2100"/>
              <a:buFont typeface="Arial" panose="020B0604020202020204" pitchFamily="34" charset="0"/>
              <a:buChar char="•"/>
            </a:pPr>
            <a:r>
              <a:rPr lang="en-ZA" sz="2400" dirty="0">
                <a:solidFill>
                  <a:schemeClr val="tx1">
                    <a:lumMod val="85000"/>
                    <a:lumOff val="15000"/>
                  </a:schemeClr>
                </a:solidFill>
                <a:latin typeface="Arial"/>
                <a:ea typeface="Arial"/>
                <a:cs typeface="Arial"/>
                <a:sym typeface="Arial"/>
              </a:rPr>
              <a:t>Law Enforcement, SAPS, Traffic and SANDF</a:t>
            </a:r>
          </a:p>
          <a:p>
            <a:pPr marL="685801" lvl="1">
              <a:lnSpc>
                <a:spcPct val="150000"/>
              </a:lnSpc>
              <a:spcBef>
                <a:spcPts val="420"/>
              </a:spcBef>
              <a:buClr>
                <a:srgbClr val="000000"/>
              </a:buClr>
              <a:buSzPts val="2100"/>
              <a:buFont typeface="Arial" panose="020B0604020202020204" pitchFamily="34" charset="0"/>
              <a:buChar char="•"/>
            </a:pPr>
            <a:r>
              <a:rPr lang="en-US" sz="2400" dirty="0">
                <a:solidFill>
                  <a:schemeClr val="tx1">
                    <a:lumMod val="85000"/>
                    <a:lumOff val="15000"/>
                  </a:schemeClr>
                </a:solidFill>
                <a:latin typeface="Arial"/>
                <a:ea typeface="Arial"/>
                <a:cs typeface="Arial"/>
                <a:sym typeface="Arial"/>
              </a:rPr>
              <a:t>District Health</a:t>
            </a:r>
            <a:endParaRPr lang="en-ZA" sz="2400" dirty="0">
              <a:solidFill>
                <a:schemeClr val="tx1">
                  <a:lumMod val="85000"/>
                  <a:lumOff val="15000"/>
                </a:schemeClr>
              </a:solidFill>
              <a:latin typeface="Arial"/>
              <a:ea typeface="Arial"/>
              <a:cs typeface="Arial"/>
              <a:sym typeface="Arial"/>
            </a:endParaRPr>
          </a:p>
          <a:p>
            <a:pPr marL="685801" lvl="1">
              <a:lnSpc>
                <a:spcPct val="150000"/>
              </a:lnSpc>
              <a:spcBef>
                <a:spcPts val="420"/>
              </a:spcBef>
              <a:buClr>
                <a:srgbClr val="000000"/>
              </a:buClr>
              <a:buSzPts val="2100"/>
              <a:buFont typeface="Arial" panose="020B0604020202020204" pitchFamily="34" charset="0"/>
              <a:buChar char="•"/>
            </a:pPr>
            <a:r>
              <a:rPr lang="en-ZA" sz="2400" dirty="0">
                <a:solidFill>
                  <a:schemeClr val="tx1">
                    <a:lumMod val="85000"/>
                    <a:lumOff val="15000"/>
                  </a:schemeClr>
                </a:solidFill>
                <a:latin typeface="Arial"/>
                <a:ea typeface="Arial"/>
                <a:cs typeface="Arial"/>
                <a:sym typeface="Arial"/>
              </a:rPr>
              <a:t>Municipal Health Services</a:t>
            </a:r>
          </a:p>
          <a:p>
            <a:pPr marL="685801" lvl="1">
              <a:lnSpc>
                <a:spcPct val="150000"/>
              </a:lnSpc>
              <a:spcBef>
                <a:spcPts val="420"/>
              </a:spcBef>
              <a:buClr>
                <a:srgbClr val="000000"/>
              </a:buClr>
              <a:buSzPts val="2100"/>
              <a:buFont typeface="Arial" panose="020B0604020202020204" pitchFamily="34" charset="0"/>
              <a:buChar char="•"/>
            </a:pPr>
            <a:r>
              <a:rPr lang="en-ZA" sz="2400" dirty="0">
                <a:solidFill>
                  <a:schemeClr val="tx1">
                    <a:lumMod val="85000"/>
                    <a:lumOff val="15000"/>
                  </a:schemeClr>
                </a:solidFill>
                <a:latin typeface="Arial"/>
                <a:ea typeface="Arial"/>
                <a:cs typeface="Arial"/>
                <a:sym typeface="Arial"/>
              </a:rPr>
              <a:t>Disaster Management &amp; Fire and Rescue</a:t>
            </a:r>
          </a:p>
          <a:p>
            <a:pPr marL="342901" lvl="1" indent="0">
              <a:lnSpc>
                <a:spcPct val="150000"/>
              </a:lnSpc>
              <a:spcBef>
                <a:spcPts val="420"/>
              </a:spcBef>
              <a:buClr>
                <a:srgbClr val="000000"/>
              </a:buClr>
              <a:buSzPts val="2100"/>
              <a:buNone/>
            </a:pPr>
            <a:r>
              <a:rPr lang="en-ZA" sz="2400" dirty="0">
                <a:solidFill>
                  <a:schemeClr val="tx1">
                    <a:lumMod val="85000"/>
                    <a:lumOff val="15000"/>
                  </a:schemeClr>
                </a:solidFill>
                <a:latin typeface="Arial"/>
                <a:ea typeface="Arial"/>
                <a:cs typeface="Arial"/>
                <a:sym typeface="Arial"/>
              </a:rPr>
              <a:t>		</a:t>
            </a:r>
            <a:endParaRPr lang="en-ZA" sz="2400" dirty="0">
              <a:solidFill>
                <a:schemeClr val="tx1">
                  <a:lumMod val="85000"/>
                  <a:lumOff val="15000"/>
                </a:schemeClr>
              </a:solidFill>
            </a:endParaRPr>
          </a:p>
          <a:p>
            <a:pPr marL="0" lvl="0" indent="-257175">
              <a:lnSpc>
                <a:spcPct val="150000"/>
              </a:lnSpc>
              <a:spcBef>
                <a:spcPts val="0"/>
              </a:spcBef>
              <a:buClr>
                <a:srgbClr val="000000"/>
              </a:buClr>
              <a:buSzPts val="2100"/>
            </a:pPr>
            <a:endParaRPr lang="en-ZA" sz="2000" b="1" dirty="0">
              <a:solidFill>
                <a:srgbClr val="73B632"/>
              </a:solidFill>
              <a:latin typeface="Twentieth Century"/>
              <a:ea typeface="Twentieth Century"/>
              <a:cs typeface="Twentieth Century"/>
              <a:sym typeface="Twentieth Century"/>
            </a:endParaRPr>
          </a:p>
          <a:p>
            <a:pPr marL="257175" lvl="0" indent="-257175">
              <a:spcBef>
                <a:spcPts val="0"/>
              </a:spcBef>
              <a:buClr>
                <a:srgbClr val="000000"/>
              </a:buClr>
              <a:buSzPts val="2100"/>
            </a:pPr>
            <a:endParaRPr sz="2200" dirty="0">
              <a:solidFill>
                <a:schemeClr val="tx1">
                  <a:lumMod val="75000"/>
                  <a:lumOff val="25000"/>
                </a:schemeClr>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30028304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EFA92F-AB26-479C-9F3B-A77F1719A0EF}"/>
              </a:ext>
            </a:extLst>
          </p:cNvPr>
          <p:cNvSpPr>
            <a:spLocks noGrp="1"/>
          </p:cNvSpPr>
          <p:nvPr>
            <p:ph type="body" idx="1"/>
          </p:nvPr>
        </p:nvSpPr>
        <p:spPr>
          <a:xfrm>
            <a:off x="520117" y="970672"/>
            <a:ext cx="8166683" cy="5261316"/>
          </a:xfrm>
        </p:spPr>
        <p:txBody>
          <a:bodyPr/>
          <a:lstStyle/>
          <a:p>
            <a:pPr marL="114300" indent="0">
              <a:buNone/>
            </a:pPr>
            <a:r>
              <a:rPr lang="en-ZA" b="1" dirty="0">
                <a:latin typeface="Arial" panose="020B0604020202020204" pitchFamily="34" charset="0"/>
                <a:cs typeface="Arial" panose="020B0604020202020204" pitchFamily="34" charset="0"/>
              </a:rPr>
              <a:t>Inspections conducted cont..</a:t>
            </a:r>
          </a:p>
          <a:p>
            <a:pPr marL="114300" indent="0">
              <a:buNone/>
            </a:pPr>
            <a:r>
              <a:rPr lang="en-ZA" dirty="0">
                <a:latin typeface="+mn-lt"/>
              </a:rPr>
              <a:t>Workplace Health Risk Assessment (Premises With Reported Positive Covid-19 Cases) –</a:t>
            </a:r>
          </a:p>
          <a:p>
            <a:pPr>
              <a:lnSpc>
                <a:spcPct val="150000"/>
              </a:lnSpc>
            </a:pPr>
            <a:r>
              <a:rPr lang="en-ZA" dirty="0">
                <a:latin typeface="+mn-lt"/>
              </a:rPr>
              <a:t>TI Automotive, ELIDZ</a:t>
            </a:r>
          </a:p>
          <a:p>
            <a:pPr>
              <a:lnSpc>
                <a:spcPct val="150000"/>
              </a:lnSpc>
            </a:pPr>
            <a:r>
              <a:rPr lang="en-ZA" dirty="0">
                <a:latin typeface="+mn-lt"/>
              </a:rPr>
              <a:t>Simba Company, Woodbrook</a:t>
            </a:r>
          </a:p>
          <a:p>
            <a:pPr>
              <a:lnSpc>
                <a:spcPct val="150000"/>
              </a:lnSpc>
            </a:pPr>
            <a:r>
              <a:rPr lang="en-ZA" dirty="0">
                <a:latin typeface="+mn-lt"/>
              </a:rPr>
              <a:t>Bid Daddy, KWT</a:t>
            </a:r>
          </a:p>
          <a:p>
            <a:pPr>
              <a:lnSpc>
                <a:spcPct val="150000"/>
              </a:lnSpc>
            </a:pPr>
            <a:r>
              <a:rPr lang="en-ZA" dirty="0" err="1">
                <a:latin typeface="+mn-lt"/>
              </a:rPr>
              <a:t>Epol</a:t>
            </a:r>
            <a:r>
              <a:rPr lang="en-ZA" dirty="0">
                <a:latin typeface="+mn-lt"/>
              </a:rPr>
              <a:t>, Berlin</a:t>
            </a:r>
          </a:p>
          <a:p>
            <a:pPr>
              <a:lnSpc>
                <a:spcPct val="150000"/>
              </a:lnSpc>
            </a:pPr>
            <a:r>
              <a:rPr lang="en-ZA" dirty="0">
                <a:latin typeface="+mn-lt"/>
              </a:rPr>
              <a:t>MA Automotive, Berlin; and</a:t>
            </a:r>
          </a:p>
          <a:p>
            <a:pPr>
              <a:lnSpc>
                <a:spcPct val="150000"/>
              </a:lnSpc>
            </a:pPr>
            <a:r>
              <a:rPr lang="en-ZA" dirty="0">
                <a:latin typeface="+mn-lt"/>
              </a:rPr>
              <a:t>Checkers Nahoon (Closed until 5/06).</a:t>
            </a:r>
          </a:p>
          <a:p>
            <a:pPr marL="114300" indent="0">
              <a:buNone/>
            </a:pPr>
            <a:r>
              <a:rPr lang="en-ZA" dirty="0">
                <a:latin typeface="+mn-lt"/>
              </a:rPr>
              <a:t> </a:t>
            </a:r>
          </a:p>
          <a:p>
            <a:pPr marL="114300" indent="0">
              <a:buNone/>
            </a:pPr>
            <a:endParaRPr lang="en-ZA" dirty="0"/>
          </a:p>
          <a:p>
            <a:endParaRPr lang="en-ZA" dirty="0"/>
          </a:p>
        </p:txBody>
      </p:sp>
      <p:sp>
        <p:nvSpPr>
          <p:cNvPr id="4" name="Date Placeholder 3">
            <a:extLst>
              <a:ext uri="{FF2B5EF4-FFF2-40B4-BE49-F238E27FC236}">
                <a16:creationId xmlns:a16="http://schemas.microsoft.com/office/drawing/2014/main" id="{CCC1AD4F-AF8B-43C0-8727-E036C4AEA83E}"/>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2B0E2760-937B-4AD4-A11C-893114CCA1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40</a:t>
            </a:fld>
            <a:endParaRPr lang="en-ZA"/>
          </a:p>
        </p:txBody>
      </p:sp>
      <p:sp>
        <p:nvSpPr>
          <p:cNvPr id="6" name="Google Shape;96;p14">
            <a:extLst>
              <a:ext uri="{FF2B5EF4-FFF2-40B4-BE49-F238E27FC236}">
                <a16:creationId xmlns:a16="http://schemas.microsoft.com/office/drawing/2014/main" id="{B7D16B7D-D8EA-4B92-8524-0777391CA963}"/>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1748903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EFA92F-AB26-479C-9F3B-A77F1719A0EF}"/>
              </a:ext>
            </a:extLst>
          </p:cNvPr>
          <p:cNvSpPr>
            <a:spLocks noGrp="1"/>
          </p:cNvSpPr>
          <p:nvPr>
            <p:ph type="body" idx="1"/>
          </p:nvPr>
        </p:nvSpPr>
        <p:spPr>
          <a:xfrm>
            <a:off x="520117" y="970672"/>
            <a:ext cx="8166683" cy="5261316"/>
          </a:xfrm>
        </p:spPr>
        <p:txBody>
          <a:bodyPr/>
          <a:lstStyle/>
          <a:p>
            <a:pPr marL="114300" indent="0">
              <a:buNone/>
            </a:pPr>
            <a:r>
              <a:rPr lang="en-ZA" b="1" dirty="0">
                <a:latin typeface="Arial" panose="020B0604020202020204" pitchFamily="34" charset="0"/>
                <a:cs typeface="Arial" panose="020B0604020202020204" pitchFamily="34" charset="0"/>
              </a:rPr>
              <a:t>Inspections conducted cont..  </a:t>
            </a:r>
            <a:endParaRPr lang="en-ZA" i="1" dirty="0"/>
          </a:p>
          <a:p>
            <a:pPr marL="114300" indent="0">
              <a:lnSpc>
                <a:spcPct val="150000"/>
              </a:lnSpc>
              <a:buNone/>
            </a:pPr>
            <a:r>
              <a:rPr lang="en-ZA" dirty="0">
                <a:latin typeface="+mn-lt"/>
              </a:rPr>
              <a:t>Risk Assessment done by MHS, Disaster Management &amp; Department of Labour </a:t>
            </a:r>
          </a:p>
          <a:p>
            <a:pPr>
              <a:lnSpc>
                <a:spcPct val="150000"/>
              </a:lnSpc>
            </a:pPr>
            <a:r>
              <a:rPr lang="en-ZA" dirty="0">
                <a:latin typeface="+mn-lt"/>
              </a:rPr>
              <a:t>Continuous decontamination done</a:t>
            </a:r>
          </a:p>
          <a:p>
            <a:pPr>
              <a:lnSpc>
                <a:spcPct val="150000"/>
              </a:lnSpc>
            </a:pPr>
            <a:r>
              <a:rPr lang="en-ZA" dirty="0">
                <a:latin typeface="+mn-lt"/>
              </a:rPr>
              <a:t>Covid-19 H&amp;H Training and Education done by MHS </a:t>
            </a:r>
          </a:p>
          <a:p>
            <a:pPr>
              <a:lnSpc>
                <a:spcPct val="150000"/>
              </a:lnSpc>
            </a:pPr>
            <a:r>
              <a:rPr lang="en-ZA" dirty="0">
                <a:latin typeface="+mn-lt"/>
              </a:rPr>
              <a:t>Recommendations made</a:t>
            </a:r>
          </a:p>
          <a:p>
            <a:pPr>
              <a:lnSpc>
                <a:spcPct val="150000"/>
              </a:lnSpc>
            </a:pPr>
            <a:r>
              <a:rPr lang="en-ZA" dirty="0">
                <a:latin typeface="+mn-lt"/>
              </a:rPr>
              <a:t>BCMHD notified of contacts for tracing &amp; testing</a:t>
            </a:r>
          </a:p>
          <a:p>
            <a:pPr>
              <a:lnSpc>
                <a:spcPct val="150000"/>
              </a:lnSpc>
            </a:pPr>
            <a:r>
              <a:rPr lang="en-ZA" dirty="0">
                <a:latin typeface="+mn-lt"/>
              </a:rPr>
              <a:t>Isolation of Contacts identified done &amp; continues.</a:t>
            </a:r>
          </a:p>
          <a:p>
            <a:pPr marL="114300" indent="0">
              <a:buNone/>
            </a:pPr>
            <a:endParaRPr lang="en-ZA" dirty="0"/>
          </a:p>
          <a:p>
            <a:pPr marL="114300" indent="0">
              <a:buNone/>
            </a:pPr>
            <a:endParaRPr lang="en-ZA" dirty="0"/>
          </a:p>
          <a:p>
            <a:endParaRPr lang="en-ZA" dirty="0"/>
          </a:p>
        </p:txBody>
      </p:sp>
      <p:sp>
        <p:nvSpPr>
          <p:cNvPr id="4" name="Date Placeholder 3">
            <a:extLst>
              <a:ext uri="{FF2B5EF4-FFF2-40B4-BE49-F238E27FC236}">
                <a16:creationId xmlns:a16="http://schemas.microsoft.com/office/drawing/2014/main" id="{CCC1AD4F-AF8B-43C0-8727-E036C4AEA83E}"/>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2B0E2760-937B-4AD4-A11C-893114CCA1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41</a:t>
            </a:fld>
            <a:endParaRPr lang="en-ZA"/>
          </a:p>
        </p:txBody>
      </p:sp>
      <p:sp>
        <p:nvSpPr>
          <p:cNvPr id="6" name="Google Shape;96;p14">
            <a:extLst>
              <a:ext uri="{FF2B5EF4-FFF2-40B4-BE49-F238E27FC236}">
                <a16:creationId xmlns:a16="http://schemas.microsoft.com/office/drawing/2014/main" id="{B7D16B7D-D8EA-4B92-8524-0777391CA963}"/>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3134432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EFA92F-AB26-479C-9F3B-A77F1719A0EF}"/>
              </a:ext>
            </a:extLst>
          </p:cNvPr>
          <p:cNvSpPr>
            <a:spLocks noGrp="1"/>
          </p:cNvSpPr>
          <p:nvPr>
            <p:ph type="body" idx="1"/>
          </p:nvPr>
        </p:nvSpPr>
        <p:spPr>
          <a:xfrm>
            <a:off x="520117" y="1069144"/>
            <a:ext cx="8166683" cy="5162843"/>
          </a:xfrm>
        </p:spPr>
        <p:txBody>
          <a:bodyPr/>
          <a:lstStyle/>
          <a:p>
            <a:pPr marL="114300" indent="0">
              <a:buNone/>
            </a:pPr>
            <a:r>
              <a:rPr lang="en-ZA" b="1" dirty="0">
                <a:latin typeface="Arial" panose="020B0604020202020204" pitchFamily="34" charset="0"/>
                <a:cs typeface="Arial" panose="020B0604020202020204" pitchFamily="34" charset="0"/>
              </a:rPr>
              <a:t>Inspections conducted </a:t>
            </a:r>
            <a:r>
              <a:rPr lang="en-ZA" b="1" dirty="0" err="1">
                <a:latin typeface="Arial" panose="020B0604020202020204" pitchFamily="34" charset="0"/>
                <a:cs typeface="Arial" panose="020B0604020202020204" pitchFamily="34" charset="0"/>
              </a:rPr>
              <a:t>cont</a:t>
            </a:r>
            <a:r>
              <a:rPr lang="en-ZA" b="1" dirty="0">
                <a:latin typeface="Arial" panose="020B0604020202020204" pitchFamily="34" charset="0"/>
                <a:cs typeface="Arial" panose="020B0604020202020204" pitchFamily="34" charset="0"/>
              </a:rPr>
              <a:t>…</a:t>
            </a:r>
            <a:endParaRPr lang="en-ZA" dirty="0">
              <a:latin typeface="Arial" panose="020B0604020202020204" pitchFamily="34" charset="0"/>
              <a:cs typeface="Arial" panose="020B0604020202020204" pitchFamily="34" charset="0"/>
            </a:endParaRPr>
          </a:p>
          <a:p>
            <a:pPr>
              <a:lnSpc>
                <a:spcPct val="150000"/>
              </a:lnSpc>
            </a:pPr>
            <a:r>
              <a:rPr lang="en-ZA" dirty="0">
                <a:latin typeface="Arial" panose="020B0604020202020204" pitchFamily="34" charset="0"/>
                <a:cs typeface="Arial" panose="020B0604020202020204" pitchFamily="34" charset="0"/>
              </a:rPr>
              <a:t>Law Enforcement Agencies inspected a Covid-19 funeral at </a:t>
            </a:r>
            <a:r>
              <a:rPr lang="en-ZA" dirty="0" err="1">
                <a:latin typeface="Arial" panose="020B0604020202020204" pitchFamily="34" charset="0"/>
                <a:cs typeface="Arial" panose="020B0604020202020204" pitchFamily="34" charset="0"/>
              </a:rPr>
              <a:t>Gobozana</a:t>
            </a:r>
            <a:r>
              <a:rPr lang="en-ZA" dirty="0">
                <a:latin typeface="Arial" panose="020B0604020202020204" pitchFamily="34" charset="0"/>
                <a:cs typeface="Arial" panose="020B0604020202020204" pitchFamily="34" charset="0"/>
              </a:rPr>
              <a:t> location Pops and TRT were already on site. BCMM Disaster Management services and Environmental Health Department were waiting for Department of health to arrive to test everybody as they travelled from the Western Cape with the deceased. (30/05/2020)</a:t>
            </a:r>
          </a:p>
          <a:p>
            <a:endParaRPr lang="en-ZA" dirty="0">
              <a:latin typeface="Arial" panose="020B0604020202020204" pitchFamily="34" charset="0"/>
              <a:cs typeface="Arial" panose="020B0604020202020204" pitchFamily="34" charset="0"/>
            </a:endParaRPr>
          </a:p>
          <a:p>
            <a:endParaRPr lang="en-ZA" dirty="0"/>
          </a:p>
        </p:txBody>
      </p:sp>
      <p:sp>
        <p:nvSpPr>
          <p:cNvPr id="4" name="Date Placeholder 3">
            <a:extLst>
              <a:ext uri="{FF2B5EF4-FFF2-40B4-BE49-F238E27FC236}">
                <a16:creationId xmlns:a16="http://schemas.microsoft.com/office/drawing/2014/main" id="{CCC1AD4F-AF8B-43C0-8727-E036C4AEA83E}"/>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2B0E2760-937B-4AD4-A11C-893114CCA1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42</a:t>
            </a:fld>
            <a:endParaRPr lang="en-ZA"/>
          </a:p>
        </p:txBody>
      </p:sp>
      <p:sp>
        <p:nvSpPr>
          <p:cNvPr id="6" name="Google Shape;96;p14">
            <a:extLst>
              <a:ext uri="{FF2B5EF4-FFF2-40B4-BE49-F238E27FC236}">
                <a16:creationId xmlns:a16="http://schemas.microsoft.com/office/drawing/2014/main" id="{B7D16B7D-D8EA-4B92-8524-0777391CA963}"/>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23644824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8DC4F5-CCE7-4A86-988E-A763944DFBB8}"/>
              </a:ext>
            </a:extLst>
          </p:cNvPr>
          <p:cNvSpPr>
            <a:spLocks noGrp="1"/>
          </p:cNvSpPr>
          <p:nvPr>
            <p:ph type="body" idx="1"/>
          </p:nvPr>
        </p:nvSpPr>
        <p:spPr>
          <a:xfrm>
            <a:off x="226503" y="1414463"/>
            <a:ext cx="8690993" cy="4701111"/>
          </a:xfrm>
        </p:spPr>
        <p:txBody>
          <a:bodyPr/>
          <a:lstStyle/>
          <a:p>
            <a:pPr marL="114300" indent="0">
              <a:buNone/>
            </a:pPr>
            <a:r>
              <a:rPr lang="en-ZA" b="1" dirty="0">
                <a:latin typeface="Arial" panose="020B0604020202020204" pitchFamily="34" charset="0"/>
                <a:cs typeface="Arial" panose="020B0604020202020204" pitchFamily="34" charset="0"/>
              </a:rPr>
              <a:t>Inspections Conducted </a:t>
            </a:r>
            <a:r>
              <a:rPr lang="en-ZA" b="1" dirty="0" err="1">
                <a:latin typeface="Arial" panose="020B0604020202020204" pitchFamily="34" charset="0"/>
                <a:cs typeface="Arial" panose="020B0604020202020204" pitchFamily="34" charset="0"/>
              </a:rPr>
              <a:t>cont</a:t>
            </a:r>
            <a:r>
              <a:rPr lang="en-ZA" b="1" dirty="0">
                <a:latin typeface="Arial" panose="020B0604020202020204" pitchFamily="34" charset="0"/>
                <a:cs typeface="Arial" panose="020B0604020202020204" pitchFamily="34" charset="0"/>
              </a:rPr>
              <a:t>….</a:t>
            </a:r>
          </a:p>
          <a:p>
            <a:pPr marL="114300" indent="0">
              <a:buNone/>
            </a:pPr>
            <a:endParaRPr lang="en-ZA"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p>
            <a:pPr>
              <a:lnSpc>
                <a:spcPct val="150000"/>
              </a:lnSpc>
            </a:pPr>
            <a:r>
              <a:rPr lang="en-ZA" dirty="0">
                <a:latin typeface="Arial" panose="020B0604020202020204" pitchFamily="34" charset="0"/>
                <a:cs typeface="Arial" panose="020B0604020202020204" pitchFamily="34" charset="0"/>
              </a:rPr>
              <a:t>A mobile kitchen was removed from the taxi rank in KWT for selling cooked food and the owner was warned. </a:t>
            </a:r>
          </a:p>
          <a:p>
            <a:pPr>
              <a:lnSpc>
                <a:spcPct val="150000"/>
              </a:lnSpc>
            </a:pPr>
            <a:r>
              <a:rPr lang="en-ZA" dirty="0">
                <a:latin typeface="Arial" panose="020B0604020202020204" pitchFamily="34" charset="0"/>
                <a:cs typeface="Arial" panose="020B0604020202020204" pitchFamily="34" charset="0"/>
              </a:rPr>
              <a:t>Law Enforcement officers removed a mobile kitchen at KWT Taxi Rank (1/06/2020).</a:t>
            </a:r>
          </a:p>
        </p:txBody>
      </p:sp>
      <p:sp>
        <p:nvSpPr>
          <p:cNvPr id="4" name="Date Placeholder 3">
            <a:extLst>
              <a:ext uri="{FF2B5EF4-FFF2-40B4-BE49-F238E27FC236}">
                <a16:creationId xmlns:a16="http://schemas.microsoft.com/office/drawing/2014/main" id="{DD93F293-0739-41D2-95F7-90C347EDB41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D9708C7E-4D93-4CE7-A61F-3798C2B462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43</a:t>
            </a:fld>
            <a:endParaRPr lang="en-ZA"/>
          </a:p>
        </p:txBody>
      </p:sp>
      <p:sp>
        <p:nvSpPr>
          <p:cNvPr id="6" name="Google Shape;96;p14">
            <a:extLst>
              <a:ext uri="{FF2B5EF4-FFF2-40B4-BE49-F238E27FC236}">
                <a16:creationId xmlns:a16="http://schemas.microsoft.com/office/drawing/2014/main" id="{46D96AED-5910-46C4-8FAD-1C4CB586A0E8}"/>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4612598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624980" y="1089892"/>
            <a:ext cx="7894040" cy="4659166"/>
          </a:xfrm>
        </p:spPr>
        <p:txBody>
          <a:bodyPr/>
          <a:lstStyle/>
          <a:p>
            <a:pPr marL="114300" indent="0">
              <a:buNone/>
            </a:pPr>
            <a:r>
              <a:rPr lang="en-ZA" b="1" dirty="0">
                <a:latin typeface="Arial" panose="020B0604020202020204" pitchFamily="34" charset="0"/>
                <a:cs typeface="Arial" panose="020B0604020202020204" pitchFamily="34" charset="0"/>
              </a:rPr>
              <a:t>Inspections conducted </a:t>
            </a:r>
            <a:r>
              <a:rPr lang="en-ZA" b="1" dirty="0" err="1">
                <a:latin typeface="Arial" panose="020B0604020202020204" pitchFamily="34" charset="0"/>
                <a:cs typeface="Arial" panose="020B0604020202020204" pitchFamily="34" charset="0"/>
              </a:rPr>
              <a:t>cont</a:t>
            </a:r>
            <a:r>
              <a:rPr lang="en-ZA" b="1" dirty="0">
                <a:latin typeface="Arial" panose="020B0604020202020204" pitchFamily="34" charset="0"/>
                <a:cs typeface="Arial" panose="020B0604020202020204" pitchFamily="34" charset="0"/>
              </a:rPr>
              <a:t>….</a:t>
            </a:r>
          </a:p>
          <a:p>
            <a:pPr marL="114300" indent="0">
              <a:lnSpc>
                <a:spcPct val="150000"/>
              </a:lnSpc>
              <a:buNone/>
            </a:pPr>
            <a:r>
              <a:rPr lang="en-ZA" b="1" dirty="0">
                <a:latin typeface="Arial" panose="020B0604020202020204" pitchFamily="34" charset="0"/>
                <a:cs typeface="Arial" panose="020B0604020202020204" pitchFamily="34" charset="0"/>
              </a:rPr>
              <a:t>Liquor Outlets  Inspected  </a:t>
            </a:r>
          </a:p>
          <a:p>
            <a:pPr>
              <a:lnSpc>
                <a:spcPct val="150000"/>
              </a:lnSpc>
            </a:pPr>
            <a:r>
              <a:rPr lang="en-US" dirty="0" err="1">
                <a:latin typeface="Arial" panose="020B0604020202020204" pitchFamily="34" charset="0"/>
                <a:cs typeface="Arial" panose="020B0604020202020204" pitchFamily="34" charset="0"/>
              </a:rPr>
              <a:t>Mafungwashe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Tarven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Mzamomhle</a:t>
            </a:r>
            <a:endParaRPr lang="en-ZA"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Xoliswa Tavern </a:t>
            </a:r>
            <a:r>
              <a:rPr lang="en-US" dirty="0" err="1">
                <a:latin typeface="Arial" panose="020B0604020202020204" pitchFamily="34" charset="0"/>
                <a:cs typeface="Arial" panose="020B0604020202020204" pitchFamily="34" charset="0"/>
              </a:rPr>
              <a:t>Mzamomhle</a:t>
            </a:r>
            <a:r>
              <a:rPr lang="en-US" dirty="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a:p>
            <a:pPr>
              <a:lnSpc>
                <a:spcPct val="150000"/>
              </a:lnSpc>
            </a:pPr>
            <a:r>
              <a:rPr lang="en-US" dirty="0" err="1">
                <a:latin typeface="Arial" panose="020B0604020202020204" pitchFamily="34" charset="0"/>
                <a:cs typeface="Arial" panose="020B0604020202020204" pitchFamily="34" charset="0"/>
              </a:rPr>
              <a:t>Masivelane</a:t>
            </a:r>
            <a:r>
              <a:rPr lang="en-US" dirty="0">
                <a:latin typeface="Arial" panose="020B0604020202020204" pitchFamily="34" charset="0"/>
                <a:cs typeface="Arial" panose="020B0604020202020204" pitchFamily="34" charset="0"/>
              </a:rPr>
              <a:t> Tavern</a:t>
            </a:r>
            <a:endParaRPr lang="en-ZA" dirty="0">
              <a:latin typeface="Arial" panose="020B0604020202020204" pitchFamily="34" charset="0"/>
              <a:cs typeface="Arial" panose="020B0604020202020204" pitchFamily="34" charset="0"/>
            </a:endParaRPr>
          </a:p>
          <a:p>
            <a:pPr>
              <a:lnSpc>
                <a:spcPct val="150000"/>
              </a:lnSpc>
            </a:pPr>
            <a:r>
              <a:rPr lang="en-US" dirty="0" err="1">
                <a:latin typeface="Arial" panose="020B0604020202020204" pitchFamily="34" charset="0"/>
                <a:cs typeface="Arial" panose="020B0604020202020204" pitchFamily="34" charset="0"/>
              </a:rPr>
              <a:t>MPumies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Tarven</a:t>
            </a:r>
            <a:r>
              <a:rPr lang="en-US" dirty="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a:p>
            <a:pPr>
              <a:lnSpc>
                <a:spcPct val="150000"/>
              </a:lnSpc>
            </a:pPr>
            <a:r>
              <a:rPr lang="en-US" dirty="0" err="1">
                <a:latin typeface="Arial" panose="020B0604020202020204" pitchFamily="34" charset="0"/>
                <a:cs typeface="Arial" panose="020B0604020202020204" pitchFamily="34" charset="0"/>
              </a:rPr>
              <a:t>kwa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Funiwe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Tarven</a:t>
            </a:r>
            <a:endParaRPr lang="en-US" dirty="0">
              <a:latin typeface="Arial" panose="020B0604020202020204" pitchFamily="34" charset="0"/>
              <a:cs typeface="Arial" panose="020B0604020202020204" pitchFamily="34" charset="0"/>
            </a:endParaRPr>
          </a:p>
          <a:p>
            <a:pPr>
              <a:lnSpc>
                <a:spcPct val="150000"/>
              </a:lnSpc>
            </a:pPr>
            <a:r>
              <a:rPr lang="en-US" dirty="0" err="1">
                <a:latin typeface="Arial" panose="020B0604020202020204" pitchFamily="34" charset="0"/>
                <a:cs typeface="Arial" panose="020B0604020202020204" pitchFamily="34" charset="0"/>
              </a:rPr>
              <a:t>Ponkies</a:t>
            </a:r>
            <a:r>
              <a:rPr lang="en-US" dirty="0">
                <a:latin typeface="Arial" panose="020B0604020202020204" pitchFamily="34" charset="0"/>
                <a:cs typeface="Arial" panose="020B0604020202020204" pitchFamily="34" charset="0"/>
              </a:rPr>
              <a:t> place </a:t>
            </a:r>
            <a:endParaRPr lang="en-ZA"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44</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20920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624980" y="1089892"/>
            <a:ext cx="7894040" cy="4659166"/>
          </a:xfrm>
        </p:spPr>
        <p:txBody>
          <a:bodyPr/>
          <a:lstStyle/>
          <a:p>
            <a:r>
              <a:rPr lang="en-ZA" b="1" dirty="0">
                <a:latin typeface="Arial" panose="020B0604020202020204" pitchFamily="34" charset="0"/>
                <a:cs typeface="Arial" panose="020B0604020202020204" pitchFamily="34" charset="0"/>
              </a:rPr>
              <a:t>Inspections conducted </a:t>
            </a:r>
            <a:r>
              <a:rPr lang="en-ZA" b="1" dirty="0" err="1">
                <a:latin typeface="Arial" panose="020B0604020202020204" pitchFamily="34" charset="0"/>
                <a:cs typeface="Arial" panose="020B0604020202020204" pitchFamily="34" charset="0"/>
              </a:rPr>
              <a:t>cont</a:t>
            </a:r>
            <a:r>
              <a:rPr lang="en-ZA" b="1" dirty="0">
                <a:latin typeface="Arial" panose="020B0604020202020204" pitchFamily="34" charset="0"/>
                <a:cs typeface="Arial" panose="020B0604020202020204" pitchFamily="34" charset="0"/>
              </a:rPr>
              <a:t>….</a:t>
            </a:r>
          </a:p>
          <a:p>
            <a:endParaRPr lang="en-ZA" dirty="0">
              <a:latin typeface="Arial" panose="020B0604020202020204" pitchFamily="34" charset="0"/>
              <a:cs typeface="Arial" panose="020B0604020202020204" pitchFamily="34" charset="0"/>
            </a:endParaRPr>
          </a:p>
          <a:p>
            <a:pPr>
              <a:lnSpc>
                <a:spcPct val="150000"/>
              </a:lnSpc>
            </a:pPr>
            <a:r>
              <a:rPr lang="en-GB" dirty="0">
                <a:latin typeface="Arial" panose="020B0604020202020204" pitchFamily="34" charset="0"/>
                <a:cs typeface="Arial" panose="020B0604020202020204" pitchFamily="34" charset="0"/>
              </a:rPr>
              <a:t>SAPS and BCMM Disaster Management advised all taverns with no work plan and PPE to close down and open when their taverns comply with the lockdown regulations</a:t>
            </a:r>
          </a:p>
          <a:p>
            <a:endParaRPr lang="en-ZA"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45</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3589664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620786" y="1083212"/>
            <a:ext cx="7894040" cy="4990417"/>
          </a:xfrm>
        </p:spPr>
        <p:txBody>
          <a:bodyPr/>
          <a:lstStyle/>
          <a:p>
            <a:pPr marL="114300" lvl="0" indent="0">
              <a:buClr>
                <a:srgbClr val="000000"/>
              </a:buClr>
              <a:buNone/>
            </a:pPr>
            <a:r>
              <a:rPr lang="en-ZA" b="1" dirty="0">
                <a:solidFill>
                  <a:srgbClr val="000000"/>
                </a:solidFill>
                <a:latin typeface="Arial" panose="020B0604020202020204" pitchFamily="34" charset="0"/>
                <a:cs typeface="Arial" panose="020B0604020202020204" pitchFamily="34" charset="0"/>
              </a:rPr>
              <a:t>Inspections conducted </a:t>
            </a:r>
            <a:r>
              <a:rPr lang="en-ZA" b="1" dirty="0" err="1">
                <a:solidFill>
                  <a:srgbClr val="000000"/>
                </a:solidFill>
                <a:latin typeface="Arial" panose="020B0604020202020204" pitchFamily="34" charset="0"/>
                <a:cs typeface="Arial" panose="020B0604020202020204" pitchFamily="34" charset="0"/>
              </a:rPr>
              <a:t>cont</a:t>
            </a:r>
            <a:r>
              <a:rPr lang="en-ZA" b="1" dirty="0">
                <a:solidFill>
                  <a:srgbClr val="000000"/>
                </a:solidFill>
                <a:latin typeface="Arial" panose="020B0604020202020204" pitchFamily="34" charset="0"/>
                <a:cs typeface="Arial" panose="020B0604020202020204" pitchFamily="34" charset="0"/>
              </a:rPr>
              <a:t>….</a:t>
            </a:r>
          </a:p>
          <a:p>
            <a:pPr marL="114300" lvl="0" indent="0">
              <a:buClr>
                <a:srgbClr val="000000"/>
              </a:buClr>
              <a:buNone/>
            </a:pPr>
            <a:endParaRPr lang="en-ZA" b="1" dirty="0">
              <a:solidFill>
                <a:srgbClr val="000000"/>
              </a:solidFill>
              <a:latin typeface="Arial" panose="020B0604020202020204" pitchFamily="34" charset="0"/>
              <a:cs typeface="Arial" panose="020B0604020202020204" pitchFamily="34" charset="0"/>
            </a:endParaRPr>
          </a:p>
          <a:p>
            <a:pPr marL="114300" lvl="0" indent="0">
              <a:buClr>
                <a:srgbClr val="000000"/>
              </a:buClr>
              <a:buNone/>
            </a:pPr>
            <a:r>
              <a:rPr lang="en-ZA" b="1" dirty="0">
                <a:latin typeface="Arial" panose="020B0604020202020204" pitchFamily="34" charset="0"/>
                <a:cs typeface="Arial" panose="020B0604020202020204" pitchFamily="34" charset="0"/>
              </a:rPr>
              <a:t>Liquor Outlets  Inspected  </a:t>
            </a:r>
            <a:endParaRPr lang="en-GB" dirty="0">
              <a:latin typeface="Arial" panose="020B0604020202020204" pitchFamily="34" charset="0"/>
              <a:cs typeface="Arial" panose="020B0604020202020204" pitchFamily="34" charset="0"/>
            </a:endParaRPr>
          </a:p>
          <a:p>
            <a:pPr>
              <a:lnSpc>
                <a:spcPct val="150000"/>
              </a:lnSpc>
            </a:pPr>
            <a:r>
              <a:rPr lang="en-GB" dirty="0">
                <a:latin typeface="Arial" panose="020B0604020202020204" pitchFamily="34" charset="0"/>
                <a:cs typeface="Arial" panose="020B0604020202020204" pitchFamily="34" charset="0"/>
              </a:rPr>
              <a:t>Tops spar Gonubie mall</a:t>
            </a:r>
            <a:endParaRPr lang="en-ZA" dirty="0">
              <a:latin typeface="Arial" panose="020B0604020202020204" pitchFamily="34" charset="0"/>
              <a:cs typeface="Arial" panose="020B0604020202020204" pitchFamily="34" charset="0"/>
            </a:endParaRPr>
          </a:p>
          <a:p>
            <a:pPr>
              <a:lnSpc>
                <a:spcPct val="150000"/>
              </a:lnSpc>
            </a:pPr>
            <a:r>
              <a:rPr lang="en-GB" dirty="0">
                <a:latin typeface="Arial" panose="020B0604020202020204" pitchFamily="34" charset="0"/>
                <a:cs typeface="Arial" panose="020B0604020202020204" pitchFamily="34" charset="0"/>
              </a:rPr>
              <a:t>Gully's way blue bottle liquors </a:t>
            </a:r>
            <a:endParaRPr lang="en-ZA" dirty="0">
              <a:latin typeface="Arial" panose="020B0604020202020204" pitchFamily="34" charset="0"/>
              <a:cs typeface="Arial" panose="020B0604020202020204" pitchFamily="34" charset="0"/>
            </a:endParaRPr>
          </a:p>
          <a:p>
            <a:pPr>
              <a:lnSpc>
                <a:spcPct val="150000"/>
              </a:lnSpc>
            </a:pPr>
            <a:r>
              <a:rPr lang="en-GB" dirty="0">
                <a:latin typeface="Arial" panose="020B0604020202020204" pitchFamily="34" charset="0"/>
                <a:cs typeface="Arial" panose="020B0604020202020204" pitchFamily="34" charset="0"/>
              </a:rPr>
              <a:t>Pick and Pay Liquor</a:t>
            </a:r>
            <a:endParaRPr lang="en-ZA" dirty="0">
              <a:latin typeface="Arial" panose="020B0604020202020204" pitchFamily="34" charset="0"/>
              <a:cs typeface="Arial" panose="020B0604020202020204" pitchFamily="34" charset="0"/>
            </a:endParaRPr>
          </a:p>
          <a:p>
            <a:pPr>
              <a:lnSpc>
                <a:spcPct val="150000"/>
              </a:lnSpc>
            </a:pPr>
            <a:r>
              <a:rPr lang="en-GB" dirty="0">
                <a:latin typeface="Arial" panose="020B0604020202020204" pitchFamily="34" charset="0"/>
                <a:cs typeface="Arial" panose="020B0604020202020204" pitchFamily="34" charset="0"/>
              </a:rPr>
              <a:t>Liquor City</a:t>
            </a:r>
          </a:p>
          <a:p>
            <a:pPr>
              <a:lnSpc>
                <a:spcPct val="150000"/>
              </a:lnSpc>
            </a:pPr>
            <a:r>
              <a:rPr lang="en-ZA" dirty="0">
                <a:latin typeface="Arial" panose="020B0604020202020204" pitchFamily="34" charset="0"/>
                <a:cs typeface="Arial" panose="020B0604020202020204" pitchFamily="34" charset="0"/>
              </a:rPr>
              <a:t>Tops at Quicks Spar in Gonubie</a:t>
            </a:r>
          </a:p>
          <a:p>
            <a:pPr>
              <a:lnSpc>
                <a:spcPct val="150000"/>
              </a:lnSpc>
            </a:pPr>
            <a:r>
              <a:rPr lang="en-ZA" dirty="0">
                <a:latin typeface="Arial" panose="020B0604020202020204" pitchFamily="34" charset="0"/>
                <a:cs typeface="Arial" panose="020B0604020202020204" pitchFamily="34" charset="0"/>
              </a:rPr>
              <a:t>Preston's Liquor Stores Gonubie</a:t>
            </a:r>
          </a:p>
          <a:p>
            <a:pPr>
              <a:lnSpc>
                <a:spcPct val="150000"/>
              </a:lnSpc>
            </a:pPr>
            <a:endParaRPr lang="en-ZA"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dirty="0"/>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46</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39403081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624980" y="1089892"/>
            <a:ext cx="7894040" cy="4659166"/>
          </a:xfrm>
        </p:spPr>
        <p:txBody>
          <a:bodyPr/>
          <a:lstStyle/>
          <a:p>
            <a:pPr marL="114300" indent="0">
              <a:buNone/>
            </a:pPr>
            <a:r>
              <a:rPr lang="en-ZA" b="1" dirty="0">
                <a:latin typeface="Arial" panose="020B0604020202020204" pitchFamily="34" charset="0"/>
                <a:cs typeface="Arial" panose="020B0604020202020204" pitchFamily="34" charset="0"/>
              </a:rPr>
              <a:t>Inspections conducted </a:t>
            </a:r>
            <a:r>
              <a:rPr lang="en-ZA" b="1" dirty="0" err="1">
                <a:latin typeface="Arial" panose="020B0604020202020204" pitchFamily="34" charset="0"/>
                <a:cs typeface="Arial" panose="020B0604020202020204" pitchFamily="34" charset="0"/>
              </a:rPr>
              <a:t>cont</a:t>
            </a:r>
            <a:r>
              <a:rPr lang="en-ZA" b="1" dirty="0">
                <a:latin typeface="Arial" panose="020B0604020202020204" pitchFamily="34" charset="0"/>
                <a:cs typeface="Arial" panose="020B0604020202020204" pitchFamily="34" charset="0"/>
              </a:rPr>
              <a:t>….</a:t>
            </a:r>
            <a:endParaRPr lang="en-ZA" dirty="0">
              <a:latin typeface="Arial" panose="020B0604020202020204" pitchFamily="34" charset="0"/>
              <a:cs typeface="Arial" panose="020B0604020202020204" pitchFamily="34" charset="0"/>
            </a:endParaRPr>
          </a:p>
          <a:p>
            <a:pPr>
              <a:lnSpc>
                <a:spcPct val="150000"/>
              </a:lnSpc>
            </a:pPr>
            <a:r>
              <a:rPr lang="en-GB" dirty="0">
                <a:latin typeface="Arial" panose="020B0604020202020204" pitchFamily="34" charset="0"/>
                <a:cs typeface="Arial" panose="020B0604020202020204" pitchFamily="34" charset="0"/>
              </a:rPr>
              <a:t>Tops Spar Beacon Bay (Sparges mall) </a:t>
            </a:r>
            <a:endParaRPr lang="en-ZA" dirty="0">
              <a:latin typeface="Arial" panose="020B0604020202020204" pitchFamily="34" charset="0"/>
              <a:cs typeface="Arial" panose="020B0604020202020204" pitchFamily="34" charset="0"/>
            </a:endParaRPr>
          </a:p>
          <a:p>
            <a:pPr>
              <a:lnSpc>
                <a:spcPct val="150000"/>
              </a:lnSpc>
            </a:pPr>
            <a:r>
              <a:rPr lang="en-GB" dirty="0">
                <a:latin typeface="Arial" panose="020B0604020202020204" pitchFamily="34" charset="0"/>
                <a:cs typeface="Arial" panose="020B0604020202020204" pitchFamily="34" charset="0"/>
              </a:rPr>
              <a:t>Spar </a:t>
            </a:r>
            <a:r>
              <a:rPr lang="en-GB" dirty="0" err="1">
                <a:latin typeface="Arial" panose="020B0604020202020204" pitchFamily="34" charset="0"/>
                <a:cs typeface="Arial" panose="020B0604020202020204" pitchFamily="34" charset="0"/>
              </a:rPr>
              <a:t>Spargs</a:t>
            </a:r>
            <a:r>
              <a:rPr lang="en-GB" dirty="0">
                <a:latin typeface="Arial" panose="020B0604020202020204" pitchFamily="34" charset="0"/>
                <a:cs typeface="Arial" panose="020B0604020202020204" pitchFamily="34" charset="0"/>
              </a:rPr>
              <a:t> Beacon Bay</a:t>
            </a:r>
            <a:endParaRPr lang="en-ZA" dirty="0">
              <a:latin typeface="Arial" panose="020B0604020202020204" pitchFamily="34" charset="0"/>
              <a:cs typeface="Arial" panose="020B0604020202020204" pitchFamily="34" charset="0"/>
            </a:endParaRPr>
          </a:p>
          <a:p>
            <a:pPr>
              <a:lnSpc>
                <a:spcPct val="150000"/>
              </a:lnSpc>
            </a:pPr>
            <a:r>
              <a:rPr lang="en-GB" dirty="0">
                <a:latin typeface="Arial" panose="020B0604020202020204" pitchFamily="34" charset="0"/>
                <a:cs typeface="Arial" panose="020B0604020202020204" pitchFamily="34" charset="0"/>
              </a:rPr>
              <a:t>OK liquor Beacon Bay</a:t>
            </a:r>
            <a:endParaRPr lang="en-ZA"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OK Cambridge</a:t>
            </a:r>
            <a:r>
              <a:rPr lang="en-GB" dirty="0">
                <a:latin typeface="Arial" panose="020B0604020202020204" pitchFamily="34" charset="0"/>
                <a:cs typeface="Arial" panose="020B0604020202020204" pitchFamily="34" charset="0"/>
              </a:rPr>
              <a:t> </a:t>
            </a:r>
            <a:r>
              <a:rPr lang="en-ZA" dirty="0">
                <a:latin typeface="Arial" panose="020B0604020202020204" pitchFamily="34" charset="0"/>
                <a:cs typeface="Arial" panose="020B0604020202020204" pitchFamily="34" charset="0"/>
              </a:rPr>
              <a:t> Liquor stores</a:t>
            </a:r>
          </a:p>
          <a:p>
            <a:pPr marL="114300" indent="0">
              <a:lnSpc>
                <a:spcPct val="150000"/>
              </a:lnSpc>
              <a:buNone/>
            </a:pPr>
            <a:r>
              <a:rPr lang="en-ZA" b="1" dirty="0">
                <a:latin typeface="Arial" panose="020B0604020202020204" pitchFamily="34" charset="0"/>
                <a:cs typeface="Arial" panose="020B0604020202020204" pitchFamily="34" charset="0"/>
              </a:rPr>
              <a:t>Southernwood </a:t>
            </a:r>
          </a:p>
          <a:p>
            <a:pPr>
              <a:lnSpc>
                <a:spcPct val="150000"/>
              </a:lnSpc>
            </a:pPr>
            <a:r>
              <a:rPr lang="en-ZA" dirty="0">
                <a:latin typeface="Arial" panose="020B0604020202020204" pitchFamily="34" charset="0"/>
                <a:cs typeface="Arial" panose="020B0604020202020204" pitchFamily="34" charset="0"/>
              </a:rPr>
              <a:t>Ultra-Liquors</a:t>
            </a:r>
            <a:endParaRPr lang="en-ZA" sz="2100" b="1" dirty="0">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Tops at Spar Southernwood</a:t>
            </a:r>
          </a:p>
          <a:p>
            <a:pPr>
              <a:lnSpc>
                <a:spcPct val="150000"/>
              </a:lnSpc>
            </a:pPr>
            <a:r>
              <a:rPr lang="en-ZA" dirty="0">
                <a:latin typeface="Arial" panose="020B0604020202020204" pitchFamily="34" charset="0"/>
                <a:cs typeface="Arial" panose="020B0604020202020204" pitchFamily="34" charset="0"/>
              </a:rPr>
              <a:t> </a:t>
            </a:r>
          </a:p>
          <a:p>
            <a:endParaRPr lang="en-ZA"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47</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40944609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620786" y="858129"/>
            <a:ext cx="7894040" cy="5215500"/>
          </a:xfrm>
        </p:spPr>
        <p:txBody>
          <a:bodyPr/>
          <a:lstStyle/>
          <a:p>
            <a:pPr marL="114300" indent="0">
              <a:lnSpc>
                <a:spcPct val="150000"/>
              </a:lnSpc>
              <a:buNone/>
            </a:pPr>
            <a:r>
              <a:rPr lang="en-ZA" b="1" dirty="0">
                <a:latin typeface="Arial" panose="020B0604020202020204" pitchFamily="34" charset="0"/>
                <a:cs typeface="Arial" panose="020B0604020202020204" pitchFamily="34" charset="0"/>
              </a:rPr>
              <a:t>Southernwood Liquor stores:</a:t>
            </a:r>
          </a:p>
          <a:p>
            <a:pPr marL="114300" indent="0">
              <a:lnSpc>
                <a:spcPct val="150000"/>
              </a:lnSpc>
              <a:buNone/>
            </a:pPr>
            <a:r>
              <a:rPr lang="en-US" b="1" dirty="0">
                <a:latin typeface="Arial" panose="020B0604020202020204" pitchFamily="34" charset="0"/>
                <a:cs typeface="Arial" panose="020B0604020202020204" pitchFamily="34" charset="0"/>
              </a:rPr>
              <a:t>Ultra-Liquors</a:t>
            </a:r>
          </a:p>
          <a:p>
            <a:pPr>
              <a:lnSpc>
                <a:spcPct val="150000"/>
              </a:lnSpc>
            </a:pPr>
            <a:r>
              <a:rPr lang="en-US" dirty="0">
                <a:latin typeface="Arial" panose="020B0604020202020204" pitchFamily="34" charset="0"/>
                <a:cs typeface="Arial" panose="020B0604020202020204" pitchFamily="34" charset="0"/>
              </a:rPr>
              <a:t>Social distancing not adhered to.</a:t>
            </a:r>
          </a:p>
          <a:p>
            <a:pPr>
              <a:lnSpc>
                <a:spcPct val="150000"/>
              </a:lnSpc>
            </a:pPr>
            <a:r>
              <a:rPr lang="en-US" dirty="0">
                <a:latin typeface="Arial" panose="020B0604020202020204" pitchFamily="34" charset="0"/>
                <a:cs typeface="Arial" panose="020B0604020202020204" pitchFamily="34" charset="0"/>
              </a:rPr>
              <a:t>The management used a list that was developed early to serve customers.</a:t>
            </a:r>
          </a:p>
          <a:p>
            <a:pPr>
              <a:lnSpc>
                <a:spcPct val="150000"/>
              </a:lnSpc>
            </a:pPr>
            <a:r>
              <a:rPr lang="en-US" dirty="0">
                <a:latin typeface="Arial" panose="020B0604020202020204" pitchFamily="34" charset="0"/>
                <a:cs typeface="Arial" panose="020B0604020202020204" pitchFamily="34" charset="0"/>
              </a:rPr>
              <a:t>The store capacity take ±24-30 people inside the store and 25 outside the store (Parking area).</a:t>
            </a:r>
          </a:p>
          <a:p>
            <a:pPr>
              <a:lnSpc>
                <a:spcPct val="150000"/>
              </a:lnSpc>
            </a:pPr>
            <a:r>
              <a:rPr lang="en-US" dirty="0">
                <a:latin typeface="Arial" panose="020B0604020202020204" pitchFamily="34" charset="0"/>
                <a:cs typeface="Arial" panose="020B0604020202020204" pitchFamily="34" charset="0"/>
              </a:rPr>
              <a:t>The elderly and physical challenged communities were not given first preferences</a:t>
            </a:r>
          </a:p>
          <a:p>
            <a:pPr marL="114300" indent="0">
              <a:lnSpc>
                <a:spcPct val="150000"/>
              </a:lnSpc>
              <a:buNone/>
            </a:pPr>
            <a:endParaRPr lang="en-US"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48</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1456838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624980" y="1089892"/>
            <a:ext cx="7894040" cy="4659166"/>
          </a:xfrm>
        </p:spPr>
        <p:txBody>
          <a:bodyPr/>
          <a:lstStyle/>
          <a:p>
            <a:pPr marL="114300" indent="0">
              <a:buNone/>
            </a:pPr>
            <a:r>
              <a:rPr lang="en-ZA" b="1" dirty="0">
                <a:latin typeface="Arial" panose="020B0604020202020204" pitchFamily="34" charset="0"/>
                <a:cs typeface="Arial" panose="020B0604020202020204" pitchFamily="34" charset="0"/>
              </a:rPr>
              <a:t>Inspections conducted </a:t>
            </a:r>
            <a:r>
              <a:rPr lang="en-ZA" b="1" dirty="0" err="1">
                <a:latin typeface="Arial" panose="020B0604020202020204" pitchFamily="34" charset="0"/>
                <a:cs typeface="Arial" panose="020B0604020202020204" pitchFamily="34" charset="0"/>
              </a:rPr>
              <a:t>cont</a:t>
            </a:r>
            <a:r>
              <a:rPr lang="en-ZA" b="1" dirty="0">
                <a:latin typeface="Arial" panose="020B0604020202020204" pitchFamily="34" charset="0"/>
                <a:cs typeface="Arial" panose="020B0604020202020204" pitchFamily="34" charset="0"/>
              </a:rPr>
              <a:t>….</a:t>
            </a:r>
          </a:p>
          <a:p>
            <a:endParaRPr lang="en-ZA"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There was SABC television reporter busy interviewing consumers on site.</a:t>
            </a:r>
          </a:p>
          <a:p>
            <a:pPr>
              <a:lnSpc>
                <a:spcPct val="150000"/>
              </a:lnSpc>
            </a:pPr>
            <a:r>
              <a:rPr lang="en-US" dirty="0">
                <a:latin typeface="Arial" panose="020B0604020202020204" pitchFamily="34" charset="0"/>
                <a:cs typeface="Arial" panose="020B0604020202020204" pitchFamily="34" charset="0"/>
              </a:rPr>
              <a:t>The customers were sanitized and checked temperature on entering the store.</a:t>
            </a:r>
          </a:p>
          <a:p>
            <a:pPr>
              <a:lnSpc>
                <a:spcPct val="150000"/>
              </a:lnSpc>
            </a:pPr>
            <a:r>
              <a:rPr lang="en-US" dirty="0">
                <a:latin typeface="Arial" panose="020B0604020202020204" pitchFamily="34" charset="0"/>
                <a:cs typeface="Arial" panose="020B0604020202020204" pitchFamily="34" charset="0"/>
              </a:rPr>
              <a:t>The store provided staff members to monitor social distancing inside their premises and inside the store</a:t>
            </a:r>
          </a:p>
          <a:p>
            <a:endParaRPr lang="en-ZA"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49</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2119453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748863" y="0"/>
            <a:ext cx="7687455" cy="122581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
        <p:nvSpPr>
          <p:cNvPr id="97" name="Google Shape;97;p14"/>
          <p:cNvSpPr txBox="1">
            <a:spLocks noGrp="1"/>
          </p:cNvSpPr>
          <p:nvPr>
            <p:ph type="body" idx="1"/>
          </p:nvPr>
        </p:nvSpPr>
        <p:spPr>
          <a:xfrm>
            <a:off x="770665" y="952368"/>
            <a:ext cx="7665653" cy="4401257"/>
          </a:xfrm>
          <a:prstGeom prst="rect">
            <a:avLst/>
          </a:prstGeom>
          <a:noFill/>
          <a:ln>
            <a:noFill/>
          </a:ln>
        </p:spPr>
        <p:txBody>
          <a:bodyPr spcFirstLastPara="1" wrap="square" lIns="91425" tIns="45700" rIns="91425" bIns="45700" anchor="t" anchorCtr="0">
            <a:noAutofit/>
          </a:bodyPr>
          <a:lstStyle/>
          <a:p>
            <a:pPr marL="114300" lvl="0" indent="0" algn="ctr">
              <a:buClr>
                <a:srgbClr val="000000"/>
              </a:buClr>
              <a:buNone/>
            </a:pPr>
            <a:r>
              <a:rPr lang="en-ZA" b="1" dirty="0">
                <a:solidFill>
                  <a:srgbClr val="000000"/>
                </a:solidFill>
                <a:latin typeface="Arial"/>
              </a:rPr>
              <a:t>Force Levels / Man power </a:t>
            </a:r>
          </a:p>
          <a:p>
            <a:pPr marL="114300" indent="0">
              <a:buNone/>
            </a:pPr>
            <a:endParaRPr lang="en-US" b="1" dirty="0">
              <a:latin typeface="+mn-lt"/>
            </a:endParaRPr>
          </a:p>
          <a:p>
            <a:pPr marL="257175" lvl="0" indent="-257175">
              <a:spcBef>
                <a:spcPts val="560"/>
              </a:spcBef>
              <a:buSzPts val="2800"/>
            </a:pPr>
            <a:endParaRPr lang="en-ZA" dirty="0">
              <a:solidFill>
                <a:schemeClr val="tx1">
                  <a:lumMod val="75000"/>
                  <a:lumOff val="25000"/>
                </a:schemeClr>
              </a:solidFill>
            </a:endParaRPr>
          </a:p>
        </p:txBody>
      </p:sp>
      <p:graphicFrame>
        <p:nvGraphicFramePr>
          <p:cNvPr id="2" name="Table 1">
            <a:extLst>
              <a:ext uri="{FF2B5EF4-FFF2-40B4-BE49-F238E27FC236}">
                <a16:creationId xmlns:a16="http://schemas.microsoft.com/office/drawing/2014/main" id="{C19FAD26-F032-40F3-87E2-E4FDD7E761DC}"/>
              </a:ext>
            </a:extLst>
          </p:cNvPr>
          <p:cNvGraphicFramePr>
            <a:graphicFrameLocks noGrp="1"/>
          </p:cNvGraphicFramePr>
          <p:nvPr/>
        </p:nvGraphicFramePr>
        <p:xfrm>
          <a:off x="457200" y="1485325"/>
          <a:ext cx="8229600" cy="4401259"/>
        </p:xfrm>
        <a:graphic>
          <a:graphicData uri="http://schemas.openxmlformats.org/drawingml/2006/table">
            <a:tbl>
              <a:tblPr firstRow="1" firstCol="1" bandRow="1"/>
              <a:tblGrid>
                <a:gridCol w="1508456">
                  <a:extLst>
                    <a:ext uri="{9D8B030D-6E8A-4147-A177-3AD203B41FA5}">
                      <a16:colId xmlns:a16="http://schemas.microsoft.com/office/drawing/2014/main" val="3175244201"/>
                    </a:ext>
                  </a:extLst>
                </a:gridCol>
                <a:gridCol w="1630106">
                  <a:extLst>
                    <a:ext uri="{9D8B030D-6E8A-4147-A177-3AD203B41FA5}">
                      <a16:colId xmlns:a16="http://schemas.microsoft.com/office/drawing/2014/main" val="2981898185"/>
                    </a:ext>
                  </a:extLst>
                </a:gridCol>
                <a:gridCol w="1532786">
                  <a:extLst>
                    <a:ext uri="{9D8B030D-6E8A-4147-A177-3AD203B41FA5}">
                      <a16:colId xmlns:a16="http://schemas.microsoft.com/office/drawing/2014/main" val="2058667812"/>
                    </a:ext>
                  </a:extLst>
                </a:gridCol>
                <a:gridCol w="1222579">
                  <a:extLst>
                    <a:ext uri="{9D8B030D-6E8A-4147-A177-3AD203B41FA5}">
                      <a16:colId xmlns:a16="http://schemas.microsoft.com/office/drawing/2014/main" val="3368789752"/>
                    </a:ext>
                  </a:extLst>
                </a:gridCol>
                <a:gridCol w="1192166">
                  <a:extLst>
                    <a:ext uri="{9D8B030D-6E8A-4147-A177-3AD203B41FA5}">
                      <a16:colId xmlns:a16="http://schemas.microsoft.com/office/drawing/2014/main" val="1107403215"/>
                    </a:ext>
                  </a:extLst>
                </a:gridCol>
                <a:gridCol w="1143507">
                  <a:extLst>
                    <a:ext uri="{9D8B030D-6E8A-4147-A177-3AD203B41FA5}">
                      <a16:colId xmlns:a16="http://schemas.microsoft.com/office/drawing/2014/main" val="4212570097"/>
                    </a:ext>
                  </a:extLst>
                </a:gridCol>
              </a:tblGrid>
              <a:tr h="602560">
                <a:tc>
                  <a:txBody>
                    <a:bodyPr/>
                    <a:lstStyle/>
                    <a:p>
                      <a:pPr marR="0" algn="l" rtl="0" fontAlgn="b">
                        <a:lnSpc>
                          <a:spcPct val="107000"/>
                        </a:lnSpc>
                        <a:spcBef>
                          <a:spcPts val="0"/>
                        </a:spcBef>
                        <a:spcAft>
                          <a:spcPts val="0"/>
                        </a:spcAft>
                      </a:pPr>
                      <a:endParaRPr lang="en-ZA" sz="1700" b="0" i="0" u="none" strike="noStrike" dirty="0">
                        <a:solidFill>
                          <a:schemeClr val="tx1"/>
                        </a:solidFill>
                        <a:effectLst/>
                        <a:latin typeface="Arial" panose="020B0604020202020204" pitchFamily="34" charset="0"/>
                      </a:endParaRPr>
                    </a:p>
                    <a:p>
                      <a:pPr marR="0" algn="l" rtl="0" fontAlgn="b">
                        <a:lnSpc>
                          <a:spcPct val="107000"/>
                        </a:lnSpc>
                        <a:spcBef>
                          <a:spcPts val="0"/>
                        </a:spcBef>
                        <a:spcAft>
                          <a:spcPts val="0"/>
                        </a:spcAft>
                      </a:pPr>
                      <a:r>
                        <a:rPr lang="en-ZA" sz="2300" b="1" i="0" u="none" strike="noStrike" dirty="0">
                          <a:solidFill>
                            <a:schemeClr val="tx1"/>
                          </a:solidFill>
                          <a:effectLst/>
                          <a:latin typeface="Arial" panose="020B0604020202020204" pitchFamily="34" charset="0"/>
                        </a:rPr>
                        <a:t>Date </a:t>
                      </a:r>
                      <a:endParaRPr lang="en-ZA" sz="1700" b="0" i="0" u="none" strike="noStrike" dirty="0">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c>
                  <a:txBody>
                    <a:bodyPr/>
                    <a:lstStyle/>
                    <a:p>
                      <a:pPr marR="0" algn="l" rtl="0" fontAlgn="b">
                        <a:lnSpc>
                          <a:spcPct val="107000"/>
                        </a:lnSpc>
                        <a:spcBef>
                          <a:spcPts val="0"/>
                        </a:spcBef>
                        <a:spcAft>
                          <a:spcPts val="0"/>
                        </a:spcAft>
                      </a:pPr>
                      <a:r>
                        <a:rPr lang="en-US" sz="2300" b="1" i="0" u="none" strike="noStrike" dirty="0">
                          <a:solidFill>
                            <a:schemeClr val="tx1"/>
                          </a:solidFill>
                          <a:effectLst/>
                          <a:latin typeface="Arial" panose="020B0604020202020204" pitchFamily="34" charset="0"/>
                        </a:rPr>
                        <a:t>Traffic Off. </a:t>
                      </a:r>
                      <a:endParaRPr lang="en-US" sz="1700" b="0" i="0" u="none" strike="noStrike" dirty="0">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c>
                  <a:txBody>
                    <a:bodyPr/>
                    <a:lstStyle/>
                    <a:p>
                      <a:pPr marR="0" algn="l" rtl="0" fontAlgn="b">
                        <a:lnSpc>
                          <a:spcPct val="107000"/>
                        </a:lnSpc>
                        <a:spcBef>
                          <a:spcPts val="0"/>
                        </a:spcBef>
                        <a:spcAft>
                          <a:spcPts val="0"/>
                        </a:spcAft>
                      </a:pPr>
                      <a:r>
                        <a:rPr lang="en-US" sz="2300" b="1" i="0" u="none" strike="noStrike">
                          <a:solidFill>
                            <a:schemeClr val="tx1"/>
                          </a:solidFill>
                          <a:effectLst/>
                          <a:latin typeface="Arial" panose="020B0604020202020204" pitchFamily="34" charset="0"/>
                        </a:rPr>
                        <a:t>Law Enf.</a:t>
                      </a:r>
                      <a:endParaRPr lang="en-US"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c>
                  <a:txBody>
                    <a:bodyPr/>
                    <a:lstStyle/>
                    <a:p>
                      <a:pPr marR="0" algn="l" rtl="0" fontAlgn="b">
                        <a:lnSpc>
                          <a:spcPct val="107000"/>
                        </a:lnSpc>
                        <a:spcBef>
                          <a:spcPts val="0"/>
                        </a:spcBef>
                        <a:spcAft>
                          <a:spcPts val="0"/>
                        </a:spcAft>
                      </a:pPr>
                      <a:r>
                        <a:rPr lang="en-US" sz="2300" b="1" i="0" u="none" strike="noStrike">
                          <a:solidFill>
                            <a:schemeClr val="tx1"/>
                          </a:solidFill>
                          <a:effectLst/>
                          <a:latin typeface="Arial" panose="020B0604020202020204" pitchFamily="34" charset="0"/>
                        </a:rPr>
                        <a:t>SAPS</a:t>
                      </a:r>
                      <a:endParaRPr lang="en-US"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c>
                  <a:txBody>
                    <a:bodyPr/>
                    <a:lstStyle/>
                    <a:p>
                      <a:pPr marR="0" algn="l" rtl="0" fontAlgn="b">
                        <a:lnSpc>
                          <a:spcPct val="107000"/>
                        </a:lnSpc>
                        <a:spcBef>
                          <a:spcPts val="0"/>
                        </a:spcBef>
                        <a:spcAft>
                          <a:spcPts val="0"/>
                        </a:spcAft>
                      </a:pPr>
                      <a:r>
                        <a:rPr lang="en-US" sz="2300" b="1" i="0" u="none" strike="noStrike">
                          <a:solidFill>
                            <a:schemeClr val="tx1"/>
                          </a:solidFill>
                          <a:effectLst/>
                          <a:latin typeface="Arial" panose="020B0604020202020204" pitchFamily="34" charset="0"/>
                        </a:rPr>
                        <a:t>SANDF</a:t>
                      </a:r>
                      <a:endParaRPr lang="en-US"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c>
                  <a:txBody>
                    <a:bodyPr/>
                    <a:lstStyle/>
                    <a:p>
                      <a:pPr marR="0" algn="l" rtl="0" fontAlgn="b">
                        <a:lnSpc>
                          <a:spcPct val="107000"/>
                        </a:lnSpc>
                        <a:spcBef>
                          <a:spcPts val="0"/>
                        </a:spcBef>
                        <a:spcAft>
                          <a:spcPts val="0"/>
                        </a:spcAft>
                      </a:pPr>
                      <a:r>
                        <a:rPr lang="en-US" sz="2300" b="1" i="0" u="none" strike="noStrike">
                          <a:solidFill>
                            <a:schemeClr val="tx1"/>
                          </a:solidFill>
                          <a:effectLst/>
                          <a:latin typeface="Arial" panose="020B0604020202020204" pitchFamily="34" charset="0"/>
                        </a:rPr>
                        <a:t>Total</a:t>
                      </a:r>
                      <a:endParaRPr lang="en-US"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extLst>
                  <a:ext uri="{0D108BD9-81ED-4DB2-BD59-A6C34878D82A}">
                    <a16:rowId xmlns:a16="http://schemas.microsoft.com/office/drawing/2014/main" val="2845933340"/>
                  </a:ext>
                </a:extLst>
              </a:tr>
              <a:tr h="516826">
                <a:tc>
                  <a:txBody>
                    <a:bodyPr/>
                    <a:lstStyle/>
                    <a:p>
                      <a:pPr marR="0" algn="r" rtl="0" fontAlgn="b">
                        <a:lnSpc>
                          <a:spcPct val="107000"/>
                        </a:lnSpc>
                        <a:spcBef>
                          <a:spcPts val="0"/>
                        </a:spcBef>
                        <a:spcAft>
                          <a:spcPts val="0"/>
                        </a:spcAft>
                      </a:pPr>
                      <a:r>
                        <a:rPr lang="en-ZA" sz="2300" b="1" i="0" u="none" strike="noStrike">
                          <a:solidFill>
                            <a:schemeClr val="tx1"/>
                          </a:solidFill>
                          <a:effectLst/>
                          <a:latin typeface="Arial" panose="020B0604020202020204" pitchFamily="34" charset="0"/>
                        </a:rPr>
                        <a:t>29/05/20</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marR="0" algn="ctr" rtl="0" fontAlgn="b">
                        <a:lnSpc>
                          <a:spcPct val="107000"/>
                        </a:lnSpc>
                        <a:spcBef>
                          <a:spcPts val="0"/>
                        </a:spcBef>
                        <a:spcAft>
                          <a:spcPts val="0"/>
                        </a:spcAft>
                      </a:pPr>
                      <a:r>
                        <a:rPr lang="en-ZA" sz="2300" b="0" i="0" u="none" strike="noStrike" dirty="0">
                          <a:solidFill>
                            <a:schemeClr val="tx1"/>
                          </a:solidFill>
                          <a:effectLst/>
                          <a:latin typeface="Arial" panose="020B0604020202020204" pitchFamily="34" charset="0"/>
                        </a:rPr>
                        <a:t>73</a:t>
                      </a:r>
                      <a:endParaRPr lang="en-ZA" sz="1700" b="0" i="0" u="none" strike="noStrike" dirty="0">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300" b="0" i="0" u="none" strike="noStrike">
                          <a:solidFill>
                            <a:schemeClr val="tx1"/>
                          </a:solidFill>
                          <a:effectLst/>
                          <a:latin typeface="Arial" panose="020B0604020202020204" pitchFamily="34" charset="0"/>
                        </a:rPr>
                        <a:t>39</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300" b="0" i="0" u="none" strike="noStrike">
                          <a:solidFill>
                            <a:schemeClr val="tx1"/>
                          </a:solidFill>
                          <a:effectLst/>
                          <a:latin typeface="Arial" panose="020B0604020202020204" pitchFamily="34" charset="0"/>
                        </a:rPr>
                        <a:t>92</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300" b="0" i="0" u="none" strike="noStrike">
                          <a:solidFill>
                            <a:schemeClr val="tx1"/>
                          </a:solidFill>
                          <a:effectLst/>
                          <a:latin typeface="Arial" panose="020B0604020202020204" pitchFamily="34" charset="0"/>
                        </a:rPr>
                        <a:t>7</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300" b="0" i="0" u="none" strike="noStrike">
                          <a:solidFill>
                            <a:schemeClr val="tx1"/>
                          </a:solidFill>
                          <a:effectLst/>
                          <a:latin typeface="Arial" panose="020B0604020202020204" pitchFamily="34" charset="0"/>
                        </a:rPr>
                        <a:t>211</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extLst>
                  <a:ext uri="{0D108BD9-81ED-4DB2-BD59-A6C34878D82A}">
                    <a16:rowId xmlns:a16="http://schemas.microsoft.com/office/drawing/2014/main" val="2779907189"/>
                  </a:ext>
                </a:extLst>
              </a:tr>
              <a:tr h="468839">
                <a:tc>
                  <a:txBody>
                    <a:bodyPr/>
                    <a:lstStyle/>
                    <a:p>
                      <a:pPr marR="0" algn="r" rtl="0" fontAlgn="b">
                        <a:lnSpc>
                          <a:spcPct val="107000"/>
                        </a:lnSpc>
                        <a:spcBef>
                          <a:spcPts val="0"/>
                        </a:spcBef>
                        <a:spcAft>
                          <a:spcPts val="0"/>
                        </a:spcAft>
                      </a:pPr>
                      <a:r>
                        <a:rPr lang="en-ZA" sz="2300" b="1" i="0" u="none" strike="noStrike">
                          <a:solidFill>
                            <a:schemeClr val="tx1"/>
                          </a:solidFill>
                          <a:effectLst/>
                          <a:latin typeface="Arial" panose="020B0604020202020204" pitchFamily="34" charset="0"/>
                        </a:rPr>
                        <a:t>30/05/20</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marR="0" algn="ctr" rtl="0" fontAlgn="b">
                        <a:lnSpc>
                          <a:spcPct val="107000"/>
                        </a:lnSpc>
                        <a:spcBef>
                          <a:spcPts val="0"/>
                        </a:spcBef>
                        <a:spcAft>
                          <a:spcPts val="0"/>
                        </a:spcAft>
                      </a:pPr>
                      <a:r>
                        <a:rPr lang="en-ZA" sz="2300" b="0" i="0" u="none" strike="noStrike" dirty="0">
                          <a:solidFill>
                            <a:schemeClr val="tx1"/>
                          </a:solidFill>
                          <a:effectLst/>
                          <a:latin typeface="Arial" panose="020B0604020202020204" pitchFamily="34" charset="0"/>
                        </a:rPr>
                        <a:t>38</a:t>
                      </a:r>
                      <a:endParaRPr lang="en-ZA" sz="1700" b="0" i="0" u="none" strike="noStrike" dirty="0">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300" b="0" i="0" u="none" strike="noStrike" dirty="0">
                          <a:solidFill>
                            <a:schemeClr val="tx1"/>
                          </a:solidFill>
                          <a:effectLst/>
                          <a:latin typeface="Arial" panose="020B0604020202020204" pitchFamily="34" charset="0"/>
                        </a:rPr>
                        <a:t>38</a:t>
                      </a:r>
                      <a:endParaRPr lang="en-ZA" sz="1700" b="0" i="0" u="none" strike="noStrike" dirty="0">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300" b="0" i="0" u="none" strike="noStrike">
                          <a:solidFill>
                            <a:schemeClr val="tx1"/>
                          </a:solidFill>
                          <a:effectLst/>
                          <a:latin typeface="Arial" panose="020B0604020202020204" pitchFamily="34" charset="0"/>
                        </a:rPr>
                        <a:t>92</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300" b="0" i="0" u="none" strike="noStrike">
                          <a:solidFill>
                            <a:schemeClr val="tx1"/>
                          </a:solidFill>
                          <a:effectLst/>
                          <a:latin typeface="Arial" panose="020B0604020202020204" pitchFamily="34" charset="0"/>
                        </a:rPr>
                        <a:t>7</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300" b="0" i="0" u="none" strike="noStrike">
                          <a:solidFill>
                            <a:schemeClr val="tx1"/>
                          </a:solidFill>
                          <a:effectLst/>
                          <a:latin typeface="Arial" panose="020B0604020202020204" pitchFamily="34" charset="0"/>
                        </a:rPr>
                        <a:t>175</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extLst>
                  <a:ext uri="{0D108BD9-81ED-4DB2-BD59-A6C34878D82A}">
                    <a16:rowId xmlns:a16="http://schemas.microsoft.com/office/drawing/2014/main" val="2029725019"/>
                  </a:ext>
                </a:extLst>
              </a:tr>
              <a:tr h="468839">
                <a:tc>
                  <a:txBody>
                    <a:bodyPr/>
                    <a:lstStyle/>
                    <a:p>
                      <a:pPr marR="0" algn="r" rtl="0" fontAlgn="b">
                        <a:lnSpc>
                          <a:spcPct val="107000"/>
                        </a:lnSpc>
                        <a:spcBef>
                          <a:spcPts val="0"/>
                        </a:spcBef>
                        <a:spcAft>
                          <a:spcPts val="0"/>
                        </a:spcAft>
                      </a:pPr>
                      <a:r>
                        <a:rPr lang="en-ZA" sz="2300" b="1" i="0" u="none" strike="noStrike">
                          <a:solidFill>
                            <a:schemeClr val="tx1"/>
                          </a:solidFill>
                          <a:effectLst/>
                          <a:latin typeface="Arial" panose="020B0604020202020204" pitchFamily="34" charset="0"/>
                        </a:rPr>
                        <a:t>31/05/20</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marR="0" algn="ctr" rtl="0" fontAlgn="b">
                        <a:lnSpc>
                          <a:spcPct val="107000"/>
                        </a:lnSpc>
                        <a:spcBef>
                          <a:spcPts val="0"/>
                        </a:spcBef>
                        <a:spcAft>
                          <a:spcPts val="0"/>
                        </a:spcAft>
                      </a:pPr>
                      <a:r>
                        <a:rPr lang="en-ZA" sz="2300" b="0" i="0" u="none" strike="noStrike">
                          <a:solidFill>
                            <a:schemeClr val="tx1"/>
                          </a:solidFill>
                          <a:effectLst/>
                          <a:latin typeface="Arial" panose="020B0604020202020204" pitchFamily="34" charset="0"/>
                        </a:rPr>
                        <a:t>64</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300" b="0" i="0" u="none" strike="noStrike" dirty="0">
                          <a:solidFill>
                            <a:schemeClr val="tx1"/>
                          </a:solidFill>
                          <a:effectLst/>
                          <a:latin typeface="Arial" panose="020B0604020202020204" pitchFamily="34" charset="0"/>
                        </a:rPr>
                        <a:t>35</a:t>
                      </a:r>
                      <a:endParaRPr lang="en-ZA" sz="1700" b="0" i="0" u="none" strike="noStrike" dirty="0">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300" b="0" i="0" u="none" strike="noStrike" dirty="0">
                          <a:solidFill>
                            <a:schemeClr val="tx1"/>
                          </a:solidFill>
                          <a:effectLst/>
                          <a:latin typeface="Arial" panose="020B0604020202020204" pitchFamily="34" charset="0"/>
                        </a:rPr>
                        <a:t>92</a:t>
                      </a:r>
                      <a:endParaRPr lang="en-ZA" sz="1700" b="0" i="0" u="none" strike="noStrike" dirty="0">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300" b="0" i="0" u="none" strike="noStrike">
                          <a:solidFill>
                            <a:schemeClr val="tx1"/>
                          </a:solidFill>
                          <a:effectLst/>
                          <a:latin typeface="Arial" panose="020B0604020202020204" pitchFamily="34" charset="0"/>
                        </a:rPr>
                        <a:t>7</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300" b="0" i="0" u="none" strike="noStrike">
                          <a:solidFill>
                            <a:schemeClr val="tx1"/>
                          </a:solidFill>
                          <a:effectLst/>
                          <a:latin typeface="Arial" panose="020B0604020202020204" pitchFamily="34" charset="0"/>
                        </a:rPr>
                        <a:t>198</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extLst>
                  <a:ext uri="{0D108BD9-81ED-4DB2-BD59-A6C34878D82A}">
                    <a16:rowId xmlns:a16="http://schemas.microsoft.com/office/drawing/2014/main" val="3923540878"/>
                  </a:ext>
                </a:extLst>
              </a:tr>
              <a:tr h="468839">
                <a:tc>
                  <a:txBody>
                    <a:bodyPr/>
                    <a:lstStyle/>
                    <a:p>
                      <a:pPr marR="0" algn="r" rtl="0" fontAlgn="b">
                        <a:lnSpc>
                          <a:spcPct val="107000"/>
                        </a:lnSpc>
                        <a:spcBef>
                          <a:spcPts val="0"/>
                        </a:spcBef>
                        <a:spcAft>
                          <a:spcPts val="0"/>
                        </a:spcAft>
                      </a:pPr>
                      <a:r>
                        <a:rPr lang="en-ZA" sz="2300" b="1" i="0" u="none" strike="noStrike">
                          <a:solidFill>
                            <a:schemeClr val="tx1"/>
                          </a:solidFill>
                          <a:effectLst/>
                          <a:latin typeface="Arial" panose="020B0604020202020204" pitchFamily="34" charset="0"/>
                        </a:rPr>
                        <a:t>1/06/20</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marR="0" algn="ctr" rtl="0" fontAlgn="b">
                        <a:lnSpc>
                          <a:spcPct val="107000"/>
                        </a:lnSpc>
                        <a:spcBef>
                          <a:spcPts val="0"/>
                        </a:spcBef>
                        <a:spcAft>
                          <a:spcPts val="0"/>
                        </a:spcAft>
                      </a:pPr>
                      <a:r>
                        <a:rPr lang="en-ZA" sz="2300" b="0" i="0" u="none" strike="noStrike">
                          <a:solidFill>
                            <a:schemeClr val="tx1"/>
                          </a:solidFill>
                          <a:effectLst/>
                          <a:latin typeface="Arial" panose="020B0604020202020204" pitchFamily="34" charset="0"/>
                        </a:rPr>
                        <a:t>83</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300" b="0" i="0" u="none" strike="noStrike">
                          <a:solidFill>
                            <a:schemeClr val="tx1"/>
                          </a:solidFill>
                          <a:effectLst/>
                          <a:latin typeface="Arial" panose="020B0604020202020204" pitchFamily="34" charset="0"/>
                        </a:rPr>
                        <a:t>27</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300" b="0" i="0" u="none" strike="noStrike" dirty="0">
                          <a:solidFill>
                            <a:schemeClr val="tx1"/>
                          </a:solidFill>
                          <a:effectLst/>
                          <a:latin typeface="Arial" panose="020B0604020202020204" pitchFamily="34" charset="0"/>
                        </a:rPr>
                        <a:t>92</a:t>
                      </a:r>
                      <a:endParaRPr lang="en-ZA" sz="1700" b="0" i="0" u="none" strike="noStrike" dirty="0">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300" b="0" i="0" u="none" strike="noStrike">
                          <a:solidFill>
                            <a:schemeClr val="tx1"/>
                          </a:solidFill>
                          <a:effectLst/>
                          <a:latin typeface="Arial" panose="020B0604020202020204" pitchFamily="34" charset="0"/>
                        </a:rPr>
                        <a:t>7</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300" b="0" i="0" u="none" strike="noStrike">
                          <a:solidFill>
                            <a:schemeClr val="tx1"/>
                          </a:solidFill>
                          <a:effectLst/>
                          <a:latin typeface="Arial" panose="020B0604020202020204" pitchFamily="34" charset="0"/>
                        </a:rPr>
                        <a:t>209</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extLst>
                  <a:ext uri="{0D108BD9-81ED-4DB2-BD59-A6C34878D82A}">
                    <a16:rowId xmlns:a16="http://schemas.microsoft.com/office/drawing/2014/main" val="2841447831"/>
                  </a:ext>
                </a:extLst>
              </a:tr>
              <a:tr h="468839">
                <a:tc>
                  <a:txBody>
                    <a:bodyPr/>
                    <a:lstStyle/>
                    <a:p>
                      <a:pPr marR="0" algn="r" rtl="0" fontAlgn="b">
                        <a:lnSpc>
                          <a:spcPct val="107000"/>
                        </a:lnSpc>
                        <a:spcBef>
                          <a:spcPts val="0"/>
                        </a:spcBef>
                        <a:spcAft>
                          <a:spcPts val="0"/>
                        </a:spcAft>
                      </a:pPr>
                      <a:r>
                        <a:rPr lang="en-ZA" sz="2300" b="1" i="0" u="none" strike="noStrike">
                          <a:solidFill>
                            <a:schemeClr val="tx1"/>
                          </a:solidFill>
                          <a:effectLst/>
                          <a:latin typeface="Arial" panose="020B0604020202020204" pitchFamily="34" charset="0"/>
                        </a:rPr>
                        <a:t>2/06/20</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marR="0" algn="ctr" rtl="0" fontAlgn="b">
                        <a:lnSpc>
                          <a:spcPct val="107000"/>
                        </a:lnSpc>
                        <a:spcBef>
                          <a:spcPts val="0"/>
                        </a:spcBef>
                        <a:spcAft>
                          <a:spcPts val="0"/>
                        </a:spcAft>
                      </a:pPr>
                      <a:r>
                        <a:rPr lang="en-ZA" sz="2300" b="0" i="0" u="none" strike="noStrike">
                          <a:solidFill>
                            <a:schemeClr val="tx1"/>
                          </a:solidFill>
                          <a:effectLst/>
                          <a:latin typeface="Arial" panose="020B0604020202020204" pitchFamily="34" charset="0"/>
                        </a:rPr>
                        <a:t>82</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300" b="0" i="0" u="none" strike="noStrike">
                          <a:solidFill>
                            <a:schemeClr val="tx1"/>
                          </a:solidFill>
                          <a:effectLst/>
                          <a:latin typeface="Arial" panose="020B0604020202020204" pitchFamily="34" charset="0"/>
                        </a:rPr>
                        <a:t>32</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300" b="0" i="0" u="none" strike="noStrike">
                          <a:solidFill>
                            <a:schemeClr val="tx1"/>
                          </a:solidFill>
                          <a:effectLst/>
                          <a:latin typeface="Arial" panose="020B0604020202020204" pitchFamily="34" charset="0"/>
                        </a:rPr>
                        <a:t>92</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300" b="0" i="0" u="none" strike="noStrike" dirty="0">
                          <a:solidFill>
                            <a:schemeClr val="tx1"/>
                          </a:solidFill>
                          <a:effectLst/>
                          <a:latin typeface="Arial" panose="020B0604020202020204" pitchFamily="34" charset="0"/>
                        </a:rPr>
                        <a:t>7</a:t>
                      </a:r>
                      <a:endParaRPr lang="en-ZA" sz="1700" b="0" i="0" u="none" strike="noStrike" dirty="0">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300" b="0" i="0" u="none" strike="noStrike">
                          <a:solidFill>
                            <a:schemeClr val="tx1"/>
                          </a:solidFill>
                          <a:effectLst/>
                          <a:latin typeface="Arial" panose="020B0604020202020204" pitchFamily="34" charset="0"/>
                        </a:rPr>
                        <a:t>213</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extLst>
                  <a:ext uri="{0D108BD9-81ED-4DB2-BD59-A6C34878D82A}">
                    <a16:rowId xmlns:a16="http://schemas.microsoft.com/office/drawing/2014/main" val="328363125"/>
                  </a:ext>
                </a:extLst>
              </a:tr>
              <a:tr h="468839">
                <a:tc>
                  <a:txBody>
                    <a:bodyPr/>
                    <a:lstStyle/>
                    <a:p>
                      <a:pPr marR="0" algn="r" rtl="0" fontAlgn="b">
                        <a:lnSpc>
                          <a:spcPct val="107000"/>
                        </a:lnSpc>
                        <a:spcBef>
                          <a:spcPts val="0"/>
                        </a:spcBef>
                        <a:spcAft>
                          <a:spcPts val="0"/>
                        </a:spcAft>
                      </a:pPr>
                      <a:r>
                        <a:rPr lang="en-ZA" sz="2300" b="1" i="0" u="none" strike="noStrike">
                          <a:solidFill>
                            <a:schemeClr val="tx1"/>
                          </a:solidFill>
                          <a:effectLst/>
                          <a:latin typeface="Arial" panose="020B0604020202020204" pitchFamily="34" charset="0"/>
                        </a:rPr>
                        <a:t>3/06/20</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marR="0" algn="ctr" rtl="0" fontAlgn="b">
                        <a:lnSpc>
                          <a:spcPct val="107000"/>
                        </a:lnSpc>
                        <a:spcBef>
                          <a:spcPts val="0"/>
                        </a:spcBef>
                        <a:spcAft>
                          <a:spcPts val="0"/>
                        </a:spcAft>
                      </a:pPr>
                      <a:r>
                        <a:rPr lang="en-ZA" sz="2300" b="0" i="0" u="none" strike="noStrike">
                          <a:solidFill>
                            <a:schemeClr val="tx1"/>
                          </a:solidFill>
                          <a:effectLst/>
                          <a:latin typeface="Arial" panose="020B0604020202020204" pitchFamily="34" charset="0"/>
                        </a:rPr>
                        <a:t>67</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300" b="0" i="0" u="none" strike="noStrike">
                          <a:solidFill>
                            <a:schemeClr val="tx1"/>
                          </a:solidFill>
                          <a:effectLst/>
                          <a:latin typeface="Arial" panose="020B0604020202020204" pitchFamily="34" charset="0"/>
                        </a:rPr>
                        <a:t>39</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300" b="0" i="0" u="none" strike="noStrike">
                          <a:solidFill>
                            <a:schemeClr val="tx1"/>
                          </a:solidFill>
                          <a:effectLst/>
                          <a:latin typeface="Arial" panose="020B0604020202020204" pitchFamily="34" charset="0"/>
                        </a:rPr>
                        <a:t>92</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300" b="0" i="0" u="none" strike="noStrike" dirty="0">
                          <a:solidFill>
                            <a:schemeClr val="tx1"/>
                          </a:solidFill>
                          <a:effectLst/>
                          <a:latin typeface="Arial" panose="020B0604020202020204" pitchFamily="34" charset="0"/>
                        </a:rPr>
                        <a:t>7</a:t>
                      </a:r>
                      <a:endParaRPr lang="en-ZA" sz="1700" b="0" i="0" u="none" strike="noStrike" dirty="0">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300" b="0" i="0" u="none" strike="noStrike">
                          <a:solidFill>
                            <a:schemeClr val="tx1"/>
                          </a:solidFill>
                          <a:effectLst/>
                          <a:latin typeface="Arial" panose="020B0604020202020204" pitchFamily="34" charset="0"/>
                        </a:rPr>
                        <a:t>205</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extLst>
                  <a:ext uri="{0D108BD9-81ED-4DB2-BD59-A6C34878D82A}">
                    <a16:rowId xmlns:a16="http://schemas.microsoft.com/office/drawing/2014/main" val="3170033997"/>
                  </a:ext>
                </a:extLst>
              </a:tr>
              <a:tr h="468839">
                <a:tc>
                  <a:txBody>
                    <a:bodyPr/>
                    <a:lstStyle/>
                    <a:p>
                      <a:pPr marR="0" algn="r" rtl="0" fontAlgn="b">
                        <a:lnSpc>
                          <a:spcPct val="107000"/>
                        </a:lnSpc>
                        <a:spcBef>
                          <a:spcPts val="0"/>
                        </a:spcBef>
                        <a:spcAft>
                          <a:spcPts val="0"/>
                        </a:spcAft>
                      </a:pPr>
                      <a:r>
                        <a:rPr lang="en-ZA" sz="2300" b="1" i="0" u="none" strike="noStrike">
                          <a:solidFill>
                            <a:schemeClr val="tx1"/>
                          </a:solidFill>
                          <a:effectLst/>
                          <a:latin typeface="Arial" panose="020B0604020202020204" pitchFamily="34" charset="0"/>
                        </a:rPr>
                        <a:t>5/06/20</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marR="0" algn="ctr" rtl="0" fontAlgn="b">
                        <a:lnSpc>
                          <a:spcPct val="107000"/>
                        </a:lnSpc>
                        <a:spcBef>
                          <a:spcPts val="0"/>
                        </a:spcBef>
                        <a:spcAft>
                          <a:spcPts val="0"/>
                        </a:spcAft>
                      </a:pPr>
                      <a:r>
                        <a:rPr lang="en-ZA" sz="2300" b="0" i="0" u="none" strike="noStrike">
                          <a:solidFill>
                            <a:schemeClr val="tx1"/>
                          </a:solidFill>
                          <a:effectLst/>
                          <a:latin typeface="Arial" panose="020B0604020202020204" pitchFamily="34" charset="0"/>
                        </a:rPr>
                        <a:t>71</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300" b="0" i="0" u="none" strike="noStrike">
                          <a:solidFill>
                            <a:schemeClr val="tx1"/>
                          </a:solidFill>
                          <a:effectLst/>
                          <a:latin typeface="Arial" panose="020B0604020202020204" pitchFamily="34" charset="0"/>
                        </a:rPr>
                        <a:t>30</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300" b="0" i="0" u="none" strike="noStrike">
                          <a:solidFill>
                            <a:schemeClr val="tx1"/>
                          </a:solidFill>
                          <a:effectLst/>
                          <a:latin typeface="Arial" panose="020B0604020202020204" pitchFamily="34" charset="0"/>
                        </a:rPr>
                        <a:t>92</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300" b="0" i="0" u="none" strike="noStrike" dirty="0">
                          <a:solidFill>
                            <a:schemeClr val="tx1"/>
                          </a:solidFill>
                          <a:effectLst/>
                          <a:latin typeface="Arial" panose="020B0604020202020204" pitchFamily="34" charset="0"/>
                        </a:rPr>
                        <a:t>7</a:t>
                      </a:r>
                      <a:endParaRPr lang="en-ZA" sz="1700" b="0" i="0" u="none" strike="noStrike" dirty="0">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300" b="0" i="0" u="none" strike="noStrike" dirty="0">
                          <a:solidFill>
                            <a:schemeClr val="tx1"/>
                          </a:solidFill>
                          <a:effectLst/>
                          <a:latin typeface="Arial" panose="020B0604020202020204" pitchFamily="34" charset="0"/>
                        </a:rPr>
                        <a:t>200</a:t>
                      </a:r>
                      <a:endParaRPr lang="en-ZA" sz="1700" b="0" i="0" u="none" strike="noStrike" dirty="0">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extLst>
                  <a:ext uri="{0D108BD9-81ED-4DB2-BD59-A6C34878D82A}">
                    <a16:rowId xmlns:a16="http://schemas.microsoft.com/office/drawing/2014/main" val="1245184356"/>
                  </a:ext>
                </a:extLst>
              </a:tr>
              <a:tr h="468839">
                <a:tc>
                  <a:txBody>
                    <a:bodyPr/>
                    <a:lstStyle/>
                    <a:p>
                      <a:pPr marR="0" algn="r" rtl="0" fontAlgn="b">
                        <a:lnSpc>
                          <a:spcPct val="107000"/>
                        </a:lnSpc>
                        <a:spcBef>
                          <a:spcPts val="0"/>
                        </a:spcBef>
                        <a:spcAft>
                          <a:spcPts val="0"/>
                        </a:spcAft>
                      </a:pPr>
                      <a:r>
                        <a:rPr lang="en-ZA" sz="2300" b="1" i="0" u="none" strike="noStrike">
                          <a:solidFill>
                            <a:schemeClr val="tx1"/>
                          </a:solidFill>
                          <a:effectLst/>
                          <a:latin typeface="Arial" panose="020B0604020202020204" pitchFamily="34" charset="0"/>
                        </a:rPr>
                        <a:t>6/06/20</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marR="0" algn="ctr" rtl="0" fontAlgn="b">
                        <a:lnSpc>
                          <a:spcPct val="107000"/>
                        </a:lnSpc>
                        <a:spcBef>
                          <a:spcPts val="0"/>
                        </a:spcBef>
                        <a:spcAft>
                          <a:spcPts val="0"/>
                        </a:spcAft>
                      </a:pPr>
                      <a:r>
                        <a:rPr lang="en-ZA" sz="2300" b="0" i="0" u="none" strike="noStrike" dirty="0">
                          <a:solidFill>
                            <a:schemeClr val="tx1"/>
                          </a:solidFill>
                          <a:effectLst/>
                          <a:latin typeface="Arial" panose="020B0604020202020204" pitchFamily="34" charset="0"/>
                        </a:rPr>
                        <a:t>37</a:t>
                      </a:r>
                      <a:endParaRPr lang="en-ZA" sz="1700" b="0" i="0" u="none" strike="noStrike" dirty="0">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300" b="0" i="0" u="none" strike="noStrike">
                          <a:solidFill>
                            <a:schemeClr val="tx1"/>
                          </a:solidFill>
                          <a:effectLst/>
                          <a:latin typeface="Arial" panose="020B0604020202020204" pitchFamily="34" charset="0"/>
                        </a:rPr>
                        <a:t>22</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300" b="0" i="0" u="none" strike="noStrike">
                          <a:solidFill>
                            <a:schemeClr val="tx1"/>
                          </a:solidFill>
                          <a:effectLst/>
                          <a:latin typeface="Arial" panose="020B0604020202020204" pitchFamily="34" charset="0"/>
                        </a:rPr>
                        <a:t>92</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300" b="0" i="0" u="none" strike="noStrike">
                          <a:solidFill>
                            <a:schemeClr val="tx1"/>
                          </a:solidFill>
                          <a:effectLst/>
                          <a:latin typeface="Arial" panose="020B0604020202020204" pitchFamily="34" charset="0"/>
                        </a:rPr>
                        <a:t>7</a:t>
                      </a:r>
                      <a:endParaRPr lang="en-ZA" sz="1700" b="0" i="0" u="none" strike="noStrike">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R="0" algn="ctr" rtl="0" fontAlgn="b">
                        <a:lnSpc>
                          <a:spcPct val="107000"/>
                        </a:lnSpc>
                        <a:spcBef>
                          <a:spcPts val="0"/>
                        </a:spcBef>
                        <a:spcAft>
                          <a:spcPts val="0"/>
                        </a:spcAft>
                      </a:pPr>
                      <a:r>
                        <a:rPr lang="en-ZA" sz="2300" b="0" i="0" u="none" strike="noStrike" dirty="0">
                          <a:solidFill>
                            <a:schemeClr val="tx1"/>
                          </a:solidFill>
                          <a:effectLst/>
                          <a:latin typeface="Arial" panose="020B0604020202020204" pitchFamily="34" charset="0"/>
                        </a:rPr>
                        <a:t>158</a:t>
                      </a:r>
                      <a:endParaRPr lang="en-ZA" sz="1700" b="0" i="0" u="none" strike="noStrike" dirty="0">
                        <a:solidFill>
                          <a:schemeClr val="tx1"/>
                        </a:solidFill>
                        <a:effectLst/>
                        <a:latin typeface="Arial" panose="020B0604020202020204" pitchFamily="34" charset="0"/>
                      </a:endParaRPr>
                    </a:p>
                  </a:txBody>
                  <a:tcPr marL="65837" marR="65837" marT="9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extLst>
                  <a:ext uri="{0D108BD9-81ED-4DB2-BD59-A6C34878D82A}">
                    <a16:rowId xmlns:a16="http://schemas.microsoft.com/office/drawing/2014/main" val="4278608595"/>
                  </a:ext>
                </a:extLst>
              </a:tr>
            </a:tbl>
          </a:graphicData>
        </a:graphic>
      </p:graphicFrame>
    </p:spTree>
    <p:extLst>
      <p:ext uri="{BB962C8B-B14F-4D97-AF65-F5344CB8AC3E}">
        <p14:creationId xmlns:p14="http://schemas.microsoft.com/office/powerpoint/2010/main" val="4479144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624980" y="1089892"/>
            <a:ext cx="7894040" cy="4659166"/>
          </a:xfrm>
        </p:spPr>
        <p:txBody>
          <a:bodyPr/>
          <a:lstStyle/>
          <a:p>
            <a:pPr marL="114300" indent="0">
              <a:buNone/>
            </a:pPr>
            <a:r>
              <a:rPr lang="en-ZA" b="1" dirty="0">
                <a:latin typeface="Arial" panose="020B0604020202020204" pitchFamily="34" charset="0"/>
                <a:cs typeface="Arial" panose="020B0604020202020204" pitchFamily="34" charset="0"/>
              </a:rPr>
              <a:t>Inspections conducted </a:t>
            </a:r>
            <a:r>
              <a:rPr lang="en-ZA" b="1" dirty="0" err="1">
                <a:latin typeface="Arial" panose="020B0604020202020204" pitchFamily="34" charset="0"/>
                <a:cs typeface="Arial" panose="020B0604020202020204" pitchFamily="34" charset="0"/>
              </a:rPr>
              <a:t>cont</a:t>
            </a:r>
            <a:r>
              <a:rPr lang="en-ZA" b="1" dirty="0">
                <a:latin typeface="Arial" panose="020B0604020202020204" pitchFamily="34" charset="0"/>
                <a:cs typeface="Arial" panose="020B0604020202020204" pitchFamily="34" charset="0"/>
              </a:rPr>
              <a:t>….</a:t>
            </a:r>
          </a:p>
          <a:p>
            <a:pPr marL="114300" indent="0">
              <a:lnSpc>
                <a:spcPct val="150000"/>
              </a:lnSpc>
              <a:buNone/>
            </a:pPr>
            <a:r>
              <a:rPr lang="en-GB" b="1" dirty="0">
                <a:latin typeface="Arial" panose="020B0604020202020204" pitchFamily="34" charset="0"/>
                <a:cs typeface="Arial" panose="020B0604020202020204" pitchFamily="34" charset="0"/>
              </a:rPr>
              <a:t>East London CBD</a:t>
            </a:r>
          </a:p>
          <a:p>
            <a:pPr>
              <a:lnSpc>
                <a:spcPct val="150000"/>
              </a:lnSpc>
            </a:pPr>
            <a:r>
              <a:rPr lang="en-GB" dirty="0">
                <a:latin typeface="Arial" panose="020B0604020202020204" pitchFamily="34" charset="0"/>
                <a:cs typeface="Arial" panose="020B0604020202020204" pitchFamily="34" charset="0"/>
              </a:rPr>
              <a:t>Big Daddy Liquor wholesale</a:t>
            </a:r>
            <a:endParaRPr lang="en-ZA" dirty="0">
              <a:latin typeface="Arial" panose="020B0604020202020204" pitchFamily="34" charset="0"/>
              <a:cs typeface="Arial" panose="020B0604020202020204" pitchFamily="34" charset="0"/>
            </a:endParaRPr>
          </a:p>
          <a:p>
            <a:pPr>
              <a:lnSpc>
                <a:spcPct val="150000"/>
              </a:lnSpc>
            </a:pPr>
            <a:r>
              <a:rPr lang="en-GB" dirty="0">
                <a:latin typeface="Arial" panose="020B0604020202020204" pitchFamily="34" charset="0"/>
                <a:cs typeface="Arial" panose="020B0604020202020204" pitchFamily="34" charset="0"/>
              </a:rPr>
              <a:t>Big Daddy Liquor</a:t>
            </a:r>
          </a:p>
          <a:p>
            <a:pPr>
              <a:lnSpc>
                <a:spcPct val="150000"/>
              </a:lnSpc>
            </a:pPr>
            <a:r>
              <a:rPr lang="en-GB" dirty="0" err="1">
                <a:latin typeface="Arial" panose="020B0604020202020204" pitchFamily="34" charset="0"/>
                <a:cs typeface="Arial" panose="020B0604020202020204" pitchFamily="34" charset="0"/>
              </a:rPr>
              <a:t>Prestons</a:t>
            </a:r>
            <a:r>
              <a:rPr lang="en-GB" dirty="0">
                <a:latin typeface="Arial" panose="020B0604020202020204" pitchFamily="34" charset="0"/>
                <a:cs typeface="Arial" panose="020B0604020202020204" pitchFamily="34" charset="0"/>
              </a:rPr>
              <a:t> Liquor Store</a:t>
            </a:r>
            <a:endParaRPr lang="en-ZA" dirty="0">
              <a:latin typeface="Arial" panose="020B0604020202020204" pitchFamily="34" charset="0"/>
              <a:cs typeface="Arial" panose="020B0604020202020204" pitchFamily="34" charset="0"/>
            </a:endParaRPr>
          </a:p>
          <a:p>
            <a:pPr marL="114300" indent="0">
              <a:lnSpc>
                <a:spcPct val="150000"/>
              </a:lnSpc>
              <a:buNone/>
            </a:pPr>
            <a:r>
              <a:rPr lang="en-ZA" b="1" dirty="0">
                <a:latin typeface="Arial" panose="020B0604020202020204" pitchFamily="34" charset="0"/>
                <a:cs typeface="Arial" panose="020B0604020202020204" pitchFamily="34" charset="0"/>
              </a:rPr>
              <a:t>Greenfields:</a:t>
            </a:r>
          </a:p>
          <a:p>
            <a:pPr>
              <a:lnSpc>
                <a:spcPct val="150000"/>
              </a:lnSpc>
            </a:pPr>
            <a:r>
              <a:rPr lang="en-GB" dirty="0">
                <a:latin typeface="Arial" panose="020B0604020202020204" pitchFamily="34" charset="0"/>
                <a:cs typeface="Arial" panose="020B0604020202020204" pitchFamily="34" charset="0"/>
              </a:rPr>
              <a:t>Tops at spar </a:t>
            </a:r>
            <a:r>
              <a:rPr lang="en-GB" dirty="0" err="1">
                <a:latin typeface="Arial" panose="020B0604020202020204" pitchFamily="34" charset="0"/>
                <a:cs typeface="Arial" panose="020B0604020202020204" pitchFamily="34" charset="0"/>
              </a:rPr>
              <a:t>Quigney</a:t>
            </a:r>
            <a:r>
              <a:rPr lang="en-GB" dirty="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a:p>
            <a:pPr>
              <a:lnSpc>
                <a:spcPct val="150000"/>
              </a:lnSpc>
            </a:pPr>
            <a:r>
              <a:rPr lang="en-ZA" dirty="0" err="1">
                <a:latin typeface="Arial" panose="020B0604020202020204" pitchFamily="34" charset="0"/>
                <a:cs typeface="Arial" panose="020B0604020202020204" pitchFamily="34" charset="0"/>
              </a:rPr>
              <a:t>Prestons</a:t>
            </a:r>
            <a:r>
              <a:rPr lang="en-ZA" dirty="0">
                <a:latin typeface="Arial" panose="020B0604020202020204" pitchFamily="34" charset="0"/>
                <a:cs typeface="Arial" panose="020B0604020202020204" pitchFamily="34" charset="0"/>
              </a:rPr>
              <a:t> Liquor </a:t>
            </a:r>
          </a:p>
          <a:p>
            <a:endParaRPr lang="en-ZA"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50</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19771512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624980" y="1089892"/>
            <a:ext cx="7894040" cy="4659166"/>
          </a:xfrm>
        </p:spPr>
        <p:txBody>
          <a:bodyPr/>
          <a:lstStyle/>
          <a:p>
            <a:pPr marL="114300" indent="0">
              <a:buNone/>
            </a:pPr>
            <a:r>
              <a:rPr lang="en-ZA" b="1" dirty="0">
                <a:latin typeface="Arial" panose="020B0604020202020204" pitchFamily="34" charset="0"/>
                <a:cs typeface="Arial" panose="020B0604020202020204" pitchFamily="34" charset="0"/>
              </a:rPr>
              <a:t>Inspections conducted </a:t>
            </a:r>
            <a:r>
              <a:rPr lang="en-ZA" b="1" dirty="0" err="1">
                <a:latin typeface="Arial" panose="020B0604020202020204" pitchFamily="34" charset="0"/>
                <a:cs typeface="Arial" panose="020B0604020202020204" pitchFamily="34" charset="0"/>
              </a:rPr>
              <a:t>cont</a:t>
            </a:r>
            <a:r>
              <a:rPr lang="en-ZA" b="1" dirty="0">
                <a:latin typeface="Arial" panose="020B0604020202020204" pitchFamily="34" charset="0"/>
                <a:cs typeface="Arial" panose="020B0604020202020204" pitchFamily="34" charset="0"/>
              </a:rPr>
              <a:t>….</a:t>
            </a:r>
          </a:p>
          <a:p>
            <a:pPr marL="0" lvl="0" indent="0" algn="just">
              <a:buNone/>
            </a:pPr>
            <a:r>
              <a:rPr lang="en-ZA" dirty="0">
                <a:solidFill>
                  <a:schemeClr val="tx1"/>
                </a:solidFill>
                <a:latin typeface="+mn-lt"/>
                <a:ea typeface="Times New Roman" panose="02020603050405020304" pitchFamily="18" charset="0"/>
              </a:rPr>
              <a:t>Monitoring Of Burials For Compliance </a:t>
            </a:r>
            <a:r>
              <a:rPr lang="en-ZA" i="1" dirty="0">
                <a:solidFill>
                  <a:schemeClr val="tx1"/>
                </a:solidFill>
                <a:latin typeface="+mn-lt"/>
                <a:ea typeface="Times New Roman" panose="02020603050405020304" pitchFamily="18" charset="0"/>
              </a:rPr>
              <a:t> </a:t>
            </a:r>
          </a:p>
          <a:p>
            <a:pPr marL="342900" lvl="0" algn="just">
              <a:buFont typeface="Wingdings" panose="05000000000000000000" pitchFamily="2" charset="2"/>
              <a:buChar char=""/>
            </a:pPr>
            <a:endParaRPr lang="en-ZA" dirty="0">
              <a:solidFill>
                <a:schemeClr val="tx1"/>
              </a:solidFill>
              <a:latin typeface="+mn-lt"/>
              <a:ea typeface="Times New Roman" panose="02020603050405020304" pitchFamily="18" charset="0"/>
            </a:endParaRPr>
          </a:p>
          <a:p>
            <a:pPr marL="342900" lvl="0">
              <a:lnSpc>
                <a:spcPct val="150000"/>
              </a:lnSpc>
              <a:buFont typeface="Arial" panose="020B0604020202020204" pitchFamily="34" charset="0"/>
              <a:buChar char="•"/>
            </a:pPr>
            <a:r>
              <a:rPr lang="en-ZA" dirty="0">
                <a:solidFill>
                  <a:schemeClr val="tx1"/>
                </a:solidFill>
                <a:latin typeface="+mn-lt"/>
                <a:ea typeface="Times New Roman" panose="02020603050405020304" pitchFamily="18" charset="0"/>
              </a:rPr>
              <a:t>Hanover, Ward 43 (2/06);</a:t>
            </a:r>
          </a:p>
          <a:p>
            <a:pPr marL="342900" lvl="0">
              <a:lnSpc>
                <a:spcPct val="150000"/>
              </a:lnSpc>
              <a:buFont typeface="Arial" panose="020B0604020202020204" pitchFamily="34" charset="0"/>
              <a:buChar char="•"/>
            </a:pPr>
            <a:r>
              <a:rPr lang="en-ZA" dirty="0">
                <a:solidFill>
                  <a:schemeClr val="tx1"/>
                </a:solidFill>
                <a:latin typeface="+mn-lt"/>
                <a:ea typeface="Times New Roman" panose="02020603050405020304" pitchFamily="18" charset="0"/>
              </a:rPr>
              <a:t>Fort Jackson Cemetery X 2 Burials (3&amp;4/06);</a:t>
            </a:r>
          </a:p>
          <a:p>
            <a:pPr marL="342900" lvl="0">
              <a:lnSpc>
                <a:spcPct val="150000"/>
              </a:lnSpc>
              <a:buFont typeface="Arial" panose="020B0604020202020204" pitchFamily="34" charset="0"/>
              <a:buChar char="•"/>
            </a:pPr>
            <a:r>
              <a:rPr lang="en-ZA" dirty="0" err="1">
                <a:solidFill>
                  <a:schemeClr val="tx1"/>
                </a:solidFill>
                <a:latin typeface="+mn-lt"/>
                <a:ea typeface="Times New Roman" panose="02020603050405020304" pitchFamily="18" charset="0"/>
              </a:rPr>
              <a:t>Dimbaza</a:t>
            </a:r>
            <a:r>
              <a:rPr lang="en-ZA" dirty="0">
                <a:solidFill>
                  <a:schemeClr val="tx1"/>
                </a:solidFill>
                <a:latin typeface="+mn-lt"/>
                <a:ea typeface="Times New Roman" panose="02020603050405020304" pitchFamily="18" charset="0"/>
              </a:rPr>
              <a:t> (</a:t>
            </a:r>
            <a:r>
              <a:rPr lang="en-ZA" dirty="0" err="1">
                <a:solidFill>
                  <a:schemeClr val="tx1"/>
                </a:solidFill>
                <a:latin typeface="+mn-lt"/>
                <a:ea typeface="Times New Roman" panose="02020603050405020304" pitchFamily="18" charset="0"/>
              </a:rPr>
              <a:t>Madakeni</a:t>
            </a:r>
            <a:r>
              <a:rPr lang="en-ZA" dirty="0">
                <a:solidFill>
                  <a:schemeClr val="tx1"/>
                </a:solidFill>
                <a:latin typeface="+mn-lt"/>
                <a:ea typeface="Times New Roman" panose="02020603050405020304" pitchFamily="18" charset="0"/>
              </a:rPr>
              <a:t>), Ward 36 – 2 Bodies (7/06);</a:t>
            </a:r>
          </a:p>
          <a:p>
            <a:pPr marL="342900" lvl="0">
              <a:lnSpc>
                <a:spcPct val="150000"/>
              </a:lnSpc>
              <a:buFont typeface="Arial" panose="020B0604020202020204" pitchFamily="34" charset="0"/>
              <a:buChar char="•"/>
            </a:pPr>
            <a:r>
              <a:rPr lang="en-ZA" dirty="0">
                <a:solidFill>
                  <a:schemeClr val="tx1"/>
                </a:solidFill>
                <a:latin typeface="+mn-lt"/>
                <a:ea typeface="Times New Roman" panose="02020603050405020304" pitchFamily="18" charset="0"/>
              </a:rPr>
              <a:t>Cambridge Crematoria (6/06).</a:t>
            </a:r>
            <a:endParaRPr lang="en-ZA" dirty="0">
              <a:solidFill>
                <a:schemeClr val="tx1"/>
              </a:solidFill>
              <a:latin typeface="+mn-lt"/>
              <a:ea typeface="Calibri" panose="020F0502020204030204" pitchFamily="34" charset="0"/>
              <a:cs typeface="Times New Roman" panose="02020603050405020304" pitchFamily="18" charset="0"/>
            </a:endParaRPr>
          </a:p>
          <a:p>
            <a:pPr marL="114300" indent="0">
              <a:buNone/>
            </a:pPr>
            <a:endParaRPr lang="en-ZA"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51</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30618451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EFA92F-AB26-479C-9F3B-A77F1719A0EF}"/>
              </a:ext>
            </a:extLst>
          </p:cNvPr>
          <p:cNvSpPr>
            <a:spLocks noGrp="1"/>
          </p:cNvSpPr>
          <p:nvPr>
            <p:ph type="body" idx="1"/>
          </p:nvPr>
        </p:nvSpPr>
        <p:spPr>
          <a:xfrm>
            <a:off x="520117" y="970672"/>
            <a:ext cx="8166683" cy="5261316"/>
          </a:xfrm>
        </p:spPr>
        <p:txBody>
          <a:bodyPr/>
          <a:lstStyle/>
          <a:p>
            <a:pPr marL="114300" indent="0">
              <a:buNone/>
            </a:pPr>
            <a:r>
              <a:rPr lang="en-ZA" dirty="0">
                <a:latin typeface="Arial" panose="020B0604020202020204" pitchFamily="34" charset="0"/>
                <a:ea typeface="Times New Roman" panose="02020603050405020304" pitchFamily="18" charset="0"/>
              </a:rPr>
              <a:t>FOOD SAMPLING – DAIRY STANDARDS SAMPLING RUN AT NAHOON SPAR– </a:t>
            </a:r>
            <a:endParaRPr lang="en-ZA" sz="2000" dirty="0">
              <a:latin typeface="Times New Roman" panose="02020603050405020304" pitchFamily="18" charset="0"/>
              <a:ea typeface="Times New Roman" panose="02020603050405020304" pitchFamily="18" charset="0"/>
            </a:endParaRPr>
          </a:p>
          <a:p>
            <a:pPr marL="114300" indent="0">
              <a:buNone/>
            </a:pPr>
            <a:r>
              <a:rPr lang="en-ZA" dirty="0">
                <a:latin typeface="Arial" panose="020B0604020202020204" pitchFamily="34" charset="0"/>
                <a:ea typeface="Calibri" panose="020F0502020204030204" pitchFamily="34" charset="0"/>
                <a:cs typeface="Times New Roman" panose="02020603050405020304" pitchFamily="18" charset="0"/>
              </a:rPr>
              <a:t>Products samples &amp; dispatched for microbiological analysis:</a:t>
            </a: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marL="342900" algn="just"/>
            <a:r>
              <a:rPr lang="en-ZA" dirty="0">
                <a:latin typeface="+mn-lt"/>
                <a:ea typeface="Times New Roman" panose="02020603050405020304" pitchFamily="18" charset="0"/>
              </a:rPr>
              <a:t>Low Fat Cottage Cheese;</a:t>
            </a:r>
          </a:p>
          <a:p>
            <a:pPr marL="342900" algn="just"/>
            <a:r>
              <a:rPr lang="en-ZA" dirty="0">
                <a:latin typeface="+mn-lt"/>
                <a:ea typeface="Times New Roman" panose="02020603050405020304" pitchFamily="18" charset="0"/>
              </a:rPr>
              <a:t>Medium Fat Cream Cheese;</a:t>
            </a:r>
          </a:p>
          <a:p>
            <a:pPr marL="342900" algn="just"/>
            <a:r>
              <a:rPr lang="en-ZA" dirty="0">
                <a:latin typeface="+mn-lt"/>
                <a:ea typeface="Times New Roman" panose="02020603050405020304" pitchFamily="18" charset="0"/>
              </a:rPr>
              <a:t>Medium Far Sour Cream;</a:t>
            </a:r>
          </a:p>
          <a:p>
            <a:pPr marL="342900" algn="just"/>
            <a:r>
              <a:rPr lang="en-ZA" dirty="0" err="1">
                <a:latin typeface="+mn-lt"/>
                <a:ea typeface="Times New Roman" panose="02020603050405020304" pitchFamily="18" charset="0"/>
              </a:rPr>
              <a:t>Ladismith</a:t>
            </a:r>
            <a:r>
              <a:rPr lang="en-ZA" dirty="0">
                <a:latin typeface="+mn-lt"/>
                <a:ea typeface="Times New Roman" panose="02020603050405020304" pitchFamily="18" charset="0"/>
              </a:rPr>
              <a:t> Cheddar Cheese;</a:t>
            </a:r>
          </a:p>
          <a:p>
            <a:pPr marL="342900" algn="just"/>
            <a:r>
              <a:rPr lang="en-ZA" dirty="0">
                <a:latin typeface="+mn-lt"/>
                <a:ea typeface="Times New Roman" panose="02020603050405020304" pitchFamily="18" charset="0"/>
              </a:rPr>
              <a:t>Sundale Pasteurized Full Cream Milk; and</a:t>
            </a:r>
          </a:p>
          <a:p>
            <a:pPr marL="342900" algn="just"/>
            <a:r>
              <a:rPr lang="en-ZA" dirty="0">
                <a:latin typeface="+mn-lt"/>
                <a:ea typeface="Times New Roman" panose="02020603050405020304" pitchFamily="18" charset="0"/>
              </a:rPr>
              <a:t>Fair Cape Dairies Full Cream Milk.</a:t>
            </a:r>
          </a:p>
          <a:p>
            <a:pPr marL="0" lvl="0" indent="0" algn="just">
              <a:buNone/>
            </a:pPr>
            <a:endParaRPr lang="en-ZA" i="1" dirty="0">
              <a:latin typeface="Arial" panose="020B0604020202020204" pitchFamily="34" charset="0"/>
              <a:ea typeface="Times New Roman" panose="02020603050405020304" pitchFamily="18" charset="0"/>
            </a:endParaRPr>
          </a:p>
          <a:p>
            <a:pPr marL="0" lvl="0" indent="0" algn="just">
              <a:buNone/>
            </a:pPr>
            <a:r>
              <a:rPr lang="en-ZA" i="1" dirty="0">
                <a:latin typeface="Arial" panose="020B0604020202020204" pitchFamily="34" charset="0"/>
                <a:ea typeface="Times New Roman" panose="02020603050405020304" pitchFamily="18" charset="0"/>
              </a:rPr>
              <a:t>	Results are pending.</a:t>
            </a:r>
            <a:endParaRPr lang="en-ZA" sz="2000" dirty="0">
              <a:latin typeface="Times New Roman" panose="02020603050405020304" pitchFamily="18" charset="0"/>
              <a:ea typeface="Times New Roman" panose="02020603050405020304" pitchFamily="18" charset="0"/>
            </a:endParaRPr>
          </a:p>
          <a:p>
            <a:pPr marL="114300" indent="0">
              <a:buNone/>
            </a:pPr>
            <a:endParaRPr lang="en-ZA" dirty="0"/>
          </a:p>
          <a:p>
            <a:pPr marL="114300" indent="0">
              <a:buNone/>
            </a:pPr>
            <a:endParaRPr lang="en-ZA" dirty="0"/>
          </a:p>
          <a:p>
            <a:endParaRPr lang="en-ZA" dirty="0"/>
          </a:p>
        </p:txBody>
      </p:sp>
      <p:sp>
        <p:nvSpPr>
          <p:cNvPr id="4" name="Date Placeholder 3">
            <a:extLst>
              <a:ext uri="{FF2B5EF4-FFF2-40B4-BE49-F238E27FC236}">
                <a16:creationId xmlns:a16="http://schemas.microsoft.com/office/drawing/2014/main" id="{CCC1AD4F-AF8B-43C0-8727-E036C4AEA83E}"/>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2B0E2760-937B-4AD4-A11C-893114CCA1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52</a:t>
            </a:fld>
            <a:endParaRPr lang="en-ZA"/>
          </a:p>
        </p:txBody>
      </p:sp>
      <p:sp>
        <p:nvSpPr>
          <p:cNvPr id="6" name="Google Shape;96;p14">
            <a:extLst>
              <a:ext uri="{FF2B5EF4-FFF2-40B4-BE49-F238E27FC236}">
                <a16:creationId xmlns:a16="http://schemas.microsoft.com/office/drawing/2014/main" id="{B7D16B7D-D8EA-4B92-8524-0777391CA963}"/>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5427418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EFA92F-AB26-479C-9F3B-A77F1719A0EF}"/>
              </a:ext>
            </a:extLst>
          </p:cNvPr>
          <p:cNvSpPr>
            <a:spLocks noGrp="1"/>
          </p:cNvSpPr>
          <p:nvPr>
            <p:ph type="body" idx="1"/>
          </p:nvPr>
        </p:nvSpPr>
        <p:spPr>
          <a:xfrm>
            <a:off x="520117" y="970672"/>
            <a:ext cx="8166683" cy="5261316"/>
          </a:xfrm>
        </p:spPr>
        <p:txBody>
          <a:bodyPr/>
          <a:lstStyle/>
          <a:p>
            <a:pPr marL="114300" indent="0">
              <a:buNone/>
            </a:pPr>
            <a:r>
              <a:rPr lang="en-ZA" dirty="0">
                <a:latin typeface="+mn-lt"/>
              </a:rPr>
              <a:t>WATER QUALITY MONITORING – PUBLIC HEALTH ESTABLISHMENTS –</a:t>
            </a:r>
          </a:p>
          <a:p>
            <a:pPr marL="114300" indent="0">
              <a:lnSpc>
                <a:spcPct val="150000"/>
              </a:lnSpc>
              <a:buNone/>
            </a:pPr>
            <a:r>
              <a:rPr lang="en-ZA" dirty="0">
                <a:latin typeface="+mn-lt"/>
              </a:rPr>
              <a:t>Water Samples were taken from BCMHD Clinics for Microbiological analysis at NHLS, Frere Hospital, and they are:</a:t>
            </a:r>
          </a:p>
          <a:p>
            <a:pPr lvl="0">
              <a:lnSpc>
                <a:spcPct val="150000"/>
              </a:lnSpc>
            </a:pPr>
            <a:r>
              <a:rPr lang="en-ZA" dirty="0" err="1">
                <a:latin typeface="+mn-lt"/>
              </a:rPr>
              <a:t>Empilweni</a:t>
            </a:r>
            <a:r>
              <a:rPr lang="en-ZA" dirty="0">
                <a:latin typeface="+mn-lt"/>
              </a:rPr>
              <a:t> CHC;</a:t>
            </a:r>
          </a:p>
          <a:p>
            <a:pPr lvl="0">
              <a:lnSpc>
                <a:spcPct val="150000"/>
              </a:lnSpc>
            </a:pPr>
            <a:r>
              <a:rPr lang="en-ZA" dirty="0" err="1">
                <a:latin typeface="+mn-lt"/>
              </a:rPr>
              <a:t>Gompo</a:t>
            </a:r>
            <a:r>
              <a:rPr lang="en-ZA" dirty="0">
                <a:latin typeface="+mn-lt"/>
              </a:rPr>
              <a:t> Clinic;</a:t>
            </a:r>
          </a:p>
          <a:p>
            <a:pPr lvl="0">
              <a:lnSpc>
                <a:spcPct val="150000"/>
              </a:lnSpc>
            </a:pPr>
            <a:r>
              <a:rPr lang="en-ZA" dirty="0">
                <a:latin typeface="+mn-lt"/>
              </a:rPr>
              <a:t>Braelyn Ext.10 Clinic;</a:t>
            </a:r>
          </a:p>
          <a:p>
            <a:pPr lvl="0">
              <a:lnSpc>
                <a:spcPct val="150000"/>
              </a:lnSpc>
            </a:pPr>
            <a:r>
              <a:rPr lang="en-ZA" dirty="0">
                <a:latin typeface="+mn-lt"/>
              </a:rPr>
              <a:t>Cambridge Clinic.</a:t>
            </a:r>
          </a:p>
          <a:p>
            <a:pPr marL="114300" indent="0">
              <a:buNone/>
            </a:pPr>
            <a:r>
              <a:rPr lang="en-ZA" dirty="0"/>
              <a:t>	</a:t>
            </a:r>
            <a:r>
              <a:rPr lang="en-ZA" dirty="0">
                <a:latin typeface="+mn-lt"/>
              </a:rPr>
              <a:t>Results  Pending </a:t>
            </a:r>
          </a:p>
          <a:p>
            <a:pPr marL="114300" indent="0">
              <a:buNone/>
            </a:pPr>
            <a:endParaRPr lang="en-ZA" dirty="0"/>
          </a:p>
          <a:p>
            <a:pPr marL="114300" indent="0">
              <a:buNone/>
            </a:pPr>
            <a:endParaRPr lang="en-ZA" dirty="0"/>
          </a:p>
          <a:p>
            <a:pPr marL="114300" indent="0">
              <a:buNone/>
            </a:pPr>
            <a:endParaRPr lang="en-ZA" dirty="0"/>
          </a:p>
          <a:p>
            <a:endParaRPr lang="en-ZA" dirty="0"/>
          </a:p>
        </p:txBody>
      </p:sp>
      <p:sp>
        <p:nvSpPr>
          <p:cNvPr id="4" name="Date Placeholder 3">
            <a:extLst>
              <a:ext uri="{FF2B5EF4-FFF2-40B4-BE49-F238E27FC236}">
                <a16:creationId xmlns:a16="http://schemas.microsoft.com/office/drawing/2014/main" id="{CCC1AD4F-AF8B-43C0-8727-E036C4AEA83E}"/>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2B0E2760-937B-4AD4-A11C-893114CCA1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53</a:t>
            </a:fld>
            <a:endParaRPr lang="en-ZA"/>
          </a:p>
        </p:txBody>
      </p:sp>
      <p:sp>
        <p:nvSpPr>
          <p:cNvPr id="6" name="Google Shape;96;p14">
            <a:extLst>
              <a:ext uri="{FF2B5EF4-FFF2-40B4-BE49-F238E27FC236}">
                <a16:creationId xmlns:a16="http://schemas.microsoft.com/office/drawing/2014/main" id="{B7D16B7D-D8EA-4B92-8524-0777391CA963}"/>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13476429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457200" y="1089892"/>
            <a:ext cx="7894040" cy="4659166"/>
          </a:xfrm>
        </p:spPr>
        <p:txBody>
          <a:bodyPr/>
          <a:lstStyle/>
          <a:p>
            <a:pPr marL="114300" indent="0">
              <a:buNone/>
            </a:pPr>
            <a:r>
              <a:rPr lang="en-ZA" b="1" dirty="0">
                <a:latin typeface="Arial" panose="020B0604020202020204" pitchFamily="34" charset="0"/>
                <a:cs typeface="Arial" panose="020B0604020202020204" pitchFamily="34" charset="0"/>
              </a:rPr>
              <a:t>Place of Worship Visited </a:t>
            </a:r>
          </a:p>
          <a:p>
            <a:pPr marL="114300" indent="0">
              <a:buNone/>
            </a:pPr>
            <a:r>
              <a:rPr lang="en-GB" dirty="0">
                <a:latin typeface="Arial" panose="020B0604020202020204" pitchFamily="34" charset="0"/>
                <a:cs typeface="Arial" panose="020B0604020202020204" pitchFamily="34" charset="0"/>
              </a:rPr>
              <a:t>SAPS, BCMM Municipal Health, BCMM Disaster Management and Department of Health.</a:t>
            </a:r>
          </a:p>
          <a:p>
            <a:pPr marL="114300" indent="0">
              <a:buNone/>
            </a:pPr>
            <a:endParaRPr lang="en-ZA" dirty="0">
              <a:latin typeface="Arial" panose="020B0604020202020204" pitchFamily="34" charset="0"/>
              <a:cs typeface="Arial" panose="020B0604020202020204" pitchFamily="34" charset="0"/>
            </a:endParaRPr>
          </a:p>
          <a:p>
            <a:pPr marL="114300" indent="0">
              <a:buNone/>
            </a:pPr>
            <a:r>
              <a:rPr lang="en-ZA" dirty="0">
                <a:latin typeface="Arial" panose="020B0604020202020204" pitchFamily="34" charset="0"/>
                <a:cs typeface="Arial" panose="020B0604020202020204" pitchFamily="34" charset="0"/>
              </a:rPr>
              <a:t>Church Education and training session in Zone 10 Mdantsane Baptist Church</a:t>
            </a:r>
          </a:p>
          <a:p>
            <a:pPr marL="114300" indent="0">
              <a:buNone/>
            </a:pPr>
            <a:endParaRPr lang="en-ZA"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Church Leaders were trained on Disaster Management regulations and what they should do under level 3 regulations </a:t>
            </a:r>
          </a:p>
        </p:txBody>
      </p:sp>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54</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11117635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457200" y="1089892"/>
            <a:ext cx="7894040" cy="4659166"/>
          </a:xfrm>
        </p:spPr>
        <p:txBody>
          <a:bodyPr/>
          <a:lstStyle/>
          <a:p>
            <a:pPr marL="114300" indent="0">
              <a:buNone/>
            </a:pPr>
            <a:r>
              <a:rPr lang="en-ZA" dirty="0">
                <a:latin typeface="Arial" panose="020B0604020202020204" pitchFamily="34" charset="0"/>
                <a:cs typeface="Arial" panose="020B0604020202020204" pitchFamily="34" charset="0"/>
              </a:rPr>
              <a:t>DECONTAMINATION/ DISINFECTION PROGRAMME </a:t>
            </a:r>
          </a:p>
          <a:p>
            <a:pPr marL="114300" indent="0">
              <a:buNone/>
            </a:pPr>
            <a:endParaRPr lang="en-ZA" dirty="0">
              <a:latin typeface="Arial" panose="020B0604020202020204" pitchFamily="34" charset="0"/>
              <a:cs typeface="Arial" panose="020B0604020202020204" pitchFamily="34" charset="0"/>
            </a:endParaRPr>
          </a:p>
          <a:p>
            <a:pPr>
              <a:lnSpc>
                <a:spcPct val="150000"/>
              </a:lnSpc>
            </a:pPr>
            <a:r>
              <a:rPr lang="en-ZA" dirty="0">
                <a:latin typeface="+mn-lt"/>
              </a:rPr>
              <a:t>BCMM SCM Offices</a:t>
            </a:r>
          </a:p>
          <a:p>
            <a:pPr>
              <a:lnSpc>
                <a:spcPct val="150000"/>
              </a:lnSpc>
            </a:pPr>
            <a:r>
              <a:rPr lang="en-ZA" dirty="0">
                <a:latin typeface="+mn-lt"/>
              </a:rPr>
              <a:t>BCMM Sports &amp; Recreation Offices.</a:t>
            </a:r>
          </a:p>
          <a:p>
            <a:pPr>
              <a:lnSpc>
                <a:spcPct val="150000"/>
              </a:lnSpc>
            </a:pPr>
            <a:r>
              <a:rPr lang="en-ZA" dirty="0">
                <a:latin typeface="+mn-lt"/>
              </a:rPr>
              <a:t>KWT </a:t>
            </a:r>
            <a:r>
              <a:rPr lang="en-ZA" dirty="0" err="1">
                <a:latin typeface="+mn-lt"/>
              </a:rPr>
              <a:t>Amahlathi</a:t>
            </a:r>
            <a:r>
              <a:rPr lang="en-ZA" dirty="0">
                <a:latin typeface="+mn-lt"/>
              </a:rPr>
              <a:t> Regional Office</a:t>
            </a:r>
          </a:p>
          <a:p>
            <a:pPr>
              <a:lnSpc>
                <a:spcPct val="150000"/>
              </a:lnSpc>
            </a:pPr>
            <a:r>
              <a:rPr lang="en-ZA" dirty="0">
                <a:latin typeface="+mn-lt"/>
              </a:rPr>
              <a:t>KWT Electricity Depot</a:t>
            </a:r>
          </a:p>
          <a:p>
            <a:pPr>
              <a:lnSpc>
                <a:spcPct val="150000"/>
              </a:lnSpc>
            </a:pPr>
            <a:r>
              <a:rPr lang="en-ZA" dirty="0">
                <a:latin typeface="+mn-lt"/>
              </a:rPr>
              <a:t>KWT Traffic Depot</a:t>
            </a:r>
          </a:p>
          <a:p>
            <a:pPr>
              <a:lnSpc>
                <a:spcPct val="150000"/>
              </a:lnSpc>
            </a:pPr>
            <a:r>
              <a:rPr lang="en-ZA" dirty="0" err="1">
                <a:latin typeface="+mn-lt"/>
              </a:rPr>
              <a:t>Bisho</a:t>
            </a:r>
            <a:r>
              <a:rPr lang="en-ZA" dirty="0">
                <a:latin typeface="+mn-lt"/>
              </a:rPr>
              <a:t> Traffic Depot</a:t>
            </a:r>
          </a:p>
          <a:p>
            <a:pPr marL="114300" indent="0">
              <a:buNone/>
            </a:pPr>
            <a:endParaRPr lang="en-ZA"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55</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20868004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457200" y="1089892"/>
            <a:ext cx="7894040" cy="4659166"/>
          </a:xfrm>
        </p:spPr>
        <p:txBody>
          <a:bodyPr/>
          <a:lstStyle/>
          <a:p>
            <a:pPr marL="114300" indent="0">
              <a:buNone/>
            </a:pPr>
            <a:r>
              <a:rPr lang="en-ZA" dirty="0">
                <a:latin typeface="Arial" panose="020B0604020202020204" pitchFamily="34" charset="0"/>
                <a:cs typeface="Arial" panose="020B0604020202020204" pitchFamily="34" charset="0"/>
              </a:rPr>
              <a:t>DECONTAMINATION/ DISINFECTION PROGRAMME </a:t>
            </a:r>
          </a:p>
          <a:p>
            <a:pPr marL="114300" indent="0">
              <a:buNone/>
            </a:pPr>
            <a:endParaRPr lang="en-ZA" dirty="0">
              <a:latin typeface="Arial" panose="020B0604020202020204" pitchFamily="34" charset="0"/>
              <a:cs typeface="Arial" panose="020B0604020202020204" pitchFamily="34" charset="0"/>
            </a:endParaRPr>
          </a:p>
          <a:p>
            <a:pPr>
              <a:lnSpc>
                <a:spcPct val="150000"/>
              </a:lnSpc>
              <a:buFont typeface="Arial" panose="020B0604020202020204" pitchFamily="34" charset="0"/>
              <a:buChar char="•"/>
            </a:pPr>
            <a:r>
              <a:rPr lang="en-ZA" dirty="0">
                <a:latin typeface="+mn-lt"/>
              </a:rPr>
              <a:t>O.R Tambo Hall </a:t>
            </a:r>
            <a:r>
              <a:rPr lang="en-ZA" dirty="0" err="1">
                <a:latin typeface="+mn-lt"/>
              </a:rPr>
              <a:t>Zwelitsha</a:t>
            </a:r>
            <a:endParaRPr lang="en-ZA" dirty="0">
              <a:latin typeface="+mn-lt"/>
            </a:endParaRPr>
          </a:p>
          <a:p>
            <a:pPr>
              <a:lnSpc>
                <a:spcPct val="150000"/>
              </a:lnSpc>
              <a:buFont typeface="Arial" panose="020B0604020202020204" pitchFamily="34" charset="0"/>
              <a:buChar char="•"/>
            </a:pPr>
            <a:r>
              <a:rPr lang="en-ZA" dirty="0" err="1">
                <a:latin typeface="+mn-lt"/>
              </a:rPr>
              <a:t>Gompo</a:t>
            </a:r>
            <a:r>
              <a:rPr lang="en-ZA" dirty="0">
                <a:latin typeface="+mn-lt"/>
              </a:rPr>
              <a:t> Arts Centre</a:t>
            </a:r>
          </a:p>
          <a:p>
            <a:pPr>
              <a:lnSpc>
                <a:spcPct val="150000"/>
              </a:lnSpc>
              <a:buFont typeface="Arial" panose="020B0604020202020204" pitchFamily="34" charset="0"/>
              <a:buChar char="•"/>
            </a:pPr>
            <a:r>
              <a:rPr lang="en-ZA" dirty="0">
                <a:latin typeface="+mn-lt"/>
              </a:rPr>
              <a:t>Phumlani Day Clinic</a:t>
            </a:r>
          </a:p>
          <a:p>
            <a:pPr>
              <a:lnSpc>
                <a:spcPct val="150000"/>
              </a:lnSpc>
              <a:buFont typeface="Arial" panose="020B0604020202020204" pitchFamily="34" charset="0"/>
              <a:buChar char="•"/>
            </a:pPr>
            <a:r>
              <a:rPr lang="en-ZA" dirty="0">
                <a:latin typeface="+mn-lt"/>
              </a:rPr>
              <a:t>Fort Grey Clinic</a:t>
            </a:r>
          </a:p>
          <a:p>
            <a:pPr>
              <a:lnSpc>
                <a:spcPct val="150000"/>
              </a:lnSpc>
              <a:buFont typeface="Arial" panose="020B0604020202020204" pitchFamily="34" charset="0"/>
              <a:buChar char="•"/>
            </a:pPr>
            <a:r>
              <a:rPr lang="en-ZA" dirty="0">
                <a:latin typeface="+mn-lt"/>
              </a:rPr>
              <a:t>BCMM Call Centre IDZ.</a:t>
            </a:r>
          </a:p>
          <a:p>
            <a:pPr marL="114300" indent="0">
              <a:buNone/>
            </a:pPr>
            <a:endParaRPr lang="en-ZA"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56</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16785539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457200" y="1089892"/>
            <a:ext cx="7894040" cy="4659166"/>
          </a:xfrm>
        </p:spPr>
        <p:txBody>
          <a:bodyPr/>
          <a:lstStyle/>
          <a:p>
            <a:pPr marL="114300" indent="0">
              <a:buNone/>
            </a:pPr>
            <a:r>
              <a:rPr lang="en-ZA" dirty="0">
                <a:latin typeface="Arial" panose="020B0604020202020204" pitchFamily="34" charset="0"/>
                <a:cs typeface="Arial" panose="020B0604020202020204" pitchFamily="34" charset="0"/>
              </a:rPr>
              <a:t>DECONTAMINATION/ DISINFECTION PROGRAMME</a:t>
            </a:r>
          </a:p>
          <a:p>
            <a:pPr marL="114300" lvl="0" indent="0">
              <a:buNone/>
            </a:pPr>
            <a:endParaRPr lang="en-ZA" dirty="0">
              <a:latin typeface="Arial" panose="020B0604020202020204" pitchFamily="34" charset="0"/>
              <a:cs typeface="Arial" panose="020B0604020202020204" pitchFamily="34" charset="0"/>
            </a:endParaRPr>
          </a:p>
          <a:p>
            <a:pPr>
              <a:lnSpc>
                <a:spcPct val="150000"/>
              </a:lnSpc>
            </a:pPr>
            <a:r>
              <a:rPr lang="en-ZA" dirty="0">
                <a:latin typeface="+mn-lt"/>
              </a:rPr>
              <a:t>War Memorial Hall</a:t>
            </a:r>
          </a:p>
          <a:p>
            <a:pPr>
              <a:lnSpc>
                <a:spcPct val="150000"/>
              </a:lnSpc>
            </a:pPr>
            <a:r>
              <a:rPr lang="en-ZA" dirty="0" err="1">
                <a:latin typeface="+mn-lt"/>
              </a:rPr>
              <a:t>Bisho</a:t>
            </a:r>
            <a:r>
              <a:rPr lang="en-ZA" dirty="0">
                <a:latin typeface="+mn-lt"/>
              </a:rPr>
              <a:t> Civic Centre Council Chambers</a:t>
            </a:r>
          </a:p>
          <a:p>
            <a:pPr>
              <a:lnSpc>
                <a:spcPct val="150000"/>
              </a:lnSpc>
            </a:pPr>
            <a:r>
              <a:rPr lang="en-ZA" dirty="0">
                <a:latin typeface="+mn-lt"/>
              </a:rPr>
              <a:t>Greenfields Hall </a:t>
            </a:r>
          </a:p>
          <a:p>
            <a:pPr>
              <a:lnSpc>
                <a:spcPct val="150000"/>
              </a:lnSpc>
            </a:pPr>
            <a:r>
              <a:rPr lang="en-ZA" dirty="0">
                <a:latin typeface="+mn-lt"/>
              </a:rPr>
              <a:t>BCMM Job Evaluation Offices.</a:t>
            </a:r>
          </a:p>
          <a:p>
            <a:pPr>
              <a:lnSpc>
                <a:spcPct val="150000"/>
              </a:lnSpc>
            </a:pPr>
            <a:r>
              <a:rPr lang="en-ZA" dirty="0">
                <a:latin typeface="+mn-lt"/>
              </a:rPr>
              <a:t>Ilitha Clinic</a:t>
            </a:r>
          </a:p>
          <a:p>
            <a:pPr>
              <a:lnSpc>
                <a:spcPct val="150000"/>
              </a:lnSpc>
            </a:pPr>
            <a:endParaRPr lang="en-ZA" dirty="0">
              <a:latin typeface="+mn-lt"/>
            </a:endParaRPr>
          </a:p>
          <a:p>
            <a:pPr marL="114300" indent="0">
              <a:buNone/>
            </a:pPr>
            <a:r>
              <a:rPr lang="en-ZA" dirty="0"/>
              <a:t> </a:t>
            </a:r>
          </a:p>
          <a:p>
            <a:pPr marL="114300" indent="0">
              <a:buNone/>
            </a:pPr>
            <a:endParaRPr lang="en-ZA"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57</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21641138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457200" y="1089892"/>
            <a:ext cx="7894040" cy="4659166"/>
          </a:xfrm>
        </p:spPr>
        <p:txBody>
          <a:bodyPr/>
          <a:lstStyle/>
          <a:p>
            <a:pPr marL="114300" indent="0">
              <a:buNone/>
            </a:pPr>
            <a:r>
              <a:rPr lang="en-ZA" dirty="0">
                <a:latin typeface="Arial" panose="020B0604020202020204" pitchFamily="34" charset="0"/>
                <a:cs typeface="Arial" panose="020B0604020202020204" pitchFamily="34" charset="0"/>
              </a:rPr>
              <a:t>DECONTAMINATION/ DISINFECTION PROGRAMME</a:t>
            </a:r>
          </a:p>
          <a:p>
            <a:pPr marL="114300" indent="0">
              <a:buNone/>
            </a:pPr>
            <a:endParaRPr lang="en-ZA" dirty="0">
              <a:latin typeface="Arial" panose="020B0604020202020204" pitchFamily="34" charset="0"/>
              <a:cs typeface="Arial" panose="020B0604020202020204" pitchFamily="34" charset="0"/>
            </a:endParaRPr>
          </a:p>
          <a:p>
            <a:pPr>
              <a:lnSpc>
                <a:spcPct val="150000"/>
              </a:lnSpc>
            </a:pPr>
            <a:r>
              <a:rPr lang="en-ZA" dirty="0">
                <a:latin typeface="+mn-lt"/>
              </a:rPr>
              <a:t>NU 6 Mdantsane Rent Office</a:t>
            </a:r>
          </a:p>
          <a:p>
            <a:pPr>
              <a:lnSpc>
                <a:spcPct val="150000"/>
              </a:lnSpc>
            </a:pPr>
            <a:r>
              <a:rPr lang="en-ZA" dirty="0">
                <a:latin typeface="+mn-lt"/>
              </a:rPr>
              <a:t>Redstone Councillor’s Office</a:t>
            </a:r>
          </a:p>
          <a:p>
            <a:pPr>
              <a:lnSpc>
                <a:spcPct val="150000"/>
              </a:lnSpc>
            </a:pPr>
            <a:r>
              <a:rPr lang="en-ZA" dirty="0">
                <a:latin typeface="+mn-lt"/>
              </a:rPr>
              <a:t>Scenery Park Councillor’s Office</a:t>
            </a:r>
          </a:p>
          <a:p>
            <a:pPr>
              <a:lnSpc>
                <a:spcPct val="150000"/>
              </a:lnSpc>
            </a:pPr>
            <a:r>
              <a:rPr lang="en-ZA" dirty="0">
                <a:latin typeface="+mn-lt"/>
              </a:rPr>
              <a:t>Duncan Office Councillor’s Office</a:t>
            </a:r>
          </a:p>
          <a:p>
            <a:pPr>
              <a:lnSpc>
                <a:spcPct val="150000"/>
              </a:lnSpc>
            </a:pPr>
            <a:r>
              <a:rPr lang="en-ZA" dirty="0">
                <a:latin typeface="+mn-lt"/>
              </a:rPr>
              <a:t>Revenue Management Dept Offices</a:t>
            </a:r>
          </a:p>
          <a:p>
            <a:pPr>
              <a:lnSpc>
                <a:spcPct val="150000"/>
              </a:lnSpc>
            </a:pPr>
            <a:r>
              <a:rPr lang="en-ZA" dirty="0">
                <a:latin typeface="+mn-lt"/>
              </a:rPr>
              <a:t>Nahoon Clinic</a:t>
            </a:r>
          </a:p>
          <a:p>
            <a:pPr marL="114300" indent="0">
              <a:lnSpc>
                <a:spcPct val="150000"/>
              </a:lnSpc>
              <a:buNone/>
            </a:pPr>
            <a:endParaRPr lang="en-ZA" dirty="0">
              <a:latin typeface="+mn-lt"/>
              <a:cs typeface="Arial" panose="020B0604020202020204" pitchFamily="34" charset="0"/>
            </a:endParaRPr>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58</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7417107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457200" y="1089892"/>
            <a:ext cx="7894040" cy="4659166"/>
          </a:xfrm>
        </p:spPr>
        <p:txBody>
          <a:bodyPr/>
          <a:lstStyle/>
          <a:p>
            <a:pPr marL="114300" indent="0">
              <a:buNone/>
            </a:pPr>
            <a:r>
              <a:rPr lang="en-ZA" dirty="0">
                <a:latin typeface="Arial" panose="020B0604020202020204" pitchFamily="34" charset="0"/>
                <a:cs typeface="Arial" panose="020B0604020202020204" pitchFamily="34" charset="0"/>
              </a:rPr>
              <a:t>DECONTAMINATION/ DISINFECTION PROGRAMME</a:t>
            </a:r>
          </a:p>
          <a:p>
            <a:pPr marL="114300" indent="0">
              <a:buNone/>
            </a:pPr>
            <a:endParaRPr lang="en-ZA" dirty="0">
              <a:latin typeface="Arial" panose="020B0604020202020204" pitchFamily="34" charset="0"/>
              <a:cs typeface="Arial" panose="020B0604020202020204" pitchFamily="34" charset="0"/>
            </a:endParaRPr>
          </a:p>
          <a:p>
            <a:pPr>
              <a:lnSpc>
                <a:spcPct val="150000"/>
              </a:lnSpc>
            </a:pPr>
            <a:r>
              <a:rPr lang="en-ZA" dirty="0">
                <a:latin typeface="+mj-lt"/>
              </a:rPr>
              <a:t>KWT Solid Waste Dept</a:t>
            </a:r>
          </a:p>
          <a:p>
            <a:pPr>
              <a:lnSpc>
                <a:spcPct val="150000"/>
              </a:lnSpc>
            </a:pPr>
            <a:r>
              <a:rPr lang="en-ZA" dirty="0" err="1">
                <a:latin typeface="+mj-lt"/>
              </a:rPr>
              <a:t>Mbi’s</a:t>
            </a:r>
            <a:r>
              <a:rPr lang="en-ZA" dirty="0">
                <a:latin typeface="+mj-lt"/>
              </a:rPr>
              <a:t> family homes (deceases person’s homes) in Mt. Coke &amp; </a:t>
            </a:r>
            <a:r>
              <a:rPr lang="en-ZA" dirty="0" err="1">
                <a:latin typeface="+mj-lt"/>
              </a:rPr>
              <a:t>Zwelitsha</a:t>
            </a:r>
            <a:r>
              <a:rPr lang="en-ZA" dirty="0">
                <a:latin typeface="+mj-lt"/>
              </a:rPr>
              <a:t>, KWT.</a:t>
            </a:r>
          </a:p>
          <a:p>
            <a:pPr>
              <a:lnSpc>
                <a:spcPct val="150000"/>
              </a:lnSpc>
            </a:pPr>
            <a:r>
              <a:rPr lang="en-ZA" dirty="0">
                <a:latin typeface="+mj-lt"/>
              </a:rPr>
              <a:t>Mnyande Family homes (deceases person’s homes) in </a:t>
            </a:r>
            <a:r>
              <a:rPr lang="en-ZA" dirty="0" err="1">
                <a:latin typeface="+mj-lt"/>
              </a:rPr>
              <a:t>Zwelitsha</a:t>
            </a:r>
            <a:r>
              <a:rPr lang="en-ZA" dirty="0">
                <a:latin typeface="+mj-lt"/>
              </a:rPr>
              <a:t> &amp; West Bank, KWT.</a:t>
            </a:r>
          </a:p>
          <a:p>
            <a:pPr>
              <a:lnSpc>
                <a:spcPct val="150000"/>
              </a:lnSpc>
            </a:pPr>
            <a:endParaRPr lang="en-ZA" dirty="0">
              <a:latin typeface="+mj-lt"/>
            </a:endParaRPr>
          </a:p>
          <a:p>
            <a:pPr marL="114300" indent="0">
              <a:buNone/>
            </a:pPr>
            <a:r>
              <a:rPr lang="en-ZA" dirty="0">
                <a:latin typeface="Arial" panose="020B0604020202020204" pitchFamily="34" charset="0"/>
                <a:cs typeface="Arial" panose="020B0604020202020204" pitchFamily="34" charset="0"/>
              </a:rPr>
              <a:t> </a:t>
            </a:r>
          </a:p>
        </p:txBody>
      </p:sp>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59</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1338675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668896" y="187891"/>
            <a:ext cx="7687455" cy="122581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
        <p:nvSpPr>
          <p:cNvPr id="97" name="Google Shape;97;p14"/>
          <p:cNvSpPr txBox="1">
            <a:spLocks noGrp="1"/>
          </p:cNvSpPr>
          <p:nvPr>
            <p:ph type="body" idx="1"/>
          </p:nvPr>
        </p:nvSpPr>
        <p:spPr>
          <a:xfrm>
            <a:off x="748863" y="1212427"/>
            <a:ext cx="7665653" cy="4401257"/>
          </a:xfrm>
          <a:prstGeom prst="rect">
            <a:avLst/>
          </a:prstGeom>
          <a:noFill/>
          <a:ln>
            <a:noFill/>
          </a:ln>
        </p:spPr>
        <p:txBody>
          <a:bodyPr spcFirstLastPara="1" wrap="square" lIns="91425" tIns="45700" rIns="91425" bIns="45700" anchor="t" anchorCtr="0">
            <a:noAutofit/>
          </a:bodyPr>
          <a:lstStyle/>
          <a:p>
            <a:pPr marL="0" lvl="0" indent="0">
              <a:lnSpc>
                <a:spcPct val="107000"/>
              </a:lnSpc>
              <a:spcBef>
                <a:spcPts val="0"/>
              </a:spcBef>
              <a:spcAft>
                <a:spcPts val="800"/>
              </a:spcAft>
              <a:buClr>
                <a:srgbClr val="000000"/>
              </a:buClr>
              <a:buSzTx/>
              <a:buNone/>
            </a:pPr>
            <a:r>
              <a:rPr lang="en-US" b="1" dirty="0">
                <a:solidFill>
                  <a:schemeClr val="tx1"/>
                </a:solidFill>
                <a:latin typeface="Arial"/>
                <a:ea typeface="Calibri" panose="020F0502020204030204" pitchFamily="34" charset="0"/>
                <a:cs typeface="Times New Roman" panose="02020603050405020304" pitchFamily="18" charset="0"/>
                <a:sym typeface="Arial"/>
              </a:rPr>
              <a:t>SAPS: Arrests Executed for various offences from the 29</a:t>
            </a:r>
            <a:r>
              <a:rPr lang="en-US" b="1" dirty="0">
                <a:solidFill>
                  <a:schemeClr val="tx1"/>
                </a:solidFill>
                <a:latin typeface="Arial"/>
                <a:cs typeface="Times New Roman" panose="02020603050405020304" pitchFamily="18" charset="0"/>
                <a:sym typeface="Arial"/>
              </a:rPr>
              <a:t>/05/2020 to – /07/2020 </a:t>
            </a:r>
            <a:endParaRPr lang="en-ZA" b="1" dirty="0">
              <a:solidFill>
                <a:schemeClr val="tx1"/>
              </a:solidFill>
              <a:latin typeface="Arial"/>
              <a:cs typeface="Times New Roman" panose="02020603050405020304" pitchFamily="18" charset="0"/>
              <a:sym typeface="Arial"/>
            </a:endParaRPr>
          </a:p>
          <a:p>
            <a:pPr marL="0" lvl="0" indent="0">
              <a:lnSpc>
                <a:spcPct val="107000"/>
              </a:lnSpc>
              <a:spcBef>
                <a:spcPts val="0"/>
              </a:spcBef>
              <a:spcAft>
                <a:spcPts val="800"/>
              </a:spcAft>
              <a:buClr>
                <a:srgbClr val="000000"/>
              </a:buClr>
              <a:buSzTx/>
              <a:buNone/>
            </a:pPr>
            <a:r>
              <a:rPr lang="en-US" u="sng" dirty="0">
                <a:solidFill>
                  <a:srgbClr val="000000"/>
                </a:solidFill>
                <a:latin typeface="Arial"/>
                <a:ea typeface="Calibri" panose="020F0502020204030204" pitchFamily="34" charset="0"/>
                <a:cs typeface="Times New Roman" panose="02020603050405020304" pitchFamily="18" charset="0"/>
                <a:sym typeface="Arial"/>
              </a:rPr>
              <a:t>Total Arrest Stats received from SAPS:</a:t>
            </a:r>
          </a:p>
          <a:p>
            <a:pPr marL="0" lvl="0" indent="0">
              <a:lnSpc>
                <a:spcPct val="107000"/>
              </a:lnSpc>
              <a:spcBef>
                <a:spcPts val="0"/>
              </a:spcBef>
              <a:spcAft>
                <a:spcPts val="800"/>
              </a:spcAft>
              <a:buClr>
                <a:srgbClr val="000000"/>
              </a:buClr>
              <a:buSzTx/>
              <a:buNone/>
            </a:pPr>
            <a:endParaRPr lang="en-ZA" u="sng" dirty="0">
              <a:solidFill>
                <a:srgbClr val="000000"/>
              </a:solidFill>
              <a:latin typeface="Arial"/>
              <a:ea typeface="Calibri" panose="020F0502020204030204" pitchFamily="34" charset="0"/>
              <a:cs typeface="Times New Roman" panose="02020603050405020304" pitchFamily="18" charset="0"/>
              <a:sym typeface="Arial"/>
            </a:endParaRPr>
          </a:p>
          <a:p>
            <a:pPr marL="342900" lvl="0">
              <a:lnSpc>
                <a:spcPct val="107000"/>
              </a:lnSpc>
              <a:spcBef>
                <a:spcPts val="0"/>
              </a:spcBef>
              <a:spcAft>
                <a:spcPts val="800"/>
              </a:spcAft>
              <a:buClr>
                <a:srgbClr val="000000"/>
              </a:buClr>
              <a:buSzTx/>
            </a:pPr>
            <a:r>
              <a:rPr lang="en-US" dirty="0">
                <a:solidFill>
                  <a:srgbClr val="000000"/>
                </a:solidFill>
                <a:latin typeface="Arial"/>
                <a:ea typeface="Calibri" panose="020F0502020204030204" pitchFamily="34" charset="0"/>
                <a:cs typeface="Times New Roman" panose="02020603050405020304" pitchFamily="18" charset="0"/>
                <a:sym typeface="Arial"/>
              </a:rPr>
              <a:t>East London: 5</a:t>
            </a:r>
            <a:endParaRPr lang="en-ZA" dirty="0">
              <a:solidFill>
                <a:srgbClr val="000000"/>
              </a:solidFill>
              <a:latin typeface="Arial"/>
              <a:ea typeface="Calibri" panose="020F0502020204030204" pitchFamily="34" charset="0"/>
              <a:cs typeface="Times New Roman" panose="02020603050405020304" pitchFamily="18" charset="0"/>
              <a:sym typeface="Arial"/>
            </a:endParaRPr>
          </a:p>
          <a:p>
            <a:pPr marL="342900" lvl="0">
              <a:lnSpc>
                <a:spcPct val="107000"/>
              </a:lnSpc>
              <a:spcBef>
                <a:spcPts val="0"/>
              </a:spcBef>
              <a:spcAft>
                <a:spcPts val="800"/>
              </a:spcAft>
              <a:buClr>
                <a:srgbClr val="000000"/>
              </a:buClr>
              <a:buSzTx/>
            </a:pPr>
            <a:r>
              <a:rPr lang="en-US" dirty="0">
                <a:solidFill>
                  <a:srgbClr val="000000"/>
                </a:solidFill>
                <a:latin typeface="Arial"/>
                <a:ea typeface="Calibri" panose="020F0502020204030204" pitchFamily="34" charset="0"/>
                <a:cs typeface="Times New Roman" panose="02020603050405020304" pitchFamily="18" charset="0"/>
                <a:sym typeface="Arial"/>
              </a:rPr>
              <a:t>King Williams Town: </a:t>
            </a:r>
            <a:r>
              <a:rPr lang="en-ZA" dirty="0">
                <a:solidFill>
                  <a:srgbClr val="000000"/>
                </a:solidFill>
                <a:latin typeface="Arial"/>
                <a:ea typeface="Calibri" panose="020F0502020204030204" pitchFamily="34" charset="0"/>
                <a:cs typeface="Times New Roman" panose="02020603050405020304" pitchFamily="18" charset="0"/>
                <a:sym typeface="Arial"/>
              </a:rPr>
              <a:t>70 </a:t>
            </a:r>
          </a:p>
          <a:p>
            <a:pPr marL="342900" lvl="0">
              <a:lnSpc>
                <a:spcPct val="107000"/>
              </a:lnSpc>
              <a:spcBef>
                <a:spcPts val="0"/>
              </a:spcBef>
              <a:spcAft>
                <a:spcPts val="800"/>
              </a:spcAft>
              <a:buClr>
                <a:srgbClr val="000000"/>
              </a:buClr>
              <a:buSzTx/>
            </a:pPr>
            <a:r>
              <a:rPr lang="en-US" dirty="0">
                <a:solidFill>
                  <a:srgbClr val="000000"/>
                </a:solidFill>
                <a:latin typeface="Arial"/>
                <a:ea typeface="Calibri" panose="020F0502020204030204" pitchFamily="34" charset="0"/>
                <a:cs typeface="Times New Roman" panose="02020603050405020304" pitchFamily="18" charset="0"/>
                <a:sym typeface="Arial"/>
              </a:rPr>
              <a:t>Mdantsane:</a:t>
            </a:r>
            <a:r>
              <a:rPr lang="en-ZA" dirty="0">
                <a:solidFill>
                  <a:srgbClr val="000000"/>
                </a:solidFill>
                <a:latin typeface="Arial"/>
                <a:ea typeface="Calibri" panose="020F0502020204030204" pitchFamily="34" charset="0"/>
                <a:cs typeface="Times New Roman" panose="02020603050405020304" pitchFamily="18" charset="0"/>
                <a:sym typeface="Arial"/>
              </a:rPr>
              <a:t> 5</a:t>
            </a:r>
          </a:p>
          <a:p>
            <a:pPr marL="257175" lvl="0" indent="-257175">
              <a:spcBef>
                <a:spcPts val="560"/>
              </a:spcBef>
              <a:buSzPts val="2800"/>
            </a:pPr>
            <a:endParaRPr lang="en-ZA" dirty="0">
              <a:solidFill>
                <a:schemeClr val="tx1">
                  <a:lumMod val="75000"/>
                  <a:lumOff val="25000"/>
                </a:schemeClr>
              </a:solidFill>
            </a:endParaRPr>
          </a:p>
        </p:txBody>
      </p:sp>
    </p:spTree>
    <p:extLst>
      <p:ext uri="{BB962C8B-B14F-4D97-AF65-F5344CB8AC3E}">
        <p14:creationId xmlns:p14="http://schemas.microsoft.com/office/powerpoint/2010/main" val="34719289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457200" y="1089892"/>
            <a:ext cx="7894040" cy="4659166"/>
          </a:xfrm>
        </p:spPr>
        <p:txBody>
          <a:bodyPr/>
          <a:lstStyle/>
          <a:p>
            <a:pPr marL="114300" indent="0">
              <a:buNone/>
            </a:pPr>
            <a:r>
              <a:rPr lang="en-ZA" dirty="0">
                <a:latin typeface="Arial" panose="020B0604020202020204" pitchFamily="34" charset="0"/>
                <a:cs typeface="Arial" panose="020B0604020202020204" pitchFamily="34" charset="0"/>
              </a:rPr>
              <a:t>DECONTAMINATION/ DISINFECTION PROGRAMME</a:t>
            </a:r>
          </a:p>
          <a:p>
            <a:pPr marL="114300" indent="0">
              <a:buNone/>
            </a:pPr>
            <a:endParaRPr lang="en-ZA" dirty="0">
              <a:latin typeface="Arial" panose="020B0604020202020204" pitchFamily="34" charset="0"/>
              <a:cs typeface="Arial" panose="020B0604020202020204" pitchFamily="34" charset="0"/>
            </a:endParaRPr>
          </a:p>
          <a:p>
            <a:pPr marL="342900" lvl="0" algn="just">
              <a:buFont typeface="Symbol" panose="05050102010706020507" pitchFamily="18" charset="2"/>
              <a:buChar char=""/>
            </a:pPr>
            <a:r>
              <a:rPr lang="en-ZA" dirty="0">
                <a:solidFill>
                  <a:schemeClr val="tx1"/>
                </a:solidFill>
                <a:latin typeface="Arial" panose="020B0604020202020204" pitchFamily="34" charset="0"/>
                <a:ea typeface="Calibri" panose="020F0502020204030204" pitchFamily="34" charset="0"/>
              </a:rPr>
              <a:t>Law Enforcement Offices</a:t>
            </a:r>
          </a:p>
          <a:p>
            <a:pPr marL="342900" lvl="0" algn="just">
              <a:buFont typeface="Symbol" panose="05050102010706020507" pitchFamily="18" charset="2"/>
              <a:buChar char=""/>
            </a:pPr>
            <a:r>
              <a:rPr lang="en-ZA" dirty="0">
                <a:solidFill>
                  <a:schemeClr val="tx1"/>
                </a:solidFill>
                <a:latin typeface="Arial" panose="020B0604020202020204" pitchFamily="34" charset="0"/>
                <a:ea typeface="Calibri" panose="020F0502020204030204" pitchFamily="34" charset="0"/>
              </a:rPr>
              <a:t>Vehicle Fleet</a:t>
            </a:r>
          </a:p>
          <a:p>
            <a:pPr marL="342900" lvl="0" algn="just">
              <a:buFont typeface="Symbol" panose="05050102010706020507" pitchFamily="18" charset="2"/>
              <a:buChar char=""/>
            </a:pPr>
            <a:r>
              <a:rPr lang="en-ZA" dirty="0">
                <a:solidFill>
                  <a:schemeClr val="tx1"/>
                </a:solidFill>
                <a:latin typeface="Arial" panose="020B0604020202020204" pitchFamily="34" charset="0"/>
                <a:ea typeface="Calibri" panose="020F0502020204030204" pitchFamily="34" charset="0"/>
              </a:rPr>
              <a:t>BCMM Old Mutual Building</a:t>
            </a:r>
          </a:p>
          <a:p>
            <a:pPr marL="342900" lvl="0" algn="just">
              <a:buFont typeface="Symbol" panose="05050102010706020507" pitchFamily="18" charset="2"/>
              <a:buChar char=""/>
            </a:pPr>
            <a:r>
              <a:rPr lang="en-ZA" dirty="0">
                <a:solidFill>
                  <a:schemeClr val="tx1"/>
                </a:solidFill>
                <a:latin typeface="Arial" panose="020B0604020202020204" pitchFamily="34" charset="0"/>
                <a:ea typeface="Calibri" panose="020F0502020204030204" pitchFamily="34" charset="0"/>
              </a:rPr>
              <a:t>Mdantsane NU6 Depot (All Departments)</a:t>
            </a:r>
          </a:p>
          <a:p>
            <a:pPr marL="342900" lvl="0" algn="just">
              <a:buFont typeface="Symbol" panose="05050102010706020507" pitchFamily="18" charset="2"/>
              <a:buChar char=""/>
            </a:pPr>
            <a:r>
              <a:rPr lang="en-ZA" dirty="0">
                <a:solidFill>
                  <a:schemeClr val="tx1"/>
                </a:solidFill>
                <a:latin typeface="Arial" panose="020B0604020202020204" pitchFamily="34" charset="0"/>
                <a:ea typeface="Calibri" panose="020F0502020204030204" pitchFamily="34" charset="0"/>
              </a:rPr>
              <a:t>BCMM Wellness Centre</a:t>
            </a:r>
          </a:p>
          <a:p>
            <a:pPr marL="342900" lvl="0" algn="just">
              <a:buFont typeface="Symbol" panose="05050102010706020507" pitchFamily="18" charset="2"/>
              <a:buChar char=""/>
            </a:pPr>
            <a:r>
              <a:rPr lang="en-ZA" dirty="0">
                <a:solidFill>
                  <a:schemeClr val="tx1"/>
                </a:solidFill>
                <a:latin typeface="Arial" panose="020B0604020202020204" pitchFamily="34" charset="0"/>
                <a:ea typeface="Calibri" panose="020F0502020204030204" pitchFamily="34" charset="0"/>
              </a:rPr>
              <a:t>Gonubie Rent Office</a:t>
            </a:r>
          </a:p>
          <a:p>
            <a:pPr marL="342900" lvl="0" algn="just">
              <a:buFont typeface="Symbol" panose="05050102010706020507" pitchFamily="18" charset="2"/>
              <a:buChar char=""/>
            </a:pPr>
            <a:r>
              <a:rPr lang="en-ZA" dirty="0">
                <a:solidFill>
                  <a:schemeClr val="tx1"/>
                </a:solidFill>
                <a:latin typeface="Arial" panose="020B0604020202020204" pitchFamily="34" charset="0"/>
                <a:ea typeface="Calibri" panose="020F0502020204030204" pitchFamily="34" charset="0"/>
              </a:rPr>
              <a:t>EL Electricity Department. </a:t>
            </a:r>
            <a:endParaRPr lang="en-ZA" sz="2000" dirty="0">
              <a:solidFill>
                <a:schemeClr val="tx1"/>
              </a:solidFill>
              <a:latin typeface="Times New Roman" panose="02020603050405020304" pitchFamily="18" charset="0"/>
              <a:ea typeface="Times New Roman" panose="02020603050405020304" pitchFamily="18" charset="0"/>
            </a:endParaRPr>
          </a:p>
          <a:p>
            <a:pPr marL="114300" indent="0" algn="just">
              <a:lnSpc>
                <a:spcPct val="107000"/>
              </a:lnSpc>
              <a:spcAft>
                <a:spcPts val="800"/>
              </a:spcAft>
              <a:buNone/>
            </a:pP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ZA" dirty="0">
              <a:latin typeface="+mj-lt"/>
            </a:endParaRPr>
          </a:p>
          <a:p>
            <a:pPr marL="114300" indent="0">
              <a:buNone/>
            </a:pPr>
            <a:r>
              <a:rPr lang="en-ZA" dirty="0">
                <a:latin typeface="Arial" panose="020B0604020202020204" pitchFamily="34" charset="0"/>
                <a:cs typeface="Arial" panose="020B0604020202020204" pitchFamily="34" charset="0"/>
              </a:rPr>
              <a:t> </a:t>
            </a:r>
          </a:p>
        </p:txBody>
      </p:sp>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60</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41620450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457200" y="1089892"/>
            <a:ext cx="7894040" cy="4659166"/>
          </a:xfrm>
        </p:spPr>
        <p:txBody>
          <a:bodyPr/>
          <a:lstStyle/>
          <a:p>
            <a:pPr marL="114300" indent="0">
              <a:buNone/>
            </a:pPr>
            <a:r>
              <a:rPr lang="en-ZA" dirty="0">
                <a:latin typeface="Arial" panose="020B0604020202020204" pitchFamily="34" charset="0"/>
                <a:cs typeface="Arial" panose="020B0604020202020204" pitchFamily="34" charset="0"/>
              </a:rPr>
              <a:t>DECONTAMINATION/ DISINFECTION PROGRAMME</a:t>
            </a:r>
          </a:p>
          <a:p>
            <a:pPr marL="114300" indent="0">
              <a:lnSpc>
                <a:spcPct val="150000"/>
              </a:lnSpc>
              <a:buNone/>
            </a:pPr>
            <a:endParaRPr lang="en-ZA" dirty="0">
              <a:latin typeface="+mj-lt"/>
            </a:endParaRPr>
          </a:p>
          <a:p>
            <a:pPr marL="342900" lvl="0" algn="just">
              <a:buFont typeface="Symbol" panose="05050102010706020507" pitchFamily="18" charset="2"/>
              <a:buChar char=""/>
            </a:pPr>
            <a:r>
              <a:rPr lang="en-ZA" dirty="0">
                <a:solidFill>
                  <a:schemeClr val="tx1"/>
                </a:solidFill>
                <a:latin typeface="+mn-lt"/>
                <a:ea typeface="Calibri" panose="020F0502020204030204" pitchFamily="34" charset="0"/>
              </a:rPr>
              <a:t>Coastal Region – </a:t>
            </a:r>
            <a:r>
              <a:rPr lang="en-ZA" dirty="0" err="1">
                <a:solidFill>
                  <a:schemeClr val="tx1"/>
                </a:solidFill>
                <a:latin typeface="+mn-lt"/>
                <a:ea typeface="Calibri" panose="020F0502020204030204" pitchFamily="34" charset="0"/>
              </a:rPr>
              <a:t>Gompo</a:t>
            </a:r>
            <a:r>
              <a:rPr lang="en-ZA" dirty="0">
                <a:solidFill>
                  <a:schemeClr val="tx1"/>
                </a:solidFill>
                <a:latin typeface="+mn-lt"/>
                <a:ea typeface="Calibri" panose="020F0502020204030204" pitchFamily="34" charset="0"/>
              </a:rPr>
              <a:t> A Clinic</a:t>
            </a:r>
          </a:p>
          <a:p>
            <a:pPr marL="342900" lvl="0" algn="just">
              <a:buFont typeface="Symbol" panose="05050102010706020507" pitchFamily="18" charset="2"/>
              <a:buChar char=""/>
            </a:pPr>
            <a:r>
              <a:rPr lang="en-ZA" dirty="0">
                <a:solidFill>
                  <a:schemeClr val="tx1"/>
                </a:solidFill>
                <a:latin typeface="+mn-lt"/>
                <a:ea typeface="Calibri" panose="020F0502020204030204" pitchFamily="34" charset="0"/>
              </a:rPr>
              <a:t>EL City Hall Cllr’s Offices</a:t>
            </a:r>
          </a:p>
          <a:p>
            <a:pPr marL="342900" lvl="0" algn="just">
              <a:buFont typeface="Symbol" panose="05050102010706020507" pitchFamily="18" charset="2"/>
              <a:buChar char=""/>
            </a:pPr>
            <a:r>
              <a:rPr lang="en-ZA" dirty="0">
                <a:solidFill>
                  <a:schemeClr val="tx1"/>
                </a:solidFill>
                <a:latin typeface="+mn-lt"/>
                <a:ea typeface="Calibri" panose="020F0502020204030204" pitchFamily="34" charset="0"/>
              </a:rPr>
              <a:t>BCMM Speakers Office</a:t>
            </a:r>
          </a:p>
          <a:p>
            <a:pPr marL="342900" lvl="0" algn="just">
              <a:buFont typeface="Symbol" panose="05050102010706020507" pitchFamily="18" charset="2"/>
              <a:buChar char=""/>
            </a:pPr>
            <a:r>
              <a:rPr lang="en-ZA" dirty="0">
                <a:solidFill>
                  <a:schemeClr val="tx1"/>
                </a:solidFill>
                <a:latin typeface="+mn-lt"/>
                <a:ea typeface="Calibri" panose="020F0502020204030204" pitchFamily="34" charset="0"/>
              </a:rPr>
              <a:t>BCMM </a:t>
            </a:r>
            <a:r>
              <a:rPr lang="en-ZA" dirty="0" err="1">
                <a:solidFill>
                  <a:schemeClr val="tx1"/>
                </a:solidFill>
                <a:latin typeface="+mn-lt"/>
                <a:ea typeface="Calibri" panose="020F0502020204030204" pitchFamily="34" charset="0"/>
              </a:rPr>
              <a:t>Wippery</a:t>
            </a:r>
            <a:r>
              <a:rPr lang="en-ZA" dirty="0">
                <a:solidFill>
                  <a:schemeClr val="tx1"/>
                </a:solidFill>
                <a:latin typeface="+mn-lt"/>
                <a:ea typeface="Calibri" panose="020F0502020204030204" pitchFamily="34" charset="0"/>
              </a:rPr>
              <a:t>/ Chief-</a:t>
            </a:r>
            <a:r>
              <a:rPr lang="en-ZA" dirty="0" err="1">
                <a:solidFill>
                  <a:schemeClr val="tx1"/>
                </a:solidFill>
                <a:latin typeface="+mn-lt"/>
                <a:ea typeface="Calibri" panose="020F0502020204030204" pitchFamily="34" charset="0"/>
              </a:rPr>
              <a:t>Wipp’s</a:t>
            </a:r>
            <a:r>
              <a:rPr lang="en-ZA" dirty="0">
                <a:solidFill>
                  <a:schemeClr val="tx1"/>
                </a:solidFill>
                <a:latin typeface="+mn-lt"/>
                <a:ea typeface="Calibri" panose="020F0502020204030204" pitchFamily="34" charset="0"/>
              </a:rPr>
              <a:t> Office</a:t>
            </a:r>
          </a:p>
          <a:p>
            <a:pPr marL="342900" lvl="0" algn="just">
              <a:buFont typeface="Symbol" panose="05050102010706020507" pitchFamily="18" charset="2"/>
              <a:buChar char=""/>
            </a:pPr>
            <a:r>
              <a:rPr lang="en-ZA" dirty="0">
                <a:solidFill>
                  <a:schemeClr val="tx1"/>
                </a:solidFill>
                <a:latin typeface="+mn-lt"/>
                <a:ea typeface="Calibri" panose="020F0502020204030204" pitchFamily="34" charset="0"/>
              </a:rPr>
              <a:t>Cllr’s Office </a:t>
            </a:r>
            <a:r>
              <a:rPr lang="en-ZA" dirty="0" err="1">
                <a:solidFill>
                  <a:schemeClr val="tx1"/>
                </a:solidFill>
                <a:latin typeface="+mn-lt"/>
                <a:ea typeface="Calibri" panose="020F0502020204030204" pitchFamily="34" charset="0"/>
              </a:rPr>
              <a:t>Kiwane</a:t>
            </a:r>
            <a:r>
              <a:rPr lang="en-ZA" dirty="0">
                <a:solidFill>
                  <a:schemeClr val="tx1"/>
                </a:solidFill>
                <a:latin typeface="+mn-lt"/>
                <a:ea typeface="Calibri" panose="020F0502020204030204" pitchFamily="34" charset="0"/>
              </a:rPr>
              <a:t> Hall &amp; </a:t>
            </a:r>
            <a:r>
              <a:rPr lang="en-ZA" dirty="0" err="1">
                <a:solidFill>
                  <a:schemeClr val="tx1"/>
                </a:solidFill>
                <a:latin typeface="+mn-lt"/>
                <a:ea typeface="Calibri" panose="020F0502020204030204" pitchFamily="34" charset="0"/>
              </a:rPr>
              <a:t>Cadali</a:t>
            </a:r>
            <a:r>
              <a:rPr lang="en-ZA" dirty="0">
                <a:solidFill>
                  <a:schemeClr val="tx1"/>
                </a:solidFill>
                <a:latin typeface="+mn-lt"/>
                <a:ea typeface="Calibri" panose="020F0502020204030204" pitchFamily="34" charset="0"/>
              </a:rPr>
              <a:t> Hall</a:t>
            </a:r>
          </a:p>
          <a:p>
            <a:pPr marL="342900" lvl="0" algn="just">
              <a:buFont typeface="Symbol" panose="05050102010706020507" pitchFamily="18" charset="2"/>
              <a:buChar char=""/>
            </a:pPr>
            <a:r>
              <a:rPr lang="en-ZA" dirty="0">
                <a:solidFill>
                  <a:schemeClr val="tx1"/>
                </a:solidFill>
                <a:latin typeface="+mn-lt"/>
                <a:ea typeface="Calibri" panose="020F0502020204030204" pitchFamily="34" charset="0"/>
              </a:rPr>
              <a:t>Gonubie Cllr’s Office.</a:t>
            </a:r>
          </a:p>
          <a:p>
            <a:pPr marL="342900" lvl="0" algn="just">
              <a:buFont typeface="Symbol" panose="05050102010706020507" pitchFamily="18" charset="2"/>
              <a:buChar char=""/>
            </a:pPr>
            <a:r>
              <a:rPr lang="en-ZA" dirty="0">
                <a:latin typeface="+mn-lt"/>
              </a:rPr>
              <a:t>Grey Hospital OPD</a:t>
            </a:r>
          </a:p>
          <a:p>
            <a:pPr marL="342900" lvl="0" algn="just">
              <a:buFont typeface="Symbol" panose="05050102010706020507" pitchFamily="18" charset="2"/>
              <a:buChar char=""/>
            </a:pPr>
            <a:r>
              <a:rPr lang="en-ZA" dirty="0" err="1">
                <a:latin typeface="+mn-lt"/>
              </a:rPr>
              <a:t>Dimbaza</a:t>
            </a:r>
            <a:r>
              <a:rPr lang="en-ZA" dirty="0">
                <a:latin typeface="+mn-lt"/>
              </a:rPr>
              <a:t>, </a:t>
            </a:r>
            <a:r>
              <a:rPr lang="en-ZA" dirty="0" err="1">
                <a:latin typeface="+mn-lt"/>
              </a:rPr>
              <a:t>Madakeni</a:t>
            </a:r>
            <a:r>
              <a:rPr lang="en-ZA" dirty="0">
                <a:latin typeface="+mn-lt"/>
              </a:rPr>
              <a:t> Ward 36 </a:t>
            </a:r>
            <a:endParaRPr lang="en-ZA" dirty="0">
              <a:solidFill>
                <a:schemeClr val="tx1"/>
              </a:solidFill>
              <a:latin typeface="+mn-lt"/>
              <a:ea typeface="Calibri" panose="020F0502020204030204" pitchFamily="34" charset="0"/>
            </a:endParaRPr>
          </a:p>
          <a:p>
            <a:pPr marL="342900" lvl="0" algn="just">
              <a:buFont typeface="Symbol" panose="05050102010706020507" pitchFamily="18" charset="2"/>
              <a:buChar char=""/>
            </a:pPr>
            <a:endParaRPr lang="en-ZA" dirty="0">
              <a:solidFill>
                <a:schemeClr val="tx1"/>
              </a:solidFill>
              <a:latin typeface="+mn-lt"/>
              <a:ea typeface="Times New Roman" panose="02020603050405020304" pitchFamily="18" charset="0"/>
            </a:endParaRPr>
          </a:p>
          <a:p>
            <a:pPr marL="114300" indent="0">
              <a:buNone/>
            </a:pPr>
            <a:endParaRPr lang="en-ZA"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61</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
        <p:nvSpPr>
          <p:cNvPr id="2" name="Rectangle 1">
            <a:extLst>
              <a:ext uri="{FF2B5EF4-FFF2-40B4-BE49-F238E27FC236}">
                <a16:creationId xmlns:a16="http://schemas.microsoft.com/office/drawing/2014/main" id="{9D972CBA-96FE-4AC5-84CD-3FAE0141B583}"/>
              </a:ext>
            </a:extLst>
          </p:cNvPr>
          <p:cNvSpPr>
            <a:spLocks noChangeArrowheads="1"/>
          </p:cNvSpPr>
          <p:nvPr/>
        </p:nvSpPr>
        <p:spPr bwMode="auto">
          <a:xfrm>
            <a:off x="0" y="-107722"/>
            <a:ext cx="2135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800" b="0" i="0" u="none" strike="noStrike" cap="none" normalizeH="0" baseline="0" dirty="0">
                <a:ln>
                  <a:noFill/>
                </a:ln>
                <a:solidFill>
                  <a:schemeClr val="tx1"/>
                </a:solidFill>
                <a:effectLst/>
              </a:rPr>
              <a:t> </a:t>
            </a: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839689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457200" y="1089892"/>
            <a:ext cx="7894040" cy="5248804"/>
          </a:xfrm>
        </p:spPr>
        <p:txBody>
          <a:bodyPr/>
          <a:lstStyle/>
          <a:p>
            <a:pPr marL="114300" indent="0">
              <a:buNone/>
            </a:pPr>
            <a:r>
              <a:rPr lang="en-ZA" dirty="0">
                <a:latin typeface="Arial" panose="020B0604020202020204" pitchFamily="34" charset="0"/>
                <a:cs typeface="Arial" panose="020B0604020202020204" pitchFamily="34" charset="0"/>
              </a:rPr>
              <a:t>DECONTAMINATION/ DISINFECTION PROGRAMME</a:t>
            </a:r>
          </a:p>
          <a:p>
            <a:pPr marL="114300" indent="0">
              <a:buNone/>
            </a:pPr>
            <a:endParaRPr lang="en-ZA" dirty="0">
              <a:latin typeface="Calibri" panose="020F0502020204030204" pitchFamily="34" charset="0"/>
              <a:ea typeface="Times New Roman" panose="02020603050405020304" pitchFamily="18" charset="0"/>
            </a:endParaRPr>
          </a:p>
          <a:p>
            <a:pPr marL="114300" indent="0">
              <a:lnSpc>
                <a:spcPct val="150000"/>
              </a:lnSpc>
              <a:buNone/>
            </a:pPr>
            <a:r>
              <a:rPr lang="en-ZA" dirty="0">
                <a:latin typeface="Calibri" panose="020F0502020204030204" pitchFamily="34" charset="0"/>
                <a:ea typeface="Times New Roman" panose="02020603050405020304" pitchFamily="18" charset="0"/>
              </a:rPr>
              <a:t> </a:t>
            </a:r>
            <a:r>
              <a:rPr lang="en-ZA" dirty="0">
                <a:latin typeface="+mn-lt"/>
                <a:ea typeface="Times New Roman" panose="02020603050405020304" pitchFamily="18" charset="0"/>
              </a:rPr>
              <a:t>Decontamination of Inland Cllrs offices</a:t>
            </a:r>
          </a:p>
          <a:p>
            <a:pPr>
              <a:lnSpc>
                <a:spcPct val="150000"/>
              </a:lnSpc>
            </a:pPr>
            <a:r>
              <a:rPr lang="en-ZA" dirty="0">
                <a:latin typeface="+mn-lt"/>
                <a:ea typeface="Times New Roman" panose="02020603050405020304" pitchFamily="18" charset="0"/>
              </a:rPr>
              <a:t>Ward 25 </a:t>
            </a:r>
          </a:p>
          <a:p>
            <a:pPr>
              <a:lnSpc>
                <a:spcPct val="150000"/>
              </a:lnSpc>
            </a:pPr>
            <a:r>
              <a:rPr lang="en-ZA" dirty="0">
                <a:latin typeface="+mn-lt"/>
                <a:ea typeface="Times New Roman" panose="02020603050405020304" pitchFamily="18" charset="0"/>
              </a:rPr>
              <a:t>Ward 34 </a:t>
            </a:r>
          </a:p>
          <a:p>
            <a:pPr>
              <a:lnSpc>
                <a:spcPct val="150000"/>
              </a:lnSpc>
            </a:pPr>
            <a:r>
              <a:rPr lang="en-ZA" dirty="0">
                <a:latin typeface="+mn-lt"/>
                <a:ea typeface="Times New Roman" panose="02020603050405020304" pitchFamily="18" charset="0"/>
              </a:rPr>
              <a:t>Ward 35 </a:t>
            </a:r>
          </a:p>
          <a:p>
            <a:pPr>
              <a:lnSpc>
                <a:spcPct val="150000"/>
              </a:lnSpc>
            </a:pPr>
            <a:r>
              <a:rPr lang="en-ZA" dirty="0">
                <a:latin typeface="+mn-lt"/>
                <a:ea typeface="Times New Roman" panose="02020603050405020304" pitchFamily="18" charset="0"/>
              </a:rPr>
              <a:t>Ward 36 </a:t>
            </a:r>
          </a:p>
          <a:p>
            <a:pPr>
              <a:lnSpc>
                <a:spcPct val="150000"/>
              </a:lnSpc>
            </a:pPr>
            <a:r>
              <a:rPr lang="en-ZA" dirty="0">
                <a:latin typeface="+mn-lt"/>
                <a:ea typeface="Times New Roman" panose="02020603050405020304" pitchFamily="18" charset="0"/>
              </a:rPr>
              <a:t>Ward 37</a:t>
            </a:r>
          </a:p>
          <a:p>
            <a:endParaRPr lang="en-ZA" dirty="0">
              <a:latin typeface="+mn-lt"/>
              <a:ea typeface="Calibri" panose="020F0502020204030204" pitchFamily="34" charset="0"/>
            </a:endParaRPr>
          </a:p>
          <a:p>
            <a:pPr marL="342900" lvl="0" algn="just">
              <a:buFont typeface="Symbol" panose="05050102010706020507" pitchFamily="18" charset="2"/>
              <a:buChar char=""/>
            </a:pPr>
            <a:endParaRPr lang="en-ZA" dirty="0">
              <a:solidFill>
                <a:schemeClr val="tx1"/>
              </a:solidFill>
              <a:latin typeface="+mn-lt"/>
              <a:ea typeface="Times New Roman" panose="02020603050405020304" pitchFamily="18" charset="0"/>
            </a:endParaRPr>
          </a:p>
          <a:p>
            <a:pPr marL="114300" indent="0">
              <a:buNone/>
            </a:pPr>
            <a:endParaRPr lang="en-ZA"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62</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
        <p:nvSpPr>
          <p:cNvPr id="2" name="Rectangle 1">
            <a:extLst>
              <a:ext uri="{FF2B5EF4-FFF2-40B4-BE49-F238E27FC236}">
                <a16:creationId xmlns:a16="http://schemas.microsoft.com/office/drawing/2014/main" id="{9D972CBA-96FE-4AC5-84CD-3FAE0141B583}"/>
              </a:ext>
            </a:extLst>
          </p:cNvPr>
          <p:cNvSpPr>
            <a:spLocks noChangeArrowheads="1"/>
          </p:cNvSpPr>
          <p:nvPr/>
        </p:nvSpPr>
        <p:spPr bwMode="auto">
          <a:xfrm>
            <a:off x="0" y="-107722"/>
            <a:ext cx="2135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800" b="0" i="0" u="none" strike="noStrike" cap="none" normalizeH="0" baseline="0" dirty="0">
                <a:ln>
                  <a:noFill/>
                </a:ln>
                <a:solidFill>
                  <a:schemeClr val="tx1"/>
                </a:solidFill>
                <a:effectLst/>
              </a:rPr>
              <a:t> </a:t>
            </a: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57732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457200" y="1089892"/>
            <a:ext cx="7894040" cy="5248804"/>
          </a:xfrm>
        </p:spPr>
        <p:txBody>
          <a:bodyPr/>
          <a:lstStyle/>
          <a:p>
            <a:pPr marL="114300" indent="0">
              <a:buNone/>
            </a:pPr>
            <a:r>
              <a:rPr lang="en-ZA" dirty="0">
                <a:latin typeface="Arial" panose="020B0604020202020204" pitchFamily="34" charset="0"/>
                <a:cs typeface="Arial" panose="020B0604020202020204" pitchFamily="34" charset="0"/>
              </a:rPr>
              <a:t>DECONTAMINATION/ DISINFECTION PROGRAMME</a:t>
            </a:r>
          </a:p>
          <a:p>
            <a:pPr marL="114300" indent="0">
              <a:buNone/>
            </a:pPr>
            <a:endParaRPr lang="en-ZA" dirty="0">
              <a:latin typeface="Calibri" panose="020F0502020204030204" pitchFamily="34" charset="0"/>
              <a:ea typeface="Times New Roman" panose="02020603050405020304" pitchFamily="18" charset="0"/>
            </a:endParaRPr>
          </a:p>
          <a:p>
            <a:pPr marL="114300" indent="0">
              <a:lnSpc>
                <a:spcPct val="150000"/>
              </a:lnSpc>
              <a:buNone/>
            </a:pPr>
            <a:r>
              <a:rPr lang="en-ZA" dirty="0">
                <a:latin typeface="Calibri" panose="020F0502020204030204" pitchFamily="34" charset="0"/>
                <a:ea typeface="Times New Roman" panose="02020603050405020304" pitchFamily="18" charset="0"/>
              </a:rPr>
              <a:t> </a:t>
            </a:r>
            <a:r>
              <a:rPr lang="en-ZA" dirty="0">
                <a:latin typeface="+mn-lt"/>
                <a:ea typeface="Times New Roman" panose="02020603050405020304" pitchFamily="18" charset="0"/>
              </a:rPr>
              <a:t>Decontamination of Inland Cllrs offices</a:t>
            </a:r>
          </a:p>
          <a:p>
            <a:pPr>
              <a:lnSpc>
                <a:spcPct val="150000"/>
              </a:lnSpc>
            </a:pPr>
            <a:r>
              <a:rPr lang="en-ZA" dirty="0">
                <a:latin typeface="+mn-lt"/>
                <a:ea typeface="Times New Roman" panose="02020603050405020304" pitchFamily="18" charset="0"/>
              </a:rPr>
              <a:t>Ward 38</a:t>
            </a:r>
          </a:p>
          <a:p>
            <a:pPr>
              <a:lnSpc>
                <a:spcPct val="150000"/>
              </a:lnSpc>
            </a:pPr>
            <a:r>
              <a:rPr lang="en-ZA" dirty="0">
                <a:latin typeface="+mn-lt"/>
                <a:ea typeface="Times New Roman" panose="02020603050405020304" pitchFamily="18" charset="0"/>
              </a:rPr>
              <a:t>Ward 39 </a:t>
            </a:r>
          </a:p>
          <a:p>
            <a:pPr>
              <a:lnSpc>
                <a:spcPct val="150000"/>
              </a:lnSpc>
            </a:pPr>
            <a:r>
              <a:rPr lang="en-ZA" dirty="0">
                <a:latin typeface="+mn-lt"/>
                <a:ea typeface="Times New Roman" panose="02020603050405020304" pitchFamily="18" charset="0"/>
              </a:rPr>
              <a:t>Ward 40 </a:t>
            </a:r>
          </a:p>
          <a:p>
            <a:pPr>
              <a:lnSpc>
                <a:spcPct val="150000"/>
              </a:lnSpc>
            </a:pPr>
            <a:r>
              <a:rPr lang="en-ZA" dirty="0">
                <a:latin typeface="+mn-lt"/>
                <a:ea typeface="Times New Roman" panose="02020603050405020304" pitchFamily="18" charset="0"/>
              </a:rPr>
              <a:t>Ward 41 </a:t>
            </a:r>
          </a:p>
          <a:p>
            <a:pPr>
              <a:lnSpc>
                <a:spcPct val="150000"/>
              </a:lnSpc>
            </a:pPr>
            <a:r>
              <a:rPr lang="en-ZA" dirty="0">
                <a:latin typeface="+mn-lt"/>
                <a:ea typeface="Times New Roman" panose="02020603050405020304" pitchFamily="18" charset="0"/>
              </a:rPr>
              <a:t>Ward 44 </a:t>
            </a:r>
          </a:p>
          <a:p>
            <a:pPr>
              <a:lnSpc>
                <a:spcPct val="150000"/>
              </a:lnSpc>
            </a:pPr>
            <a:r>
              <a:rPr lang="en-ZA" dirty="0">
                <a:latin typeface="+mn-lt"/>
                <a:ea typeface="Times New Roman" panose="02020603050405020304" pitchFamily="18" charset="0"/>
              </a:rPr>
              <a:t>Ward 45 </a:t>
            </a:r>
            <a:endParaRPr lang="en-ZA" dirty="0">
              <a:solidFill>
                <a:schemeClr val="tx1"/>
              </a:solidFill>
              <a:latin typeface="+mn-lt"/>
              <a:ea typeface="Times New Roman" panose="02020603050405020304" pitchFamily="18" charset="0"/>
            </a:endParaRPr>
          </a:p>
          <a:p>
            <a:pPr marL="114300" indent="0">
              <a:buNone/>
            </a:pPr>
            <a:endParaRPr lang="en-ZA"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63</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
        <p:nvSpPr>
          <p:cNvPr id="2" name="Rectangle 1">
            <a:extLst>
              <a:ext uri="{FF2B5EF4-FFF2-40B4-BE49-F238E27FC236}">
                <a16:creationId xmlns:a16="http://schemas.microsoft.com/office/drawing/2014/main" id="{9D972CBA-96FE-4AC5-84CD-3FAE0141B583}"/>
              </a:ext>
            </a:extLst>
          </p:cNvPr>
          <p:cNvSpPr>
            <a:spLocks noChangeArrowheads="1"/>
          </p:cNvSpPr>
          <p:nvPr/>
        </p:nvSpPr>
        <p:spPr bwMode="auto">
          <a:xfrm>
            <a:off x="0" y="-107722"/>
            <a:ext cx="2135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800" b="0" i="0" u="none" strike="noStrike" cap="none" normalizeH="0" baseline="0" dirty="0">
                <a:ln>
                  <a:noFill/>
                </a:ln>
                <a:solidFill>
                  <a:schemeClr val="tx1"/>
                </a:solidFill>
                <a:effectLst/>
              </a:rPr>
              <a:t> </a:t>
            </a: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242080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457200" y="1089892"/>
            <a:ext cx="7894040" cy="5248804"/>
          </a:xfrm>
        </p:spPr>
        <p:txBody>
          <a:bodyPr/>
          <a:lstStyle/>
          <a:p>
            <a:pPr marL="114300" indent="0">
              <a:buNone/>
            </a:pPr>
            <a:r>
              <a:rPr lang="en-ZA" dirty="0">
                <a:latin typeface="Arial" panose="020B0604020202020204" pitchFamily="34" charset="0"/>
                <a:cs typeface="Arial" panose="020B0604020202020204" pitchFamily="34" charset="0"/>
              </a:rPr>
              <a:t>DECONTAMINATION/ DISINFECTION PROGRAMME</a:t>
            </a:r>
          </a:p>
          <a:p>
            <a:pPr marL="114300" indent="0">
              <a:buNone/>
            </a:pPr>
            <a:endParaRPr lang="en-ZA" dirty="0">
              <a:latin typeface="Calibri" panose="020F0502020204030204" pitchFamily="34" charset="0"/>
              <a:ea typeface="Times New Roman" panose="02020603050405020304" pitchFamily="18" charset="0"/>
            </a:endParaRPr>
          </a:p>
          <a:p>
            <a:pPr marL="114300" indent="0">
              <a:buNone/>
            </a:pPr>
            <a:r>
              <a:rPr lang="en-ZA" dirty="0">
                <a:latin typeface="+mn-lt"/>
                <a:ea typeface="Times New Roman" panose="02020603050405020304" pitchFamily="18" charset="0"/>
              </a:rPr>
              <a:t>Decontamination Midland  Councillor’s offices </a:t>
            </a:r>
          </a:p>
          <a:p>
            <a:pPr marL="114300" indent="0">
              <a:buNone/>
            </a:pPr>
            <a:endParaRPr lang="en-ZA" dirty="0">
              <a:latin typeface="+mn-lt"/>
              <a:ea typeface="Times New Roman" panose="02020603050405020304" pitchFamily="18" charset="0"/>
            </a:endParaRPr>
          </a:p>
          <a:p>
            <a:r>
              <a:rPr lang="en-ZA" dirty="0">
                <a:latin typeface="+mj-lt"/>
                <a:ea typeface="Times New Roman" panose="02020603050405020304" pitchFamily="18" charset="0"/>
              </a:rPr>
              <a:t>Ward 11  </a:t>
            </a:r>
          </a:p>
          <a:p>
            <a:r>
              <a:rPr lang="en-ZA" dirty="0">
                <a:latin typeface="+mj-lt"/>
                <a:ea typeface="Times New Roman" panose="02020603050405020304" pitchFamily="18" charset="0"/>
              </a:rPr>
              <a:t>Ward 12 </a:t>
            </a:r>
          </a:p>
          <a:p>
            <a:r>
              <a:rPr lang="en-ZA" dirty="0">
                <a:latin typeface="+mj-lt"/>
                <a:ea typeface="Times New Roman" panose="02020603050405020304" pitchFamily="18" charset="0"/>
              </a:rPr>
              <a:t>Ward 14</a:t>
            </a:r>
          </a:p>
          <a:p>
            <a:r>
              <a:rPr lang="en-ZA" dirty="0">
                <a:latin typeface="+mj-lt"/>
                <a:ea typeface="Times New Roman" panose="02020603050405020304" pitchFamily="18" charset="0"/>
              </a:rPr>
              <a:t>Ward 17 </a:t>
            </a:r>
          </a:p>
          <a:p>
            <a:r>
              <a:rPr lang="en-ZA" dirty="0">
                <a:latin typeface="+mj-lt"/>
                <a:ea typeface="Times New Roman" panose="02020603050405020304" pitchFamily="18" charset="0"/>
              </a:rPr>
              <a:t>Ward 20 </a:t>
            </a:r>
          </a:p>
          <a:p>
            <a:pPr marL="114300" indent="0">
              <a:lnSpc>
                <a:spcPct val="150000"/>
              </a:lnSpc>
              <a:buNone/>
            </a:pPr>
            <a:endParaRPr lang="en-ZA"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64</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
        <p:nvSpPr>
          <p:cNvPr id="2" name="Rectangle 1">
            <a:extLst>
              <a:ext uri="{FF2B5EF4-FFF2-40B4-BE49-F238E27FC236}">
                <a16:creationId xmlns:a16="http://schemas.microsoft.com/office/drawing/2014/main" id="{9D972CBA-96FE-4AC5-84CD-3FAE0141B583}"/>
              </a:ext>
            </a:extLst>
          </p:cNvPr>
          <p:cNvSpPr>
            <a:spLocks noChangeArrowheads="1"/>
          </p:cNvSpPr>
          <p:nvPr/>
        </p:nvSpPr>
        <p:spPr bwMode="auto">
          <a:xfrm>
            <a:off x="0" y="-107722"/>
            <a:ext cx="2135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800" b="0" i="0" u="none" strike="noStrike" cap="none" normalizeH="0" baseline="0" dirty="0">
                <a:ln>
                  <a:noFill/>
                </a:ln>
                <a:solidFill>
                  <a:schemeClr val="tx1"/>
                </a:solidFill>
                <a:effectLst/>
              </a:rPr>
              <a:t> </a:t>
            </a: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90226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457200" y="1089892"/>
            <a:ext cx="7894040" cy="5248804"/>
          </a:xfrm>
        </p:spPr>
        <p:txBody>
          <a:bodyPr/>
          <a:lstStyle/>
          <a:p>
            <a:pPr marL="114300" indent="0">
              <a:buNone/>
            </a:pPr>
            <a:r>
              <a:rPr lang="en-ZA" dirty="0">
                <a:latin typeface="Arial" panose="020B0604020202020204" pitchFamily="34" charset="0"/>
                <a:cs typeface="Arial" panose="020B0604020202020204" pitchFamily="34" charset="0"/>
              </a:rPr>
              <a:t>DECONTAMINATION/ DISINFECTION PROGRAMME</a:t>
            </a:r>
          </a:p>
          <a:p>
            <a:pPr marL="114300" indent="0">
              <a:buNone/>
            </a:pPr>
            <a:endParaRPr lang="en-ZA" dirty="0">
              <a:latin typeface="Calibri" panose="020F0502020204030204" pitchFamily="34" charset="0"/>
              <a:ea typeface="Times New Roman" panose="02020603050405020304" pitchFamily="18" charset="0"/>
            </a:endParaRPr>
          </a:p>
          <a:p>
            <a:pPr marL="114300" indent="0">
              <a:buNone/>
            </a:pPr>
            <a:r>
              <a:rPr lang="en-ZA" dirty="0">
                <a:latin typeface="+mn-lt"/>
                <a:ea typeface="Times New Roman" panose="02020603050405020304" pitchFamily="18" charset="0"/>
              </a:rPr>
              <a:t>Decontamination Midland  Councillor’s offices </a:t>
            </a:r>
          </a:p>
          <a:p>
            <a:pPr marL="114300" indent="0">
              <a:buNone/>
            </a:pPr>
            <a:endParaRPr lang="en-ZA" dirty="0">
              <a:latin typeface="+mn-lt"/>
              <a:ea typeface="Times New Roman" panose="02020603050405020304" pitchFamily="18" charset="0"/>
            </a:endParaRPr>
          </a:p>
          <a:p>
            <a:r>
              <a:rPr lang="en-ZA" dirty="0">
                <a:latin typeface="+mn-lt"/>
                <a:ea typeface="Times New Roman" panose="02020603050405020304" pitchFamily="18" charset="0"/>
              </a:rPr>
              <a:t>Ward 21</a:t>
            </a:r>
          </a:p>
          <a:p>
            <a:r>
              <a:rPr lang="en-ZA" dirty="0">
                <a:latin typeface="+mn-lt"/>
                <a:ea typeface="Times New Roman" panose="02020603050405020304" pitchFamily="18" charset="0"/>
              </a:rPr>
              <a:t>Ward 22 </a:t>
            </a:r>
          </a:p>
          <a:p>
            <a:r>
              <a:rPr lang="en-ZA" dirty="0">
                <a:latin typeface="+mn-lt"/>
                <a:ea typeface="Times New Roman" panose="02020603050405020304" pitchFamily="18" charset="0"/>
              </a:rPr>
              <a:t>Ward 23 </a:t>
            </a:r>
          </a:p>
          <a:p>
            <a:r>
              <a:rPr lang="en-ZA" dirty="0">
                <a:latin typeface="+mn-lt"/>
                <a:ea typeface="Times New Roman" panose="02020603050405020304" pitchFamily="18" charset="0"/>
              </a:rPr>
              <a:t>Ward 26</a:t>
            </a:r>
          </a:p>
          <a:p>
            <a:r>
              <a:rPr lang="en-ZA" dirty="0">
                <a:latin typeface="+mn-lt"/>
                <a:ea typeface="Times New Roman" panose="02020603050405020304" pitchFamily="18" charset="0"/>
              </a:rPr>
              <a:t>Ward 30 </a:t>
            </a:r>
          </a:p>
          <a:p>
            <a:r>
              <a:rPr lang="en-ZA" dirty="0">
                <a:latin typeface="+mn-lt"/>
                <a:ea typeface="Times New Roman" panose="02020603050405020304" pitchFamily="18" charset="0"/>
              </a:rPr>
              <a:t>Ward 42 </a:t>
            </a:r>
          </a:p>
          <a:p>
            <a:r>
              <a:rPr lang="en-ZA" dirty="0">
                <a:latin typeface="+mn-lt"/>
                <a:ea typeface="Times New Roman" panose="02020603050405020304" pitchFamily="18" charset="0"/>
              </a:rPr>
              <a:t>Ward 48 </a:t>
            </a:r>
            <a:endParaRPr lang="en-ZA" dirty="0">
              <a:latin typeface="+mn-lt"/>
              <a:ea typeface="Calibri" panose="020F0502020204030204" pitchFamily="34" charset="0"/>
            </a:endParaRPr>
          </a:p>
          <a:p>
            <a:pPr marL="114300" indent="0">
              <a:lnSpc>
                <a:spcPct val="150000"/>
              </a:lnSpc>
              <a:buNone/>
            </a:pPr>
            <a:endParaRPr lang="en-ZA"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65</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
        <p:nvSpPr>
          <p:cNvPr id="2" name="Rectangle 1">
            <a:extLst>
              <a:ext uri="{FF2B5EF4-FFF2-40B4-BE49-F238E27FC236}">
                <a16:creationId xmlns:a16="http://schemas.microsoft.com/office/drawing/2014/main" id="{9D972CBA-96FE-4AC5-84CD-3FAE0141B583}"/>
              </a:ext>
            </a:extLst>
          </p:cNvPr>
          <p:cNvSpPr>
            <a:spLocks noChangeArrowheads="1"/>
          </p:cNvSpPr>
          <p:nvPr/>
        </p:nvSpPr>
        <p:spPr bwMode="auto">
          <a:xfrm>
            <a:off x="0" y="-107722"/>
            <a:ext cx="2135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800" b="0" i="0" u="none" strike="noStrike" cap="none" normalizeH="0" baseline="0" dirty="0">
                <a:ln>
                  <a:noFill/>
                </a:ln>
                <a:solidFill>
                  <a:schemeClr val="tx1"/>
                </a:solidFill>
                <a:effectLst/>
              </a:rPr>
              <a:t> </a:t>
            </a: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793672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457200" y="1089892"/>
            <a:ext cx="7894040" cy="5248804"/>
          </a:xfrm>
        </p:spPr>
        <p:txBody>
          <a:bodyPr/>
          <a:lstStyle/>
          <a:p>
            <a:pPr marL="114300" indent="0">
              <a:buNone/>
            </a:pPr>
            <a:r>
              <a:rPr lang="en-ZA" dirty="0">
                <a:latin typeface="Arial" panose="020B0604020202020204" pitchFamily="34" charset="0"/>
                <a:cs typeface="Arial" panose="020B0604020202020204" pitchFamily="34" charset="0"/>
              </a:rPr>
              <a:t>DECONTAMINATION/ DISINFECTION PROGRAMME</a:t>
            </a:r>
          </a:p>
          <a:p>
            <a:pPr marL="114300" indent="0">
              <a:buNone/>
            </a:pPr>
            <a:endParaRPr lang="en-ZA" dirty="0">
              <a:latin typeface="+mn-lt"/>
              <a:ea typeface="Times New Roman" panose="02020603050405020304" pitchFamily="18" charset="0"/>
            </a:endParaRPr>
          </a:p>
          <a:p>
            <a:pPr marL="114300" indent="0">
              <a:buNone/>
            </a:pPr>
            <a:r>
              <a:rPr lang="en-ZA" dirty="0">
                <a:latin typeface="+mn-lt"/>
                <a:ea typeface="Times New Roman" panose="02020603050405020304" pitchFamily="18" charset="0"/>
              </a:rPr>
              <a:t> Decontamination of Duncan Village Councillor's offices</a:t>
            </a:r>
          </a:p>
          <a:p>
            <a:r>
              <a:rPr lang="en-ZA" dirty="0">
                <a:latin typeface="+mn-lt"/>
                <a:ea typeface="Times New Roman" panose="02020603050405020304" pitchFamily="18" charset="0"/>
              </a:rPr>
              <a:t>Ward 2 </a:t>
            </a:r>
          </a:p>
          <a:p>
            <a:r>
              <a:rPr lang="en-ZA" dirty="0">
                <a:latin typeface="+mn-lt"/>
                <a:ea typeface="Times New Roman" panose="02020603050405020304" pitchFamily="18" charset="0"/>
              </a:rPr>
              <a:t>Ward 5 </a:t>
            </a:r>
          </a:p>
          <a:p>
            <a:r>
              <a:rPr lang="en-ZA" dirty="0">
                <a:latin typeface="+mn-lt"/>
                <a:ea typeface="Times New Roman" panose="02020603050405020304" pitchFamily="18" charset="0"/>
              </a:rPr>
              <a:t>Ward 6 </a:t>
            </a:r>
          </a:p>
          <a:p>
            <a:r>
              <a:rPr lang="en-ZA" dirty="0">
                <a:latin typeface="+mn-lt"/>
                <a:ea typeface="Times New Roman" panose="02020603050405020304" pitchFamily="18" charset="0"/>
              </a:rPr>
              <a:t>Ward 7</a:t>
            </a:r>
          </a:p>
          <a:p>
            <a:r>
              <a:rPr lang="en-ZA" dirty="0">
                <a:latin typeface="+mn-lt"/>
                <a:ea typeface="Times New Roman" panose="02020603050405020304" pitchFamily="18" charset="0"/>
              </a:rPr>
              <a:t>Ward 8 </a:t>
            </a:r>
          </a:p>
          <a:p>
            <a:r>
              <a:rPr lang="en-ZA" dirty="0">
                <a:latin typeface="+mn-lt"/>
                <a:ea typeface="Times New Roman" panose="02020603050405020304" pitchFamily="18" charset="0"/>
              </a:rPr>
              <a:t>Ward 9 </a:t>
            </a:r>
          </a:p>
          <a:p>
            <a:r>
              <a:rPr lang="en-ZA" dirty="0">
                <a:latin typeface="+mn-lt"/>
                <a:ea typeface="Times New Roman" panose="02020603050405020304" pitchFamily="18" charset="0"/>
              </a:rPr>
              <a:t>Ward 10 </a:t>
            </a:r>
          </a:p>
          <a:p>
            <a:r>
              <a:rPr lang="en-ZA" dirty="0">
                <a:latin typeface="+mn-lt"/>
                <a:ea typeface="Times New Roman" panose="02020603050405020304" pitchFamily="18" charset="0"/>
              </a:rPr>
              <a:t>Ward 13</a:t>
            </a:r>
            <a:endParaRPr lang="en-ZA" dirty="0">
              <a:latin typeface="+mn-lt"/>
              <a:ea typeface="Calibri" panose="020F0502020204030204" pitchFamily="34" charset="0"/>
            </a:endParaRPr>
          </a:p>
          <a:p>
            <a:endParaRPr lang="en-ZA" dirty="0">
              <a:latin typeface="+mn-lt"/>
              <a:ea typeface="Times New Roman" panose="02020603050405020304" pitchFamily="18" charset="0"/>
            </a:endParaRPr>
          </a:p>
          <a:p>
            <a:pPr marL="114300" indent="0">
              <a:lnSpc>
                <a:spcPct val="150000"/>
              </a:lnSpc>
              <a:buNone/>
            </a:pPr>
            <a:endParaRPr lang="en-ZA"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66</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
        <p:nvSpPr>
          <p:cNvPr id="2" name="Rectangle 1">
            <a:extLst>
              <a:ext uri="{FF2B5EF4-FFF2-40B4-BE49-F238E27FC236}">
                <a16:creationId xmlns:a16="http://schemas.microsoft.com/office/drawing/2014/main" id="{9D972CBA-96FE-4AC5-84CD-3FAE0141B583}"/>
              </a:ext>
            </a:extLst>
          </p:cNvPr>
          <p:cNvSpPr>
            <a:spLocks noChangeArrowheads="1"/>
          </p:cNvSpPr>
          <p:nvPr/>
        </p:nvSpPr>
        <p:spPr bwMode="auto">
          <a:xfrm>
            <a:off x="0" y="-107722"/>
            <a:ext cx="2135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800" b="0" i="0" u="none" strike="noStrike" cap="none" normalizeH="0" baseline="0" dirty="0">
                <a:ln>
                  <a:noFill/>
                </a:ln>
                <a:solidFill>
                  <a:schemeClr val="tx1"/>
                </a:solidFill>
                <a:effectLst/>
              </a:rPr>
              <a:t> </a:t>
            </a: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110464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457200" y="1089892"/>
            <a:ext cx="7894040" cy="5248804"/>
          </a:xfrm>
        </p:spPr>
        <p:txBody>
          <a:bodyPr/>
          <a:lstStyle/>
          <a:p>
            <a:pPr marL="114300" indent="0">
              <a:buNone/>
            </a:pPr>
            <a:r>
              <a:rPr lang="en-ZA" dirty="0">
                <a:latin typeface="Arial" panose="020B0604020202020204" pitchFamily="34" charset="0"/>
                <a:cs typeface="Arial" panose="020B0604020202020204" pitchFamily="34" charset="0"/>
              </a:rPr>
              <a:t>DECONTAMINATION/ DISINFECTION PROGRAMME</a:t>
            </a:r>
          </a:p>
          <a:p>
            <a:pPr marL="114300" indent="0">
              <a:buNone/>
            </a:pPr>
            <a:r>
              <a:rPr lang="en-ZA" dirty="0">
                <a:latin typeface="+mn-lt"/>
                <a:ea typeface="Times New Roman" panose="02020603050405020304" pitchFamily="18" charset="0"/>
              </a:rPr>
              <a:t>Decontamination of Coastal Region Councillor’s offices</a:t>
            </a:r>
          </a:p>
          <a:p>
            <a:r>
              <a:rPr lang="en-ZA" dirty="0">
                <a:latin typeface="+mn-lt"/>
                <a:ea typeface="Times New Roman" panose="02020603050405020304" pitchFamily="18" charset="0"/>
              </a:rPr>
              <a:t>Ward  15</a:t>
            </a:r>
          </a:p>
          <a:p>
            <a:r>
              <a:rPr lang="en-ZA" dirty="0">
                <a:latin typeface="+mn-lt"/>
                <a:ea typeface="Times New Roman" panose="02020603050405020304" pitchFamily="18" charset="0"/>
              </a:rPr>
              <a:t>Ward 18 </a:t>
            </a:r>
          </a:p>
          <a:p>
            <a:r>
              <a:rPr lang="en-ZA" dirty="0">
                <a:latin typeface="+mn-lt"/>
                <a:ea typeface="Times New Roman" panose="02020603050405020304" pitchFamily="18" charset="0"/>
              </a:rPr>
              <a:t>Ward 27 </a:t>
            </a:r>
          </a:p>
          <a:p>
            <a:r>
              <a:rPr lang="en-ZA" dirty="0">
                <a:latin typeface="+mn-lt"/>
                <a:ea typeface="Times New Roman" panose="02020603050405020304" pitchFamily="18" charset="0"/>
              </a:rPr>
              <a:t>Ward 31 </a:t>
            </a:r>
          </a:p>
          <a:p>
            <a:r>
              <a:rPr lang="en-ZA" dirty="0">
                <a:latin typeface="+mn-lt"/>
                <a:ea typeface="Times New Roman" panose="02020603050405020304" pitchFamily="18" charset="0"/>
              </a:rPr>
              <a:t>Ward 32 </a:t>
            </a:r>
          </a:p>
          <a:p>
            <a:r>
              <a:rPr lang="en-ZA" dirty="0">
                <a:latin typeface="+mn-lt"/>
                <a:ea typeface="Times New Roman" panose="02020603050405020304" pitchFamily="18" charset="0"/>
              </a:rPr>
              <a:t>Ward 33 </a:t>
            </a:r>
          </a:p>
          <a:p>
            <a:r>
              <a:rPr lang="en-ZA" dirty="0">
                <a:latin typeface="+mn-lt"/>
                <a:ea typeface="Times New Roman" panose="02020603050405020304" pitchFamily="18" charset="0"/>
              </a:rPr>
              <a:t>Ward 46 </a:t>
            </a:r>
          </a:p>
          <a:p>
            <a:r>
              <a:rPr lang="en-ZA" dirty="0">
                <a:latin typeface="+mn-lt"/>
                <a:ea typeface="Times New Roman" panose="02020603050405020304" pitchFamily="18" charset="0"/>
              </a:rPr>
              <a:t>Ward 47 </a:t>
            </a:r>
          </a:p>
          <a:p>
            <a:r>
              <a:rPr lang="en-ZA" dirty="0">
                <a:latin typeface="+mn-lt"/>
                <a:ea typeface="Times New Roman" panose="02020603050405020304" pitchFamily="18" charset="0"/>
              </a:rPr>
              <a:t>Ward 50</a:t>
            </a:r>
            <a:endParaRPr lang="en-ZA" dirty="0">
              <a:latin typeface="+mn-lt"/>
              <a:ea typeface="Calibri" panose="020F0502020204030204" pitchFamily="34" charset="0"/>
            </a:endParaRPr>
          </a:p>
          <a:p>
            <a:pPr marL="114300" indent="0">
              <a:lnSpc>
                <a:spcPct val="150000"/>
              </a:lnSpc>
              <a:buNone/>
            </a:pPr>
            <a:endParaRPr lang="en-ZA"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67</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
        <p:nvSpPr>
          <p:cNvPr id="2" name="Rectangle 1">
            <a:extLst>
              <a:ext uri="{FF2B5EF4-FFF2-40B4-BE49-F238E27FC236}">
                <a16:creationId xmlns:a16="http://schemas.microsoft.com/office/drawing/2014/main" id="{9D972CBA-96FE-4AC5-84CD-3FAE0141B583}"/>
              </a:ext>
            </a:extLst>
          </p:cNvPr>
          <p:cNvSpPr>
            <a:spLocks noChangeArrowheads="1"/>
          </p:cNvSpPr>
          <p:nvPr/>
        </p:nvSpPr>
        <p:spPr bwMode="auto">
          <a:xfrm>
            <a:off x="0" y="-107722"/>
            <a:ext cx="2135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800" b="0" i="0" u="none" strike="noStrike" cap="none" normalizeH="0" baseline="0" dirty="0">
                <a:ln>
                  <a:noFill/>
                </a:ln>
                <a:solidFill>
                  <a:schemeClr val="tx1"/>
                </a:solidFill>
                <a:effectLst/>
              </a:rPr>
              <a:t> </a:t>
            </a: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672650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620786" y="970671"/>
            <a:ext cx="7894040" cy="5102958"/>
          </a:xfrm>
        </p:spPr>
        <p:txBody>
          <a:bodyPr/>
          <a:lstStyle/>
          <a:p>
            <a:pPr marL="114300" indent="0">
              <a:lnSpc>
                <a:spcPct val="150000"/>
              </a:lnSpc>
              <a:buNone/>
            </a:pPr>
            <a:r>
              <a:rPr lang="en-ZA" b="1" dirty="0">
                <a:latin typeface="Arial" panose="020B0604020202020204" pitchFamily="34" charset="0"/>
                <a:cs typeface="Arial" panose="020B0604020202020204" pitchFamily="34" charset="0"/>
              </a:rPr>
              <a:t>Recommendations </a:t>
            </a:r>
          </a:p>
          <a:p>
            <a:pPr>
              <a:lnSpc>
                <a:spcPct val="150000"/>
              </a:lnSpc>
            </a:pPr>
            <a:r>
              <a:rPr lang="en-ZA" dirty="0">
                <a:latin typeface="Arial" panose="020B0604020202020204" pitchFamily="34" charset="0"/>
                <a:cs typeface="Arial" panose="020B0604020202020204" pitchFamily="34" charset="0"/>
              </a:rPr>
              <a:t>All persons visiting the Eastern Cape during lockdown must be Isolated or quarantined to limit the  virus spread of the virus . </a:t>
            </a:r>
          </a:p>
          <a:p>
            <a:pPr>
              <a:lnSpc>
                <a:spcPct val="150000"/>
              </a:lnSpc>
            </a:pPr>
            <a:endParaRPr lang="en-ZA" dirty="0">
              <a:latin typeface="Arial" panose="020B0604020202020204" pitchFamily="34" charset="0"/>
              <a:cs typeface="Arial" panose="020B0604020202020204" pitchFamily="34" charset="0"/>
            </a:endParaRPr>
          </a:p>
          <a:p>
            <a:pPr>
              <a:lnSpc>
                <a:spcPct val="150000"/>
              </a:lnSpc>
            </a:pPr>
            <a:r>
              <a:rPr lang="en-ZA" dirty="0">
                <a:latin typeface="Arial" panose="020B0604020202020204" pitchFamily="34" charset="0"/>
                <a:cs typeface="Arial" panose="020B0604020202020204" pitchFamily="34" charset="0"/>
              </a:rPr>
              <a:t>All persons conducting funerals must report to their local Police station to avoid COVID-19 funerals from other provinces taking place without compliance</a:t>
            </a:r>
          </a:p>
          <a:p>
            <a:pPr marL="114300" indent="0">
              <a:lnSpc>
                <a:spcPct val="150000"/>
              </a:lnSpc>
              <a:buNone/>
            </a:pPr>
            <a:endParaRPr lang="en-ZA"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68</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31515816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FAE59-B3B7-4743-846E-AC12DEB2339D}"/>
              </a:ext>
            </a:extLst>
          </p:cNvPr>
          <p:cNvSpPr>
            <a:spLocks noGrp="1"/>
          </p:cNvSpPr>
          <p:nvPr>
            <p:ph type="body" idx="1"/>
          </p:nvPr>
        </p:nvSpPr>
        <p:spPr>
          <a:xfrm>
            <a:off x="620786" y="970671"/>
            <a:ext cx="7894040" cy="5102958"/>
          </a:xfrm>
        </p:spPr>
        <p:txBody>
          <a:bodyPr/>
          <a:lstStyle/>
          <a:p>
            <a:pPr marL="114300" indent="0">
              <a:lnSpc>
                <a:spcPct val="150000"/>
              </a:lnSpc>
              <a:buNone/>
            </a:pPr>
            <a:r>
              <a:rPr lang="en-ZA" b="1" dirty="0">
                <a:latin typeface="Arial" panose="020B0604020202020204" pitchFamily="34" charset="0"/>
                <a:cs typeface="Arial" panose="020B0604020202020204" pitchFamily="34" charset="0"/>
              </a:rPr>
              <a:t>Recommendations </a:t>
            </a:r>
          </a:p>
          <a:p>
            <a:pPr>
              <a:lnSpc>
                <a:spcPct val="150000"/>
              </a:lnSpc>
            </a:pPr>
            <a:endParaRPr lang="en-ZA" dirty="0">
              <a:latin typeface="Arial" panose="020B0604020202020204" pitchFamily="34" charset="0"/>
              <a:cs typeface="Arial" panose="020B0604020202020204" pitchFamily="34" charset="0"/>
            </a:endParaRPr>
          </a:p>
          <a:p>
            <a:pPr>
              <a:lnSpc>
                <a:spcPct val="150000"/>
              </a:lnSpc>
            </a:pPr>
            <a:r>
              <a:rPr lang="en-ZA" dirty="0">
                <a:latin typeface="Arial" panose="020B0604020202020204" pitchFamily="34" charset="0"/>
                <a:cs typeface="Arial" panose="020B0604020202020204" pitchFamily="34" charset="0"/>
              </a:rPr>
              <a:t>There must be more focus on the inspection of Taverns in Villages and informal Settlements in order to ensure compliance to C19 lockdown measures</a:t>
            </a:r>
          </a:p>
          <a:p>
            <a:pPr>
              <a:lnSpc>
                <a:spcPct val="150000"/>
              </a:lnSpc>
            </a:pPr>
            <a:endParaRPr lang="en-ZA" dirty="0">
              <a:latin typeface="Arial" panose="020B0604020202020204" pitchFamily="34" charset="0"/>
              <a:cs typeface="Arial" panose="020B0604020202020204" pitchFamily="34" charset="0"/>
            </a:endParaRPr>
          </a:p>
          <a:p>
            <a:pPr>
              <a:lnSpc>
                <a:spcPct val="150000"/>
              </a:lnSpc>
            </a:pPr>
            <a:endParaRPr lang="en-ZA"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BD75DC3-21B6-4E47-A889-4C41E7007E73}"/>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B97922B9-887E-424D-9763-0BC991FFB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69</a:t>
            </a:fld>
            <a:endParaRPr lang="en-ZA"/>
          </a:p>
        </p:txBody>
      </p:sp>
      <p:sp>
        <p:nvSpPr>
          <p:cNvPr id="6" name="Google Shape;96;p14">
            <a:extLst>
              <a:ext uri="{FF2B5EF4-FFF2-40B4-BE49-F238E27FC236}">
                <a16:creationId xmlns:a16="http://schemas.microsoft.com/office/drawing/2014/main" id="{44A68BE6-989E-4E46-A3C2-4A22B21D51C4}"/>
              </a:ext>
            </a:extLst>
          </p:cNvPr>
          <p:cNvSpPr txBox="1">
            <a:spLocks noGrp="1"/>
          </p:cNvSpPr>
          <p:nvPr>
            <p:ph type="title"/>
          </p:nvPr>
        </p:nvSpPr>
        <p:spPr>
          <a:xfrm>
            <a:off x="457200" y="274638"/>
            <a:ext cx="8229600" cy="1139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sz="2400" dirty="0">
              <a:solidFill>
                <a:srgbClr val="73B632"/>
              </a:solidFill>
              <a:latin typeface="+mn-lt"/>
            </a:endParaRPr>
          </a:p>
        </p:txBody>
      </p:sp>
    </p:spTree>
    <p:extLst>
      <p:ext uri="{BB962C8B-B14F-4D97-AF65-F5344CB8AC3E}">
        <p14:creationId xmlns:p14="http://schemas.microsoft.com/office/powerpoint/2010/main" val="3817459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63CE9-A899-418E-998C-AB6AECD9B98A}"/>
              </a:ext>
            </a:extLst>
          </p:cNvPr>
          <p:cNvSpPr>
            <a:spLocks noGrp="1"/>
          </p:cNvSpPr>
          <p:nvPr>
            <p:ph type="title"/>
          </p:nvPr>
        </p:nvSpPr>
        <p:spPr/>
        <p:txBody>
          <a:bodyPr/>
          <a:lstStyle/>
          <a:p>
            <a:r>
              <a:rPr lang="en-ZA" dirty="0"/>
              <a:t> </a:t>
            </a:r>
          </a:p>
        </p:txBody>
      </p:sp>
      <p:sp>
        <p:nvSpPr>
          <p:cNvPr id="3" name="Text Placeholder 2">
            <a:extLst>
              <a:ext uri="{FF2B5EF4-FFF2-40B4-BE49-F238E27FC236}">
                <a16:creationId xmlns:a16="http://schemas.microsoft.com/office/drawing/2014/main" id="{9C40B2BF-D1D7-4090-9386-1A54CF5E7AD8}"/>
              </a:ext>
            </a:extLst>
          </p:cNvPr>
          <p:cNvSpPr>
            <a:spLocks noGrp="1"/>
          </p:cNvSpPr>
          <p:nvPr>
            <p:ph type="body" idx="1"/>
          </p:nvPr>
        </p:nvSpPr>
        <p:spPr>
          <a:xfrm>
            <a:off x="457200" y="1053528"/>
            <a:ext cx="8229599" cy="4984737"/>
          </a:xfrm>
        </p:spPr>
        <p:txBody>
          <a:bodyPr/>
          <a:lstStyle/>
          <a:p>
            <a:pPr marL="114300" indent="0">
              <a:buNone/>
            </a:pPr>
            <a:r>
              <a:rPr lang="en-ZA" b="1" dirty="0">
                <a:latin typeface="Arial" panose="020B0604020202020204" pitchFamily="34" charset="0"/>
                <a:cs typeface="Arial" panose="020B0604020202020204" pitchFamily="34" charset="0"/>
              </a:rPr>
              <a:t>SAPS Operational Focus area's</a:t>
            </a:r>
          </a:p>
          <a:p>
            <a:r>
              <a:rPr lang="en-ZA" dirty="0">
                <a:latin typeface="Arial" panose="020B0604020202020204" pitchFamily="34" charset="0"/>
                <a:cs typeface="Arial" panose="020B0604020202020204" pitchFamily="34" charset="0"/>
              </a:rPr>
              <a:t>Beacon Bay</a:t>
            </a:r>
          </a:p>
          <a:p>
            <a:r>
              <a:rPr lang="en-ZA" dirty="0">
                <a:latin typeface="Arial" panose="020B0604020202020204" pitchFamily="34" charset="0"/>
                <a:cs typeface="Arial" panose="020B0604020202020204" pitchFamily="34" charset="0"/>
              </a:rPr>
              <a:t>Buffalo Flats</a:t>
            </a:r>
          </a:p>
          <a:p>
            <a:r>
              <a:rPr lang="en-ZA" dirty="0" err="1">
                <a:latin typeface="Arial" panose="020B0604020202020204" pitchFamily="34" charset="0"/>
                <a:cs typeface="Arial" panose="020B0604020202020204" pitchFamily="34" charset="0"/>
              </a:rPr>
              <a:t>Chalumna</a:t>
            </a:r>
            <a:endParaRPr lang="en-ZA"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Duncan Village</a:t>
            </a:r>
          </a:p>
          <a:p>
            <a:r>
              <a:rPr lang="en-ZA" dirty="0">
                <a:latin typeface="Arial" panose="020B0604020202020204" pitchFamily="34" charset="0"/>
                <a:cs typeface="Arial" panose="020B0604020202020204" pitchFamily="34" charset="0"/>
              </a:rPr>
              <a:t>East London </a:t>
            </a:r>
          </a:p>
          <a:p>
            <a:r>
              <a:rPr lang="en-ZA" dirty="0">
                <a:latin typeface="Arial" panose="020B0604020202020204" pitchFamily="34" charset="0"/>
                <a:cs typeface="Arial" panose="020B0604020202020204" pitchFamily="34" charset="0"/>
              </a:rPr>
              <a:t>Gonubie</a:t>
            </a:r>
          </a:p>
          <a:p>
            <a:r>
              <a:rPr lang="en-ZA" dirty="0" err="1">
                <a:latin typeface="Arial" panose="020B0604020202020204" pitchFamily="34" charset="0"/>
                <a:cs typeface="Arial" panose="020B0604020202020204" pitchFamily="34" charset="0"/>
              </a:rPr>
              <a:t>Kidds</a:t>
            </a:r>
            <a:r>
              <a:rPr lang="en-ZA" dirty="0">
                <a:latin typeface="Arial" panose="020B0604020202020204" pitchFamily="34" charset="0"/>
                <a:cs typeface="Arial" panose="020B0604020202020204" pitchFamily="34" charset="0"/>
              </a:rPr>
              <a:t> Beach </a:t>
            </a:r>
          </a:p>
          <a:p>
            <a:r>
              <a:rPr lang="en-ZA" dirty="0">
                <a:latin typeface="Arial" panose="020B0604020202020204" pitchFamily="34" charset="0"/>
                <a:cs typeface="Arial" panose="020B0604020202020204" pitchFamily="34" charset="0"/>
              </a:rPr>
              <a:t>Scenery Park </a:t>
            </a:r>
            <a:endParaRPr lang="en-ZA" sz="1200" dirty="0">
              <a:latin typeface="Arial" panose="020B0604020202020204" pitchFamily="34" charset="0"/>
              <a:cs typeface="Arial" panose="020B0604020202020204" pitchFamily="34" charset="0"/>
            </a:endParaRPr>
          </a:p>
          <a:p>
            <a:pPr marL="114300" indent="0">
              <a:buNone/>
            </a:pPr>
            <a:r>
              <a:rPr lang="en-ZA" dirty="0">
                <a:latin typeface="Arial" panose="020B0604020202020204" pitchFamily="34" charset="0"/>
                <a:cs typeface="Arial" panose="020B0604020202020204" pitchFamily="34" charset="0"/>
              </a:rPr>
              <a:t>22 Vehicle Check Points were conducted between         29/05 – 4/06</a:t>
            </a:r>
          </a:p>
        </p:txBody>
      </p:sp>
      <p:sp>
        <p:nvSpPr>
          <p:cNvPr id="4" name="Date Placeholder 3">
            <a:extLst>
              <a:ext uri="{FF2B5EF4-FFF2-40B4-BE49-F238E27FC236}">
                <a16:creationId xmlns:a16="http://schemas.microsoft.com/office/drawing/2014/main" id="{1DFC714E-FE61-4633-80CA-E65E3A4F3B57}"/>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7A31CD0A-BE73-4006-8B99-3875195096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7</a:t>
            </a:fld>
            <a:endParaRPr lang="en-ZA"/>
          </a:p>
        </p:txBody>
      </p:sp>
      <p:sp>
        <p:nvSpPr>
          <p:cNvPr id="6" name="Google Shape;96;p14">
            <a:extLst>
              <a:ext uri="{FF2B5EF4-FFF2-40B4-BE49-F238E27FC236}">
                <a16:creationId xmlns:a16="http://schemas.microsoft.com/office/drawing/2014/main" id="{8EFD124E-7D38-458F-952A-647B83CFCF40}"/>
              </a:ext>
            </a:extLst>
          </p:cNvPr>
          <p:cNvSpPr txBox="1">
            <a:spLocks/>
          </p:cNvSpPr>
          <p:nvPr/>
        </p:nvSpPr>
        <p:spPr>
          <a:xfrm>
            <a:off x="457200" y="0"/>
            <a:ext cx="7687455" cy="122581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lang="en-ZA" sz="2400" dirty="0">
              <a:solidFill>
                <a:srgbClr val="73B632"/>
              </a:solidFill>
              <a:latin typeface="+mn-lt"/>
            </a:endParaRPr>
          </a:p>
        </p:txBody>
      </p:sp>
    </p:spTree>
    <p:extLst>
      <p:ext uri="{BB962C8B-B14F-4D97-AF65-F5344CB8AC3E}">
        <p14:creationId xmlns:p14="http://schemas.microsoft.com/office/powerpoint/2010/main" val="31491783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457200" y="273875"/>
            <a:ext cx="8229600" cy="1139825"/>
          </a:xfrm>
          <a:prstGeom prst="rect">
            <a:avLst/>
          </a:prstGeom>
          <a:noFill/>
          <a:ln>
            <a:noFill/>
          </a:ln>
        </p:spPr>
        <p:txBody>
          <a:bodyPr spcFirstLastPara="1" wrap="square" lIns="91425" tIns="45700" rIns="91425" bIns="45700" anchor="ctr" anchorCtr="0">
            <a:noAutofit/>
          </a:bodyPr>
          <a:lstStyle/>
          <a:p>
            <a:pPr>
              <a:buSzPts val="3000"/>
            </a:pP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r>
              <a:rPr lang="en-ZA" sz="4000" b="1" dirty="0">
                <a:solidFill>
                  <a:srgbClr val="73B632"/>
                </a:solidFill>
                <a:latin typeface="Twentieth Century"/>
                <a:ea typeface="Twentieth Century"/>
                <a:cs typeface="Twentieth Century"/>
                <a:sym typeface="Twentieth Century"/>
              </a:rPr>
              <a:t>WORKSTREAMS REPORTS </a:t>
            </a:r>
            <a:br>
              <a:rPr lang="en-ZA" sz="4000" b="1" dirty="0">
                <a:solidFill>
                  <a:srgbClr val="73B632"/>
                </a:solidFill>
                <a:latin typeface="Twentieth Century"/>
                <a:ea typeface="Twentieth Century"/>
                <a:cs typeface="Twentieth Century"/>
                <a:sym typeface="Twentieth Century"/>
              </a:rPr>
            </a:br>
            <a:endParaRPr sz="4000" dirty="0">
              <a:solidFill>
                <a:srgbClr val="73B632"/>
              </a:solidFill>
            </a:endParaRPr>
          </a:p>
        </p:txBody>
      </p:sp>
      <p:sp>
        <p:nvSpPr>
          <p:cNvPr id="97" name="Google Shape;97;p14"/>
          <p:cNvSpPr txBox="1">
            <a:spLocks noGrp="1"/>
          </p:cNvSpPr>
          <p:nvPr>
            <p:ph type="body" idx="1"/>
          </p:nvPr>
        </p:nvSpPr>
        <p:spPr>
          <a:xfrm>
            <a:off x="748863" y="1117601"/>
            <a:ext cx="7665653" cy="4081860"/>
          </a:xfrm>
          <a:prstGeom prst="rect">
            <a:avLst/>
          </a:prstGeom>
          <a:noFill/>
          <a:ln>
            <a:noFill/>
          </a:ln>
        </p:spPr>
        <p:txBody>
          <a:bodyPr spcFirstLastPara="1" wrap="square" lIns="91425" tIns="45700" rIns="91425" bIns="45700" anchor="t" anchorCtr="0">
            <a:noAutofit/>
          </a:bodyPr>
          <a:lstStyle/>
          <a:p>
            <a:pPr marL="0" lvl="0" indent="0" algn="ctr">
              <a:lnSpc>
                <a:spcPct val="150000"/>
              </a:lnSpc>
              <a:spcBef>
                <a:spcPts val="0"/>
              </a:spcBef>
              <a:buClr>
                <a:srgbClr val="000000"/>
              </a:buClr>
              <a:buSzPts val="2100"/>
              <a:buNone/>
            </a:pPr>
            <a:endParaRPr lang="en-ZA" sz="2000" b="1" dirty="0">
              <a:solidFill>
                <a:srgbClr val="73B632"/>
              </a:solidFill>
              <a:latin typeface="Twentieth Century"/>
              <a:ea typeface="Twentieth Century"/>
              <a:cs typeface="Twentieth Century"/>
              <a:sym typeface="Twentieth Century"/>
            </a:endParaRPr>
          </a:p>
          <a:p>
            <a:pPr marL="685801" lvl="1">
              <a:lnSpc>
                <a:spcPct val="150000"/>
              </a:lnSpc>
              <a:spcBef>
                <a:spcPts val="420"/>
              </a:spcBef>
              <a:buClr>
                <a:srgbClr val="000000"/>
              </a:buClr>
              <a:buSzPts val="2100"/>
              <a:buFont typeface="Arial" panose="020B0604020202020204" pitchFamily="34" charset="0"/>
              <a:buChar char="•"/>
            </a:pPr>
            <a:endParaRPr lang="en-ZA" sz="2400" dirty="0">
              <a:solidFill>
                <a:schemeClr val="tx1">
                  <a:lumMod val="85000"/>
                  <a:lumOff val="15000"/>
                </a:schemeClr>
              </a:solidFill>
              <a:latin typeface="Arial"/>
              <a:ea typeface="Arial"/>
              <a:cs typeface="Arial"/>
              <a:sym typeface="Arial"/>
            </a:endParaRPr>
          </a:p>
          <a:p>
            <a:pPr marL="342901" lvl="1" indent="0">
              <a:lnSpc>
                <a:spcPct val="150000"/>
              </a:lnSpc>
              <a:spcBef>
                <a:spcPts val="420"/>
              </a:spcBef>
              <a:buClr>
                <a:srgbClr val="000000"/>
              </a:buClr>
              <a:buSzPts val="2100"/>
              <a:buNone/>
            </a:pPr>
            <a:endParaRPr lang="en-ZA" sz="2400" dirty="0">
              <a:solidFill>
                <a:schemeClr val="tx1">
                  <a:lumMod val="85000"/>
                  <a:lumOff val="15000"/>
                </a:schemeClr>
              </a:solidFill>
              <a:latin typeface="Arial"/>
              <a:ea typeface="Arial"/>
              <a:cs typeface="Arial"/>
              <a:sym typeface="Arial"/>
            </a:endParaRPr>
          </a:p>
          <a:p>
            <a:pPr marL="342901" lvl="1" indent="0" algn="ctr">
              <a:lnSpc>
                <a:spcPct val="150000"/>
              </a:lnSpc>
              <a:spcBef>
                <a:spcPts val="420"/>
              </a:spcBef>
              <a:buClr>
                <a:srgbClr val="000000"/>
              </a:buClr>
              <a:buSzPts val="2100"/>
              <a:buNone/>
            </a:pPr>
            <a:r>
              <a:rPr lang="en-ZA" sz="2400" b="1" dirty="0">
                <a:solidFill>
                  <a:srgbClr val="73B632"/>
                </a:solidFill>
                <a:latin typeface="Twentieth Century"/>
                <a:ea typeface="Arial"/>
                <a:cs typeface="Arial"/>
                <a:sym typeface="Twentieth Century"/>
              </a:rPr>
              <a:t>HEALTH SAFETY AND SECURITY</a:t>
            </a:r>
            <a:endParaRPr lang="en-ZA" sz="2400" dirty="0">
              <a:solidFill>
                <a:schemeClr val="tx1">
                  <a:lumMod val="85000"/>
                  <a:lumOff val="15000"/>
                </a:schemeClr>
              </a:solidFill>
              <a:latin typeface="Arial"/>
              <a:ea typeface="Arial"/>
              <a:cs typeface="Arial"/>
              <a:sym typeface="Arial"/>
            </a:endParaRPr>
          </a:p>
          <a:p>
            <a:pPr marL="342901" lvl="1" indent="0" algn="ctr">
              <a:lnSpc>
                <a:spcPct val="150000"/>
              </a:lnSpc>
              <a:spcBef>
                <a:spcPts val="420"/>
              </a:spcBef>
              <a:buClr>
                <a:srgbClr val="000000"/>
              </a:buClr>
              <a:buSzPts val="2100"/>
              <a:buNone/>
            </a:pPr>
            <a:r>
              <a:rPr lang="en-ZA" sz="2400" dirty="0">
                <a:solidFill>
                  <a:schemeClr val="tx1">
                    <a:lumMod val="85000"/>
                    <a:lumOff val="15000"/>
                  </a:schemeClr>
                </a:solidFill>
                <a:highlight>
                  <a:srgbClr val="FFFF00"/>
                </a:highlight>
                <a:latin typeface="Arial"/>
                <a:ea typeface="Arial"/>
                <a:cs typeface="Arial"/>
                <a:sym typeface="Arial"/>
              </a:rPr>
              <a:t>END OF ANNEXURE A</a:t>
            </a:r>
            <a:endParaRPr lang="en-ZA" sz="2400" dirty="0">
              <a:solidFill>
                <a:schemeClr val="tx1">
                  <a:lumMod val="85000"/>
                  <a:lumOff val="15000"/>
                </a:schemeClr>
              </a:solidFill>
              <a:highlight>
                <a:srgbClr val="FFFF00"/>
              </a:highlight>
            </a:endParaRPr>
          </a:p>
          <a:p>
            <a:pPr marL="0" lvl="0" indent="-257175">
              <a:lnSpc>
                <a:spcPct val="150000"/>
              </a:lnSpc>
              <a:spcBef>
                <a:spcPts val="0"/>
              </a:spcBef>
              <a:buClr>
                <a:srgbClr val="000000"/>
              </a:buClr>
              <a:buSzPts val="2100"/>
            </a:pPr>
            <a:endParaRPr lang="en-ZA" sz="2000" b="1" dirty="0">
              <a:solidFill>
                <a:srgbClr val="73B632"/>
              </a:solidFill>
              <a:latin typeface="Twentieth Century"/>
              <a:ea typeface="Twentieth Century"/>
              <a:cs typeface="Twentieth Century"/>
              <a:sym typeface="Twentieth Century"/>
            </a:endParaRPr>
          </a:p>
          <a:p>
            <a:pPr marL="257175" lvl="0" indent="-257175">
              <a:spcBef>
                <a:spcPts val="0"/>
              </a:spcBef>
              <a:buClr>
                <a:srgbClr val="000000"/>
              </a:buClr>
              <a:buSzPts val="2100"/>
            </a:pPr>
            <a:endParaRPr sz="2200" dirty="0">
              <a:solidFill>
                <a:schemeClr val="tx1">
                  <a:lumMod val="75000"/>
                  <a:lumOff val="25000"/>
                </a:schemeClr>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34035709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7397"/>
          <a:stretch/>
        </p:blipFill>
        <p:spPr>
          <a:xfrm>
            <a:off x="1268933" y="451080"/>
            <a:ext cx="7370868" cy="43313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Slide Number Placeholder 1"/>
          <p:cNvSpPr>
            <a:spLocks noGrp="1"/>
          </p:cNvSpPr>
          <p:nvPr>
            <p:ph type="sldNum" sz="quarter" idx="12"/>
          </p:nvPr>
        </p:nvSpPr>
        <p:spPr/>
        <p:txBody>
          <a:bodyPr/>
          <a:lstStyle/>
          <a:p>
            <a:pPr defTabSz="455920">
              <a:buClrTx/>
              <a:defRPr/>
            </a:pPr>
            <a:fld id="{EF1A4480-D730-D744-967E-18A572EC2411}" type="slidenum">
              <a:rPr lang="en-US" sz="1197" kern="1200">
                <a:solidFill>
                  <a:prstClr val="black">
                    <a:tint val="75000"/>
                  </a:prstClr>
                </a:solidFill>
                <a:ea typeface="+mn-ea"/>
                <a:cs typeface="+mn-cs"/>
              </a:rPr>
              <a:pPr defTabSz="455920">
                <a:buClrTx/>
                <a:defRPr/>
              </a:pPr>
              <a:t>71</a:t>
            </a:fld>
            <a:endParaRPr lang="en-US" sz="1197" kern="1200">
              <a:solidFill>
                <a:prstClr val="black">
                  <a:tint val="75000"/>
                </a:prstClr>
              </a:solidFill>
              <a:ea typeface="+mn-ea"/>
              <a:cs typeface="+mn-cs"/>
            </a:endParaRPr>
          </a:p>
        </p:txBody>
      </p:sp>
    </p:spTree>
    <p:extLst>
      <p:ext uri="{BB962C8B-B14F-4D97-AF65-F5344CB8AC3E}">
        <p14:creationId xmlns:p14="http://schemas.microsoft.com/office/powerpoint/2010/main" val="4801199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457200" y="273875"/>
            <a:ext cx="8229600" cy="1139825"/>
          </a:xfrm>
          <a:prstGeom prst="rect">
            <a:avLst/>
          </a:prstGeom>
          <a:noFill/>
          <a:ln>
            <a:noFill/>
          </a:ln>
        </p:spPr>
        <p:txBody>
          <a:bodyPr spcFirstLastPara="1" wrap="square" lIns="91425" tIns="45700" rIns="91425" bIns="45700" anchor="ctr" anchorCtr="0">
            <a:noAutofit/>
          </a:bodyPr>
          <a:lstStyle/>
          <a:p>
            <a:pPr>
              <a:buSzPts val="3000"/>
            </a:pPr>
            <a:r>
              <a:rPr lang="en-ZA" sz="2400" b="1" dirty="0">
                <a:solidFill>
                  <a:srgbClr val="73B632"/>
                </a:solidFill>
                <a:latin typeface="+mj-lt"/>
                <a:ea typeface="Twentieth Century"/>
                <a:cs typeface="Twentieth Century"/>
                <a:sym typeface="Twentieth Century"/>
              </a:rPr>
              <a:t>WORKSTREAM REPORT </a:t>
            </a:r>
            <a:r>
              <a:rPr lang="en-ZA" sz="2400" b="1" dirty="0">
                <a:solidFill>
                  <a:srgbClr val="73B632"/>
                </a:solidFill>
                <a:latin typeface="Twentieth Century"/>
                <a:ea typeface="Twentieth Century"/>
                <a:cs typeface="Twentieth Century"/>
                <a:sym typeface="Twentieth Century"/>
              </a:rPr>
              <a:t/>
            </a:r>
            <a:br>
              <a:rPr lang="en-ZA" sz="2400" b="1" dirty="0">
                <a:solidFill>
                  <a:srgbClr val="73B632"/>
                </a:solidFill>
                <a:latin typeface="Twentieth Century"/>
                <a:ea typeface="Twentieth Century"/>
                <a:cs typeface="Twentieth Century"/>
                <a:sym typeface="Twentieth Century"/>
              </a:rPr>
            </a:br>
            <a:endParaRPr sz="2400" dirty="0">
              <a:solidFill>
                <a:srgbClr val="73B632"/>
              </a:solidFill>
            </a:endParaRPr>
          </a:p>
        </p:txBody>
      </p:sp>
      <p:sp>
        <p:nvSpPr>
          <p:cNvPr id="97" name="Google Shape;97;p14"/>
          <p:cNvSpPr txBox="1">
            <a:spLocks noGrp="1"/>
          </p:cNvSpPr>
          <p:nvPr>
            <p:ph type="body" idx="1"/>
          </p:nvPr>
        </p:nvSpPr>
        <p:spPr>
          <a:xfrm>
            <a:off x="748863" y="1117601"/>
            <a:ext cx="7665653" cy="4081860"/>
          </a:xfrm>
          <a:prstGeom prst="rect">
            <a:avLst/>
          </a:prstGeom>
          <a:noFill/>
          <a:ln>
            <a:noFill/>
          </a:ln>
        </p:spPr>
        <p:txBody>
          <a:bodyPr spcFirstLastPara="1" wrap="square" lIns="91425" tIns="45700" rIns="91425" bIns="45700" anchor="t" anchorCtr="0">
            <a:noAutofit/>
          </a:bodyPr>
          <a:lstStyle/>
          <a:p>
            <a:pPr marL="0" lvl="0" indent="0" algn="ctr">
              <a:lnSpc>
                <a:spcPct val="150000"/>
              </a:lnSpc>
              <a:spcBef>
                <a:spcPts val="0"/>
              </a:spcBef>
              <a:buClr>
                <a:srgbClr val="000000"/>
              </a:buClr>
              <a:buSzPts val="2100"/>
              <a:buNone/>
            </a:pPr>
            <a:endParaRPr lang="en-ZA" sz="2000" b="1" dirty="0">
              <a:solidFill>
                <a:srgbClr val="73B632"/>
              </a:solidFill>
              <a:latin typeface="Twentieth Century"/>
              <a:ea typeface="Twentieth Century"/>
              <a:cs typeface="Twentieth Century"/>
              <a:sym typeface="Twentieth Century"/>
            </a:endParaRPr>
          </a:p>
          <a:p>
            <a:pPr marL="0" lvl="0" indent="0" algn="ctr">
              <a:lnSpc>
                <a:spcPct val="150000"/>
              </a:lnSpc>
              <a:spcBef>
                <a:spcPts val="0"/>
              </a:spcBef>
              <a:buClr>
                <a:srgbClr val="000000"/>
              </a:buClr>
              <a:buSzPts val="2100"/>
              <a:buNone/>
            </a:pPr>
            <a:endParaRPr lang="en-ZA" sz="2000" b="1" dirty="0">
              <a:solidFill>
                <a:srgbClr val="73B632"/>
              </a:solidFill>
              <a:latin typeface="Twentieth Century"/>
              <a:ea typeface="Twentieth Century"/>
              <a:cs typeface="Twentieth Century"/>
              <a:sym typeface="Twentieth Century"/>
            </a:endParaRPr>
          </a:p>
          <a:p>
            <a:pPr marL="0" lvl="0" indent="0" algn="ctr">
              <a:lnSpc>
                <a:spcPct val="150000"/>
              </a:lnSpc>
              <a:spcBef>
                <a:spcPts val="0"/>
              </a:spcBef>
              <a:buClr>
                <a:srgbClr val="000000"/>
              </a:buClr>
              <a:buSzPts val="2100"/>
              <a:buNone/>
            </a:pPr>
            <a:endParaRPr lang="en-ZA" b="1" dirty="0">
              <a:solidFill>
                <a:srgbClr val="73B632"/>
              </a:solidFill>
              <a:latin typeface="+mj-lt"/>
              <a:ea typeface="Twentieth Century"/>
              <a:cs typeface="Twentieth Century"/>
              <a:sym typeface="Twentieth Century"/>
            </a:endParaRPr>
          </a:p>
          <a:p>
            <a:pPr marL="0" lvl="0" indent="0" algn="ctr">
              <a:lnSpc>
                <a:spcPct val="150000"/>
              </a:lnSpc>
              <a:spcBef>
                <a:spcPts val="0"/>
              </a:spcBef>
              <a:buClr>
                <a:srgbClr val="000000"/>
              </a:buClr>
              <a:buSzPts val="2100"/>
              <a:buNone/>
            </a:pPr>
            <a:endParaRPr lang="en-ZA" b="1" dirty="0">
              <a:solidFill>
                <a:srgbClr val="73B632"/>
              </a:solidFill>
              <a:latin typeface="+mj-lt"/>
              <a:ea typeface="Twentieth Century"/>
              <a:cs typeface="Twentieth Century"/>
              <a:sym typeface="Twentieth Century"/>
            </a:endParaRPr>
          </a:p>
          <a:p>
            <a:pPr marL="342901" lvl="1" indent="0" algn="ctr">
              <a:lnSpc>
                <a:spcPct val="150000"/>
              </a:lnSpc>
              <a:spcBef>
                <a:spcPts val="420"/>
              </a:spcBef>
              <a:buClr>
                <a:srgbClr val="000000"/>
              </a:buClr>
              <a:buSzPts val="2100"/>
              <a:buNone/>
            </a:pPr>
            <a:r>
              <a:rPr lang="en-ZA" sz="2400" dirty="0">
                <a:solidFill>
                  <a:schemeClr val="tx1">
                    <a:lumMod val="85000"/>
                    <a:lumOff val="15000"/>
                  </a:schemeClr>
                </a:solidFill>
                <a:latin typeface="+mj-lt"/>
                <a:ea typeface="Arial"/>
                <a:cs typeface="Arial"/>
                <a:sym typeface="Arial"/>
              </a:rPr>
              <a:t>Infrastructure Services &amp; Public Works 	    B</a:t>
            </a:r>
          </a:p>
          <a:p>
            <a:pPr marL="342901" lvl="1" indent="0">
              <a:lnSpc>
                <a:spcPct val="150000"/>
              </a:lnSpc>
              <a:spcBef>
                <a:spcPts val="420"/>
              </a:spcBef>
              <a:buClr>
                <a:srgbClr val="000000"/>
              </a:buClr>
              <a:buSzPts val="2100"/>
              <a:buNone/>
            </a:pPr>
            <a:endParaRPr lang="en-ZA" sz="2400" dirty="0">
              <a:latin typeface="+mj-lt"/>
            </a:endParaRPr>
          </a:p>
          <a:p>
            <a:pPr marL="342901" lvl="1" indent="0">
              <a:lnSpc>
                <a:spcPct val="150000"/>
              </a:lnSpc>
              <a:spcBef>
                <a:spcPts val="420"/>
              </a:spcBef>
              <a:buClr>
                <a:srgbClr val="000000"/>
              </a:buClr>
              <a:buSzPts val="2100"/>
              <a:buNone/>
            </a:pPr>
            <a:endParaRPr lang="en-ZA" sz="2400" dirty="0"/>
          </a:p>
          <a:p>
            <a:pPr marL="685801" lvl="1">
              <a:lnSpc>
                <a:spcPct val="150000"/>
              </a:lnSpc>
              <a:spcBef>
                <a:spcPts val="420"/>
              </a:spcBef>
              <a:buClr>
                <a:srgbClr val="000000"/>
              </a:buClr>
              <a:buSzPts val="2100"/>
              <a:buFont typeface="Arial" panose="020B0604020202020204" pitchFamily="34" charset="0"/>
              <a:buChar char="•"/>
            </a:pPr>
            <a:endParaRPr lang="en-ZA" sz="2400" dirty="0">
              <a:solidFill>
                <a:schemeClr val="tx1">
                  <a:lumMod val="85000"/>
                  <a:lumOff val="15000"/>
                </a:schemeClr>
              </a:solidFill>
            </a:endParaRPr>
          </a:p>
          <a:p>
            <a:pPr marL="0" lvl="0" indent="0">
              <a:lnSpc>
                <a:spcPct val="150000"/>
              </a:lnSpc>
              <a:spcBef>
                <a:spcPts val="0"/>
              </a:spcBef>
              <a:buClr>
                <a:srgbClr val="000000"/>
              </a:buClr>
              <a:buSzPts val="2100"/>
              <a:buNone/>
            </a:pPr>
            <a:endParaRPr lang="en-ZA" sz="2000" b="1" dirty="0">
              <a:solidFill>
                <a:srgbClr val="73B632"/>
              </a:solidFill>
              <a:latin typeface="Twentieth Century"/>
              <a:ea typeface="Twentieth Century"/>
              <a:cs typeface="Twentieth Century"/>
              <a:sym typeface="Twentieth Century"/>
            </a:endParaRPr>
          </a:p>
          <a:p>
            <a:pPr marL="0" lvl="0" indent="0">
              <a:spcBef>
                <a:spcPts val="0"/>
              </a:spcBef>
              <a:buClr>
                <a:srgbClr val="000000"/>
              </a:buClr>
              <a:buSzPts val="2100"/>
              <a:buNone/>
            </a:pPr>
            <a:endParaRPr sz="2200" dirty="0">
              <a:solidFill>
                <a:schemeClr val="tx1">
                  <a:lumMod val="75000"/>
                  <a:lumOff val="25000"/>
                </a:schemeClr>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21676556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4" name="Title 1">
            <a:extLst>
              <a:ext uri="{FF2B5EF4-FFF2-40B4-BE49-F238E27FC236}">
                <a16:creationId xmlns:a16="http://schemas.microsoft.com/office/drawing/2014/main" id="{23BFA507-47B4-6649-901E-562CF830617B}"/>
              </a:ext>
            </a:extLst>
          </p:cNvPr>
          <p:cNvSpPr txBox="1">
            <a:spLocks noGrp="1"/>
          </p:cNvSpPr>
          <p:nvPr>
            <p:ph type="title"/>
          </p:nvPr>
        </p:nvSpPr>
        <p:spPr>
          <a:xfrm>
            <a:off x="386861" y="2361346"/>
            <a:ext cx="8370277" cy="184723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ZA" sz="3200" b="1" dirty="0">
                <a:solidFill>
                  <a:srgbClr val="73B632"/>
                </a:solidFill>
                <a:latin typeface="Twentieth Century"/>
                <a:ea typeface="Twentieth Century"/>
                <a:cs typeface="Twentieth Century"/>
                <a:sym typeface="Twentieth Century"/>
              </a:rPr>
              <a:t>WORKSTREAM ON INFRASTRUCTURE &amp; PUBLIC WORKS</a:t>
            </a:r>
            <a:br>
              <a:rPr lang="en-ZA" sz="3200" b="1" dirty="0">
                <a:solidFill>
                  <a:srgbClr val="73B632"/>
                </a:solidFill>
                <a:latin typeface="Twentieth Century"/>
                <a:ea typeface="Twentieth Century"/>
                <a:cs typeface="Twentieth Century"/>
                <a:sym typeface="Twentieth Century"/>
              </a:rPr>
            </a:br>
            <a:r>
              <a:rPr lang="en-ZA" sz="2400" b="1" dirty="0">
                <a:solidFill>
                  <a:srgbClr val="73B632"/>
                </a:solidFill>
                <a:ea typeface="Twentieth Century"/>
                <a:cs typeface="Twentieth Century"/>
                <a:sym typeface="Twentieth Century"/>
              </a:rPr>
              <a:t>WORKSTREAM WORK IN PROGRESS REPORT </a:t>
            </a:r>
            <a:r>
              <a:rPr lang="en-ZA" sz="3600" b="1" dirty="0">
                <a:solidFill>
                  <a:srgbClr val="73B632"/>
                </a:solidFill>
                <a:ea typeface="Twentieth Century"/>
                <a:cs typeface="Twentieth Century"/>
                <a:sym typeface="Twentieth Century"/>
              </a:rPr>
              <a:t/>
            </a:r>
            <a:br>
              <a:rPr lang="en-ZA" sz="3600" b="1" dirty="0">
                <a:solidFill>
                  <a:srgbClr val="73B632"/>
                </a:solidFill>
                <a:ea typeface="Twentieth Century"/>
                <a:cs typeface="Twentieth Century"/>
                <a:sym typeface="Twentieth Century"/>
              </a:rPr>
            </a:br>
            <a:endParaRPr lang="en-ZA" dirty="0"/>
          </a:p>
        </p:txBody>
      </p:sp>
    </p:spTree>
    <p:extLst>
      <p:ext uri="{BB962C8B-B14F-4D97-AF65-F5344CB8AC3E}">
        <p14:creationId xmlns:p14="http://schemas.microsoft.com/office/powerpoint/2010/main" val="26714589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457200" y="273875"/>
            <a:ext cx="8229600" cy="1139825"/>
          </a:xfrm>
          <a:prstGeom prst="rect">
            <a:avLst/>
          </a:prstGeom>
          <a:noFill/>
          <a:ln>
            <a:noFill/>
          </a:ln>
        </p:spPr>
        <p:txBody>
          <a:bodyPr spcFirstLastPara="1" wrap="square" lIns="91425" tIns="45700" rIns="91425" bIns="45700" anchor="ctr" anchorCtr="0">
            <a:noAutofit/>
          </a:bodyPr>
          <a:lstStyle/>
          <a:p>
            <a:pPr>
              <a:buSzPts val="3000"/>
            </a:pPr>
            <a:r>
              <a:rPr lang="en-ZA" sz="2400" b="1" dirty="0">
                <a:solidFill>
                  <a:srgbClr val="73B632"/>
                </a:solidFill>
                <a:latin typeface="+mj-lt"/>
                <a:ea typeface="Twentieth Century"/>
                <a:cs typeface="Twentieth Century"/>
                <a:sym typeface="Twentieth Century"/>
              </a:rPr>
              <a:t>WORKSTREAMS REPORTS </a:t>
            </a:r>
            <a:r>
              <a:rPr lang="en-ZA" sz="4000" b="1" dirty="0">
                <a:solidFill>
                  <a:srgbClr val="73B632"/>
                </a:solidFill>
                <a:latin typeface="Twentieth Century"/>
                <a:ea typeface="Twentieth Century"/>
                <a:cs typeface="Twentieth Century"/>
                <a:sym typeface="Twentieth Century"/>
              </a:rPr>
              <a:t/>
            </a:r>
            <a:br>
              <a:rPr lang="en-ZA" sz="4000" b="1" dirty="0">
                <a:solidFill>
                  <a:srgbClr val="73B632"/>
                </a:solidFill>
                <a:latin typeface="Twentieth Century"/>
                <a:ea typeface="Twentieth Century"/>
                <a:cs typeface="Twentieth Century"/>
                <a:sym typeface="Twentieth Century"/>
              </a:rPr>
            </a:br>
            <a:endParaRPr sz="4000" dirty="0">
              <a:solidFill>
                <a:srgbClr val="73B632"/>
              </a:solidFill>
            </a:endParaRPr>
          </a:p>
        </p:txBody>
      </p:sp>
      <p:sp>
        <p:nvSpPr>
          <p:cNvPr id="97" name="Google Shape;97;p14"/>
          <p:cNvSpPr txBox="1">
            <a:spLocks noGrp="1"/>
          </p:cNvSpPr>
          <p:nvPr>
            <p:ph type="body" idx="1"/>
          </p:nvPr>
        </p:nvSpPr>
        <p:spPr>
          <a:xfrm>
            <a:off x="748863" y="1117601"/>
            <a:ext cx="7665653" cy="4081860"/>
          </a:xfrm>
          <a:prstGeom prst="rect">
            <a:avLst/>
          </a:prstGeom>
          <a:noFill/>
          <a:ln>
            <a:noFill/>
          </a:ln>
        </p:spPr>
        <p:txBody>
          <a:bodyPr spcFirstLastPara="1" wrap="square" lIns="91425" tIns="45700" rIns="91425" bIns="45700" anchor="t" anchorCtr="0">
            <a:noAutofit/>
          </a:bodyPr>
          <a:lstStyle/>
          <a:p>
            <a:pPr marL="0" lvl="0" indent="0" algn="ctr">
              <a:lnSpc>
                <a:spcPct val="150000"/>
              </a:lnSpc>
              <a:spcBef>
                <a:spcPts val="0"/>
              </a:spcBef>
              <a:buClr>
                <a:srgbClr val="000000"/>
              </a:buClr>
              <a:buSzPts val="2100"/>
              <a:buNone/>
            </a:pPr>
            <a:endParaRPr lang="en-ZA" sz="2000" b="1" dirty="0">
              <a:solidFill>
                <a:srgbClr val="73B632"/>
              </a:solidFill>
              <a:latin typeface="Twentieth Century"/>
              <a:ea typeface="Twentieth Century"/>
              <a:cs typeface="Twentieth Century"/>
              <a:sym typeface="Twentieth Century"/>
            </a:endParaRPr>
          </a:p>
          <a:p>
            <a:pPr marL="0" lvl="0" indent="0" algn="ctr">
              <a:lnSpc>
                <a:spcPct val="150000"/>
              </a:lnSpc>
              <a:spcBef>
                <a:spcPts val="0"/>
              </a:spcBef>
              <a:buClr>
                <a:srgbClr val="000000"/>
              </a:buClr>
              <a:buSzPts val="2100"/>
              <a:buNone/>
            </a:pPr>
            <a:endParaRPr lang="en-ZA" sz="2000" b="1" dirty="0">
              <a:solidFill>
                <a:srgbClr val="73B632"/>
              </a:solidFill>
              <a:latin typeface="Twentieth Century"/>
              <a:ea typeface="Twentieth Century"/>
              <a:cs typeface="Twentieth Century"/>
              <a:sym typeface="Twentieth Century"/>
            </a:endParaRPr>
          </a:p>
          <a:p>
            <a:pPr marL="0" lvl="0" indent="0" algn="ctr">
              <a:lnSpc>
                <a:spcPct val="150000"/>
              </a:lnSpc>
              <a:spcBef>
                <a:spcPts val="0"/>
              </a:spcBef>
              <a:buClr>
                <a:srgbClr val="000000"/>
              </a:buClr>
              <a:buSzPts val="2100"/>
              <a:buNone/>
            </a:pPr>
            <a:endParaRPr lang="en-ZA" sz="2000" b="1" dirty="0">
              <a:solidFill>
                <a:srgbClr val="73B632"/>
              </a:solidFill>
              <a:latin typeface="Twentieth Century"/>
              <a:ea typeface="Twentieth Century"/>
              <a:cs typeface="Twentieth Century"/>
              <a:sym typeface="Twentieth Century"/>
            </a:endParaRPr>
          </a:p>
          <a:p>
            <a:pPr marL="0" lvl="0" indent="0" algn="ctr">
              <a:lnSpc>
                <a:spcPct val="150000"/>
              </a:lnSpc>
              <a:spcBef>
                <a:spcPts val="0"/>
              </a:spcBef>
              <a:buClr>
                <a:srgbClr val="000000"/>
              </a:buClr>
              <a:buSzPts val="2100"/>
              <a:buNone/>
            </a:pPr>
            <a:endParaRPr lang="en-ZA" sz="2000" b="1" dirty="0">
              <a:solidFill>
                <a:srgbClr val="73B632"/>
              </a:solidFill>
              <a:latin typeface="Twentieth Century"/>
              <a:ea typeface="Twentieth Century"/>
              <a:cs typeface="Twentieth Century"/>
              <a:sym typeface="Twentieth Century"/>
            </a:endParaRPr>
          </a:p>
          <a:p>
            <a:pPr marL="342901" lvl="1" indent="0" algn="ctr">
              <a:lnSpc>
                <a:spcPct val="150000"/>
              </a:lnSpc>
              <a:spcBef>
                <a:spcPts val="420"/>
              </a:spcBef>
              <a:buClr>
                <a:srgbClr val="000000"/>
              </a:buClr>
              <a:buSzPts val="2100"/>
              <a:buNone/>
            </a:pPr>
            <a:r>
              <a:rPr lang="en-ZA" sz="2400" dirty="0">
                <a:solidFill>
                  <a:schemeClr val="tx1">
                    <a:lumMod val="85000"/>
                    <a:lumOff val="15000"/>
                  </a:schemeClr>
                </a:solidFill>
                <a:latin typeface="Arial"/>
                <a:ea typeface="Arial"/>
                <a:cs typeface="Arial"/>
                <a:sym typeface="Arial"/>
              </a:rPr>
              <a:t>Infrastructure Services &amp; Public Works 	    A</a:t>
            </a:r>
          </a:p>
          <a:p>
            <a:pPr marL="342901" lvl="1" indent="0">
              <a:lnSpc>
                <a:spcPct val="150000"/>
              </a:lnSpc>
              <a:spcBef>
                <a:spcPts val="420"/>
              </a:spcBef>
              <a:buClr>
                <a:srgbClr val="000000"/>
              </a:buClr>
              <a:buSzPts val="2100"/>
              <a:buNone/>
            </a:pPr>
            <a:endParaRPr lang="en-ZA" dirty="0"/>
          </a:p>
          <a:p>
            <a:pPr marL="342901" lvl="1" indent="0">
              <a:lnSpc>
                <a:spcPct val="150000"/>
              </a:lnSpc>
              <a:spcBef>
                <a:spcPts val="420"/>
              </a:spcBef>
              <a:buClr>
                <a:srgbClr val="000000"/>
              </a:buClr>
              <a:buSzPts val="2100"/>
              <a:buNone/>
            </a:pPr>
            <a:endParaRPr lang="en-ZA" sz="2400" dirty="0"/>
          </a:p>
          <a:p>
            <a:pPr marL="685801" lvl="1">
              <a:lnSpc>
                <a:spcPct val="150000"/>
              </a:lnSpc>
              <a:spcBef>
                <a:spcPts val="420"/>
              </a:spcBef>
              <a:buClr>
                <a:srgbClr val="000000"/>
              </a:buClr>
              <a:buSzPts val="2100"/>
              <a:buFont typeface="Arial" panose="020B0604020202020204" pitchFamily="34" charset="0"/>
              <a:buChar char="•"/>
            </a:pPr>
            <a:endParaRPr lang="en-ZA" sz="2400" dirty="0">
              <a:solidFill>
                <a:schemeClr val="tx1">
                  <a:lumMod val="85000"/>
                  <a:lumOff val="15000"/>
                </a:schemeClr>
              </a:solidFill>
            </a:endParaRPr>
          </a:p>
          <a:p>
            <a:pPr marL="0" lvl="0" indent="0">
              <a:lnSpc>
                <a:spcPct val="150000"/>
              </a:lnSpc>
              <a:spcBef>
                <a:spcPts val="0"/>
              </a:spcBef>
              <a:buClr>
                <a:srgbClr val="000000"/>
              </a:buClr>
              <a:buSzPts val="2100"/>
              <a:buNone/>
            </a:pPr>
            <a:endParaRPr lang="en-ZA" sz="2000" b="1" dirty="0">
              <a:solidFill>
                <a:srgbClr val="73B632"/>
              </a:solidFill>
              <a:latin typeface="Twentieth Century"/>
              <a:ea typeface="Twentieth Century"/>
              <a:cs typeface="Twentieth Century"/>
              <a:sym typeface="Twentieth Century"/>
            </a:endParaRPr>
          </a:p>
          <a:p>
            <a:pPr marL="0" lvl="0" indent="0">
              <a:spcBef>
                <a:spcPts val="0"/>
              </a:spcBef>
              <a:buClr>
                <a:srgbClr val="000000"/>
              </a:buClr>
              <a:buSzPts val="2100"/>
              <a:buNone/>
            </a:pPr>
            <a:endParaRPr sz="2200" dirty="0">
              <a:solidFill>
                <a:schemeClr val="tx1">
                  <a:lumMod val="75000"/>
                  <a:lumOff val="25000"/>
                </a:schemeClr>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41009381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668896" y="273875"/>
            <a:ext cx="7687455" cy="1139825"/>
          </a:xfrm>
          <a:prstGeom prst="rect">
            <a:avLst/>
          </a:prstGeom>
          <a:noFill/>
          <a:ln>
            <a:noFill/>
          </a:ln>
        </p:spPr>
        <p:txBody>
          <a:bodyPr spcFirstLastPara="1" wrap="square" lIns="91425" tIns="45700" rIns="91425" bIns="45700" anchor="ctr" anchorCtr="0">
            <a:noAutofit/>
          </a:bodyPr>
          <a:lstStyle/>
          <a:p>
            <a:pPr lvl="0">
              <a:buSzPts val="3000"/>
            </a:pPr>
            <a:r>
              <a:rPr lang="en-ZA" sz="2400" b="1" dirty="0">
                <a:solidFill>
                  <a:srgbClr val="73B632"/>
                </a:solidFill>
                <a:latin typeface="+mj-lt"/>
                <a:ea typeface="Twentieth Century"/>
                <a:cs typeface="Twentieth Century"/>
                <a:sym typeface="Twentieth Century"/>
              </a:rPr>
              <a:t>WORKSTREAM ON INFRASTRUCTURE &amp; PUBLIC WORKS……..…………………………………………… </a:t>
            </a:r>
            <a:endParaRPr sz="2400" dirty="0">
              <a:solidFill>
                <a:srgbClr val="73B632"/>
              </a:solidFill>
              <a:latin typeface="+mj-lt"/>
            </a:endParaRPr>
          </a:p>
        </p:txBody>
      </p:sp>
      <p:sp>
        <p:nvSpPr>
          <p:cNvPr id="97" name="Google Shape;97;p14"/>
          <p:cNvSpPr txBox="1">
            <a:spLocks noGrp="1"/>
          </p:cNvSpPr>
          <p:nvPr>
            <p:ph type="body" idx="1"/>
          </p:nvPr>
        </p:nvSpPr>
        <p:spPr>
          <a:xfrm>
            <a:off x="748863" y="1212427"/>
            <a:ext cx="7665653" cy="5078645"/>
          </a:xfrm>
          <a:prstGeom prst="rect">
            <a:avLst/>
          </a:prstGeom>
          <a:noFill/>
          <a:ln>
            <a:noFill/>
          </a:ln>
        </p:spPr>
        <p:txBody>
          <a:bodyPr spcFirstLastPara="1" wrap="square" lIns="91425" tIns="45700" rIns="91425" bIns="45700" anchor="t" anchorCtr="0">
            <a:noAutofit/>
          </a:bodyPr>
          <a:lstStyle/>
          <a:p>
            <a:pPr marL="114300" indent="0">
              <a:buNone/>
            </a:pPr>
            <a:r>
              <a:rPr lang="en-US" b="1" dirty="0">
                <a:solidFill>
                  <a:schemeClr val="tx1"/>
                </a:solidFill>
                <a:latin typeface="+mj-lt"/>
              </a:rPr>
              <a:t>Water and Sanitation</a:t>
            </a:r>
            <a:endParaRPr lang="en-ZA" dirty="0">
              <a:solidFill>
                <a:schemeClr val="tx1"/>
              </a:solidFill>
              <a:latin typeface="+mj-lt"/>
            </a:endParaRPr>
          </a:p>
          <a:p>
            <a:r>
              <a:rPr lang="en-US" dirty="0">
                <a:solidFill>
                  <a:srgbClr val="FF0000"/>
                </a:solidFill>
                <a:latin typeface="Calibri" panose="020F0502020204030204" pitchFamily="34" charset="0"/>
                <a:cs typeface="Calibri" panose="020F0502020204030204" pitchFamily="34" charset="0"/>
              </a:rPr>
              <a:t>Installation of 31 outstanding water tanks still in progress. Completion of the total of 72 anticipated at end of June 2020. </a:t>
            </a:r>
          </a:p>
          <a:p>
            <a:r>
              <a:rPr lang="en-US" dirty="0" err="1">
                <a:solidFill>
                  <a:srgbClr val="FF0000"/>
                </a:solidFill>
                <a:latin typeface="Calibri" panose="020F0502020204030204" pitchFamily="34" charset="0"/>
                <a:cs typeface="Calibri" panose="020F0502020204030204" pitchFamily="34" charset="0"/>
              </a:rPr>
              <a:t>Amatola</a:t>
            </a:r>
            <a:r>
              <a:rPr lang="en-US" dirty="0">
                <a:solidFill>
                  <a:srgbClr val="FF0000"/>
                </a:solidFill>
                <a:latin typeface="Calibri" panose="020F0502020204030204" pitchFamily="34" charset="0"/>
                <a:cs typeface="Calibri" panose="020F0502020204030204" pitchFamily="34" charset="0"/>
              </a:rPr>
              <a:t> Water is the implementing agent. </a:t>
            </a:r>
          </a:p>
          <a:p>
            <a:r>
              <a:rPr lang="en-US" dirty="0">
                <a:solidFill>
                  <a:srgbClr val="FF0000"/>
                </a:solidFill>
                <a:latin typeface="Calibri" panose="020F0502020204030204" pitchFamily="34" charset="0"/>
                <a:cs typeface="Calibri" panose="020F0502020204030204" pitchFamily="34" charset="0"/>
              </a:rPr>
              <a:t>Contractor for installation of 7 COGTA donated tanks will commence on 9 June 2020.   </a:t>
            </a:r>
          </a:p>
          <a:p>
            <a:r>
              <a:rPr lang="en-US" dirty="0">
                <a:solidFill>
                  <a:srgbClr val="FF0000"/>
                </a:solidFill>
                <a:latin typeface="Calibri" panose="020F0502020204030204" pitchFamily="34" charset="0"/>
                <a:cs typeface="Calibri" panose="020F0502020204030204" pitchFamily="34" charset="0"/>
              </a:rPr>
              <a:t>These tanks are distributed to the villages identified jointly with the traditional leaders as the application was submitted by the </a:t>
            </a:r>
            <a:r>
              <a:rPr lang="en-US" dirty="0" err="1">
                <a:solidFill>
                  <a:srgbClr val="FF0000"/>
                </a:solidFill>
                <a:latin typeface="Calibri" panose="020F0502020204030204" pitchFamily="34" charset="0"/>
                <a:cs typeface="Calibri" panose="020F0502020204030204" pitchFamily="34" charset="0"/>
              </a:rPr>
              <a:t>ECHoTL</a:t>
            </a:r>
            <a:endParaRPr lang="en-US" dirty="0">
              <a:solidFill>
                <a:srgbClr val="FF0000"/>
              </a:solidFill>
              <a:latin typeface="Calibri" panose="020F0502020204030204" pitchFamily="34" charset="0"/>
              <a:cs typeface="Calibri" panose="020F0502020204030204" pitchFamily="34" charset="0"/>
            </a:endParaRPr>
          </a:p>
          <a:p>
            <a:pPr marL="114300" indent="0">
              <a:buNone/>
            </a:pPr>
            <a:r>
              <a:rPr lang="en-ZA" dirty="0"/>
              <a:t>  </a:t>
            </a:r>
          </a:p>
          <a:p>
            <a:endParaRPr lang="en-ZA" dirty="0"/>
          </a:p>
          <a:p>
            <a:pPr marL="114300" indent="0">
              <a:buNone/>
            </a:pPr>
            <a:endParaRPr lang="en-ZA" b="1" dirty="0"/>
          </a:p>
          <a:p>
            <a:endParaRPr lang="en-ZA" dirty="0">
              <a:solidFill>
                <a:schemeClr val="tx1">
                  <a:lumMod val="75000"/>
                  <a:lumOff val="25000"/>
                </a:schemeClr>
              </a:solidFill>
            </a:endParaRPr>
          </a:p>
        </p:txBody>
      </p:sp>
    </p:spTree>
    <p:extLst>
      <p:ext uri="{BB962C8B-B14F-4D97-AF65-F5344CB8AC3E}">
        <p14:creationId xmlns:p14="http://schemas.microsoft.com/office/powerpoint/2010/main" val="31338740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668896" y="273875"/>
            <a:ext cx="7687455" cy="1139825"/>
          </a:xfrm>
          <a:prstGeom prst="rect">
            <a:avLst/>
          </a:prstGeom>
          <a:noFill/>
          <a:ln>
            <a:noFill/>
          </a:ln>
        </p:spPr>
        <p:txBody>
          <a:bodyPr spcFirstLastPara="1" wrap="square" lIns="91425" tIns="45700" rIns="91425" bIns="45700" anchor="ctr" anchorCtr="0">
            <a:noAutofit/>
          </a:bodyPr>
          <a:lstStyle/>
          <a:p>
            <a:pPr lvl="0">
              <a:buSzPts val="3000"/>
            </a:pPr>
            <a:r>
              <a:rPr lang="en-ZA" sz="2400" b="1" dirty="0">
                <a:solidFill>
                  <a:srgbClr val="73B632"/>
                </a:solidFill>
                <a:latin typeface="+mj-lt"/>
                <a:ea typeface="Twentieth Century"/>
                <a:cs typeface="Twentieth Century"/>
                <a:sym typeface="Twentieth Century"/>
              </a:rPr>
              <a:t>WORKSTREAM ON INFRASTRUCTURE &amp; PUBLIC WORKS </a:t>
            </a:r>
            <a:r>
              <a:rPr lang="en-ZA" sz="2400" b="1" dirty="0" err="1">
                <a:solidFill>
                  <a:srgbClr val="73B632"/>
                </a:solidFill>
                <a:latin typeface="+mj-lt"/>
                <a:ea typeface="Twentieth Century"/>
                <a:cs typeface="Twentieth Century"/>
                <a:sym typeface="Twentieth Century"/>
              </a:rPr>
              <a:t>Cont</a:t>
            </a:r>
            <a:r>
              <a:rPr lang="en-ZA" sz="2400" b="1" dirty="0">
                <a:solidFill>
                  <a:srgbClr val="73B632"/>
                </a:solidFill>
                <a:latin typeface="+mj-lt"/>
                <a:ea typeface="Twentieth Century"/>
                <a:cs typeface="Twentieth Century"/>
                <a:sym typeface="Twentieth Century"/>
              </a:rPr>
              <a:t>…………………………………………… </a:t>
            </a:r>
            <a:endParaRPr sz="2400" dirty="0">
              <a:solidFill>
                <a:srgbClr val="73B632"/>
              </a:solidFill>
              <a:latin typeface="+mj-lt"/>
            </a:endParaRPr>
          </a:p>
        </p:txBody>
      </p:sp>
      <p:sp>
        <p:nvSpPr>
          <p:cNvPr id="97" name="Google Shape;97;p14"/>
          <p:cNvSpPr txBox="1">
            <a:spLocks noGrp="1"/>
          </p:cNvSpPr>
          <p:nvPr>
            <p:ph type="body" idx="1"/>
          </p:nvPr>
        </p:nvSpPr>
        <p:spPr>
          <a:xfrm>
            <a:off x="748863" y="1212427"/>
            <a:ext cx="7665653" cy="4724139"/>
          </a:xfrm>
          <a:prstGeom prst="rect">
            <a:avLst/>
          </a:prstGeom>
          <a:noFill/>
          <a:ln>
            <a:noFill/>
          </a:ln>
        </p:spPr>
        <p:txBody>
          <a:bodyPr spcFirstLastPara="1" wrap="square" lIns="91425" tIns="45700" rIns="91425" bIns="45700" anchor="t" anchorCtr="0">
            <a:noAutofit/>
          </a:bodyPr>
          <a:lstStyle/>
          <a:p>
            <a:pPr marL="114300" indent="0">
              <a:buNone/>
            </a:pPr>
            <a:r>
              <a:rPr lang="en-US" b="1" dirty="0">
                <a:solidFill>
                  <a:schemeClr val="tx1"/>
                </a:solidFill>
                <a:latin typeface="+mj-lt"/>
              </a:rPr>
              <a:t>Water and Sanitation</a:t>
            </a:r>
            <a:endParaRPr lang="en-ZA" dirty="0">
              <a:solidFill>
                <a:schemeClr val="tx1"/>
              </a:solidFill>
              <a:latin typeface="+mj-lt"/>
            </a:endParaRPr>
          </a:p>
          <a:p>
            <a:r>
              <a:rPr lang="en-US" dirty="0">
                <a:solidFill>
                  <a:srgbClr val="FF0000"/>
                </a:solidFill>
                <a:latin typeface="Calibri" panose="020F0502020204030204" pitchFamily="34" charset="0"/>
                <a:cs typeface="Calibri" panose="020F0502020204030204" pitchFamily="34" charset="0"/>
              </a:rPr>
              <a:t>2 Additional  tankers were hired for 5 days last week to cover the gap left by the withdrawn DWS tankers.</a:t>
            </a:r>
          </a:p>
          <a:p>
            <a:r>
              <a:rPr lang="en-US" dirty="0">
                <a:solidFill>
                  <a:srgbClr val="FF0000"/>
                </a:solidFill>
                <a:latin typeface="Calibri" panose="020F0502020204030204" pitchFamily="34" charset="0"/>
                <a:cs typeface="Calibri" panose="020F0502020204030204" pitchFamily="34" charset="0"/>
              </a:rPr>
              <a:t>The current 13 BCMM water tankers remain delivering services to the affected areas. </a:t>
            </a:r>
          </a:p>
          <a:p>
            <a:r>
              <a:rPr lang="en-US" dirty="0">
                <a:solidFill>
                  <a:srgbClr val="FF0000"/>
                </a:solidFill>
                <a:latin typeface="Calibri" panose="020F0502020204030204" pitchFamily="34" charset="0"/>
                <a:cs typeface="Calibri" panose="020F0502020204030204" pitchFamily="34" charset="0"/>
              </a:rPr>
              <a:t>Difficulties are experienced when there are breakdowns of one or more tankers at the same time</a:t>
            </a:r>
          </a:p>
          <a:p>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Weekly water quality monitoring continues .  </a:t>
            </a:r>
            <a:endParaRPr lang="en-ZA"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Compliance with the drinking water quality standards SANS 241:1 is assured.</a:t>
            </a:r>
            <a:endParaRPr lang="en-US" dirty="0">
              <a:solidFill>
                <a:srgbClr val="FF0000"/>
              </a:solidFill>
              <a:latin typeface="Calibri" panose="020F0502020204030204" pitchFamily="34" charset="0"/>
              <a:cs typeface="Calibri" panose="020F0502020204030204" pitchFamily="34" charset="0"/>
            </a:endParaRPr>
          </a:p>
          <a:p>
            <a:pPr marL="114300" indent="0">
              <a:buNone/>
            </a:pPr>
            <a:r>
              <a:rPr lang="en-ZA" dirty="0"/>
              <a:t>  </a:t>
            </a:r>
          </a:p>
          <a:p>
            <a:endParaRPr lang="en-ZA" dirty="0"/>
          </a:p>
          <a:p>
            <a:pPr marL="114300" indent="0">
              <a:buNone/>
            </a:pPr>
            <a:endParaRPr lang="en-ZA" b="1" dirty="0"/>
          </a:p>
          <a:p>
            <a:endParaRPr lang="en-ZA" dirty="0">
              <a:solidFill>
                <a:schemeClr val="tx1">
                  <a:lumMod val="75000"/>
                  <a:lumOff val="25000"/>
                </a:schemeClr>
              </a:solidFill>
            </a:endParaRPr>
          </a:p>
        </p:txBody>
      </p:sp>
    </p:spTree>
    <p:extLst>
      <p:ext uri="{BB962C8B-B14F-4D97-AF65-F5344CB8AC3E}">
        <p14:creationId xmlns:p14="http://schemas.microsoft.com/office/powerpoint/2010/main" val="9439357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4"/>
          <p:cNvSpPr txBox="1">
            <a:spLocks noGrp="1"/>
          </p:cNvSpPr>
          <p:nvPr>
            <p:ph type="title"/>
          </p:nvPr>
        </p:nvSpPr>
        <p:spPr>
          <a:xfrm>
            <a:off x="668896" y="273875"/>
            <a:ext cx="7687455" cy="1139825"/>
          </a:xfrm>
          <a:prstGeom prst="rect">
            <a:avLst/>
          </a:prstGeom>
          <a:noFill/>
          <a:ln>
            <a:noFill/>
          </a:ln>
        </p:spPr>
        <p:txBody>
          <a:bodyPr spcFirstLastPara="1" wrap="square" lIns="91425" tIns="45700" rIns="91425" bIns="45700" anchor="ctr" anchorCtr="0">
            <a:noAutofit/>
          </a:bodyPr>
          <a:lstStyle/>
          <a:p>
            <a:pPr lvl="0">
              <a:buSzPts val="3000"/>
            </a:pPr>
            <a:r>
              <a:rPr lang="en-ZA" sz="2400" b="1" dirty="0">
                <a:solidFill>
                  <a:srgbClr val="73B632"/>
                </a:solidFill>
                <a:latin typeface="+mj-lt"/>
                <a:ea typeface="Twentieth Century"/>
                <a:cs typeface="Twentieth Century"/>
                <a:sym typeface="Twentieth Century"/>
              </a:rPr>
              <a:t>WORKSTREAM ON INFRASTRUCTURE &amp; PUBLIC WORKS </a:t>
            </a:r>
            <a:r>
              <a:rPr lang="en-ZA" sz="2400" b="1" dirty="0" err="1">
                <a:solidFill>
                  <a:srgbClr val="73B632"/>
                </a:solidFill>
                <a:latin typeface="+mj-lt"/>
                <a:ea typeface="Twentieth Century"/>
                <a:cs typeface="Twentieth Century"/>
                <a:sym typeface="Twentieth Century"/>
              </a:rPr>
              <a:t>Cont</a:t>
            </a:r>
            <a:r>
              <a:rPr lang="en-ZA" sz="2400" b="1" dirty="0">
                <a:solidFill>
                  <a:srgbClr val="73B632"/>
                </a:solidFill>
                <a:latin typeface="+mj-lt"/>
                <a:ea typeface="Twentieth Century"/>
                <a:cs typeface="Twentieth Century"/>
                <a:sym typeface="Twentieth Century"/>
              </a:rPr>
              <a:t>…………………………………………… </a:t>
            </a:r>
            <a:endParaRPr sz="2400" dirty="0">
              <a:solidFill>
                <a:srgbClr val="73B632"/>
              </a:solidFill>
              <a:latin typeface="+mj-lt"/>
            </a:endParaRPr>
          </a:p>
        </p:txBody>
      </p:sp>
      <p:sp>
        <p:nvSpPr>
          <p:cNvPr id="97" name="Google Shape;97;p14"/>
          <p:cNvSpPr txBox="1">
            <a:spLocks noGrp="1"/>
          </p:cNvSpPr>
          <p:nvPr>
            <p:ph type="body" idx="1"/>
          </p:nvPr>
        </p:nvSpPr>
        <p:spPr>
          <a:xfrm>
            <a:off x="748863" y="1212427"/>
            <a:ext cx="7665653" cy="4401257"/>
          </a:xfrm>
          <a:prstGeom prst="rect">
            <a:avLst/>
          </a:prstGeom>
          <a:noFill/>
          <a:ln>
            <a:noFill/>
          </a:ln>
        </p:spPr>
        <p:txBody>
          <a:bodyPr spcFirstLastPara="1" wrap="square" lIns="91425" tIns="45700" rIns="91425" bIns="45700" anchor="t" anchorCtr="0">
            <a:noAutofit/>
          </a:bodyPr>
          <a:lstStyle/>
          <a:p>
            <a:pPr marL="114300" indent="0">
              <a:buNone/>
            </a:pPr>
            <a:r>
              <a:rPr lang="en-US" b="1" dirty="0">
                <a:solidFill>
                  <a:schemeClr val="tx1"/>
                </a:solidFill>
                <a:latin typeface="+mj-lt"/>
              </a:rPr>
              <a:t>Water and Sanitation</a:t>
            </a:r>
            <a:endParaRPr lang="en-ZA" dirty="0">
              <a:solidFill>
                <a:schemeClr val="tx1"/>
              </a:solidFill>
              <a:latin typeface="+mj-lt"/>
            </a:endParaRPr>
          </a:p>
          <a:p>
            <a:r>
              <a:rPr lang="en-US" dirty="0">
                <a:solidFill>
                  <a:srgbClr val="FF0000"/>
                </a:solidFill>
              </a:rPr>
              <a:t>Department of Education has requested assistance with schools where there is no portable water</a:t>
            </a:r>
          </a:p>
          <a:p>
            <a:r>
              <a:rPr lang="en-US" dirty="0">
                <a:solidFill>
                  <a:srgbClr val="FF0000"/>
                </a:solidFill>
              </a:rPr>
              <a:t>A list of 9 schools was submitted last week to BCMM</a:t>
            </a:r>
          </a:p>
          <a:p>
            <a:r>
              <a:rPr lang="en-US" dirty="0">
                <a:solidFill>
                  <a:srgbClr val="FF0000"/>
                </a:solidFill>
              </a:rPr>
              <a:t>Assessment is complete with findings, that 1 school is not close to a water network </a:t>
            </a:r>
          </a:p>
          <a:p>
            <a:r>
              <a:rPr lang="en-US" dirty="0">
                <a:solidFill>
                  <a:srgbClr val="FF0000"/>
                </a:solidFill>
              </a:rPr>
              <a:t>Water tanks will be recommended in the current period.</a:t>
            </a:r>
          </a:p>
          <a:p>
            <a:r>
              <a:rPr lang="en-US" dirty="0">
                <a:solidFill>
                  <a:srgbClr val="FF0000"/>
                </a:solidFill>
              </a:rPr>
              <a:t>However some of the schools are affected by the water interruptions from </a:t>
            </a:r>
            <a:r>
              <a:rPr lang="en-US" dirty="0" err="1">
                <a:solidFill>
                  <a:srgbClr val="FF0000"/>
                </a:solidFill>
              </a:rPr>
              <a:t>Amatola</a:t>
            </a:r>
            <a:r>
              <a:rPr lang="en-US" dirty="0">
                <a:solidFill>
                  <a:srgbClr val="FF0000"/>
                </a:solidFill>
              </a:rPr>
              <a:t> Water system such as </a:t>
            </a:r>
            <a:r>
              <a:rPr lang="en-US" dirty="0" err="1">
                <a:solidFill>
                  <a:srgbClr val="FF0000"/>
                </a:solidFill>
              </a:rPr>
              <a:t>Mncotsho</a:t>
            </a:r>
            <a:r>
              <a:rPr lang="en-US" dirty="0">
                <a:solidFill>
                  <a:srgbClr val="FF0000"/>
                </a:solidFill>
              </a:rPr>
              <a:t>. Proper solution are to be customized.</a:t>
            </a:r>
          </a:p>
          <a:p>
            <a:pPr marL="114300" indent="0">
              <a:buNone/>
            </a:pPr>
            <a:endParaRPr lang="en-ZA" dirty="0">
              <a:solidFill>
                <a:srgbClr val="FF0000"/>
              </a:solidFill>
              <a:latin typeface="Calibri" panose="020F0502020204030204" pitchFamily="34" charset="0"/>
              <a:cs typeface="Calibri" panose="020F0502020204030204" pitchFamily="34" charset="0"/>
            </a:endParaRPr>
          </a:p>
          <a:p>
            <a:pPr marL="114300" indent="0">
              <a:buNone/>
            </a:pPr>
            <a:endParaRPr lang="en-US" dirty="0">
              <a:solidFill>
                <a:schemeClr val="tx1"/>
              </a:solidFill>
            </a:endParaRPr>
          </a:p>
          <a:p>
            <a:pPr marL="114300" indent="0">
              <a:buNone/>
            </a:pPr>
            <a:r>
              <a:rPr lang="en-ZA" dirty="0"/>
              <a:t>  </a:t>
            </a:r>
          </a:p>
          <a:p>
            <a:pPr marL="114300" indent="0">
              <a:buNone/>
            </a:pPr>
            <a:endParaRPr lang="en-ZA" dirty="0"/>
          </a:p>
          <a:p>
            <a:endParaRPr lang="en-ZA" dirty="0"/>
          </a:p>
          <a:p>
            <a:pPr marL="114300" indent="0">
              <a:buNone/>
            </a:pPr>
            <a:endParaRPr lang="en-ZA" b="1" dirty="0"/>
          </a:p>
          <a:p>
            <a:endParaRPr lang="en-ZA" dirty="0">
              <a:solidFill>
                <a:schemeClr val="tx1">
                  <a:lumMod val="75000"/>
                  <a:lumOff val="25000"/>
                </a:schemeClr>
              </a:solidFill>
            </a:endParaRPr>
          </a:p>
        </p:txBody>
      </p:sp>
    </p:spTree>
    <p:extLst>
      <p:ext uri="{BB962C8B-B14F-4D97-AF65-F5344CB8AC3E}">
        <p14:creationId xmlns:p14="http://schemas.microsoft.com/office/powerpoint/2010/main" val="41292508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9023453-E6B2-4933-B39E-8326A7CEABE3}"/>
              </a:ext>
            </a:extLst>
          </p:cNvPr>
          <p:cNvGraphicFramePr>
            <a:graphicFrameLocks noGrp="1"/>
          </p:cNvGraphicFramePr>
          <p:nvPr/>
        </p:nvGraphicFramePr>
        <p:xfrm>
          <a:off x="184597" y="214648"/>
          <a:ext cx="8565507" cy="6255236"/>
        </p:xfrm>
        <a:graphic>
          <a:graphicData uri="http://schemas.openxmlformats.org/drawingml/2006/table">
            <a:tbl>
              <a:tblPr/>
              <a:tblGrid>
                <a:gridCol w="985366">
                  <a:extLst>
                    <a:ext uri="{9D8B030D-6E8A-4147-A177-3AD203B41FA5}">
                      <a16:colId xmlns:a16="http://schemas.microsoft.com/office/drawing/2014/main" val="4094165520"/>
                    </a:ext>
                  </a:extLst>
                </a:gridCol>
                <a:gridCol w="1339482">
                  <a:extLst>
                    <a:ext uri="{9D8B030D-6E8A-4147-A177-3AD203B41FA5}">
                      <a16:colId xmlns:a16="http://schemas.microsoft.com/office/drawing/2014/main" val="1516980929"/>
                    </a:ext>
                  </a:extLst>
                </a:gridCol>
                <a:gridCol w="3058744">
                  <a:extLst>
                    <a:ext uri="{9D8B030D-6E8A-4147-A177-3AD203B41FA5}">
                      <a16:colId xmlns:a16="http://schemas.microsoft.com/office/drawing/2014/main" val="3652838424"/>
                    </a:ext>
                  </a:extLst>
                </a:gridCol>
                <a:gridCol w="3181915">
                  <a:extLst>
                    <a:ext uri="{9D8B030D-6E8A-4147-A177-3AD203B41FA5}">
                      <a16:colId xmlns:a16="http://schemas.microsoft.com/office/drawing/2014/main" val="3811604091"/>
                    </a:ext>
                  </a:extLst>
                </a:gridCol>
              </a:tblGrid>
              <a:tr h="264894">
                <a:tc gridSpan="4">
                  <a:txBody>
                    <a:bodyPr/>
                    <a:lstStyle/>
                    <a:p>
                      <a:pPr algn="l" fontAlgn="ctr"/>
                      <a:r>
                        <a:rPr lang="en-US" sz="1800" b="1" i="0" u="sng" strike="noStrike" dirty="0">
                          <a:solidFill>
                            <a:srgbClr val="000000"/>
                          </a:solidFill>
                          <a:effectLst/>
                          <a:latin typeface="Arial" panose="020B0604020202020204" pitchFamily="34" charset="0"/>
                        </a:rPr>
                        <a:t>Additional/New Ablution Facilities Construction Status Report</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7387700"/>
                  </a:ext>
                </a:extLst>
              </a:tr>
              <a:tr h="252279">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6263371"/>
                  </a:ext>
                </a:extLst>
              </a:tr>
              <a:tr h="504560">
                <a:tc>
                  <a:txBody>
                    <a:bodyPr/>
                    <a:lstStyle/>
                    <a:p>
                      <a:pPr algn="ctr" fontAlgn="ctr"/>
                      <a:r>
                        <a:rPr lang="en-US" sz="1100" b="1" i="0" u="none" strike="noStrike" dirty="0">
                          <a:solidFill>
                            <a:srgbClr val="000000"/>
                          </a:solidFill>
                          <a:effectLst/>
                          <a:latin typeface="Arial" panose="020B0604020202020204" pitchFamily="34" charset="0"/>
                        </a:rPr>
                        <a:t>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Arial" panose="020B0604020202020204" pitchFamily="34" charset="0"/>
                        </a:rPr>
                        <a:t>Number of new seats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Arial" panose="020B0604020202020204" pitchFamily="34" charset="0"/>
                        </a:rPr>
                        <a:t>Suburb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Arial" panose="020B0604020202020204" pitchFamily="34" charset="0"/>
                        </a:rPr>
                        <a:t>Progress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1764337"/>
                  </a:ext>
                </a:extLst>
              </a:tr>
              <a:tr h="252279">
                <a:tc>
                  <a:txBody>
                    <a:bodyPr/>
                    <a:lstStyle/>
                    <a:p>
                      <a:pPr algn="ctr" fontAlgn="ctr"/>
                      <a:r>
                        <a:rPr lang="en-US" sz="1100" b="0" i="0" u="none" strike="noStrike" dirty="0">
                          <a:solidFill>
                            <a:srgbClr val="000000"/>
                          </a:solidFill>
                          <a:effectLst/>
                          <a:latin typeface="Calibri" panose="020F0502020204030204" pitchFamily="34" charset="0"/>
                        </a:rPr>
                        <a:t>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err="1">
                          <a:solidFill>
                            <a:srgbClr val="000000"/>
                          </a:solidFill>
                          <a:effectLst/>
                          <a:latin typeface="Calibri" panose="020F0502020204030204" pitchFamily="34" charset="0"/>
                        </a:rPr>
                        <a:t>Bashe</a:t>
                      </a:r>
                      <a:r>
                        <a:rPr lang="en-US" sz="1100" b="0" i="0" u="none" strike="noStrike" dirty="0">
                          <a:solidFill>
                            <a:srgbClr val="000000"/>
                          </a:solidFill>
                          <a:effectLst/>
                          <a:latin typeface="Calibri" panose="020F0502020204030204" pitchFamily="34" charset="0"/>
                        </a:rPr>
                        <a:t>, </a:t>
                      </a:r>
                      <a:r>
                        <a:rPr lang="en-US" sz="1100" b="0" i="0" u="none" strike="noStrike" dirty="0" err="1">
                          <a:solidFill>
                            <a:srgbClr val="000000"/>
                          </a:solidFill>
                          <a:effectLst/>
                          <a:latin typeface="Calibri" panose="020F0502020204030204" pitchFamily="34" charset="0"/>
                        </a:rPr>
                        <a:t>Mazwi</a:t>
                      </a:r>
                      <a:r>
                        <a:rPr lang="en-US" sz="1100" b="0" i="0" u="none" strike="noStrike" dirty="0">
                          <a:solidFill>
                            <a:srgbClr val="000000"/>
                          </a:solidFill>
                          <a:effectLst/>
                          <a:latin typeface="Calibri" panose="020F0502020204030204" pitchFamily="34" charset="0"/>
                        </a:rPr>
                        <a:t> and </a:t>
                      </a:r>
                      <a:r>
                        <a:rPr lang="en-US" sz="1100" b="0" i="0" u="none" strike="noStrike" dirty="0" err="1">
                          <a:solidFill>
                            <a:srgbClr val="000000"/>
                          </a:solidFill>
                          <a:effectLst/>
                          <a:latin typeface="Calibri" panose="020F0502020204030204" pitchFamily="34" charset="0"/>
                        </a:rPr>
                        <a:t>Ntsenyego</a:t>
                      </a:r>
                      <a:r>
                        <a:rPr lang="en-US" sz="1100" b="0" i="0" u="none" strike="noStrike" dirty="0">
                          <a:solidFill>
                            <a:srgbClr val="000000"/>
                          </a:solidFill>
                          <a:effectLst/>
                          <a:latin typeface="Calibri" panose="020F0502020204030204" pitchFamily="34" charset="0"/>
                        </a:rPr>
                        <a:t> streets.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FF0000"/>
                          </a:solidFill>
                          <a:effectLst/>
                          <a:latin typeface="Calibri" panose="020F0502020204030204" pitchFamily="34" charset="0"/>
                        </a:rPr>
                        <a:t>Contractor started on </a:t>
                      </a:r>
                      <a:r>
                        <a:rPr lang="en-US" sz="1100" b="0" i="0" u="none" strike="noStrike" dirty="0">
                          <a:solidFill>
                            <a:srgbClr val="FF0000"/>
                          </a:solidFill>
                          <a:effectLst/>
                          <a:latin typeface="Calibri" panose="020F0502020204030204" pitchFamily="34" charset="0"/>
                        </a:rPr>
                        <a:t>8 June 2020</a:t>
                      </a:r>
                      <a:r>
                        <a:rPr lang="en-US" sz="11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6041298"/>
                  </a:ext>
                </a:extLst>
              </a:tr>
              <a:tr h="479331">
                <a:tc>
                  <a:txBody>
                    <a:bodyPr/>
                    <a:lstStyle/>
                    <a:p>
                      <a:pPr algn="ctr" fontAlgn="ctr"/>
                      <a:r>
                        <a:rPr lang="en-US" sz="1100" b="0" i="0" u="none" strike="noStrike" dirty="0">
                          <a:solidFill>
                            <a:schemeClr val="tx1"/>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Arial" panose="020B0604020202020204" pitchFamily="34" charset="0"/>
                        </a:rPr>
                        <a:t> 4  Barbatorn,4  Mandela park,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Arial" panose="020B0604020202020204" pitchFamily="34" charset="0"/>
                        </a:rPr>
                        <a:t> </a:t>
                      </a:r>
                      <a:r>
                        <a:rPr lang="en-US" sz="1100" b="0" i="0" u="none" strike="noStrike" dirty="0">
                          <a:solidFill>
                            <a:srgbClr val="FF0000"/>
                          </a:solidFill>
                          <a:effectLst/>
                          <a:latin typeface="Arial" panose="020B0604020202020204" pitchFamily="34" charset="0"/>
                        </a:rPr>
                        <a:t>Complete. Caretaker appointment being finalized</a:t>
                      </a:r>
                      <a:r>
                        <a:rPr lang="en-US" sz="1100" b="0" i="0" u="none" strike="noStrike" dirty="0">
                          <a:solidFill>
                            <a:schemeClr val="tx1"/>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6908207"/>
                  </a:ext>
                </a:extLst>
              </a:tr>
              <a:tr h="479331">
                <a:tc>
                  <a:txBody>
                    <a:bodyPr/>
                    <a:lstStyle/>
                    <a:p>
                      <a:pPr algn="ctr" fontAlgn="ctr"/>
                      <a:r>
                        <a:rPr lang="en-US" sz="1100" b="0" i="0" u="none" strike="noStrike" dirty="0">
                          <a:solidFill>
                            <a:schemeClr val="tx1"/>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Arial" panose="020B0604020202020204" pitchFamily="34" charset="0"/>
                        </a:rPr>
                        <a:t> </a:t>
                      </a:r>
                      <a:r>
                        <a:rPr lang="en-US" sz="1100" b="0" i="0" u="none" strike="noStrike" dirty="0" err="1">
                          <a:solidFill>
                            <a:schemeClr val="tx1"/>
                          </a:solidFill>
                          <a:effectLst/>
                          <a:latin typeface="Arial" panose="020B0604020202020204" pitchFamily="34" charset="0"/>
                        </a:rPr>
                        <a:t>scenary</a:t>
                      </a:r>
                      <a:r>
                        <a:rPr lang="en-US" sz="1100" b="0" i="0" u="none" strike="noStrike" dirty="0">
                          <a:solidFill>
                            <a:schemeClr val="tx1"/>
                          </a:solidFill>
                          <a:effectLst/>
                          <a:latin typeface="Arial" panose="020B0604020202020204" pitchFamily="34" charset="0"/>
                        </a:rPr>
                        <a:t> park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Arial" panose="020B0604020202020204" pitchFamily="34" charset="0"/>
                        </a:rPr>
                        <a:t> </a:t>
                      </a:r>
                      <a:r>
                        <a:rPr lang="en-US" sz="1100" b="0" i="0" u="none" strike="noStrike" dirty="0">
                          <a:solidFill>
                            <a:srgbClr val="FF0000"/>
                          </a:solidFill>
                          <a:effectLst/>
                          <a:latin typeface="Arial" panose="020B0604020202020204" pitchFamily="34" charset="0"/>
                        </a:rPr>
                        <a:t>Contractor on site, platforms are complete (35% progress)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6379125"/>
                  </a:ext>
                </a:extLst>
              </a:tr>
              <a:tr h="504560">
                <a:tc>
                  <a:txBody>
                    <a:bodyPr/>
                    <a:lstStyle/>
                    <a:p>
                      <a:pPr algn="ctr" fontAlgn="ctr"/>
                      <a:r>
                        <a:rPr lang="en-US" sz="1100" b="0" i="0" u="none" strike="noStrike" dirty="0">
                          <a:solidFill>
                            <a:schemeClr val="tx1"/>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Arial" panose="020B0604020202020204" pitchFamily="34" charset="0"/>
                        </a:rPr>
                        <a:t> 4 </a:t>
                      </a:r>
                      <a:r>
                        <a:rPr lang="en-US" sz="1100" b="0" i="0" u="none" strike="noStrike" dirty="0" err="1">
                          <a:solidFill>
                            <a:schemeClr val="tx1"/>
                          </a:solidFill>
                          <a:effectLst/>
                          <a:latin typeface="Arial" panose="020B0604020202020204" pitchFamily="34" charset="0"/>
                        </a:rPr>
                        <a:t>Dukashe</a:t>
                      </a:r>
                      <a:r>
                        <a:rPr lang="en-US" sz="1100" b="0" i="0" u="none" strike="noStrike" dirty="0">
                          <a:solidFill>
                            <a:schemeClr val="tx1"/>
                          </a:solidFill>
                          <a:effectLst/>
                          <a:latin typeface="Arial" panose="020B0604020202020204" pitchFamily="34" charset="0"/>
                        </a:rPr>
                        <a:t>, 4 </a:t>
                      </a:r>
                      <a:r>
                        <a:rPr lang="en-US" sz="1100" b="0" i="0" u="none" strike="noStrike" dirty="0" err="1">
                          <a:solidFill>
                            <a:schemeClr val="tx1"/>
                          </a:solidFill>
                          <a:effectLst/>
                          <a:latin typeface="Arial" panose="020B0604020202020204" pitchFamily="34" charset="0"/>
                        </a:rPr>
                        <a:t>Eluxolweni</a:t>
                      </a:r>
                      <a:r>
                        <a:rPr lang="en-US" sz="1100" b="0" i="0" u="none" strike="noStrike" dirty="0">
                          <a:solidFill>
                            <a:schemeClr val="tx1"/>
                          </a:solidFill>
                          <a:effectLst/>
                          <a:latin typeface="Arial" panose="020B0604020202020204" pitchFamily="34" charset="0"/>
                        </a:rPr>
                        <a:t>, 6 Moscow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Arial" panose="020B0604020202020204" pitchFamily="34" charset="0"/>
                        </a:rPr>
                        <a:t> 10 seats Complete. </a:t>
                      </a:r>
                      <a:r>
                        <a:rPr lang="en-US" sz="1100" b="0" i="0" u="none" strike="noStrike" dirty="0" err="1">
                          <a:solidFill>
                            <a:schemeClr val="tx1"/>
                          </a:solidFill>
                          <a:effectLst/>
                          <a:latin typeface="Arial" panose="020B0604020202020204" pitchFamily="34" charset="0"/>
                        </a:rPr>
                        <a:t>Dukashe</a:t>
                      </a:r>
                      <a:r>
                        <a:rPr lang="en-US" sz="1100" b="0" i="0" u="none" strike="noStrike" dirty="0">
                          <a:solidFill>
                            <a:schemeClr val="tx1"/>
                          </a:solidFill>
                          <a:effectLst/>
                          <a:latin typeface="Arial" panose="020B0604020202020204" pitchFamily="34" charset="0"/>
                        </a:rPr>
                        <a:t> is 75% complete. Caretaker appointment being finalized.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232837"/>
                  </a:ext>
                </a:extLst>
              </a:tr>
              <a:tr h="479331">
                <a:tc>
                  <a:txBody>
                    <a:bodyPr/>
                    <a:lstStyle/>
                    <a:p>
                      <a:pPr algn="ctr" fontAlgn="ctr"/>
                      <a:r>
                        <a:rPr lang="en-US" sz="1100" b="0" i="0" u="none" strike="noStrike" dirty="0">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 (fence)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err="1">
                          <a:solidFill>
                            <a:srgbClr val="000000"/>
                          </a:solidFill>
                          <a:effectLst/>
                          <a:latin typeface="+mn-lt"/>
                        </a:rPr>
                        <a:t>Jiba</a:t>
                      </a:r>
                      <a:r>
                        <a:rPr lang="en-US" sz="1100" b="0" i="0" u="none" strike="noStrike" dirty="0">
                          <a:solidFill>
                            <a:srgbClr val="000000"/>
                          </a:solidFill>
                          <a:effectLst/>
                          <a:latin typeface="+mn-lt"/>
                        </a:rPr>
                        <a:t> &amp; </a:t>
                      </a:r>
                      <a:r>
                        <a:rPr lang="en-US" sz="1100" b="0" i="0" u="none" strike="noStrike" dirty="0" err="1">
                          <a:solidFill>
                            <a:srgbClr val="000000"/>
                          </a:solidFill>
                          <a:effectLst/>
                          <a:latin typeface="+mn-lt"/>
                        </a:rPr>
                        <a:t>Siphumelele</a:t>
                      </a:r>
                      <a:endParaRPr lang="en-US" sz="11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mn-lt"/>
                        </a:rPr>
                        <a:t>Fencing complete at </a:t>
                      </a:r>
                      <a:r>
                        <a:rPr lang="en-US" sz="1100" b="0" i="0" u="none" strike="noStrike" dirty="0" err="1">
                          <a:solidFill>
                            <a:schemeClr val="tx1"/>
                          </a:solidFill>
                          <a:effectLst/>
                          <a:latin typeface="+mn-lt"/>
                        </a:rPr>
                        <a:t>Jiba</a:t>
                      </a:r>
                      <a:r>
                        <a:rPr lang="en-US" sz="1100" b="0" i="0" u="none" strike="noStrike" dirty="0">
                          <a:solidFill>
                            <a:schemeClr val="tx1"/>
                          </a:solidFill>
                          <a:effectLst/>
                          <a:latin typeface="+mn-lt"/>
                        </a:rPr>
                        <a:t> and </a:t>
                      </a:r>
                      <a:r>
                        <a:rPr lang="en-US" sz="1100" b="0" i="0" u="none" strike="noStrike" dirty="0" err="1">
                          <a:solidFill>
                            <a:schemeClr val="tx1"/>
                          </a:solidFill>
                          <a:effectLst/>
                          <a:latin typeface="+mn-lt"/>
                        </a:rPr>
                        <a:t>Siphumele</a:t>
                      </a:r>
                      <a:r>
                        <a:rPr lang="en-US" sz="1100" b="0" i="0" u="none" strike="noStrike" dirty="0">
                          <a:solidFill>
                            <a:schemeClr val="tx1"/>
                          </a:solidFill>
                          <a:effectLst/>
                          <a:latin typeface="+mn-lt"/>
                        </a:rPr>
                        <a:t> with minor refurbishments done.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023608"/>
                  </a:ext>
                </a:extLst>
              </a:tr>
              <a:tr h="352124">
                <a:tc>
                  <a:txBody>
                    <a:bodyPr/>
                    <a:lstStyle/>
                    <a:p>
                      <a:pPr algn="ctr" fontAlgn="ctr"/>
                      <a:r>
                        <a:rPr lang="en-US" sz="1100" b="0"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 Seats </a:t>
                      </a:r>
                      <a:r>
                        <a:rPr lang="en-US" sz="1100" b="0" i="0" u="none" strike="noStrike" dirty="0" err="1">
                          <a:solidFill>
                            <a:srgbClr val="000000"/>
                          </a:solidFill>
                          <a:effectLst/>
                          <a:latin typeface="+mn-lt"/>
                        </a:rPr>
                        <a:t>stonery</a:t>
                      </a:r>
                      <a:r>
                        <a:rPr lang="en-US" sz="1100" b="0" i="0" u="none" strike="noStrike" dirty="0">
                          <a:solidFill>
                            <a:srgbClr val="000000"/>
                          </a:solidFill>
                          <a:effectLst/>
                          <a:latin typeface="+mn-lt"/>
                        </a:rPr>
                        <a:t> drift( tip site)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0000"/>
                          </a:solidFill>
                          <a:effectLst/>
                          <a:latin typeface="+mn-lt"/>
                        </a:rPr>
                        <a:t> 4 seats complete.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0240084"/>
                  </a:ext>
                </a:extLst>
              </a:tr>
              <a:tr h="397565">
                <a:tc>
                  <a:txBody>
                    <a:bodyPr/>
                    <a:lstStyle/>
                    <a:p>
                      <a:pPr algn="ctr" fontAlgn="ctr"/>
                      <a:r>
                        <a:rPr lang="en-US" sz="1100" b="0" i="0" u="none" strike="noStrike">
                          <a:solidFill>
                            <a:srgbClr val="000000"/>
                          </a:solidFill>
                          <a:effectLst/>
                          <a:latin typeface="Calibri" panose="020F050202020403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 </a:t>
                      </a:r>
                      <a:r>
                        <a:rPr lang="en-US" sz="1100" b="0" i="0" u="none" strike="noStrike" dirty="0" err="1">
                          <a:solidFill>
                            <a:srgbClr val="000000"/>
                          </a:solidFill>
                          <a:effectLst/>
                          <a:latin typeface="+mn-lt"/>
                        </a:rPr>
                        <a:t>Bakaneni</a:t>
                      </a:r>
                      <a:r>
                        <a:rPr lang="en-US" sz="1100" b="0" i="0" u="none" strike="noStrike" dirty="0">
                          <a:solidFill>
                            <a:srgbClr val="000000"/>
                          </a:solidFill>
                          <a:effectLst/>
                          <a:latin typeface="+mn-lt"/>
                        </a:rPr>
                        <a:t> &amp; Power station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mn-lt"/>
                        </a:rPr>
                        <a:t> 6 toilets competed on the 21 May 2020. </a:t>
                      </a:r>
                      <a:endParaRPr lang="en-US" sz="1100" b="0" i="0" u="none" strike="noStrike" baseline="0" dirty="0">
                        <a:solidFill>
                          <a:srgbClr val="FF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1441762"/>
                  </a:ext>
                </a:extLst>
              </a:tr>
              <a:tr h="479331">
                <a:tc>
                  <a:txBody>
                    <a:bodyPr/>
                    <a:lstStyle/>
                    <a:p>
                      <a:pPr algn="ctr" fontAlgn="ctr"/>
                      <a:r>
                        <a:rPr lang="en-US" sz="1100" b="0" i="0" u="none" strike="noStrike">
                          <a:solidFill>
                            <a:srgbClr val="000000"/>
                          </a:solidFill>
                          <a:effectLst/>
                          <a:latin typeface="Calibri" panose="020F050202020403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a:t>
                      </a:r>
                      <a:r>
                        <a:rPr lang="en-US" sz="1100" b="0" i="0" u="none" strike="noStrike" dirty="0">
                          <a:solidFill>
                            <a:srgbClr val="000000"/>
                          </a:solidFill>
                          <a:effectLst/>
                          <a:latin typeface="Arial" panose="020B0604020202020204" pitchFamily="34" charset="0"/>
                        </a:rPr>
                        <a:t>(disabled) </a:t>
                      </a:r>
                      <a:endParaRPr lang="en-US"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 NU 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0000"/>
                          </a:solidFill>
                          <a:effectLst/>
                          <a:latin typeface="+mn-lt"/>
                        </a:rPr>
                        <a:t> Contractor on site, platform &amp; services complete  (60% progress)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0098937"/>
                  </a:ext>
                </a:extLst>
              </a:tr>
              <a:tr h="479331">
                <a:tc>
                  <a:txBody>
                    <a:bodyPr/>
                    <a:lstStyle/>
                    <a:p>
                      <a:pPr algn="ctr" fontAlgn="ctr"/>
                      <a:r>
                        <a:rPr lang="en-US" sz="1100" b="0" i="0" u="none" strike="noStrike" dirty="0">
                          <a:solidFill>
                            <a:srgbClr val="000000"/>
                          </a:solidFill>
                          <a:effectLst/>
                          <a:latin typeface="Calibri" panose="020F050202020403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 </a:t>
                      </a:r>
                      <a:r>
                        <a:rPr lang="en-US" sz="1100" b="0" i="0" u="none" strike="noStrike" dirty="0" err="1">
                          <a:solidFill>
                            <a:srgbClr val="000000"/>
                          </a:solidFill>
                          <a:effectLst/>
                          <a:latin typeface="+mn-lt"/>
                        </a:rPr>
                        <a:t>Manyano</a:t>
                      </a:r>
                      <a:r>
                        <a:rPr lang="en-US" sz="1100" b="0" i="0" u="none" strike="noStrike" dirty="0">
                          <a:solidFill>
                            <a:srgbClr val="000000"/>
                          </a:solidFill>
                          <a:effectLst/>
                          <a:latin typeface="+mn-lt"/>
                        </a:rPr>
                        <a:t> Thembelihle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0000"/>
                          </a:solidFill>
                          <a:effectLst/>
                          <a:latin typeface="+mn-lt"/>
                        </a:rPr>
                        <a:t>4 seats complete, completed slabs and top structure and busy with the plumbing in Bagdad 1,2 &amp; 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4463168"/>
                  </a:ext>
                </a:extLst>
              </a:tr>
              <a:tr h="252279">
                <a:tc>
                  <a:txBody>
                    <a:bodyPr/>
                    <a:lstStyle/>
                    <a:p>
                      <a:pPr algn="ctr" fontAlgn="ctr"/>
                      <a:r>
                        <a:rPr lang="en-US" sz="1100" b="0" i="0" u="none" strike="noStrike">
                          <a:solidFill>
                            <a:srgbClr val="000000"/>
                          </a:solidFill>
                          <a:effectLst/>
                          <a:latin typeface="Calibri" panose="020F0502020204030204" pitchFamily="34"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Required 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 Mzamomhle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F0000"/>
                          </a:solidFill>
                          <a:effectLst/>
                          <a:latin typeface="+mn-lt"/>
                        </a:rPr>
                        <a:t>Work is  progressing well.  Completion anticipated end of June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4429564"/>
                  </a:ext>
                </a:extLst>
              </a:tr>
              <a:tr h="252279">
                <a:tc>
                  <a:txBody>
                    <a:bodyPr/>
                    <a:lstStyle/>
                    <a:p>
                      <a:pPr algn="ctr" fontAlgn="ctr"/>
                      <a:r>
                        <a:rPr lang="en-US" sz="1100" b="0" i="0" u="none" strike="noStrike" dirty="0">
                          <a:solidFill>
                            <a:srgbClr val="000000"/>
                          </a:solidFill>
                          <a:effectLst/>
                          <a:latin typeface="Calibri" panose="020F0502020204030204" pitchFamily="34" charset="0"/>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From 5 to 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 Orange groove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mn-lt"/>
                        </a:rPr>
                        <a:t>Pipe located on site of ablution, busy consulting ward councilor on a new site for the ablution. Contractor has to wait for the new site to be identified.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900650"/>
                  </a:ext>
                </a:extLst>
              </a:tr>
              <a:tr h="252279">
                <a:tc>
                  <a:txBody>
                    <a:bodyPr/>
                    <a:lstStyle/>
                    <a:p>
                      <a:pPr algn="ctr" fontAlgn="ctr"/>
                      <a:r>
                        <a:rPr lang="en-US" sz="1100" b="1" i="0" u="none" strike="noStrike">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71894208"/>
                  </a:ext>
                </a:extLst>
              </a:tr>
            </a:tbl>
          </a:graphicData>
        </a:graphic>
      </p:graphicFrame>
    </p:spTree>
    <p:extLst>
      <p:ext uri="{BB962C8B-B14F-4D97-AF65-F5344CB8AC3E}">
        <p14:creationId xmlns:p14="http://schemas.microsoft.com/office/powerpoint/2010/main" val="32462908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CAA03D-E985-418E-9966-D4F215B9EC2C}"/>
              </a:ext>
            </a:extLst>
          </p:cNvPr>
          <p:cNvSpPr>
            <a:spLocks noGrp="1"/>
          </p:cNvSpPr>
          <p:nvPr>
            <p:ph type="body" idx="1"/>
          </p:nvPr>
        </p:nvSpPr>
        <p:spPr>
          <a:xfrm>
            <a:off x="457200" y="1802171"/>
            <a:ext cx="8229600" cy="4013900"/>
          </a:xfrm>
        </p:spPr>
        <p:txBody>
          <a:bodyPr/>
          <a:lstStyle/>
          <a:p>
            <a:pPr marL="114300" lvl="0" indent="0" algn="ctr">
              <a:buClr>
                <a:srgbClr val="000000"/>
              </a:buClr>
              <a:buNone/>
            </a:pPr>
            <a:r>
              <a:rPr lang="en-ZA" dirty="0">
                <a:solidFill>
                  <a:srgbClr val="000000"/>
                </a:solidFill>
                <a:latin typeface="Arial"/>
                <a:cs typeface="Calibri" panose="020F0502020204030204" pitchFamily="34" charset="0"/>
              </a:rPr>
              <a:t>BUFFALO CITY FIELD HOSPITAL </a:t>
            </a:r>
          </a:p>
          <a:p>
            <a:pPr>
              <a:buClr>
                <a:srgbClr val="000000"/>
              </a:buClr>
            </a:pPr>
            <a:r>
              <a:rPr lang="en-ZA" dirty="0">
                <a:solidFill>
                  <a:srgbClr val="000000"/>
                </a:solidFill>
                <a:latin typeface="Arial"/>
                <a:cs typeface="Calibri" panose="020F0502020204030204" pitchFamily="34" charset="0"/>
              </a:rPr>
              <a:t>The Buffalo City Command Council has resolved to establish and prioritise a Field Hospital at the Buffalo City Stadium. </a:t>
            </a:r>
          </a:p>
          <a:p>
            <a:pPr>
              <a:buClr>
                <a:srgbClr val="000000"/>
              </a:buClr>
            </a:pPr>
            <a:r>
              <a:rPr lang="en-ZA" dirty="0">
                <a:solidFill>
                  <a:srgbClr val="000000"/>
                </a:solidFill>
                <a:latin typeface="Arial"/>
                <a:cs typeface="Calibri" panose="020F0502020204030204" pitchFamily="34" charset="0"/>
              </a:rPr>
              <a:t>The stadium has existing buildings comprising, inter alia, A and B rugby fields, Administration Offices, Suites, Ablutions and  Kitchen.</a:t>
            </a:r>
          </a:p>
          <a:p>
            <a:pPr>
              <a:buClr>
                <a:srgbClr val="000000"/>
              </a:buClr>
            </a:pPr>
            <a:r>
              <a:rPr lang="en-ZA" dirty="0">
                <a:solidFill>
                  <a:srgbClr val="000000"/>
                </a:solidFill>
                <a:latin typeface="Arial"/>
                <a:cs typeface="Calibri" panose="020F0502020204030204" pitchFamily="34" charset="0"/>
              </a:rPr>
              <a:t>A portion of the Stadium is leased to WSU for Sport Management and IT courses.</a:t>
            </a:r>
          </a:p>
          <a:p>
            <a:pPr>
              <a:buClr>
                <a:srgbClr val="000000"/>
              </a:buClr>
            </a:pPr>
            <a:r>
              <a:rPr lang="en-ZA" dirty="0">
                <a:solidFill>
                  <a:srgbClr val="000000"/>
                </a:solidFill>
                <a:latin typeface="Arial"/>
                <a:cs typeface="Calibri" panose="020F0502020204030204" pitchFamily="34" charset="0"/>
              </a:rPr>
              <a:t>WSU Radio Network is on the BCMM high mast lights</a:t>
            </a:r>
          </a:p>
          <a:p>
            <a:pPr marL="114300" lvl="0" indent="0">
              <a:buClr>
                <a:srgbClr val="000000"/>
              </a:buClr>
              <a:buNone/>
            </a:pPr>
            <a:r>
              <a:rPr lang="en-ZA" dirty="0">
                <a:solidFill>
                  <a:srgbClr val="000000"/>
                </a:solidFill>
                <a:latin typeface="Arial"/>
                <a:cs typeface="Calibri" panose="020F0502020204030204" pitchFamily="34" charset="0"/>
              </a:rPr>
              <a:t> </a:t>
            </a:r>
          </a:p>
          <a:p>
            <a:pPr marL="114300" lvl="0" indent="0" algn="just">
              <a:buClr>
                <a:srgbClr val="000000"/>
              </a:buClr>
              <a:buNone/>
            </a:pPr>
            <a:r>
              <a:rPr lang="en-ZA" dirty="0">
                <a:latin typeface="+mj-lt"/>
              </a:rPr>
              <a:t> </a:t>
            </a:r>
          </a:p>
          <a:p>
            <a:pPr marL="114300" indent="0" algn="just">
              <a:buNone/>
            </a:pPr>
            <a:endParaRPr lang="en-ZA" dirty="0">
              <a:latin typeface="+mj-lt"/>
            </a:endParaRPr>
          </a:p>
          <a:p>
            <a:pPr algn="just"/>
            <a:endParaRPr lang="en-ZA" dirty="0">
              <a:latin typeface="+mj-lt"/>
            </a:endParaRPr>
          </a:p>
          <a:p>
            <a:pPr marL="114300" indent="0">
              <a:buNone/>
            </a:pPr>
            <a:r>
              <a:rPr lang="en-ZA" dirty="0">
                <a:latin typeface="+mj-lt"/>
              </a:rPr>
              <a:t> </a:t>
            </a:r>
          </a:p>
          <a:p>
            <a:endParaRPr lang="en-ZA" dirty="0"/>
          </a:p>
        </p:txBody>
      </p:sp>
      <p:sp>
        <p:nvSpPr>
          <p:cNvPr id="4" name="Title 1"/>
          <p:cNvSpPr txBox="1">
            <a:spLocks/>
          </p:cNvSpPr>
          <p:nvPr/>
        </p:nvSpPr>
        <p:spPr>
          <a:xfrm>
            <a:off x="685800" y="399673"/>
            <a:ext cx="7772400" cy="165924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ZA" sz="3200" b="1" dirty="0">
                <a:solidFill>
                  <a:srgbClr val="73B632"/>
                </a:solidFill>
                <a:latin typeface="Twentieth Century"/>
                <a:ea typeface="Twentieth Century"/>
                <a:cs typeface="Twentieth Century"/>
                <a:sym typeface="Twentieth Century"/>
              </a:rPr>
              <a:t>WORKSTREAM ON INFRASTRUCTURE &amp; PUBLIC WORKS</a:t>
            </a:r>
            <a:endParaRPr lang="en-ZA" dirty="0"/>
          </a:p>
        </p:txBody>
      </p:sp>
    </p:spTree>
    <p:extLst>
      <p:ext uri="{BB962C8B-B14F-4D97-AF65-F5344CB8AC3E}">
        <p14:creationId xmlns:p14="http://schemas.microsoft.com/office/powerpoint/2010/main" val="3694318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94F69F-8A96-4CEA-A7B0-3F7A9246024C}"/>
              </a:ext>
            </a:extLst>
          </p:cNvPr>
          <p:cNvSpPr>
            <a:spLocks noGrp="1"/>
          </p:cNvSpPr>
          <p:nvPr>
            <p:ph type="body" idx="1"/>
          </p:nvPr>
        </p:nvSpPr>
        <p:spPr>
          <a:xfrm>
            <a:off x="457200" y="1057013"/>
            <a:ext cx="8288322" cy="5056811"/>
          </a:xfrm>
        </p:spPr>
        <p:txBody>
          <a:bodyPr/>
          <a:lstStyle/>
          <a:p>
            <a:pPr marL="114300" indent="0">
              <a:buNone/>
            </a:pPr>
            <a:r>
              <a:rPr lang="en-ZA" dirty="0">
                <a:latin typeface="Arial" panose="020B0604020202020204" pitchFamily="34" charset="0"/>
                <a:cs typeface="Arial" panose="020B0604020202020204" pitchFamily="34" charset="0"/>
              </a:rPr>
              <a:t>SAPS Action Stats from 29 May – 7 June 2020:</a:t>
            </a:r>
          </a:p>
          <a:p>
            <a:pPr marL="114300" indent="0">
              <a:buNone/>
            </a:pPr>
            <a:endParaRPr lang="en-ZA" dirty="0">
              <a:latin typeface="Arial" panose="020B0604020202020204" pitchFamily="34" charset="0"/>
              <a:cs typeface="Arial" panose="020B0604020202020204" pitchFamily="34" charset="0"/>
            </a:endParaRPr>
          </a:p>
          <a:p>
            <a:pPr lvl="0">
              <a:buClr>
                <a:srgbClr val="000000"/>
              </a:buClr>
            </a:pPr>
            <a:r>
              <a:rPr lang="en-ZA" dirty="0">
                <a:solidFill>
                  <a:schemeClr val="tx1"/>
                </a:solidFill>
                <a:latin typeface="Arial" panose="020B0604020202020204" pitchFamily="34" charset="0"/>
                <a:cs typeface="Arial" panose="020B0604020202020204" pitchFamily="34" charset="0"/>
              </a:rPr>
              <a:t>492 Vehicles Stop and Searches </a:t>
            </a:r>
          </a:p>
          <a:p>
            <a:pPr lvl="0">
              <a:buClr>
                <a:srgbClr val="000000"/>
              </a:buClr>
            </a:pPr>
            <a:r>
              <a:rPr lang="en-ZA" dirty="0">
                <a:solidFill>
                  <a:schemeClr val="tx1"/>
                </a:solidFill>
                <a:latin typeface="Arial" panose="020B0604020202020204" pitchFamily="34" charset="0"/>
                <a:cs typeface="Arial" panose="020B0604020202020204" pitchFamily="34" charset="0"/>
              </a:rPr>
              <a:t>822Persons Searched </a:t>
            </a:r>
          </a:p>
          <a:p>
            <a:pPr lvl="0">
              <a:buClr>
                <a:srgbClr val="000000"/>
              </a:buClr>
            </a:pPr>
            <a:r>
              <a:rPr lang="en-ZA" dirty="0">
                <a:solidFill>
                  <a:schemeClr val="tx1"/>
                </a:solidFill>
                <a:latin typeface="Arial" panose="020B0604020202020204" pitchFamily="34" charset="0"/>
                <a:cs typeface="Arial" panose="020B0604020202020204" pitchFamily="34" charset="0"/>
              </a:rPr>
              <a:t>34 Taxi Ranks Visited</a:t>
            </a:r>
          </a:p>
          <a:p>
            <a:pPr lvl="0">
              <a:buClr>
                <a:srgbClr val="000000"/>
              </a:buClr>
            </a:pPr>
            <a:r>
              <a:rPr lang="en-ZA" dirty="0">
                <a:solidFill>
                  <a:schemeClr val="tx1"/>
                </a:solidFill>
                <a:latin typeface="Arial" panose="020B0604020202020204" pitchFamily="34" charset="0"/>
                <a:cs typeface="Arial" panose="020B0604020202020204" pitchFamily="34" charset="0"/>
              </a:rPr>
              <a:t>41 Shopping Malls Visited</a:t>
            </a:r>
          </a:p>
          <a:p>
            <a:pPr lvl="0">
              <a:buClr>
                <a:srgbClr val="000000"/>
              </a:buClr>
            </a:pPr>
            <a:r>
              <a:rPr lang="en-ZA" dirty="0">
                <a:solidFill>
                  <a:schemeClr val="tx1"/>
                </a:solidFill>
                <a:latin typeface="Arial" panose="020B0604020202020204" pitchFamily="34" charset="0"/>
                <a:cs typeface="Arial" panose="020B0604020202020204" pitchFamily="34" charset="0"/>
              </a:rPr>
              <a:t>320 Business Premises Visited </a:t>
            </a:r>
          </a:p>
          <a:p>
            <a:pPr lvl="0">
              <a:buClr>
                <a:srgbClr val="000000"/>
              </a:buClr>
            </a:pPr>
            <a:r>
              <a:rPr lang="en-ZA" dirty="0">
                <a:solidFill>
                  <a:schemeClr val="tx1"/>
                </a:solidFill>
                <a:latin typeface="Arial" panose="020B0604020202020204" pitchFamily="34" charset="0"/>
                <a:cs typeface="Arial" panose="020B0604020202020204" pitchFamily="34" charset="0"/>
              </a:rPr>
              <a:t>407Spaza shops visited </a:t>
            </a:r>
          </a:p>
          <a:p>
            <a:pPr lvl="0">
              <a:buClr>
                <a:srgbClr val="000000"/>
              </a:buClr>
            </a:pPr>
            <a:r>
              <a:rPr lang="en-ZA" dirty="0">
                <a:solidFill>
                  <a:schemeClr val="tx1"/>
                </a:solidFill>
                <a:latin typeface="Arial" panose="020B0604020202020204" pitchFamily="34" charset="0"/>
                <a:cs typeface="Arial" panose="020B0604020202020204" pitchFamily="34" charset="0"/>
              </a:rPr>
              <a:t>98 ATM/Banks Visited</a:t>
            </a:r>
          </a:p>
          <a:p>
            <a:endParaRPr lang="en-ZA"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D979EB85-3291-40F8-BE51-99890CBA5547}"/>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655A92B2-2C6E-4011-BF92-47AD5F760B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8</a:t>
            </a:fld>
            <a:endParaRPr lang="en-ZA"/>
          </a:p>
        </p:txBody>
      </p:sp>
      <p:sp>
        <p:nvSpPr>
          <p:cNvPr id="6" name="Google Shape;96;p14">
            <a:extLst>
              <a:ext uri="{FF2B5EF4-FFF2-40B4-BE49-F238E27FC236}">
                <a16:creationId xmlns:a16="http://schemas.microsoft.com/office/drawing/2014/main" id="{3AB0114B-BB04-49FC-BAC1-734B085FE982}"/>
              </a:ext>
            </a:extLst>
          </p:cNvPr>
          <p:cNvSpPr txBox="1">
            <a:spLocks noGrp="1"/>
          </p:cNvSpPr>
          <p:nvPr>
            <p:ph type="title"/>
          </p:nvPr>
        </p:nvSpPr>
        <p:spPr>
          <a:xfrm>
            <a:off x="457200" y="28186"/>
            <a:ext cx="8229600" cy="11398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lang="en-ZA" sz="2400" dirty="0">
              <a:solidFill>
                <a:srgbClr val="73B632"/>
              </a:solidFill>
              <a:latin typeface="+mn-lt"/>
            </a:endParaRPr>
          </a:p>
        </p:txBody>
      </p:sp>
    </p:spTree>
    <p:extLst>
      <p:ext uri="{BB962C8B-B14F-4D97-AF65-F5344CB8AC3E}">
        <p14:creationId xmlns:p14="http://schemas.microsoft.com/office/powerpoint/2010/main" val="26002129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CAA03D-E985-418E-9966-D4F215B9EC2C}"/>
              </a:ext>
            </a:extLst>
          </p:cNvPr>
          <p:cNvSpPr>
            <a:spLocks noGrp="1"/>
          </p:cNvSpPr>
          <p:nvPr>
            <p:ph type="body" idx="1"/>
          </p:nvPr>
        </p:nvSpPr>
        <p:spPr>
          <a:xfrm>
            <a:off x="457200" y="1595147"/>
            <a:ext cx="8229600" cy="4013900"/>
          </a:xfrm>
        </p:spPr>
        <p:txBody>
          <a:bodyPr/>
          <a:lstStyle/>
          <a:p>
            <a:pPr marL="114300" lvl="0" indent="0" algn="r">
              <a:buClr>
                <a:srgbClr val="000000"/>
              </a:buClr>
              <a:buNone/>
            </a:pPr>
            <a:r>
              <a:rPr lang="en-ZA" dirty="0">
                <a:solidFill>
                  <a:srgbClr val="000000"/>
                </a:solidFill>
                <a:latin typeface="Arial"/>
                <a:cs typeface="Calibri" panose="020F0502020204030204" pitchFamily="34" charset="0"/>
              </a:rPr>
              <a:t>FIELD HOSPITAL </a:t>
            </a:r>
            <a:r>
              <a:rPr lang="en-ZA" dirty="0" err="1">
                <a:solidFill>
                  <a:srgbClr val="000000"/>
                </a:solidFill>
                <a:latin typeface="Arial"/>
                <a:cs typeface="Calibri" panose="020F0502020204030204" pitchFamily="34" charset="0"/>
              </a:rPr>
              <a:t>cont</a:t>
            </a:r>
            <a:r>
              <a:rPr lang="en-ZA" dirty="0">
                <a:solidFill>
                  <a:srgbClr val="000000"/>
                </a:solidFill>
                <a:latin typeface="Arial"/>
                <a:cs typeface="Calibri" panose="020F0502020204030204" pitchFamily="34" charset="0"/>
              </a:rPr>
              <a:t>…</a:t>
            </a:r>
          </a:p>
          <a:p>
            <a:pPr>
              <a:buClr>
                <a:srgbClr val="000000"/>
              </a:buClr>
            </a:pPr>
            <a:r>
              <a:rPr lang="en-ZA" dirty="0">
                <a:solidFill>
                  <a:srgbClr val="000000"/>
                </a:solidFill>
                <a:latin typeface="Arial"/>
                <a:cs typeface="Calibri" panose="020F0502020204030204" pitchFamily="34" charset="0"/>
              </a:rPr>
              <a:t>The hospital will be utilised to Quarantine those awaiting results and Isolate the positive people and will not be used for sick people. </a:t>
            </a:r>
          </a:p>
          <a:p>
            <a:pPr>
              <a:buClr>
                <a:srgbClr val="000000"/>
              </a:buClr>
            </a:pPr>
            <a:r>
              <a:rPr lang="en-ZA" dirty="0">
                <a:solidFill>
                  <a:schemeClr val="tx1"/>
                </a:solidFill>
                <a:latin typeface="Arial"/>
                <a:cs typeface="Calibri" panose="020F0502020204030204" pitchFamily="34" charset="0"/>
              </a:rPr>
              <a:t>The Department of Health on 28 May 2020, has determined that the North East Wing pavilion have adequate  spaces to serve the requirements identified as administration in the accommodation schedule, the area need refurbishment.</a:t>
            </a:r>
          </a:p>
          <a:p>
            <a:pPr marL="114300" lvl="0" indent="0">
              <a:buClr>
                <a:srgbClr val="000000"/>
              </a:buClr>
              <a:buNone/>
            </a:pPr>
            <a:r>
              <a:rPr lang="en-ZA" dirty="0">
                <a:solidFill>
                  <a:schemeClr val="tx1"/>
                </a:solidFill>
                <a:latin typeface="Arial"/>
                <a:cs typeface="Calibri" panose="020F0502020204030204" pitchFamily="34" charset="0"/>
              </a:rPr>
              <a:t> </a:t>
            </a:r>
          </a:p>
          <a:p>
            <a:pPr algn="just"/>
            <a:endParaRPr lang="en-ZA" dirty="0">
              <a:latin typeface="+mj-lt"/>
            </a:endParaRPr>
          </a:p>
          <a:p>
            <a:pPr algn="just"/>
            <a:endParaRPr lang="en-ZA" dirty="0">
              <a:latin typeface="+mj-lt"/>
            </a:endParaRPr>
          </a:p>
          <a:p>
            <a:pPr marL="114300" indent="0">
              <a:buNone/>
            </a:pPr>
            <a:r>
              <a:rPr lang="en-ZA" dirty="0">
                <a:latin typeface="+mj-lt"/>
              </a:rPr>
              <a:t> </a:t>
            </a:r>
          </a:p>
          <a:p>
            <a:endParaRPr lang="en-ZA" dirty="0"/>
          </a:p>
        </p:txBody>
      </p:sp>
      <p:sp>
        <p:nvSpPr>
          <p:cNvPr id="4" name="Title 1"/>
          <p:cNvSpPr txBox="1">
            <a:spLocks/>
          </p:cNvSpPr>
          <p:nvPr/>
        </p:nvSpPr>
        <p:spPr>
          <a:xfrm>
            <a:off x="685800" y="-135139"/>
            <a:ext cx="7772400" cy="165924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ZA" sz="3200" b="1" dirty="0">
                <a:solidFill>
                  <a:srgbClr val="73B632"/>
                </a:solidFill>
                <a:latin typeface="Twentieth Century"/>
                <a:ea typeface="Twentieth Century"/>
                <a:cs typeface="Twentieth Century"/>
                <a:sym typeface="Twentieth Century"/>
              </a:rPr>
              <a:t>WORKSTREAM ON INFRASTRUCTURE &amp; PUBLIC WORKS</a:t>
            </a:r>
            <a:endParaRPr lang="en-ZA" dirty="0"/>
          </a:p>
        </p:txBody>
      </p:sp>
    </p:spTree>
    <p:extLst>
      <p:ext uri="{BB962C8B-B14F-4D97-AF65-F5344CB8AC3E}">
        <p14:creationId xmlns:p14="http://schemas.microsoft.com/office/powerpoint/2010/main" val="36929676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CAA03D-E985-418E-9966-D4F215B9EC2C}"/>
              </a:ext>
            </a:extLst>
          </p:cNvPr>
          <p:cNvSpPr>
            <a:spLocks noGrp="1"/>
          </p:cNvSpPr>
          <p:nvPr>
            <p:ph type="body" idx="1"/>
          </p:nvPr>
        </p:nvSpPr>
        <p:spPr>
          <a:xfrm>
            <a:off x="457200" y="1422611"/>
            <a:ext cx="8229600" cy="4013900"/>
          </a:xfrm>
        </p:spPr>
        <p:txBody>
          <a:bodyPr/>
          <a:lstStyle/>
          <a:p>
            <a:pPr marL="114300" lvl="0" indent="0" algn="r">
              <a:buClr>
                <a:srgbClr val="000000"/>
              </a:buClr>
              <a:buNone/>
            </a:pPr>
            <a:r>
              <a:rPr lang="en-ZA" dirty="0">
                <a:solidFill>
                  <a:srgbClr val="000000"/>
                </a:solidFill>
                <a:latin typeface="Arial"/>
                <a:cs typeface="Calibri" panose="020F0502020204030204" pitchFamily="34" charset="0"/>
              </a:rPr>
              <a:t>FIELD HOSPITAL </a:t>
            </a:r>
            <a:r>
              <a:rPr lang="en-ZA" dirty="0" err="1">
                <a:solidFill>
                  <a:srgbClr val="000000"/>
                </a:solidFill>
                <a:latin typeface="Arial"/>
                <a:cs typeface="Calibri" panose="020F0502020204030204" pitchFamily="34" charset="0"/>
              </a:rPr>
              <a:t>cont</a:t>
            </a:r>
            <a:r>
              <a:rPr lang="en-ZA" dirty="0">
                <a:solidFill>
                  <a:srgbClr val="000000"/>
                </a:solidFill>
                <a:latin typeface="Arial"/>
                <a:cs typeface="Calibri" panose="020F0502020204030204" pitchFamily="34" charset="0"/>
              </a:rPr>
              <a:t>…</a:t>
            </a:r>
          </a:p>
          <a:p>
            <a:pPr>
              <a:buClr>
                <a:srgbClr val="000000"/>
              </a:buClr>
            </a:pPr>
            <a:r>
              <a:rPr lang="en-ZA" dirty="0">
                <a:solidFill>
                  <a:srgbClr val="000000"/>
                </a:solidFill>
                <a:latin typeface="Arial"/>
              </a:rPr>
              <a:t>“A” Field will be where the 200 beds Field Hospital will be laid out in 10 temporary superblocks</a:t>
            </a:r>
          </a:p>
          <a:p>
            <a:pPr>
              <a:buClr>
                <a:srgbClr val="000000"/>
              </a:buClr>
            </a:pPr>
            <a:r>
              <a:rPr lang="en-ZA" dirty="0">
                <a:solidFill>
                  <a:srgbClr val="FF0000"/>
                </a:solidFill>
                <a:latin typeface="Arial"/>
              </a:rPr>
              <a:t>There will be 10 superblocks, 2 of which are for Quarantine and 8 for Isolation.</a:t>
            </a:r>
          </a:p>
          <a:p>
            <a:pPr>
              <a:buClr>
                <a:srgbClr val="000000"/>
              </a:buClr>
            </a:pPr>
            <a:r>
              <a:rPr lang="en-ZA" dirty="0">
                <a:solidFill>
                  <a:srgbClr val="FF0000"/>
                </a:solidFill>
                <a:latin typeface="Arial"/>
              </a:rPr>
              <a:t>The Quarantine Block will be single units with ensuites and for males and the other for females.</a:t>
            </a:r>
          </a:p>
          <a:p>
            <a:pPr>
              <a:buClr>
                <a:srgbClr val="000000"/>
              </a:buClr>
            </a:pPr>
            <a:r>
              <a:rPr lang="en-ZA" dirty="0">
                <a:solidFill>
                  <a:srgbClr val="FF0000"/>
                </a:solidFill>
                <a:latin typeface="Arial"/>
              </a:rPr>
              <a:t>8 isolation blocks will comprise shared units of 4 beds  per room and will be sharing ablutions comprising 4  showers, 4 Hand wash basin and 4 water closets.</a:t>
            </a:r>
          </a:p>
          <a:p>
            <a:pPr>
              <a:buClr>
                <a:srgbClr val="000000"/>
              </a:buClr>
            </a:pPr>
            <a:endParaRPr lang="en-ZA" dirty="0">
              <a:solidFill>
                <a:srgbClr val="000000"/>
              </a:solidFill>
              <a:latin typeface="Arial"/>
              <a:cs typeface="Calibri" panose="020F0502020204030204" pitchFamily="34" charset="0"/>
            </a:endParaRPr>
          </a:p>
          <a:p>
            <a:pPr marL="114300" indent="0">
              <a:buClr>
                <a:srgbClr val="000000"/>
              </a:buClr>
              <a:buNone/>
            </a:pPr>
            <a:endParaRPr lang="en-ZA" dirty="0">
              <a:solidFill>
                <a:srgbClr val="000000"/>
              </a:solidFill>
              <a:latin typeface="Arial"/>
              <a:cs typeface="Calibri" panose="020F0502020204030204" pitchFamily="34" charset="0"/>
            </a:endParaRPr>
          </a:p>
          <a:p>
            <a:pPr marL="114300" lvl="0" indent="0">
              <a:buClr>
                <a:srgbClr val="000000"/>
              </a:buClr>
              <a:buNone/>
            </a:pPr>
            <a:r>
              <a:rPr lang="en-ZA" dirty="0">
                <a:solidFill>
                  <a:srgbClr val="000000"/>
                </a:solidFill>
                <a:latin typeface="Arial"/>
                <a:cs typeface="Calibri" panose="020F0502020204030204" pitchFamily="34" charset="0"/>
              </a:rPr>
              <a:t> </a:t>
            </a:r>
          </a:p>
          <a:p>
            <a:pPr algn="just"/>
            <a:endParaRPr lang="en-ZA" dirty="0">
              <a:latin typeface="+mj-lt"/>
            </a:endParaRPr>
          </a:p>
          <a:p>
            <a:pPr algn="just"/>
            <a:endParaRPr lang="en-ZA" dirty="0">
              <a:latin typeface="+mj-lt"/>
            </a:endParaRPr>
          </a:p>
          <a:p>
            <a:pPr marL="114300" indent="0">
              <a:buNone/>
            </a:pPr>
            <a:endParaRPr lang="en-ZA" dirty="0">
              <a:latin typeface="+mj-lt"/>
            </a:endParaRPr>
          </a:p>
          <a:p>
            <a:endParaRPr lang="en-ZA" dirty="0"/>
          </a:p>
        </p:txBody>
      </p:sp>
      <p:sp>
        <p:nvSpPr>
          <p:cNvPr id="4" name="Title 1"/>
          <p:cNvSpPr txBox="1">
            <a:spLocks/>
          </p:cNvSpPr>
          <p:nvPr/>
        </p:nvSpPr>
        <p:spPr>
          <a:xfrm>
            <a:off x="685800" y="-178269"/>
            <a:ext cx="7772400" cy="165924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ZA" sz="3200" b="1" dirty="0">
                <a:solidFill>
                  <a:srgbClr val="73B632"/>
                </a:solidFill>
                <a:latin typeface="Twentieth Century"/>
                <a:ea typeface="Twentieth Century"/>
                <a:cs typeface="Twentieth Century"/>
                <a:sym typeface="Twentieth Century"/>
              </a:rPr>
              <a:t>WORKSTREAM ON INFRASTRUCTURE &amp; PUBLIC WORKS</a:t>
            </a:r>
            <a:endParaRPr lang="en-ZA" dirty="0"/>
          </a:p>
        </p:txBody>
      </p:sp>
    </p:spTree>
    <p:extLst>
      <p:ext uri="{BB962C8B-B14F-4D97-AF65-F5344CB8AC3E}">
        <p14:creationId xmlns:p14="http://schemas.microsoft.com/office/powerpoint/2010/main" val="20258786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7E07C1-B407-4998-8ED9-C48A9E28FD2A}"/>
              </a:ext>
            </a:extLst>
          </p:cNvPr>
          <p:cNvSpPr>
            <a:spLocks noGrp="1"/>
          </p:cNvSpPr>
          <p:nvPr>
            <p:ph type="body" idx="1"/>
          </p:nvPr>
        </p:nvSpPr>
        <p:spPr>
          <a:xfrm>
            <a:off x="457200" y="1468752"/>
            <a:ext cx="8229600" cy="4513391"/>
          </a:xfrm>
        </p:spPr>
        <p:txBody>
          <a:bodyPr/>
          <a:lstStyle/>
          <a:p>
            <a:pPr marL="114300" indent="0" algn="r">
              <a:buNone/>
            </a:pPr>
            <a:r>
              <a:rPr lang="en-US" dirty="0">
                <a:solidFill>
                  <a:schemeClr val="tx1"/>
                </a:solidFill>
                <a:latin typeface="+mj-lt"/>
              </a:rPr>
              <a:t>FIELD HOSPITAL </a:t>
            </a:r>
            <a:r>
              <a:rPr lang="en-US" dirty="0" err="1">
                <a:solidFill>
                  <a:schemeClr val="tx1"/>
                </a:solidFill>
                <a:latin typeface="+mj-lt"/>
              </a:rPr>
              <a:t>cont</a:t>
            </a:r>
            <a:r>
              <a:rPr lang="en-US" dirty="0">
                <a:solidFill>
                  <a:schemeClr val="tx1"/>
                </a:solidFill>
                <a:latin typeface="+mj-lt"/>
              </a:rPr>
              <a:t>…</a:t>
            </a:r>
          </a:p>
          <a:p>
            <a:endParaRPr lang="en-US" dirty="0">
              <a:solidFill>
                <a:schemeClr val="tx1"/>
              </a:solidFill>
              <a:latin typeface="+mj-lt"/>
            </a:endParaRPr>
          </a:p>
          <a:p>
            <a:r>
              <a:rPr lang="en-US" dirty="0">
                <a:solidFill>
                  <a:srgbClr val="FF0000"/>
                </a:solidFill>
                <a:latin typeface="+mj-lt"/>
              </a:rPr>
              <a:t>In each of the blocks there will be an allowance for paraplegic facilities.</a:t>
            </a:r>
          </a:p>
          <a:p>
            <a:r>
              <a:rPr lang="en-US" dirty="0">
                <a:solidFill>
                  <a:srgbClr val="FF0000"/>
                </a:solidFill>
                <a:latin typeface="+mj-lt"/>
              </a:rPr>
              <a:t>There will also be an allowance for family rooms within the Isolation 8 blocks.</a:t>
            </a:r>
          </a:p>
          <a:p>
            <a:r>
              <a:rPr lang="en-US" dirty="0">
                <a:solidFill>
                  <a:srgbClr val="FF0000"/>
                </a:solidFill>
                <a:latin typeface="+mj-lt"/>
              </a:rPr>
              <a:t>It is proposed that noise controlled interleading rooms be utilized so as to accommodate families with children.</a:t>
            </a:r>
          </a:p>
          <a:p>
            <a:r>
              <a:rPr lang="en-ZA" dirty="0">
                <a:solidFill>
                  <a:srgbClr val="000000"/>
                </a:solidFill>
                <a:latin typeface="+mj-lt"/>
                <a:cs typeface="Calibri" panose="020F0502020204030204" pitchFamily="34" charset="0"/>
              </a:rPr>
              <a:t>The following activities </a:t>
            </a:r>
            <a:r>
              <a:rPr lang="en-ZA" dirty="0">
                <a:solidFill>
                  <a:srgbClr val="FF0000"/>
                </a:solidFill>
                <a:latin typeface="+mj-lt"/>
                <a:cs typeface="Calibri" panose="020F0502020204030204" pitchFamily="34" charset="0"/>
              </a:rPr>
              <a:t>have been </a:t>
            </a:r>
            <a:r>
              <a:rPr lang="en-ZA" dirty="0">
                <a:solidFill>
                  <a:srgbClr val="000000"/>
                </a:solidFill>
                <a:latin typeface="+mj-lt"/>
                <a:cs typeface="Calibri" panose="020F0502020204030204" pitchFamily="34" charset="0"/>
              </a:rPr>
              <a:t>undertaken which will inform the commencement date of FH operations. </a:t>
            </a:r>
          </a:p>
          <a:p>
            <a:pPr marL="114300" indent="0">
              <a:buNone/>
            </a:pPr>
            <a:endParaRPr lang="en-US" dirty="0">
              <a:latin typeface="+mj-lt"/>
            </a:endParaRPr>
          </a:p>
          <a:p>
            <a:pPr marL="114300" indent="0">
              <a:buNone/>
            </a:pPr>
            <a:endParaRPr lang="en-US" dirty="0">
              <a:latin typeface="+mj-lt"/>
            </a:endParaRPr>
          </a:p>
        </p:txBody>
      </p:sp>
      <p:sp>
        <p:nvSpPr>
          <p:cNvPr id="5" name="Title 4">
            <a:extLst>
              <a:ext uri="{FF2B5EF4-FFF2-40B4-BE49-F238E27FC236}">
                <a16:creationId xmlns:a16="http://schemas.microsoft.com/office/drawing/2014/main" id="{2CD3B36A-1F87-4A26-8070-B48C5C164733}"/>
              </a:ext>
            </a:extLst>
          </p:cNvPr>
          <p:cNvSpPr>
            <a:spLocks noGrp="1"/>
          </p:cNvSpPr>
          <p:nvPr>
            <p:ph type="title"/>
          </p:nvPr>
        </p:nvSpPr>
        <p:spPr>
          <a:xfrm>
            <a:off x="457200" y="354712"/>
            <a:ext cx="8229600" cy="1364021"/>
          </a:xfrm>
        </p:spPr>
        <p:txBody>
          <a:bodyPr/>
          <a:lstStyle/>
          <a:p>
            <a:r>
              <a:rPr lang="en-ZA" sz="3200" b="1" dirty="0">
                <a:solidFill>
                  <a:srgbClr val="73B632"/>
                </a:solidFill>
                <a:latin typeface="Twentieth Century"/>
              </a:rPr>
              <a:t>WORKSTREAM ON INFRASTRUCTURE &amp; PUBLIC WORKS</a:t>
            </a:r>
            <a:r>
              <a:rPr lang="en-ZA" dirty="0"/>
              <a:t/>
            </a:r>
            <a:br>
              <a:rPr lang="en-ZA" dirty="0"/>
            </a:br>
            <a:endParaRPr lang="en-ZA" dirty="0"/>
          </a:p>
        </p:txBody>
      </p:sp>
    </p:spTree>
    <p:extLst>
      <p:ext uri="{BB962C8B-B14F-4D97-AF65-F5344CB8AC3E}">
        <p14:creationId xmlns:p14="http://schemas.microsoft.com/office/powerpoint/2010/main" val="6465505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CAA03D-E985-418E-9966-D4F215B9EC2C}"/>
              </a:ext>
            </a:extLst>
          </p:cNvPr>
          <p:cNvSpPr>
            <a:spLocks noGrp="1"/>
          </p:cNvSpPr>
          <p:nvPr>
            <p:ph type="body" idx="1"/>
          </p:nvPr>
        </p:nvSpPr>
        <p:spPr>
          <a:xfrm>
            <a:off x="475678" y="178025"/>
            <a:ext cx="8409529" cy="5024179"/>
          </a:xfrm>
        </p:spPr>
        <p:txBody>
          <a:bodyPr/>
          <a:lstStyle/>
          <a:p>
            <a:pPr marL="114300" lvl="0" indent="0" algn="r">
              <a:buClr>
                <a:srgbClr val="000000"/>
              </a:buClr>
              <a:buNone/>
            </a:pPr>
            <a:r>
              <a:rPr lang="en-ZA" dirty="0">
                <a:solidFill>
                  <a:srgbClr val="000000"/>
                </a:solidFill>
                <a:latin typeface="Arial"/>
                <a:cs typeface="Calibri" panose="020F0502020204030204" pitchFamily="34" charset="0"/>
              </a:rPr>
              <a:t>FIELD HOSPITAL </a:t>
            </a:r>
            <a:r>
              <a:rPr lang="en-ZA" dirty="0" err="1">
                <a:solidFill>
                  <a:srgbClr val="000000"/>
                </a:solidFill>
                <a:latin typeface="Arial"/>
                <a:cs typeface="Calibri" panose="020F0502020204030204" pitchFamily="34" charset="0"/>
              </a:rPr>
              <a:t>cont</a:t>
            </a:r>
            <a:r>
              <a:rPr lang="en-ZA" dirty="0">
                <a:solidFill>
                  <a:srgbClr val="000000"/>
                </a:solidFill>
                <a:latin typeface="Arial"/>
                <a:cs typeface="Calibri" panose="020F0502020204030204" pitchFamily="34" charset="0"/>
              </a:rPr>
              <a:t>…</a:t>
            </a:r>
          </a:p>
          <a:p>
            <a:pPr marL="114300" lvl="0" indent="0">
              <a:buClr>
                <a:srgbClr val="000000"/>
              </a:buClr>
              <a:buNone/>
            </a:pPr>
            <a:r>
              <a:rPr lang="en-ZA" dirty="0">
                <a:solidFill>
                  <a:srgbClr val="000000"/>
                </a:solidFill>
                <a:latin typeface="Arial"/>
                <a:cs typeface="Calibri" panose="020F0502020204030204" pitchFamily="34" charset="0"/>
              </a:rPr>
              <a:t> </a:t>
            </a:r>
            <a:r>
              <a:rPr lang="en-ZA" sz="2000" dirty="0">
                <a:solidFill>
                  <a:srgbClr val="000000"/>
                </a:solidFill>
                <a:latin typeface="Arial"/>
                <a:cs typeface="Calibri" panose="020F0502020204030204" pitchFamily="34" charset="0"/>
              </a:rPr>
              <a:t>A FIELD </a:t>
            </a:r>
            <a:endParaRPr lang="en-ZA" sz="2000" dirty="0">
              <a:latin typeface="+mj-lt"/>
            </a:endParaRPr>
          </a:p>
          <a:p>
            <a:pPr algn="just"/>
            <a:r>
              <a:rPr lang="en-ZA" dirty="0">
                <a:solidFill>
                  <a:schemeClr val="tx1"/>
                </a:solidFill>
                <a:latin typeface="+mj-lt"/>
              </a:rPr>
              <a:t>Detail of proposed Hospital- submitted 9 May 2020</a:t>
            </a:r>
          </a:p>
          <a:p>
            <a:pPr algn="just"/>
            <a:r>
              <a:rPr lang="en-ZA" dirty="0">
                <a:solidFill>
                  <a:schemeClr val="tx1"/>
                </a:solidFill>
                <a:latin typeface="+mj-lt"/>
              </a:rPr>
              <a:t>Calculate extent of the “A” Field – done on 14 May 2020</a:t>
            </a:r>
          </a:p>
          <a:p>
            <a:pPr algn="just"/>
            <a:r>
              <a:rPr lang="en-ZA" dirty="0">
                <a:solidFill>
                  <a:schemeClr val="tx1"/>
                </a:solidFill>
                <a:latin typeface="+mj-lt"/>
              </a:rPr>
              <a:t>site dimensions determination – done on 14 May 2020</a:t>
            </a:r>
          </a:p>
          <a:p>
            <a:pPr algn="just"/>
            <a:r>
              <a:rPr lang="en-ZA" dirty="0">
                <a:solidFill>
                  <a:schemeClr val="tx1"/>
                </a:solidFill>
                <a:latin typeface="+mj-lt"/>
              </a:rPr>
              <a:t>Contour Plan completed </a:t>
            </a:r>
            <a:r>
              <a:rPr lang="en-ZA" sz="2000" dirty="0">
                <a:solidFill>
                  <a:schemeClr val="tx1"/>
                </a:solidFill>
                <a:latin typeface="+mj-lt"/>
              </a:rPr>
              <a:t>on</a:t>
            </a:r>
            <a:r>
              <a:rPr lang="en-ZA" dirty="0">
                <a:solidFill>
                  <a:schemeClr val="tx1"/>
                </a:solidFill>
                <a:latin typeface="+mj-lt"/>
              </a:rPr>
              <a:t> 25 May 2020 and forwarded to Department of Health on 29 May 2020 to be able to prepare Site Development Plan </a:t>
            </a:r>
            <a:r>
              <a:rPr lang="en-ZA" dirty="0">
                <a:solidFill>
                  <a:srgbClr val="FF0000"/>
                </a:solidFill>
                <a:latin typeface="+mj-lt"/>
              </a:rPr>
              <a:t>which was duly completed on 2 June 2020</a:t>
            </a:r>
            <a:r>
              <a:rPr lang="en-ZA" dirty="0">
                <a:solidFill>
                  <a:schemeClr val="tx1"/>
                </a:solidFill>
                <a:latin typeface="+mj-lt"/>
              </a:rPr>
              <a:t>.</a:t>
            </a:r>
          </a:p>
          <a:p>
            <a:pPr algn="just"/>
            <a:r>
              <a:rPr lang="en-ZA" dirty="0">
                <a:solidFill>
                  <a:schemeClr val="tx1"/>
                </a:solidFill>
                <a:latin typeface="+mj-lt"/>
              </a:rPr>
              <a:t>Field Layout –Contour plan completed – </a:t>
            </a:r>
            <a:r>
              <a:rPr lang="en-ZA" i="1" dirty="0">
                <a:solidFill>
                  <a:schemeClr val="tx1"/>
                </a:solidFill>
                <a:latin typeface="+mj-lt"/>
              </a:rPr>
              <a:t>see next slide</a:t>
            </a:r>
            <a:r>
              <a:rPr lang="en-ZA" dirty="0">
                <a:solidFill>
                  <a:srgbClr val="FF0000"/>
                </a:solidFill>
                <a:latin typeface="+mj-lt"/>
              </a:rPr>
              <a:t> </a:t>
            </a:r>
          </a:p>
          <a:p>
            <a:pPr algn="just"/>
            <a:r>
              <a:rPr lang="en-ZA" dirty="0">
                <a:solidFill>
                  <a:schemeClr val="tx1"/>
                </a:solidFill>
                <a:latin typeface="+mj-lt"/>
              </a:rPr>
              <a:t>Temporary Structures Specifications </a:t>
            </a:r>
            <a:r>
              <a:rPr lang="en-ZA" dirty="0">
                <a:solidFill>
                  <a:srgbClr val="FF0000"/>
                </a:solidFill>
                <a:latin typeface="+mj-lt"/>
              </a:rPr>
              <a:t>being finalised and is awaiting outstanding information.</a:t>
            </a:r>
            <a:endParaRPr lang="en-ZA" dirty="0">
              <a:solidFill>
                <a:schemeClr val="tx1"/>
              </a:solidFill>
              <a:latin typeface="+mj-lt"/>
            </a:endParaRPr>
          </a:p>
          <a:p>
            <a:pPr algn="just"/>
            <a:r>
              <a:rPr lang="en-ZA" dirty="0">
                <a:solidFill>
                  <a:schemeClr val="tx1"/>
                </a:solidFill>
                <a:latin typeface="+mj-lt"/>
              </a:rPr>
              <a:t>Procurement of Temporary Stru</a:t>
            </a:r>
            <a:r>
              <a:rPr lang="en-ZA" dirty="0">
                <a:latin typeface="+mj-lt"/>
              </a:rPr>
              <a:t>ctures </a:t>
            </a:r>
            <a:r>
              <a:rPr lang="en-ZA" dirty="0">
                <a:solidFill>
                  <a:srgbClr val="FF0000"/>
                </a:solidFill>
                <a:latin typeface="+mj-lt"/>
              </a:rPr>
              <a:t>depends on funding </a:t>
            </a:r>
            <a:r>
              <a:rPr lang="en-ZA" dirty="0" err="1">
                <a:solidFill>
                  <a:srgbClr val="FF0000"/>
                </a:solidFill>
                <a:latin typeface="+mj-lt"/>
              </a:rPr>
              <a:t>availabilty</a:t>
            </a:r>
            <a:endParaRPr lang="en-ZA" dirty="0">
              <a:latin typeface="+mj-lt"/>
            </a:endParaRPr>
          </a:p>
          <a:p>
            <a:pPr algn="just"/>
            <a:endParaRPr lang="en-ZA" dirty="0">
              <a:latin typeface="+mj-lt"/>
            </a:endParaRPr>
          </a:p>
          <a:p>
            <a:pPr algn="just"/>
            <a:endParaRPr lang="en-ZA" dirty="0">
              <a:latin typeface="+mj-lt"/>
            </a:endParaRPr>
          </a:p>
          <a:p>
            <a:pPr marL="114300" indent="0">
              <a:buNone/>
            </a:pPr>
            <a:endParaRPr lang="en-ZA" dirty="0">
              <a:latin typeface="+mj-lt"/>
            </a:endParaRPr>
          </a:p>
          <a:p>
            <a:endParaRPr lang="en-ZA" dirty="0"/>
          </a:p>
        </p:txBody>
      </p:sp>
      <p:sp>
        <p:nvSpPr>
          <p:cNvPr id="4" name="Title 1"/>
          <p:cNvSpPr txBox="1">
            <a:spLocks/>
          </p:cNvSpPr>
          <p:nvPr/>
        </p:nvSpPr>
        <p:spPr>
          <a:xfrm>
            <a:off x="932879" y="-1343535"/>
            <a:ext cx="7772400" cy="165924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ZA" sz="3200" b="1" dirty="0">
                <a:solidFill>
                  <a:srgbClr val="73B632"/>
                </a:solidFill>
                <a:latin typeface="Twentieth Century"/>
                <a:ea typeface="Twentieth Century"/>
                <a:cs typeface="Twentieth Century"/>
                <a:sym typeface="Twentieth Century"/>
              </a:rPr>
              <a:t>WORKSTREAM ON INFRASTRUCTURE &amp; PUBLIC WORKS</a:t>
            </a:r>
            <a:endParaRPr lang="en-ZA" dirty="0"/>
          </a:p>
        </p:txBody>
      </p:sp>
    </p:spTree>
    <p:extLst>
      <p:ext uri="{BB962C8B-B14F-4D97-AF65-F5344CB8AC3E}">
        <p14:creationId xmlns:p14="http://schemas.microsoft.com/office/powerpoint/2010/main" val="22670443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text&#10;&#10;Description automatically generated">
            <a:extLst>
              <a:ext uri="{FF2B5EF4-FFF2-40B4-BE49-F238E27FC236}">
                <a16:creationId xmlns:a16="http://schemas.microsoft.com/office/drawing/2014/main" id="{41E55820-A7A7-46D2-B6B7-DD0AB83BF264}"/>
              </a:ext>
            </a:extLst>
          </p:cNvPr>
          <p:cNvPicPr>
            <a:picLocks noChangeAspect="1"/>
          </p:cNvPicPr>
          <p:nvPr/>
        </p:nvPicPr>
        <p:blipFill>
          <a:blip r:embed="rId2"/>
          <a:stretch>
            <a:fillRect/>
          </a:stretch>
        </p:blipFill>
        <p:spPr>
          <a:xfrm>
            <a:off x="0" y="192947"/>
            <a:ext cx="9133643" cy="6460381"/>
          </a:xfrm>
          <a:prstGeom prst="rect">
            <a:avLst/>
          </a:prstGeom>
        </p:spPr>
      </p:pic>
    </p:spTree>
    <p:extLst>
      <p:ext uri="{BB962C8B-B14F-4D97-AF65-F5344CB8AC3E}">
        <p14:creationId xmlns:p14="http://schemas.microsoft.com/office/powerpoint/2010/main" val="22029239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Text Placeholder 2"/>
          <p:cNvSpPr>
            <a:spLocks noGrp="1"/>
          </p:cNvSpPr>
          <p:nvPr>
            <p:ph type="body" idx="1"/>
          </p:nvPr>
        </p:nvSpPr>
        <p:spPr/>
        <p:txBody>
          <a:bodyPr/>
          <a:lstStyle/>
          <a:p>
            <a:endParaRPr lang="en-ZA" dirty="0"/>
          </a:p>
        </p:txBody>
      </p:sp>
      <p:pic>
        <p:nvPicPr>
          <p:cNvPr id="4" name="Picture 3"/>
          <p:cNvPicPr>
            <a:picLocks noChangeAspect="1"/>
          </p:cNvPicPr>
          <p:nvPr/>
        </p:nvPicPr>
        <p:blipFill>
          <a:blip r:embed="rId2"/>
          <a:stretch>
            <a:fillRect/>
          </a:stretch>
        </p:blipFill>
        <p:spPr>
          <a:xfrm>
            <a:off x="318956" y="289194"/>
            <a:ext cx="8261452" cy="5652572"/>
          </a:xfrm>
          <a:prstGeom prst="rect">
            <a:avLst/>
          </a:prstGeom>
        </p:spPr>
      </p:pic>
    </p:spTree>
    <p:extLst>
      <p:ext uri="{BB962C8B-B14F-4D97-AF65-F5344CB8AC3E}">
        <p14:creationId xmlns:p14="http://schemas.microsoft.com/office/powerpoint/2010/main" val="25766955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CAA03D-E985-418E-9966-D4F215B9EC2C}"/>
              </a:ext>
            </a:extLst>
          </p:cNvPr>
          <p:cNvSpPr>
            <a:spLocks noGrp="1"/>
          </p:cNvSpPr>
          <p:nvPr>
            <p:ph type="body" idx="1"/>
          </p:nvPr>
        </p:nvSpPr>
        <p:spPr>
          <a:xfrm>
            <a:off x="457200" y="1543391"/>
            <a:ext cx="8229600" cy="4013900"/>
          </a:xfrm>
        </p:spPr>
        <p:txBody>
          <a:bodyPr/>
          <a:lstStyle/>
          <a:p>
            <a:pPr marL="114300" lvl="0" indent="0" algn="r">
              <a:buClr>
                <a:srgbClr val="000000"/>
              </a:buClr>
              <a:buNone/>
            </a:pPr>
            <a:r>
              <a:rPr lang="en-ZA" dirty="0">
                <a:solidFill>
                  <a:srgbClr val="000000"/>
                </a:solidFill>
                <a:latin typeface="Arial"/>
                <a:cs typeface="Calibri" panose="020F0502020204030204" pitchFamily="34" charset="0"/>
              </a:rPr>
              <a:t>FIELD HOSPITAL cont. </a:t>
            </a:r>
          </a:p>
          <a:p>
            <a:pPr marL="114300" lvl="0" indent="0">
              <a:buClr>
                <a:srgbClr val="000000"/>
              </a:buClr>
              <a:buNone/>
            </a:pPr>
            <a:r>
              <a:rPr lang="en-ZA" dirty="0">
                <a:solidFill>
                  <a:srgbClr val="000000"/>
                </a:solidFill>
                <a:latin typeface="Arial"/>
                <a:cs typeface="Calibri" panose="020F0502020204030204" pitchFamily="34" charset="0"/>
              </a:rPr>
              <a:t> ADMINISTRATION BUILDING</a:t>
            </a:r>
            <a:endParaRPr lang="en-ZA" sz="2000" dirty="0">
              <a:latin typeface="+mj-lt"/>
            </a:endParaRPr>
          </a:p>
          <a:p>
            <a:pPr algn="just"/>
            <a:r>
              <a:rPr lang="en-ZA" dirty="0">
                <a:latin typeface="+mj-lt"/>
              </a:rPr>
              <a:t>Building Assessment -</a:t>
            </a:r>
            <a:r>
              <a:rPr lang="en-ZA" dirty="0">
                <a:solidFill>
                  <a:schemeClr val="tx1"/>
                </a:solidFill>
                <a:latin typeface="+mj-lt"/>
              </a:rPr>
              <a:t> Completed on 22 May 2020. scope of work for maintenance to be finalized. </a:t>
            </a:r>
          </a:p>
          <a:p>
            <a:pPr algn="just"/>
            <a:r>
              <a:rPr lang="en-ZA" dirty="0">
                <a:solidFill>
                  <a:schemeClr val="tx1"/>
                </a:solidFill>
                <a:latin typeface="+mj-lt"/>
              </a:rPr>
              <a:t>Fire Regulations assessment – assessment completed </a:t>
            </a:r>
          </a:p>
          <a:p>
            <a:pPr algn="just"/>
            <a:r>
              <a:rPr lang="en-ZA" dirty="0">
                <a:solidFill>
                  <a:schemeClr val="tx1"/>
                </a:solidFill>
                <a:latin typeface="+mj-lt"/>
              </a:rPr>
              <a:t>Security assessment, Health liaised with the Deputy Provincial security cluster, regarding VOC, cameras and human resource. </a:t>
            </a:r>
          </a:p>
          <a:p>
            <a:pPr marL="114300" indent="0" algn="just">
              <a:buNone/>
            </a:pPr>
            <a:endParaRPr lang="en-ZA" dirty="0">
              <a:latin typeface="+mj-lt"/>
            </a:endParaRPr>
          </a:p>
          <a:p>
            <a:pPr marL="114300" indent="0">
              <a:buNone/>
            </a:pPr>
            <a:r>
              <a:rPr lang="en-ZA" dirty="0">
                <a:latin typeface="+mj-lt"/>
              </a:rPr>
              <a:t> </a:t>
            </a:r>
          </a:p>
          <a:p>
            <a:endParaRPr lang="en-ZA" dirty="0"/>
          </a:p>
        </p:txBody>
      </p:sp>
      <p:sp>
        <p:nvSpPr>
          <p:cNvPr id="4" name="Title 1"/>
          <p:cNvSpPr txBox="1">
            <a:spLocks/>
          </p:cNvSpPr>
          <p:nvPr/>
        </p:nvSpPr>
        <p:spPr>
          <a:xfrm>
            <a:off x="685800" y="-14375"/>
            <a:ext cx="7772400" cy="165924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ZA" sz="3200" b="1" dirty="0">
                <a:solidFill>
                  <a:srgbClr val="73B632"/>
                </a:solidFill>
                <a:latin typeface="Twentieth Century"/>
                <a:ea typeface="Twentieth Century"/>
                <a:cs typeface="Twentieth Century"/>
                <a:sym typeface="Twentieth Century"/>
              </a:rPr>
              <a:t>WORKSTREAM ON INFRASTRUCTURE &amp; PUBLIC WORKS</a:t>
            </a:r>
            <a:endParaRPr lang="en-ZA" dirty="0"/>
          </a:p>
        </p:txBody>
      </p:sp>
    </p:spTree>
    <p:extLst>
      <p:ext uri="{BB962C8B-B14F-4D97-AF65-F5344CB8AC3E}">
        <p14:creationId xmlns:p14="http://schemas.microsoft.com/office/powerpoint/2010/main" val="32724741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CAA03D-E985-418E-9966-D4F215B9EC2C}"/>
              </a:ext>
            </a:extLst>
          </p:cNvPr>
          <p:cNvSpPr>
            <a:spLocks noGrp="1"/>
          </p:cNvSpPr>
          <p:nvPr>
            <p:ph type="body" idx="1"/>
          </p:nvPr>
        </p:nvSpPr>
        <p:spPr>
          <a:xfrm>
            <a:off x="457200" y="1184101"/>
            <a:ext cx="8229600" cy="4013900"/>
          </a:xfrm>
        </p:spPr>
        <p:txBody>
          <a:bodyPr/>
          <a:lstStyle/>
          <a:p>
            <a:pPr marL="114300" lvl="0" indent="0" algn="r">
              <a:buClr>
                <a:srgbClr val="000000"/>
              </a:buClr>
              <a:buNone/>
            </a:pPr>
            <a:r>
              <a:rPr lang="en-ZA" dirty="0">
                <a:solidFill>
                  <a:srgbClr val="000000"/>
                </a:solidFill>
                <a:latin typeface="Arial"/>
                <a:cs typeface="Calibri" panose="020F0502020204030204" pitchFamily="34" charset="0"/>
              </a:rPr>
              <a:t>FIELD HOSPITAL cont. </a:t>
            </a:r>
          </a:p>
          <a:p>
            <a:pPr algn="just"/>
            <a:r>
              <a:rPr lang="en-ZA" dirty="0">
                <a:solidFill>
                  <a:schemeClr val="tx1"/>
                </a:solidFill>
                <a:latin typeface="+mj-lt"/>
              </a:rPr>
              <a:t>Provision of “A” field with high fence for the security of the facility and to screen off the site from WSU . This is being costed.</a:t>
            </a:r>
          </a:p>
          <a:p>
            <a:pPr algn="just"/>
            <a:r>
              <a:rPr lang="en-ZA" dirty="0">
                <a:solidFill>
                  <a:schemeClr val="tx1"/>
                </a:solidFill>
                <a:latin typeface="+mj-lt"/>
              </a:rPr>
              <a:t>Detail of the Evacuation Plan will be provided.  </a:t>
            </a:r>
          </a:p>
          <a:p>
            <a:pPr algn="just"/>
            <a:r>
              <a:rPr lang="en-US" dirty="0">
                <a:solidFill>
                  <a:srgbClr val="FF0000"/>
                </a:solidFill>
                <a:latin typeface="+mj-lt"/>
              </a:rPr>
              <a:t>With regard to Fire Compliance and also Building Regulation: </a:t>
            </a:r>
          </a:p>
          <a:p>
            <a:pPr algn="just"/>
            <a:r>
              <a:rPr lang="en-US" dirty="0">
                <a:solidFill>
                  <a:srgbClr val="FF0000"/>
                </a:solidFill>
                <a:latin typeface="+mj-lt"/>
              </a:rPr>
              <a:t>All existing fire equipment at the stadium are required to be serviced.</a:t>
            </a:r>
          </a:p>
          <a:p>
            <a:pPr marL="114300" indent="0" algn="just">
              <a:buNone/>
            </a:pPr>
            <a:endParaRPr lang="en-US" dirty="0">
              <a:solidFill>
                <a:schemeClr val="tx1"/>
              </a:solidFill>
              <a:latin typeface="+mj-lt"/>
            </a:endParaRPr>
          </a:p>
          <a:p>
            <a:pPr algn="just"/>
            <a:endParaRPr lang="en-ZA" dirty="0">
              <a:latin typeface="+mj-lt"/>
            </a:endParaRPr>
          </a:p>
          <a:p>
            <a:pPr marL="114300" indent="0">
              <a:buNone/>
            </a:pPr>
            <a:r>
              <a:rPr lang="en-ZA" dirty="0">
                <a:latin typeface="+mj-lt"/>
              </a:rPr>
              <a:t> </a:t>
            </a:r>
          </a:p>
          <a:p>
            <a:endParaRPr lang="en-ZA" dirty="0"/>
          </a:p>
        </p:txBody>
      </p:sp>
      <p:sp>
        <p:nvSpPr>
          <p:cNvPr id="4" name="Title 1"/>
          <p:cNvSpPr txBox="1">
            <a:spLocks/>
          </p:cNvSpPr>
          <p:nvPr/>
        </p:nvSpPr>
        <p:spPr>
          <a:xfrm>
            <a:off x="685800" y="-169667"/>
            <a:ext cx="7772400" cy="165924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ZA" sz="3200" b="1" dirty="0">
                <a:solidFill>
                  <a:srgbClr val="73B632"/>
                </a:solidFill>
                <a:latin typeface="Twentieth Century"/>
                <a:ea typeface="Twentieth Century"/>
                <a:cs typeface="Twentieth Century"/>
                <a:sym typeface="Twentieth Century"/>
              </a:rPr>
              <a:t>WORKSTREAM ON INFRASTRUCTURE &amp; PUBLIC WORKS</a:t>
            </a:r>
            <a:endParaRPr lang="en-ZA" dirty="0"/>
          </a:p>
        </p:txBody>
      </p:sp>
    </p:spTree>
    <p:extLst>
      <p:ext uri="{BB962C8B-B14F-4D97-AF65-F5344CB8AC3E}">
        <p14:creationId xmlns:p14="http://schemas.microsoft.com/office/powerpoint/2010/main" val="37129374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CF429-E56B-47DB-BC12-BA9784447A11}"/>
              </a:ext>
            </a:extLst>
          </p:cNvPr>
          <p:cNvSpPr>
            <a:spLocks noGrp="1"/>
          </p:cNvSpPr>
          <p:nvPr>
            <p:ph type="title"/>
          </p:nvPr>
        </p:nvSpPr>
        <p:spPr>
          <a:xfrm>
            <a:off x="93133" y="104458"/>
            <a:ext cx="8974667" cy="1139825"/>
          </a:xfrm>
        </p:spPr>
        <p:txBody>
          <a:bodyPr/>
          <a:lstStyle/>
          <a:p>
            <a:pPr algn="r"/>
            <a:r>
              <a:rPr lang="en-ZA" sz="2400" b="1" dirty="0">
                <a:solidFill>
                  <a:srgbClr val="73B632"/>
                </a:solidFill>
                <a:latin typeface="Twentieth Century"/>
                <a:ea typeface="Twentieth Century"/>
                <a:cs typeface="Twentieth Century"/>
                <a:sym typeface="Twentieth Century"/>
              </a:rPr>
              <a:t>WORKSTREAM ON INFRASTRUCTURE &amp; PUBLIC WORKS</a:t>
            </a:r>
            <a:r>
              <a:rPr lang="en-ZA" sz="3600" b="1" dirty="0">
                <a:solidFill>
                  <a:srgbClr val="73B632"/>
                </a:solidFill>
                <a:latin typeface="Twentieth Century"/>
                <a:ea typeface="Twentieth Century"/>
                <a:cs typeface="Twentieth Century"/>
                <a:sym typeface="Twentieth Century"/>
              </a:rPr>
              <a:t> </a:t>
            </a:r>
            <a:r>
              <a:rPr lang="en-ZA" dirty="0"/>
              <a:t/>
            </a:r>
            <a:br>
              <a:rPr lang="en-ZA" dirty="0"/>
            </a:br>
            <a:r>
              <a:rPr lang="en-ZA" sz="2400" dirty="0" err="1">
                <a:solidFill>
                  <a:srgbClr val="73B632"/>
                </a:solidFill>
              </a:rPr>
              <a:t>cont</a:t>
            </a:r>
            <a:r>
              <a:rPr lang="en-ZA" sz="2400" dirty="0">
                <a:solidFill>
                  <a:srgbClr val="73B632"/>
                </a:solidFill>
              </a:rPr>
              <a:t>….</a:t>
            </a:r>
            <a:endParaRPr lang="en-US" dirty="0">
              <a:solidFill>
                <a:srgbClr val="73B632"/>
              </a:solidFill>
            </a:endParaRPr>
          </a:p>
        </p:txBody>
      </p:sp>
      <p:sp>
        <p:nvSpPr>
          <p:cNvPr id="3" name="Text Placeholder 2">
            <a:extLst>
              <a:ext uri="{FF2B5EF4-FFF2-40B4-BE49-F238E27FC236}">
                <a16:creationId xmlns:a16="http://schemas.microsoft.com/office/drawing/2014/main" id="{85A40BF0-512A-4861-A32C-F8DE59BE388B}"/>
              </a:ext>
            </a:extLst>
          </p:cNvPr>
          <p:cNvSpPr>
            <a:spLocks noGrp="1"/>
          </p:cNvSpPr>
          <p:nvPr>
            <p:ph type="body" idx="1"/>
          </p:nvPr>
        </p:nvSpPr>
        <p:spPr>
          <a:xfrm>
            <a:off x="457200" y="1468753"/>
            <a:ext cx="8229600" cy="4513391"/>
          </a:xfrm>
        </p:spPr>
        <p:txBody>
          <a:bodyPr/>
          <a:lstStyle/>
          <a:p>
            <a:pPr algn="just"/>
            <a:endParaRPr lang="en-US" dirty="0">
              <a:solidFill>
                <a:schemeClr val="tx1"/>
              </a:solidFill>
              <a:latin typeface="+mn-lt"/>
            </a:endParaRPr>
          </a:p>
          <a:p>
            <a:pPr algn="just"/>
            <a:r>
              <a:rPr lang="en-US" dirty="0">
                <a:solidFill>
                  <a:srgbClr val="FF0000"/>
                </a:solidFill>
                <a:latin typeface="+mn-lt"/>
              </a:rPr>
              <a:t>All internal signages are required to be SANS 1186-5 and external signage SANS 1186-1 all signages are required to be hang by a chain, in a frame and screwed into wall if no frame.</a:t>
            </a:r>
          </a:p>
          <a:p>
            <a:pPr marL="114300" indent="0" algn="just">
              <a:buNone/>
            </a:pPr>
            <a:endParaRPr lang="en-US" dirty="0">
              <a:solidFill>
                <a:srgbClr val="FF0000"/>
              </a:solidFill>
              <a:latin typeface="+mn-lt"/>
            </a:endParaRPr>
          </a:p>
          <a:p>
            <a:pPr algn="just"/>
            <a:r>
              <a:rPr lang="en-US" dirty="0">
                <a:solidFill>
                  <a:srgbClr val="FF0000"/>
                </a:solidFill>
                <a:latin typeface="+mn-lt"/>
              </a:rPr>
              <a:t>All escape doors require thumb turn locking devices.</a:t>
            </a:r>
          </a:p>
          <a:p>
            <a:pPr algn="just"/>
            <a:endParaRPr lang="en-ZA" dirty="0">
              <a:solidFill>
                <a:srgbClr val="FF0000"/>
              </a:solidFill>
              <a:latin typeface="+mn-lt"/>
            </a:endParaRPr>
          </a:p>
          <a:p>
            <a:pPr algn="just"/>
            <a:r>
              <a:rPr lang="en-ZA" dirty="0">
                <a:solidFill>
                  <a:schemeClr val="tx1"/>
                </a:solidFill>
                <a:latin typeface="+mn-lt"/>
              </a:rPr>
              <a:t>Network connectivity to be discussed with BCMM ICT and WSU. </a:t>
            </a:r>
          </a:p>
          <a:p>
            <a:endParaRPr lang="en-US" dirty="0">
              <a:latin typeface="+mn-lt"/>
            </a:endParaRPr>
          </a:p>
        </p:txBody>
      </p:sp>
    </p:spTree>
    <p:extLst>
      <p:ext uri="{BB962C8B-B14F-4D97-AF65-F5344CB8AC3E}">
        <p14:creationId xmlns:p14="http://schemas.microsoft.com/office/powerpoint/2010/main" val="5094776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CAA03D-E985-418E-9966-D4F215B9EC2C}"/>
              </a:ext>
            </a:extLst>
          </p:cNvPr>
          <p:cNvSpPr>
            <a:spLocks noGrp="1"/>
          </p:cNvSpPr>
          <p:nvPr>
            <p:ph type="body" idx="1"/>
          </p:nvPr>
        </p:nvSpPr>
        <p:spPr>
          <a:xfrm>
            <a:off x="457200" y="1802171"/>
            <a:ext cx="8229600" cy="4013900"/>
          </a:xfrm>
        </p:spPr>
        <p:txBody>
          <a:bodyPr/>
          <a:lstStyle/>
          <a:p>
            <a:pPr marL="114300" indent="0" algn="just">
              <a:buNone/>
            </a:pPr>
            <a:r>
              <a:rPr lang="en-ZA" dirty="0">
                <a:solidFill>
                  <a:schemeClr val="tx1"/>
                </a:solidFill>
                <a:latin typeface="+mj-lt"/>
              </a:rPr>
              <a:t>PROPOSED ROLES AND RESPONSIBILITIES</a:t>
            </a:r>
          </a:p>
          <a:p>
            <a:pPr marL="114300" indent="0" algn="just">
              <a:buNone/>
            </a:pPr>
            <a:r>
              <a:rPr lang="en-ZA" dirty="0">
                <a:solidFill>
                  <a:schemeClr val="tx1"/>
                </a:solidFill>
                <a:latin typeface="+mj-lt"/>
              </a:rPr>
              <a:t>BCMM</a:t>
            </a:r>
          </a:p>
          <a:p>
            <a:pPr algn="just"/>
            <a:r>
              <a:rPr lang="en-ZA" dirty="0">
                <a:solidFill>
                  <a:schemeClr val="tx1"/>
                </a:solidFill>
                <a:latin typeface="+mj-lt"/>
              </a:rPr>
              <a:t>Maintenance of the Buildings</a:t>
            </a:r>
          </a:p>
          <a:p>
            <a:pPr algn="just"/>
            <a:r>
              <a:rPr lang="en-ZA" dirty="0">
                <a:solidFill>
                  <a:schemeClr val="tx1"/>
                </a:solidFill>
                <a:latin typeface="+mj-lt"/>
              </a:rPr>
              <a:t>Structures</a:t>
            </a:r>
            <a:endParaRPr lang="en-ZA" dirty="0">
              <a:solidFill>
                <a:srgbClr val="FF0000"/>
              </a:solidFill>
              <a:latin typeface="+mj-lt"/>
            </a:endParaRPr>
          </a:p>
          <a:p>
            <a:pPr algn="just"/>
            <a:r>
              <a:rPr lang="en-ZA" dirty="0">
                <a:solidFill>
                  <a:schemeClr val="tx1"/>
                </a:solidFill>
                <a:latin typeface="+mj-lt"/>
              </a:rPr>
              <a:t>General Guidance and Direction Signage </a:t>
            </a:r>
          </a:p>
          <a:p>
            <a:pPr algn="just"/>
            <a:r>
              <a:rPr lang="en-ZA" dirty="0">
                <a:solidFill>
                  <a:schemeClr val="tx1"/>
                </a:solidFill>
                <a:latin typeface="+mj-lt"/>
              </a:rPr>
              <a:t>House keeping</a:t>
            </a:r>
          </a:p>
          <a:p>
            <a:pPr algn="just"/>
            <a:r>
              <a:rPr lang="en-ZA" dirty="0">
                <a:solidFill>
                  <a:schemeClr val="tx1"/>
                </a:solidFill>
                <a:latin typeface="+mj-lt"/>
              </a:rPr>
              <a:t>Backup Generator</a:t>
            </a:r>
          </a:p>
          <a:p>
            <a:pPr algn="just"/>
            <a:r>
              <a:rPr lang="en-ZA" dirty="0">
                <a:solidFill>
                  <a:schemeClr val="tx1"/>
                </a:solidFill>
                <a:latin typeface="+mj-lt"/>
              </a:rPr>
              <a:t>Fencing (Perimeter and field)</a:t>
            </a:r>
          </a:p>
          <a:p>
            <a:pPr algn="just"/>
            <a:r>
              <a:rPr lang="en-ZA" dirty="0">
                <a:solidFill>
                  <a:schemeClr val="tx1"/>
                </a:solidFill>
                <a:latin typeface="+mj-lt"/>
              </a:rPr>
              <a:t>Domestic waste</a:t>
            </a:r>
          </a:p>
          <a:p>
            <a:pPr marL="114300" indent="0" algn="just">
              <a:buNone/>
            </a:pPr>
            <a:endParaRPr lang="en-ZA" dirty="0">
              <a:solidFill>
                <a:schemeClr val="tx1"/>
              </a:solidFill>
              <a:latin typeface="+mj-lt"/>
            </a:endParaRPr>
          </a:p>
          <a:p>
            <a:pPr algn="just"/>
            <a:endParaRPr lang="en-ZA" dirty="0">
              <a:solidFill>
                <a:schemeClr val="tx1"/>
              </a:solidFill>
              <a:latin typeface="+mj-lt"/>
            </a:endParaRPr>
          </a:p>
          <a:p>
            <a:pPr algn="just"/>
            <a:endParaRPr lang="en-ZA" dirty="0">
              <a:solidFill>
                <a:srgbClr val="FF0000"/>
              </a:solidFill>
              <a:latin typeface="+mj-lt"/>
            </a:endParaRPr>
          </a:p>
          <a:p>
            <a:pPr algn="just"/>
            <a:endParaRPr lang="en-ZA" dirty="0">
              <a:latin typeface="+mj-lt"/>
            </a:endParaRPr>
          </a:p>
          <a:p>
            <a:pPr marL="114300" indent="0">
              <a:buNone/>
            </a:pPr>
            <a:r>
              <a:rPr lang="en-ZA" dirty="0">
                <a:latin typeface="+mj-lt"/>
              </a:rPr>
              <a:t> </a:t>
            </a:r>
          </a:p>
          <a:p>
            <a:endParaRPr lang="en-ZA" dirty="0"/>
          </a:p>
        </p:txBody>
      </p:sp>
      <p:sp>
        <p:nvSpPr>
          <p:cNvPr id="4" name="Title 1"/>
          <p:cNvSpPr txBox="1">
            <a:spLocks/>
          </p:cNvSpPr>
          <p:nvPr/>
        </p:nvSpPr>
        <p:spPr>
          <a:xfrm>
            <a:off x="685800" y="11503"/>
            <a:ext cx="7772400" cy="165924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ZA" sz="3200" b="1" dirty="0">
                <a:solidFill>
                  <a:srgbClr val="73B632"/>
                </a:solidFill>
                <a:latin typeface="Twentieth Century"/>
                <a:ea typeface="Twentieth Century"/>
                <a:cs typeface="Twentieth Century"/>
                <a:sym typeface="Twentieth Century"/>
              </a:rPr>
              <a:t>WORKSTREAM ON INFRASTRUCTURE &amp; PUBLIC WORKS</a:t>
            </a:r>
            <a:endParaRPr lang="en-ZA" dirty="0"/>
          </a:p>
        </p:txBody>
      </p:sp>
    </p:spTree>
    <p:extLst>
      <p:ext uri="{BB962C8B-B14F-4D97-AF65-F5344CB8AC3E}">
        <p14:creationId xmlns:p14="http://schemas.microsoft.com/office/powerpoint/2010/main" val="1586661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94F69F-8A96-4CEA-A7B0-3F7A9246024C}"/>
              </a:ext>
            </a:extLst>
          </p:cNvPr>
          <p:cNvSpPr>
            <a:spLocks noGrp="1"/>
          </p:cNvSpPr>
          <p:nvPr>
            <p:ph type="body" idx="1"/>
          </p:nvPr>
        </p:nvSpPr>
        <p:spPr>
          <a:xfrm>
            <a:off x="457200" y="1057013"/>
            <a:ext cx="8288322" cy="5056811"/>
          </a:xfrm>
        </p:spPr>
        <p:txBody>
          <a:bodyPr/>
          <a:lstStyle/>
          <a:p>
            <a:pPr marL="114300" indent="0">
              <a:buNone/>
            </a:pPr>
            <a:r>
              <a:rPr lang="en-ZA" dirty="0">
                <a:latin typeface="Arial" panose="020B0604020202020204" pitchFamily="34" charset="0"/>
                <a:cs typeface="Arial" panose="020B0604020202020204" pitchFamily="34" charset="0"/>
              </a:rPr>
              <a:t>SAPS Action Stats from 29 May – 7 June 2020:</a:t>
            </a:r>
          </a:p>
          <a:p>
            <a:pPr marL="114300" indent="0">
              <a:buNone/>
            </a:pPr>
            <a:endParaRPr lang="en-ZA"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45 Butcheries Visited </a:t>
            </a:r>
          </a:p>
          <a:p>
            <a:r>
              <a:rPr lang="en-ZA" dirty="0">
                <a:latin typeface="Arial" panose="020B0604020202020204" pitchFamily="34" charset="0"/>
                <a:cs typeface="Arial" panose="020B0604020202020204" pitchFamily="34" charset="0"/>
              </a:rPr>
              <a:t>9 Mosques Visited</a:t>
            </a:r>
          </a:p>
          <a:p>
            <a:r>
              <a:rPr lang="en-ZA" dirty="0">
                <a:latin typeface="Arial" panose="020B0604020202020204" pitchFamily="34" charset="0"/>
                <a:cs typeface="Arial" panose="020B0604020202020204" pitchFamily="34" charset="0"/>
              </a:rPr>
              <a:t>53 Schools Visited </a:t>
            </a:r>
          </a:p>
          <a:p>
            <a:r>
              <a:rPr lang="en-ZA" dirty="0">
                <a:latin typeface="Arial" panose="020B0604020202020204" pitchFamily="34" charset="0"/>
                <a:cs typeface="Arial" panose="020B0604020202020204" pitchFamily="34" charset="0"/>
              </a:rPr>
              <a:t>253 Total Liquor outlets Visited</a:t>
            </a:r>
          </a:p>
          <a:p>
            <a:r>
              <a:rPr lang="en-ZA" dirty="0">
                <a:latin typeface="Arial" panose="020B0604020202020204" pitchFamily="34" charset="0"/>
                <a:cs typeface="Arial" panose="020B0604020202020204" pitchFamily="34" charset="0"/>
              </a:rPr>
              <a:t>10 Post Offices Visited </a:t>
            </a:r>
          </a:p>
          <a:p>
            <a:r>
              <a:rPr lang="en-ZA" dirty="0">
                <a:latin typeface="Arial" panose="020B0604020202020204" pitchFamily="34" charset="0"/>
                <a:cs typeface="Arial" panose="020B0604020202020204" pitchFamily="34" charset="0"/>
              </a:rPr>
              <a:t>17 Pay Points Visited</a:t>
            </a:r>
          </a:p>
          <a:p>
            <a:r>
              <a:rPr lang="en-ZA" dirty="0">
                <a:latin typeface="Arial" panose="020B0604020202020204" pitchFamily="34" charset="0"/>
                <a:cs typeface="Arial" panose="020B0604020202020204" pitchFamily="34" charset="0"/>
              </a:rPr>
              <a:t>9 </a:t>
            </a:r>
            <a:r>
              <a:rPr lang="en-ZA" dirty="0" err="1">
                <a:latin typeface="Arial" panose="020B0604020202020204" pitchFamily="34" charset="0"/>
                <a:cs typeface="Arial" panose="020B0604020202020204" pitchFamily="34" charset="0"/>
              </a:rPr>
              <a:t>Covid</a:t>
            </a:r>
            <a:r>
              <a:rPr lang="en-ZA" dirty="0">
                <a:latin typeface="Arial" panose="020B0604020202020204" pitchFamily="34" charset="0"/>
                <a:cs typeface="Arial" panose="020B0604020202020204" pitchFamily="34" charset="0"/>
              </a:rPr>
              <a:t> 19 related arrests</a:t>
            </a:r>
          </a:p>
          <a:p>
            <a:endParaRPr lang="en-ZA"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D979EB85-3291-40F8-BE51-99890CBA5547}"/>
              </a:ext>
            </a:extLst>
          </p:cNvPr>
          <p:cNvSpPr>
            <a:spLocks noGrp="1"/>
          </p:cNvSpPr>
          <p:nvPr>
            <p:ph type="dt" idx="10"/>
          </p:nvPr>
        </p:nvSpPr>
        <p:spPr/>
        <p:txBody>
          <a:bodyPr/>
          <a:lstStyle/>
          <a:p>
            <a:fld id="{55D838DF-9C6D-49BE-B9D9-09C68ADC4BE8}" type="datetime2">
              <a:rPr lang="en-US" smtClean="0"/>
              <a:t>Wednesday, June 10, 2020</a:t>
            </a:fld>
            <a:endParaRPr lang="en-US"/>
          </a:p>
        </p:txBody>
      </p:sp>
      <p:sp>
        <p:nvSpPr>
          <p:cNvPr id="5" name="Slide Number Placeholder 4">
            <a:extLst>
              <a:ext uri="{FF2B5EF4-FFF2-40B4-BE49-F238E27FC236}">
                <a16:creationId xmlns:a16="http://schemas.microsoft.com/office/drawing/2014/main" id="{655A92B2-2C6E-4011-BF92-47AD5F760B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ZA" smtClean="0"/>
              <a:t>9</a:t>
            </a:fld>
            <a:endParaRPr lang="en-ZA"/>
          </a:p>
        </p:txBody>
      </p:sp>
      <p:sp>
        <p:nvSpPr>
          <p:cNvPr id="6" name="Google Shape;96;p14">
            <a:extLst>
              <a:ext uri="{FF2B5EF4-FFF2-40B4-BE49-F238E27FC236}">
                <a16:creationId xmlns:a16="http://schemas.microsoft.com/office/drawing/2014/main" id="{3AB0114B-BB04-49FC-BAC1-734B085FE982}"/>
              </a:ext>
            </a:extLst>
          </p:cNvPr>
          <p:cNvSpPr txBox="1">
            <a:spLocks noGrp="1"/>
          </p:cNvSpPr>
          <p:nvPr>
            <p:ph type="title"/>
          </p:nvPr>
        </p:nvSpPr>
        <p:spPr>
          <a:xfrm>
            <a:off x="457200" y="28186"/>
            <a:ext cx="8229600" cy="11398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000"/>
              <a:buFont typeface="Twentieth Century"/>
              <a:buNone/>
            </a:pPr>
            <a:r>
              <a:rPr lang="en-ZA" sz="2400" b="1" dirty="0">
                <a:solidFill>
                  <a:srgbClr val="73B632"/>
                </a:solidFill>
                <a:latin typeface="+mn-lt"/>
                <a:ea typeface="Twentieth Century"/>
                <a:cs typeface="Twentieth Century"/>
                <a:sym typeface="Twentieth Century"/>
              </a:rPr>
              <a:t>WORKSTREAM ON HEALTH, SAFETY &amp; SECURITY:</a:t>
            </a:r>
            <a:endParaRPr lang="en-ZA" sz="2400" dirty="0">
              <a:solidFill>
                <a:srgbClr val="73B632"/>
              </a:solidFill>
              <a:latin typeface="+mn-lt"/>
            </a:endParaRPr>
          </a:p>
        </p:txBody>
      </p:sp>
    </p:spTree>
    <p:extLst>
      <p:ext uri="{BB962C8B-B14F-4D97-AF65-F5344CB8AC3E}">
        <p14:creationId xmlns:p14="http://schemas.microsoft.com/office/powerpoint/2010/main" val="19130017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CAA03D-E985-418E-9966-D4F215B9EC2C}"/>
              </a:ext>
            </a:extLst>
          </p:cNvPr>
          <p:cNvSpPr>
            <a:spLocks noGrp="1"/>
          </p:cNvSpPr>
          <p:nvPr>
            <p:ph type="body" idx="1"/>
          </p:nvPr>
        </p:nvSpPr>
        <p:spPr>
          <a:xfrm>
            <a:off x="437322" y="1655528"/>
            <a:ext cx="8249478" cy="4148055"/>
          </a:xfrm>
        </p:spPr>
        <p:txBody>
          <a:bodyPr/>
          <a:lstStyle/>
          <a:p>
            <a:pPr marL="114300" indent="0" algn="just">
              <a:buNone/>
            </a:pPr>
            <a:r>
              <a:rPr lang="en-ZA" dirty="0">
                <a:solidFill>
                  <a:schemeClr val="tx1"/>
                </a:solidFill>
                <a:latin typeface="+mj-lt"/>
              </a:rPr>
              <a:t>PROPOSED ROLES AND RESPONSIBILITIES</a:t>
            </a:r>
          </a:p>
          <a:p>
            <a:pPr marL="114300" indent="0" algn="just">
              <a:buNone/>
            </a:pPr>
            <a:r>
              <a:rPr lang="en-ZA" dirty="0">
                <a:solidFill>
                  <a:schemeClr val="tx1"/>
                </a:solidFill>
                <a:latin typeface="+mj-lt"/>
              </a:rPr>
              <a:t>HEALTH</a:t>
            </a:r>
          </a:p>
          <a:p>
            <a:pPr algn="just"/>
            <a:r>
              <a:rPr lang="en-ZA" dirty="0">
                <a:solidFill>
                  <a:schemeClr val="tx1"/>
                </a:solidFill>
                <a:latin typeface="+mj-lt"/>
              </a:rPr>
              <a:t>Operational Costs including </a:t>
            </a:r>
          </a:p>
          <a:p>
            <a:pPr algn="just"/>
            <a:r>
              <a:rPr lang="en-ZA" dirty="0">
                <a:solidFill>
                  <a:schemeClr val="tx1"/>
                </a:solidFill>
                <a:latin typeface="+mj-lt"/>
              </a:rPr>
              <a:t>24hr security</a:t>
            </a:r>
          </a:p>
          <a:p>
            <a:pPr algn="just"/>
            <a:r>
              <a:rPr lang="en-ZA" dirty="0">
                <a:solidFill>
                  <a:schemeClr val="tx1"/>
                </a:solidFill>
                <a:latin typeface="+mj-lt"/>
              </a:rPr>
              <a:t>Furniture and Linen</a:t>
            </a:r>
          </a:p>
          <a:p>
            <a:pPr algn="just"/>
            <a:r>
              <a:rPr lang="en-ZA" dirty="0">
                <a:solidFill>
                  <a:schemeClr val="tx1"/>
                </a:solidFill>
                <a:latin typeface="+mj-lt"/>
              </a:rPr>
              <a:t>Water and lights  (metered)</a:t>
            </a:r>
          </a:p>
          <a:p>
            <a:pPr algn="just"/>
            <a:r>
              <a:rPr lang="en-ZA" dirty="0">
                <a:solidFill>
                  <a:schemeClr val="tx1"/>
                </a:solidFill>
                <a:latin typeface="+mj-lt"/>
              </a:rPr>
              <a:t>Catering</a:t>
            </a:r>
          </a:p>
          <a:p>
            <a:pPr algn="just"/>
            <a:r>
              <a:rPr lang="en-ZA" dirty="0">
                <a:solidFill>
                  <a:schemeClr val="tx1"/>
                </a:solidFill>
                <a:latin typeface="+mj-lt"/>
              </a:rPr>
              <a:t>Laundry</a:t>
            </a:r>
          </a:p>
          <a:p>
            <a:pPr algn="just"/>
            <a:r>
              <a:rPr lang="en-ZA" dirty="0">
                <a:solidFill>
                  <a:schemeClr val="tx1"/>
                </a:solidFill>
                <a:latin typeface="+mj-lt"/>
              </a:rPr>
              <a:t>Cleaners </a:t>
            </a:r>
          </a:p>
          <a:p>
            <a:pPr algn="just"/>
            <a:r>
              <a:rPr lang="en-ZA" dirty="0">
                <a:solidFill>
                  <a:schemeClr val="tx1"/>
                </a:solidFill>
                <a:latin typeface="+mj-lt"/>
              </a:rPr>
              <a:t>Medical waste</a:t>
            </a:r>
          </a:p>
          <a:p>
            <a:pPr algn="just"/>
            <a:endParaRPr lang="en-ZA" dirty="0">
              <a:solidFill>
                <a:schemeClr val="tx1"/>
              </a:solidFill>
              <a:latin typeface="+mj-lt"/>
            </a:endParaRPr>
          </a:p>
          <a:p>
            <a:pPr algn="just"/>
            <a:endParaRPr lang="en-ZA" dirty="0">
              <a:solidFill>
                <a:srgbClr val="FF0000"/>
              </a:solidFill>
              <a:latin typeface="+mj-lt"/>
            </a:endParaRPr>
          </a:p>
          <a:p>
            <a:pPr algn="just"/>
            <a:endParaRPr lang="en-ZA" dirty="0">
              <a:latin typeface="+mj-lt"/>
            </a:endParaRPr>
          </a:p>
          <a:p>
            <a:pPr marL="114300" indent="0">
              <a:buNone/>
            </a:pPr>
            <a:r>
              <a:rPr lang="en-ZA" dirty="0">
                <a:latin typeface="+mj-lt"/>
              </a:rPr>
              <a:t> </a:t>
            </a:r>
          </a:p>
          <a:p>
            <a:endParaRPr lang="en-ZA" dirty="0"/>
          </a:p>
        </p:txBody>
      </p:sp>
      <p:sp>
        <p:nvSpPr>
          <p:cNvPr id="4" name="Title 1"/>
          <p:cNvSpPr txBox="1">
            <a:spLocks/>
          </p:cNvSpPr>
          <p:nvPr/>
        </p:nvSpPr>
        <p:spPr>
          <a:xfrm>
            <a:off x="685800" y="11493"/>
            <a:ext cx="7772400" cy="165924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ZA" sz="3200" b="1" dirty="0">
                <a:solidFill>
                  <a:srgbClr val="73B632"/>
                </a:solidFill>
                <a:latin typeface="Twentieth Century"/>
                <a:ea typeface="Twentieth Century"/>
                <a:cs typeface="Twentieth Century"/>
                <a:sym typeface="Twentieth Century"/>
              </a:rPr>
              <a:t>WORKSTREAM ON INFRASTRUCTURE &amp; PUBLIC WORKS</a:t>
            </a:r>
            <a:endParaRPr lang="en-ZA" dirty="0"/>
          </a:p>
        </p:txBody>
      </p:sp>
    </p:spTree>
    <p:extLst>
      <p:ext uri="{BB962C8B-B14F-4D97-AF65-F5344CB8AC3E}">
        <p14:creationId xmlns:p14="http://schemas.microsoft.com/office/powerpoint/2010/main" val="31748707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CAA03D-E985-418E-9966-D4F215B9EC2C}"/>
              </a:ext>
            </a:extLst>
          </p:cNvPr>
          <p:cNvSpPr>
            <a:spLocks noGrp="1"/>
          </p:cNvSpPr>
          <p:nvPr>
            <p:ph type="body" idx="1"/>
          </p:nvPr>
        </p:nvSpPr>
        <p:spPr>
          <a:xfrm>
            <a:off x="457200" y="1802171"/>
            <a:ext cx="8229600" cy="4013900"/>
          </a:xfrm>
        </p:spPr>
        <p:txBody>
          <a:bodyPr/>
          <a:lstStyle/>
          <a:p>
            <a:pPr marL="114300" indent="0" algn="just">
              <a:buNone/>
            </a:pPr>
            <a:r>
              <a:rPr lang="en-ZA" dirty="0">
                <a:solidFill>
                  <a:schemeClr val="tx1"/>
                </a:solidFill>
                <a:latin typeface="+mj-lt"/>
              </a:rPr>
              <a:t>HEALTH STATE OF READINESS (TO PROVIDE CAD DRAWINGS)</a:t>
            </a:r>
          </a:p>
          <a:p>
            <a:pPr algn="just"/>
            <a:r>
              <a:rPr lang="en-ZA" dirty="0">
                <a:solidFill>
                  <a:schemeClr val="tx1"/>
                </a:solidFill>
                <a:latin typeface="+mj-lt"/>
              </a:rPr>
              <a:t>Temporary Building Alteration</a:t>
            </a:r>
          </a:p>
          <a:p>
            <a:pPr lvl="1" algn="just"/>
            <a:r>
              <a:rPr lang="en-ZA" sz="2400" dirty="0">
                <a:solidFill>
                  <a:schemeClr val="tx1"/>
                </a:solidFill>
                <a:latin typeface="+mj-lt"/>
              </a:rPr>
              <a:t>Players change room, earmarked to be the reception / information desk/ security area. The area has easy access to ablutions (for staff). </a:t>
            </a:r>
          </a:p>
          <a:p>
            <a:pPr lvl="1" algn="just"/>
            <a:r>
              <a:rPr lang="en-ZA" sz="2400" dirty="0">
                <a:solidFill>
                  <a:schemeClr val="tx1"/>
                </a:solidFill>
                <a:latin typeface="+mj-lt"/>
              </a:rPr>
              <a:t>Medical Suite, earmarked to be an examination and treatment room.</a:t>
            </a:r>
          </a:p>
          <a:p>
            <a:pPr lvl="1" algn="just"/>
            <a:r>
              <a:rPr lang="en-ZA" sz="2400" dirty="0">
                <a:solidFill>
                  <a:schemeClr val="tx1"/>
                </a:solidFill>
                <a:latin typeface="+mj-lt"/>
              </a:rPr>
              <a:t>Kitchen, the area has been recommended for the kitchen and catering purposes as it has easy vehicular access from the parking lot.</a:t>
            </a:r>
          </a:p>
          <a:p>
            <a:pPr algn="just"/>
            <a:endParaRPr lang="en-ZA" dirty="0">
              <a:solidFill>
                <a:srgbClr val="FF0000"/>
              </a:solidFill>
              <a:latin typeface="+mj-lt"/>
            </a:endParaRPr>
          </a:p>
          <a:p>
            <a:pPr algn="just"/>
            <a:endParaRPr lang="en-ZA" dirty="0">
              <a:latin typeface="+mj-lt"/>
            </a:endParaRPr>
          </a:p>
          <a:p>
            <a:pPr marL="114300" indent="0">
              <a:buNone/>
            </a:pPr>
            <a:r>
              <a:rPr lang="en-ZA" dirty="0">
                <a:latin typeface="+mj-lt"/>
              </a:rPr>
              <a:t> </a:t>
            </a:r>
          </a:p>
          <a:p>
            <a:endParaRPr lang="en-ZA" dirty="0"/>
          </a:p>
        </p:txBody>
      </p:sp>
      <p:sp>
        <p:nvSpPr>
          <p:cNvPr id="4" name="Title 1"/>
          <p:cNvSpPr txBox="1">
            <a:spLocks/>
          </p:cNvSpPr>
          <p:nvPr/>
        </p:nvSpPr>
        <p:spPr>
          <a:xfrm>
            <a:off x="685800" y="287532"/>
            <a:ext cx="7772400" cy="165924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ZA" sz="3200" b="1" dirty="0">
                <a:solidFill>
                  <a:srgbClr val="73B632"/>
                </a:solidFill>
                <a:latin typeface="Twentieth Century"/>
                <a:ea typeface="Twentieth Century"/>
                <a:cs typeface="Twentieth Century"/>
                <a:sym typeface="Twentieth Century"/>
              </a:rPr>
              <a:t>WORKSTREAM ON INFRASTRUCTURE &amp; PUBLIC WORKS</a:t>
            </a:r>
            <a:endParaRPr lang="en-ZA" dirty="0"/>
          </a:p>
        </p:txBody>
      </p:sp>
    </p:spTree>
    <p:extLst>
      <p:ext uri="{BB962C8B-B14F-4D97-AF65-F5344CB8AC3E}">
        <p14:creationId xmlns:p14="http://schemas.microsoft.com/office/powerpoint/2010/main" val="33297807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622"/>
            <a:ext cx="8229600" cy="1139825"/>
          </a:xfrm>
        </p:spPr>
        <p:txBody>
          <a:bodyPr/>
          <a:lstStyle/>
          <a:p>
            <a:pPr lvl="0"/>
            <a:r>
              <a:rPr lang="en-ZA" sz="3200" b="1" dirty="0">
                <a:solidFill>
                  <a:srgbClr val="73B632"/>
                </a:solidFill>
                <a:latin typeface="Twentieth Century"/>
                <a:ea typeface="Twentieth Century"/>
                <a:cs typeface="Twentieth Century"/>
                <a:sym typeface="Twentieth Century"/>
              </a:rPr>
              <a:t>WORKSTREAM ON INFRASTRUCTURE &amp; PUBLIC WORKS cont..</a:t>
            </a:r>
            <a:r>
              <a:rPr lang="en-ZA" sz="1400" dirty="0">
                <a:solidFill>
                  <a:srgbClr val="000000"/>
                </a:solidFill>
                <a:latin typeface="Arial"/>
                <a:cs typeface="Arial"/>
                <a:sym typeface="Arial"/>
              </a:rPr>
              <a:t/>
            </a:r>
            <a:br>
              <a:rPr lang="en-ZA" sz="1400" dirty="0">
                <a:solidFill>
                  <a:srgbClr val="000000"/>
                </a:solidFill>
                <a:latin typeface="Arial"/>
                <a:cs typeface="Arial"/>
                <a:sym typeface="Arial"/>
              </a:rPr>
            </a:br>
            <a:endParaRPr lang="en-ZA" dirty="0"/>
          </a:p>
        </p:txBody>
      </p:sp>
      <p:sp>
        <p:nvSpPr>
          <p:cNvPr id="3" name="Text Placeholder 2"/>
          <p:cNvSpPr>
            <a:spLocks noGrp="1"/>
          </p:cNvSpPr>
          <p:nvPr>
            <p:ph type="body" idx="1"/>
          </p:nvPr>
        </p:nvSpPr>
        <p:spPr>
          <a:xfrm>
            <a:off x="457200" y="1553422"/>
            <a:ext cx="8229600" cy="4513391"/>
          </a:xfrm>
        </p:spPr>
        <p:txBody>
          <a:bodyPr/>
          <a:lstStyle/>
          <a:p>
            <a:pPr marL="114300" lvl="0" indent="0" algn="just">
              <a:buClr>
                <a:srgbClr val="000000"/>
              </a:buClr>
              <a:buNone/>
            </a:pPr>
            <a:r>
              <a:rPr lang="en-ZA" dirty="0">
                <a:solidFill>
                  <a:srgbClr val="000000"/>
                </a:solidFill>
                <a:latin typeface="+mn-lt"/>
              </a:rPr>
              <a:t>HEALTH STATE OF READINESS (TO PROVIDE CAD DRAWINGS)</a:t>
            </a:r>
          </a:p>
          <a:p>
            <a:pPr lvl="0" algn="just">
              <a:buClr>
                <a:srgbClr val="000000"/>
              </a:buClr>
            </a:pPr>
            <a:r>
              <a:rPr lang="en-ZA" dirty="0">
                <a:solidFill>
                  <a:srgbClr val="000000"/>
                </a:solidFill>
                <a:latin typeface="+mn-lt"/>
              </a:rPr>
              <a:t>Temporary Building Alteration</a:t>
            </a:r>
            <a:endParaRPr lang="en-ZA" sz="2400" dirty="0">
              <a:solidFill>
                <a:srgbClr val="FF0000"/>
              </a:solidFill>
              <a:latin typeface="+mn-lt"/>
            </a:endParaRPr>
          </a:p>
          <a:p>
            <a:pPr lvl="1" algn="just"/>
            <a:endParaRPr lang="en-ZA" sz="2400" dirty="0">
              <a:solidFill>
                <a:srgbClr val="FF0000"/>
              </a:solidFill>
              <a:latin typeface="+mn-lt"/>
            </a:endParaRPr>
          </a:p>
          <a:p>
            <a:pPr lvl="1" algn="just"/>
            <a:r>
              <a:rPr lang="en-ZA" sz="2400" dirty="0">
                <a:solidFill>
                  <a:schemeClr val="tx1"/>
                </a:solidFill>
                <a:latin typeface="+mn-lt"/>
              </a:rPr>
              <a:t>VIP Suite/ canteen on first floor, the area is suitable as staff rest room / canteen</a:t>
            </a:r>
          </a:p>
          <a:p>
            <a:pPr lvl="1" algn="just"/>
            <a:r>
              <a:rPr lang="en-ZA" sz="2400" dirty="0">
                <a:solidFill>
                  <a:schemeClr val="tx1"/>
                </a:solidFill>
                <a:latin typeface="+mn-lt"/>
              </a:rPr>
              <a:t>Medical waste store at the main pavilion south west corner. A room on the ground floor with direct access to the pitch and delivery access road is identified and will be converted to medical waste store, a ramp will be created into the room.</a:t>
            </a:r>
          </a:p>
          <a:p>
            <a:pPr algn="just"/>
            <a:endParaRPr lang="en-ZA" dirty="0">
              <a:solidFill>
                <a:srgbClr val="FF0000"/>
              </a:solidFill>
              <a:latin typeface="+mn-lt"/>
            </a:endParaRPr>
          </a:p>
          <a:p>
            <a:endParaRPr lang="en-ZA" dirty="0">
              <a:latin typeface="+mn-lt"/>
            </a:endParaRPr>
          </a:p>
        </p:txBody>
      </p:sp>
    </p:spTree>
    <p:extLst>
      <p:ext uri="{BB962C8B-B14F-4D97-AF65-F5344CB8AC3E}">
        <p14:creationId xmlns:p14="http://schemas.microsoft.com/office/powerpoint/2010/main" val="16580519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D4D48-7AD4-47E2-8A7D-54376684DC8E}"/>
              </a:ext>
            </a:extLst>
          </p:cNvPr>
          <p:cNvSpPr>
            <a:spLocks noGrp="1"/>
          </p:cNvSpPr>
          <p:nvPr>
            <p:ph type="ctrTitle"/>
          </p:nvPr>
        </p:nvSpPr>
        <p:spPr>
          <a:xfrm>
            <a:off x="228599" y="-466314"/>
            <a:ext cx="8856133" cy="1465942"/>
          </a:xfrm>
        </p:spPr>
        <p:txBody>
          <a:bodyPr/>
          <a:lstStyle/>
          <a:p>
            <a:pPr algn="r"/>
            <a:r>
              <a:rPr lang="en-ZA" sz="2000" b="1" dirty="0">
                <a:solidFill>
                  <a:srgbClr val="73B632"/>
                </a:solidFill>
                <a:latin typeface="Arial" panose="020B0604020202020204" pitchFamily="34" charset="0"/>
                <a:ea typeface="Twentieth Century"/>
                <a:cs typeface="Arial" panose="020B0604020202020204" pitchFamily="34" charset="0"/>
                <a:sym typeface="Twentieth Century"/>
              </a:rPr>
              <a:t>WORKSTREAM ON INFRASTRUCTURE &amp; PUBLIC WORKS Cont.</a:t>
            </a:r>
            <a:endParaRPr lang="en-ZA" sz="2000" b="1" dirty="0">
              <a:solidFill>
                <a:srgbClr val="73B632"/>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4AB8A047-C615-43AC-B966-899386CEA67D}"/>
              </a:ext>
            </a:extLst>
          </p:cNvPr>
          <p:cNvSpPr>
            <a:spLocks noGrp="1"/>
          </p:cNvSpPr>
          <p:nvPr>
            <p:ph type="subTitle" idx="1"/>
          </p:nvPr>
        </p:nvSpPr>
        <p:spPr>
          <a:xfrm>
            <a:off x="321733" y="649570"/>
            <a:ext cx="8593667" cy="4667469"/>
          </a:xfrm>
        </p:spPr>
        <p:txBody>
          <a:bodyPr/>
          <a:lstStyle/>
          <a:p>
            <a:pPr algn="l"/>
            <a:r>
              <a:rPr lang="en-ZA" b="1" dirty="0">
                <a:solidFill>
                  <a:schemeClr val="tx1"/>
                </a:solidFill>
                <a:latin typeface="Arial" panose="020B0604020202020204" pitchFamily="34" charset="0"/>
                <a:cs typeface="Arial" panose="020B0604020202020204" pitchFamily="34" charset="0"/>
              </a:rPr>
              <a:t>Other quarantine and Isolation Sites</a:t>
            </a:r>
            <a:endParaRPr lang="en-ZA" sz="1100" b="1" dirty="0">
              <a:solidFill>
                <a:schemeClr val="tx1"/>
              </a:solidFill>
              <a:latin typeface="Arial" panose="020B0604020202020204" pitchFamily="34" charset="0"/>
              <a:cs typeface="Arial" panose="020B0604020202020204" pitchFamily="34" charset="0"/>
            </a:endParaRPr>
          </a:p>
          <a:p>
            <a:pPr lvl="0" algn="just">
              <a:buClr>
                <a:srgbClr val="000000"/>
              </a:buClr>
            </a:pPr>
            <a:r>
              <a:rPr lang="en-ZA" dirty="0" err="1">
                <a:solidFill>
                  <a:srgbClr val="000000"/>
                </a:solidFill>
                <a:latin typeface="Arial"/>
              </a:rPr>
              <a:t>Gonubie</a:t>
            </a:r>
            <a:r>
              <a:rPr lang="en-ZA" dirty="0">
                <a:solidFill>
                  <a:srgbClr val="000000"/>
                </a:solidFill>
                <a:latin typeface="Arial"/>
              </a:rPr>
              <a:t> and </a:t>
            </a:r>
            <a:r>
              <a:rPr lang="en-ZA" dirty="0" err="1">
                <a:solidFill>
                  <a:srgbClr val="000000"/>
                </a:solidFill>
                <a:latin typeface="Arial"/>
              </a:rPr>
              <a:t>Nahoon</a:t>
            </a:r>
            <a:r>
              <a:rPr lang="en-ZA" dirty="0">
                <a:solidFill>
                  <a:srgbClr val="000000"/>
                </a:solidFill>
                <a:latin typeface="Arial"/>
              </a:rPr>
              <a:t> Caravan Parks : Temporary structure</a:t>
            </a:r>
          </a:p>
          <a:p>
            <a:pPr marL="342900" lvl="0" indent="-342900" algn="just">
              <a:buClr>
                <a:srgbClr val="000000"/>
              </a:buClr>
              <a:buFont typeface="Arial" panose="020B0604020202020204" pitchFamily="34" charset="0"/>
              <a:buChar char="•"/>
            </a:pPr>
            <a:r>
              <a:rPr lang="en-ZA" dirty="0">
                <a:solidFill>
                  <a:schemeClr val="tx1"/>
                </a:solidFill>
                <a:latin typeface="Arial"/>
              </a:rPr>
              <a:t>BCMM Geomatics completed the measurements of  sites dimensions</a:t>
            </a:r>
          </a:p>
          <a:p>
            <a:pPr marL="342900" lvl="0" indent="-342900" algn="just">
              <a:buClr>
                <a:srgbClr val="000000"/>
              </a:buClr>
              <a:buFont typeface="Arial" panose="020B0604020202020204" pitchFamily="34" charset="0"/>
              <a:buChar char="•"/>
            </a:pPr>
            <a:r>
              <a:rPr lang="en-ZA" dirty="0">
                <a:solidFill>
                  <a:srgbClr val="000000"/>
                </a:solidFill>
                <a:latin typeface="Arial"/>
              </a:rPr>
              <a:t>This will enable the determination of the size of the temporary structures to be procured and compliance with the guidelines </a:t>
            </a:r>
            <a:endParaRPr lang="en-ZA" sz="1100" b="1" dirty="0">
              <a:solidFill>
                <a:schemeClr val="tx1"/>
              </a:solidFill>
              <a:latin typeface="Arial" panose="020B0604020202020204" pitchFamily="34" charset="0"/>
              <a:cs typeface="Arial" panose="020B0604020202020204" pitchFamily="34" charset="0"/>
            </a:endParaRPr>
          </a:p>
          <a:p>
            <a:pPr algn="l"/>
            <a:r>
              <a:rPr lang="en-ZA" b="1" dirty="0">
                <a:solidFill>
                  <a:schemeClr val="tx1"/>
                </a:solidFill>
                <a:latin typeface="Arial" panose="020B0604020202020204" pitchFamily="34" charset="0"/>
                <a:cs typeface="Arial" panose="020B0604020202020204" pitchFamily="34" charset="0"/>
              </a:rPr>
              <a:t>Caravan Parks</a:t>
            </a:r>
            <a:r>
              <a:rPr lang="en-ZA" sz="1000" dirty="0">
                <a:solidFill>
                  <a:schemeClr val="tx1"/>
                </a:solidFill>
                <a:latin typeface="Arial" panose="020B0604020202020204" pitchFamily="34" charset="0"/>
                <a:cs typeface="Arial" panose="020B0604020202020204" pitchFamily="34" charset="0"/>
              </a:rPr>
              <a:t/>
            </a:r>
            <a:br>
              <a:rPr lang="en-ZA" sz="1000" dirty="0">
                <a:solidFill>
                  <a:schemeClr val="tx1"/>
                </a:solidFill>
                <a:latin typeface="Arial" panose="020B0604020202020204" pitchFamily="34" charset="0"/>
                <a:cs typeface="Arial" panose="020B0604020202020204" pitchFamily="34" charset="0"/>
              </a:rPr>
            </a:br>
            <a:endParaRPr lang="en-ZA" sz="10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ZA" sz="2100" dirty="0">
                <a:solidFill>
                  <a:schemeClr val="tx1"/>
                </a:solidFill>
                <a:latin typeface="Arial"/>
                <a:cs typeface="Arial"/>
              </a:rPr>
              <a:t>Site Dimensions and extents of both </a:t>
            </a:r>
            <a:r>
              <a:rPr lang="en-ZA" sz="2100" dirty="0" err="1">
                <a:solidFill>
                  <a:schemeClr val="tx1"/>
                </a:solidFill>
                <a:latin typeface="Arial"/>
                <a:cs typeface="Arial"/>
              </a:rPr>
              <a:t>Nahoon</a:t>
            </a:r>
            <a:r>
              <a:rPr lang="en-ZA" sz="2100" dirty="0">
                <a:solidFill>
                  <a:schemeClr val="tx1"/>
                </a:solidFill>
                <a:latin typeface="Arial"/>
                <a:cs typeface="Arial"/>
              </a:rPr>
              <a:t> and </a:t>
            </a:r>
            <a:r>
              <a:rPr lang="en-ZA" sz="2100" dirty="0" err="1">
                <a:solidFill>
                  <a:schemeClr val="tx1"/>
                </a:solidFill>
                <a:latin typeface="Arial"/>
                <a:cs typeface="Arial"/>
              </a:rPr>
              <a:t>Gonubie</a:t>
            </a:r>
            <a:r>
              <a:rPr lang="en-ZA" sz="2100" dirty="0">
                <a:solidFill>
                  <a:schemeClr val="tx1"/>
                </a:solidFill>
                <a:latin typeface="Arial"/>
                <a:cs typeface="Arial"/>
              </a:rPr>
              <a:t> have been measured by BCMM  Geomatics Division. This will determine site specific temporary structures – “</a:t>
            </a:r>
            <a:r>
              <a:rPr lang="en-ZA" sz="2100" i="1" dirty="0">
                <a:solidFill>
                  <a:schemeClr val="tx1"/>
                </a:solidFill>
                <a:latin typeface="Arial"/>
                <a:cs typeface="Arial"/>
              </a:rPr>
              <a:t>see next slide”.</a:t>
            </a:r>
            <a:r>
              <a:rPr lang="en-ZA" sz="2100" dirty="0">
                <a:latin typeface="Arial" panose="020B0604020202020204" pitchFamily="34" charset="0"/>
                <a:cs typeface="Arial" panose="020B0604020202020204" pitchFamily="34" charset="0"/>
              </a:rPr>
              <a:t/>
            </a:r>
            <a:br>
              <a:rPr lang="en-ZA" sz="2100" dirty="0">
                <a:latin typeface="Arial" panose="020B0604020202020204" pitchFamily="34" charset="0"/>
                <a:cs typeface="Arial" panose="020B0604020202020204" pitchFamily="34" charset="0"/>
              </a:rPr>
            </a:br>
            <a:endParaRPr lang="en-Z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20091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969554" y="530412"/>
          <a:ext cx="3302215" cy="5377878"/>
        </p:xfrm>
        <a:graphic>
          <a:graphicData uri="http://schemas.openxmlformats.org/drawingml/2006/table">
            <a:tbl>
              <a:tblPr firstRow="1" bandRow="1">
                <a:tableStyleId>{2D5ABB26-0587-4C30-8999-92F81FD0307C}</a:tableStyleId>
              </a:tblPr>
              <a:tblGrid>
                <a:gridCol w="526575">
                  <a:extLst>
                    <a:ext uri="{9D8B030D-6E8A-4147-A177-3AD203B41FA5}">
                      <a16:colId xmlns:a16="http://schemas.microsoft.com/office/drawing/2014/main" val="20000"/>
                    </a:ext>
                  </a:extLst>
                </a:gridCol>
                <a:gridCol w="396431">
                  <a:extLst>
                    <a:ext uri="{9D8B030D-6E8A-4147-A177-3AD203B41FA5}">
                      <a16:colId xmlns:a16="http://schemas.microsoft.com/office/drawing/2014/main" val="20001"/>
                    </a:ext>
                  </a:extLst>
                </a:gridCol>
                <a:gridCol w="396661">
                  <a:extLst>
                    <a:ext uri="{9D8B030D-6E8A-4147-A177-3AD203B41FA5}">
                      <a16:colId xmlns:a16="http://schemas.microsoft.com/office/drawing/2014/main" val="20002"/>
                    </a:ext>
                  </a:extLst>
                </a:gridCol>
                <a:gridCol w="396437">
                  <a:extLst>
                    <a:ext uri="{9D8B030D-6E8A-4147-A177-3AD203B41FA5}">
                      <a16:colId xmlns:a16="http://schemas.microsoft.com/office/drawing/2014/main" val="20003"/>
                    </a:ext>
                  </a:extLst>
                </a:gridCol>
                <a:gridCol w="396578">
                  <a:extLst>
                    <a:ext uri="{9D8B030D-6E8A-4147-A177-3AD203B41FA5}">
                      <a16:colId xmlns:a16="http://schemas.microsoft.com/office/drawing/2014/main" val="20004"/>
                    </a:ext>
                  </a:extLst>
                </a:gridCol>
                <a:gridCol w="396431">
                  <a:extLst>
                    <a:ext uri="{9D8B030D-6E8A-4147-A177-3AD203B41FA5}">
                      <a16:colId xmlns:a16="http://schemas.microsoft.com/office/drawing/2014/main" val="20005"/>
                    </a:ext>
                  </a:extLst>
                </a:gridCol>
                <a:gridCol w="396671">
                  <a:extLst>
                    <a:ext uri="{9D8B030D-6E8A-4147-A177-3AD203B41FA5}">
                      <a16:colId xmlns:a16="http://schemas.microsoft.com/office/drawing/2014/main" val="20006"/>
                    </a:ext>
                  </a:extLst>
                </a:gridCol>
                <a:gridCol w="396431">
                  <a:extLst>
                    <a:ext uri="{9D8B030D-6E8A-4147-A177-3AD203B41FA5}">
                      <a16:colId xmlns:a16="http://schemas.microsoft.com/office/drawing/2014/main" val="20007"/>
                    </a:ext>
                  </a:extLst>
                </a:gridCol>
              </a:tblGrid>
              <a:tr h="228650">
                <a:tc gridSpan="8">
                  <a:txBody>
                    <a:bodyPr/>
                    <a:lstStyle/>
                    <a:p>
                      <a:pPr marL="1012825">
                        <a:lnSpc>
                          <a:spcPct val="100000"/>
                        </a:lnSpc>
                      </a:pPr>
                      <a:r>
                        <a:rPr sz="1000" b="1" dirty="0">
                          <a:latin typeface="Calibri"/>
                          <a:cs typeface="Calibri"/>
                        </a:rPr>
                        <a:t>SCHEDULE</a:t>
                      </a:r>
                      <a:r>
                        <a:rPr sz="1000" b="1" spc="-50" dirty="0">
                          <a:latin typeface="Times New Roman"/>
                          <a:cs typeface="Times New Roman"/>
                        </a:rPr>
                        <a:t> </a:t>
                      </a:r>
                      <a:r>
                        <a:rPr sz="1000" b="1" spc="-5" dirty="0">
                          <a:latin typeface="Calibri"/>
                          <a:cs typeface="Calibri"/>
                        </a:rPr>
                        <a:t>O</a:t>
                      </a:r>
                      <a:r>
                        <a:rPr sz="1000" b="1" dirty="0">
                          <a:latin typeface="Calibri"/>
                          <a:cs typeface="Calibri"/>
                        </a:rPr>
                        <a:t>F</a:t>
                      </a:r>
                      <a:r>
                        <a:rPr sz="1000" b="1" spc="-40" dirty="0">
                          <a:latin typeface="Times New Roman"/>
                          <a:cs typeface="Times New Roman"/>
                        </a:rPr>
                        <a:t> </a:t>
                      </a:r>
                      <a:r>
                        <a:rPr sz="1000" b="1" dirty="0">
                          <a:latin typeface="Calibri"/>
                          <a:cs typeface="Calibri"/>
                        </a:rPr>
                        <a:t>N</a:t>
                      </a:r>
                      <a:r>
                        <a:rPr sz="1000" b="1" spc="5" dirty="0">
                          <a:latin typeface="Calibri"/>
                          <a:cs typeface="Calibri"/>
                        </a:rPr>
                        <a:t>A</a:t>
                      </a:r>
                      <a:r>
                        <a:rPr sz="1000" b="1" dirty="0">
                          <a:latin typeface="Calibri"/>
                          <a:cs typeface="Calibri"/>
                        </a:rPr>
                        <a:t>HOON</a:t>
                      </a:r>
                      <a:r>
                        <a:rPr sz="1000" b="1" spc="-35" dirty="0">
                          <a:latin typeface="Times New Roman"/>
                          <a:cs typeface="Times New Roman"/>
                        </a:rPr>
                        <a:t> </a:t>
                      </a:r>
                      <a:r>
                        <a:rPr sz="1000" b="1" spc="-10" dirty="0">
                          <a:latin typeface="Calibri"/>
                          <a:cs typeface="Calibri"/>
                        </a:rPr>
                        <a:t>C</a:t>
                      </a:r>
                      <a:r>
                        <a:rPr sz="1000" b="1" dirty="0">
                          <a:latin typeface="Calibri"/>
                          <a:cs typeface="Calibri"/>
                        </a:rPr>
                        <a:t>AMP</a:t>
                      </a:r>
                      <a:r>
                        <a:rPr sz="1000" b="1" spc="-40" dirty="0">
                          <a:latin typeface="Times New Roman"/>
                          <a:cs typeface="Times New Roman"/>
                        </a:rPr>
                        <a:t> </a:t>
                      </a:r>
                      <a:r>
                        <a:rPr sz="1000" b="1" dirty="0">
                          <a:latin typeface="Calibri"/>
                          <a:cs typeface="Calibri"/>
                        </a:rPr>
                        <a:t>S</a:t>
                      </a:r>
                      <a:r>
                        <a:rPr sz="1000" b="1" spc="-10" dirty="0">
                          <a:latin typeface="Calibri"/>
                          <a:cs typeface="Calibri"/>
                        </a:rPr>
                        <a:t>I</a:t>
                      </a:r>
                      <a:r>
                        <a:rPr sz="1000" b="1" spc="-5" dirty="0">
                          <a:latin typeface="Calibri"/>
                          <a:cs typeface="Calibri"/>
                        </a:rPr>
                        <a:t>TE</a:t>
                      </a:r>
                      <a:r>
                        <a:rPr sz="1000" b="1" dirty="0">
                          <a:latin typeface="Calibri"/>
                          <a:cs typeface="Calibri"/>
                        </a:rPr>
                        <a:t>S</a:t>
                      </a:r>
                      <a:r>
                        <a:rPr sz="1000" b="1" spc="-40" dirty="0">
                          <a:latin typeface="Times New Roman"/>
                          <a:cs typeface="Times New Roman"/>
                        </a:rPr>
                        <a:t> </a:t>
                      </a:r>
                      <a:r>
                        <a:rPr sz="1000" b="1" dirty="0">
                          <a:latin typeface="Calibri"/>
                          <a:cs typeface="Calibri"/>
                        </a:rPr>
                        <a:t>(</a:t>
                      </a:r>
                      <a:r>
                        <a:rPr sz="1000" b="1" spc="-10" dirty="0">
                          <a:latin typeface="Calibri"/>
                          <a:cs typeface="Calibri"/>
                        </a:rPr>
                        <a:t>5</a:t>
                      </a:r>
                      <a:r>
                        <a:rPr sz="1000" b="1" spc="-5" dirty="0">
                          <a:latin typeface="Calibri"/>
                          <a:cs typeface="Calibri"/>
                        </a:rPr>
                        <a:t>2</a:t>
                      </a:r>
                      <a:r>
                        <a:rPr sz="1000" b="1" dirty="0">
                          <a:latin typeface="Calibri"/>
                          <a:cs typeface="Calibri"/>
                        </a:rPr>
                        <a:t>)</a:t>
                      </a:r>
                      <a:endParaRPr sz="1000" dirty="0">
                        <a:latin typeface="Calibri"/>
                        <a:cs typeface="Calibri"/>
                      </a:endParaRPr>
                    </a:p>
                  </a:txBody>
                  <a:tcPr marL="0" marR="0" marT="0" marB="0">
                    <a:lnL w="25653">
                      <a:solidFill>
                        <a:srgbClr val="000000"/>
                      </a:solidFill>
                      <a:prstDash val="solid"/>
                    </a:lnL>
                    <a:lnR w="25653">
                      <a:solidFill>
                        <a:srgbClr val="000000"/>
                      </a:solidFill>
                      <a:prstDash val="solid"/>
                    </a:lnR>
                    <a:lnT w="25653">
                      <a:solidFill>
                        <a:srgbClr val="000000"/>
                      </a:solidFill>
                      <a:prstDash val="solid"/>
                    </a:lnT>
                    <a:lnB w="25653">
                      <a:solidFill>
                        <a:srgbClr val="000000"/>
                      </a:solidFill>
                      <a:prstDash val="solid"/>
                    </a:lnB>
                    <a:solidFill>
                      <a:srgbClr val="D9E1F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17090">
                <a:tc>
                  <a:txBody>
                    <a:bodyPr/>
                    <a:lstStyle/>
                    <a:p>
                      <a:pPr marL="177165">
                        <a:lnSpc>
                          <a:spcPct val="100000"/>
                        </a:lnSpc>
                      </a:pPr>
                      <a:r>
                        <a:rPr sz="700" b="1" spc="-10" dirty="0">
                          <a:latin typeface="Calibri"/>
                          <a:cs typeface="Calibri"/>
                        </a:rPr>
                        <a:t>S</a:t>
                      </a:r>
                      <a:r>
                        <a:rPr sz="700" b="1" dirty="0">
                          <a:latin typeface="Calibri"/>
                          <a:cs typeface="Calibri"/>
                        </a:rPr>
                        <a:t>ITE_NO</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25653">
                      <a:solidFill>
                        <a:srgbClr val="000000"/>
                      </a:solidFill>
                      <a:prstDash val="solid"/>
                    </a:lnT>
                    <a:lnB w="25653">
                      <a:solidFill>
                        <a:srgbClr val="000000"/>
                      </a:solidFill>
                      <a:prstDash val="solid"/>
                    </a:lnB>
                    <a:solidFill>
                      <a:srgbClr val="E2EFDA"/>
                    </a:solidFill>
                  </a:tcPr>
                </a:tc>
                <a:tc>
                  <a:txBody>
                    <a:bodyPr/>
                    <a:lstStyle/>
                    <a:p>
                      <a:pPr marL="92075">
                        <a:lnSpc>
                          <a:spcPct val="100000"/>
                        </a:lnSpc>
                      </a:pPr>
                      <a:r>
                        <a:rPr sz="700" b="1" dirty="0">
                          <a:latin typeface="Calibri"/>
                          <a:cs typeface="Calibri"/>
                        </a:rPr>
                        <a:t>LE</a:t>
                      </a:r>
                      <a:r>
                        <a:rPr sz="700" b="1" spc="5" dirty="0">
                          <a:latin typeface="Calibri"/>
                          <a:cs typeface="Calibri"/>
                        </a:rPr>
                        <a:t>N</a:t>
                      </a:r>
                      <a:r>
                        <a:rPr sz="700" b="1" dirty="0">
                          <a:latin typeface="Calibri"/>
                          <a:cs typeface="Calibri"/>
                        </a:rPr>
                        <a:t>GTH</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25653">
                      <a:solidFill>
                        <a:srgbClr val="000000"/>
                      </a:solidFill>
                      <a:prstDash val="solid"/>
                    </a:lnT>
                    <a:lnB w="25653">
                      <a:solidFill>
                        <a:srgbClr val="000000"/>
                      </a:solidFill>
                      <a:prstDash val="solid"/>
                    </a:lnB>
                    <a:solidFill>
                      <a:srgbClr val="E2EFDA"/>
                    </a:solidFill>
                  </a:tcPr>
                </a:tc>
                <a:tc>
                  <a:txBody>
                    <a:bodyPr/>
                    <a:lstStyle/>
                    <a:p>
                      <a:pPr marL="121285">
                        <a:lnSpc>
                          <a:spcPct val="100000"/>
                        </a:lnSpc>
                      </a:pPr>
                      <a:r>
                        <a:rPr sz="700" b="1" spc="-5" dirty="0">
                          <a:latin typeface="Calibri"/>
                          <a:cs typeface="Calibri"/>
                        </a:rPr>
                        <a:t>W</a:t>
                      </a:r>
                      <a:r>
                        <a:rPr sz="700" b="1" dirty="0">
                          <a:latin typeface="Calibri"/>
                          <a:cs typeface="Calibri"/>
                        </a:rPr>
                        <a:t>I</a:t>
                      </a:r>
                      <a:r>
                        <a:rPr sz="700" b="1" spc="-5" dirty="0">
                          <a:latin typeface="Calibri"/>
                          <a:cs typeface="Calibri"/>
                        </a:rPr>
                        <a:t>D</a:t>
                      </a:r>
                      <a:r>
                        <a:rPr sz="700" b="1" dirty="0">
                          <a:latin typeface="Calibri"/>
                          <a:cs typeface="Calibri"/>
                        </a:rPr>
                        <a:t>TH</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25653">
                      <a:solidFill>
                        <a:srgbClr val="000000"/>
                      </a:solidFill>
                      <a:prstDash val="solid"/>
                    </a:lnT>
                    <a:lnB w="25653">
                      <a:solidFill>
                        <a:srgbClr val="000000"/>
                      </a:solidFill>
                      <a:prstDash val="solid"/>
                    </a:lnB>
                    <a:solidFill>
                      <a:srgbClr val="E2EFDA"/>
                    </a:solidFill>
                  </a:tcPr>
                </a:tc>
                <a:tc>
                  <a:txBody>
                    <a:bodyPr/>
                    <a:lstStyle/>
                    <a:p>
                      <a:pPr marL="167005">
                        <a:lnSpc>
                          <a:spcPct val="100000"/>
                        </a:lnSpc>
                      </a:pPr>
                      <a:r>
                        <a:rPr sz="700" b="1" dirty="0">
                          <a:latin typeface="Calibri"/>
                          <a:cs typeface="Calibri"/>
                        </a:rPr>
                        <a:t>AREA</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25653">
                      <a:solidFill>
                        <a:srgbClr val="000000"/>
                      </a:solidFill>
                      <a:prstDash val="solid"/>
                    </a:lnT>
                    <a:lnB w="25653">
                      <a:solidFill>
                        <a:srgbClr val="000000"/>
                      </a:solidFill>
                      <a:prstDash val="solid"/>
                    </a:lnB>
                    <a:solidFill>
                      <a:srgbClr val="E2EFDA"/>
                    </a:solidFill>
                  </a:tcPr>
                </a:tc>
                <a:tc>
                  <a:txBody>
                    <a:bodyPr/>
                    <a:lstStyle/>
                    <a:p>
                      <a:pPr marL="70485">
                        <a:lnSpc>
                          <a:spcPct val="100000"/>
                        </a:lnSpc>
                      </a:pPr>
                      <a:r>
                        <a:rPr sz="700" b="1" spc="-10" dirty="0">
                          <a:latin typeface="Calibri"/>
                          <a:cs typeface="Calibri"/>
                        </a:rPr>
                        <a:t>S</a:t>
                      </a:r>
                      <a:r>
                        <a:rPr sz="700" b="1" dirty="0">
                          <a:latin typeface="Calibri"/>
                          <a:cs typeface="Calibri"/>
                        </a:rPr>
                        <a:t>ITE_NO</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25653">
                      <a:solidFill>
                        <a:srgbClr val="000000"/>
                      </a:solidFill>
                      <a:prstDash val="solid"/>
                    </a:lnT>
                    <a:lnB w="25653">
                      <a:solidFill>
                        <a:srgbClr val="000000"/>
                      </a:solidFill>
                      <a:prstDash val="solid"/>
                    </a:lnB>
                    <a:solidFill>
                      <a:srgbClr val="E2EFDA"/>
                    </a:solidFill>
                  </a:tcPr>
                </a:tc>
                <a:tc>
                  <a:txBody>
                    <a:bodyPr/>
                    <a:lstStyle/>
                    <a:p>
                      <a:pPr marL="92075">
                        <a:lnSpc>
                          <a:spcPct val="100000"/>
                        </a:lnSpc>
                      </a:pPr>
                      <a:r>
                        <a:rPr sz="700" b="1" dirty="0">
                          <a:latin typeface="Calibri"/>
                          <a:cs typeface="Calibri"/>
                        </a:rPr>
                        <a:t>LE</a:t>
                      </a:r>
                      <a:r>
                        <a:rPr sz="700" b="1" spc="5" dirty="0">
                          <a:latin typeface="Calibri"/>
                          <a:cs typeface="Calibri"/>
                        </a:rPr>
                        <a:t>N</a:t>
                      </a:r>
                      <a:r>
                        <a:rPr sz="700" b="1" dirty="0">
                          <a:latin typeface="Calibri"/>
                          <a:cs typeface="Calibri"/>
                        </a:rPr>
                        <a:t>GTH</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25653">
                      <a:solidFill>
                        <a:srgbClr val="000000"/>
                      </a:solidFill>
                      <a:prstDash val="solid"/>
                    </a:lnT>
                    <a:lnB w="25653">
                      <a:solidFill>
                        <a:srgbClr val="000000"/>
                      </a:solidFill>
                      <a:prstDash val="solid"/>
                    </a:lnB>
                    <a:solidFill>
                      <a:srgbClr val="E2EFDA"/>
                    </a:solidFill>
                  </a:tcPr>
                </a:tc>
                <a:tc>
                  <a:txBody>
                    <a:bodyPr/>
                    <a:lstStyle/>
                    <a:p>
                      <a:pPr marL="121285">
                        <a:lnSpc>
                          <a:spcPct val="100000"/>
                        </a:lnSpc>
                      </a:pPr>
                      <a:r>
                        <a:rPr sz="700" b="1" spc="-5" dirty="0">
                          <a:latin typeface="Calibri"/>
                          <a:cs typeface="Calibri"/>
                        </a:rPr>
                        <a:t>W</a:t>
                      </a:r>
                      <a:r>
                        <a:rPr sz="700" b="1" dirty="0">
                          <a:latin typeface="Calibri"/>
                          <a:cs typeface="Calibri"/>
                        </a:rPr>
                        <a:t>I</a:t>
                      </a:r>
                      <a:r>
                        <a:rPr sz="700" b="1" spc="-5" dirty="0">
                          <a:latin typeface="Calibri"/>
                          <a:cs typeface="Calibri"/>
                        </a:rPr>
                        <a:t>D</a:t>
                      </a:r>
                      <a:r>
                        <a:rPr sz="700" b="1" dirty="0">
                          <a:latin typeface="Calibri"/>
                          <a:cs typeface="Calibri"/>
                        </a:rPr>
                        <a:t>TH</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25653">
                      <a:solidFill>
                        <a:srgbClr val="000000"/>
                      </a:solidFill>
                      <a:prstDash val="solid"/>
                    </a:lnT>
                    <a:lnB w="25653">
                      <a:solidFill>
                        <a:srgbClr val="000000"/>
                      </a:solidFill>
                      <a:prstDash val="solid"/>
                    </a:lnB>
                    <a:solidFill>
                      <a:srgbClr val="E2EFDA"/>
                    </a:solidFill>
                  </a:tcPr>
                </a:tc>
                <a:tc>
                  <a:txBody>
                    <a:bodyPr/>
                    <a:lstStyle/>
                    <a:p>
                      <a:pPr marL="166370">
                        <a:lnSpc>
                          <a:spcPct val="100000"/>
                        </a:lnSpc>
                      </a:pPr>
                      <a:r>
                        <a:rPr sz="700" b="1" dirty="0">
                          <a:latin typeface="Calibri"/>
                          <a:cs typeface="Calibri"/>
                        </a:rPr>
                        <a:t>AREA</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25653">
                      <a:solidFill>
                        <a:srgbClr val="000000"/>
                      </a:solidFill>
                      <a:prstDash val="solid"/>
                    </a:lnT>
                    <a:lnB w="25653">
                      <a:solidFill>
                        <a:srgbClr val="000000"/>
                      </a:solidFill>
                      <a:prstDash val="solid"/>
                    </a:lnB>
                    <a:solidFill>
                      <a:srgbClr val="E2EFDA"/>
                    </a:solidFill>
                  </a:tcPr>
                </a:tc>
                <a:extLst>
                  <a:ext uri="{0D108BD9-81ED-4DB2-BD59-A6C34878D82A}">
                    <a16:rowId xmlns:a16="http://schemas.microsoft.com/office/drawing/2014/main" val="10001"/>
                  </a:ext>
                </a:extLst>
              </a:tr>
              <a:tr h="111559">
                <a:tc>
                  <a:txBody>
                    <a:bodyPr/>
                    <a:lstStyle/>
                    <a:p>
                      <a:pPr marL="5080" algn="ctr">
                        <a:lnSpc>
                          <a:spcPct val="100000"/>
                        </a:lnSpc>
                      </a:pPr>
                      <a:r>
                        <a:rPr sz="700" b="1" dirty="0">
                          <a:latin typeface="Calibri"/>
                          <a:cs typeface="Calibri"/>
                        </a:rPr>
                        <a:t>1</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25653">
                      <a:solidFill>
                        <a:srgbClr val="000000"/>
                      </a:solidFill>
                      <a:prstDash val="solid"/>
                    </a:lnT>
                    <a:lnB w="13461">
                      <a:solidFill>
                        <a:srgbClr val="000000"/>
                      </a:solidFill>
                      <a:prstDash val="solid"/>
                    </a:lnB>
                    <a:solidFill>
                      <a:srgbClr val="FCE4D6"/>
                    </a:solidFill>
                  </a:tcPr>
                </a:tc>
                <a:tc>
                  <a:txBody>
                    <a:bodyPr/>
                    <a:lstStyle/>
                    <a:p>
                      <a:pPr marL="165100">
                        <a:lnSpc>
                          <a:spcPct val="100000"/>
                        </a:lnSpc>
                      </a:pPr>
                      <a:r>
                        <a:rPr sz="700" dirty="0">
                          <a:latin typeface="Calibri"/>
                          <a:cs typeface="Calibri"/>
                        </a:rPr>
                        <a:t>14,10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25653">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6,40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25653">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90,24</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25653">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49</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25653">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6,90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25653">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10,50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25653">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72,45</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25653">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02"/>
                  </a:ext>
                </a:extLst>
              </a:tr>
              <a:tr h="111559">
                <a:tc>
                  <a:txBody>
                    <a:bodyPr/>
                    <a:lstStyle/>
                    <a:p>
                      <a:pPr marL="5080" algn="ctr">
                        <a:lnSpc>
                          <a:spcPct val="100000"/>
                        </a:lnSpc>
                      </a:pPr>
                      <a:r>
                        <a:rPr sz="700" b="1" dirty="0">
                          <a:latin typeface="Calibri"/>
                          <a:cs typeface="Calibri"/>
                        </a:rPr>
                        <a:t>2</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7,70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8,80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67,76</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50</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5,70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13,20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75,24</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03"/>
                  </a:ext>
                </a:extLst>
              </a:tr>
              <a:tr h="111559">
                <a:tc>
                  <a:txBody>
                    <a:bodyPr/>
                    <a:lstStyle/>
                    <a:p>
                      <a:pPr marL="5080" algn="ctr">
                        <a:lnSpc>
                          <a:spcPct val="100000"/>
                        </a:lnSpc>
                      </a:pPr>
                      <a:r>
                        <a:rPr sz="700" dirty="0">
                          <a:latin typeface="Calibri"/>
                          <a:cs typeface="Calibri"/>
                        </a:rPr>
                        <a:t>4</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8,70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11,40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99,18</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51</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7,50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7,50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56,25</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04"/>
                  </a:ext>
                </a:extLst>
              </a:tr>
              <a:tr h="111706">
                <a:tc>
                  <a:txBody>
                    <a:bodyPr/>
                    <a:lstStyle/>
                    <a:p>
                      <a:pPr marL="5080" algn="ctr">
                        <a:lnSpc>
                          <a:spcPct val="100000"/>
                        </a:lnSpc>
                      </a:pPr>
                      <a:r>
                        <a:rPr sz="700" b="1" dirty="0">
                          <a:latin typeface="Calibri"/>
                          <a:cs typeface="Calibri"/>
                        </a:rPr>
                        <a:t>5</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100">
                        <a:lnSpc>
                          <a:spcPct val="100000"/>
                        </a:lnSpc>
                      </a:pPr>
                      <a:r>
                        <a:rPr sz="700" dirty="0">
                          <a:latin typeface="Calibri"/>
                          <a:cs typeface="Calibri"/>
                        </a:rPr>
                        <a:t>19,20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8,10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30175">
                        <a:lnSpc>
                          <a:spcPct val="100000"/>
                        </a:lnSpc>
                      </a:pPr>
                      <a:r>
                        <a:rPr sz="700" dirty="0">
                          <a:latin typeface="Calibri"/>
                          <a:cs typeface="Calibri"/>
                        </a:rPr>
                        <a:t>155,52</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4445" algn="ctr">
                        <a:lnSpc>
                          <a:spcPct val="100000"/>
                        </a:lnSpc>
                      </a:pPr>
                      <a:r>
                        <a:rPr sz="700" b="1" dirty="0">
                          <a:latin typeface="Calibri"/>
                          <a:cs typeface="Calibri"/>
                        </a:rPr>
                        <a:t>3A</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100">
                        <a:lnSpc>
                          <a:spcPct val="100000"/>
                        </a:lnSpc>
                      </a:pPr>
                      <a:r>
                        <a:rPr sz="700" dirty="0">
                          <a:latin typeface="Calibri"/>
                          <a:cs typeface="Calibri"/>
                        </a:rPr>
                        <a:t>13,10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7,30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95,63</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05"/>
                  </a:ext>
                </a:extLst>
              </a:tr>
              <a:tr h="111559">
                <a:tc>
                  <a:txBody>
                    <a:bodyPr/>
                    <a:lstStyle/>
                    <a:p>
                      <a:pPr marL="5080" algn="ctr">
                        <a:lnSpc>
                          <a:spcPct val="100000"/>
                        </a:lnSpc>
                      </a:pPr>
                      <a:r>
                        <a:rPr sz="700" b="1" dirty="0">
                          <a:latin typeface="Calibri"/>
                          <a:cs typeface="Calibri"/>
                        </a:rPr>
                        <a:t>6</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100">
                        <a:lnSpc>
                          <a:spcPct val="100000"/>
                        </a:lnSpc>
                      </a:pPr>
                      <a:r>
                        <a:rPr sz="700" dirty="0">
                          <a:latin typeface="Calibri"/>
                          <a:cs typeface="Calibri"/>
                        </a:rPr>
                        <a:t>13,60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12,00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30175">
                        <a:lnSpc>
                          <a:spcPct val="100000"/>
                        </a:lnSpc>
                      </a:pPr>
                      <a:r>
                        <a:rPr sz="700" dirty="0">
                          <a:latin typeface="Calibri"/>
                          <a:cs typeface="Calibri"/>
                        </a:rPr>
                        <a:t>163,20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3810" algn="ctr">
                        <a:lnSpc>
                          <a:spcPct val="100000"/>
                        </a:lnSpc>
                      </a:pPr>
                      <a:r>
                        <a:rPr sz="700" b="1" dirty="0">
                          <a:latin typeface="Calibri"/>
                          <a:cs typeface="Calibri"/>
                        </a:rPr>
                        <a:t>3B</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100">
                        <a:lnSpc>
                          <a:spcPct val="100000"/>
                        </a:lnSpc>
                      </a:pPr>
                      <a:r>
                        <a:rPr sz="700" dirty="0">
                          <a:latin typeface="Calibri"/>
                          <a:cs typeface="Calibri"/>
                        </a:rPr>
                        <a:t>11,20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8,40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94,08</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06"/>
                  </a:ext>
                </a:extLst>
              </a:tr>
              <a:tr h="111559">
                <a:tc>
                  <a:txBody>
                    <a:bodyPr/>
                    <a:lstStyle/>
                    <a:p>
                      <a:pPr marL="5080" algn="ctr">
                        <a:lnSpc>
                          <a:spcPct val="100000"/>
                        </a:lnSpc>
                      </a:pPr>
                      <a:r>
                        <a:rPr sz="700" dirty="0">
                          <a:latin typeface="Calibri"/>
                          <a:cs typeface="Calibri"/>
                        </a:rPr>
                        <a:t>7</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8,10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15,20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30175">
                        <a:lnSpc>
                          <a:spcPct val="100000"/>
                        </a:lnSpc>
                      </a:pPr>
                      <a:r>
                        <a:rPr sz="700" dirty="0">
                          <a:latin typeface="Calibri"/>
                          <a:cs typeface="Calibri"/>
                        </a:rPr>
                        <a:t>123,12</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206375">
                        <a:lnSpc>
                          <a:spcPct val="100000"/>
                        </a:lnSpc>
                      </a:pPr>
                      <a:r>
                        <a:rPr sz="700" b="1" dirty="0">
                          <a:latin typeface="Calibri"/>
                          <a:cs typeface="Calibri"/>
                        </a:rPr>
                        <a:t>52A</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100">
                        <a:lnSpc>
                          <a:spcPct val="100000"/>
                        </a:lnSpc>
                      </a:pPr>
                      <a:r>
                        <a:rPr sz="700" dirty="0">
                          <a:latin typeface="Calibri"/>
                          <a:cs typeface="Calibri"/>
                        </a:rPr>
                        <a:t>10,20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8,60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87,72</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07"/>
                  </a:ext>
                </a:extLst>
              </a:tr>
              <a:tr h="117090">
                <a:tc>
                  <a:txBody>
                    <a:bodyPr/>
                    <a:lstStyle/>
                    <a:p>
                      <a:pPr marL="5080" algn="ctr">
                        <a:lnSpc>
                          <a:spcPct val="100000"/>
                        </a:lnSpc>
                      </a:pPr>
                      <a:r>
                        <a:rPr sz="700" b="1" dirty="0">
                          <a:latin typeface="Calibri"/>
                          <a:cs typeface="Calibri"/>
                        </a:rPr>
                        <a:t>8</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5,50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10,10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55,55</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209550">
                        <a:lnSpc>
                          <a:spcPct val="100000"/>
                        </a:lnSpc>
                      </a:pPr>
                      <a:r>
                        <a:rPr sz="700" b="1" dirty="0">
                          <a:latin typeface="Calibri"/>
                          <a:cs typeface="Calibri"/>
                        </a:rPr>
                        <a:t>52B</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25653">
                      <a:solidFill>
                        <a:srgbClr val="000000"/>
                      </a:solidFill>
                      <a:prstDash val="solid"/>
                    </a:lnB>
                    <a:solidFill>
                      <a:srgbClr val="FCE4D6"/>
                    </a:solidFill>
                  </a:tcPr>
                </a:tc>
                <a:tc>
                  <a:txBody>
                    <a:bodyPr/>
                    <a:lstStyle/>
                    <a:p>
                      <a:pPr marL="201930">
                        <a:lnSpc>
                          <a:spcPct val="100000"/>
                        </a:lnSpc>
                      </a:pPr>
                      <a:r>
                        <a:rPr sz="700" dirty="0">
                          <a:latin typeface="Calibri"/>
                          <a:cs typeface="Calibri"/>
                        </a:rPr>
                        <a:t>8,00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25653">
                      <a:solidFill>
                        <a:srgbClr val="000000"/>
                      </a:solidFill>
                      <a:prstDash val="solid"/>
                    </a:lnB>
                    <a:solidFill>
                      <a:srgbClr val="D9E1F2"/>
                    </a:solidFill>
                  </a:tcPr>
                </a:tc>
                <a:tc>
                  <a:txBody>
                    <a:bodyPr/>
                    <a:lstStyle/>
                    <a:p>
                      <a:pPr marL="201930">
                        <a:lnSpc>
                          <a:spcPct val="100000"/>
                        </a:lnSpc>
                      </a:pPr>
                      <a:r>
                        <a:rPr sz="700" dirty="0">
                          <a:latin typeface="Calibri"/>
                          <a:cs typeface="Calibri"/>
                        </a:rPr>
                        <a:t>8,20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25653">
                      <a:solidFill>
                        <a:srgbClr val="000000"/>
                      </a:solidFill>
                      <a:prstDash val="solid"/>
                    </a:lnB>
                    <a:solidFill>
                      <a:srgbClr val="D9E1F2"/>
                    </a:solidFill>
                  </a:tcPr>
                </a:tc>
                <a:tc>
                  <a:txBody>
                    <a:bodyPr/>
                    <a:lstStyle/>
                    <a:p>
                      <a:pPr marL="165100">
                        <a:lnSpc>
                          <a:spcPct val="100000"/>
                        </a:lnSpc>
                      </a:pPr>
                      <a:r>
                        <a:rPr sz="700" dirty="0">
                          <a:latin typeface="Calibri"/>
                          <a:cs typeface="Calibri"/>
                        </a:rPr>
                        <a:t>65,60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25653">
                      <a:solidFill>
                        <a:srgbClr val="000000"/>
                      </a:solidFill>
                      <a:prstDash val="solid"/>
                    </a:lnB>
                    <a:solidFill>
                      <a:srgbClr val="F4AF83"/>
                    </a:solidFill>
                  </a:tcPr>
                </a:tc>
                <a:extLst>
                  <a:ext uri="{0D108BD9-81ED-4DB2-BD59-A6C34878D82A}">
                    <a16:rowId xmlns:a16="http://schemas.microsoft.com/office/drawing/2014/main" val="10008"/>
                  </a:ext>
                </a:extLst>
              </a:tr>
              <a:tr h="111559">
                <a:tc>
                  <a:txBody>
                    <a:bodyPr/>
                    <a:lstStyle/>
                    <a:p>
                      <a:pPr marL="5080" algn="ctr">
                        <a:lnSpc>
                          <a:spcPct val="100000"/>
                        </a:lnSpc>
                      </a:pPr>
                      <a:r>
                        <a:rPr sz="700" b="1" dirty="0">
                          <a:latin typeface="Calibri"/>
                          <a:cs typeface="Calibri"/>
                        </a:rPr>
                        <a:t>9</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6,20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8,70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53,94</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rowSpan="38" gridSpan="4">
                  <a:txBody>
                    <a:bodyPr/>
                    <a:lstStyle/>
                    <a:p>
                      <a:endParaRPr sz="700">
                        <a:latin typeface="Calibri"/>
                        <a:cs typeface="Calibri"/>
                      </a:endParaRPr>
                    </a:p>
                  </a:txBody>
                  <a:tcPr marL="0" marR="0" marT="0" marB="0">
                    <a:lnL w="25653">
                      <a:solidFill>
                        <a:srgbClr val="000000"/>
                      </a:solidFill>
                      <a:prstDash val="solid"/>
                    </a:lnL>
                    <a:lnT w="25653">
                      <a:solidFill>
                        <a:srgbClr val="000000"/>
                      </a:solidFill>
                      <a:prstDash val="solid"/>
                    </a:lnT>
                  </a:tcPr>
                </a:tc>
                <a:tc rowSpan="38" hMerge="1">
                  <a:txBody>
                    <a:bodyPr/>
                    <a:lstStyle/>
                    <a:p>
                      <a:endParaRPr/>
                    </a:p>
                  </a:txBody>
                  <a:tcPr marL="0" marR="0" marT="0" marB="0"/>
                </a:tc>
                <a:tc rowSpan="38" hMerge="1">
                  <a:txBody>
                    <a:bodyPr/>
                    <a:lstStyle/>
                    <a:p>
                      <a:endParaRPr/>
                    </a:p>
                  </a:txBody>
                  <a:tcPr marL="0" marR="0" marT="0" marB="0"/>
                </a:tc>
                <a:tc rowSpan="38" hMerge="1">
                  <a:txBody>
                    <a:bodyPr/>
                    <a:lstStyle/>
                    <a:p>
                      <a:endParaRPr/>
                    </a:p>
                  </a:txBody>
                  <a:tcPr marL="0" marR="0" marT="0" marB="0"/>
                </a:tc>
                <a:extLst>
                  <a:ext uri="{0D108BD9-81ED-4DB2-BD59-A6C34878D82A}">
                    <a16:rowId xmlns:a16="http://schemas.microsoft.com/office/drawing/2014/main" val="10009"/>
                  </a:ext>
                </a:extLst>
              </a:tr>
              <a:tr h="111559">
                <a:tc>
                  <a:txBody>
                    <a:bodyPr/>
                    <a:lstStyle/>
                    <a:p>
                      <a:pPr marL="3810" algn="ctr">
                        <a:lnSpc>
                          <a:spcPct val="100000"/>
                        </a:lnSpc>
                      </a:pPr>
                      <a:r>
                        <a:rPr sz="700" b="1" dirty="0">
                          <a:latin typeface="Calibri"/>
                          <a:cs typeface="Calibri"/>
                        </a:rPr>
                        <a:t>10</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6,70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8,40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56,28</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10"/>
                  </a:ext>
                </a:extLst>
              </a:tr>
              <a:tr h="111559">
                <a:tc>
                  <a:txBody>
                    <a:bodyPr/>
                    <a:lstStyle/>
                    <a:p>
                      <a:pPr marL="3810" algn="ctr">
                        <a:lnSpc>
                          <a:spcPct val="100000"/>
                        </a:lnSpc>
                      </a:pPr>
                      <a:r>
                        <a:rPr sz="700" b="1" dirty="0">
                          <a:latin typeface="Calibri"/>
                          <a:cs typeface="Calibri"/>
                        </a:rPr>
                        <a:t>11</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9,00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8,40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75,60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11"/>
                  </a:ext>
                </a:extLst>
              </a:tr>
              <a:tr h="111559">
                <a:tc>
                  <a:txBody>
                    <a:bodyPr/>
                    <a:lstStyle/>
                    <a:p>
                      <a:pPr marL="3810" algn="ctr">
                        <a:lnSpc>
                          <a:spcPct val="100000"/>
                        </a:lnSpc>
                      </a:pPr>
                      <a:r>
                        <a:rPr sz="700" dirty="0">
                          <a:latin typeface="Calibri"/>
                          <a:cs typeface="Calibri"/>
                        </a:rPr>
                        <a:t>13</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100">
                        <a:lnSpc>
                          <a:spcPct val="100000"/>
                        </a:lnSpc>
                      </a:pPr>
                      <a:r>
                        <a:rPr sz="700" dirty="0">
                          <a:latin typeface="Calibri"/>
                          <a:cs typeface="Calibri"/>
                        </a:rPr>
                        <a:t>10,10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12,10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30175">
                        <a:lnSpc>
                          <a:spcPct val="100000"/>
                        </a:lnSpc>
                      </a:pPr>
                      <a:r>
                        <a:rPr sz="700" dirty="0">
                          <a:latin typeface="Calibri"/>
                          <a:cs typeface="Calibri"/>
                        </a:rPr>
                        <a:t>122,21</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12"/>
                  </a:ext>
                </a:extLst>
              </a:tr>
              <a:tr h="111559">
                <a:tc>
                  <a:txBody>
                    <a:bodyPr/>
                    <a:lstStyle/>
                    <a:p>
                      <a:pPr marL="3810" algn="ctr">
                        <a:lnSpc>
                          <a:spcPct val="100000"/>
                        </a:lnSpc>
                      </a:pPr>
                      <a:r>
                        <a:rPr sz="700" dirty="0">
                          <a:latin typeface="Calibri"/>
                          <a:cs typeface="Calibri"/>
                        </a:rPr>
                        <a:t>14</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8,30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12,60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30175">
                        <a:lnSpc>
                          <a:spcPct val="100000"/>
                        </a:lnSpc>
                      </a:pPr>
                      <a:r>
                        <a:rPr sz="700" dirty="0">
                          <a:latin typeface="Calibri"/>
                          <a:cs typeface="Calibri"/>
                        </a:rPr>
                        <a:t>104,58</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13"/>
                  </a:ext>
                </a:extLst>
              </a:tr>
              <a:tr h="111559">
                <a:tc>
                  <a:txBody>
                    <a:bodyPr/>
                    <a:lstStyle/>
                    <a:p>
                      <a:pPr marL="3810" algn="ctr">
                        <a:lnSpc>
                          <a:spcPct val="100000"/>
                        </a:lnSpc>
                      </a:pPr>
                      <a:r>
                        <a:rPr sz="700" b="1" dirty="0">
                          <a:latin typeface="Calibri"/>
                          <a:cs typeface="Calibri"/>
                        </a:rPr>
                        <a:t>15</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7,10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7,00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49,70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14"/>
                  </a:ext>
                </a:extLst>
              </a:tr>
              <a:tr h="111799">
                <a:tc>
                  <a:txBody>
                    <a:bodyPr/>
                    <a:lstStyle/>
                    <a:p>
                      <a:pPr marL="3810" algn="ctr">
                        <a:lnSpc>
                          <a:spcPct val="100000"/>
                        </a:lnSpc>
                      </a:pPr>
                      <a:r>
                        <a:rPr sz="700" b="1" dirty="0">
                          <a:latin typeface="Calibri"/>
                          <a:cs typeface="Calibri"/>
                        </a:rPr>
                        <a:t>16</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7,00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7,60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53,20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15"/>
                  </a:ext>
                </a:extLst>
              </a:tr>
              <a:tr h="111559">
                <a:tc>
                  <a:txBody>
                    <a:bodyPr/>
                    <a:lstStyle/>
                    <a:p>
                      <a:pPr marL="3810" algn="ctr">
                        <a:lnSpc>
                          <a:spcPct val="100000"/>
                        </a:lnSpc>
                      </a:pPr>
                      <a:r>
                        <a:rPr sz="700" dirty="0">
                          <a:latin typeface="Calibri"/>
                          <a:cs typeface="Calibri"/>
                        </a:rPr>
                        <a:t>17</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9,40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12,40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30175">
                        <a:lnSpc>
                          <a:spcPct val="100000"/>
                        </a:lnSpc>
                      </a:pPr>
                      <a:r>
                        <a:rPr sz="700" dirty="0">
                          <a:latin typeface="Calibri"/>
                          <a:cs typeface="Calibri"/>
                        </a:rPr>
                        <a:t>116,56</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16"/>
                  </a:ext>
                </a:extLst>
              </a:tr>
              <a:tr h="111559">
                <a:tc>
                  <a:txBody>
                    <a:bodyPr/>
                    <a:lstStyle/>
                    <a:p>
                      <a:pPr marL="3810" algn="ctr">
                        <a:lnSpc>
                          <a:spcPct val="100000"/>
                        </a:lnSpc>
                      </a:pPr>
                      <a:r>
                        <a:rPr sz="700" b="1" dirty="0">
                          <a:latin typeface="Calibri"/>
                          <a:cs typeface="Calibri"/>
                        </a:rPr>
                        <a:t>18</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100">
                        <a:lnSpc>
                          <a:spcPct val="100000"/>
                        </a:lnSpc>
                      </a:pPr>
                      <a:r>
                        <a:rPr sz="700" dirty="0">
                          <a:latin typeface="Calibri"/>
                          <a:cs typeface="Calibri"/>
                        </a:rPr>
                        <a:t>11,40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11,10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30175">
                        <a:lnSpc>
                          <a:spcPct val="100000"/>
                        </a:lnSpc>
                      </a:pPr>
                      <a:r>
                        <a:rPr sz="700" dirty="0">
                          <a:latin typeface="Calibri"/>
                          <a:cs typeface="Calibri"/>
                        </a:rPr>
                        <a:t>126,54</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17"/>
                  </a:ext>
                </a:extLst>
              </a:tr>
              <a:tr h="111559">
                <a:tc>
                  <a:txBody>
                    <a:bodyPr/>
                    <a:lstStyle/>
                    <a:p>
                      <a:pPr marL="3810" algn="ctr">
                        <a:lnSpc>
                          <a:spcPct val="100000"/>
                        </a:lnSpc>
                      </a:pPr>
                      <a:r>
                        <a:rPr sz="700" b="1" dirty="0">
                          <a:latin typeface="Calibri"/>
                          <a:cs typeface="Calibri"/>
                        </a:rPr>
                        <a:t>19</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100">
                        <a:lnSpc>
                          <a:spcPct val="100000"/>
                        </a:lnSpc>
                      </a:pPr>
                      <a:r>
                        <a:rPr sz="700" dirty="0">
                          <a:latin typeface="Calibri"/>
                          <a:cs typeface="Calibri"/>
                        </a:rPr>
                        <a:t>11,10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11,40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30175">
                        <a:lnSpc>
                          <a:spcPct val="100000"/>
                        </a:lnSpc>
                      </a:pPr>
                      <a:r>
                        <a:rPr sz="700" dirty="0">
                          <a:latin typeface="Calibri"/>
                          <a:cs typeface="Calibri"/>
                        </a:rPr>
                        <a:t>126,54</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18"/>
                  </a:ext>
                </a:extLst>
              </a:tr>
              <a:tr h="111559">
                <a:tc>
                  <a:txBody>
                    <a:bodyPr/>
                    <a:lstStyle/>
                    <a:p>
                      <a:pPr marL="3810" algn="ctr">
                        <a:lnSpc>
                          <a:spcPct val="100000"/>
                        </a:lnSpc>
                      </a:pPr>
                      <a:r>
                        <a:rPr sz="700" b="1" dirty="0">
                          <a:latin typeface="Calibri"/>
                          <a:cs typeface="Calibri"/>
                        </a:rPr>
                        <a:t>20</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100">
                        <a:lnSpc>
                          <a:spcPct val="100000"/>
                        </a:lnSpc>
                      </a:pPr>
                      <a:r>
                        <a:rPr sz="700" dirty="0">
                          <a:latin typeface="Calibri"/>
                          <a:cs typeface="Calibri"/>
                        </a:rPr>
                        <a:t>13,00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11,60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30175">
                        <a:lnSpc>
                          <a:spcPct val="100000"/>
                        </a:lnSpc>
                      </a:pPr>
                      <a:r>
                        <a:rPr sz="700" dirty="0">
                          <a:latin typeface="Calibri"/>
                          <a:cs typeface="Calibri"/>
                        </a:rPr>
                        <a:t>150,80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19"/>
                  </a:ext>
                </a:extLst>
              </a:tr>
              <a:tr h="111559">
                <a:tc>
                  <a:txBody>
                    <a:bodyPr/>
                    <a:lstStyle/>
                    <a:p>
                      <a:pPr marL="3810" algn="ctr">
                        <a:lnSpc>
                          <a:spcPct val="100000"/>
                        </a:lnSpc>
                      </a:pPr>
                      <a:r>
                        <a:rPr sz="700" b="1" dirty="0">
                          <a:latin typeface="Calibri"/>
                          <a:cs typeface="Calibri"/>
                        </a:rPr>
                        <a:t>21</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9,10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10,10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91,91</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20"/>
                  </a:ext>
                </a:extLst>
              </a:tr>
              <a:tr h="111559">
                <a:tc>
                  <a:txBody>
                    <a:bodyPr/>
                    <a:lstStyle/>
                    <a:p>
                      <a:pPr marL="3810" algn="ctr">
                        <a:lnSpc>
                          <a:spcPct val="100000"/>
                        </a:lnSpc>
                      </a:pPr>
                      <a:r>
                        <a:rPr sz="700" b="1" dirty="0">
                          <a:latin typeface="Calibri"/>
                          <a:cs typeface="Calibri"/>
                        </a:rPr>
                        <a:t>22</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6,20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8,90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55,18</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21"/>
                  </a:ext>
                </a:extLst>
              </a:tr>
              <a:tr h="111559">
                <a:tc>
                  <a:txBody>
                    <a:bodyPr/>
                    <a:lstStyle/>
                    <a:p>
                      <a:pPr marL="3810" algn="ctr">
                        <a:lnSpc>
                          <a:spcPct val="100000"/>
                        </a:lnSpc>
                      </a:pPr>
                      <a:r>
                        <a:rPr sz="700" b="1" dirty="0">
                          <a:latin typeface="Calibri"/>
                          <a:cs typeface="Calibri"/>
                        </a:rPr>
                        <a:t>23</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100">
                        <a:lnSpc>
                          <a:spcPct val="100000"/>
                        </a:lnSpc>
                      </a:pPr>
                      <a:r>
                        <a:rPr sz="700" dirty="0">
                          <a:latin typeface="Calibri"/>
                          <a:cs typeface="Calibri"/>
                        </a:rPr>
                        <a:t>13,10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16,60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30175">
                        <a:lnSpc>
                          <a:spcPct val="100000"/>
                        </a:lnSpc>
                      </a:pPr>
                      <a:r>
                        <a:rPr sz="700" dirty="0">
                          <a:latin typeface="Calibri"/>
                          <a:cs typeface="Calibri"/>
                        </a:rPr>
                        <a:t>217,46</a:t>
                      </a: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22"/>
                  </a:ext>
                </a:extLst>
              </a:tr>
              <a:tr h="111559">
                <a:tc>
                  <a:txBody>
                    <a:bodyPr/>
                    <a:lstStyle/>
                    <a:p>
                      <a:pPr marL="3810" algn="ctr">
                        <a:lnSpc>
                          <a:spcPct val="100000"/>
                        </a:lnSpc>
                      </a:pPr>
                      <a:r>
                        <a:rPr sz="700" dirty="0">
                          <a:latin typeface="Calibri"/>
                          <a:cs typeface="Calibri"/>
                        </a:rPr>
                        <a:t>24</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100">
                        <a:lnSpc>
                          <a:spcPct val="100000"/>
                        </a:lnSpc>
                      </a:pPr>
                      <a:r>
                        <a:rPr sz="700" dirty="0">
                          <a:latin typeface="Calibri"/>
                          <a:cs typeface="Calibri"/>
                        </a:rPr>
                        <a:t>10,00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9,80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98,00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23"/>
                  </a:ext>
                </a:extLst>
              </a:tr>
              <a:tr h="111559">
                <a:tc>
                  <a:txBody>
                    <a:bodyPr/>
                    <a:lstStyle/>
                    <a:p>
                      <a:pPr marL="3810" algn="ctr">
                        <a:lnSpc>
                          <a:spcPct val="100000"/>
                        </a:lnSpc>
                      </a:pPr>
                      <a:r>
                        <a:rPr sz="700" b="1" dirty="0">
                          <a:latin typeface="Calibri"/>
                          <a:cs typeface="Calibri"/>
                        </a:rPr>
                        <a:t>25</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7,40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8,50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62,90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24"/>
                  </a:ext>
                </a:extLst>
              </a:tr>
              <a:tr h="111706">
                <a:tc>
                  <a:txBody>
                    <a:bodyPr/>
                    <a:lstStyle/>
                    <a:p>
                      <a:pPr marL="3810" algn="ctr">
                        <a:lnSpc>
                          <a:spcPct val="100000"/>
                        </a:lnSpc>
                      </a:pPr>
                      <a:r>
                        <a:rPr sz="700" b="1" dirty="0">
                          <a:latin typeface="Calibri"/>
                          <a:cs typeface="Calibri"/>
                        </a:rPr>
                        <a:t>26</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7,50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8,00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60,00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25"/>
                  </a:ext>
                </a:extLst>
              </a:tr>
              <a:tr h="111559">
                <a:tc>
                  <a:txBody>
                    <a:bodyPr/>
                    <a:lstStyle/>
                    <a:p>
                      <a:pPr marL="3810" algn="ctr">
                        <a:lnSpc>
                          <a:spcPct val="100000"/>
                        </a:lnSpc>
                      </a:pPr>
                      <a:r>
                        <a:rPr sz="700" b="1" dirty="0">
                          <a:latin typeface="Calibri"/>
                          <a:cs typeface="Calibri"/>
                        </a:rPr>
                        <a:t>27</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8,00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10,00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80,00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26"/>
                  </a:ext>
                </a:extLst>
              </a:tr>
              <a:tr h="111559">
                <a:tc>
                  <a:txBody>
                    <a:bodyPr/>
                    <a:lstStyle/>
                    <a:p>
                      <a:pPr marL="3810" algn="ctr">
                        <a:lnSpc>
                          <a:spcPct val="100000"/>
                        </a:lnSpc>
                      </a:pPr>
                      <a:r>
                        <a:rPr sz="700" b="1" dirty="0">
                          <a:latin typeface="Calibri"/>
                          <a:cs typeface="Calibri"/>
                        </a:rPr>
                        <a:t>29</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7,80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8,90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69,42</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27"/>
                  </a:ext>
                </a:extLst>
              </a:tr>
              <a:tr h="111559">
                <a:tc>
                  <a:txBody>
                    <a:bodyPr/>
                    <a:lstStyle/>
                    <a:p>
                      <a:pPr marL="3810" algn="ctr">
                        <a:lnSpc>
                          <a:spcPct val="100000"/>
                        </a:lnSpc>
                      </a:pPr>
                      <a:r>
                        <a:rPr sz="700" b="1" dirty="0">
                          <a:latin typeface="Calibri"/>
                          <a:cs typeface="Calibri"/>
                        </a:rPr>
                        <a:t>30</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7,00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6,20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43,40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28"/>
                  </a:ext>
                </a:extLst>
              </a:tr>
              <a:tr h="111559">
                <a:tc>
                  <a:txBody>
                    <a:bodyPr/>
                    <a:lstStyle/>
                    <a:p>
                      <a:pPr marL="3810" algn="ctr">
                        <a:lnSpc>
                          <a:spcPct val="100000"/>
                        </a:lnSpc>
                      </a:pPr>
                      <a:r>
                        <a:rPr sz="700" b="1" dirty="0">
                          <a:latin typeface="Calibri"/>
                          <a:cs typeface="Calibri"/>
                        </a:rPr>
                        <a:t>31</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5,20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6,20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32,24</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29"/>
                  </a:ext>
                </a:extLst>
              </a:tr>
              <a:tr h="111559">
                <a:tc>
                  <a:txBody>
                    <a:bodyPr/>
                    <a:lstStyle/>
                    <a:p>
                      <a:pPr marL="3810" algn="ctr">
                        <a:lnSpc>
                          <a:spcPct val="100000"/>
                        </a:lnSpc>
                      </a:pPr>
                      <a:r>
                        <a:rPr sz="700" b="1" dirty="0">
                          <a:latin typeface="Calibri"/>
                          <a:cs typeface="Calibri"/>
                        </a:rPr>
                        <a:t>32</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6,10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6,60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40,26</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30"/>
                  </a:ext>
                </a:extLst>
              </a:tr>
              <a:tr h="111559">
                <a:tc>
                  <a:txBody>
                    <a:bodyPr/>
                    <a:lstStyle/>
                    <a:p>
                      <a:pPr marL="3810" algn="ctr">
                        <a:lnSpc>
                          <a:spcPct val="100000"/>
                        </a:lnSpc>
                      </a:pPr>
                      <a:r>
                        <a:rPr sz="700" b="1" dirty="0">
                          <a:latin typeface="Calibri"/>
                          <a:cs typeface="Calibri"/>
                        </a:rPr>
                        <a:t>33</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100">
                        <a:lnSpc>
                          <a:spcPct val="100000"/>
                        </a:lnSpc>
                      </a:pPr>
                      <a:r>
                        <a:rPr sz="700" dirty="0">
                          <a:latin typeface="Calibri"/>
                          <a:cs typeface="Calibri"/>
                        </a:rPr>
                        <a:t>11,30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7,90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89,27</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31"/>
                  </a:ext>
                </a:extLst>
              </a:tr>
              <a:tr h="111559">
                <a:tc>
                  <a:txBody>
                    <a:bodyPr/>
                    <a:lstStyle/>
                    <a:p>
                      <a:pPr marL="3810" algn="ctr">
                        <a:lnSpc>
                          <a:spcPct val="100000"/>
                        </a:lnSpc>
                      </a:pPr>
                      <a:r>
                        <a:rPr sz="700" dirty="0">
                          <a:latin typeface="Calibri"/>
                          <a:cs typeface="Calibri"/>
                        </a:rPr>
                        <a:t>34</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100">
                        <a:lnSpc>
                          <a:spcPct val="100000"/>
                        </a:lnSpc>
                      </a:pPr>
                      <a:r>
                        <a:rPr sz="700" dirty="0">
                          <a:latin typeface="Calibri"/>
                          <a:cs typeface="Calibri"/>
                        </a:rPr>
                        <a:t>10,90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8,70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94,83</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32"/>
                  </a:ext>
                </a:extLst>
              </a:tr>
              <a:tr h="111559">
                <a:tc>
                  <a:txBody>
                    <a:bodyPr/>
                    <a:lstStyle/>
                    <a:p>
                      <a:pPr marL="3810" algn="ctr">
                        <a:lnSpc>
                          <a:spcPct val="100000"/>
                        </a:lnSpc>
                      </a:pPr>
                      <a:r>
                        <a:rPr sz="700" b="1" dirty="0">
                          <a:latin typeface="Calibri"/>
                          <a:cs typeface="Calibri"/>
                        </a:rPr>
                        <a:t>35</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7,80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7,70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60,06</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33"/>
                  </a:ext>
                </a:extLst>
              </a:tr>
              <a:tr h="111559">
                <a:tc>
                  <a:txBody>
                    <a:bodyPr/>
                    <a:lstStyle/>
                    <a:p>
                      <a:pPr marL="3810" algn="ctr">
                        <a:lnSpc>
                          <a:spcPct val="100000"/>
                        </a:lnSpc>
                      </a:pPr>
                      <a:r>
                        <a:rPr sz="700" dirty="0">
                          <a:latin typeface="Calibri"/>
                          <a:cs typeface="Calibri"/>
                        </a:rPr>
                        <a:t>36</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100">
                        <a:lnSpc>
                          <a:spcPct val="100000"/>
                        </a:lnSpc>
                      </a:pPr>
                      <a:r>
                        <a:rPr sz="700" dirty="0">
                          <a:latin typeface="Calibri"/>
                          <a:cs typeface="Calibri"/>
                        </a:rPr>
                        <a:t>10,10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10,50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30175">
                        <a:lnSpc>
                          <a:spcPct val="100000"/>
                        </a:lnSpc>
                      </a:pPr>
                      <a:r>
                        <a:rPr sz="700" dirty="0">
                          <a:latin typeface="Calibri"/>
                          <a:cs typeface="Calibri"/>
                        </a:rPr>
                        <a:t>106,05</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34"/>
                  </a:ext>
                </a:extLst>
              </a:tr>
              <a:tr h="111799">
                <a:tc>
                  <a:txBody>
                    <a:bodyPr/>
                    <a:lstStyle/>
                    <a:p>
                      <a:pPr marL="3810" algn="ctr">
                        <a:lnSpc>
                          <a:spcPct val="100000"/>
                        </a:lnSpc>
                      </a:pPr>
                      <a:r>
                        <a:rPr sz="700" b="1" dirty="0">
                          <a:latin typeface="Calibri"/>
                          <a:cs typeface="Calibri"/>
                        </a:rPr>
                        <a:t>37</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8,60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9,50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81,70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35"/>
                  </a:ext>
                </a:extLst>
              </a:tr>
              <a:tr h="111555">
                <a:tc>
                  <a:txBody>
                    <a:bodyPr/>
                    <a:lstStyle/>
                    <a:p>
                      <a:pPr marL="3810" algn="ctr">
                        <a:lnSpc>
                          <a:spcPct val="100000"/>
                        </a:lnSpc>
                      </a:pPr>
                      <a:r>
                        <a:rPr sz="700" b="1" dirty="0">
                          <a:latin typeface="Calibri"/>
                          <a:cs typeface="Calibri"/>
                        </a:rPr>
                        <a:t>38</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100">
                        <a:lnSpc>
                          <a:spcPct val="100000"/>
                        </a:lnSpc>
                      </a:pPr>
                      <a:r>
                        <a:rPr sz="700" dirty="0">
                          <a:latin typeface="Calibri"/>
                          <a:cs typeface="Calibri"/>
                        </a:rPr>
                        <a:t>10,40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12,40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30175">
                        <a:lnSpc>
                          <a:spcPct val="100000"/>
                        </a:lnSpc>
                      </a:pPr>
                      <a:r>
                        <a:rPr sz="700" dirty="0">
                          <a:latin typeface="Calibri"/>
                          <a:cs typeface="Calibri"/>
                        </a:rPr>
                        <a:t>128,96</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36"/>
                  </a:ext>
                </a:extLst>
              </a:tr>
              <a:tr h="111559">
                <a:tc>
                  <a:txBody>
                    <a:bodyPr/>
                    <a:lstStyle/>
                    <a:p>
                      <a:pPr marL="3810" algn="ctr">
                        <a:lnSpc>
                          <a:spcPct val="100000"/>
                        </a:lnSpc>
                      </a:pPr>
                      <a:r>
                        <a:rPr sz="700" b="1" dirty="0">
                          <a:latin typeface="Calibri"/>
                          <a:cs typeface="Calibri"/>
                        </a:rPr>
                        <a:t>39</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100">
                        <a:lnSpc>
                          <a:spcPct val="100000"/>
                        </a:lnSpc>
                      </a:pPr>
                      <a:r>
                        <a:rPr sz="700" dirty="0">
                          <a:latin typeface="Calibri"/>
                          <a:cs typeface="Calibri"/>
                        </a:rPr>
                        <a:t>10,20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8,90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90,78</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37"/>
                  </a:ext>
                </a:extLst>
              </a:tr>
              <a:tr h="111559">
                <a:tc>
                  <a:txBody>
                    <a:bodyPr/>
                    <a:lstStyle/>
                    <a:p>
                      <a:pPr marL="3810" algn="ctr">
                        <a:lnSpc>
                          <a:spcPct val="100000"/>
                        </a:lnSpc>
                      </a:pPr>
                      <a:r>
                        <a:rPr sz="700" b="1" dirty="0">
                          <a:latin typeface="Calibri"/>
                          <a:cs typeface="Calibri"/>
                        </a:rPr>
                        <a:t>40</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8,10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7,70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62,37</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38"/>
                  </a:ext>
                </a:extLst>
              </a:tr>
              <a:tr h="111559">
                <a:tc>
                  <a:txBody>
                    <a:bodyPr/>
                    <a:lstStyle/>
                    <a:p>
                      <a:pPr marL="3810" algn="ctr">
                        <a:lnSpc>
                          <a:spcPct val="100000"/>
                        </a:lnSpc>
                      </a:pPr>
                      <a:r>
                        <a:rPr sz="700" b="1" dirty="0">
                          <a:latin typeface="Calibri"/>
                          <a:cs typeface="Calibri"/>
                        </a:rPr>
                        <a:t>41</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6,90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8,70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60,03</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39"/>
                  </a:ext>
                </a:extLst>
              </a:tr>
              <a:tr h="111559">
                <a:tc>
                  <a:txBody>
                    <a:bodyPr/>
                    <a:lstStyle/>
                    <a:p>
                      <a:pPr marL="3810" algn="ctr">
                        <a:lnSpc>
                          <a:spcPct val="100000"/>
                        </a:lnSpc>
                      </a:pPr>
                      <a:r>
                        <a:rPr sz="700" b="1" dirty="0">
                          <a:latin typeface="Calibri"/>
                          <a:cs typeface="Calibri"/>
                        </a:rPr>
                        <a:t>42</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8,10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7,70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62,37</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40"/>
                  </a:ext>
                </a:extLst>
              </a:tr>
              <a:tr h="111559">
                <a:tc>
                  <a:txBody>
                    <a:bodyPr/>
                    <a:lstStyle/>
                    <a:p>
                      <a:pPr marL="3810" algn="ctr">
                        <a:lnSpc>
                          <a:spcPct val="100000"/>
                        </a:lnSpc>
                      </a:pPr>
                      <a:r>
                        <a:rPr sz="700" b="1" dirty="0">
                          <a:latin typeface="Calibri"/>
                          <a:cs typeface="Calibri"/>
                        </a:rPr>
                        <a:t>43</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6,40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7,20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46,08</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41"/>
                  </a:ext>
                </a:extLst>
              </a:tr>
              <a:tr h="111559">
                <a:tc>
                  <a:txBody>
                    <a:bodyPr/>
                    <a:lstStyle/>
                    <a:p>
                      <a:pPr marL="3810" algn="ctr">
                        <a:lnSpc>
                          <a:spcPct val="100000"/>
                        </a:lnSpc>
                      </a:pPr>
                      <a:r>
                        <a:rPr sz="700" b="1" dirty="0">
                          <a:latin typeface="Calibri"/>
                          <a:cs typeface="Calibri"/>
                        </a:rPr>
                        <a:t>44</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8,80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7,60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66,88</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42"/>
                  </a:ext>
                </a:extLst>
              </a:tr>
              <a:tr h="111559">
                <a:tc>
                  <a:txBody>
                    <a:bodyPr/>
                    <a:lstStyle/>
                    <a:p>
                      <a:pPr marL="3810" algn="ctr">
                        <a:lnSpc>
                          <a:spcPct val="100000"/>
                        </a:lnSpc>
                      </a:pPr>
                      <a:r>
                        <a:rPr sz="700" b="1" dirty="0">
                          <a:latin typeface="Calibri"/>
                          <a:cs typeface="Calibri"/>
                        </a:rPr>
                        <a:t>45</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5,80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7,80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45,24</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43"/>
                  </a:ext>
                </a:extLst>
              </a:tr>
              <a:tr h="111559">
                <a:tc>
                  <a:txBody>
                    <a:bodyPr/>
                    <a:lstStyle/>
                    <a:p>
                      <a:pPr marL="3810" algn="ctr">
                        <a:lnSpc>
                          <a:spcPct val="100000"/>
                        </a:lnSpc>
                      </a:pPr>
                      <a:r>
                        <a:rPr sz="700" dirty="0">
                          <a:latin typeface="Calibri"/>
                          <a:cs typeface="Calibri"/>
                        </a:rPr>
                        <a:t>46</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100">
                        <a:lnSpc>
                          <a:spcPct val="100000"/>
                        </a:lnSpc>
                      </a:pPr>
                      <a:r>
                        <a:rPr sz="700" dirty="0">
                          <a:latin typeface="Calibri"/>
                          <a:cs typeface="Calibri"/>
                        </a:rPr>
                        <a:t>10,40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9,70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30175">
                        <a:lnSpc>
                          <a:spcPct val="100000"/>
                        </a:lnSpc>
                      </a:pPr>
                      <a:r>
                        <a:rPr sz="700" dirty="0">
                          <a:latin typeface="Calibri"/>
                          <a:cs typeface="Calibri"/>
                        </a:rPr>
                        <a:t>100,88</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44"/>
                  </a:ext>
                </a:extLst>
              </a:tr>
              <a:tr h="111559">
                <a:tc>
                  <a:txBody>
                    <a:bodyPr/>
                    <a:lstStyle/>
                    <a:p>
                      <a:pPr marL="3810" algn="ctr">
                        <a:lnSpc>
                          <a:spcPct val="100000"/>
                        </a:lnSpc>
                      </a:pPr>
                      <a:r>
                        <a:rPr sz="700" b="1" dirty="0">
                          <a:latin typeface="Calibri"/>
                          <a:cs typeface="Calibri"/>
                        </a:rPr>
                        <a:t>47</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7,70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9,40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72,38</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45"/>
                  </a:ext>
                </a:extLst>
              </a:tr>
              <a:tr h="117241">
                <a:tc>
                  <a:txBody>
                    <a:bodyPr/>
                    <a:lstStyle/>
                    <a:p>
                      <a:pPr marL="3810" algn="ctr">
                        <a:lnSpc>
                          <a:spcPct val="100000"/>
                        </a:lnSpc>
                      </a:pPr>
                      <a:r>
                        <a:rPr sz="700" b="1" dirty="0">
                          <a:latin typeface="Calibri"/>
                          <a:cs typeface="Calibri"/>
                        </a:rPr>
                        <a:t>48</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25653">
                      <a:solidFill>
                        <a:srgbClr val="000000"/>
                      </a:solidFill>
                      <a:prstDash val="solid"/>
                    </a:lnB>
                    <a:solidFill>
                      <a:srgbClr val="FCE4D6"/>
                    </a:solidFill>
                  </a:tcPr>
                </a:tc>
                <a:tc>
                  <a:txBody>
                    <a:bodyPr/>
                    <a:lstStyle/>
                    <a:p>
                      <a:pPr marL="165100">
                        <a:lnSpc>
                          <a:spcPct val="100000"/>
                        </a:lnSpc>
                      </a:pPr>
                      <a:r>
                        <a:rPr sz="700" dirty="0">
                          <a:latin typeface="Calibri"/>
                          <a:cs typeface="Calibri"/>
                        </a:rPr>
                        <a:t>11,00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25653">
                      <a:solidFill>
                        <a:srgbClr val="000000"/>
                      </a:solidFill>
                      <a:prstDash val="solid"/>
                    </a:lnB>
                    <a:solidFill>
                      <a:srgbClr val="D9E1F2"/>
                    </a:solidFill>
                  </a:tcPr>
                </a:tc>
                <a:tc>
                  <a:txBody>
                    <a:bodyPr/>
                    <a:lstStyle/>
                    <a:p>
                      <a:pPr marL="201930">
                        <a:lnSpc>
                          <a:spcPct val="100000"/>
                        </a:lnSpc>
                      </a:pPr>
                      <a:r>
                        <a:rPr sz="700" dirty="0">
                          <a:latin typeface="Calibri"/>
                          <a:cs typeface="Calibri"/>
                        </a:rPr>
                        <a:t>8,20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25653">
                      <a:solidFill>
                        <a:srgbClr val="000000"/>
                      </a:solidFill>
                      <a:prstDash val="solid"/>
                    </a:lnB>
                    <a:solidFill>
                      <a:srgbClr val="D9E1F2"/>
                    </a:solidFill>
                  </a:tcPr>
                </a:tc>
                <a:tc>
                  <a:txBody>
                    <a:bodyPr/>
                    <a:lstStyle/>
                    <a:p>
                      <a:pPr marL="165100">
                        <a:lnSpc>
                          <a:spcPct val="100000"/>
                        </a:lnSpc>
                      </a:pPr>
                      <a:r>
                        <a:rPr sz="700" dirty="0">
                          <a:latin typeface="Calibri"/>
                          <a:cs typeface="Calibri"/>
                        </a:rPr>
                        <a:t>90,20</a:t>
                      </a: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25653">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46"/>
                  </a:ext>
                </a:extLst>
              </a:tr>
            </a:tbl>
          </a:graphicData>
        </a:graphic>
      </p:graphicFrame>
    </p:spTree>
    <p:extLst>
      <p:ext uri="{BB962C8B-B14F-4D97-AF65-F5344CB8AC3E}">
        <p14:creationId xmlns:p14="http://schemas.microsoft.com/office/powerpoint/2010/main" val="2131042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802776" y="357884"/>
          <a:ext cx="3172546" cy="5490231"/>
        </p:xfrm>
        <a:graphic>
          <a:graphicData uri="http://schemas.openxmlformats.org/drawingml/2006/table">
            <a:tbl>
              <a:tblPr firstRow="1" bandRow="1">
                <a:tableStyleId>{2D5ABB26-0587-4C30-8999-92F81FD0307C}</a:tableStyleId>
              </a:tblPr>
              <a:tblGrid>
                <a:gridCol w="396623">
                  <a:extLst>
                    <a:ext uri="{9D8B030D-6E8A-4147-A177-3AD203B41FA5}">
                      <a16:colId xmlns:a16="http://schemas.microsoft.com/office/drawing/2014/main" val="20000"/>
                    </a:ext>
                  </a:extLst>
                </a:gridCol>
                <a:gridCol w="396471">
                  <a:extLst>
                    <a:ext uri="{9D8B030D-6E8A-4147-A177-3AD203B41FA5}">
                      <a16:colId xmlns:a16="http://schemas.microsoft.com/office/drawing/2014/main" val="20001"/>
                    </a:ext>
                  </a:extLst>
                </a:gridCol>
                <a:gridCol w="396702">
                  <a:extLst>
                    <a:ext uri="{9D8B030D-6E8A-4147-A177-3AD203B41FA5}">
                      <a16:colId xmlns:a16="http://schemas.microsoft.com/office/drawing/2014/main" val="20002"/>
                    </a:ext>
                  </a:extLst>
                </a:gridCol>
                <a:gridCol w="396477">
                  <a:extLst>
                    <a:ext uri="{9D8B030D-6E8A-4147-A177-3AD203B41FA5}">
                      <a16:colId xmlns:a16="http://schemas.microsoft.com/office/drawing/2014/main" val="20003"/>
                    </a:ext>
                  </a:extLst>
                </a:gridCol>
                <a:gridCol w="396471">
                  <a:extLst>
                    <a:ext uri="{9D8B030D-6E8A-4147-A177-3AD203B41FA5}">
                      <a16:colId xmlns:a16="http://schemas.microsoft.com/office/drawing/2014/main" val="20004"/>
                    </a:ext>
                  </a:extLst>
                </a:gridCol>
                <a:gridCol w="396619">
                  <a:extLst>
                    <a:ext uri="{9D8B030D-6E8A-4147-A177-3AD203B41FA5}">
                      <a16:colId xmlns:a16="http://schemas.microsoft.com/office/drawing/2014/main" val="20005"/>
                    </a:ext>
                  </a:extLst>
                </a:gridCol>
                <a:gridCol w="396471">
                  <a:extLst>
                    <a:ext uri="{9D8B030D-6E8A-4147-A177-3AD203B41FA5}">
                      <a16:colId xmlns:a16="http://schemas.microsoft.com/office/drawing/2014/main" val="20006"/>
                    </a:ext>
                  </a:extLst>
                </a:gridCol>
                <a:gridCol w="396712">
                  <a:extLst>
                    <a:ext uri="{9D8B030D-6E8A-4147-A177-3AD203B41FA5}">
                      <a16:colId xmlns:a16="http://schemas.microsoft.com/office/drawing/2014/main" val="20007"/>
                    </a:ext>
                  </a:extLst>
                </a:gridCol>
              </a:tblGrid>
              <a:tr h="228683">
                <a:tc gridSpan="8">
                  <a:txBody>
                    <a:bodyPr/>
                    <a:lstStyle/>
                    <a:p>
                      <a:pPr marL="902969">
                        <a:lnSpc>
                          <a:spcPct val="100000"/>
                        </a:lnSpc>
                      </a:pPr>
                      <a:r>
                        <a:rPr sz="1000" b="1" dirty="0">
                          <a:latin typeface="Calibri"/>
                          <a:cs typeface="Calibri"/>
                        </a:rPr>
                        <a:t>SCHEDULE</a:t>
                      </a:r>
                      <a:r>
                        <a:rPr sz="1000" b="1" spc="-50" dirty="0">
                          <a:latin typeface="Times New Roman"/>
                          <a:cs typeface="Times New Roman"/>
                        </a:rPr>
                        <a:t> </a:t>
                      </a:r>
                      <a:r>
                        <a:rPr sz="1000" b="1" spc="-5" dirty="0">
                          <a:latin typeface="Calibri"/>
                          <a:cs typeface="Calibri"/>
                        </a:rPr>
                        <a:t>O</a:t>
                      </a:r>
                      <a:r>
                        <a:rPr sz="1000" b="1" dirty="0">
                          <a:latin typeface="Calibri"/>
                          <a:cs typeface="Calibri"/>
                        </a:rPr>
                        <a:t>F</a:t>
                      </a:r>
                      <a:r>
                        <a:rPr sz="1000" b="1" spc="-40" dirty="0">
                          <a:latin typeface="Times New Roman"/>
                          <a:cs typeface="Times New Roman"/>
                        </a:rPr>
                        <a:t> </a:t>
                      </a:r>
                      <a:r>
                        <a:rPr sz="1000" b="1" spc="-5" dirty="0">
                          <a:latin typeface="Calibri"/>
                          <a:cs typeface="Calibri"/>
                        </a:rPr>
                        <a:t>G</a:t>
                      </a:r>
                      <a:r>
                        <a:rPr sz="1000" b="1" dirty="0">
                          <a:latin typeface="Calibri"/>
                          <a:cs typeface="Calibri"/>
                        </a:rPr>
                        <a:t>ON</a:t>
                      </a:r>
                      <a:r>
                        <a:rPr sz="1000" b="1" spc="5" dirty="0">
                          <a:latin typeface="Calibri"/>
                          <a:cs typeface="Calibri"/>
                        </a:rPr>
                        <a:t>U</a:t>
                      </a:r>
                      <a:r>
                        <a:rPr sz="1000" b="1" dirty="0">
                          <a:latin typeface="Calibri"/>
                          <a:cs typeface="Calibri"/>
                        </a:rPr>
                        <a:t>BIE</a:t>
                      </a:r>
                      <a:r>
                        <a:rPr sz="1000" b="1" spc="-45" dirty="0">
                          <a:latin typeface="Times New Roman"/>
                          <a:cs typeface="Times New Roman"/>
                        </a:rPr>
                        <a:t> </a:t>
                      </a:r>
                      <a:r>
                        <a:rPr sz="1000" b="1" spc="-10" dirty="0">
                          <a:latin typeface="Calibri"/>
                          <a:cs typeface="Calibri"/>
                        </a:rPr>
                        <a:t>C</a:t>
                      </a:r>
                      <a:r>
                        <a:rPr sz="1000" b="1" dirty="0">
                          <a:latin typeface="Calibri"/>
                          <a:cs typeface="Calibri"/>
                        </a:rPr>
                        <a:t>AMP</a:t>
                      </a:r>
                      <a:r>
                        <a:rPr sz="1000" b="1" spc="-40" dirty="0">
                          <a:latin typeface="Times New Roman"/>
                          <a:cs typeface="Times New Roman"/>
                        </a:rPr>
                        <a:t> </a:t>
                      </a:r>
                      <a:r>
                        <a:rPr sz="1000" b="1" dirty="0">
                          <a:latin typeface="Calibri"/>
                          <a:cs typeface="Calibri"/>
                        </a:rPr>
                        <a:t>S</a:t>
                      </a:r>
                      <a:r>
                        <a:rPr sz="1000" b="1" spc="-10" dirty="0">
                          <a:latin typeface="Calibri"/>
                          <a:cs typeface="Calibri"/>
                        </a:rPr>
                        <a:t>I</a:t>
                      </a:r>
                      <a:r>
                        <a:rPr sz="1000" b="1" spc="-5" dirty="0">
                          <a:latin typeface="Calibri"/>
                          <a:cs typeface="Calibri"/>
                        </a:rPr>
                        <a:t>TE</a:t>
                      </a:r>
                      <a:r>
                        <a:rPr sz="1000" b="1" dirty="0">
                          <a:latin typeface="Calibri"/>
                          <a:cs typeface="Calibri"/>
                        </a:rPr>
                        <a:t>S</a:t>
                      </a:r>
                      <a:r>
                        <a:rPr sz="1000" b="1" spc="-40" dirty="0">
                          <a:latin typeface="Times New Roman"/>
                          <a:cs typeface="Times New Roman"/>
                        </a:rPr>
                        <a:t> </a:t>
                      </a:r>
                      <a:r>
                        <a:rPr sz="1000" b="1" dirty="0">
                          <a:latin typeface="Calibri"/>
                          <a:cs typeface="Calibri"/>
                        </a:rPr>
                        <a:t>(</a:t>
                      </a:r>
                      <a:r>
                        <a:rPr sz="1000" b="1" spc="-10" dirty="0">
                          <a:latin typeface="Calibri"/>
                          <a:cs typeface="Calibri"/>
                        </a:rPr>
                        <a:t>7</a:t>
                      </a:r>
                      <a:r>
                        <a:rPr sz="1000" b="1" spc="-5" dirty="0">
                          <a:latin typeface="Calibri"/>
                          <a:cs typeface="Calibri"/>
                        </a:rPr>
                        <a:t>9</a:t>
                      </a:r>
                      <a:r>
                        <a:rPr sz="1000" b="1" dirty="0">
                          <a:latin typeface="Calibri"/>
                          <a:cs typeface="Calibri"/>
                        </a:rPr>
                        <a:t>)</a:t>
                      </a:r>
                      <a:endParaRPr sz="1000">
                        <a:latin typeface="Calibri"/>
                        <a:cs typeface="Calibri"/>
                      </a:endParaRPr>
                    </a:p>
                  </a:txBody>
                  <a:tcPr marL="0" marR="0" marT="0" marB="0">
                    <a:lnL w="25653">
                      <a:solidFill>
                        <a:srgbClr val="000000"/>
                      </a:solidFill>
                      <a:prstDash val="solid"/>
                    </a:lnL>
                    <a:lnR w="25653">
                      <a:solidFill>
                        <a:srgbClr val="000000"/>
                      </a:solidFill>
                      <a:prstDash val="solid"/>
                    </a:lnR>
                    <a:lnT w="25653">
                      <a:solidFill>
                        <a:srgbClr val="000000"/>
                      </a:solidFill>
                      <a:prstDash val="solid"/>
                    </a:lnT>
                    <a:lnB w="25653">
                      <a:solidFill>
                        <a:srgbClr val="000000"/>
                      </a:solidFill>
                      <a:prstDash val="solid"/>
                    </a:lnB>
                    <a:solidFill>
                      <a:srgbClr val="D9E1F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17108">
                <a:tc>
                  <a:txBody>
                    <a:bodyPr/>
                    <a:lstStyle/>
                    <a:p>
                      <a:pPr marL="70485">
                        <a:lnSpc>
                          <a:spcPct val="100000"/>
                        </a:lnSpc>
                      </a:pPr>
                      <a:r>
                        <a:rPr sz="700" b="1" spc="-10" dirty="0">
                          <a:latin typeface="Calibri"/>
                          <a:cs typeface="Calibri"/>
                        </a:rPr>
                        <a:t>S</a:t>
                      </a:r>
                      <a:r>
                        <a:rPr sz="700" b="1" dirty="0">
                          <a:latin typeface="Calibri"/>
                          <a:cs typeface="Calibri"/>
                        </a:rPr>
                        <a:t>ITE_NO</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25653">
                      <a:solidFill>
                        <a:srgbClr val="000000"/>
                      </a:solidFill>
                      <a:prstDash val="solid"/>
                    </a:lnT>
                    <a:lnB w="25653">
                      <a:solidFill>
                        <a:srgbClr val="000000"/>
                      </a:solidFill>
                      <a:prstDash val="solid"/>
                    </a:lnB>
                    <a:solidFill>
                      <a:srgbClr val="E2EFDA"/>
                    </a:solidFill>
                  </a:tcPr>
                </a:tc>
                <a:tc>
                  <a:txBody>
                    <a:bodyPr/>
                    <a:lstStyle/>
                    <a:p>
                      <a:pPr marL="92075">
                        <a:lnSpc>
                          <a:spcPct val="100000"/>
                        </a:lnSpc>
                      </a:pPr>
                      <a:r>
                        <a:rPr sz="700" b="1" dirty="0">
                          <a:latin typeface="Calibri"/>
                          <a:cs typeface="Calibri"/>
                        </a:rPr>
                        <a:t>LE</a:t>
                      </a:r>
                      <a:r>
                        <a:rPr sz="700" b="1" spc="5" dirty="0">
                          <a:latin typeface="Calibri"/>
                          <a:cs typeface="Calibri"/>
                        </a:rPr>
                        <a:t>N</a:t>
                      </a:r>
                      <a:r>
                        <a:rPr sz="700" b="1" dirty="0">
                          <a:latin typeface="Calibri"/>
                          <a:cs typeface="Calibri"/>
                        </a:rPr>
                        <a:t>GTH</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25653">
                      <a:solidFill>
                        <a:srgbClr val="000000"/>
                      </a:solidFill>
                      <a:prstDash val="solid"/>
                    </a:lnT>
                    <a:lnB w="25653">
                      <a:solidFill>
                        <a:srgbClr val="000000"/>
                      </a:solidFill>
                      <a:prstDash val="solid"/>
                    </a:lnB>
                    <a:solidFill>
                      <a:srgbClr val="E2EFDA"/>
                    </a:solidFill>
                  </a:tcPr>
                </a:tc>
                <a:tc>
                  <a:txBody>
                    <a:bodyPr/>
                    <a:lstStyle/>
                    <a:p>
                      <a:pPr marL="121285">
                        <a:lnSpc>
                          <a:spcPct val="100000"/>
                        </a:lnSpc>
                      </a:pPr>
                      <a:r>
                        <a:rPr sz="700" b="1" spc="-5" dirty="0">
                          <a:latin typeface="Calibri"/>
                          <a:cs typeface="Calibri"/>
                        </a:rPr>
                        <a:t>W</a:t>
                      </a:r>
                      <a:r>
                        <a:rPr sz="700" b="1" dirty="0">
                          <a:latin typeface="Calibri"/>
                          <a:cs typeface="Calibri"/>
                        </a:rPr>
                        <a:t>I</a:t>
                      </a:r>
                      <a:r>
                        <a:rPr sz="700" b="1" spc="-5" dirty="0">
                          <a:latin typeface="Calibri"/>
                          <a:cs typeface="Calibri"/>
                        </a:rPr>
                        <a:t>D</a:t>
                      </a:r>
                      <a:r>
                        <a:rPr sz="700" b="1" dirty="0">
                          <a:latin typeface="Calibri"/>
                          <a:cs typeface="Calibri"/>
                        </a:rPr>
                        <a:t>TH</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25653">
                      <a:solidFill>
                        <a:srgbClr val="000000"/>
                      </a:solidFill>
                      <a:prstDash val="solid"/>
                    </a:lnT>
                    <a:lnB w="25653">
                      <a:solidFill>
                        <a:srgbClr val="000000"/>
                      </a:solidFill>
                      <a:prstDash val="solid"/>
                    </a:lnB>
                    <a:solidFill>
                      <a:srgbClr val="E2EFDA"/>
                    </a:solidFill>
                  </a:tcPr>
                </a:tc>
                <a:tc>
                  <a:txBody>
                    <a:bodyPr/>
                    <a:lstStyle/>
                    <a:p>
                      <a:pPr marL="167005">
                        <a:lnSpc>
                          <a:spcPct val="100000"/>
                        </a:lnSpc>
                      </a:pPr>
                      <a:r>
                        <a:rPr sz="700" b="1" dirty="0">
                          <a:latin typeface="Calibri"/>
                          <a:cs typeface="Calibri"/>
                        </a:rPr>
                        <a:t>AREA</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25653">
                      <a:solidFill>
                        <a:srgbClr val="000000"/>
                      </a:solidFill>
                      <a:prstDash val="solid"/>
                    </a:lnT>
                    <a:lnB w="25653">
                      <a:solidFill>
                        <a:srgbClr val="000000"/>
                      </a:solidFill>
                      <a:prstDash val="solid"/>
                    </a:lnB>
                    <a:solidFill>
                      <a:srgbClr val="E2EFDA"/>
                    </a:solidFill>
                  </a:tcPr>
                </a:tc>
                <a:tc>
                  <a:txBody>
                    <a:bodyPr/>
                    <a:lstStyle/>
                    <a:p>
                      <a:pPr marL="70485">
                        <a:lnSpc>
                          <a:spcPct val="100000"/>
                        </a:lnSpc>
                      </a:pPr>
                      <a:r>
                        <a:rPr sz="700" b="1" spc="-10" dirty="0">
                          <a:latin typeface="Calibri"/>
                          <a:cs typeface="Calibri"/>
                        </a:rPr>
                        <a:t>S</a:t>
                      </a:r>
                      <a:r>
                        <a:rPr sz="700" b="1" dirty="0">
                          <a:latin typeface="Calibri"/>
                          <a:cs typeface="Calibri"/>
                        </a:rPr>
                        <a:t>ITE_NO</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25653">
                      <a:solidFill>
                        <a:srgbClr val="000000"/>
                      </a:solidFill>
                      <a:prstDash val="solid"/>
                    </a:lnT>
                    <a:lnB w="25653">
                      <a:solidFill>
                        <a:srgbClr val="000000"/>
                      </a:solidFill>
                      <a:prstDash val="solid"/>
                    </a:lnB>
                    <a:solidFill>
                      <a:srgbClr val="E2EFDA"/>
                    </a:solidFill>
                  </a:tcPr>
                </a:tc>
                <a:tc>
                  <a:txBody>
                    <a:bodyPr/>
                    <a:lstStyle/>
                    <a:p>
                      <a:pPr marL="92075">
                        <a:lnSpc>
                          <a:spcPct val="100000"/>
                        </a:lnSpc>
                      </a:pPr>
                      <a:r>
                        <a:rPr sz="700" b="1" dirty="0">
                          <a:latin typeface="Calibri"/>
                          <a:cs typeface="Calibri"/>
                        </a:rPr>
                        <a:t>LE</a:t>
                      </a:r>
                      <a:r>
                        <a:rPr sz="700" b="1" spc="5" dirty="0">
                          <a:latin typeface="Calibri"/>
                          <a:cs typeface="Calibri"/>
                        </a:rPr>
                        <a:t>N</a:t>
                      </a:r>
                      <a:r>
                        <a:rPr sz="700" b="1" dirty="0">
                          <a:latin typeface="Calibri"/>
                          <a:cs typeface="Calibri"/>
                        </a:rPr>
                        <a:t>GTH</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25653">
                      <a:solidFill>
                        <a:srgbClr val="000000"/>
                      </a:solidFill>
                      <a:prstDash val="solid"/>
                    </a:lnT>
                    <a:lnB w="25653">
                      <a:solidFill>
                        <a:srgbClr val="000000"/>
                      </a:solidFill>
                      <a:prstDash val="solid"/>
                    </a:lnB>
                    <a:solidFill>
                      <a:srgbClr val="E2EFDA"/>
                    </a:solidFill>
                  </a:tcPr>
                </a:tc>
                <a:tc>
                  <a:txBody>
                    <a:bodyPr/>
                    <a:lstStyle/>
                    <a:p>
                      <a:pPr marL="121285">
                        <a:lnSpc>
                          <a:spcPct val="100000"/>
                        </a:lnSpc>
                      </a:pPr>
                      <a:r>
                        <a:rPr sz="700" b="1" spc="-5" dirty="0">
                          <a:latin typeface="Calibri"/>
                          <a:cs typeface="Calibri"/>
                        </a:rPr>
                        <a:t>W</a:t>
                      </a:r>
                      <a:r>
                        <a:rPr sz="700" b="1" dirty="0">
                          <a:latin typeface="Calibri"/>
                          <a:cs typeface="Calibri"/>
                        </a:rPr>
                        <a:t>I</a:t>
                      </a:r>
                      <a:r>
                        <a:rPr sz="700" b="1" spc="-5" dirty="0">
                          <a:latin typeface="Calibri"/>
                          <a:cs typeface="Calibri"/>
                        </a:rPr>
                        <a:t>D</a:t>
                      </a:r>
                      <a:r>
                        <a:rPr sz="700" b="1" dirty="0">
                          <a:latin typeface="Calibri"/>
                          <a:cs typeface="Calibri"/>
                        </a:rPr>
                        <a:t>TH</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25653">
                      <a:solidFill>
                        <a:srgbClr val="000000"/>
                      </a:solidFill>
                      <a:prstDash val="solid"/>
                    </a:lnT>
                    <a:lnB w="25653">
                      <a:solidFill>
                        <a:srgbClr val="000000"/>
                      </a:solidFill>
                      <a:prstDash val="solid"/>
                    </a:lnB>
                    <a:solidFill>
                      <a:srgbClr val="E2EFDA"/>
                    </a:solidFill>
                  </a:tcPr>
                </a:tc>
                <a:tc>
                  <a:txBody>
                    <a:bodyPr/>
                    <a:lstStyle/>
                    <a:p>
                      <a:pPr marL="167005">
                        <a:lnSpc>
                          <a:spcPct val="100000"/>
                        </a:lnSpc>
                      </a:pPr>
                      <a:r>
                        <a:rPr sz="700" b="1" dirty="0">
                          <a:latin typeface="Calibri"/>
                          <a:cs typeface="Calibri"/>
                        </a:rPr>
                        <a:t>AREA</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25653">
                      <a:solidFill>
                        <a:srgbClr val="000000"/>
                      </a:solidFill>
                      <a:prstDash val="solid"/>
                    </a:lnT>
                    <a:lnB w="25653">
                      <a:solidFill>
                        <a:srgbClr val="000000"/>
                      </a:solidFill>
                      <a:prstDash val="solid"/>
                    </a:lnB>
                    <a:solidFill>
                      <a:srgbClr val="E2EFDA"/>
                    </a:solidFill>
                  </a:tcPr>
                </a:tc>
                <a:extLst>
                  <a:ext uri="{0D108BD9-81ED-4DB2-BD59-A6C34878D82A}">
                    <a16:rowId xmlns:a16="http://schemas.microsoft.com/office/drawing/2014/main" val="10001"/>
                  </a:ext>
                </a:extLst>
              </a:tr>
              <a:tr h="111575">
                <a:tc>
                  <a:txBody>
                    <a:bodyPr/>
                    <a:lstStyle/>
                    <a:p>
                      <a:pPr marL="3175" algn="ctr">
                        <a:lnSpc>
                          <a:spcPct val="100000"/>
                        </a:lnSpc>
                      </a:pPr>
                      <a:r>
                        <a:rPr sz="700" b="1" dirty="0">
                          <a:latin typeface="Calibri"/>
                          <a:cs typeface="Calibri"/>
                        </a:rPr>
                        <a:t>1</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25653">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9,10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25653">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9,80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25653">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89,18</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25653">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52</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25653">
                      <a:solidFill>
                        <a:srgbClr val="000000"/>
                      </a:solidFill>
                      <a:prstDash val="solid"/>
                    </a:lnT>
                    <a:lnB w="13461">
                      <a:solidFill>
                        <a:srgbClr val="000000"/>
                      </a:solidFill>
                      <a:prstDash val="solid"/>
                    </a:lnB>
                    <a:solidFill>
                      <a:srgbClr val="FCE4D6"/>
                    </a:solidFill>
                  </a:tcPr>
                </a:tc>
                <a:tc>
                  <a:txBody>
                    <a:bodyPr/>
                    <a:lstStyle/>
                    <a:p>
                      <a:pPr marL="165735">
                        <a:lnSpc>
                          <a:spcPct val="100000"/>
                        </a:lnSpc>
                      </a:pPr>
                      <a:r>
                        <a:rPr sz="700" dirty="0">
                          <a:latin typeface="Calibri"/>
                          <a:cs typeface="Calibri"/>
                        </a:rPr>
                        <a:t>11,20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25653">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5,80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25653">
                      <a:solidFill>
                        <a:srgbClr val="000000"/>
                      </a:solidFill>
                      <a:prstDash val="solid"/>
                    </a:lnT>
                    <a:lnB w="13461">
                      <a:solidFill>
                        <a:srgbClr val="000000"/>
                      </a:solidFill>
                      <a:prstDash val="solid"/>
                    </a:lnB>
                    <a:solidFill>
                      <a:srgbClr val="D9E1F2"/>
                    </a:solidFill>
                  </a:tcPr>
                </a:tc>
                <a:tc>
                  <a:txBody>
                    <a:bodyPr/>
                    <a:lstStyle/>
                    <a:p>
                      <a:pPr marL="165735">
                        <a:lnSpc>
                          <a:spcPct val="100000"/>
                        </a:lnSpc>
                      </a:pPr>
                      <a:r>
                        <a:rPr sz="700" dirty="0">
                          <a:latin typeface="Calibri"/>
                          <a:cs typeface="Calibri"/>
                        </a:rPr>
                        <a:t>64,96</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25653">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02"/>
                  </a:ext>
                </a:extLst>
              </a:tr>
              <a:tr h="111575">
                <a:tc>
                  <a:txBody>
                    <a:bodyPr/>
                    <a:lstStyle/>
                    <a:p>
                      <a:pPr marL="3175" algn="ctr">
                        <a:lnSpc>
                          <a:spcPct val="100000"/>
                        </a:lnSpc>
                      </a:pPr>
                      <a:r>
                        <a:rPr sz="700" b="1" dirty="0">
                          <a:latin typeface="Calibri"/>
                          <a:cs typeface="Calibri"/>
                        </a:rPr>
                        <a:t>2</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7,70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8,00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61,60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53</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5,80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6,00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735">
                        <a:lnSpc>
                          <a:spcPct val="100000"/>
                        </a:lnSpc>
                      </a:pPr>
                      <a:r>
                        <a:rPr sz="700" dirty="0">
                          <a:latin typeface="Calibri"/>
                          <a:cs typeface="Calibri"/>
                        </a:rPr>
                        <a:t>34,80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03"/>
                  </a:ext>
                </a:extLst>
              </a:tr>
              <a:tr h="111575">
                <a:tc>
                  <a:txBody>
                    <a:bodyPr/>
                    <a:lstStyle/>
                    <a:p>
                      <a:pPr marL="3175" algn="ctr">
                        <a:lnSpc>
                          <a:spcPct val="100000"/>
                        </a:lnSpc>
                      </a:pPr>
                      <a:r>
                        <a:rPr sz="700" dirty="0">
                          <a:latin typeface="Calibri"/>
                          <a:cs typeface="Calibri"/>
                        </a:rPr>
                        <a:t>3</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8,80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9,00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79,20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54</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9,60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6,30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735">
                        <a:lnSpc>
                          <a:spcPct val="100000"/>
                        </a:lnSpc>
                      </a:pPr>
                      <a:r>
                        <a:rPr sz="700" dirty="0">
                          <a:latin typeface="Calibri"/>
                          <a:cs typeface="Calibri"/>
                        </a:rPr>
                        <a:t>60,48</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04"/>
                  </a:ext>
                </a:extLst>
              </a:tr>
              <a:tr h="111723">
                <a:tc>
                  <a:txBody>
                    <a:bodyPr/>
                    <a:lstStyle/>
                    <a:p>
                      <a:pPr marL="3175" algn="ctr">
                        <a:lnSpc>
                          <a:spcPct val="100000"/>
                        </a:lnSpc>
                      </a:pPr>
                      <a:r>
                        <a:rPr sz="700" dirty="0">
                          <a:latin typeface="Calibri"/>
                          <a:cs typeface="Calibri"/>
                        </a:rPr>
                        <a:t>4</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100">
                        <a:lnSpc>
                          <a:spcPct val="100000"/>
                        </a:lnSpc>
                      </a:pPr>
                      <a:r>
                        <a:rPr sz="700" dirty="0">
                          <a:latin typeface="Calibri"/>
                          <a:cs typeface="Calibri"/>
                        </a:rPr>
                        <a:t>10,20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5,30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54,06</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55</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6,70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9,50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735">
                        <a:lnSpc>
                          <a:spcPct val="100000"/>
                        </a:lnSpc>
                      </a:pPr>
                      <a:r>
                        <a:rPr sz="700" dirty="0">
                          <a:latin typeface="Calibri"/>
                          <a:cs typeface="Calibri"/>
                        </a:rPr>
                        <a:t>63,65</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05"/>
                  </a:ext>
                </a:extLst>
              </a:tr>
              <a:tr h="111575">
                <a:tc>
                  <a:txBody>
                    <a:bodyPr/>
                    <a:lstStyle/>
                    <a:p>
                      <a:pPr marL="3175" algn="ctr">
                        <a:lnSpc>
                          <a:spcPct val="100000"/>
                        </a:lnSpc>
                      </a:pPr>
                      <a:r>
                        <a:rPr sz="700" b="1" dirty="0">
                          <a:latin typeface="Calibri"/>
                          <a:cs typeface="Calibri"/>
                        </a:rPr>
                        <a:t>5</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5,20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10,20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53,04</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57</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5,40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6,50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735">
                        <a:lnSpc>
                          <a:spcPct val="100000"/>
                        </a:lnSpc>
                      </a:pPr>
                      <a:r>
                        <a:rPr sz="700" dirty="0">
                          <a:latin typeface="Calibri"/>
                          <a:cs typeface="Calibri"/>
                        </a:rPr>
                        <a:t>35,10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06"/>
                  </a:ext>
                </a:extLst>
              </a:tr>
              <a:tr h="111575">
                <a:tc>
                  <a:txBody>
                    <a:bodyPr/>
                    <a:lstStyle/>
                    <a:p>
                      <a:pPr marL="3175" algn="ctr">
                        <a:lnSpc>
                          <a:spcPct val="100000"/>
                        </a:lnSpc>
                      </a:pPr>
                      <a:r>
                        <a:rPr sz="700" b="1" dirty="0">
                          <a:latin typeface="Calibri"/>
                          <a:cs typeface="Calibri"/>
                        </a:rPr>
                        <a:t>6</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8,30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6,40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53,12</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58</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6,40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7,20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735">
                        <a:lnSpc>
                          <a:spcPct val="100000"/>
                        </a:lnSpc>
                      </a:pPr>
                      <a:r>
                        <a:rPr sz="700" dirty="0">
                          <a:latin typeface="Calibri"/>
                          <a:cs typeface="Calibri"/>
                        </a:rPr>
                        <a:t>46,08</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07"/>
                  </a:ext>
                </a:extLst>
              </a:tr>
              <a:tr h="111575">
                <a:tc>
                  <a:txBody>
                    <a:bodyPr/>
                    <a:lstStyle/>
                    <a:p>
                      <a:pPr marL="3175" algn="ctr">
                        <a:lnSpc>
                          <a:spcPct val="100000"/>
                        </a:lnSpc>
                      </a:pPr>
                      <a:r>
                        <a:rPr sz="700" b="1" dirty="0">
                          <a:latin typeface="Calibri"/>
                          <a:cs typeface="Calibri"/>
                        </a:rPr>
                        <a:t>7</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8,70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6,40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55,68</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61</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8,20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10,70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735">
                        <a:lnSpc>
                          <a:spcPct val="100000"/>
                        </a:lnSpc>
                      </a:pPr>
                      <a:r>
                        <a:rPr sz="700" dirty="0">
                          <a:latin typeface="Calibri"/>
                          <a:cs typeface="Calibri"/>
                        </a:rPr>
                        <a:t>87,74</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08"/>
                  </a:ext>
                </a:extLst>
              </a:tr>
              <a:tr h="111575">
                <a:tc>
                  <a:txBody>
                    <a:bodyPr/>
                    <a:lstStyle/>
                    <a:p>
                      <a:pPr marL="3175" algn="ctr">
                        <a:lnSpc>
                          <a:spcPct val="100000"/>
                        </a:lnSpc>
                      </a:pPr>
                      <a:r>
                        <a:rPr sz="700" b="1" dirty="0">
                          <a:latin typeface="Calibri"/>
                          <a:cs typeface="Calibri"/>
                        </a:rPr>
                        <a:t>8</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7,00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12,90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90,30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62</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735">
                        <a:lnSpc>
                          <a:spcPct val="100000"/>
                        </a:lnSpc>
                      </a:pPr>
                      <a:r>
                        <a:rPr sz="700" dirty="0">
                          <a:latin typeface="Calibri"/>
                          <a:cs typeface="Calibri"/>
                        </a:rPr>
                        <a:t>10,70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5,90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735">
                        <a:lnSpc>
                          <a:spcPct val="100000"/>
                        </a:lnSpc>
                      </a:pPr>
                      <a:r>
                        <a:rPr sz="700" dirty="0">
                          <a:latin typeface="Calibri"/>
                          <a:cs typeface="Calibri"/>
                        </a:rPr>
                        <a:t>63,13</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09"/>
                  </a:ext>
                </a:extLst>
              </a:tr>
              <a:tr h="111575">
                <a:tc>
                  <a:txBody>
                    <a:bodyPr/>
                    <a:lstStyle/>
                    <a:p>
                      <a:pPr marL="3175" algn="ctr">
                        <a:lnSpc>
                          <a:spcPct val="100000"/>
                        </a:lnSpc>
                      </a:pPr>
                      <a:r>
                        <a:rPr sz="700" dirty="0">
                          <a:latin typeface="Calibri"/>
                          <a:cs typeface="Calibri"/>
                        </a:rPr>
                        <a:t>9</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7,00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12,00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84,00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63</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5,30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7,80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735">
                        <a:lnSpc>
                          <a:spcPct val="100000"/>
                        </a:lnSpc>
                      </a:pPr>
                      <a:r>
                        <a:rPr sz="700" dirty="0">
                          <a:latin typeface="Calibri"/>
                          <a:cs typeface="Calibri"/>
                        </a:rPr>
                        <a:t>41,34</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10"/>
                  </a:ext>
                </a:extLst>
              </a:tr>
              <a:tr h="111575">
                <a:tc>
                  <a:txBody>
                    <a:bodyPr/>
                    <a:lstStyle/>
                    <a:p>
                      <a:pPr marL="5715" algn="ctr">
                        <a:lnSpc>
                          <a:spcPct val="100000"/>
                        </a:lnSpc>
                      </a:pPr>
                      <a:r>
                        <a:rPr sz="700" dirty="0">
                          <a:latin typeface="Calibri"/>
                          <a:cs typeface="Calibri"/>
                        </a:rPr>
                        <a:t>10</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7,00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9,60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67,20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64</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7,80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8,40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735">
                        <a:lnSpc>
                          <a:spcPct val="100000"/>
                        </a:lnSpc>
                      </a:pPr>
                      <a:r>
                        <a:rPr sz="700" dirty="0">
                          <a:latin typeface="Calibri"/>
                          <a:cs typeface="Calibri"/>
                        </a:rPr>
                        <a:t>65,52</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11"/>
                  </a:ext>
                </a:extLst>
              </a:tr>
              <a:tr h="111575">
                <a:tc>
                  <a:txBody>
                    <a:bodyPr/>
                    <a:lstStyle/>
                    <a:p>
                      <a:pPr marL="5715" algn="ctr">
                        <a:lnSpc>
                          <a:spcPct val="100000"/>
                        </a:lnSpc>
                      </a:pPr>
                      <a:r>
                        <a:rPr sz="700" b="1" dirty="0">
                          <a:latin typeface="Calibri"/>
                          <a:cs typeface="Calibri"/>
                        </a:rPr>
                        <a:t>11</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100">
                        <a:lnSpc>
                          <a:spcPct val="100000"/>
                        </a:lnSpc>
                      </a:pPr>
                      <a:r>
                        <a:rPr sz="700" dirty="0">
                          <a:latin typeface="Calibri"/>
                          <a:cs typeface="Calibri"/>
                        </a:rPr>
                        <a:t>10,00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8,90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89,00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65</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7,80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7,80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735">
                        <a:lnSpc>
                          <a:spcPct val="100000"/>
                        </a:lnSpc>
                      </a:pPr>
                      <a:r>
                        <a:rPr sz="700" dirty="0">
                          <a:latin typeface="Calibri"/>
                          <a:cs typeface="Calibri"/>
                        </a:rPr>
                        <a:t>60,84</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12"/>
                  </a:ext>
                </a:extLst>
              </a:tr>
              <a:tr h="111575">
                <a:tc>
                  <a:txBody>
                    <a:bodyPr/>
                    <a:lstStyle/>
                    <a:p>
                      <a:pPr marL="5715" algn="ctr">
                        <a:lnSpc>
                          <a:spcPct val="100000"/>
                        </a:lnSpc>
                      </a:pPr>
                      <a:r>
                        <a:rPr sz="700" b="1" dirty="0">
                          <a:latin typeface="Calibri"/>
                          <a:cs typeface="Calibri"/>
                        </a:rPr>
                        <a:t>12</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100">
                        <a:lnSpc>
                          <a:spcPct val="100000"/>
                        </a:lnSpc>
                      </a:pPr>
                      <a:r>
                        <a:rPr sz="700" dirty="0">
                          <a:latin typeface="Calibri"/>
                          <a:cs typeface="Calibri"/>
                        </a:rPr>
                        <a:t>10,00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9,60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96,00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66</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735">
                        <a:lnSpc>
                          <a:spcPct val="100000"/>
                        </a:lnSpc>
                      </a:pPr>
                      <a:r>
                        <a:rPr sz="700" dirty="0">
                          <a:latin typeface="Calibri"/>
                          <a:cs typeface="Calibri"/>
                        </a:rPr>
                        <a:t>16,20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7,90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30175">
                        <a:lnSpc>
                          <a:spcPct val="100000"/>
                        </a:lnSpc>
                      </a:pPr>
                      <a:r>
                        <a:rPr sz="700" dirty="0">
                          <a:latin typeface="Calibri"/>
                          <a:cs typeface="Calibri"/>
                        </a:rPr>
                        <a:t>127,98</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13"/>
                  </a:ext>
                </a:extLst>
              </a:tr>
              <a:tr h="111575">
                <a:tc>
                  <a:txBody>
                    <a:bodyPr/>
                    <a:lstStyle/>
                    <a:p>
                      <a:pPr marL="5715" algn="ctr">
                        <a:lnSpc>
                          <a:spcPct val="100000"/>
                        </a:lnSpc>
                      </a:pPr>
                      <a:r>
                        <a:rPr sz="700" dirty="0">
                          <a:latin typeface="Calibri"/>
                          <a:cs typeface="Calibri"/>
                        </a:rPr>
                        <a:t>13</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100">
                        <a:lnSpc>
                          <a:spcPct val="100000"/>
                        </a:lnSpc>
                      </a:pPr>
                      <a:r>
                        <a:rPr sz="700" dirty="0">
                          <a:latin typeface="Calibri"/>
                          <a:cs typeface="Calibri"/>
                        </a:rPr>
                        <a:t>10,00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7,20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72,00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67</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8,60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15,70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30175">
                        <a:lnSpc>
                          <a:spcPct val="100000"/>
                        </a:lnSpc>
                      </a:pPr>
                      <a:r>
                        <a:rPr sz="700" dirty="0">
                          <a:latin typeface="Calibri"/>
                          <a:cs typeface="Calibri"/>
                        </a:rPr>
                        <a:t>135,02</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14"/>
                  </a:ext>
                </a:extLst>
              </a:tr>
              <a:tr h="111815">
                <a:tc>
                  <a:txBody>
                    <a:bodyPr/>
                    <a:lstStyle/>
                    <a:p>
                      <a:pPr marL="5715" algn="ctr">
                        <a:lnSpc>
                          <a:spcPct val="100000"/>
                        </a:lnSpc>
                      </a:pPr>
                      <a:r>
                        <a:rPr sz="700" dirty="0">
                          <a:latin typeface="Calibri"/>
                          <a:cs typeface="Calibri"/>
                        </a:rPr>
                        <a:t>14</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7,50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10,00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75,00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68</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9,40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16,90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30175">
                        <a:lnSpc>
                          <a:spcPct val="100000"/>
                        </a:lnSpc>
                      </a:pPr>
                      <a:r>
                        <a:rPr sz="700" dirty="0">
                          <a:latin typeface="Calibri"/>
                          <a:cs typeface="Calibri"/>
                        </a:rPr>
                        <a:t>158,86</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15"/>
                  </a:ext>
                </a:extLst>
              </a:tr>
              <a:tr h="111575">
                <a:tc>
                  <a:txBody>
                    <a:bodyPr/>
                    <a:lstStyle/>
                    <a:p>
                      <a:pPr marL="5715" algn="ctr">
                        <a:lnSpc>
                          <a:spcPct val="100000"/>
                        </a:lnSpc>
                      </a:pPr>
                      <a:r>
                        <a:rPr sz="700" dirty="0">
                          <a:latin typeface="Calibri"/>
                          <a:cs typeface="Calibri"/>
                        </a:rPr>
                        <a:t>15</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9,50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10,80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30175">
                        <a:lnSpc>
                          <a:spcPct val="100000"/>
                        </a:lnSpc>
                      </a:pPr>
                      <a:r>
                        <a:rPr sz="700" dirty="0">
                          <a:latin typeface="Calibri"/>
                          <a:cs typeface="Calibri"/>
                        </a:rPr>
                        <a:t>102,60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69</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735">
                        <a:lnSpc>
                          <a:spcPct val="100000"/>
                        </a:lnSpc>
                      </a:pPr>
                      <a:r>
                        <a:rPr sz="700" dirty="0">
                          <a:latin typeface="Calibri"/>
                          <a:cs typeface="Calibri"/>
                        </a:rPr>
                        <a:t>12,20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9,80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30175">
                        <a:lnSpc>
                          <a:spcPct val="100000"/>
                        </a:lnSpc>
                      </a:pPr>
                      <a:r>
                        <a:rPr sz="700" dirty="0">
                          <a:latin typeface="Calibri"/>
                          <a:cs typeface="Calibri"/>
                        </a:rPr>
                        <a:t>119,56</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16"/>
                  </a:ext>
                </a:extLst>
              </a:tr>
              <a:tr h="111575">
                <a:tc>
                  <a:txBody>
                    <a:bodyPr/>
                    <a:lstStyle/>
                    <a:p>
                      <a:pPr marL="5715" algn="ctr">
                        <a:lnSpc>
                          <a:spcPct val="100000"/>
                        </a:lnSpc>
                      </a:pPr>
                      <a:r>
                        <a:rPr sz="700" b="1" dirty="0">
                          <a:latin typeface="Calibri"/>
                          <a:cs typeface="Calibri"/>
                        </a:rPr>
                        <a:t>17</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7,70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5,00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38,50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70</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735">
                        <a:lnSpc>
                          <a:spcPct val="100000"/>
                        </a:lnSpc>
                      </a:pPr>
                      <a:r>
                        <a:rPr sz="700" dirty="0">
                          <a:latin typeface="Calibri"/>
                          <a:cs typeface="Calibri"/>
                        </a:rPr>
                        <a:t>11,90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10,70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30175">
                        <a:lnSpc>
                          <a:spcPct val="100000"/>
                        </a:lnSpc>
                      </a:pPr>
                      <a:r>
                        <a:rPr sz="700" dirty="0">
                          <a:latin typeface="Calibri"/>
                          <a:cs typeface="Calibri"/>
                        </a:rPr>
                        <a:t>127,33</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17"/>
                  </a:ext>
                </a:extLst>
              </a:tr>
              <a:tr h="111575">
                <a:tc>
                  <a:txBody>
                    <a:bodyPr/>
                    <a:lstStyle/>
                    <a:p>
                      <a:pPr marL="5715" algn="ctr">
                        <a:lnSpc>
                          <a:spcPct val="100000"/>
                        </a:lnSpc>
                      </a:pPr>
                      <a:r>
                        <a:rPr sz="700" b="1" dirty="0">
                          <a:latin typeface="Calibri"/>
                          <a:cs typeface="Calibri"/>
                        </a:rPr>
                        <a:t>18</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8,00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7,20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57,60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71</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7,70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8,30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735">
                        <a:lnSpc>
                          <a:spcPct val="100000"/>
                        </a:lnSpc>
                      </a:pPr>
                      <a:r>
                        <a:rPr sz="700" dirty="0">
                          <a:latin typeface="Calibri"/>
                          <a:cs typeface="Calibri"/>
                        </a:rPr>
                        <a:t>63,91</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18"/>
                  </a:ext>
                </a:extLst>
              </a:tr>
              <a:tr h="111575">
                <a:tc>
                  <a:txBody>
                    <a:bodyPr/>
                    <a:lstStyle/>
                    <a:p>
                      <a:pPr marL="5715" algn="ctr">
                        <a:lnSpc>
                          <a:spcPct val="100000"/>
                        </a:lnSpc>
                      </a:pPr>
                      <a:r>
                        <a:rPr sz="700" dirty="0">
                          <a:latin typeface="Calibri"/>
                          <a:cs typeface="Calibri"/>
                        </a:rPr>
                        <a:t>19</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8,00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9,50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76,00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72</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9,70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9,70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735">
                        <a:lnSpc>
                          <a:spcPct val="100000"/>
                        </a:lnSpc>
                      </a:pPr>
                      <a:r>
                        <a:rPr sz="700" dirty="0">
                          <a:latin typeface="Calibri"/>
                          <a:cs typeface="Calibri"/>
                        </a:rPr>
                        <a:t>94,09</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19"/>
                  </a:ext>
                </a:extLst>
              </a:tr>
              <a:tr h="111575">
                <a:tc>
                  <a:txBody>
                    <a:bodyPr/>
                    <a:lstStyle/>
                    <a:p>
                      <a:pPr marL="5715" algn="ctr">
                        <a:lnSpc>
                          <a:spcPct val="100000"/>
                        </a:lnSpc>
                      </a:pPr>
                      <a:r>
                        <a:rPr sz="700" b="1" dirty="0">
                          <a:latin typeface="Calibri"/>
                          <a:cs typeface="Calibri"/>
                        </a:rPr>
                        <a:t>20</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8,00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6,80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54,40</a:t>
                      </a: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73</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735">
                        <a:lnSpc>
                          <a:spcPct val="100000"/>
                        </a:lnSpc>
                      </a:pPr>
                      <a:r>
                        <a:rPr sz="700" dirty="0">
                          <a:latin typeface="Calibri"/>
                          <a:cs typeface="Calibri"/>
                        </a:rPr>
                        <a:t>16,00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8,10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30175">
                        <a:lnSpc>
                          <a:spcPct val="100000"/>
                        </a:lnSpc>
                      </a:pPr>
                      <a:r>
                        <a:rPr sz="700" dirty="0">
                          <a:latin typeface="Calibri"/>
                          <a:cs typeface="Calibri"/>
                        </a:rPr>
                        <a:t>129,60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20"/>
                  </a:ext>
                </a:extLst>
              </a:tr>
              <a:tr h="111575">
                <a:tc>
                  <a:txBody>
                    <a:bodyPr/>
                    <a:lstStyle/>
                    <a:p>
                      <a:pPr marL="5715" algn="ctr">
                        <a:lnSpc>
                          <a:spcPct val="100000"/>
                        </a:lnSpc>
                      </a:pPr>
                      <a:r>
                        <a:rPr sz="700" b="1" dirty="0">
                          <a:latin typeface="Calibri"/>
                          <a:cs typeface="Calibri"/>
                        </a:rPr>
                        <a:t>21</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8,20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12,70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30175">
                        <a:lnSpc>
                          <a:spcPct val="100000"/>
                        </a:lnSpc>
                      </a:pPr>
                      <a:r>
                        <a:rPr sz="700" dirty="0">
                          <a:latin typeface="Calibri"/>
                          <a:cs typeface="Calibri"/>
                        </a:rPr>
                        <a:t>104,14</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74</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735">
                        <a:lnSpc>
                          <a:spcPct val="100000"/>
                        </a:lnSpc>
                      </a:pPr>
                      <a:r>
                        <a:rPr sz="700" dirty="0">
                          <a:latin typeface="Calibri"/>
                          <a:cs typeface="Calibri"/>
                        </a:rPr>
                        <a:t>15,90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7,10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30175">
                        <a:lnSpc>
                          <a:spcPct val="100000"/>
                        </a:lnSpc>
                      </a:pPr>
                      <a:r>
                        <a:rPr sz="700" dirty="0">
                          <a:latin typeface="Calibri"/>
                          <a:cs typeface="Calibri"/>
                        </a:rPr>
                        <a:t>112,89</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21"/>
                  </a:ext>
                </a:extLst>
              </a:tr>
              <a:tr h="111575">
                <a:tc>
                  <a:txBody>
                    <a:bodyPr/>
                    <a:lstStyle/>
                    <a:p>
                      <a:pPr marL="5715" algn="ctr">
                        <a:lnSpc>
                          <a:spcPct val="100000"/>
                        </a:lnSpc>
                      </a:pPr>
                      <a:r>
                        <a:rPr sz="700" b="1" dirty="0">
                          <a:latin typeface="Calibri"/>
                          <a:cs typeface="Calibri"/>
                        </a:rPr>
                        <a:t>22</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100">
                        <a:lnSpc>
                          <a:spcPct val="100000"/>
                        </a:lnSpc>
                      </a:pPr>
                      <a:r>
                        <a:rPr sz="700" dirty="0">
                          <a:latin typeface="Calibri"/>
                          <a:cs typeface="Calibri"/>
                        </a:rPr>
                        <a:t>14,00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12,80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30175">
                        <a:lnSpc>
                          <a:spcPct val="100000"/>
                        </a:lnSpc>
                      </a:pPr>
                      <a:r>
                        <a:rPr sz="700" dirty="0">
                          <a:latin typeface="Calibri"/>
                          <a:cs typeface="Calibri"/>
                        </a:rPr>
                        <a:t>179,20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75</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735">
                        <a:lnSpc>
                          <a:spcPct val="100000"/>
                        </a:lnSpc>
                      </a:pPr>
                      <a:r>
                        <a:rPr sz="700" dirty="0">
                          <a:latin typeface="Calibri"/>
                          <a:cs typeface="Calibri"/>
                        </a:rPr>
                        <a:t>14,10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8,20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30175">
                        <a:lnSpc>
                          <a:spcPct val="100000"/>
                        </a:lnSpc>
                      </a:pPr>
                      <a:r>
                        <a:rPr sz="700" dirty="0">
                          <a:latin typeface="Calibri"/>
                          <a:cs typeface="Calibri"/>
                        </a:rPr>
                        <a:t>115,62</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22"/>
                  </a:ext>
                </a:extLst>
              </a:tr>
              <a:tr h="111575">
                <a:tc>
                  <a:txBody>
                    <a:bodyPr/>
                    <a:lstStyle/>
                    <a:p>
                      <a:pPr marL="5715" algn="ctr">
                        <a:lnSpc>
                          <a:spcPct val="100000"/>
                        </a:lnSpc>
                      </a:pPr>
                      <a:r>
                        <a:rPr sz="700" b="1" dirty="0">
                          <a:latin typeface="Calibri"/>
                          <a:cs typeface="Calibri"/>
                        </a:rPr>
                        <a:t>23</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100">
                        <a:lnSpc>
                          <a:spcPct val="100000"/>
                        </a:lnSpc>
                      </a:pPr>
                      <a:r>
                        <a:rPr sz="700" dirty="0">
                          <a:latin typeface="Calibri"/>
                          <a:cs typeface="Calibri"/>
                        </a:rPr>
                        <a:t>10,00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14,00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30175">
                        <a:lnSpc>
                          <a:spcPct val="100000"/>
                        </a:lnSpc>
                      </a:pPr>
                      <a:r>
                        <a:rPr sz="700" dirty="0">
                          <a:latin typeface="Calibri"/>
                          <a:cs typeface="Calibri"/>
                        </a:rPr>
                        <a:t>140,00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76</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9,00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10,20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735">
                        <a:lnSpc>
                          <a:spcPct val="100000"/>
                        </a:lnSpc>
                      </a:pPr>
                      <a:r>
                        <a:rPr sz="700" dirty="0">
                          <a:latin typeface="Calibri"/>
                          <a:cs typeface="Calibri"/>
                        </a:rPr>
                        <a:t>91,80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23"/>
                  </a:ext>
                </a:extLst>
              </a:tr>
              <a:tr h="111575">
                <a:tc>
                  <a:txBody>
                    <a:bodyPr/>
                    <a:lstStyle/>
                    <a:p>
                      <a:pPr marL="5715" algn="ctr">
                        <a:lnSpc>
                          <a:spcPct val="100000"/>
                        </a:lnSpc>
                      </a:pPr>
                      <a:r>
                        <a:rPr sz="700" b="1" dirty="0">
                          <a:latin typeface="Calibri"/>
                          <a:cs typeface="Calibri"/>
                        </a:rPr>
                        <a:t>24</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8,50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11,10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94,35</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77</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735">
                        <a:lnSpc>
                          <a:spcPct val="100000"/>
                        </a:lnSpc>
                      </a:pPr>
                      <a:r>
                        <a:rPr sz="700" dirty="0">
                          <a:latin typeface="Calibri"/>
                          <a:cs typeface="Calibri"/>
                        </a:rPr>
                        <a:t>11,00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8,40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735">
                        <a:lnSpc>
                          <a:spcPct val="100000"/>
                        </a:lnSpc>
                      </a:pPr>
                      <a:r>
                        <a:rPr sz="700" dirty="0">
                          <a:latin typeface="Calibri"/>
                          <a:cs typeface="Calibri"/>
                        </a:rPr>
                        <a:t>92,40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24"/>
                  </a:ext>
                </a:extLst>
              </a:tr>
              <a:tr h="111723">
                <a:tc>
                  <a:txBody>
                    <a:bodyPr/>
                    <a:lstStyle/>
                    <a:p>
                      <a:pPr marL="5715" algn="ctr">
                        <a:lnSpc>
                          <a:spcPct val="100000"/>
                        </a:lnSpc>
                      </a:pPr>
                      <a:r>
                        <a:rPr sz="700" b="1" dirty="0">
                          <a:latin typeface="Calibri"/>
                          <a:cs typeface="Calibri"/>
                        </a:rPr>
                        <a:t>25</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100">
                        <a:lnSpc>
                          <a:spcPct val="100000"/>
                        </a:lnSpc>
                      </a:pPr>
                      <a:r>
                        <a:rPr sz="700" dirty="0">
                          <a:latin typeface="Calibri"/>
                          <a:cs typeface="Calibri"/>
                        </a:rPr>
                        <a:t>10,20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11,10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30175">
                        <a:lnSpc>
                          <a:spcPct val="100000"/>
                        </a:lnSpc>
                      </a:pPr>
                      <a:r>
                        <a:rPr sz="700" dirty="0">
                          <a:latin typeface="Calibri"/>
                          <a:cs typeface="Calibri"/>
                        </a:rPr>
                        <a:t>113,22</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78</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7,80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8,20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735">
                        <a:lnSpc>
                          <a:spcPct val="100000"/>
                        </a:lnSpc>
                      </a:pPr>
                      <a:r>
                        <a:rPr sz="700" dirty="0">
                          <a:latin typeface="Calibri"/>
                          <a:cs typeface="Calibri"/>
                        </a:rPr>
                        <a:t>63,96</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25"/>
                  </a:ext>
                </a:extLst>
              </a:tr>
              <a:tr h="111575">
                <a:tc>
                  <a:txBody>
                    <a:bodyPr/>
                    <a:lstStyle/>
                    <a:p>
                      <a:pPr marL="5715" algn="ctr">
                        <a:lnSpc>
                          <a:spcPct val="100000"/>
                        </a:lnSpc>
                      </a:pPr>
                      <a:r>
                        <a:rPr sz="700" b="1" dirty="0">
                          <a:latin typeface="Calibri"/>
                          <a:cs typeface="Calibri"/>
                        </a:rPr>
                        <a:t>26</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7,00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11,20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78,40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79</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6,60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9,10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735">
                        <a:lnSpc>
                          <a:spcPct val="100000"/>
                        </a:lnSpc>
                      </a:pPr>
                      <a:r>
                        <a:rPr sz="700" dirty="0">
                          <a:latin typeface="Calibri"/>
                          <a:cs typeface="Calibri"/>
                        </a:rPr>
                        <a:t>60,06</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26"/>
                  </a:ext>
                </a:extLst>
              </a:tr>
              <a:tr h="111575">
                <a:tc>
                  <a:txBody>
                    <a:bodyPr/>
                    <a:lstStyle/>
                    <a:p>
                      <a:pPr marL="5715" algn="ctr">
                        <a:lnSpc>
                          <a:spcPct val="100000"/>
                        </a:lnSpc>
                      </a:pPr>
                      <a:r>
                        <a:rPr sz="700" b="1" dirty="0">
                          <a:latin typeface="Calibri"/>
                          <a:cs typeface="Calibri"/>
                        </a:rPr>
                        <a:t>27</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100">
                        <a:lnSpc>
                          <a:spcPct val="100000"/>
                        </a:lnSpc>
                      </a:pPr>
                      <a:r>
                        <a:rPr sz="700" dirty="0">
                          <a:latin typeface="Calibri"/>
                          <a:cs typeface="Calibri"/>
                        </a:rPr>
                        <a:t>10,90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10,80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30175">
                        <a:lnSpc>
                          <a:spcPct val="100000"/>
                        </a:lnSpc>
                      </a:pPr>
                      <a:r>
                        <a:rPr sz="700" dirty="0">
                          <a:latin typeface="Calibri"/>
                          <a:cs typeface="Calibri"/>
                        </a:rPr>
                        <a:t>117,72</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80</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8,10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5,10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735">
                        <a:lnSpc>
                          <a:spcPct val="100000"/>
                        </a:lnSpc>
                      </a:pPr>
                      <a:r>
                        <a:rPr sz="700" dirty="0">
                          <a:latin typeface="Calibri"/>
                          <a:cs typeface="Calibri"/>
                        </a:rPr>
                        <a:t>41,31</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27"/>
                  </a:ext>
                </a:extLst>
              </a:tr>
              <a:tr h="111575">
                <a:tc>
                  <a:txBody>
                    <a:bodyPr/>
                    <a:lstStyle/>
                    <a:p>
                      <a:pPr marL="5715" algn="ctr">
                        <a:lnSpc>
                          <a:spcPct val="100000"/>
                        </a:lnSpc>
                      </a:pPr>
                      <a:r>
                        <a:rPr sz="700" dirty="0">
                          <a:latin typeface="Calibri"/>
                          <a:cs typeface="Calibri"/>
                        </a:rPr>
                        <a:t>28</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100">
                        <a:lnSpc>
                          <a:spcPct val="100000"/>
                        </a:lnSpc>
                      </a:pPr>
                      <a:r>
                        <a:rPr sz="700" dirty="0">
                          <a:latin typeface="Calibri"/>
                          <a:cs typeface="Calibri"/>
                        </a:rPr>
                        <a:t>10,20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7,30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74,46</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82</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4,90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10,20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735">
                        <a:lnSpc>
                          <a:spcPct val="100000"/>
                        </a:lnSpc>
                      </a:pPr>
                      <a:r>
                        <a:rPr sz="700" dirty="0">
                          <a:latin typeface="Calibri"/>
                          <a:cs typeface="Calibri"/>
                        </a:rPr>
                        <a:t>49,98</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28"/>
                  </a:ext>
                </a:extLst>
              </a:tr>
              <a:tr h="111575">
                <a:tc>
                  <a:txBody>
                    <a:bodyPr/>
                    <a:lstStyle/>
                    <a:p>
                      <a:pPr marL="5715" algn="ctr">
                        <a:lnSpc>
                          <a:spcPct val="100000"/>
                        </a:lnSpc>
                      </a:pPr>
                      <a:r>
                        <a:rPr sz="700" b="1" dirty="0">
                          <a:latin typeface="Calibri"/>
                          <a:cs typeface="Calibri"/>
                        </a:rPr>
                        <a:t>29</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100">
                        <a:lnSpc>
                          <a:spcPct val="100000"/>
                        </a:lnSpc>
                      </a:pPr>
                      <a:r>
                        <a:rPr sz="700" dirty="0">
                          <a:latin typeface="Calibri"/>
                          <a:cs typeface="Calibri"/>
                        </a:rPr>
                        <a:t>10,20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8,00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81,60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83</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6,70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9,30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735">
                        <a:lnSpc>
                          <a:spcPct val="100000"/>
                        </a:lnSpc>
                      </a:pPr>
                      <a:r>
                        <a:rPr sz="700" dirty="0">
                          <a:latin typeface="Calibri"/>
                          <a:cs typeface="Calibri"/>
                        </a:rPr>
                        <a:t>62,31</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29"/>
                  </a:ext>
                </a:extLst>
              </a:tr>
              <a:tr h="111575">
                <a:tc>
                  <a:txBody>
                    <a:bodyPr/>
                    <a:lstStyle/>
                    <a:p>
                      <a:pPr marL="5715" algn="ctr">
                        <a:lnSpc>
                          <a:spcPct val="100000"/>
                        </a:lnSpc>
                      </a:pPr>
                      <a:r>
                        <a:rPr sz="700" dirty="0">
                          <a:latin typeface="Calibri"/>
                          <a:cs typeface="Calibri"/>
                        </a:rPr>
                        <a:t>30</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7,10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7,50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53,25</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84</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735">
                        <a:lnSpc>
                          <a:spcPct val="100000"/>
                        </a:lnSpc>
                      </a:pPr>
                      <a:r>
                        <a:rPr sz="700" dirty="0">
                          <a:latin typeface="Calibri"/>
                          <a:cs typeface="Calibri"/>
                        </a:rPr>
                        <a:t>11,60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6,70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735">
                        <a:lnSpc>
                          <a:spcPct val="100000"/>
                        </a:lnSpc>
                      </a:pPr>
                      <a:r>
                        <a:rPr sz="700" dirty="0">
                          <a:latin typeface="Calibri"/>
                          <a:cs typeface="Calibri"/>
                        </a:rPr>
                        <a:t>77,72</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30"/>
                  </a:ext>
                </a:extLst>
              </a:tr>
              <a:tr h="111575">
                <a:tc>
                  <a:txBody>
                    <a:bodyPr/>
                    <a:lstStyle/>
                    <a:p>
                      <a:pPr marL="5715" algn="ctr">
                        <a:lnSpc>
                          <a:spcPct val="100000"/>
                        </a:lnSpc>
                      </a:pPr>
                      <a:r>
                        <a:rPr sz="700" b="1" dirty="0">
                          <a:latin typeface="Calibri"/>
                          <a:cs typeface="Calibri"/>
                        </a:rPr>
                        <a:t>31</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100">
                        <a:lnSpc>
                          <a:spcPct val="100000"/>
                        </a:lnSpc>
                      </a:pPr>
                      <a:r>
                        <a:rPr sz="700" dirty="0">
                          <a:latin typeface="Calibri"/>
                          <a:cs typeface="Calibri"/>
                        </a:rPr>
                        <a:t>10,00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5,80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58,00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85</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7,60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12,20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735">
                        <a:lnSpc>
                          <a:spcPct val="100000"/>
                        </a:lnSpc>
                      </a:pPr>
                      <a:r>
                        <a:rPr sz="700" dirty="0">
                          <a:latin typeface="Calibri"/>
                          <a:cs typeface="Calibri"/>
                        </a:rPr>
                        <a:t>92,72</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31"/>
                  </a:ext>
                </a:extLst>
              </a:tr>
              <a:tr h="111575">
                <a:tc>
                  <a:txBody>
                    <a:bodyPr/>
                    <a:lstStyle/>
                    <a:p>
                      <a:pPr marL="5715" algn="ctr">
                        <a:lnSpc>
                          <a:spcPct val="100000"/>
                        </a:lnSpc>
                      </a:pPr>
                      <a:r>
                        <a:rPr sz="700" dirty="0">
                          <a:latin typeface="Calibri"/>
                          <a:cs typeface="Calibri"/>
                        </a:rPr>
                        <a:t>32</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8,30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9,80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81,34</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86</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7,60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9,50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735">
                        <a:lnSpc>
                          <a:spcPct val="100000"/>
                        </a:lnSpc>
                      </a:pPr>
                      <a:r>
                        <a:rPr sz="700" dirty="0">
                          <a:latin typeface="Calibri"/>
                          <a:cs typeface="Calibri"/>
                        </a:rPr>
                        <a:t>72,20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32"/>
                  </a:ext>
                </a:extLst>
              </a:tr>
              <a:tr h="111575">
                <a:tc>
                  <a:txBody>
                    <a:bodyPr/>
                    <a:lstStyle/>
                    <a:p>
                      <a:pPr marL="5715" algn="ctr">
                        <a:lnSpc>
                          <a:spcPct val="100000"/>
                        </a:lnSpc>
                      </a:pPr>
                      <a:r>
                        <a:rPr sz="700" b="1" dirty="0">
                          <a:latin typeface="Calibri"/>
                          <a:cs typeface="Calibri"/>
                        </a:rPr>
                        <a:t>33</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5,50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8,00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44,00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87</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5,90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13,20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735">
                        <a:lnSpc>
                          <a:spcPct val="100000"/>
                        </a:lnSpc>
                      </a:pPr>
                      <a:r>
                        <a:rPr sz="700" dirty="0">
                          <a:latin typeface="Calibri"/>
                          <a:cs typeface="Calibri"/>
                        </a:rPr>
                        <a:t>77,88</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extLst>
                  <a:ext uri="{0D108BD9-81ED-4DB2-BD59-A6C34878D82A}">
                    <a16:rowId xmlns:a16="http://schemas.microsoft.com/office/drawing/2014/main" val="10033"/>
                  </a:ext>
                </a:extLst>
              </a:tr>
              <a:tr h="117108">
                <a:tc>
                  <a:txBody>
                    <a:bodyPr/>
                    <a:lstStyle/>
                    <a:p>
                      <a:pPr marL="5715" algn="ctr">
                        <a:lnSpc>
                          <a:spcPct val="100000"/>
                        </a:lnSpc>
                      </a:pPr>
                      <a:r>
                        <a:rPr sz="700" b="1" dirty="0">
                          <a:latin typeface="Calibri"/>
                          <a:cs typeface="Calibri"/>
                        </a:rPr>
                        <a:t>34</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100">
                        <a:lnSpc>
                          <a:spcPct val="100000"/>
                        </a:lnSpc>
                      </a:pPr>
                      <a:r>
                        <a:rPr sz="700" dirty="0">
                          <a:latin typeface="Calibri"/>
                          <a:cs typeface="Calibri"/>
                        </a:rPr>
                        <a:t>10,10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8,00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80,80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a:txBody>
                    <a:bodyPr/>
                    <a:lstStyle/>
                    <a:p>
                      <a:pPr marL="5715" algn="ctr">
                        <a:lnSpc>
                          <a:spcPct val="100000"/>
                        </a:lnSpc>
                      </a:pPr>
                      <a:r>
                        <a:rPr sz="700" b="1" dirty="0">
                          <a:latin typeface="Calibri"/>
                          <a:cs typeface="Calibri"/>
                        </a:rPr>
                        <a:t>88</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25653">
                      <a:solidFill>
                        <a:srgbClr val="000000"/>
                      </a:solidFill>
                      <a:prstDash val="solid"/>
                    </a:lnB>
                    <a:solidFill>
                      <a:srgbClr val="FCE4D6"/>
                    </a:solidFill>
                  </a:tcPr>
                </a:tc>
                <a:tc>
                  <a:txBody>
                    <a:bodyPr/>
                    <a:lstStyle/>
                    <a:p>
                      <a:pPr marL="165735">
                        <a:lnSpc>
                          <a:spcPct val="100000"/>
                        </a:lnSpc>
                      </a:pPr>
                      <a:r>
                        <a:rPr sz="700" dirty="0">
                          <a:latin typeface="Calibri"/>
                          <a:cs typeface="Calibri"/>
                        </a:rPr>
                        <a:t>10,30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25653">
                      <a:solidFill>
                        <a:srgbClr val="000000"/>
                      </a:solidFill>
                      <a:prstDash val="solid"/>
                    </a:lnB>
                    <a:solidFill>
                      <a:srgbClr val="D9E1F2"/>
                    </a:solidFill>
                  </a:tcPr>
                </a:tc>
                <a:tc>
                  <a:txBody>
                    <a:bodyPr/>
                    <a:lstStyle/>
                    <a:p>
                      <a:pPr marL="201930">
                        <a:lnSpc>
                          <a:spcPct val="100000"/>
                        </a:lnSpc>
                      </a:pPr>
                      <a:r>
                        <a:rPr sz="700" dirty="0">
                          <a:latin typeface="Calibri"/>
                          <a:cs typeface="Calibri"/>
                        </a:rPr>
                        <a:t>9,20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25653">
                      <a:solidFill>
                        <a:srgbClr val="000000"/>
                      </a:solidFill>
                      <a:prstDash val="solid"/>
                    </a:lnB>
                    <a:solidFill>
                      <a:srgbClr val="D9E1F2"/>
                    </a:solidFill>
                  </a:tcPr>
                </a:tc>
                <a:tc>
                  <a:txBody>
                    <a:bodyPr/>
                    <a:lstStyle/>
                    <a:p>
                      <a:pPr marL="165735">
                        <a:lnSpc>
                          <a:spcPct val="100000"/>
                        </a:lnSpc>
                      </a:pPr>
                      <a:r>
                        <a:rPr sz="700" dirty="0">
                          <a:latin typeface="Calibri"/>
                          <a:cs typeface="Calibri"/>
                        </a:rPr>
                        <a:t>94,76</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25653">
                      <a:solidFill>
                        <a:srgbClr val="000000"/>
                      </a:solidFill>
                      <a:prstDash val="solid"/>
                    </a:lnB>
                    <a:solidFill>
                      <a:srgbClr val="F4AF83"/>
                    </a:solidFill>
                  </a:tcPr>
                </a:tc>
                <a:extLst>
                  <a:ext uri="{0D108BD9-81ED-4DB2-BD59-A6C34878D82A}">
                    <a16:rowId xmlns:a16="http://schemas.microsoft.com/office/drawing/2014/main" val="10034"/>
                  </a:ext>
                </a:extLst>
              </a:tr>
              <a:tr h="111815">
                <a:tc>
                  <a:txBody>
                    <a:bodyPr/>
                    <a:lstStyle/>
                    <a:p>
                      <a:pPr marL="5715" algn="ctr">
                        <a:lnSpc>
                          <a:spcPct val="100000"/>
                        </a:lnSpc>
                      </a:pPr>
                      <a:r>
                        <a:rPr sz="700" b="1" dirty="0">
                          <a:latin typeface="Calibri"/>
                          <a:cs typeface="Calibri"/>
                        </a:rPr>
                        <a:t>35</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100">
                        <a:lnSpc>
                          <a:spcPct val="100000"/>
                        </a:lnSpc>
                      </a:pPr>
                      <a:r>
                        <a:rPr sz="700" dirty="0">
                          <a:latin typeface="Calibri"/>
                          <a:cs typeface="Calibri"/>
                        </a:rPr>
                        <a:t>10,20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7,30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74,46</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rowSpan="13" gridSpan="4">
                  <a:txBody>
                    <a:bodyPr/>
                    <a:lstStyle/>
                    <a:p>
                      <a:endParaRPr sz="700">
                        <a:latin typeface="Calibri"/>
                        <a:cs typeface="Calibri"/>
                      </a:endParaRPr>
                    </a:p>
                  </a:txBody>
                  <a:tcPr marL="0" marR="0" marT="0" marB="0">
                    <a:lnL w="25653">
                      <a:solidFill>
                        <a:srgbClr val="000000"/>
                      </a:solidFill>
                      <a:prstDash val="solid"/>
                    </a:lnL>
                    <a:lnT w="25653">
                      <a:solidFill>
                        <a:srgbClr val="000000"/>
                      </a:solidFill>
                      <a:prstDash val="solid"/>
                    </a:lnT>
                  </a:tcPr>
                </a:tc>
                <a:tc rowSpan="13" hMerge="1">
                  <a:txBody>
                    <a:bodyPr/>
                    <a:lstStyle/>
                    <a:p>
                      <a:endParaRPr/>
                    </a:p>
                  </a:txBody>
                  <a:tcPr marL="0" marR="0" marT="0" marB="0"/>
                </a:tc>
                <a:tc rowSpan="13" hMerge="1">
                  <a:txBody>
                    <a:bodyPr/>
                    <a:lstStyle/>
                    <a:p>
                      <a:endParaRPr/>
                    </a:p>
                  </a:txBody>
                  <a:tcPr marL="0" marR="0" marT="0" marB="0"/>
                </a:tc>
                <a:tc rowSpan="13" hMerge="1">
                  <a:txBody>
                    <a:bodyPr/>
                    <a:lstStyle/>
                    <a:p>
                      <a:endParaRPr/>
                    </a:p>
                  </a:txBody>
                  <a:tcPr marL="0" marR="0" marT="0" marB="0"/>
                </a:tc>
                <a:extLst>
                  <a:ext uri="{0D108BD9-81ED-4DB2-BD59-A6C34878D82A}">
                    <a16:rowId xmlns:a16="http://schemas.microsoft.com/office/drawing/2014/main" val="10035"/>
                  </a:ext>
                </a:extLst>
              </a:tr>
              <a:tr h="111572">
                <a:tc>
                  <a:txBody>
                    <a:bodyPr/>
                    <a:lstStyle/>
                    <a:p>
                      <a:pPr marL="5715" algn="ctr">
                        <a:lnSpc>
                          <a:spcPct val="100000"/>
                        </a:lnSpc>
                      </a:pPr>
                      <a:r>
                        <a:rPr sz="700" b="1" dirty="0">
                          <a:latin typeface="Calibri"/>
                          <a:cs typeface="Calibri"/>
                        </a:rPr>
                        <a:t>36</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8,20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9,00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73,80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36"/>
                  </a:ext>
                </a:extLst>
              </a:tr>
              <a:tr h="111575">
                <a:tc>
                  <a:txBody>
                    <a:bodyPr/>
                    <a:lstStyle/>
                    <a:p>
                      <a:pPr marL="5715" algn="ctr">
                        <a:lnSpc>
                          <a:spcPct val="100000"/>
                        </a:lnSpc>
                      </a:pPr>
                      <a:r>
                        <a:rPr sz="700" b="1" dirty="0">
                          <a:latin typeface="Calibri"/>
                          <a:cs typeface="Calibri"/>
                        </a:rPr>
                        <a:t>37</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8,10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10,50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85,05</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37"/>
                  </a:ext>
                </a:extLst>
              </a:tr>
              <a:tr h="111575">
                <a:tc>
                  <a:txBody>
                    <a:bodyPr/>
                    <a:lstStyle/>
                    <a:p>
                      <a:pPr marL="5715" algn="ctr">
                        <a:lnSpc>
                          <a:spcPct val="100000"/>
                        </a:lnSpc>
                      </a:pPr>
                      <a:r>
                        <a:rPr sz="700" b="1" dirty="0">
                          <a:latin typeface="Calibri"/>
                          <a:cs typeface="Calibri"/>
                        </a:rPr>
                        <a:t>38</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165100">
                        <a:lnSpc>
                          <a:spcPct val="100000"/>
                        </a:lnSpc>
                      </a:pPr>
                      <a:r>
                        <a:rPr sz="700" dirty="0">
                          <a:latin typeface="Calibri"/>
                          <a:cs typeface="Calibri"/>
                        </a:rPr>
                        <a:t>10,50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9,20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96,60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38"/>
                  </a:ext>
                </a:extLst>
              </a:tr>
              <a:tr h="111575">
                <a:tc>
                  <a:txBody>
                    <a:bodyPr/>
                    <a:lstStyle/>
                    <a:p>
                      <a:pPr marL="5715" algn="ctr">
                        <a:lnSpc>
                          <a:spcPct val="100000"/>
                        </a:lnSpc>
                      </a:pPr>
                      <a:r>
                        <a:rPr sz="700" b="1" dirty="0">
                          <a:latin typeface="Calibri"/>
                          <a:cs typeface="Calibri"/>
                        </a:rPr>
                        <a:t>42</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9,00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8,00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72,00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39"/>
                  </a:ext>
                </a:extLst>
              </a:tr>
              <a:tr h="111575">
                <a:tc>
                  <a:txBody>
                    <a:bodyPr/>
                    <a:lstStyle/>
                    <a:p>
                      <a:pPr marL="5715" algn="ctr">
                        <a:lnSpc>
                          <a:spcPct val="100000"/>
                        </a:lnSpc>
                      </a:pPr>
                      <a:r>
                        <a:rPr sz="700" dirty="0">
                          <a:latin typeface="Calibri"/>
                          <a:cs typeface="Calibri"/>
                        </a:rPr>
                        <a:t>44</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7,60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8,50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64,60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40"/>
                  </a:ext>
                </a:extLst>
              </a:tr>
              <a:tr h="111575">
                <a:tc>
                  <a:txBody>
                    <a:bodyPr/>
                    <a:lstStyle/>
                    <a:p>
                      <a:pPr marL="5715" algn="ctr">
                        <a:lnSpc>
                          <a:spcPct val="100000"/>
                        </a:lnSpc>
                      </a:pPr>
                      <a:r>
                        <a:rPr sz="700" b="1" dirty="0">
                          <a:latin typeface="Calibri"/>
                          <a:cs typeface="Calibri"/>
                        </a:rPr>
                        <a:t>45</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3,80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14,10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53,58</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41"/>
                  </a:ext>
                </a:extLst>
              </a:tr>
              <a:tr h="111575">
                <a:tc>
                  <a:txBody>
                    <a:bodyPr/>
                    <a:lstStyle/>
                    <a:p>
                      <a:pPr marL="5715" algn="ctr">
                        <a:lnSpc>
                          <a:spcPct val="100000"/>
                        </a:lnSpc>
                      </a:pPr>
                      <a:r>
                        <a:rPr sz="700" b="1" dirty="0">
                          <a:latin typeface="Calibri"/>
                          <a:cs typeface="Calibri"/>
                        </a:rPr>
                        <a:t>46</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8,50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14,60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30175">
                        <a:lnSpc>
                          <a:spcPct val="100000"/>
                        </a:lnSpc>
                      </a:pPr>
                      <a:r>
                        <a:rPr sz="700" dirty="0">
                          <a:latin typeface="Calibri"/>
                          <a:cs typeface="Calibri"/>
                        </a:rPr>
                        <a:t>124,10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42"/>
                  </a:ext>
                </a:extLst>
              </a:tr>
              <a:tr h="111575">
                <a:tc>
                  <a:txBody>
                    <a:bodyPr/>
                    <a:lstStyle/>
                    <a:p>
                      <a:pPr marL="5715" algn="ctr">
                        <a:lnSpc>
                          <a:spcPct val="100000"/>
                        </a:lnSpc>
                      </a:pPr>
                      <a:r>
                        <a:rPr sz="700" b="1" dirty="0">
                          <a:latin typeface="Calibri"/>
                          <a:cs typeface="Calibri"/>
                        </a:rPr>
                        <a:t>47</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7,70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7,00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53,90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43"/>
                  </a:ext>
                </a:extLst>
              </a:tr>
              <a:tr h="111575">
                <a:tc>
                  <a:txBody>
                    <a:bodyPr/>
                    <a:lstStyle/>
                    <a:p>
                      <a:pPr marL="5715" algn="ctr">
                        <a:lnSpc>
                          <a:spcPct val="100000"/>
                        </a:lnSpc>
                      </a:pPr>
                      <a:r>
                        <a:rPr sz="700" b="1" dirty="0">
                          <a:latin typeface="Calibri"/>
                          <a:cs typeface="Calibri"/>
                        </a:rPr>
                        <a:t>48</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6,10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201930">
                        <a:lnSpc>
                          <a:spcPct val="100000"/>
                        </a:lnSpc>
                      </a:pPr>
                      <a:r>
                        <a:rPr sz="700" dirty="0">
                          <a:latin typeface="Calibri"/>
                          <a:cs typeface="Calibri"/>
                        </a:rPr>
                        <a:t>8,20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50,02</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44"/>
                  </a:ext>
                </a:extLst>
              </a:tr>
              <a:tr h="111575">
                <a:tc>
                  <a:txBody>
                    <a:bodyPr/>
                    <a:lstStyle/>
                    <a:p>
                      <a:pPr marL="5715" algn="ctr">
                        <a:lnSpc>
                          <a:spcPct val="100000"/>
                        </a:lnSpc>
                      </a:pPr>
                      <a:r>
                        <a:rPr sz="700" b="1" dirty="0">
                          <a:latin typeface="Calibri"/>
                          <a:cs typeface="Calibri"/>
                        </a:rPr>
                        <a:t>49</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6,10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14,10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86,01</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45"/>
                  </a:ext>
                </a:extLst>
              </a:tr>
              <a:tr h="111726">
                <a:tc>
                  <a:txBody>
                    <a:bodyPr/>
                    <a:lstStyle/>
                    <a:p>
                      <a:pPr marL="5715" algn="ctr">
                        <a:lnSpc>
                          <a:spcPct val="100000"/>
                        </a:lnSpc>
                      </a:pPr>
                      <a:r>
                        <a:rPr sz="700" dirty="0">
                          <a:latin typeface="Calibri"/>
                          <a:cs typeface="Calibri"/>
                        </a:rPr>
                        <a:t>50</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FCE4D6"/>
                    </a:solidFill>
                  </a:tcPr>
                </a:tc>
                <a:tc>
                  <a:txBody>
                    <a:bodyPr/>
                    <a:lstStyle/>
                    <a:p>
                      <a:pPr marL="201930">
                        <a:lnSpc>
                          <a:spcPct val="100000"/>
                        </a:lnSpc>
                      </a:pPr>
                      <a:r>
                        <a:rPr sz="700" dirty="0">
                          <a:latin typeface="Calibri"/>
                          <a:cs typeface="Calibri"/>
                        </a:rPr>
                        <a:t>6,80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10,00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solidFill>
                      <a:srgbClr val="D9E1F2"/>
                    </a:solidFill>
                  </a:tcPr>
                </a:tc>
                <a:tc>
                  <a:txBody>
                    <a:bodyPr/>
                    <a:lstStyle/>
                    <a:p>
                      <a:pPr marL="165100">
                        <a:lnSpc>
                          <a:spcPct val="100000"/>
                        </a:lnSpc>
                      </a:pPr>
                      <a:r>
                        <a:rPr sz="700" dirty="0">
                          <a:latin typeface="Calibri"/>
                          <a:cs typeface="Calibri"/>
                        </a:rPr>
                        <a:t>68,00</a:t>
                      </a:r>
                      <a:endParaRPr sz="700">
                        <a:latin typeface="Calibri"/>
                        <a:cs typeface="Calibri"/>
                      </a:endParaRP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13461">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46"/>
                  </a:ext>
                </a:extLst>
              </a:tr>
              <a:tr h="117108">
                <a:tc>
                  <a:txBody>
                    <a:bodyPr/>
                    <a:lstStyle/>
                    <a:p>
                      <a:pPr marL="5715" algn="ctr">
                        <a:lnSpc>
                          <a:spcPct val="100000"/>
                        </a:lnSpc>
                      </a:pPr>
                      <a:r>
                        <a:rPr sz="700" b="1" dirty="0">
                          <a:latin typeface="Calibri"/>
                          <a:cs typeface="Calibri"/>
                        </a:rPr>
                        <a:t>51</a:t>
                      </a:r>
                      <a:endParaRPr sz="700">
                        <a:latin typeface="Calibri"/>
                        <a:cs typeface="Calibri"/>
                      </a:endParaRPr>
                    </a:p>
                  </a:txBody>
                  <a:tcPr marL="0" marR="0" marT="0" marB="0">
                    <a:lnL w="25653">
                      <a:solidFill>
                        <a:srgbClr val="000000"/>
                      </a:solidFill>
                      <a:prstDash val="solid"/>
                    </a:lnL>
                    <a:lnR w="13461">
                      <a:solidFill>
                        <a:srgbClr val="000000"/>
                      </a:solidFill>
                      <a:prstDash val="solid"/>
                    </a:lnR>
                    <a:lnT w="13461">
                      <a:solidFill>
                        <a:srgbClr val="000000"/>
                      </a:solidFill>
                      <a:prstDash val="solid"/>
                    </a:lnT>
                    <a:lnB w="25653">
                      <a:solidFill>
                        <a:srgbClr val="000000"/>
                      </a:solidFill>
                      <a:prstDash val="solid"/>
                    </a:lnB>
                    <a:solidFill>
                      <a:srgbClr val="FCE4D6"/>
                    </a:solidFill>
                  </a:tcPr>
                </a:tc>
                <a:tc>
                  <a:txBody>
                    <a:bodyPr/>
                    <a:lstStyle/>
                    <a:p>
                      <a:pPr marL="201930">
                        <a:lnSpc>
                          <a:spcPct val="100000"/>
                        </a:lnSpc>
                      </a:pPr>
                      <a:r>
                        <a:rPr sz="700" dirty="0">
                          <a:latin typeface="Calibri"/>
                          <a:cs typeface="Calibri"/>
                        </a:rPr>
                        <a:t>9,10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25653">
                      <a:solidFill>
                        <a:srgbClr val="000000"/>
                      </a:solidFill>
                      <a:prstDash val="solid"/>
                    </a:lnB>
                    <a:solidFill>
                      <a:srgbClr val="D9E1F2"/>
                    </a:solidFill>
                  </a:tcPr>
                </a:tc>
                <a:tc>
                  <a:txBody>
                    <a:bodyPr/>
                    <a:lstStyle/>
                    <a:p>
                      <a:pPr marL="165100">
                        <a:lnSpc>
                          <a:spcPct val="100000"/>
                        </a:lnSpc>
                      </a:pPr>
                      <a:r>
                        <a:rPr sz="700" dirty="0">
                          <a:latin typeface="Calibri"/>
                          <a:cs typeface="Calibri"/>
                        </a:rPr>
                        <a:t>10,80</a:t>
                      </a:r>
                      <a:endParaRPr sz="700">
                        <a:latin typeface="Calibri"/>
                        <a:cs typeface="Calibri"/>
                      </a:endParaRPr>
                    </a:p>
                  </a:txBody>
                  <a:tcPr marL="0" marR="0" marT="0" marB="0">
                    <a:lnL w="13461">
                      <a:solidFill>
                        <a:srgbClr val="000000"/>
                      </a:solidFill>
                      <a:prstDash val="solid"/>
                    </a:lnL>
                    <a:lnR w="13461">
                      <a:solidFill>
                        <a:srgbClr val="000000"/>
                      </a:solidFill>
                      <a:prstDash val="solid"/>
                    </a:lnR>
                    <a:lnT w="13461">
                      <a:solidFill>
                        <a:srgbClr val="000000"/>
                      </a:solidFill>
                      <a:prstDash val="solid"/>
                    </a:lnT>
                    <a:lnB w="25653">
                      <a:solidFill>
                        <a:srgbClr val="000000"/>
                      </a:solidFill>
                      <a:prstDash val="solid"/>
                    </a:lnB>
                    <a:solidFill>
                      <a:srgbClr val="D9E1F2"/>
                    </a:solidFill>
                  </a:tcPr>
                </a:tc>
                <a:tc>
                  <a:txBody>
                    <a:bodyPr/>
                    <a:lstStyle/>
                    <a:p>
                      <a:pPr marL="165100">
                        <a:lnSpc>
                          <a:spcPct val="100000"/>
                        </a:lnSpc>
                      </a:pPr>
                      <a:r>
                        <a:rPr sz="700" dirty="0">
                          <a:latin typeface="Calibri"/>
                          <a:cs typeface="Calibri"/>
                        </a:rPr>
                        <a:t>98,28</a:t>
                      </a:r>
                    </a:p>
                  </a:txBody>
                  <a:tcPr marL="0" marR="0" marT="0" marB="0">
                    <a:lnL w="13461">
                      <a:solidFill>
                        <a:srgbClr val="000000"/>
                      </a:solidFill>
                      <a:prstDash val="solid"/>
                    </a:lnL>
                    <a:lnR w="25653">
                      <a:solidFill>
                        <a:srgbClr val="000000"/>
                      </a:solidFill>
                      <a:prstDash val="solid"/>
                    </a:lnR>
                    <a:lnT w="13461">
                      <a:solidFill>
                        <a:srgbClr val="000000"/>
                      </a:solidFill>
                      <a:prstDash val="solid"/>
                    </a:lnT>
                    <a:lnB w="25653">
                      <a:solidFill>
                        <a:srgbClr val="000000"/>
                      </a:solidFill>
                      <a:prstDash val="solid"/>
                    </a:lnB>
                    <a:solidFill>
                      <a:srgbClr val="F4AF83"/>
                    </a:solidFill>
                  </a:tcPr>
                </a:tc>
                <a:tc gridSpan="4" vMerge="1">
                  <a:txBody>
                    <a:bodyPr/>
                    <a:lstStyle/>
                    <a:p>
                      <a:endParaRPr/>
                    </a:p>
                  </a:txBody>
                  <a:tcPr marL="0" marR="0" marT="0" marB="0">
                    <a:lnL w="25653">
                      <a:solidFill>
                        <a:srgbClr val="000000"/>
                      </a:solidFill>
                      <a:prstDash val="solid"/>
                    </a:lnL>
                    <a:lnT w="25653">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47"/>
                  </a:ext>
                </a:extLst>
              </a:tr>
            </a:tbl>
          </a:graphicData>
        </a:graphic>
      </p:graphicFrame>
    </p:spTree>
    <p:extLst>
      <p:ext uri="{BB962C8B-B14F-4D97-AF65-F5344CB8AC3E}">
        <p14:creationId xmlns:p14="http://schemas.microsoft.com/office/powerpoint/2010/main" val="30665135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1" dirty="0">
                <a:solidFill>
                  <a:srgbClr val="73B632"/>
                </a:solidFill>
                <a:latin typeface="+mj-lt"/>
                <a:ea typeface="Twentieth Century"/>
                <a:cs typeface="Arial" panose="020B0604020202020204" pitchFamily="34" charset="0"/>
                <a:sym typeface="Twentieth Century"/>
              </a:rPr>
              <a:t>WORKSTREAM ON INFRASTRUCTURE &amp; PUBLIC WORKS Cont.</a:t>
            </a:r>
            <a:endParaRPr lang="en-ZA" dirty="0">
              <a:latin typeface="+mj-lt"/>
            </a:endParaRPr>
          </a:p>
        </p:txBody>
      </p:sp>
      <p:sp>
        <p:nvSpPr>
          <p:cNvPr id="3" name="Text Placeholder 2"/>
          <p:cNvSpPr>
            <a:spLocks noGrp="1"/>
          </p:cNvSpPr>
          <p:nvPr>
            <p:ph type="body" idx="1"/>
          </p:nvPr>
        </p:nvSpPr>
        <p:spPr/>
        <p:txBody>
          <a:bodyPr/>
          <a:lstStyle/>
          <a:p>
            <a:pPr marL="342900">
              <a:buFont typeface="Arial" panose="020B0604020202020204" pitchFamily="34" charset="0"/>
              <a:buChar char="•"/>
            </a:pPr>
            <a:r>
              <a:rPr lang="en-ZA" b="1" dirty="0">
                <a:solidFill>
                  <a:schemeClr val="tx1"/>
                </a:solidFill>
                <a:latin typeface="Arial"/>
                <a:cs typeface="Arial"/>
              </a:rPr>
              <a:t>Resorts</a:t>
            </a:r>
            <a:r>
              <a:rPr lang="en-ZA" sz="1050" dirty="0">
                <a:latin typeface="Arial" panose="020B0604020202020204" pitchFamily="34" charset="0"/>
                <a:cs typeface="Arial" panose="020B0604020202020204" pitchFamily="34" charset="0"/>
              </a:rPr>
              <a:t/>
            </a:r>
            <a:br>
              <a:rPr lang="en-ZA" sz="1050" dirty="0">
                <a:latin typeface="Arial" panose="020B0604020202020204" pitchFamily="34" charset="0"/>
                <a:cs typeface="Arial" panose="020B0604020202020204" pitchFamily="34" charset="0"/>
              </a:rPr>
            </a:br>
            <a:endParaRPr lang="en-ZA" sz="1050" dirty="0">
              <a:solidFill>
                <a:schemeClr val="tx1"/>
              </a:solidFill>
              <a:latin typeface="Arial" panose="020B0604020202020204" pitchFamily="34" charset="0"/>
              <a:cs typeface="Arial" panose="020B0604020202020204" pitchFamily="34" charset="0"/>
            </a:endParaRPr>
          </a:p>
          <a:p>
            <a:pPr marL="342900">
              <a:buFont typeface="Arial" panose="020B0604020202020204" pitchFamily="34" charset="0"/>
              <a:buChar char="•"/>
            </a:pPr>
            <a:r>
              <a:rPr lang="en-ZA" dirty="0">
                <a:solidFill>
                  <a:schemeClr val="tx1"/>
                </a:solidFill>
                <a:latin typeface="Arial" panose="020B0604020202020204" pitchFamily="34" charset="0"/>
                <a:cs typeface="Arial" panose="020B0604020202020204" pitchFamily="34" charset="0"/>
              </a:rPr>
              <a:t>Both the </a:t>
            </a:r>
            <a:r>
              <a:rPr lang="en-ZA" dirty="0" err="1">
                <a:solidFill>
                  <a:schemeClr val="tx1"/>
                </a:solidFill>
                <a:latin typeface="Arial" panose="020B0604020202020204" pitchFamily="34" charset="0"/>
                <a:cs typeface="Arial" panose="020B0604020202020204" pitchFamily="34" charset="0"/>
              </a:rPr>
              <a:t>Kiwane</a:t>
            </a:r>
            <a:r>
              <a:rPr lang="en-ZA" dirty="0">
                <a:solidFill>
                  <a:schemeClr val="tx1"/>
                </a:solidFill>
                <a:latin typeface="Arial" panose="020B0604020202020204" pitchFamily="34" charset="0"/>
                <a:cs typeface="Arial" panose="020B0604020202020204" pitchFamily="34" charset="0"/>
              </a:rPr>
              <a:t> and </a:t>
            </a:r>
            <a:r>
              <a:rPr lang="en-ZA" dirty="0" err="1">
                <a:solidFill>
                  <a:schemeClr val="tx1"/>
                </a:solidFill>
                <a:latin typeface="Arial" panose="020B0604020202020204" pitchFamily="34" charset="0"/>
                <a:cs typeface="Arial" panose="020B0604020202020204" pitchFamily="34" charset="0"/>
              </a:rPr>
              <a:t>Gonubie</a:t>
            </a:r>
            <a:r>
              <a:rPr lang="en-ZA" dirty="0">
                <a:solidFill>
                  <a:schemeClr val="tx1"/>
                </a:solidFill>
                <a:latin typeface="Arial" panose="020B0604020202020204" pitchFamily="34" charset="0"/>
                <a:cs typeface="Arial" panose="020B0604020202020204" pitchFamily="34" charset="0"/>
              </a:rPr>
              <a:t> resorts were visited by Health, Public Works  and BCMM for compliance.    A compliance letter awaited from the Department of Labour and Public Works. </a:t>
            </a:r>
          </a:p>
          <a:p>
            <a:pPr marL="342900">
              <a:buFont typeface="Arial" panose="020B0604020202020204" pitchFamily="34" charset="0"/>
              <a:buChar char="•"/>
            </a:pPr>
            <a:r>
              <a:rPr lang="en-ZA" dirty="0" err="1">
                <a:solidFill>
                  <a:schemeClr val="tx1"/>
                </a:solidFill>
                <a:latin typeface="Arial" panose="020B0604020202020204" pitchFamily="34" charset="0"/>
                <a:cs typeface="Arial" panose="020B0604020202020204" pitchFamily="34" charset="0"/>
              </a:rPr>
              <a:t>Tyiptyip</a:t>
            </a:r>
            <a:r>
              <a:rPr lang="en-ZA" dirty="0">
                <a:solidFill>
                  <a:schemeClr val="tx1"/>
                </a:solidFill>
                <a:latin typeface="Arial" panose="020B0604020202020204" pitchFamily="34" charset="0"/>
                <a:cs typeface="Arial" panose="020B0604020202020204" pitchFamily="34" charset="0"/>
              </a:rPr>
              <a:t>/ </a:t>
            </a:r>
            <a:r>
              <a:rPr lang="en-ZA" dirty="0" err="1">
                <a:solidFill>
                  <a:schemeClr val="tx1"/>
                </a:solidFill>
                <a:latin typeface="Arial" panose="020B0604020202020204" pitchFamily="34" charset="0"/>
                <a:cs typeface="Arial" panose="020B0604020202020204" pitchFamily="34" charset="0"/>
              </a:rPr>
              <a:t>Bekruipkop</a:t>
            </a:r>
            <a:r>
              <a:rPr lang="en-ZA" dirty="0">
                <a:solidFill>
                  <a:schemeClr val="tx1"/>
                </a:solidFill>
                <a:latin typeface="Arial" panose="020B0604020202020204" pitchFamily="34" charset="0"/>
                <a:cs typeface="Arial" panose="020B0604020202020204" pitchFamily="34" charset="0"/>
              </a:rPr>
              <a:t>/</a:t>
            </a:r>
            <a:r>
              <a:rPr lang="en-ZA" dirty="0" err="1">
                <a:solidFill>
                  <a:schemeClr val="tx1"/>
                </a:solidFill>
                <a:latin typeface="Arial" panose="020B0604020202020204" pitchFamily="34" charset="0"/>
                <a:cs typeface="Arial" panose="020B0604020202020204" pitchFamily="34" charset="0"/>
              </a:rPr>
              <a:t>Sekunjalo</a:t>
            </a:r>
            <a:r>
              <a:rPr lang="en-ZA" dirty="0">
                <a:solidFill>
                  <a:schemeClr val="tx1"/>
                </a:solidFill>
                <a:latin typeface="Arial" panose="020B0604020202020204" pitchFamily="34" charset="0"/>
                <a:cs typeface="Arial" panose="020B0604020202020204" pitchFamily="34" charset="0"/>
              </a:rPr>
              <a:t> site has since been excluded from the list and duly recommended to the Command Council to rescind resolution as it is in the </a:t>
            </a:r>
            <a:r>
              <a:rPr lang="en-ZA" dirty="0" err="1">
                <a:solidFill>
                  <a:schemeClr val="tx1"/>
                </a:solidFill>
                <a:latin typeface="Arial" panose="020B0604020202020204" pitchFamily="34" charset="0"/>
                <a:cs typeface="Arial" panose="020B0604020202020204" pitchFamily="34" charset="0"/>
              </a:rPr>
              <a:t>Ngqushwa</a:t>
            </a:r>
            <a:r>
              <a:rPr lang="en-ZA" dirty="0">
                <a:solidFill>
                  <a:schemeClr val="tx1"/>
                </a:solidFill>
                <a:latin typeface="Arial" panose="020B0604020202020204" pitchFamily="34" charset="0"/>
                <a:cs typeface="Arial" panose="020B0604020202020204" pitchFamily="34" charset="0"/>
              </a:rPr>
              <a:t> Municipality.</a:t>
            </a:r>
          </a:p>
          <a:p>
            <a:endParaRPr lang="en-ZA" dirty="0"/>
          </a:p>
        </p:txBody>
      </p:sp>
    </p:spTree>
    <p:extLst>
      <p:ext uri="{BB962C8B-B14F-4D97-AF65-F5344CB8AC3E}">
        <p14:creationId xmlns:p14="http://schemas.microsoft.com/office/powerpoint/2010/main" val="14581256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849"/>
            <a:ext cx="7772400" cy="1263407"/>
          </a:xfrm>
        </p:spPr>
        <p:txBody>
          <a:bodyPr/>
          <a:lstStyle/>
          <a:p>
            <a:r>
              <a:rPr lang="en-ZA" sz="3200" b="1" dirty="0">
                <a:solidFill>
                  <a:srgbClr val="73B632"/>
                </a:solidFill>
                <a:latin typeface="+mj-lt"/>
                <a:ea typeface="Twentieth Century"/>
                <a:cs typeface="Twentieth Century"/>
                <a:sym typeface="Twentieth Century"/>
              </a:rPr>
              <a:t>WORKSTREAM ON INFRASTRUCTURE &amp; PUBLIC WORKS</a:t>
            </a:r>
            <a:endParaRPr lang="en-ZA" dirty="0">
              <a:latin typeface="+mj-lt"/>
            </a:endParaRPr>
          </a:p>
        </p:txBody>
      </p:sp>
      <p:sp>
        <p:nvSpPr>
          <p:cNvPr id="3" name="Subtitle 2"/>
          <p:cNvSpPr>
            <a:spLocks noGrp="1"/>
          </p:cNvSpPr>
          <p:nvPr>
            <p:ph type="subTitle" idx="1"/>
          </p:nvPr>
        </p:nvSpPr>
        <p:spPr>
          <a:xfrm>
            <a:off x="685800" y="1764880"/>
            <a:ext cx="7997510" cy="3759436"/>
          </a:xfrm>
        </p:spPr>
        <p:txBody>
          <a:bodyPr/>
          <a:lstStyle/>
          <a:p>
            <a:pPr algn="just"/>
            <a:r>
              <a:rPr lang="en-ZA" dirty="0">
                <a:solidFill>
                  <a:schemeClr val="tx1"/>
                </a:solidFill>
                <a:latin typeface="+mn-lt"/>
              </a:rPr>
              <a:t>OTHER QUARANTINE AND ISOLATION SITES</a:t>
            </a:r>
          </a:p>
          <a:p>
            <a:pPr algn="just"/>
            <a:r>
              <a:rPr lang="en-ZA" dirty="0">
                <a:solidFill>
                  <a:srgbClr val="73B632"/>
                </a:solidFill>
                <a:latin typeface="+mn-lt"/>
              </a:rPr>
              <a:t>Kiwane and Gonubie Resorts</a:t>
            </a:r>
          </a:p>
          <a:p>
            <a:pPr marL="342900" indent="-342900" algn="just">
              <a:buFont typeface="Arial" panose="020B0604020202020204" pitchFamily="34" charset="0"/>
              <a:buChar char="•"/>
            </a:pPr>
            <a:r>
              <a:rPr lang="en-ZA" dirty="0">
                <a:solidFill>
                  <a:schemeClr val="tx1"/>
                </a:solidFill>
                <a:latin typeface="+mn-lt"/>
              </a:rPr>
              <a:t>The two resorts are municipal owned and awaiting   final assessment and confirmation of compliance by the Departments of Health and Public Works</a:t>
            </a:r>
          </a:p>
          <a:p>
            <a:pPr marL="342900" indent="-342900" algn="just">
              <a:buFont typeface="Arial" panose="020B0604020202020204" pitchFamily="34" charset="0"/>
              <a:buChar char="•"/>
            </a:pPr>
            <a:r>
              <a:rPr lang="en-ZA" dirty="0">
                <a:solidFill>
                  <a:schemeClr val="tx1"/>
                </a:solidFill>
                <a:latin typeface="+mn-lt"/>
              </a:rPr>
              <a:t>The planned visit BCMM/DPW was conducted on 20 May 2020 and 21 May 2020 respectively</a:t>
            </a:r>
          </a:p>
          <a:p>
            <a:pPr marL="342900" indent="-342900" algn="just">
              <a:buFont typeface="Arial" panose="020B0604020202020204" pitchFamily="34" charset="0"/>
              <a:buChar char="•"/>
            </a:pPr>
            <a:r>
              <a:rPr lang="en-ZA" dirty="0">
                <a:solidFill>
                  <a:schemeClr val="tx1"/>
                </a:solidFill>
                <a:latin typeface="+mn-lt"/>
              </a:rPr>
              <a:t>Health to be provided with catering, linen etc in compliance with the guideline and health protocols</a:t>
            </a:r>
          </a:p>
          <a:p>
            <a:pPr algn="just"/>
            <a:endParaRPr lang="en-ZA" dirty="0">
              <a:solidFill>
                <a:srgbClr val="73B632"/>
              </a:solidFill>
              <a:latin typeface="+mn-lt"/>
            </a:endParaRPr>
          </a:p>
          <a:p>
            <a:pPr marL="342900" indent="-342900" algn="just">
              <a:buFont typeface="Arial" panose="020B0604020202020204" pitchFamily="34" charset="0"/>
              <a:buChar char="•"/>
            </a:pPr>
            <a:endParaRPr lang="en-ZA" dirty="0">
              <a:solidFill>
                <a:srgbClr val="73B632"/>
              </a:solidFill>
              <a:latin typeface="+mn-lt"/>
            </a:endParaRPr>
          </a:p>
          <a:p>
            <a:pPr marL="342900" indent="-342900" algn="just">
              <a:buFont typeface="Arial" panose="020B0604020202020204" pitchFamily="34" charset="0"/>
              <a:buChar char="•"/>
            </a:pPr>
            <a:r>
              <a:rPr lang="en-ZA" dirty="0">
                <a:solidFill>
                  <a:schemeClr val="tx1"/>
                </a:solidFill>
                <a:latin typeface="+mn-lt"/>
              </a:rPr>
              <a:t>)</a:t>
            </a:r>
          </a:p>
          <a:p>
            <a:pPr marL="342900" indent="-342900" algn="just">
              <a:buFont typeface="Arial" panose="020B0604020202020204" pitchFamily="34" charset="0"/>
              <a:buChar char="•"/>
            </a:pPr>
            <a:endParaRPr lang="en-ZA" dirty="0">
              <a:solidFill>
                <a:schemeClr val="tx1"/>
              </a:solidFill>
              <a:latin typeface="+mn-lt"/>
            </a:endParaRPr>
          </a:p>
          <a:p>
            <a:pPr algn="just"/>
            <a:endParaRPr lang="en-ZA" dirty="0">
              <a:solidFill>
                <a:schemeClr val="tx1"/>
              </a:solidFill>
              <a:latin typeface="+mn-lt"/>
            </a:endParaRPr>
          </a:p>
        </p:txBody>
      </p:sp>
    </p:spTree>
    <p:extLst>
      <p:ext uri="{BB962C8B-B14F-4D97-AF65-F5344CB8AC3E}">
        <p14:creationId xmlns:p14="http://schemas.microsoft.com/office/powerpoint/2010/main" val="34912161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849"/>
            <a:ext cx="7772400" cy="1263407"/>
          </a:xfrm>
        </p:spPr>
        <p:txBody>
          <a:bodyPr/>
          <a:lstStyle/>
          <a:p>
            <a:r>
              <a:rPr lang="en-ZA" sz="3200" b="1" dirty="0">
                <a:solidFill>
                  <a:srgbClr val="73B632"/>
                </a:solidFill>
                <a:latin typeface="+mj-lt"/>
                <a:ea typeface="Twentieth Century"/>
                <a:cs typeface="Twentieth Century"/>
                <a:sym typeface="Twentieth Century"/>
              </a:rPr>
              <a:t>WORKSTREAM ON INFRASTRUCTURE &amp; PUBLIC WORKS</a:t>
            </a:r>
            <a:endParaRPr lang="en-ZA" dirty="0">
              <a:latin typeface="+mj-lt"/>
            </a:endParaRPr>
          </a:p>
        </p:txBody>
      </p:sp>
      <p:sp>
        <p:nvSpPr>
          <p:cNvPr id="3" name="Subtitle 2"/>
          <p:cNvSpPr>
            <a:spLocks noGrp="1"/>
          </p:cNvSpPr>
          <p:nvPr>
            <p:ph type="subTitle" idx="1"/>
          </p:nvPr>
        </p:nvSpPr>
        <p:spPr>
          <a:xfrm>
            <a:off x="685800" y="1857645"/>
            <a:ext cx="7997510" cy="3759436"/>
          </a:xfrm>
        </p:spPr>
        <p:txBody>
          <a:bodyPr/>
          <a:lstStyle/>
          <a:p>
            <a:pPr algn="just"/>
            <a:r>
              <a:rPr lang="en-ZA" dirty="0">
                <a:solidFill>
                  <a:schemeClr val="tx1"/>
                </a:solidFill>
                <a:latin typeface="+mn-lt"/>
              </a:rPr>
              <a:t>Acquisition of Temporary Structures for containment</a:t>
            </a:r>
          </a:p>
          <a:p>
            <a:pPr marL="342900" indent="-342900" algn="just">
              <a:buFont typeface="Arial" panose="020B0604020202020204" pitchFamily="34" charset="0"/>
              <a:buChar char="•"/>
            </a:pPr>
            <a:r>
              <a:rPr lang="en-ZA" dirty="0">
                <a:solidFill>
                  <a:schemeClr val="tx1"/>
                </a:solidFill>
                <a:latin typeface="+mn-lt"/>
              </a:rPr>
              <a:t>Call for proposals for the provision of structures will be for the “A” field and caravan sites to commence as soon as a decision for funding model is finalised and budget availed</a:t>
            </a:r>
          </a:p>
          <a:p>
            <a:pPr marL="342900" indent="-342900" algn="just">
              <a:buFont typeface="Arial" panose="020B0604020202020204" pitchFamily="34" charset="0"/>
              <a:buChar char="•"/>
            </a:pPr>
            <a:endParaRPr lang="en-ZA" dirty="0">
              <a:solidFill>
                <a:schemeClr val="tx1"/>
              </a:solidFill>
              <a:latin typeface="+mn-lt"/>
            </a:endParaRPr>
          </a:p>
          <a:p>
            <a:pPr algn="just"/>
            <a:endParaRPr lang="en-ZA" dirty="0">
              <a:solidFill>
                <a:schemeClr val="tx1"/>
              </a:solidFill>
              <a:latin typeface="+mn-lt"/>
            </a:endParaRPr>
          </a:p>
        </p:txBody>
      </p:sp>
    </p:spTree>
    <p:extLst>
      <p:ext uri="{BB962C8B-B14F-4D97-AF65-F5344CB8AC3E}">
        <p14:creationId xmlns:p14="http://schemas.microsoft.com/office/powerpoint/2010/main" val="3291834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3365"/>
            <a:ext cx="7772400" cy="1165685"/>
          </a:xfrm>
        </p:spPr>
        <p:txBody>
          <a:bodyPr/>
          <a:lstStyle/>
          <a:p>
            <a:r>
              <a:rPr lang="en-ZA" sz="3200" b="1" dirty="0">
                <a:solidFill>
                  <a:srgbClr val="73B632"/>
                </a:solidFill>
                <a:latin typeface="+mj-lt"/>
                <a:ea typeface="Twentieth Century"/>
                <a:cs typeface="Twentieth Century"/>
                <a:sym typeface="Twentieth Century"/>
              </a:rPr>
              <a:t>WORKSTREAM ON INFRASTRUCTURE &amp; PUBLIC WORKS</a:t>
            </a:r>
            <a:endParaRPr lang="en-ZA" sz="3200" dirty="0">
              <a:latin typeface="+mj-lt"/>
            </a:endParaRPr>
          </a:p>
        </p:txBody>
      </p:sp>
      <p:sp>
        <p:nvSpPr>
          <p:cNvPr id="3" name="Subtitle 2"/>
          <p:cNvSpPr>
            <a:spLocks noGrp="1"/>
          </p:cNvSpPr>
          <p:nvPr>
            <p:ph type="subTitle" idx="1"/>
          </p:nvPr>
        </p:nvSpPr>
        <p:spPr>
          <a:xfrm>
            <a:off x="849730" y="1774300"/>
            <a:ext cx="6934782" cy="3854894"/>
          </a:xfrm>
        </p:spPr>
        <p:txBody>
          <a:bodyPr/>
          <a:lstStyle/>
          <a:p>
            <a:pPr algn="just"/>
            <a:r>
              <a:rPr lang="en-ZA" dirty="0">
                <a:solidFill>
                  <a:schemeClr val="tx1"/>
                </a:solidFill>
                <a:latin typeface="+mn-lt"/>
                <a:cs typeface="Calibri" panose="020F0502020204030204" pitchFamily="34" charset="0"/>
              </a:rPr>
              <a:t>BUDGET AND FUNDING MODEL</a:t>
            </a:r>
          </a:p>
          <a:p>
            <a:pPr marL="342900" indent="-342900" algn="just">
              <a:buFont typeface="Arial" panose="020B0604020202020204" pitchFamily="34" charset="0"/>
              <a:buChar char="•"/>
            </a:pPr>
            <a:endParaRPr lang="en-ZA" dirty="0">
              <a:solidFill>
                <a:schemeClr val="tx1"/>
              </a:solidFill>
              <a:latin typeface="+mn-lt"/>
              <a:cs typeface="Calibri" panose="020F0502020204030204" pitchFamily="34" charset="0"/>
            </a:endParaRPr>
          </a:p>
          <a:p>
            <a:pPr marL="342900" indent="-342900" algn="just">
              <a:buFont typeface="Arial" panose="020B0604020202020204" pitchFamily="34" charset="0"/>
              <a:buChar char="•"/>
            </a:pPr>
            <a:r>
              <a:rPr lang="en-ZA" dirty="0">
                <a:solidFill>
                  <a:schemeClr val="tx1"/>
                </a:solidFill>
                <a:latin typeface="+mn-lt"/>
                <a:cs typeface="Calibri" panose="020F0502020204030204" pitchFamily="34" charset="0"/>
              </a:rPr>
              <a:t>Funding model for Field Hospital is awaiting budget availability</a:t>
            </a:r>
          </a:p>
          <a:p>
            <a:pPr marL="342900" indent="-342900" algn="just">
              <a:buFont typeface="Arial" panose="020B0604020202020204" pitchFamily="34" charset="0"/>
              <a:buChar char="•"/>
            </a:pPr>
            <a:r>
              <a:rPr lang="en-ZA" dirty="0">
                <a:solidFill>
                  <a:schemeClr val="tx1"/>
                </a:solidFill>
                <a:latin typeface="+mn-lt"/>
                <a:cs typeface="Calibri" panose="020F0502020204030204" pitchFamily="34" charset="0"/>
              </a:rPr>
              <a:t>Budget confirmation will inform the Procurement of structure and associated services for the FH.</a:t>
            </a:r>
          </a:p>
          <a:p>
            <a:pPr marL="342900" indent="-342900" algn="just">
              <a:buFont typeface="Arial" panose="020B0604020202020204" pitchFamily="34" charset="0"/>
              <a:buChar char="•"/>
            </a:pPr>
            <a:endParaRPr lang="en-ZA" dirty="0">
              <a:solidFill>
                <a:schemeClr val="tx1"/>
              </a:solidFill>
              <a:latin typeface="+mn-lt"/>
              <a:cs typeface="Calibri" panose="020F0502020204030204" pitchFamily="34" charset="0"/>
            </a:endParaRPr>
          </a:p>
          <a:p>
            <a:pPr marL="342900" indent="-342900" algn="just">
              <a:buFont typeface="Arial" panose="020B0604020202020204" pitchFamily="34" charset="0"/>
              <a:buChar char="•"/>
            </a:pPr>
            <a:endParaRPr lang="en-ZA" dirty="0">
              <a:solidFill>
                <a:schemeClr val="tx1"/>
              </a:solidFill>
              <a:latin typeface="+mn-lt"/>
              <a:cs typeface="Calibri" panose="020F0502020204030204" pitchFamily="34" charset="0"/>
            </a:endParaRPr>
          </a:p>
        </p:txBody>
      </p:sp>
    </p:spTree>
    <p:extLst>
      <p:ext uri="{BB962C8B-B14F-4D97-AF65-F5344CB8AC3E}">
        <p14:creationId xmlns:p14="http://schemas.microsoft.com/office/powerpoint/2010/main" val="251393960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4847</TotalTime>
  <Words>9353</Words>
  <Application>Microsoft Office PowerPoint</Application>
  <PresentationFormat>Custom</PresentationFormat>
  <Paragraphs>2473</Paragraphs>
  <Slides>179</Slides>
  <Notes>70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179</vt:i4>
      </vt:variant>
    </vt:vector>
  </HeadingPairs>
  <TitlesOfParts>
    <vt:vector size="190" baseType="lpstr">
      <vt:lpstr>ＭＳ Ｐゴシック</vt:lpstr>
      <vt:lpstr>SimSun</vt:lpstr>
      <vt:lpstr>Arial</vt:lpstr>
      <vt:lpstr>Calibri</vt:lpstr>
      <vt:lpstr>Cambria</vt:lpstr>
      <vt:lpstr>Courier New</vt:lpstr>
      <vt:lpstr>Symbol</vt:lpstr>
      <vt:lpstr>Times New Roman</vt:lpstr>
      <vt:lpstr>Twentieth Century</vt:lpstr>
      <vt:lpstr>Wingdings</vt:lpstr>
      <vt:lpstr>Office Theme</vt:lpstr>
      <vt:lpstr>PowerPoint Presentation</vt:lpstr>
      <vt:lpstr>TABLE OF CONTENT</vt:lpstr>
      <vt:lpstr>    WORKSTREAM REPORT  </vt:lpstr>
      <vt:lpstr>TABLE OF CONTENT</vt:lpstr>
      <vt:lpstr>WORKSTREAM ON HEALTH, SAFETY &amp; SECURITY:</vt:lpstr>
      <vt:lpstr>WORKSTREAM ON HEALTH, SAFETY &amp; SECURITY:</vt:lpstr>
      <vt:lpstr> </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WORKSTREAM ON HEALTH, SAFETY &amp; SECURITY:</vt:lpstr>
      <vt:lpstr>    WORKSTREAMS REPORTS  </vt:lpstr>
      <vt:lpstr>PowerPoint Presentation</vt:lpstr>
      <vt:lpstr>WORKSTREAM REPORT  </vt:lpstr>
      <vt:lpstr>WORKSTREAM ON INFRASTRUCTURE &amp; PUBLIC WORKS WORKSTREAM WORK IN PROGRESS REPORT  </vt:lpstr>
      <vt:lpstr>WORKSTREAMS REPORTS  </vt:lpstr>
      <vt:lpstr>WORKSTREAM ON INFRASTRUCTURE &amp; PUBLIC WORKS……..…………………………………………… </vt:lpstr>
      <vt:lpstr>WORKSTREAM ON INFRASTRUCTURE &amp; PUBLIC WORKS Cont…………………………………………… </vt:lpstr>
      <vt:lpstr>WORKSTREAM ON INFRASTRUCTURE &amp; PUBLIC WORKS Cont…………………………………………… </vt:lpstr>
      <vt:lpstr>PowerPoint Presentation</vt:lpstr>
      <vt:lpstr>PowerPoint Presentation</vt:lpstr>
      <vt:lpstr>PowerPoint Presentation</vt:lpstr>
      <vt:lpstr>PowerPoint Presentation</vt:lpstr>
      <vt:lpstr>WORKSTREAM ON INFRASTRUCTURE &amp; PUBLIC WORKS </vt:lpstr>
      <vt:lpstr>PowerPoint Presentation</vt:lpstr>
      <vt:lpstr>PowerPoint Presentation</vt:lpstr>
      <vt:lpstr>PowerPoint Presentation</vt:lpstr>
      <vt:lpstr>PowerPoint Presentation</vt:lpstr>
      <vt:lpstr>PowerPoint Presentation</vt:lpstr>
      <vt:lpstr>WORKSTREAM ON INFRASTRUCTURE &amp; PUBLIC WORKS  cont….</vt:lpstr>
      <vt:lpstr>PowerPoint Presentation</vt:lpstr>
      <vt:lpstr>PowerPoint Presentation</vt:lpstr>
      <vt:lpstr>PowerPoint Presentation</vt:lpstr>
      <vt:lpstr>WORKSTREAM ON INFRASTRUCTURE &amp; PUBLIC WORKS cont.. </vt:lpstr>
      <vt:lpstr>WORKSTREAM ON INFRASTRUCTURE &amp; PUBLIC WORKS Cont.</vt:lpstr>
      <vt:lpstr>PowerPoint Presentation</vt:lpstr>
      <vt:lpstr>PowerPoint Presentation</vt:lpstr>
      <vt:lpstr>WORKSTREAM ON INFRASTRUCTURE &amp; PUBLIC WORKS Cont.</vt:lpstr>
      <vt:lpstr>WORKSTREAM ON INFRASTRUCTURE &amp; PUBLIC WORKS</vt:lpstr>
      <vt:lpstr>WORKSTREAM ON INFRASTRUCTURE &amp; PUBLIC WORKS</vt:lpstr>
      <vt:lpstr>WORKSTREAM ON INFRASTRUCTURE &amp; PUBLIC WORKS</vt:lpstr>
      <vt:lpstr>WORKSTREAM ON INFRASTRUCTURE &amp; PUBLIC WORKS</vt:lpstr>
      <vt:lpstr>WORKSTREAM ON INFRASTRUCTURE &amp; PUBLIC WORKS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WORKSTREAMS REPORTS  </vt:lpstr>
      <vt:lpstr>PowerPoint Presentation</vt:lpstr>
      <vt:lpstr>    WORKSTREAMS REPORTS  </vt:lpstr>
      <vt:lpstr>    WORKSTREAMS REPORTS  </vt:lpstr>
      <vt:lpstr>WORKSTREAM ON MUNICIPAL SERVICES </vt:lpstr>
      <vt:lpstr>WORKSTREAM ON MUNICIPAL SERVICES (CONT..)</vt:lpstr>
      <vt:lpstr>WORKSTREAM ON MUNICIPAL SERVICES </vt:lpstr>
      <vt:lpstr>WORKSTREAM ON MUNICIPAL SERVICES </vt:lpstr>
      <vt:lpstr>WORKSTREAM ON MUNICIPAL SERVICES </vt:lpstr>
      <vt:lpstr>WORKSTREAM ON MUNICIPAL SERVICES </vt:lpstr>
      <vt:lpstr>WORKSTREAM ON MUNICIPAL SERVICES (CONT..)</vt:lpstr>
      <vt:lpstr>WORKSTREAM ON MUNICIPAL SERVICES (CONT..)</vt:lpstr>
      <vt:lpstr>WORKSTREAM ON MUNICIPAL SERVICES (CONT..)</vt:lpstr>
      <vt:lpstr>WORKSTREAM ON MUNICIPAL SERVICES (CONT..)</vt:lpstr>
      <vt:lpstr>WORKSTREAM ON MUNICIPAL SERVICES (CONT..)</vt:lpstr>
      <vt:lpstr>WORKSTREAM ON MUNICIPAL SERVICES (CONT..)</vt:lpstr>
      <vt:lpstr>WORKSTREAM ON MUNICIPAL SERVICES  </vt:lpstr>
      <vt:lpstr>WORKSTREAM ON MUNICIPAL SERVICES (CONT..)</vt:lpstr>
      <vt:lpstr>WORKSTREAM ON MUNICIPAL SERVICES</vt:lpstr>
      <vt:lpstr>WORKSTREAM ON MUNICIPAL SERVICES (CONT..)</vt:lpstr>
      <vt:lpstr>WORKSTREAM ON MUNICIPAL SERVICES (CONT..)</vt:lpstr>
      <vt:lpstr>WORKSTREAM ON MUNICIPAL SERVICES (CONT..)</vt:lpstr>
      <vt:lpstr>    WORKSTREAMS REPORTS  </vt:lpstr>
      <vt:lpstr>PowerPoint Presentation</vt:lpstr>
      <vt:lpstr>WORKSTREAM REPORT </vt:lpstr>
      <vt:lpstr>TABLE OF CONTENT</vt:lpstr>
      <vt:lpstr>WORKSTREAM ON ECONOMIC &amp; SOCIAL… </vt:lpstr>
      <vt:lpstr>WORKSTREAM ON ECONOMIC &amp; SOCIAL… </vt:lpstr>
      <vt:lpstr>WORKSTREAM ON ECONOMIC &amp; SOCIAL… </vt:lpstr>
      <vt:lpstr>WORKSTREAM ON ECONOMIC &amp; SOCIAL… </vt:lpstr>
      <vt:lpstr>WORKSTREAM ON ECONOMIC &amp; SOCIAL CONT.  </vt:lpstr>
      <vt:lpstr>WORKSTREAM ON ECONOMIC &amp; SOCIAL CONT.</vt:lpstr>
      <vt:lpstr>WORKSTREAM ON ECONOMIC &amp; SOCIAL CONT. </vt:lpstr>
      <vt:lpstr>WORKSTREAM ON ECONOMIC &amp; SOCIAL CONT. </vt:lpstr>
      <vt:lpstr>WORKSTREAM ON ECONOMIC &amp; SOCIAL… </vt:lpstr>
      <vt:lpstr>UIF PAYMENTS PER LABOUR CENTRE PERIOD: 25 – 29 May 2020</vt:lpstr>
      <vt:lpstr>COVID 19 OHS INSPECTIONS </vt:lpstr>
      <vt:lpstr>WORKSTREAM ON ECONOMIC &amp; SOCIAL CONT.  </vt:lpstr>
      <vt:lpstr>    WORKSTREAMS REPORTS  </vt:lpstr>
      <vt:lpstr>PowerPoint Presentation</vt:lpstr>
      <vt:lpstr>    WORKSTREAMS REPORTS  </vt:lpstr>
      <vt:lpstr>    WORKSTREAMS REPORTS  </vt:lpstr>
      <vt:lpstr>PowerPoint Presentation</vt:lpstr>
      <vt:lpstr>COVID-19  AS AT 04 JUNE 2020</vt:lpstr>
      <vt:lpstr>IMPLICATIONS OF COVID-19 IN BUFFALO CITY METRO</vt:lpstr>
      <vt:lpstr>IMPLICATIONS OF COVID-19: BUFFALO CITY METRO</vt:lpstr>
      <vt:lpstr>LOGISTICS, COMMUNICATION, LEGAL &amp; RECORDS WORKSTREAMS REPORTS</vt:lpstr>
      <vt:lpstr>LOGISTICS, COMMUNICATION, LEGAL &amp; RECORDS WORKSTREAMS REPORTS</vt:lpstr>
      <vt:lpstr>LOGISTICS, COMMUNICATION, LEGAL &amp; RECORDS WORKSTREAMS REPORTS</vt:lpstr>
      <vt:lpstr>LOGISTICS, COMMUNICATION, LEGAL &amp; RECORDS WORKSTREAMS REPORTS</vt:lpstr>
      <vt:lpstr>LOGISTICS, COMMUNICATION, LEGAL &amp; RECORDS WORKSTREAMS REPORTS</vt:lpstr>
      <vt:lpstr>LOGISTICS, COMMUNICATION, LEGAL &amp; RECORDS WORKSTREAMS REPORTS</vt:lpstr>
      <vt:lpstr>LOGISTICS, COMMUNICATION, LEGAL &amp; RECORDS</vt:lpstr>
      <vt:lpstr>LOGISTICS, COMMUNICATION, LEGAL &amp; RECORDS</vt:lpstr>
      <vt:lpstr>LOGISTICS, COMMUNICATION, LEGAL &amp; RECORDS Continue</vt:lpstr>
      <vt:lpstr>LOGISTICS, COMMUNICATION, LEGAL &amp; RECORDS  </vt:lpstr>
      <vt:lpstr>PowerPoint Presentation</vt:lpstr>
      <vt:lpstr>LOGISTICS, COMMUNICATION, LEGAL &amp; RECORDS WORKSTREAMS REPORTS</vt:lpstr>
      <vt:lpstr>LOGISTICS, COMMUNICATION, LEGAL &amp; RECORDS WORKSTREAMS REPORTS</vt:lpstr>
      <vt:lpstr>LOGISTICS, COMMUNICATION, LEGAL &amp; RECORDS WORKSTREAMS REPORTS</vt:lpstr>
      <vt:lpstr>LOGISTICS, COMMUNICATION, LEGAL &amp; RECORDS WORKSTREAMS REPORTS</vt:lpstr>
      <vt:lpstr>LOGISTICS, COMMUNICATION, LEGAL &amp; RECORDS WORKSTREAMS REPORTS</vt:lpstr>
      <vt:lpstr>LOGISTICS, COMMUNICATION, LEGAL &amp; RECORDS WORKSTREAMS REPORTS</vt:lpstr>
      <vt:lpstr>LOGISTICS, COMMUNICATION, LEGAL &amp; RECORDS WORKSTREAMS REPORTS</vt:lpstr>
      <vt:lpstr>    WORKSTREAMS REPORTS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BUFFALO CITY METROPOLITAN MUNICIPALITY</dc:title>
  <dc:creator>Nicholson Mkohlakali</dc:creator>
  <cp:lastModifiedBy>Shereen Cassiem</cp:lastModifiedBy>
  <cp:revision>279</cp:revision>
  <cp:lastPrinted>2020-05-08T06:14:14Z</cp:lastPrinted>
  <dcterms:modified xsi:type="dcterms:W3CDTF">2020-06-10T15:50:32Z</dcterms:modified>
</cp:coreProperties>
</file>