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2.xml" ContentType="application/vnd.openxmlformats-officedocument.them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3.xml" ContentType="application/vnd.openxmlformats-officedocument.theme+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tags/tag140.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41.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 id="2147483700" r:id="rId2"/>
    <p:sldMasterId id="2147483725" r:id="rId3"/>
  </p:sldMasterIdLst>
  <p:notesMasterIdLst>
    <p:notesMasterId r:id="rId23"/>
  </p:notesMasterIdLst>
  <p:handoutMasterIdLst>
    <p:handoutMasterId r:id="rId24"/>
  </p:handoutMasterIdLst>
  <p:sldIdLst>
    <p:sldId id="447" r:id="rId4"/>
    <p:sldId id="448" r:id="rId5"/>
    <p:sldId id="612" r:id="rId6"/>
    <p:sldId id="589" r:id="rId7"/>
    <p:sldId id="603" r:id="rId8"/>
    <p:sldId id="602" r:id="rId9"/>
    <p:sldId id="596" r:id="rId10"/>
    <p:sldId id="601" r:id="rId11"/>
    <p:sldId id="616" r:id="rId12"/>
    <p:sldId id="613" r:id="rId13"/>
    <p:sldId id="592" r:id="rId14"/>
    <p:sldId id="593" r:id="rId15"/>
    <p:sldId id="504" r:id="rId16"/>
    <p:sldId id="594" r:id="rId17"/>
    <p:sldId id="614" r:id="rId18"/>
    <p:sldId id="610" r:id="rId19"/>
    <p:sldId id="615" r:id="rId20"/>
    <p:sldId id="606" r:id="rId21"/>
    <p:sldId id="605" r:id="rId22"/>
  </p:sldIdLst>
  <p:sldSz cx="9144000" cy="6858000" type="screen4x3"/>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38">
          <p15:clr>
            <a:srgbClr val="A4A3A4"/>
          </p15:clr>
        </p15:guide>
        <p15:guide id="2" orient="horz" pos="890">
          <p15:clr>
            <a:srgbClr val="A4A3A4"/>
          </p15:clr>
        </p15:guide>
        <p15:guide id="3" pos="5602">
          <p15:clr>
            <a:srgbClr val="A4A3A4"/>
          </p15:clr>
        </p15:guide>
        <p15:guide id="4" pos="20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dodana Nleya" initials="NN"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489"/>
    <a:srgbClr val="968C83"/>
    <a:srgbClr val="007DBA"/>
    <a:srgbClr val="FFC600"/>
    <a:srgbClr val="00329B"/>
    <a:srgbClr val="B512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70" d="100"/>
          <a:sy n="70" d="100"/>
        </p:scale>
        <p:origin x="1164" y="60"/>
      </p:cViewPr>
      <p:guideLst>
        <p:guide orient="horz" pos="3838"/>
        <p:guide orient="horz" pos="890"/>
        <p:guide pos="5602"/>
        <p:guide pos="204"/>
      </p:guideLst>
    </p:cSldViewPr>
  </p:slideViewPr>
  <p:notesTextViewPr>
    <p:cViewPr>
      <p:scale>
        <a:sx n="75" d="100"/>
        <a:sy n="75" d="100"/>
      </p:scale>
      <p:origin x="0" y="0"/>
    </p:cViewPr>
  </p:notesTextViewPr>
  <p:sorterViewPr>
    <p:cViewPr>
      <p:scale>
        <a:sx n="100" d="100"/>
        <a:sy n="100" d="100"/>
      </p:scale>
      <p:origin x="0" y="0"/>
    </p:cViewPr>
  </p:sorterViewPr>
  <p:notesViewPr>
    <p:cSldViewPr showGuides="1">
      <p:cViewPr varScale="1">
        <p:scale>
          <a:sx n="88" d="100"/>
          <a:sy n="88" d="100"/>
        </p:scale>
        <p:origin x="373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stacked"/>
        <c:varyColors val="0"/>
        <c:ser>
          <c:idx val="0"/>
          <c:order val="0"/>
          <c:tx>
            <c:strRef>
              <c:f>Summarized!$A$9</c:f>
              <c:strCache>
                <c:ptCount val="1"/>
                <c:pt idx="0">
                  <c:v>Exclusivity fees - Casino operators</c:v>
                </c:pt>
              </c:strCache>
            </c:strRef>
          </c:tx>
          <c:invertIfNegative val="0"/>
          <c:cat>
            <c:numRef>
              <c:f>Summarized!$B$8:$W$8</c:f>
              <c:numCache>
                <c:formatCode>General</c:formatCode>
                <c:ptCount val="13"/>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numCache>
            </c:numRef>
          </c:cat>
          <c:val>
            <c:numRef>
              <c:f>Summarized!$B$9:$W$9</c:f>
              <c:numCache>
                <c:formatCode>0.00%</c:formatCode>
                <c:ptCount val="13"/>
                <c:pt idx="0">
                  <c:v>0.20258358467000082</c:v>
                </c:pt>
                <c:pt idx="1">
                  <c:v>0.22090745248071172</c:v>
                </c:pt>
                <c:pt idx="2">
                  <c:v>0.24450460796758042</c:v>
                </c:pt>
                <c:pt idx="3">
                  <c:v>0.1693375330835255</c:v>
                </c:pt>
                <c:pt idx="4">
                  <c:v>7.5864402800282921E-2</c:v>
                </c:pt>
                <c:pt idx="5">
                  <c:v>7.9199178155102051E-2</c:v>
                </c:pt>
                <c:pt idx="6">
                  <c:v>4.1047366423931031E-2</c:v>
                </c:pt>
                <c:pt idx="7">
                  <c:v>3.5293561106074463E-2</c:v>
                </c:pt>
                <c:pt idx="8">
                  <c:v>3.6622874665213717E-2</c:v>
                </c:pt>
                <c:pt idx="9">
                  <c:v>0</c:v>
                </c:pt>
                <c:pt idx="10">
                  <c:v>0</c:v>
                </c:pt>
                <c:pt idx="11">
                  <c:v>0</c:v>
                </c:pt>
                <c:pt idx="12">
                  <c:v>0</c:v>
                </c:pt>
              </c:numCache>
            </c:numRef>
          </c:val>
          <c:extLst xmlns:c16r2="http://schemas.microsoft.com/office/drawing/2015/06/chart">
            <c:ext xmlns:c16="http://schemas.microsoft.com/office/drawing/2014/chart" uri="{C3380CC4-5D6E-409C-BE32-E72D297353CC}">
              <c16:uniqueId val="{00000000-808D-4BCC-8BA4-81FCFDA0306A}"/>
            </c:ext>
          </c:extLst>
        </c:ser>
        <c:ser>
          <c:idx val="1"/>
          <c:order val="1"/>
          <c:tx>
            <c:strRef>
              <c:f>Summarized!$A$10</c:f>
              <c:strCache>
                <c:ptCount val="1"/>
                <c:pt idx="0">
                  <c:v>LPM Operator's fee</c:v>
                </c:pt>
              </c:strCache>
            </c:strRef>
          </c:tx>
          <c:invertIfNegative val="0"/>
          <c:cat>
            <c:numRef>
              <c:f>Summarized!$B$8:$W$8</c:f>
              <c:numCache>
                <c:formatCode>General</c:formatCode>
                <c:ptCount val="13"/>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numCache>
            </c:numRef>
          </c:cat>
          <c:val>
            <c:numRef>
              <c:f>Summarized!$B$10:$W$10</c:f>
              <c:numCache>
                <c:formatCode>0.00%</c:formatCode>
                <c:ptCount val="13"/>
                <c:pt idx="0">
                  <c:v>8.7278805626137379E-2</c:v>
                </c:pt>
                <c:pt idx="1">
                  <c:v>9.468107887672432E-2</c:v>
                </c:pt>
                <c:pt idx="2">
                  <c:v>0.1001075077388074</c:v>
                </c:pt>
                <c:pt idx="3">
                  <c:v>0.11430449509719756</c:v>
                </c:pt>
                <c:pt idx="4">
                  <c:v>0.11884583768459597</c:v>
                </c:pt>
                <c:pt idx="5">
                  <c:v>0.12406989230329582</c:v>
                </c:pt>
                <c:pt idx="6">
                  <c:v>0.12798597127399045</c:v>
                </c:pt>
                <c:pt idx="7">
                  <c:v>0.11004560619825474</c:v>
                </c:pt>
                <c:pt idx="8">
                  <c:v>0.11419045427156616</c:v>
                </c:pt>
                <c:pt idx="9">
                  <c:v>0.14642254287972858</c:v>
                </c:pt>
                <c:pt idx="10">
                  <c:v>0.13238270641419303</c:v>
                </c:pt>
                <c:pt idx="11">
                  <c:v>0</c:v>
                </c:pt>
                <c:pt idx="12">
                  <c:v>0</c:v>
                </c:pt>
              </c:numCache>
            </c:numRef>
          </c:val>
          <c:extLst xmlns:c16r2="http://schemas.microsoft.com/office/drawing/2015/06/chart">
            <c:ext xmlns:c16="http://schemas.microsoft.com/office/drawing/2014/chart" uri="{C3380CC4-5D6E-409C-BE32-E72D297353CC}">
              <c16:uniqueId val="{00000001-808D-4BCC-8BA4-81FCFDA0306A}"/>
            </c:ext>
          </c:extLst>
        </c:ser>
        <c:ser>
          <c:idx val="2"/>
          <c:order val="2"/>
          <c:tx>
            <c:strRef>
              <c:f>Summarized!$A$11</c:f>
              <c:strCache>
                <c:ptCount val="1"/>
                <c:pt idx="0">
                  <c:v>Other revenue</c:v>
                </c:pt>
              </c:strCache>
            </c:strRef>
          </c:tx>
          <c:invertIfNegative val="0"/>
          <c:cat>
            <c:numRef>
              <c:f>Summarized!$B$8:$W$8</c:f>
              <c:numCache>
                <c:formatCode>General</c:formatCode>
                <c:ptCount val="13"/>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numCache>
            </c:numRef>
          </c:cat>
          <c:val>
            <c:numRef>
              <c:f>Summarized!$B$11:$W$11</c:f>
              <c:numCache>
                <c:formatCode>0.00%</c:formatCode>
                <c:ptCount val="13"/>
                <c:pt idx="0">
                  <c:v>0.68749150107865131</c:v>
                </c:pt>
                <c:pt idx="1">
                  <c:v>0.67105143411896251</c:v>
                </c:pt>
                <c:pt idx="2">
                  <c:v>0.65538788429361217</c:v>
                </c:pt>
                <c:pt idx="3">
                  <c:v>0.71635797181927696</c:v>
                </c:pt>
                <c:pt idx="4">
                  <c:v>0.80528975951512116</c:v>
                </c:pt>
                <c:pt idx="5">
                  <c:v>0.79673092954160207</c:v>
                </c:pt>
                <c:pt idx="6">
                  <c:v>0.76272397738860298</c:v>
                </c:pt>
                <c:pt idx="7">
                  <c:v>0.62304319998578805</c:v>
                </c:pt>
                <c:pt idx="8">
                  <c:v>0.62698163607564295</c:v>
                </c:pt>
                <c:pt idx="9">
                  <c:v>0.72214898780404457</c:v>
                </c:pt>
                <c:pt idx="10">
                  <c:v>0.66444058847995879</c:v>
                </c:pt>
                <c:pt idx="11">
                  <c:v>0.63868003640371518</c:v>
                </c:pt>
                <c:pt idx="12">
                  <c:v>0.58301225663636935</c:v>
                </c:pt>
              </c:numCache>
            </c:numRef>
          </c:val>
          <c:extLst xmlns:c16r2="http://schemas.microsoft.com/office/drawing/2015/06/chart">
            <c:ext xmlns:c16="http://schemas.microsoft.com/office/drawing/2014/chart" uri="{C3380CC4-5D6E-409C-BE32-E72D297353CC}">
              <c16:uniqueId val="{00000002-808D-4BCC-8BA4-81FCFDA0306A}"/>
            </c:ext>
          </c:extLst>
        </c:ser>
        <c:ser>
          <c:idx val="3"/>
          <c:order val="3"/>
          <c:tx>
            <c:strRef>
              <c:f>Summarized!$A$12</c:f>
              <c:strCache>
                <c:ptCount val="1"/>
                <c:pt idx="0">
                  <c:v>Government grant</c:v>
                </c:pt>
              </c:strCache>
            </c:strRef>
          </c:tx>
          <c:invertIfNegative val="0"/>
          <c:cat>
            <c:numRef>
              <c:f>Summarized!$B$8:$W$8</c:f>
              <c:numCache>
                <c:formatCode>General</c:formatCode>
                <c:ptCount val="13"/>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numCache>
            </c:numRef>
          </c:cat>
          <c:val>
            <c:numRef>
              <c:f>Summarized!$B$12:$W$12</c:f>
              <c:numCache>
                <c:formatCode>0.00%</c:formatCode>
                <c:ptCount val="13"/>
                <c:pt idx="0">
                  <c:v>2.2646108625210409E-2</c:v>
                </c:pt>
                <c:pt idx="1">
                  <c:v>1.3360034523601445E-2</c:v>
                </c:pt>
                <c:pt idx="2">
                  <c:v>0</c:v>
                </c:pt>
                <c:pt idx="3">
                  <c:v>0</c:v>
                </c:pt>
                <c:pt idx="4">
                  <c:v>0</c:v>
                </c:pt>
                <c:pt idx="5">
                  <c:v>0</c:v>
                </c:pt>
                <c:pt idx="6">
                  <c:v>6.8242684913475585E-2</c:v>
                </c:pt>
                <c:pt idx="7">
                  <c:v>0.23161763270988278</c:v>
                </c:pt>
                <c:pt idx="8">
                  <c:v>0.22220503498757715</c:v>
                </c:pt>
                <c:pt idx="9">
                  <c:v>0.13142846931622684</c:v>
                </c:pt>
                <c:pt idx="10">
                  <c:v>0.20317670510584823</c:v>
                </c:pt>
                <c:pt idx="11">
                  <c:v>0.36131996359628488</c:v>
                </c:pt>
                <c:pt idx="12">
                  <c:v>0.41698774336363065</c:v>
                </c:pt>
              </c:numCache>
            </c:numRef>
          </c:val>
          <c:extLst xmlns:c16r2="http://schemas.microsoft.com/office/drawing/2015/06/chart">
            <c:ext xmlns:c16="http://schemas.microsoft.com/office/drawing/2014/chart" uri="{C3380CC4-5D6E-409C-BE32-E72D297353CC}">
              <c16:uniqueId val="{00000003-808D-4BCC-8BA4-81FCFDA0306A}"/>
            </c:ext>
          </c:extLst>
        </c:ser>
        <c:dLbls>
          <c:showLegendKey val="0"/>
          <c:showVal val="0"/>
          <c:showCatName val="0"/>
          <c:showSerName val="0"/>
          <c:showPercent val="0"/>
          <c:showBubbleSize val="0"/>
        </c:dLbls>
        <c:gapWidth val="150"/>
        <c:overlap val="100"/>
        <c:axId val="834523392"/>
        <c:axId val="834518496"/>
      </c:barChart>
      <c:catAx>
        <c:axId val="834523392"/>
        <c:scaling>
          <c:orientation val="minMax"/>
        </c:scaling>
        <c:delete val="0"/>
        <c:axPos val="b"/>
        <c:numFmt formatCode="General" sourceLinked="1"/>
        <c:majorTickMark val="out"/>
        <c:minorTickMark val="none"/>
        <c:tickLblPos val="nextTo"/>
        <c:txPr>
          <a:bodyPr/>
          <a:lstStyle/>
          <a:p>
            <a:pPr>
              <a:defRPr sz="1400"/>
            </a:pPr>
            <a:endParaRPr lang="en-US"/>
          </a:p>
        </c:txPr>
        <c:crossAx val="834518496"/>
        <c:crosses val="autoZero"/>
        <c:auto val="1"/>
        <c:lblAlgn val="ctr"/>
        <c:lblOffset val="100"/>
        <c:noMultiLvlLbl val="0"/>
      </c:catAx>
      <c:valAx>
        <c:axId val="834518496"/>
        <c:scaling>
          <c:orientation val="minMax"/>
          <c:max val="1"/>
        </c:scaling>
        <c:delete val="0"/>
        <c:axPos val="l"/>
        <c:majorGridlines>
          <c:spPr>
            <a:ln w="6350"/>
          </c:spPr>
        </c:majorGridlines>
        <c:numFmt formatCode="0.00%" sourceLinked="1"/>
        <c:majorTickMark val="out"/>
        <c:minorTickMark val="none"/>
        <c:tickLblPos val="nextTo"/>
        <c:txPr>
          <a:bodyPr/>
          <a:lstStyle/>
          <a:p>
            <a:pPr>
              <a:defRPr sz="1400"/>
            </a:pPr>
            <a:endParaRPr lang="en-US"/>
          </a:p>
        </c:txPr>
        <c:crossAx val="834523392"/>
        <c:crosses val="autoZero"/>
        <c:crossBetween val="between"/>
      </c:valAx>
    </c:plotArea>
    <c:legend>
      <c:legendPos val="r"/>
      <c:legendEntry>
        <c:idx val="0"/>
        <c:txPr>
          <a:bodyPr/>
          <a:lstStyle/>
          <a:p>
            <a:pPr>
              <a:defRPr sz="1400"/>
            </a:pPr>
            <a:endParaRPr lang="en-US"/>
          </a:p>
        </c:txPr>
      </c:legendEntry>
      <c:legendEntry>
        <c:idx val="1"/>
        <c:txPr>
          <a:bodyPr/>
          <a:lstStyle/>
          <a:p>
            <a:pPr>
              <a:defRPr sz="1400"/>
            </a:pPr>
            <a:endParaRPr lang="en-US"/>
          </a:p>
        </c:txPr>
      </c:legendEntry>
      <c:legendEntry>
        <c:idx val="2"/>
        <c:txPr>
          <a:bodyPr/>
          <a:lstStyle/>
          <a:p>
            <a:pPr>
              <a:defRPr sz="1400"/>
            </a:pPr>
            <a:endParaRPr lang="en-US"/>
          </a:p>
        </c:txPr>
      </c:legendEntry>
      <c:legendEntry>
        <c:idx val="3"/>
        <c:txPr>
          <a:bodyPr/>
          <a:lstStyle/>
          <a:p>
            <a:pPr>
              <a:defRPr sz="1400"/>
            </a:pPr>
            <a:endParaRPr lang="en-US"/>
          </a:p>
        </c:txPr>
      </c:legendEntry>
      <c:layout>
        <c:manualLayout>
          <c:xMode val="edge"/>
          <c:yMode val="edge"/>
          <c:x val="0.69931408084286928"/>
          <c:y val="0.3654480488083483"/>
          <c:w val="0.25579190695983273"/>
          <c:h val="0.31133316955393064"/>
        </c:manualLayout>
      </c:layout>
      <c:overlay val="0"/>
    </c:legend>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BC7F027-379E-4D32-9199-1B8938F68AAE}" type="datetimeFigureOut">
              <a:rPr lang="en-GB" smtClean="0"/>
              <a:t>09/06/2020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B3FB82-2445-4031-8D77-475052559E55}" type="slidenum">
              <a:rPr lang="en-GB" smtClean="0"/>
              <a:t>‹#›</a:t>
            </a:fld>
            <a:endParaRPr lang="en-GB"/>
          </a:p>
        </p:txBody>
      </p:sp>
    </p:spTree>
    <p:extLst>
      <p:ext uri="{BB962C8B-B14F-4D97-AF65-F5344CB8AC3E}">
        <p14:creationId xmlns:p14="http://schemas.microsoft.com/office/powerpoint/2010/main" val="2776245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7E7989-31F3-4EB9-8547-909D99F43AE5}" type="datetimeFigureOut">
              <a:rPr lang="en-ZA" smtClean="0"/>
              <a:t>2020/06/09</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E2897E-B052-44CE-92A6-D4B2AB10F3F6}" type="slidenum">
              <a:rPr lang="en-ZA" smtClean="0"/>
              <a:t>‹#›</a:t>
            </a:fld>
            <a:endParaRPr lang="en-ZA"/>
          </a:p>
        </p:txBody>
      </p:sp>
    </p:spTree>
    <p:extLst>
      <p:ext uri="{BB962C8B-B14F-4D97-AF65-F5344CB8AC3E}">
        <p14:creationId xmlns:p14="http://schemas.microsoft.com/office/powerpoint/2010/main" val="2665600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xmlns="" id="{AAD7304C-3777-431F-B6FE-8025281D37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xmlns="" id="{C03547BC-8056-4C59-BDEE-684639E1E2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dirty="0"/>
          </a:p>
        </p:txBody>
      </p:sp>
      <p:sp>
        <p:nvSpPr>
          <p:cNvPr id="48132" name="Slide Number Placeholder 3">
            <a:extLst>
              <a:ext uri="{FF2B5EF4-FFF2-40B4-BE49-F238E27FC236}">
                <a16:creationId xmlns:a16="http://schemas.microsoft.com/office/drawing/2014/main" xmlns="" id="{04C50365-9156-4607-A20C-E2FA01A0D98C}"/>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A5A2783-24B8-4BF8-8F34-265FEDEA6708}" type="slidenum">
              <a:rPr lang="en-ZA" altLang="en-US">
                <a:latin typeface="Calibri" panose="020F0502020204030204" pitchFamily="34" charset="0"/>
              </a:rPr>
              <a:pPr eaLnBrk="1" hangingPunct="1"/>
              <a:t>1</a:t>
            </a:fld>
            <a:endParaRPr lang="en-ZA" altLang="en-US" dirty="0">
              <a:latin typeface="Calibri" panose="020F0502020204030204" pitchFamily="34" charset="0"/>
            </a:endParaRPr>
          </a:p>
        </p:txBody>
      </p:sp>
    </p:spTree>
    <p:extLst>
      <p:ext uri="{BB962C8B-B14F-4D97-AF65-F5344CB8AC3E}">
        <p14:creationId xmlns:p14="http://schemas.microsoft.com/office/powerpoint/2010/main" val="1035530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xmlns="" id="{EBA78FB7-F475-45BD-BDBD-0D44B0569C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xmlns="" id="{C1FCEE51-6F05-4312-9ECF-C1D79927CB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dirty="0"/>
          </a:p>
        </p:txBody>
      </p:sp>
      <p:sp>
        <p:nvSpPr>
          <p:cNvPr id="49156" name="Slide Number Placeholder 3">
            <a:extLst>
              <a:ext uri="{FF2B5EF4-FFF2-40B4-BE49-F238E27FC236}">
                <a16:creationId xmlns:a16="http://schemas.microsoft.com/office/drawing/2014/main" xmlns="" id="{AFEB4B56-ED30-4C2E-9066-4528C778710F}"/>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9CB95C2-425C-4A5A-8040-74E90238D792}" type="slidenum">
              <a:rPr lang="en-ZA" altLang="en-US">
                <a:latin typeface="Calibri" panose="020F0502020204030204" pitchFamily="34" charset="0"/>
              </a:rPr>
              <a:pPr eaLnBrk="1" hangingPunct="1"/>
              <a:t>2</a:t>
            </a:fld>
            <a:endParaRPr lang="en-ZA" altLang="en-US" dirty="0">
              <a:latin typeface="Calibri" panose="020F0502020204030204" pitchFamily="34" charset="0"/>
            </a:endParaRPr>
          </a:p>
        </p:txBody>
      </p:sp>
    </p:spTree>
    <p:extLst>
      <p:ext uri="{BB962C8B-B14F-4D97-AF65-F5344CB8AC3E}">
        <p14:creationId xmlns:p14="http://schemas.microsoft.com/office/powerpoint/2010/main" val="2090022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xmlns="" id="{072E392F-17D7-497D-B4A1-FAE4E9F7CA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xmlns="" id="{733481D2-363E-47B7-B337-4E61438911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p>
        </p:txBody>
      </p:sp>
      <p:sp>
        <p:nvSpPr>
          <p:cNvPr id="51204" name="Slide Number Placeholder 3">
            <a:extLst>
              <a:ext uri="{FF2B5EF4-FFF2-40B4-BE49-F238E27FC236}">
                <a16:creationId xmlns:a16="http://schemas.microsoft.com/office/drawing/2014/main" xmlns="" id="{150161BA-17DE-4C94-B1EC-734517E6B943}"/>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4F6BD32-EE81-4CB9-BC8A-122B439B7A8C}" type="slidenum">
              <a:rPr lang="en-ZA" altLang="en-US">
                <a:solidFill>
                  <a:srgbClr val="000000"/>
                </a:solidFill>
                <a:latin typeface="Calibri" panose="020F0502020204030204" pitchFamily="34" charset="0"/>
              </a:rPr>
              <a:pPr eaLnBrk="1" hangingPunct="1"/>
              <a:t>4</a:t>
            </a:fld>
            <a:endParaRPr lang="en-ZA"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3482107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xmlns="" id="{28AC4715-AC47-4244-8C15-5BC5DD0532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xmlns="" id="{53DC8A68-A82D-40E4-B85E-9E542AAC10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p>
        </p:txBody>
      </p:sp>
      <p:sp>
        <p:nvSpPr>
          <p:cNvPr id="52228" name="Slide Number Placeholder 3">
            <a:extLst>
              <a:ext uri="{FF2B5EF4-FFF2-40B4-BE49-F238E27FC236}">
                <a16:creationId xmlns:a16="http://schemas.microsoft.com/office/drawing/2014/main" xmlns="" id="{29B8E366-9CA8-43FB-A2EA-B812525BACF8}"/>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C943575-76F1-4FBA-A05A-739FBC1589A5}" type="slidenum">
              <a:rPr lang="en-ZA" altLang="en-US">
                <a:solidFill>
                  <a:srgbClr val="000000"/>
                </a:solidFill>
                <a:latin typeface="Calibri" panose="020F0502020204030204" pitchFamily="34" charset="0"/>
              </a:rPr>
              <a:pPr eaLnBrk="1" hangingPunct="1"/>
              <a:t>11</a:t>
            </a:fld>
            <a:endParaRPr lang="en-ZA"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853927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xmlns="" id="{4701FFB2-7AB9-4554-AA87-60D9150770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xmlns="" id="{1F714D32-2652-4D76-B0D5-5A61644E8C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p>
        </p:txBody>
      </p:sp>
      <p:sp>
        <p:nvSpPr>
          <p:cNvPr id="53252" name="Slide Number Placeholder 3">
            <a:extLst>
              <a:ext uri="{FF2B5EF4-FFF2-40B4-BE49-F238E27FC236}">
                <a16:creationId xmlns:a16="http://schemas.microsoft.com/office/drawing/2014/main" xmlns="" id="{F302FCCD-9F4E-4E28-8152-FF71CB4E46D6}"/>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A71FFF0-791A-460C-A0E9-B06F14D4D90B}" type="slidenum">
              <a:rPr lang="en-ZA" altLang="en-US">
                <a:solidFill>
                  <a:srgbClr val="000000"/>
                </a:solidFill>
                <a:latin typeface="Calibri" panose="020F0502020204030204" pitchFamily="34" charset="0"/>
              </a:rPr>
              <a:pPr eaLnBrk="1" hangingPunct="1"/>
              <a:t>12</a:t>
            </a:fld>
            <a:endParaRPr lang="en-ZA"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3825577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xmlns="" id="{FB04F7D0-3640-43F9-AB70-57C8BFA77C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xmlns="" id="{0449DA1E-8270-42FA-89F6-2CD8B380F8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dirty="0"/>
          </a:p>
        </p:txBody>
      </p:sp>
      <p:sp>
        <p:nvSpPr>
          <p:cNvPr id="50180" name="Slide Number Placeholder 3">
            <a:extLst>
              <a:ext uri="{FF2B5EF4-FFF2-40B4-BE49-F238E27FC236}">
                <a16:creationId xmlns:a16="http://schemas.microsoft.com/office/drawing/2014/main" xmlns="" id="{1A44D858-2E54-47E5-81BA-EF077335199B}"/>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81290D0-7E18-4286-ABB9-49DF6F109DDC}" type="slidenum">
              <a:rPr lang="en-ZA" altLang="en-US">
                <a:latin typeface="Calibri" panose="020F0502020204030204" pitchFamily="34" charset="0"/>
              </a:rPr>
              <a:pPr eaLnBrk="1" hangingPunct="1"/>
              <a:t>13</a:t>
            </a:fld>
            <a:endParaRPr lang="en-ZA" altLang="en-US" dirty="0">
              <a:latin typeface="Calibri" panose="020F0502020204030204" pitchFamily="34" charset="0"/>
            </a:endParaRPr>
          </a:p>
        </p:txBody>
      </p:sp>
    </p:spTree>
    <p:extLst>
      <p:ext uri="{BB962C8B-B14F-4D97-AF65-F5344CB8AC3E}">
        <p14:creationId xmlns:p14="http://schemas.microsoft.com/office/powerpoint/2010/main" val="31010001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xmlns="" id="{572CDDD2-0E8D-4350-BA90-ACBE06F4E5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xmlns="" id="{8856CA68-1C5F-4C1B-982D-3043E9B118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p>
        </p:txBody>
      </p:sp>
      <p:sp>
        <p:nvSpPr>
          <p:cNvPr id="50180" name="Slide Number Placeholder 3">
            <a:extLst>
              <a:ext uri="{FF2B5EF4-FFF2-40B4-BE49-F238E27FC236}">
                <a16:creationId xmlns:a16="http://schemas.microsoft.com/office/drawing/2014/main" xmlns="" id="{A936EFE4-9774-4BB3-BD59-5A4F72C5917F}"/>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C7C52AF-BA68-4879-833D-2E0F86D113AF}" type="slidenum">
              <a:rPr lang="en-ZA" altLang="en-US">
                <a:solidFill>
                  <a:srgbClr val="000000"/>
                </a:solidFill>
                <a:latin typeface="Calibri" panose="020F0502020204030204" pitchFamily="34" charset="0"/>
              </a:rPr>
              <a:pPr eaLnBrk="1" hangingPunct="1"/>
              <a:t>14</a:t>
            </a:fld>
            <a:endParaRPr lang="en-ZA"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3091150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xmlns="" id="{EBA78FB7-F475-45BD-BDBD-0D44B0569C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xmlns="" id="{C1FCEE51-6F05-4312-9ECF-C1D79927CB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p>
        </p:txBody>
      </p:sp>
      <p:sp>
        <p:nvSpPr>
          <p:cNvPr id="49156" name="Slide Number Placeholder 3">
            <a:extLst>
              <a:ext uri="{FF2B5EF4-FFF2-40B4-BE49-F238E27FC236}">
                <a16:creationId xmlns:a16="http://schemas.microsoft.com/office/drawing/2014/main" xmlns="" id="{AFEB4B56-ED30-4C2E-9066-4528C778710F}"/>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9CB95C2-425C-4A5A-8040-74E90238D792}" type="slidenum">
              <a:rPr lang="en-ZA" altLang="en-US">
                <a:solidFill>
                  <a:prstClr val="black"/>
                </a:solidFill>
                <a:latin typeface="Calibri" panose="020F0502020204030204" pitchFamily="34" charset="0"/>
              </a:rPr>
              <a:pPr eaLnBrk="1" hangingPunct="1"/>
              <a:t>16</a:t>
            </a:fld>
            <a:endParaRPr lang="en-ZA"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77731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xmlns="" id="{CA2196B6-1DA8-4713-95CE-55ED63A8D6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xmlns="" id="{B236ADBF-8E71-4E5B-8E59-672A47B377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p>
        </p:txBody>
      </p:sp>
      <p:sp>
        <p:nvSpPr>
          <p:cNvPr id="56324" name="Slide Number Placeholder 3">
            <a:extLst>
              <a:ext uri="{FF2B5EF4-FFF2-40B4-BE49-F238E27FC236}">
                <a16:creationId xmlns:a16="http://schemas.microsoft.com/office/drawing/2014/main" xmlns="" id="{C873F9F0-C781-456B-AAC0-8D16CC13049B}"/>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582A0F6-2ABF-4A64-ACEC-9E0B00B5E6CC}" type="slidenum">
              <a:rPr lang="en-ZA" altLang="en-US">
                <a:latin typeface="Calibri" panose="020F0502020204030204" pitchFamily="34" charset="0"/>
              </a:rPr>
              <a:pPr eaLnBrk="1" hangingPunct="1"/>
              <a:t>19</a:t>
            </a:fld>
            <a:endParaRPr lang="en-ZA" altLang="en-US">
              <a:latin typeface="Calibri" panose="020F0502020204030204" pitchFamily="34" charset="0"/>
            </a:endParaRPr>
          </a:p>
        </p:txBody>
      </p:sp>
    </p:spTree>
    <p:extLst>
      <p:ext uri="{BB962C8B-B14F-4D97-AF65-F5344CB8AC3E}">
        <p14:creationId xmlns:p14="http://schemas.microsoft.com/office/powerpoint/2010/main" val="33045269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ags" Target="../tags/tag32.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7.xml"/><Relationship Id="rId1" Type="http://schemas.openxmlformats.org/officeDocument/2006/relationships/tags" Target="../tags/tag36.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tags" Target="../tags/tag40.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tags" Target="../tags/tag42.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7.xml"/><Relationship Id="rId1" Type="http://schemas.openxmlformats.org/officeDocument/2006/relationships/tags" Target="../tags/tag46.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5.xml"/><Relationship Id="rId1" Type="http://schemas.openxmlformats.org/officeDocument/2006/relationships/tags" Target="../tags/tag54.xml"/></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7.xml"/><Relationship Id="rId1" Type="http://schemas.openxmlformats.org/officeDocument/2006/relationships/tags" Target="../tags/tag56.xml"/></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9.xml"/><Relationship Id="rId1" Type="http://schemas.openxmlformats.org/officeDocument/2006/relationships/tags" Target="../tags/tag58.xml"/></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1.xml"/><Relationship Id="rId1" Type="http://schemas.openxmlformats.org/officeDocument/2006/relationships/tags" Target="../tags/tag60.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3.xml"/><Relationship Id="rId1" Type="http://schemas.openxmlformats.org/officeDocument/2006/relationships/tags" Target="../tags/tag62.xml"/></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5.xml"/><Relationship Id="rId1" Type="http://schemas.openxmlformats.org/officeDocument/2006/relationships/tags" Target="../tags/tag64.xml"/></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7.xml"/><Relationship Id="rId1" Type="http://schemas.openxmlformats.org/officeDocument/2006/relationships/tags" Target="../tags/tag66.xml"/></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9.xml"/><Relationship Id="rId1" Type="http://schemas.openxmlformats.org/officeDocument/2006/relationships/tags" Target="../tags/tag68.xml"/></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1.xml"/><Relationship Id="rId1" Type="http://schemas.openxmlformats.org/officeDocument/2006/relationships/tags" Target="../tags/tag70.xml"/></Relationships>
</file>

<file path=ppt/slideLayouts/_rels/slideLayout3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3.xml"/><Relationship Id="rId1" Type="http://schemas.openxmlformats.org/officeDocument/2006/relationships/tags" Target="../tags/tag72.xml"/></Relationships>
</file>

<file path=ppt/slideLayouts/_rels/slideLayout3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5.xml"/><Relationship Id="rId1" Type="http://schemas.openxmlformats.org/officeDocument/2006/relationships/tags" Target="../tags/tag74.xml"/></Relationships>
</file>

<file path=ppt/slideLayouts/_rels/slideLayout3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7.xml"/><Relationship Id="rId1" Type="http://schemas.openxmlformats.org/officeDocument/2006/relationships/tags" Target="../tags/tag76.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9.xml"/><Relationship Id="rId1" Type="http://schemas.openxmlformats.org/officeDocument/2006/relationships/tags" Target="../tags/tag78.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s>
</file>

<file path=ppt/slideLayouts/_rels/slideLayout4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1.xml"/><Relationship Id="rId1" Type="http://schemas.openxmlformats.org/officeDocument/2006/relationships/tags" Target="../tags/tag80.xml"/></Relationships>
</file>

<file path=ppt/slideLayouts/_rels/slideLayout4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3.xml"/><Relationship Id="rId1" Type="http://schemas.openxmlformats.org/officeDocument/2006/relationships/tags" Target="../tags/tag82.xml"/></Relationships>
</file>

<file path=ppt/slideLayouts/_rels/slideLayout4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5.xml"/><Relationship Id="rId1" Type="http://schemas.openxmlformats.org/officeDocument/2006/relationships/tags" Target="../tags/tag84.xml"/></Relationships>
</file>

<file path=ppt/slideLayouts/_rels/slideLayout4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7.xml"/><Relationship Id="rId1" Type="http://schemas.openxmlformats.org/officeDocument/2006/relationships/tags" Target="../tags/tag86.xml"/></Relationships>
</file>

<file path=ppt/slideLayouts/_rels/slideLayout4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9.xml"/><Relationship Id="rId1" Type="http://schemas.openxmlformats.org/officeDocument/2006/relationships/tags" Target="../tags/tag88.xml"/></Relationships>
</file>

<file path=ppt/slideLayouts/_rels/slideLayout4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1.xml"/><Relationship Id="rId1" Type="http://schemas.openxmlformats.org/officeDocument/2006/relationships/tags" Target="../tags/tag90.xml"/></Relationships>
</file>

<file path=ppt/slideLayouts/_rels/slideLayout4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3.xml"/><Relationship Id="rId1" Type="http://schemas.openxmlformats.org/officeDocument/2006/relationships/tags" Target="../tags/tag92.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s>
</file>

<file path=ppt/slideLayouts/_rels/slideLayout50.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1.xml"/><Relationship Id="rId1" Type="http://schemas.openxmlformats.org/officeDocument/2006/relationships/tags" Target="../tags/tag100.xml"/></Relationships>
</file>

<file path=ppt/slideLayouts/_rels/slideLayout51.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3.xml"/><Relationship Id="rId1" Type="http://schemas.openxmlformats.org/officeDocument/2006/relationships/tags" Target="../tags/tag102.xml"/></Relationships>
</file>

<file path=ppt/slideLayouts/_rels/slideLayout52.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5.xml"/><Relationship Id="rId1" Type="http://schemas.openxmlformats.org/officeDocument/2006/relationships/tags" Target="../tags/tag104.xml"/></Relationships>
</file>

<file path=ppt/slideLayouts/_rels/slideLayout53.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7.xml"/><Relationship Id="rId1" Type="http://schemas.openxmlformats.org/officeDocument/2006/relationships/tags" Target="../tags/tag106.xml"/></Relationships>
</file>

<file path=ppt/slideLayouts/_rels/slideLayout54.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9.xml"/><Relationship Id="rId1" Type="http://schemas.openxmlformats.org/officeDocument/2006/relationships/tags" Target="../tags/tag108.xml"/></Relationships>
</file>

<file path=ppt/slideLayouts/_rels/slideLayout55.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1.xml"/><Relationship Id="rId1" Type="http://schemas.openxmlformats.org/officeDocument/2006/relationships/tags" Target="../tags/tag110.xml"/></Relationships>
</file>

<file path=ppt/slideLayouts/_rels/slideLayout56.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3.xml"/><Relationship Id="rId1" Type="http://schemas.openxmlformats.org/officeDocument/2006/relationships/tags" Target="../tags/tag112.xml"/></Relationships>
</file>

<file path=ppt/slideLayouts/_rels/slideLayout5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5.xml"/><Relationship Id="rId1" Type="http://schemas.openxmlformats.org/officeDocument/2006/relationships/tags" Target="../tags/tag114.xml"/></Relationships>
</file>

<file path=ppt/slideLayouts/_rels/slideLayout5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7.xml"/><Relationship Id="rId1" Type="http://schemas.openxmlformats.org/officeDocument/2006/relationships/tags" Target="../tags/tag116.xml"/></Relationships>
</file>

<file path=ppt/slideLayouts/_rels/slideLayout59.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9.xml"/><Relationship Id="rId1" Type="http://schemas.openxmlformats.org/officeDocument/2006/relationships/tags" Target="../tags/tag118.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s>
</file>

<file path=ppt/slideLayouts/_rels/slideLayout60.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1.xml"/><Relationship Id="rId1" Type="http://schemas.openxmlformats.org/officeDocument/2006/relationships/tags" Target="../tags/tag120.xml"/></Relationships>
</file>

<file path=ppt/slideLayouts/_rels/slideLayout61.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3.xml"/><Relationship Id="rId1" Type="http://schemas.openxmlformats.org/officeDocument/2006/relationships/tags" Target="../tags/tag122.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5.xml"/><Relationship Id="rId1" Type="http://schemas.openxmlformats.org/officeDocument/2006/relationships/tags" Target="../tags/tag124.xml"/></Relationships>
</file>

<file path=ppt/slideLayouts/_rels/slideLayout64.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7.xml"/><Relationship Id="rId1" Type="http://schemas.openxmlformats.org/officeDocument/2006/relationships/tags" Target="../tags/tag126.xml"/></Relationships>
</file>

<file path=ppt/slideLayouts/_rels/slideLayout65.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9.xml"/><Relationship Id="rId1" Type="http://schemas.openxmlformats.org/officeDocument/2006/relationships/tags" Target="../tags/tag128.xml"/></Relationships>
</file>

<file path=ppt/slideLayouts/_rels/slideLayout66.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31.xml"/><Relationship Id="rId1" Type="http://schemas.openxmlformats.org/officeDocument/2006/relationships/tags" Target="../tags/tag130.xml"/></Relationships>
</file>

<file path=ppt/slideLayouts/_rels/slideLayout6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33.xml"/><Relationship Id="rId1" Type="http://schemas.openxmlformats.org/officeDocument/2006/relationships/tags" Target="../tags/tag132.xml"/></Relationships>
</file>

<file path=ppt/slideLayouts/_rels/slideLayout6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35.xml"/><Relationship Id="rId1" Type="http://schemas.openxmlformats.org/officeDocument/2006/relationships/tags" Target="../tags/tag134.xml"/></Relationships>
</file>

<file path=ppt/slideLayouts/_rels/slideLayout69.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37.xml"/><Relationship Id="rId1" Type="http://schemas.openxmlformats.org/officeDocument/2006/relationships/tags" Target="../tags/tag136.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s>
</file>

<file path=ppt/slideLayouts/_rels/slideLayout70.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39.xml"/><Relationship Id="rId1" Type="http://schemas.openxmlformats.org/officeDocument/2006/relationships/tags" Target="../tags/tag138.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200">
                <a:solidFill>
                  <a:schemeClr val="bg1"/>
                </a:solidFill>
              </a:defRPr>
            </a:lvl1pPr>
          </a:lstStyle>
          <a:p>
            <a:endParaRPr lang="en-GB" dirty="0"/>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2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200" b="0" baseline="0">
                <a:solidFill>
                  <a:schemeClr val="bg1"/>
                </a:solidFill>
              </a:defRPr>
            </a:lvl1pPr>
          </a:lstStyle>
          <a:p>
            <a:pPr lvl="0"/>
            <a:r>
              <a:rPr lang="en-US" dirty="0"/>
              <a:t>Initial. Surname  |</a:t>
            </a:r>
            <a:endParaRPr lang="en-GB"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493" y="382908"/>
            <a:ext cx="3654969" cy="1566836"/>
          </a:xfrm>
          <a:prstGeom prst="rect">
            <a:avLst/>
          </a:prstGeom>
        </p:spPr>
      </p:pic>
      <p:sp>
        <p:nvSpPr>
          <p:cNvPr id="4" name="Right Triangle 3"/>
          <p:cNvSpPr/>
          <p:nvPr userDrawn="1"/>
        </p:nvSpPr>
        <p:spPr>
          <a:xfrm flipH="1">
            <a:off x="1547664" y="2276872"/>
            <a:ext cx="7596336" cy="12533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p>
        </p:txBody>
      </p:sp>
    </p:spTree>
    <p:extLst>
      <p:ext uri="{BB962C8B-B14F-4D97-AF65-F5344CB8AC3E}">
        <p14:creationId xmlns:p14="http://schemas.microsoft.com/office/powerpoint/2010/main" val="2952831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Western Cape Nineteenth Gambling and Racing Amendment Bill</a:t>
            </a:r>
            <a:endParaRPr lang="en-GB" dirty="0"/>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val="2832015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Western Cape Nineteenth Gambling and Racing Amendment Bill</a:t>
            </a:r>
            <a:endParaRPr lang="en-GB" dirty="0"/>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val="841479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Western Cape Nineteenth Gambling and Racing Amendment Bill</a:t>
            </a:r>
            <a:endParaRPr lang="en-GB" dirty="0"/>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63770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Western Cape Nineteenth Gambling and Racing Amendment Bill</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val="2974782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9"/>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12" name="Picture 107"/>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179878" y="6102308"/>
            <a:ext cx="1367418" cy="586194"/>
          </a:xfrm>
          <a:prstGeom prst="rect">
            <a:avLst/>
          </a:prstGeom>
          <a:noFill/>
          <a:extLst>
            <a:ext uri="{909E8E84-426E-40DD-AFC4-6F175D3DCCD1}">
              <a14:hiddenFill xmlns:a14="http://schemas.microsoft.com/office/drawing/2010/main">
                <a:solidFill>
                  <a:srgbClr val="FFFFFF"/>
                </a:solidFill>
              </a14:hiddenFill>
            </a:ext>
          </a:extLst>
        </p:spPr>
      </p:pic>
      <p:sp>
        <p:nvSpPr>
          <p:cNvPr id="7" name="Right Triangle 6"/>
          <p:cNvSpPr/>
          <p:nvPr userDrawn="1"/>
        </p:nvSpPr>
        <p:spPr>
          <a:xfrm flipH="1">
            <a:off x="755576" y="5805264"/>
            <a:ext cx="8388424" cy="7200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p>
        </p:txBody>
      </p:sp>
    </p:spTree>
    <p:extLst>
      <p:ext uri="{BB962C8B-B14F-4D97-AF65-F5344CB8AC3E}">
        <p14:creationId xmlns:p14="http://schemas.microsoft.com/office/powerpoint/2010/main" val="3969545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Western Cape Nineteenth Gambling and Racing Amendment Bill</a:t>
            </a:r>
            <a:endParaRPr lang="en-GB" dirty="0"/>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val="4164938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Western Cape Nineteenth Gambling and Racing Amendment Bill</a:t>
            </a:r>
            <a:endParaRPr lang="en-GB" dirty="0"/>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val="784032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Western Cape Nineteenth Gambling and Racing Amendment Bill</a:t>
            </a:r>
            <a:endParaRPr lang="en-GB" dirty="0"/>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val="26731791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Western Cape Nineteenth Gambling and Racing Amendment Bill</a:t>
            </a:r>
            <a:endParaRPr lang="en-GB" dirty="0"/>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val="12189382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Western Cape Nineteenth Gambling and Racing Amendment Bill</a:t>
            </a:r>
            <a:endParaRPr lang="en-GB" dirty="0"/>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val="36907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Western Cape Nineteenth Gambling and Racing Amendment Bill</a:t>
            </a:r>
            <a:endParaRPr lang="en-GB" dirty="0"/>
          </a:p>
        </p:txBody>
      </p:sp>
      <p:sp>
        <p:nvSpPr>
          <p:cNvPr id="10" name="Text Placeholder 4"/>
          <p:cNvSpPr>
            <a:spLocks noGrp="1"/>
          </p:cNvSpPr>
          <p:nvPr>
            <p:ph type="body" sz="quarter" idx="10"/>
          </p:nvPr>
        </p:nvSpPr>
        <p:spPr>
          <a:xfrm>
            <a:off x="295275" y="1196752"/>
            <a:ext cx="8597205" cy="48960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60836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Western Cape Nineteenth Gambling and Racing Amendment Bill</a:t>
            </a:r>
            <a:endParaRPr lang="en-GB" dirty="0"/>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val="404545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Western Cape Nineteenth Gambling and Racing Amendment Bill</a:t>
            </a:r>
            <a:endParaRPr lang="en-GB" dirty="0"/>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val="6260802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Western Cape Nineteenth Gambling and Racing Amendment Bill</a:t>
            </a:r>
            <a:endParaRPr lang="en-GB" dirty="0"/>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val="1566863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9"/>
        </a:solidFill>
        <a:effectLst/>
      </p:bgPr>
    </p:bg>
    <p:spTree>
      <p:nvGrpSpPr>
        <p:cNvPr id="1" name=""/>
        <p:cNvGrpSpPr/>
        <p:nvPr/>
      </p:nvGrpSpPr>
      <p:grpSpPr>
        <a:xfrm>
          <a:off x="0" y="0"/>
          <a:ext cx="0" cy="0"/>
          <a:chOff x="0" y="0"/>
          <a:chExt cx="0" cy="0"/>
        </a:xfrm>
      </p:grpSpPr>
      <p:sp>
        <p:nvSpPr>
          <p:cNvPr id="2" name="Rectangle 1"/>
          <p:cNvSpPr/>
          <p:nvPr userDrawn="1"/>
        </p:nvSpPr>
        <p:spPr>
          <a:xfrm>
            <a:off x="2185076" y="179007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www.westerncape.gov.za</a:t>
            </a:r>
          </a:p>
        </p:txBody>
      </p:sp>
      <p:pic>
        <p:nvPicPr>
          <p:cNvPr id="21"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197341" y="1835225"/>
            <a:ext cx="1870100" cy="801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userDrawn="1"/>
        </p:nvSpPr>
        <p:spPr>
          <a:xfrm>
            <a:off x="295275" y="565701"/>
            <a:ext cx="2404826" cy="584775"/>
          </a:xfrm>
          <a:prstGeom prst="rect">
            <a:avLst/>
          </a:prstGeom>
        </p:spPr>
        <p:txBody>
          <a:bodyPr wrap="none">
            <a:spAutoFit/>
          </a:bodyPr>
          <a:lstStyle/>
          <a:p>
            <a:r>
              <a:rPr kumimoji="0" lang="en-US" sz="3200" b="0" i="0" u="none" strike="noStrike" kern="1200" cap="none" spc="0" normalizeH="0" baseline="0" noProof="0" dirty="0">
                <a:ln>
                  <a:noFill/>
                </a:ln>
                <a:solidFill>
                  <a:schemeClr val="bg1"/>
                </a:solidFill>
                <a:effectLst/>
                <a:uLnTx/>
                <a:uFillTx/>
                <a:latin typeface="Century Gothic" pitchFamily="34" charset="0"/>
                <a:ea typeface="+mj-ea"/>
                <a:cs typeface="+mj-cs"/>
              </a:rPr>
              <a:t>Contact Us</a:t>
            </a:r>
            <a:endParaRPr lang="en-GB" sz="2400" b="0" dirty="0">
              <a:solidFill>
                <a:schemeClr val="bg1"/>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sp>
        <p:nvSpPr>
          <p:cNvPr id="20" name="Right Triangle 19"/>
          <p:cNvSpPr/>
          <p:nvPr userDrawn="1"/>
        </p:nvSpPr>
        <p:spPr>
          <a:xfrm flipH="1">
            <a:off x="2834996" y="3284984"/>
            <a:ext cx="4102608" cy="91147"/>
          </a:xfrm>
          <a:prstGeom prst="rtTriangle">
            <a:avLst/>
          </a:prstGeom>
          <a:solidFill>
            <a:srgbClr val="0014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p>
        </p:txBody>
      </p:sp>
    </p:spTree>
    <p:extLst>
      <p:ext uri="{BB962C8B-B14F-4D97-AF65-F5344CB8AC3E}">
        <p14:creationId xmlns:p14="http://schemas.microsoft.com/office/powerpoint/2010/main" val="991066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9"/>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b="0" cap="none" baseline="0" dirty="0">
                <a:solidFill>
                  <a:prstClr val="white"/>
                </a:solidFill>
                <a:latin typeface="Century Gothic"/>
                <a:cs typeface="Century Gothic"/>
              </a:rPr>
              <a:t>Thank you</a:t>
            </a:r>
          </a:p>
        </p:txBody>
      </p:sp>
      <p:sp>
        <p:nvSpPr>
          <p:cNvPr id="4" name="Right Triangle 3"/>
          <p:cNvSpPr/>
          <p:nvPr userDrawn="1"/>
        </p:nvSpPr>
        <p:spPr>
          <a:xfrm flipH="1">
            <a:off x="1547664" y="3140968"/>
            <a:ext cx="7596336" cy="12533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p>
        </p:txBody>
      </p:sp>
    </p:spTree>
    <p:extLst>
      <p:ext uri="{BB962C8B-B14F-4D97-AF65-F5344CB8AC3E}">
        <p14:creationId xmlns:p14="http://schemas.microsoft.com/office/powerpoint/2010/main" val="29254666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pic>
        <p:nvPicPr>
          <p:cNvPr id="6" name="Picture 10">
            <a:extLst>
              <a:ext uri="{FF2B5EF4-FFF2-40B4-BE49-F238E27FC236}">
                <a16:creationId xmlns:a16="http://schemas.microsoft.com/office/drawing/2014/main" xmlns="" id="{350F7E49-0C3E-4745-8370-8B4AFF26B8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586038"/>
            <a:ext cx="91440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C:\Users\Conny\Desktop\WCG\WCG - Logo\PNG\Logos blue\Provincial Government\WCG - Logo - Provincial Treasury - Tagline - Transparent.png">
            <a:extLst>
              <a:ext uri="{FF2B5EF4-FFF2-40B4-BE49-F238E27FC236}">
                <a16:creationId xmlns:a16="http://schemas.microsoft.com/office/drawing/2014/main" xmlns="" id="{11607069-506C-450F-A0C0-CF76343893C7}"/>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2900" y="420688"/>
            <a:ext cx="5424488" cy="153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67544" y="3429000"/>
            <a:ext cx="8208912" cy="1008113"/>
          </a:xfrm>
          <a:noFill/>
          <a:extLst/>
        </p:spPr>
        <p:txBody>
          <a:bodyPr tIns="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467544" y="4532528"/>
            <a:ext cx="8208912" cy="508552"/>
          </a:xfrm>
        </p:spPr>
        <p:txBody>
          <a:bodyPr tIns="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7" name="Text Placeholder 16"/>
          <p:cNvSpPr>
            <a:spLocks noGrp="1"/>
          </p:cNvSpPr>
          <p:nvPr>
            <p:ph type="body" sz="quarter" idx="10"/>
          </p:nvPr>
        </p:nvSpPr>
        <p:spPr>
          <a:xfrm>
            <a:off x="3635548" y="5398045"/>
            <a:ext cx="1584176" cy="365125"/>
          </a:xfrm>
        </p:spPr>
        <p:txBody>
          <a:bodyPr>
            <a:normAutofit/>
          </a:bodyPr>
          <a:lstStyle>
            <a:lvl1pPr algn="r">
              <a:defRPr sz="1100" b="0">
                <a:solidFill>
                  <a:schemeClr val="bg1"/>
                </a:solidFill>
              </a:defRPr>
            </a:lvl1pPr>
          </a:lstStyle>
          <a:p>
            <a:pPr lvl="0"/>
            <a:r>
              <a:rPr lang="en-US"/>
              <a:t>Click to edit Master text styles</a:t>
            </a:r>
          </a:p>
        </p:txBody>
      </p:sp>
      <p:sp>
        <p:nvSpPr>
          <p:cNvPr id="18" name="Text Placeholder 16"/>
          <p:cNvSpPr>
            <a:spLocks noGrp="1"/>
          </p:cNvSpPr>
          <p:nvPr>
            <p:ph type="body" sz="quarter" idx="11"/>
          </p:nvPr>
        </p:nvSpPr>
        <p:spPr>
          <a:xfrm>
            <a:off x="5220072" y="5398045"/>
            <a:ext cx="1944216" cy="365125"/>
          </a:xfrm>
        </p:spPr>
        <p:txBody>
          <a:bodyPr>
            <a:normAutofit/>
          </a:bodyPr>
          <a:lstStyle>
            <a:lvl1pPr algn="r">
              <a:defRPr sz="1100" b="0" baseline="0">
                <a:solidFill>
                  <a:schemeClr val="bg1"/>
                </a:solidFill>
              </a:defRPr>
            </a:lvl1pPr>
          </a:lstStyle>
          <a:p>
            <a:pPr lvl="0"/>
            <a:r>
              <a:rPr lang="en-US"/>
              <a:t>Click to edit Master text styles</a:t>
            </a:r>
          </a:p>
        </p:txBody>
      </p:sp>
      <p:sp>
        <p:nvSpPr>
          <p:cNvPr id="8" name="Date Placeholder 11">
            <a:extLst>
              <a:ext uri="{FF2B5EF4-FFF2-40B4-BE49-F238E27FC236}">
                <a16:creationId xmlns:a16="http://schemas.microsoft.com/office/drawing/2014/main" xmlns="" id="{8051DC24-D297-4E04-B386-26E96BA106A3}"/>
              </a:ext>
            </a:extLst>
          </p:cNvPr>
          <p:cNvSpPr>
            <a:spLocks noGrp="1"/>
          </p:cNvSpPr>
          <p:nvPr>
            <p:ph type="dt" sz="half" idx="12"/>
          </p:nvPr>
        </p:nvSpPr>
        <p:spPr>
          <a:xfrm>
            <a:off x="7164388" y="5397500"/>
            <a:ext cx="1511300" cy="365125"/>
          </a:xfrm>
          <a:prstGeom prst="rect">
            <a:avLst/>
          </a:prstGeom>
        </p:spPr>
        <p:txBody>
          <a:bodyPr vert="horz" lIns="91440" tIns="45720" rIns="91440" bIns="45720" rtlCol="0" anchor="ctr"/>
          <a:lstStyle>
            <a:lvl1pPr algn="r" fontAlgn="auto">
              <a:spcBef>
                <a:spcPts val="0"/>
              </a:spcBef>
              <a:spcAft>
                <a:spcPts val="0"/>
              </a:spcAft>
              <a:defRPr sz="1100">
                <a:solidFill>
                  <a:prstClr val="white"/>
                </a:solidFill>
                <a:latin typeface="+mn-lt"/>
                <a:cs typeface="+mn-cs"/>
              </a:defRPr>
            </a:lvl1pPr>
          </a:lstStyle>
          <a:p>
            <a:pPr>
              <a:defRPr/>
            </a:pPr>
            <a:endParaRPr lang="en-GB"/>
          </a:p>
        </p:txBody>
      </p:sp>
    </p:spTree>
    <p:extLst>
      <p:ext uri="{BB962C8B-B14F-4D97-AF65-F5344CB8AC3E}">
        <p14:creationId xmlns:p14="http://schemas.microsoft.com/office/powerpoint/2010/main" val="58912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ZA"/>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5">
            <a:extLst>
              <a:ext uri="{FF2B5EF4-FFF2-40B4-BE49-F238E27FC236}">
                <a16:creationId xmlns:a16="http://schemas.microsoft.com/office/drawing/2014/main" xmlns="" id="{99FF346D-4D85-4166-A539-47E9B9544D81}"/>
              </a:ext>
            </a:extLst>
          </p:cNvPr>
          <p:cNvSpPr>
            <a:spLocks noGrp="1"/>
          </p:cNvSpPr>
          <p:nvPr>
            <p:ph type="sldNum" sz="quarter" idx="11"/>
            <p:custDataLst>
              <p:tags r:id="rId1"/>
            </p:custDataLst>
          </p:nvPr>
        </p:nvSpPr>
        <p:spPr/>
        <p:txBody>
          <a:bodyPr/>
          <a:lstStyle>
            <a:lvl1pPr>
              <a:defRPr/>
            </a:lvl1pPr>
          </a:lstStyle>
          <a:p>
            <a:fld id="{377CE5D6-9D08-476D-A25D-BD905E2DA0F1}" type="slidenum">
              <a:rPr lang="en-ZA" altLang="en-US"/>
              <a:pPr/>
              <a:t>‹#›</a:t>
            </a:fld>
            <a:endParaRPr lang="en-ZA" altLang="en-US"/>
          </a:p>
        </p:txBody>
      </p:sp>
      <p:sp>
        <p:nvSpPr>
          <p:cNvPr id="5" name="Footer Placeholder 4">
            <a:extLst>
              <a:ext uri="{FF2B5EF4-FFF2-40B4-BE49-F238E27FC236}">
                <a16:creationId xmlns:a16="http://schemas.microsoft.com/office/drawing/2014/main" xmlns="" id="{9ECEF930-FCCE-481A-A3E7-0224A0BFB93D}"/>
              </a:ext>
            </a:extLst>
          </p:cNvPr>
          <p:cNvSpPr>
            <a:spLocks noGrp="1"/>
          </p:cNvSpPr>
          <p:nvPr>
            <p:ph type="ftr" sz="quarter" idx="12"/>
            <p:custDataLst>
              <p:tags r:id="rId2"/>
            </p:custDataLst>
          </p:nvPr>
        </p:nvSpPr>
        <p:spPr/>
        <p:txBody>
          <a:bodyPr/>
          <a:lstStyle>
            <a:lvl1pPr>
              <a:defRPr/>
            </a:lvl1pPr>
          </a:lstStyle>
          <a:p>
            <a:pPr>
              <a:defRPr/>
            </a:pPr>
            <a:r>
              <a:rPr lang="en-ZA"/>
              <a:t>Proposed Final Allocations: Budget 2013</a:t>
            </a:r>
            <a:endParaRPr lang="en-GB" dirty="0"/>
          </a:p>
        </p:txBody>
      </p:sp>
    </p:spTree>
    <p:extLst>
      <p:ext uri="{BB962C8B-B14F-4D97-AF65-F5344CB8AC3E}">
        <p14:creationId xmlns:p14="http://schemas.microsoft.com/office/powerpoint/2010/main" val="41133141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noAutofit/>
          </a:bodyPr>
          <a:lstStyle/>
          <a:p>
            <a:r>
              <a:rPr lang="en-US"/>
              <a:t>Click to edit Master title style</a:t>
            </a:r>
            <a:endParaRPr lang="en-ZA"/>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5">
            <a:extLst>
              <a:ext uri="{FF2B5EF4-FFF2-40B4-BE49-F238E27FC236}">
                <a16:creationId xmlns:a16="http://schemas.microsoft.com/office/drawing/2014/main" xmlns="" id="{6D354C7B-A1DF-437B-BE01-2B5B0ECA1408}"/>
              </a:ext>
            </a:extLst>
          </p:cNvPr>
          <p:cNvSpPr>
            <a:spLocks noGrp="1"/>
          </p:cNvSpPr>
          <p:nvPr>
            <p:ph type="sldNum" sz="quarter" idx="12"/>
            <p:custDataLst>
              <p:tags r:id="rId1"/>
            </p:custDataLst>
          </p:nvPr>
        </p:nvSpPr>
        <p:spPr/>
        <p:txBody>
          <a:bodyPr/>
          <a:lstStyle>
            <a:lvl1pPr>
              <a:defRPr/>
            </a:lvl1pPr>
          </a:lstStyle>
          <a:p>
            <a:fld id="{0E01AB82-9BAB-4D96-8CD3-1148BC0F6249}" type="slidenum">
              <a:rPr lang="en-ZA" altLang="en-US"/>
              <a:pPr/>
              <a:t>‹#›</a:t>
            </a:fld>
            <a:endParaRPr lang="en-ZA" altLang="en-US"/>
          </a:p>
        </p:txBody>
      </p:sp>
      <p:sp>
        <p:nvSpPr>
          <p:cNvPr id="6" name="Footer Placeholder 4">
            <a:extLst>
              <a:ext uri="{FF2B5EF4-FFF2-40B4-BE49-F238E27FC236}">
                <a16:creationId xmlns:a16="http://schemas.microsoft.com/office/drawing/2014/main" xmlns="" id="{C4DC94D9-F8F3-4719-A72F-BE9B9486A8FA}"/>
              </a:ext>
            </a:extLst>
          </p:cNvPr>
          <p:cNvSpPr>
            <a:spLocks noGrp="1"/>
          </p:cNvSpPr>
          <p:nvPr>
            <p:ph type="ftr" sz="quarter" idx="13"/>
            <p:custDataLst>
              <p:tags r:id="rId2"/>
            </p:custDataLst>
          </p:nvPr>
        </p:nvSpPr>
        <p:spPr/>
        <p:txBody>
          <a:bodyPr/>
          <a:lstStyle>
            <a:lvl1pPr>
              <a:defRPr/>
            </a:lvl1pPr>
          </a:lstStyle>
          <a:p>
            <a:pPr>
              <a:defRPr/>
            </a:pPr>
            <a:r>
              <a:rPr lang="en-ZA"/>
              <a:t>Proposed Final Allocations: Budget 2013</a:t>
            </a:r>
            <a:endParaRPr lang="en-GB" dirty="0"/>
          </a:p>
        </p:txBody>
      </p:sp>
    </p:spTree>
    <p:extLst>
      <p:ext uri="{BB962C8B-B14F-4D97-AF65-F5344CB8AC3E}">
        <p14:creationId xmlns:p14="http://schemas.microsoft.com/office/powerpoint/2010/main" val="27177081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ZA"/>
          </a:p>
        </p:txBody>
      </p:sp>
      <p:sp>
        <p:nvSpPr>
          <p:cNvPr id="3" name="Slide Number Placeholder 5">
            <a:extLst>
              <a:ext uri="{FF2B5EF4-FFF2-40B4-BE49-F238E27FC236}">
                <a16:creationId xmlns:a16="http://schemas.microsoft.com/office/drawing/2014/main" xmlns="" id="{B7762201-3E8E-4683-81F0-6BAA43729C71}"/>
              </a:ext>
            </a:extLst>
          </p:cNvPr>
          <p:cNvSpPr>
            <a:spLocks noGrp="1"/>
          </p:cNvSpPr>
          <p:nvPr>
            <p:ph type="sldNum" sz="quarter" idx="10"/>
            <p:custDataLst>
              <p:tags r:id="rId1"/>
            </p:custDataLst>
          </p:nvPr>
        </p:nvSpPr>
        <p:spPr/>
        <p:txBody>
          <a:bodyPr/>
          <a:lstStyle>
            <a:lvl1pPr>
              <a:defRPr/>
            </a:lvl1pPr>
          </a:lstStyle>
          <a:p>
            <a:fld id="{14763E1B-91CB-40A9-B58A-C55CC8CCFF10}" type="slidenum">
              <a:rPr lang="en-ZA" altLang="en-US"/>
              <a:pPr/>
              <a:t>‹#›</a:t>
            </a:fld>
            <a:endParaRPr lang="en-ZA" altLang="en-US"/>
          </a:p>
        </p:txBody>
      </p:sp>
      <p:sp>
        <p:nvSpPr>
          <p:cNvPr id="4" name="Footer Placeholder 4">
            <a:extLst>
              <a:ext uri="{FF2B5EF4-FFF2-40B4-BE49-F238E27FC236}">
                <a16:creationId xmlns:a16="http://schemas.microsoft.com/office/drawing/2014/main" xmlns="" id="{5DC3165F-B97C-4CE5-8C12-9EAF56E82A03}"/>
              </a:ext>
            </a:extLst>
          </p:cNvPr>
          <p:cNvSpPr>
            <a:spLocks noGrp="1"/>
          </p:cNvSpPr>
          <p:nvPr>
            <p:ph type="ftr" sz="quarter" idx="11"/>
            <p:custDataLst>
              <p:tags r:id="rId2"/>
            </p:custDataLst>
          </p:nvPr>
        </p:nvSpPr>
        <p:spPr/>
        <p:txBody>
          <a:bodyPr/>
          <a:lstStyle>
            <a:lvl1pPr>
              <a:defRPr/>
            </a:lvl1pPr>
          </a:lstStyle>
          <a:p>
            <a:pPr>
              <a:defRPr/>
            </a:pPr>
            <a:r>
              <a:rPr lang="en-ZA"/>
              <a:t>Proposed Final Allocations: Budget 2013</a:t>
            </a:r>
            <a:endParaRPr lang="en-GB" dirty="0"/>
          </a:p>
        </p:txBody>
      </p:sp>
    </p:spTree>
    <p:extLst>
      <p:ext uri="{BB962C8B-B14F-4D97-AF65-F5344CB8AC3E}">
        <p14:creationId xmlns:p14="http://schemas.microsoft.com/office/powerpoint/2010/main" val="4080639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xmlns="" id="{E0F8E800-781F-40BD-908B-2FD8663FF37A}"/>
              </a:ext>
            </a:extLst>
          </p:cNvPr>
          <p:cNvSpPr>
            <a:spLocks noGrp="1"/>
          </p:cNvSpPr>
          <p:nvPr>
            <p:ph type="sldNum" sz="quarter" idx="14"/>
            <p:custDataLst>
              <p:tags r:id="rId1"/>
            </p:custDataLst>
          </p:nvPr>
        </p:nvSpPr>
        <p:spPr/>
        <p:txBody>
          <a:bodyPr/>
          <a:lstStyle>
            <a:lvl1pPr>
              <a:defRPr/>
            </a:lvl1pPr>
          </a:lstStyle>
          <a:p>
            <a:fld id="{1207C661-1198-46D6-9C4C-E8C2BB1F2852}" type="slidenum">
              <a:rPr lang="en-ZA" altLang="en-US"/>
              <a:pPr/>
              <a:t>‹#›</a:t>
            </a:fld>
            <a:endParaRPr lang="en-ZA" altLang="en-US"/>
          </a:p>
        </p:txBody>
      </p:sp>
      <p:sp>
        <p:nvSpPr>
          <p:cNvPr id="7" name="Footer Placeholder 4">
            <a:extLst>
              <a:ext uri="{FF2B5EF4-FFF2-40B4-BE49-F238E27FC236}">
                <a16:creationId xmlns:a16="http://schemas.microsoft.com/office/drawing/2014/main" xmlns="" id="{FBAE2705-ACC1-46AD-8D79-C7CD17B3FB52}"/>
              </a:ext>
            </a:extLst>
          </p:cNvPr>
          <p:cNvSpPr>
            <a:spLocks noGrp="1"/>
          </p:cNvSpPr>
          <p:nvPr>
            <p:ph type="ftr" sz="quarter" idx="15"/>
            <p:custDataLst>
              <p:tags r:id="rId2"/>
            </p:custDataLst>
          </p:nvPr>
        </p:nvSpPr>
        <p:spPr/>
        <p:txBody>
          <a:bodyPr/>
          <a:lstStyle>
            <a:lvl1pPr>
              <a:defRPr/>
            </a:lvl1pPr>
          </a:lstStyle>
          <a:p>
            <a:pPr>
              <a:defRPr/>
            </a:pPr>
            <a:r>
              <a:rPr lang="en-ZA"/>
              <a:t>Proposed Final Allocations: Budget 2013</a:t>
            </a:r>
            <a:endParaRPr lang="en-GB" dirty="0"/>
          </a:p>
        </p:txBody>
      </p:sp>
    </p:spTree>
    <p:extLst>
      <p:ext uri="{BB962C8B-B14F-4D97-AF65-F5344CB8AC3E}">
        <p14:creationId xmlns:p14="http://schemas.microsoft.com/office/powerpoint/2010/main" val="3630273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Western Cape Nineteenth Gambling and Racing Amendment Bill</a:t>
            </a:r>
            <a:endParaRPr lang="en-GB" dirty="0"/>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617407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xmlns="" id="{C4304A81-546E-4EFC-B99E-6347310A8A9F}"/>
              </a:ext>
            </a:extLst>
          </p:cNvPr>
          <p:cNvSpPr>
            <a:spLocks noGrp="1"/>
          </p:cNvSpPr>
          <p:nvPr>
            <p:ph type="sldNum" sz="quarter" idx="16"/>
            <p:custDataLst>
              <p:tags r:id="rId1"/>
            </p:custDataLst>
          </p:nvPr>
        </p:nvSpPr>
        <p:spPr/>
        <p:txBody>
          <a:bodyPr/>
          <a:lstStyle>
            <a:lvl1pPr>
              <a:defRPr/>
            </a:lvl1pPr>
          </a:lstStyle>
          <a:p>
            <a:fld id="{B77FDABA-D65B-4572-A76B-2D4DFB8AE068}" type="slidenum">
              <a:rPr lang="en-ZA" altLang="en-US"/>
              <a:pPr/>
              <a:t>‹#›</a:t>
            </a:fld>
            <a:endParaRPr lang="en-ZA" altLang="en-US"/>
          </a:p>
        </p:txBody>
      </p:sp>
      <p:sp>
        <p:nvSpPr>
          <p:cNvPr id="7" name="Footer Placeholder 4">
            <a:extLst>
              <a:ext uri="{FF2B5EF4-FFF2-40B4-BE49-F238E27FC236}">
                <a16:creationId xmlns:a16="http://schemas.microsoft.com/office/drawing/2014/main" xmlns="" id="{EAD179D9-0FD5-4171-9460-9CA2FA5B866E}"/>
              </a:ext>
            </a:extLst>
          </p:cNvPr>
          <p:cNvSpPr>
            <a:spLocks noGrp="1"/>
          </p:cNvSpPr>
          <p:nvPr>
            <p:ph type="ftr" sz="quarter" idx="17"/>
            <p:custDataLst>
              <p:tags r:id="rId2"/>
            </p:custDataLst>
          </p:nvPr>
        </p:nvSpPr>
        <p:spPr/>
        <p:txBody>
          <a:bodyPr/>
          <a:lstStyle>
            <a:lvl1pPr>
              <a:defRPr/>
            </a:lvl1pPr>
          </a:lstStyle>
          <a:p>
            <a:pPr>
              <a:defRPr/>
            </a:pPr>
            <a:r>
              <a:rPr lang="en-ZA"/>
              <a:t>Proposed Final Allocations: Budget 2013</a:t>
            </a:r>
            <a:endParaRPr lang="en-GB" dirty="0"/>
          </a:p>
        </p:txBody>
      </p:sp>
    </p:spTree>
    <p:extLst>
      <p:ext uri="{BB962C8B-B14F-4D97-AF65-F5344CB8AC3E}">
        <p14:creationId xmlns:p14="http://schemas.microsoft.com/office/powerpoint/2010/main" val="39091428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4" name="Slide Number Placeholder 5">
            <a:extLst>
              <a:ext uri="{FF2B5EF4-FFF2-40B4-BE49-F238E27FC236}">
                <a16:creationId xmlns:a16="http://schemas.microsoft.com/office/drawing/2014/main" xmlns="" id="{BD9E6B1D-8E29-41E3-A687-DEB063E4D047}"/>
              </a:ext>
            </a:extLst>
          </p:cNvPr>
          <p:cNvSpPr>
            <a:spLocks noGrp="1"/>
          </p:cNvSpPr>
          <p:nvPr>
            <p:ph type="sldNum" sz="quarter" idx="14"/>
            <p:custDataLst>
              <p:tags r:id="rId1"/>
            </p:custDataLst>
          </p:nvPr>
        </p:nvSpPr>
        <p:spPr/>
        <p:txBody>
          <a:bodyPr/>
          <a:lstStyle>
            <a:lvl1pPr>
              <a:defRPr/>
            </a:lvl1pPr>
          </a:lstStyle>
          <a:p>
            <a:fld id="{28E56947-AD7C-4E21-925D-30B161B9AE3D}" type="slidenum">
              <a:rPr lang="en-ZA" altLang="en-US"/>
              <a:pPr/>
              <a:t>‹#›</a:t>
            </a:fld>
            <a:endParaRPr lang="en-ZA" altLang="en-US"/>
          </a:p>
        </p:txBody>
      </p:sp>
      <p:sp>
        <p:nvSpPr>
          <p:cNvPr id="6" name="Footer Placeholder 4">
            <a:extLst>
              <a:ext uri="{FF2B5EF4-FFF2-40B4-BE49-F238E27FC236}">
                <a16:creationId xmlns:a16="http://schemas.microsoft.com/office/drawing/2014/main" xmlns="" id="{E478A953-B549-4AAD-82D8-32B338247C19}"/>
              </a:ext>
            </a:extLst>
          </p:cNvPr>
          <p:cNvSpPr>
            <a:spLocks noGrp="1"/>
          </p:cNvSpPr>
          <p:nvPr>
            <p:ph type="ftr" sz="quarter" idx="15"/>
            <p:custDataLst>
              <p:tags r:id="rId2"/>
            </p:custDataLst>
          </p:nvPr>
        </p:nvSpPr>
        <p:spPr/>
        <p:txBody>
          <a:bodyPr/>
          <a:lstStyle>
            <a:lvl1pPr>
              <a:defRPr/>
            </a:lvl1pPr>
          </a:lstStyle>
          <a:p>
            <a:pPr>
              <a:defRPr/>
            </a:pPr>
            <a:r>
              <a:rPr lang="en-ZA"/>
              <a:t>Proposed Final Allocations: Budget 2013</a:t>
            </a:r>
            <a:endParaRPr lang="en-GB" dirty="0"/>
          </a:p>
        </p:txBody>
      </p:sp>
    </p:spTree>
    <p:extLst>
      <p:ext uri="{BB962C8B-B14F-4D97-AF65-F5344CB8AC3E}">
        <p14:creationId xmlns:p14="http://schemas.microsoft.com/office/powerpoint/2010/main" val="426478785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5" name="Text Placeholder 4"/>
          <p:cNvSpPr>
            <a:spLocks noGrp="1"/>
          </p:cNvSpPr>
          <p:nvPr>
            <p:ph type="body" sz="quarter" idx="10"/>
          </p:nvPr>
        </p:nvSpPr>
        <p:spPr>
          <a:xfrm>
            <a:off x="295275" y="5681848"/>
            <a:ext cx="8597205" cy="409469"/>
          </a:xfrm>
        </p:spPr>
        <p:txBody>
          <a:bodyPr bIns="0" anchor="b">
            <a:noAutofit/>
          </a:bodyPr>
          <a:lstStyle>
            <a:lvl1pPr>
              <a:spcBef>
                <a:spcPts val="0"/>
              </a:spcBef>
              <a:defRPr sz="800" b="0"/>
            </a:lvl1pPr>
          </a:lstStyle>
          <a:p>
            <a:pPr lvl="0"/>
            <a:r>
              <a:rPr lang="en-US"/>
              <a:t>Click to edit Master text styles</a:t>
            </a:r>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xmlns="" id="{A6F1102F-7D1C-4B21-9162-1B7C21573C32}"/>
              </a:ext>
            </a:extLst>
          </p:cNvPr>
          <p:cNvSpPr>
            <a:spLocks noGrp="1"/>
          </p:cNvSpPr>
          <p:nvPr>
            <p:ph type="sldNum" sz="quarter" idx="12"/>
            <p:custDataLst>
              <p:tags r:id="rId1"/>
            </p:custDataLst>
          </p:nvPr>
        </p:nvSpPr>
        <p:spPr/>
        <p:txBody>
          <a:bodyPr/>
          <a:lstStyle>
            <a:lvl1pPr>
              <a:defRPr/>
            </a:lvl1pPr>
          </a:lstStyle>
          <a:p>
            <a:fld id="{C20D96D3-FBB8-413D-8066-28DEE546D50F}" type="slidenum">
              <a:rPr lang="en-ZA" altLang="en-US"/>
              <a:pPr/>
              <a:t>‹#›</a:t>
            </a:fld>
            <a:endParaRPr lang="en-ZA" altLang="en-US"/>
          </a:p>
        </p:txBody>
      </p:sp>
      <p:sp>
        <p:nvSpPr>
          <p:cNvPr id="7" name="Footer Placeholder 4">
            <a:extLst>
              <a:ext uri="{FF2B5EF4-FFF2-40B4-BE49-F238E27FC236}">
                <a16:creationId xmlns:a16="http://schemas.microsoft.com/office/drawing/2014/main" xmlns="" id="{9D739219-C273-4161-9184-936DCE6F9A3B}"/>
              </a:ext>
            </a:extLst>
          </p:cNvPr>
          <p:cNvSpPr>
            <a:spLocks noGrp="1"/>
          </p:cNvSpPr>
          <p:nvPr>
            <p:ph type="ftr" sz="quarter" idx="13"/>
            <p:custDataLst>
              <p:tags r:id="rId2"/>
            </p:custDataLst>
          </p:nvPr>
        </p:nvSpPr>
        <p:spPr/>
        <p:txBody>
          <a:bodyPr/>
          <a:lstStyle>
            <a:lvl1pPr>
              <a:defRPr/>
            </a:lvl1pPr>
          </a:lstStyle>
          <a:p>
            <a:pPr>
              <a:defRPr/>
            </a:pPr>
            <a:r>
              <a:rPr lang="en-ZA"/>
              <a:t>Proposed Final Allocations: Budget 2013</a:t>
            </a:r>
            <a:endParaRPr lang="en-GB" dirty="0"/>
          </a:p>
        </p:txBody>
      </p:sp>
    </p:spTree>
    <p:extLst>
      <p:ext uri="{BB962C8B-B14F-4D97-AF65-F5344CB8AC3E}">
        <p14:creationId xmlns:p14="http://schemas.microsoft.com/office/powerpoint/2010/main" val="35791416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9" name="Text Placeholder 4"/>
          <p:cNvSpPr>
            <a:spLocks noGrp="1"/>
          </p:cNvSpPr>
          <p:nvPr>
            <p:ph type="body" sz="quarter" idx="10"/>
          </p:nvPr>
        </p:nvSpPr>
        <p:spPr>
          <a:xfrm>
            <a:off x="295275" y="5681848"/>
            <a:ext cx="8597205" cy="409469"/>
          </a:xfrm>
        </p:spPr>
        <p:txBody>
          <a:bodyPr bIns="0" anchor="b">
            <a:noAutofit/>
          </a:bodyPr>
          <a:lstStyle>
            <a:lvl1pPr>
              <a:spcBef>
                <a:spcPts val="0"/>
              </a:spcBef>
              <a:defRPr sz="800" b="0"/>
            </a:lvl1pPr>
          </a:lstStyle>
          <a:p>
            <a:pPr lvl="0"/>
            <a:r>
              <a:rPr lang="en-US"/>
              <a:t>Click to edit Master text styles</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a:extLst>
              <a:ext uri="{FF2B5EF4-FFF2-40B4-BE49-F238E27FC236}">
                <a16:creationId xmlns:a16="http://schemas.microsoft.com/office/drawing/2014/main" xmlns="" id="{CBA07269-C54C-4925-80ED-7FD002A6F9A4}"/>
              </a:ext>
            </a:extLst>
          </p:cNvPr>
          <p:cNvSpPr>
            <a:spLocks noGrp="1"/>
          </p:cNvSpPr>
          <p:nvPr>
            <p:ph type="sldNum" sz="quarter" idx="14"/>
            <p:custDataLst>
              <p:tags r:id="rId1"/>
            </p:custDataLst>
          </p:nvPr>
        </p:nvSpPr>
        <p:spPr/>
        <p:txBody>
          <a:bodyPr/>
          <a:lstStyle>
            <a:lvl1pPr>
              <a:defRPr/>
            </a:lvl1pPr>
          </a:lstStyle>
          <a:p>
            <a:fld id="{46A50A1E-D3EE-453C-AE77-83467D9803C7}" type="slidenum">
              <a:rPr lang="en-ZA" altLang="en-US"/>
              <a:pPr/>
              <a:t>‹#›</a:t>
            </a:fld>
            <a:endParaRPr lang="en-ZA" altLang="en-US"/>
          </a:p>
        </p:txBody>
      </p:sp>
      <p:sp>
        <p:nvSpPr>
          <p:cNvPr id="7" name="Footer Placeholder 4">
            <a:extLst>
              <a:ext uri="{FF2B5EF4-FFF2-40B4-BE49-F238E27FC236}">
                <a16:creationId xmlns:a16="http://schemas.microsoft.com/office/drawing/2014/main" xmlns="" id="{D9553A2F-D37E-45B5-BE29-E7B40C74EF11}"/>
              </a:ext>
            </a:extLst>
          </p:cNvPr>
          <p:cNvSpPr>
            <a:spLocks noGrp="1"/>
          </p:cNvSpPr>
          <p:nvPr>
            <p:ph type="ftr" sz="quarter" idx="15"/>
            <p:custDataLst>
              <p:tags r:id="rId2"/>
            </p:custDataLst>
          </p:nvPr>
        </p:nvSpPr>
        <p:spPr/>
        <p:txBody>
          <a:bodyPr/>
          <a:lstStyle>
            <a:lvl1pPr>
              <a:defRPr/>
            </a:lvl1pPr>
          </a:lstStyle>
          <a:p>
            <a:pPr>
              <a:defRPr/>
            </a:pPr>
            <a:r>
              <a:rPr lang="en-ZA"/>
              <a:t>Proposed Final Allocations: Budget 2013</a:t>
            </a:r>
            <a:endParaRPr lang="en-GB" dirty="0"/>
          </a:p>
        </p:txBody>
      </p:sp>
    </p:spTree>
    <p:extLst>
      <p:ext uri="{BB962C8B-B14F-4D97-AF65-F5344CB8AC3E}">
        <p14:creationId xmlns:p14="http://schemas.microsoft.com/office/powerpoint/2010/main" val="32978658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8" name="Text Placeholder 4"/>
          <p:cNvSpPr>
            <a:spLocks noGrp="1"/>
          </p:cNvSpPr>
          <p:nvPr>
            <p:ph type="body" sz="quarter" idx="10"/>
          </p:nvPr>
        </p:nvSpPr>
        <p:spPr>
          <a:xfrm>
            <a:off x="295275" y="5681848"/>
            <a:ext cx="8597205" cy="409469"/>
          </a:xfrm>
        </p:spPr>
        <p:txBody>
          <a:bodyPr bIns="0" anchor="b">
            <a:noAutofit/>
          </a:bodyPr>
          <a:lstStyle>
            <a:lvl1pPr>
              <a:spcBef>
                <a:spcPts val="0"/>
              </a:spcBef>
              <a:defRPr sz="800" b="0"/>
            </a:lvl1pPr>
          </a:lstStyle>
          <a:p>
            <a:pPr lvl="0"/>
            <a:r>
              <a:rPr lang="en-US"/>
              <a:t>Click to edit Master text styles</a:t>
            </a:r>
          </a:p>
        </p:txBody>
      </p:sp>
      <p:sp>
        <p:nvSpPr>
          <p:cNvPr id="4" name="Slide Number Placeholder 5">
            <a:extLst>
              <a:ext uri="{FF2B5EF4-FFF2-40B4-BE49-F238E27FC236}">
                <a16:creationId xmlns:a16="http://schemas.microsoft.com/office/drawing/2014/main" xmlns="" id="{312BFAD9-B281-4C47-B814-B3248D8D1911}"/>
              </a:ext>
            </a:extLst>
          </p:cNvPr>
          <p:cNvSpPr>
            <a:spLocks noGrp="1"/>
          </p:cNvSpPr>
          <p:nvPr>
            <p:ph type="sldNum" sz="quarter" idx="11"/>
            <p:custDataLst>
              <p:tags r:id="rId1"/>
            </p:custDataLst>
          </p:nvPr>
        </p:nvSpPr>
        <p:spPr/>
        <p:txBody>
          <a:bodyPr/>
          <a:lstStyle>
            <a:lvl1pPr>
              <a:defRPr/>
            </a:lvl1pPr>
          </a:lstStyle>
          <a:p>
            <a:fld id="{E94E7A59-5F20-4514-9F56-A5E42FF12687}" type="slidenum">
              <a:rPr lang="en-ZA" altLang="en-US"/>
              <a:pPr/>
              <a:t>‹#›</a:t>
            </a:fld>
            <a:endParaRPr lang="en-ZA" altLang="en-US"/>
          </a:p>
        </p:txBody>
      </p:sp>
      <p:sp>
        <p:nvSpPr>
          <p:cNvPr id="5" name="Footer Placeholder 4">
            <a:extLst>
              <a:ext uri="{FF2B5EF4-FFF2-40B4-BE49-F238E27FC236}">
                <a16:creationId xmlns:a16="http://schemas.microsoft.com/office/drawing/2014/main" xmlns="" id="{BE9C7DD8-7EA7-4A1C-A4E5-F3810D114F1A}"/>
              </a:ext>
            </a:extLst>
          </p:cNvPr>
          <p:cNvSpPr>
            <a:spLocks noGrp="1"/>
          </p:cNvSpPr>
          <p:nvPr>
            <p:ph type="ftr" sz="quarter" idx="12"/>
            <p:custDataLst>
              <p:tags r:id="rId2"/>
            </p:custDataLst>
          </p:nvPr>
        </p:nvSpPr>
        <p:spPr/>
        <p:txBody>
          <a:bodyPr/>
          <a:lstStyle>
            <a:lvl1pPr>
              <a:defRPr/>
            </a:lvl1pPr>
          </a:lstStyle>
          <a:p>
            <a:pPr>
              <a:defRPr/>
            </a:pPr>
            <a:r>
              <a:rPr lang="en-ZA"/>
              <a:t>Proposed Final Allocations: Budget 2013</a:t>
            </a:r>
            <a:endParaRPr lang="en-GB" dirty="0"/>
          </a:p>
        </p:txBody>
      </p:sp>
    </p:spTree>
    <p:extLst>
      <p:ext uri="{BB962C8B-B14F-4D97-AF65-F5344CB8AC3E}">
        <p14:creationId xmlns:p14="http://schemas.microsoft.com/office/powerpoint/2010/main" val="20158425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12" name="Text Placeholder 4"/>
          <p:cNvSpPr>
            <a:spLocks noGrp="1"/>
          </p:cNvSpPr>
          <p:nvPr>
            <p:ph type="body" sz="quarter" idx="10"/>
          </p:nvPr>
        </p:nvSpPr>
        <p:spPr>
          <a:xfrm>
            <a:off x="295275" y="5681848"/>
            <a:ext cx="8597205" cy="409469"/>
          </a:xfrm>
        </p:spPr>
        <p:txBody>
          <a:bodyPr bIns="0" anchor="b">
            <a:noAutofit/>
          </a:bodyPr>
          <a:lstStyle>
            <a:lvl1pPr>
              <a:spcBef>
                <a:spcPts val="0"/>
              </a:spcBef>
              <a:defRPr sz="800" b="0"/>
            </a:lvl1pPr>
          </a:lstStyle>
          <a:p>
            <a:pPr lvl="0"/>
            <a:r>
              <a:rPr lang="en-US"/>
              <a:t>Click to edit Master text styles</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6" name="Slide Number Placeholder 5">
            <a:extLst>
              <a:ext uri="{FF2B5EF4-FFF2-40B4-BE49-F238E27FC236}">
                <a16:creationId xmlns:a16="http://schemas.microsoft.com/office/drawing/2014/main" xmlns="" id="{478692BA-84ED-4BC7-973A-E37EE7C74E78}"/>
              </a:ext>
            </a:extLst>
          </p:cNvPr>
          <p:cNvSpPr>
            <a:spLocks noGrp="1"/>
          </p:cNvSpPr>
          <p:nvPr>
            <p:ph type="sldNum" sz="quarter" idx="15"/>
            <p:custDataLst>
              <p:tags r:id="rId1"/>
            </p:custDataLst>
          </p:nvPr>
        </p:nvSpPr>
        <p:spPr/>
        <p:txBody>
          <a:bodyPr/>
          <a:lstStyle>
            <a:lvl1pPr>
              <a:defRPr/>
            </a:lvl1pPr>
          </a:lstStyle>
          <a:p>
            <a:fld id="{E7A371DF-B017-44EE-A11C-080E09F9652C}" type="slidenum">
              <a:rPr lang="en-ZA" altLang="en-US"/>
              <a:pPr/>
              <a:t>‹#›</a:t>
            </a:fld>
            <a:endParaRPr lang="en-ZA" altLang="en-US"/>
          </a:p>
        </p:txBody>
      </p:sp>
      <p:sp>
        <p:nvSpPr>
          <p:cNvPr id="7" name="Footer Placeholder 4">
            <a:extLst>
              <a:ext uri="{FF2B5EF4-FFF2-40B4-BE49-F238E27FC236}">
                <a16:creationId xmlns:a16="http://schemas.microsoft.com/office/drawing/2014/main" xmlns="" id="{C91E7F52-B3A7-4D98-980A-CF41EE55AD36}"/>
              </a:ext>
            </a:extLst>
          </p:cNvPr>
          <p:cNvSpPr>
            <a:spLocks noGrp="1"/>
          </p:cNvSpPr>
          <p:nvPr>
            <p:ph type="ftr" sz="quarter" idx="16"/>
            <p:custDataLst>
              <p:tags r:id="rId2"/>
            </p:custDataLst>
          </p:nvPr>
        </p:nvSpPr>
        <p:spPr/>
        <p:txBody>
          <a:bodyPr/>
          <a:lstStyle>
            <a:lvl1pPr>
              <a:defRPr/>
            </a:lvl1pPr>
          </a:lstStyle>
          <a:p>
            <a:pPr>
              <a:defRPr/>
            </a:pPr>
            <a:r>
              <a:rPr lang="en-ZA"/>
              <a:t>Proposed Final Allocations: Budget 2013</a:t>
            </a:r>
            <a:endParaRPr lang="en-GB" dirty="0"/>
          </a:p>
        </p:txBody>
      </p:sp>
    </p:spTree>
    <p:extLst>
      <p:ext uri="{BB962C8B-B14F-4D97-AF65-F5344CB8AC3E}">
        <p14:creationId xmlns:p14="http://schemas.microsoft.com/office/powerpoint/2010/main" val="399896965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p:nvPr>
        </p:nvSpPr>
        <p:spPr>
          <a:xfrm>
            <a:off x="295275" y="5681848"/>
            <a:ext cx="8597205" cy="409469"/>
          </a:xfrm>
        </p:spPr>
        <p:txBody>
          <a:bodyPr bIns="0" anchor="b">
            <a:noAutofit/>
          </a:bodyPr>
          <a:lstStyle>
            <a:lvl1pPr>
              <a:spcBef>
                <a:spcPts val="0"/>
              </a:spcBef>
              <a:defRPr sz="800" b="0"/>
            </a:lvl1pPr>
          </a:lstStyle>
          <a:p>
            <a:pPr lvl="0"/>
            <a:r>
              <a:rPr lang="en-US"/>
              <a:t>Click to edit Master text styles</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5">
            <a:extLst>
              <a:ext uri="{FF2B5EF4-FFF2-40B4-BE49-F238E27FC236}">
                <a16:creationId xmlns:a16="http://schemas.microsoft.com/office/drawing/2014/main" xmlns="" id="{F180910B-5E16-4953-AD79-440C3B510819}"/>
              </a:ext>
            </a:extLst>
          </p:cNvPr>
          <p:cNvSpPr>
            <a:spLocks noGrp="1"/>
          </p:cNvSpPr>
          <p:nvPr>
            <p:ph type="sldNum" sz="quarter" idx="16"/>
            <p:custDataLst>
              <p:tags r:id="rId1"/>
            </p:custDataLst>
          </p:nvPr>
        </p:nvSpPr>
        <p:spPr/>
        <p:txBody>
          <a:bodyPr/>
          <a:lstStyle>
            <a:lvl1pPr>
              <a:defRPr/>
            </a:lvl1pPr>
          </a:lstStyle>
          <a:p>
            <a:fld id="{CFEC5873-7856-4527-A31C-0A4EEFBCEBB5}" type="slidenum">
              <a:rPr lang="en-ZA" altLang="en-US"/>
              <a:pPr/>
              <a:t>‹#›</a:t>
            </a:fld>
            <a:endParaRPr lang="en-ZA" altLang="en-US"/>
          </a:p>
        </p:txBody>
      </p:sp>
      <p:sp>
        <p:nvSpPr>
          <p:cNvPr id="8" name="Footer Placeholder 4">
            <a:extLst>
              <a:ext uri="{FF2B5EF4-FFF2-40B4-BE49-F238E27FC236}">
                <a16:creationId xmlns:a16="http://schemas.microsoft.com/office/drawing/2014/main" xmlns="" id="{07F8B0ED-7F28-452C-812C-C16C4BAEB153}"/>
              </a:ext>
            </a:extLst>
          </p:cNvPr>
          <p:cNvSpPr>
            <a:spLocks noGrp="1"/>
          </p:cNvSpPr>
          <p:nvPr>
            <p:ph type="ftr" sz="quarter" idx="17"/>
            <p:custDataLst>
              <p:tags r:id="rId2"/>
            </p:custDataLst>
          </p:nvPr>
        </p:nvSpPr>
        <p:spPr/>
        <p:txBody>
          <a:bodyPr/>
          <a:lstStyle>
            <a:lvl1pPr>
              <a:defRPr/>
            </a:lvl1pPr>
          </a:lstStyle>
          <a:p>
            <a:pPr>
              <a:defRPr/>
            </a:pPr>
            <a:r>
              <a:rPr lang="en-ZA"/>
              <a:t>Proposed Final Allocations: Budget 2013</a:t>
            </a:r>
            <a:endParaRPr lang="en-GB" dirty="0"/>
          </a:p>
        </p:txBody>
      </p:sp>
    </p:spTree>
    <p:extLst>
      <p:ext uri="{BB962C8B-B14F-4D97-AF65-F5344CB8AC3E}">
        <p14:creationId xmlns:p14="http://schemas.microsoft.com/office/powerpoint/2010/main" val="39057664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9" name="Text Placeholder 4"/>
          <p:cNvSpPr>
            <a:spLocks noGrp="1"/>
          </p:cNvSpPr>
          <p:nvPr>
            <p:ph type="body" sz="quarter" idx="10"/>
          </p:nvPr>
        </p:nvSpPr>
        <p:spPr>
          <a:xfrm>
            <a:off x="295275" y="5681848"/>
            <a:ext cx="8597205" cy="409469"/>
          </a:xfrm>
        </p:spPr>
        <p:txBody>
          <a:bodyPr bIns="0" anchor="b">
            <a:noAutofit/>
          </a:bodyPr>
          <a:lstStyle>
            <a:lvl1pPr>
              <a:spcBef>
                <a:spcPts val="0"/>
              </a:spcBef>
              <a:defRPr sz="800" b="0"/>
            </a:lvl1pPr>
          </a:lstStyle>
          <a:p>
            <a:pPr lvl="0"/>
            <a:r>
              <a:rPr lang="en-US"/>
              <a:t>Click to edit Master text styles</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5" name="Slide Number Placeholder 5">
            <a:extLst>
              <a:ext uri="{FF2B5EF4-FFF2-40B4-BE49-F238E27FC236}">
                <a16:creationId xmlns:a16="http://schemas.microsoft.com/office/drawing/2014/main" xmlns="" id="{080847B3-E268-4516-A2E9-0A3B9E41A1A9}"/>
              </a:ext>
            </a:extLst>
          </p:cNvPr>
          <p:cNvSpPr>
            <a:spLocks noGrp="1"/>
          </p:cNvSpPr>
          <p:nvPr>
            <p:ph type="sldNum" sz="quarter" idx="14"/>
            <p:custDataLst>
              <p:tags r:id="rId1"/>
            </p:custDataLst>
          </p:nvPr>
        </p:nvSpPr>
        <p:spPr/>
        <p:txBody>
          <a:bodyPr/>
          <a:lstStyle>
            <a:lvl1pPr>
              <a:defRPr/>
            </a:lvl1pPr>
          </a:lstStyle>
          <a:p>
            <a:fld id="{D9F025CD-E274-4E79-9820-365519622E2A}" type="slidenum">
              <a:rPr lang="en-ZA" altLang="en-US"/>
              <a:pPr/>
              <a:t>‹#›</a:t>
            </a:fld>
            <a:endParaRPr lang="en-ZA" altLang="en-US"/>
          </a:p>
        </p:txBody>
      </p:sp>
      <p:sp>
        <p:nvSpPr>
          <p:cNvPr id="6" name="Footer Placeholder 4">
            <a:extLst>
              <a:ext uri="{FF2B5EF4-FFF2-40B4-BE49-F238E27FC236}">
                <a16:creationId xmlns:a16="http://schemas.microsoft.com/office/drawing/2014/main" xmlns="" id="{FC63D1FF-10FA-4922-BD4A-0BDDDFFF9B9A}"/>
              </a:ext>
            </a:extLst>
          </p:cNvPr>
          <p:cNvSpPr>
            <a:spLocks noGrp="1"/>
          </p:cNvSpPr>
          <p:nvPr>
            <p:ph type="ftr" sz="quarter" idx="15"/>
            <p:custDataLst>
              <p:tags r:id="rId2"/>
            </p:custDataLst>
          </p:nvPr>
        </p:nvSpPr>
        <p:spPr/>
        <p:txBody>
          <a:bodyPr/>
          <a:lstStyle>
            <a:lvl1pPr>
              <a:defRPr/>
            </a:lvl1pPr>
          </a:lstStyle>
          <a:p>
            <a:pPr>
              <a:defRPr/>
            </a:pPr>
            <a:r>
              <a:rPr lang="en-ZA"/>
              <a:t>Proposed Final Allocations: Budget 2013</a:t>
            </a:r>
            <a:endParaRPr lang="en-GB" dirty="0"/>
          </a:p>
        </p:txBody>
      </p:sp>
    </p:spTree>
    <p:extLst>
      <p:ext uri="{BB962C8B-B14F-4D97-AF65-F5344CB8AC3E}">
        <p14:creationId xmlns:p14="http://schemas.microsoft.com/office/powerpoint/2010/main" val="32212351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pic>
        <p:nvPicPr>
          <p:cNvPr id="3" name="Picture 10">
            <a:extLst>
              <a:ext uri="{FF2B5EF4-FFF2-40B4-BE49-F238E27FC236}">
                <a16:creationId xmlns:a16="http://schemas.microsoft.com/office/drawing/2014/main" xmlns="" id="{CAD122EE-73BB-4940-A831-B7EECF72AF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7150" y="5516563"/>
            <a:ext cx="90868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16" descr="C:\Users\Conny\Desktop\WCG\WCG - Logo\PNG\Logos blue\Provincial Government\WCG - Logo - Provincial Government - Blue.png">
            <a:extLst>
              <a:ext uri="{FF2B5EF4-FFF2-40B4-BE49-F238E27FC236}">
                <a16:creationId xmlns:a16="http://schemas.microsoft.com/office/drawing/2014/main" xmlns="" id="{A613D1C2-4974-4984-AD52-E2D251E72CB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2"/>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27106096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4" name="Picture Placeholder 3"/>
          <p:cNvSpPr>
            <a:spLocks noGrp="1"/>
          </p:cNvSpPr>
          <p:nvPr>
            <p:ph type="pic" sz="quarter" idx="14"/>
          </p:nvPr>
        </p:nvSpPr>
        <p:spPr>
          <a:xfrm>
            <a:off x="323850" y="1412775"/>
            <a:ext cx="2908573" cy="4680049"/>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6" name="Slide Number Placeholder 5">
            <a:extLst>
              <a:ext uri="{FF2B5EF4-FFF2-40B4-BE49-F238E27FC236}">
                <a16:creationId xmlns:a16="http://schemas.microsoft.com/office/drawing/2014/main" xmlns="" id="{AEF4CD09-FDC3-42D7-B480-68E91D0431B0}"/>
              </a:ext>
            </a:extLst>
          </p:cNvPr>
          <p:cNvSpPr>
            <a:spLocks noGrp="1"/>
          </p:cNvSpPr>
          <p:nvPr>
            <p:ph type="sldNum" sz="quarter" idx="16"/>
            <p:custDataLst>
              <p:tags r:id="rId1"/>
            </p:custDataLst>
          </p:nvPr>
        </p:nvSpPr>
        <p:spPr/>
        <p:txBody>
          <a:bodyPr/>
          <a:lstStyle>
            <a:lvl1pPr>
              <a:defRPr/>
            </a:lvl1pPr>
          </a:lstStyle>
          <a:p>
            <a:fld id="{D7D096BE-5A19-4F52-8C0B-126CEC540D02}" type="slidenum">
              <a:rPr lang="en-ZA" altLang="en-US"/>
              <a:pPr/>
              <a:t>‹#›</a:t>
            </a:fld>
            <a:endParaRPr lang="en-ZA" altLang="en-US"/>
          </a:p>
        </p:txBody>
      </p:sp>
      <p:sp>
        <p:nvSpPr>
          <p:cNvPr id="7" name="Footer Placeholder 4">
            <a:extLst>
              <a:ext uri="{FF2B5EF4-FFF2-40B4-BE49-F238E27FC236}">
                <a16:creationId xmlns:a16="http://schemas.microsoft.com/office/drawing/2014/main" xmlns="" id="{429720B9-BAEA-439F-8A70-85B1B197F046}"/>
              </a:ext>
            </a:extLst>
          </p:cNvPr>
          <p:cNvSpPr>
            <a:spLocks noGrp="1"/>
          </p:cNvSpPr>
          <p:nvPr>
            <p:ph type="ftr" sz="quarter" idx="17"/>
            <p:custDataLst>
              <p:tags r:id="rId2"/>
            </p:custDataLst>
          </p:nvPr>
        </p:nvSpPr>
        <p:spPr/>
        <p:txBody>
          <a:bodyPr/>
          <a:lstStyle>
            <a:lvl1pPr>
              <a:defRPr/>
            </a:lvl1pPr>
          </a:lstStyle>
          <a:p>
            <a:pPr>
              <a:defRPr/>
            </a:pPr>
            <a:r>
              <a:rPr lang="en-ZA"/>
              <a:t>Proposed Final Allocations: Budget 2013</a:t>
            </a:r>
            <a:endParaRPr lang="en-GB" dirty="0"/>
          </a:p>
        </p:txBody>
      </p:sp>
    </p:spTree>
    <p:extLst>
      <p:ext uri="{BB962C8B-B14F-4D97-AF65-F5344CB8AC3E}">
        <p14:creationId xmlns:p14="http://schemas.microsoft.com/office/powerpoint/2010/main" val="798670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Western Cape Nineteenth Gambling and Racing Amendment Bill</a:t>
            </a:r>
            <a:endParaRPr lang="en-GB" dirty="0"/>
          </a:p>
        </p:txBody>
      </p:sp>
    </p:spTree>
    <p:extLst>
      <p:ext uri="{BB962C8B-B14F-4D97-AF65-F5344CB8AC3E}">
        <p14:creationId xmlns:p14="http://schemas.microsoft.com/office/powerpoint/2010/main" val="18427197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13" name="Picture Placeholder 3"/>
          <p:cNvSpPr>
            <a:spLocks noGrp="1"/>
          </p:cNvSpPr>
          <p:nvPr>
            <p:ph type="pic" sz="quarter" idx="14"/>
          </p:nvPr>
        </p:nvSpPr>
        <p:spPr>
          <a:xfrm>
            <a:off x="6516216" y="1412776"/>
            <a:ext cx="2404517" cy="4680048"/>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6" name="Slide Number Placeholder 5">
            <a:extLst>
              <a:ext uri="{FF2B5EF4-FFF2-40B4-BE49-F238E27FC236}">
                <a16:creationId xmlns:a16="http://schemas.microsoft.com/office/drawing/2014/main" xmlns="" id="{989EDBED-F642-4814-A3F2-BEA7A4F6E82C}"/>
              </a:ext>
            </a:extLst>
          </p:cNvPr>
          <p:cNvSpPr>
            <a:spLocks noGrp="1"/>
          </p:cNvSpPr>
          <p:nvPr>
            <p:ph type="sldNum" sz="quarter" idx="16"/>
            <p:custDataLst>
              <p:tags r:id="rId1"/>
            </p:custDataLst>
          </p:nvPr>
        </p:nvSpPr>
        <p:spPr/>
        <p:txBody>
          <a:bodyPr/>
          <a:lstStyle>
            <a:lvl1pPr>
              <a:defRPr/>
            </a:lvl1pPr>
          </a:lstStyle>
          <a:p>
            <a:fld id="{0289D963-25F4-440A-80DB-36D56322C918}" type="slidenum">
              <a:rPr lang="en-ZA" altLang="en-US"/>
              <a:pPr/>
              <a:t>‹#›</a:t>
            </a:fld>
            <a:endParaRPr lang="en-ZA" altLang="en-US"/>
          </a:p>
        </p:txBody>
      </p:sp>
      <p:sp>
        <p:nvSpPr>
          <p:cNvPr id="7" name="Footer Placeholder 4">
            <a:extLst>
              <a:ext uri="{FF2B5EF4-FFF2-40B4-BE49-F238E27FC236}">
                <a16:creationId xmlns:a16="http://schemas.microsoft.com/office/drawing/2014/main" xmlns="" id="{8353B642-3D85-4A57-9062-0D17F4D3F3BD}"/>
              </a:ext>
            </a:extLst>
          </p:cNvPr>
          <p:cNvSpPr>
            <a:spLocks noGrp="1"/>
          </p:cNvSpPr>
          <p:nvPr>
            <p:ph type="ftr" sz="quarter" idx="17"/>
            <p:custDataLst>
              <p:tags r:id="rId2"/>
            </p:custDataLst>
          </p:nvPr>
        </p:nvSpPr>
        <p:spPr/>
        <p:txBody>
          <a:bodyPr/>
          <a:lstStyle>
            <a:lvl1pPr>
              <a:defRPr/>
            </a:lvl1pPr>
          </a:lstStyle>
          <a:p>
            <a:pPr>
              <a:defRPr/>
            </a:pPr>
            <a:r>
              <a:rPr lang="en-ZA"/>
              <a:t>Proposed Final Allocations: Budget 2013</a:t>
            </a:r>
            <a:endParaRPr lang="en-GB" dirty="0"/>
          </a:p>
        </p:txBody>
      </p:sp>
    </p:spTree>
    <p:extLst>
      <p:ext uri="{BB962C8B-B14F-4D97-AF65-F5344CB8AC3E}">
        <p14:creationId xmlns:p14="http://schemas.microsoft.com/office/powerpoint/2010/main" val="401656934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13" name="Picture Placeholder 3"/>
          <p:cNvSpPr>
            <a:spLocks noGrp="1"/>
          </p:cNvSpPr>
          <p:nvPr>
            <p:ph type="pic" sz="quarter" idx="14"/>
          </p:nvPr>
        </p:nvSpPr>
        <p:spPr>
          <a:xfrm>
            <a:off x="290287" y="1412776"/>
            <a:ext cx="3921674" cy="1872208"/>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4" name="Picture Placeholder 3"/>
          <p:cNvSpPr>
            <a:spLocks noGrp="1"/>
          </p:cNvSpPr>
          <p:nvPr>
            <p:ph type="pic" sz="quarter" idx="15"/>
          </p:nvPr>
        </p:nvSpPr>
        <p:spPr>
          <a:xfrm>
            <a:off x="4999381" y="1412776"/>
            <a:ext cx="3921674" cy="1872208"/>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7" name="Slide Number Placeholder 5">
            <a:extLst>
              <a:ext uri="{FF2B5EF4-FFF2-40B4-BE49-F238E27FC236}">
                <a16:creationId xmlns:a16="http://schemas.microsoft.com/office/drawing/2014/main" xmlns="" id="{9BDD3912-2ADF-43C8-A43D-26603A82D26F}"/>
              </a:ext>
            </a:extLst>
          </p:cNvPr>
          <p:cNvSpPr>
            <a:spLocks noGrp="1"/>
          </p:cNvSpPr>
          <p:nvPr>
            <p:ph type="sldNum" sz="quarter" idx="17"/>
            <p:custDataLst>
              <p:tags r:id="rId1"/>
            </p:custDataLst>
          </p:nvPr>
        </p:nvSpPr>
        <p:spPr/>
        <p:txBody>
          <a:bodyPr/>
          <a:lstStyle>
            <a:lvl1pPr>
              <a:defRPr/>
            </a:lvl1pPr>
          </a:lstStyle>
          <a:p>
            <a:fld id="{6846DF2A-EDC8-4AD0-A7F3-B53D1D3A7C0E}" type="slidenum">
              <a:rPr lang="en-ZA" altLang="en-US"/>
              <a:pPr/>
              <a:t>‹#›</a:t>
            </a:fld>
            <a:endParaRPr lang="en-ZA" altLang="en-US"/>
          </a:p>
        </p:txBody>
      </p:sp>
      <p:sp>
        <p:nvSpPr>
          <p:cNvPr id="8" name="Footer Placeholder 4">
            <a:extLst>
              <a:ext uri="{FF2B5EF4-FFF2-40B4-BE49-F238E27FC236}">
                <a16:creationId xmlns:a16="http://schemas.microsoft.com/office/drawing/2014/main" xmlns="" id="{A6712272-8927-4BAD-9BAC-CD0B9BB27D72}"/>
              </a:ext>
            </a:extLst>
          </p:cNvPr>
          <p:cNvSpPr>
            <a:spLocks noGrp="1"/>
          </p:cNvSpPr>
          <p:nvPr>
            <p:ph type="ftr" sz="quarter" idx="18"/>
            <p:custDataLst>
              <p:tags r:id="rId2"/>
            </p:custDataLst>
          </p:nvPr>
        </p:nvSpPr>
        <p:spPr/>
        <p:txBody>
          <a:bodyPr/>
          <a:lstStyle>
            <a:lvl1pPr>
              <a:defRPr/>
            </a:lvl1pPr>
          </a:lstStyle>
          <a:p>
            <a:pPr>
              <a:defRPr/>
            </a:pPr>
            <a:r>
              <a:rPr lang="en-ZA"/>
              <a:t>Proposed Final Allocations: Budget 2013</a:t>
            </a:r>
            <a:endParaRPr lang="en-GB" dirty="0"/>
          </a:p>
        </p:txBody>
      </p:sp>
    </p:spTree>
    <p:extLst>
      <p:ext uri="{BB962C8B-B14F-4D97-AF65-F5344CB8AC3E}">
        <p14:creationId xmlns:p14="http://schemas.microsoft.com/office/powerpoint/2010/main" val="313920469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13" name="Picture Placeholder 3"/>
          <p:cNvSpPr>
            <a:spLocks noGrp="1"/>
          </p:cNvSpPr>
          <p:nvPr>
            <p:ph type="pic" sz="quarter" idx="14"/>
          </p:nvPr>
        </p:nvSpPr>
        <p:spPr>
          <a:xfrm>
            <a:off x="290287" y="3645024"/>
            <a:ext cx="3921674" cy="2304256"/>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4" name="Picture Placeholder 3"/>
          <p:cNvSpPr>
            <a:spLocks noGrp="1"/>
          </p:cNvSpPr>
          <p:nvPr>
            <p:ph type="pic" sz="quarter" idx="15"/>
          </p:nvPr>
        </p:nvSpPr>
        <p:spPr>
          <a:xfrm>
            <a:off x="4999381" y="3645024"/>
            <a:ext cx="3921674" cy="2304256"/>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7" name="Slide Number Placeholder 5">
            <a:extLst>
              <a:ext uri="{FF2B5EF4-FFF2-40B4-BE49-F238E27FC236}">
                <a16:creationId xmlns:a16="http://schemas.microsoft.com/office/drawing/2014/main" xmlns="" id="{EE02A098-1147-4EDD-84F0-1AE3CFF03B33}"/>
              </a:ext>
            </a:extLst>
          </p:cNvPr>
          <p:cNvSpPr>
            <a:spLocks noGrp="1"/>
          </p:cNvSpPr>
          <p:nvPr>
            <p:ph type="sldNum" sz="quarter" idx="17"/>
            <p:custDataLst>
              <p:tags r:id="rId1"/>
            </p:custDataLst>
          </p:nvPr>
        </p:nvSpPr>
        <p:spPr/>
        <p:txBody>
          <a:bodyPr/>
          <a:lstStyle>
            <a:lvl1pPr>
              <a:defRPr/>
            </a:lvl1pPr>
          </a:lstStyle>
          <a:p>
            <a:fld id="{9EDD0B72-FDA5-46BE-A8BB-BA5C55EBD691}" type="slidenum">
              <a:rPr lang="en-ZA" altLang="en-US"/>
              <a:pPr/>
              <a:t>‹#›</a:t>
            </a:fld>
            <a:endParaRPr lang="en-ZA" altLang="en-US"/>
          </a:p>
        </p:txBody>
      </p:sp>
      <p:sp>
        <p:nvSpPr>
          <p:cNvPr id="8" name="Footer Placeholder 4">
            <a:extLst>
              <a:ext uri="{FF2B5EF4-FFF2-40B4-BE49-F238E27FC236}">
                <a16:creationId xmlns:a16="http://schemas.microsoft.com/office/drawing/2014/main" xmlns="" id="{F0D12D3F-38AF-491B-9DD0-8C5E018A57B1}"/>
              </a:ext>
            </a:extLst>
          </p:cNvPr>
          <p:cNvSpPr>
            <a:spLocks noGrp="1"/>
          </p:cNvSpPr>
          <p:nvPr>
            <p:ph type="ftr" sz="quarter" idx="18"/>
            <p:custDataLst>
              <p:tags r:id="rId2"/>
            </p:custDataLst>
          </p:nvPr>
        </p:nvSpPr>
        <p:spPr/>
        <p:txBody>
          <a:bodyPr/>
          <a:lstStyle>
            <a:lvl1pPr>
              <a:defRPr/>
            </a:lvl1pPr>
          </a:lstStyle>
          <a:p>
            <a:pPr>
              <a:defRPr/>
            </a:pPr>
            <a:r>
              <a:rPr lang="en-ZA"/>
              <a:t>Proposed Final Allocations: Budget 2013</a:t>
            </a:r>
            <a:endParaRPr lang="en-GB" dirty="0"/>
          </a:p>
        </p:txBody>
      </p:sp>
    </p:spTree>
    <p:extLst>
      <p:ext uri="{BB962C8B-B14F-4D97-AF65-F5344CB8AC3E}">
        <p14:creationId xmlns:p14="http://schemas.microsoft.com/office/powerpoint/2010/main" val="61401848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13" name="Picture Placeholder 3"/>
          <p:cNvSpPr>
            <a:spLocks noGrp="1"/>
          </p:cNvSpPr>
          <p:nvPr>
            <p:ph type="pic" sz="quarter" idx="14"/>
          </p:nvPr>
        </p:nvSpPr>
        <p:spPr>
          <a:xfrm>
            <a:off x="290287" y="3645024"/>
            <a:ext cx="2625529" cy="2304256"/>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7" name="Picture Placeholder 3"/>
          <p:cNvSpPr>
            <a:spLocks noGrp="1"/>
          </p:cNvSpPr>
          <p:nvPr>
            <p:ph type="pic" sz="quarter" idx="15"/>
          </p:nvPr>
        </p:nvSpPr>
        <p:spPr>
          <a:xfrm>
            <a:off x="3292907" y="3645024"/>
            <a:ext cx="2625529" cy="2304256"/>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8" name="Picture Placeholder 3"/>
          <p:cNvSpPr>
            <a:spLocks noGrp="1"/>
          </p:cNvSpPr>
          <p:nvPr>
            <p:ph type="pic" sz="quarter" idx="16"/>
          </p:nvPr>
        </p:nvSpPr>
        <p:spPr>
          <a:xfrm>
            <a:off x="6295526" y="3645024"/>
            <a:ext cx="2625529" cy="2304256"/>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a:extLst>
              <a:ext uri="{FF2B5EF4-FFF2-40B4-BE49-F238E27FC236}">
                <a16:creationId xmlns:a16="http://schemas.microsoft.com/office/drawing/2014/main" xmlns="" id="{9DB9F056-C588-401A-BB74-9224931D6F7E}"/>
              </a:ext>
            </a:extLst>
          </p:cNvPr>
          <p:cNvSpPr>
            <a:spLocks noGrp="1"/>
          </p:cNvSpPr>
          <p:nvPr>
            <p:ph type="sldNum" sz="quarter" idx="18"/>
            <p:custDataLst>
              <p:tags r:id="rId1"/>
            </p:custDataLst>
          </p:nvPr>
        </p:nvSpPr>
        <p:spPr/>
        <p:txBody>
          <a:bodyPr/>
          <a:lstStyle>
            <a:lvl1pPr>
              <a:defRPr/>
            </a:lvl1pPr>
          </a:lstStyle>
          <a:p>
            <a:fld id="{78BBE005-0CB4-49FE-9918-54146533D298}" type="slidenum">
              <a:rPr lang="en-ZA" altLang="en-US"/>
              <a:pPr/>
              <a:t>‹#›</a:t>
            </a:fld>
            <a:endParaRPr lang="en-ZA" altLang="en-US"/>
          </a:p>
        </p:txBody>
      </p:sp>
      <p:sp>
        <p:nvSpPr>
          <p:cNvPr id="9" name="Footer Placeholder 4">
            <a:extLst>
              <a:ext uri="{FF2B5EF4-FFF2-40B4-BE49-F238E27FC236}">
                <a16:creationId xmlns:a16="http://schemas.microsoft.com/office/drawing/2014/main" xmlns="" id="{393E405F-F18D-438B-AD00-5FE669672424}"/>
              </a:ext>
            </a:extLst>
          </p:cNvPr>
          <p:cNvSpPr>
            <a:spLocks noGrp="1"/>
          </p:cNvSpPr>
          <p:nvPr>
            <p:ph type="ftr" sz="quarter" idx="19"/>
            <p:custDataLst>
              <p:tags r:id="rId2"/>
            </p:custDataLst>
          </p:nvPr>
        </p:nvSpPr>
        <p:spPr/>
        <p:txBody>
          <a:bodyPr/>
          <a:lstStyle>
            <a:lvl1pPr>
              <a:defRPr/>
            </a:lvl1pPr>
          </a:lstStyle>
          <a:p>
            <a:pPr>
              <a:defRPr/>
            </a:pPr>
            <a:r>
              <a:rPr lang="en-ZA"/>
              <a:t>Proposed Final Allocations: Budget 2013</a:t>
            </a:r>
            <a:endParaRPr lang="en-GB" dirty="0"/>
          </a:p>
        </p:txBody>
      </p:sp>
    </p:spTree>
    <p:extLst>
      <p:ext uri="{BB962C8B-B14F-4D97-AF65-F5344CB8AC3E}">
        <p14:creationId xmlns:p14="http://schemas.microsoft.com/office/powerpoint/2010/main" val="286725331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16" name="Picture Placeholder 3"/>
          <p:cNvSpPr>
            <a:spLocks noGrp="1"/>
          </p:cNvSpPr>
          <p:nvPr>
            <p:ph type="pic" sz="quarter" idx="14"/>
          </p:nvPr>
        </p:nvSpPr>
        <p:spPr>
          <a:xfrm>
            <a:off x="290287" y="1412776"/>
            <a:ext cx="2625529" cy="2160240"/>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7" name="Picture Placeholder 3"/>
          <p:cNvSpPr>
            <a:spLocks noGrp="1"/>
          </p:cNvSpPr>
          <p:nvPr>
            <p:ph type="pic" sz="quarter" idx="15"/>
          </p:nvPr>
        </p:nvSpPr>
        <p:spPr>
          <a:xfrm>
            <a:off x="3292907" y="1412776"/>
            <a:ext cx="2625529" cy="2160240"/>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8" name="Picture Placeholder 3"/>
          <p:cNvSpPr>
            <a:spLocks noGrp="1"/>
          </p:cNvSpPr>
          <p:nvPr>
            <p:ph type="pic" sz="quarter" idx="16"/>
          </p:nvPr>
        </p:nvSpPr>
        <p:spPr>
          <a:xfrm>
            <a:off x="6295526" y="1412776"/>
            <a:ext cx="2625529" cy="2160240"/>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a:extLst>
              <a:ext uri="{FF2B5EF4-FFF2-40B4-BE49-F238E27FC236}">
                <a16:creationId xmlns:a16="http://schemas.microsoft.com/office/drawing/2014/main" xmlns="" id="{C3145C61-3A39-4B66-8D61-FA468D525FD1}"/>
              </a:ext>
            </a:extLst>
          </p:cNvPr>
          <p:cNvSpPr>
            <a:spLocks noGrp="1"/>
          </p:cNvSpPr>
          <p:nvPr>
            <p:ph type="sldNum" sz="quarter" idx="18"/>
            <p:custDataLst>
              <p:tags r:id="rId1"/>
            </p:custDataLst>
          </p:nvPr>
        </p:nvSpPr>
        <p:spPr/>
        <p:txBody>
          <a:bodyPr/>
          <a:lstStyle>
            <a:lvl1pPr>
              <a:defRPr/>
            </a:lvl1pPr>
          </a:lstStyle>
          <a:p>
            <a:fld id="{2E822327-A733-42D8-9F7E-79EFF4CDFB33}" type="slidenum">
              <a:rPr lang="en-ZA" altLang="en-US"/>
              <a:pPr/>
              <a:t>‹#›</a:t>
            </a:fld>
            <a:endParaRPr lang="en-ZA" altLang="en-US"/>
          </a:p>
        </p:txBody>
      </p:sp>
      <p:sp>
        <p:nvSpPr>
          <p:cNvPr id="9" name="Footer Placeholder 4">
            <a:extLst>
              <a:ext uri="{FF2B5EF4-FFF2-40B4-BE49-F238E27FC236}">
                <a16:creationId xmlns:a16="http://schemas.microsoft.com/office/drawing/2014/main" xmlns="" id="{B2700A3C-2CC2-4B90-A226-A6830A7968E4}"/>
              </a:ext>
            </a:extLst>
          </p:cNvPr>
          <p:cNvSpPr>
            <a:spLocks noGrp="1"/>
          </p:cNvSpPr>
          <p:nvPr>
            <p:ph type="ftr" sz="quarter" idx="19"/>
            <p:custDataLst>
              <p:tags r:id="rId2"/>
            </p:custDataLst>
          </p:nvPr>
        </p:nvSpPr>
        <p:spPr/>
        <p:txBody>
          <a:bodyPr/>
          <a:lstStyle>
            <a:lvl1pPr>
              <a:defRPr/>
            </a:lvl1pPr>
          </a:lstStyle>
          <a:p>
            <a:pPr>
              <a:defRPr/>
            </a:pPr>
            <a:r>
              <a:rPr lang="en-ZA"/>
              <a:t>Proposed Final Allocations: Budget 2013</a:t>
            </a:r>
            <a:endParaRPr lang="en-GB" dirty="0"/>
          </a:p>
        </p:txBody>
      </p:sp>
    </p:spTree>
    <p:extLst>
      <p:ext uri="{BB962C8B-B14F-4D97-AF65-F5344CB8AC3E}">
        <p14:creationId xmlns:p14="http://schemas.microsoft.com/office/powerpoint/2010/main" val="33357200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17" name="Picture Placeholder 3"/>
          <p:cNvSpPr>
            <a:spLocks noGrp="1"/>
          </p:cNvSpPr>
          <p:nvPr>
            <p:ph type="pic" sz="quarter" idx="14"/>
          </p:nvPr>
        </p:nvSpPr>
        <p:spPr>
          <a:xfrm>
            <a:off x="323850" y="1412776"/>
            <a:ext cx="2908573" cy="1512168"/>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9" name="Picture Placeholder 3"/>
          <p:cNvSpPr>
            <a:spLocks noGrp="1"/>
          </p:cNvSpPr>
          <p:nvPr>
            <p:ph type="pic" sz="quarter" idx="15"/>
          </p:nvPr>
        </p:nvSpPr>
        <p:spPr>
          <a:xfrm>
            <a:off x="323850" y="2975180"/>
            <a:ext cx="2908573" cy="1512168"/>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20" name="Picture Placeholder 3"/>
          <p:cNvSpPr>
            <a:spLocks noGrp="1"/>
          </p:cNvSpPr>
          <p:nvPr>
            <p:ph type="pic" sz="quarter" idx="16"/>
          </p:nvPr>
        </p:nvSpPr>
        <p:spPr>
          <a:xfrm>
            <a:off x="323850" y="4537584"/>
            <a:ext cx="2908573" cy="1541098"/>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a:extLst>
              <a:ext uri="{FF2B5EF4-FFF2-40B4-BE49-F238E27FC236}">
                <a16:creationId xmlns:a16="http://schemas.microsoft.com/office/drawing/2014/main" xmlns="" id="{46B0C5DB-3E90-446A-9368-9BBC87E37305}"/>
              </a:ext>
            </a:extLst>
          </p:cNvPr>
          <p:cNvSpPr>
            <a:spLocks noGrp="1"/>
          </p:cNvSpPr>
          <p:nvPr>
            <p:ph type="sldNum" sz="quarter" idx="18"/>
            <p:custDataLst>
              <p:tags r:id="rId1"/>
            </p:custDataLst>
          </p:nvPr>
        </p:nvSpPr>
        <p:spPr/>
        <p:txBody>
          <a:bodyPr/>
          <a:lstStyle>
            <a:lvl1pPr>
              <a:defRPr/>
            </a:lvl1pPr>
          </a:lstStyle>
          <a:p>
            <a:fld id="{965C632B-84CA-413E-AB38-1828CC69F145}" type="slidenum">
              <a:rPr lang="en-ZA" altLang="en-US"/>
              <a:pPr/>
              <a:t>‹#›</a:t>
            </a:fld>
            <a:endParaRPr lang="en-ZA" altLang="en-US"/>
          </a:p>
        </p:txBody>
      </p:sp>
      <p:sp>
        <p:nvSpPr>
          <p:cNvPr id="9" name="Footer Placeholder 4">
            <a:extLst>
              <a:ext uri="{FF2B5EF4-FFF2-40B4-BE49-F238E27FC236}">
                <a16:creationId xmlns:a16="http://schemas.microsoft.com/office/drawing/2014/main" xmlns="" id="{784A8481-3861-4FC9-9F24-11E076C7C7E0}"/>
              </a:ext>
            </a:extLst>
          </p:cNvPr>
          <p:cNvSpPr>
            <a:spLocks noGrp="1"/>
          </p:cNvSpPr>
          <p:nvPr>
            <p:ph type="ftr" sz="quarter" idx="19"/>
            <p:custDataLst>
              <p:tags r:id="rId2"/>
            </p:custDataLst>
          </p:nvPr>
        </p:nvSpPr>
        <p:spPr/>
        <p:txBody>
          <a:bodyPr/>
          <a:lstStyle>
            <a:lvl1pPr>
              <a:defRPr/>
            </a:lvl1pPr>
          </a:lstStyle>
          <a:p>
            <a:pPr>
              <a:defRPr/>
            </a:pPr>
            <a:r>
              <a:rPr lang="en-ZA"/>
              <a:t>Proposed Final Allocations: Budget 2013</a:t>
            </a:r>
            <a:endParaRPr lang="en-GB" dirty="0"/>
          </a:p>
        </p:txBody>
      </p:sp>
    </p:spTree>
    <p:extLst>
      <p:ext uri="{BB962C8B-B14F-4D97-AF65-F5344CB8AC3E}">
        <p14:creationId xmlns:p14="http://schemas.microsoft.com/office/powerpoint/2010/main" val="45449119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17" name="Picture Placeholder 3"/>
          <p:cNvSpPr>
            <a:spLocks noGrp="1"/>
          </p:cNvSpPr>
          <p:nvPr>
            <p:ph type="pic" sz="quarter" idx="14"/>
          </p:nvPr>
        </p:nvSpPr>
        <p:spPr>
          <a:xfrm>
            <a:off x="6012482" y="1412776"/>
            <a:ext cx="2908573" cy="1512168"/>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9" name="Picture Placeholder 3"/>
          <p:cNvSpPr>
            <a:spLocks noGrp="1"/>
          </p:cNvSpPr>
          <p:nvPr>
            <p:ph type="pic" sz="quarter" idx="15"/>
          </p:nvPr>
        </p:nvSpPr>
        <p:spPr>
          <a:xfrm>
            <a:off x="6012482" y="2976533"/>
            <a:ext cx="2908573" cy="1512168"/>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20" name="Picture Placeholder 3"/>
          <p:cNvSpPr>
            <a:spLocks noGrp="1"/>
          </p:cNvSpPr>
          <p:nvPr>
            <p:ph type="pic" sz="quarter" idx="16"/>
          </p:nvPr>
        </p:nvSpPr>
        <p:spPr>
          <a:xfrm>
            <a:off x="6012482" y="4540289"/>
            <a:ext cx="2908573" cy="1548783"/>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a:extLst>
              <a:ext uri="{FF2B5EF4-FFF2-40B4-BE49-F238E27FC236}">
                <a16:creationId xmlns:a16="http://schemas.microsoft.com/office/drawing/2014/main" xmlns="" id="{5C51455D-0344-45BA-8DFC-BF129374DC05}"/>
              </a:ext>
            </a:extLst>
          </p:cNvPr>
          <p:cNvSpPr>
            <a:spLocks noGrp="1"/>
          </p:cNvSpPr>
          <p:nvPr>
            <p:ph type="sldNum" sz="quarter" idx="18"/>
            <p:custDataLst>
              <p:tags r:id="rId1"/>
            </p:custDataLst>
          </p:nvPr>
        </p:nvSpPr>
        <p:spPr/>
        <p:txBody>
          <a:bodyPr/>
          <a:lstStyle>
            <a:lvl1pPr>
              <a:defRPr/>
            </a:lvl1pPr>
          </a:lstStyle>
          <a:p>
            <a:fld id="{04BB45B5-AF7C-43AB-A7BD-DADBF97E384A}" type="slidenum">
              <a:rPr lang="en-ZA" altLang="en-US"/>
              <a:pPr/>
              <a:t>‹#›</a:t>
            </a:fld>
            <a:endParaRPr lang="en-ZA" altLang="en-US"/>
          </a:p>
        </p:txBody>
      </p:sp>
      <p:sp>
        <p:nvSpPr>
          <p:cNvPr id="9" name="Footer Placeholder 4">
            <a:extLst>
              <a:ext uri="{FF2B5EF4-FFF2-40B4-BE49-F238E27FC236}">
                <a16:creationId xmlns:a16="http://schemas.microsoft.com/office/drawing/2014/main" xmlns="" id="{C10F09E5-BA00-4D11-9473-21D9B31216A8}"/>
              </a:ext>
            </a:extLst>
          </p:cNvPr>
          <p:cNvSpPr>
            <a:spLocks noGrp="1"/>
          </p:cNvSpPr>
          <p:nvPr>
            <p:ph type="ftr" sz="quarter" idx="19"/>
            <p:custDataLst>
              <p:tags r:id="rId2"/>
            </p:custDataLst>
          </p:nvPr>
        </p:nvSpPr>
        <p:spPr/>
        <p:txBody>
          <a:bodyPr/>
          <a:lstStyle>
            <a:lvl1pPr>
              <a:defRPr/>
            </a:lvl1pPr>
          </a:lstStyle>
          <a:p>
            <a:pPr>
              <a:defRPr/>
            </a:pPr>
            <a:r>
              <a:rPr lang="en-ZA"/>
              <a:t>Proposed Final Allocations: Budget 2013</a:t>
            </a:r>
            <a:endParaRPr lang="en-GB" dirty="0"/>
          </a:p>
        </p:txBody>
      </p:sp>
    </p:spTree>
    <p:extLst>
      <p:ext uri="{BB962C8B-B14F-4D97-AF65-F5344CB8AC3E}">
        <p14:creationId xmlns:p14="http://schemas.microsoft.com/office/powerpoint/2010/main" val="33837125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8" name="Group 21">
            <a:extLst>
              <a:ext uri="{FF2B5EF4-FFF2-40B4-BE49-F238E27FC236}">
                <a16:creationId xmlns:a16="http://schemas.microsoft.com/office/drawing/2014/main" xmlns="" id="{5B169AE5-AC77-4506-AC01-96D24300B51A}"/>
              </a:ext>
            </a:extLst>
          </p:cNvPr>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9" name="Rectangle 8">
              <a:extLst>
                <a:ext uri="{FF2B5EF4-FFF2-40B4-BE49-F238E27FC236}">
                  <a16:creationId xmlns:a16="http://schemas.microsoft.com/office/drawing/2014/main" xmlns="" id="{250C494A-F2BC-4B20-97D1-5BDAABD1C9DB}"/>
                </a:ext>
              </a:extLst>
            </p:cNvPr>
            <p:cNvSpPr/>
            <p:nvPr/>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prstClr val="white"/>
                </a:solidFill>
              </a:endParaRPr>
            </a:p>
          </p:txBody>
        </p:sp>
        <p:pic>
          <p:nvPicPr>
            <p:cNvPr id="10" name="Picture 9">
              <a:extLst>
                <a:ext uri="{FF2B5EF4-FFF2-40B4-BE49-F238E27FC236}">
                  <a16:creationId xmlns:a16="http://schemas.microsoft.com/office/drawing/2014/main" xmlns="" id="{5FD9E6BE-8146-4F20-8153-E11CA2A68820}"/>
                </a:ext>
              </a:extLst>
            </p:cNvPr>
            <p:cNvPicPr>
              <a:picLocks noChangeAspect="1"/>
            </p:cNvPicPr>
            <p:nvPr/>
          </p:nvPicPr>
          <p:blipFill rotWithShape="1">
            <a:blip r:embed="rId2" cstate="print">
              <a:extLst/>
            </a:blip>
            <a:srcRect/>
            <a:stretch/>
          </p:blipFill>
          <p:spPr>
            <a:xfrm>
              <a:off x="4125978" y="4761028"/>
              <a:ext cx="4262446" cy="334548"/>
            </a:xfrm>
            <a:prstGeom prst="rect">
              <a:avLst/>
            </a:prstGeom>
          </p:spPr>
        </p:pic>
      </p:grpSp>
      <p:sp>
        <p:nvSpPr>
          <p:cNvPr id="11" name="Rectangle 10">
            <a:extLst>
              <a:ext uri="{FF2B5EF4-FFF2-40B4-BE49-F238E27FC236}">
                <a16:creationId xmlns:a16="http://schemas.microsoft.com/office/drawing/2014/main" xmlns="" id="{EA6CDB3C-BFC0-4913-A443-9B333067BCFB}"/>
              </a:ext>
            </a:extLst>
          </p:cNvPr>
          <p:cNvSpPr>
            <a:spLocks noChangeArrowheads="1"/>
          </p:cNvSpPr>
          <p:nvPr userDrawn="1"/>
        </p:nvSpPr>
        <p:spPr bwMode="auto">
          <a:xfrm>
            <a:off x="2835275" y="3497263"/>
            <a:ext cx="401638" cy="261937"/>
          </a:xfrm>
          <a:prstGeom prst="rect">
            <a:avLst/>
          </a:prstGeom>
          <a:noFill/>
          <a:ln>
            <a:noFill/>
          </a:ln>
          <a:extLst/>
        </p:spPr>
        <p:txBody>
          <a:bodyPr lIns="36000" tIns="72000" rIns="36000" bIns="7200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300"/>
              </a:spcBef>
              <a:buFont typeface="Arial" charset="0"/>
              <a:buNone/>
              <a:defRPr/>
            </a:pPr>
            <a:r>
              <a:rPr lang="en-GB" altLang="en-US" sz="1100" b="1">
                <a:solidFill>
                  <a:srgbClr val="003399"/>
                </a:solidFill>
                <a:latin typeface="Century Gothic" pitchFamily="34" charset="0"/>
              </a:rPr>
              <a:t>Tel:</a:t>
            </a:r>
          </a:p>
        </p:txBody>
      </p:sp>
      <p:sp>
        <p:nvSpPr>
          <p:cNvPr id="15" name="Rectangle 14">
            <a:extLst>
              <a:ext uri="{FF2B5EF4-FFF2-40B4-BE49-F238E27FC236}">
                <a16:creationId xmlns:a16="http://schemas.microsoft.com/office/drawing/2014/main" xmlns="" id="{1479E166-399E-4A40-9AC2-7724E728BEF8}"/>
              </a:ext>
            </a:extLst>
          </p:cNvPr>
          <p:cNvSpPr>
            <a:spLocks noChangeArrowheads="1"/>
          </p:cNvSpPr>
          <p:nvPr userDrawn="1"/>
        </p:nvSpPr>
        <p:spPr bwMode="auto">
          <a:xfrm>
            <a:off x="4779963" y="3497263"/>
            <a:ext cx="403225" cy="261937"/>
          </a:xfrm>
          <a:prstGeom prst="rect">
            <a:avLst/>
          </a:prstGeom>
          <a:noFill/>
          <a:ln>
            <a:noFill/>
          </a:ln>
          <a:extLst/>
        </p:spPr>
        <p:txBody>
          <a:bodyPr lIns="36000" tIns="72000" rIns="36000" bIns="7200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300"/>
              </a:spcBef>
              <a:buFont typeface="Arial" charset="0"/>
              <a:buNone/>
              <a:defRPr/>
            </a:pPr>
            <a:r>
              <a:rPr lang="en-GB" altLang="en-US" sz="1100" b="1">
                <a:solidFill>
                  <a:srgbClr val="003399"/>
                </a:solidFill>
                <a:latin typeface="Century Gothic" pitchFamily="34" charset="0"/>
              </a:rPr>
              <a:t>Fax:</a:t>
            </a:r>
          </a:p>
        </p:txBody>
      </p:sp>
      <p:sp>
        <p:nvSpPr>
          <p:cNvPr id="17" name="Rectangle 16">
            <a:extLst>
              <a:ext uri="{FF2B5EF4-FFF2-40B4-BE49-F238E27FC236}">
                <a16:creationId xmlns:a16="http://schemas.microsoft.com/office/drawing/2014/main" xmlns="" id="{E1959D71-6A0B-4B47-9287-C0E21C54445F}"/>
              </a:ext>
            </a:extLst>
          </p:cNvPr>
          <p:cNvSpPr>
            <a:spLocks noChangeArrowheads="1"/>
          </p:cNvSpPr>
          <p:nvPr userDrawn="1"/>
        </p:nvSpPr>
        <p:spPr bwMode="auto">
          <a:xfrm>
            <a:off x="2835275" y="4043363"/>
            <a:ext cx="3733800" cy="261937"/>
          </a:xfrm>
          <a:prstGeom prst="rect">
            <a:avLst/>
          </a:prstGeom>
          <a:noFill/>
          <a:ln>
            <a:noFill/>
          </a:ln>
          <a:extLst/>
        </p:spPr>
        <p:txBody>
          <a:bodyPr lIns="36000" tIns="72000" rIns="36000" bIns="7200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300"/>
              </a:spcBef>
              <a:buFont typeface="Arial" charset="0"/>
              <a:buNone/>
              <a:defRPr/>
            </a:pPr>
            <a:r>
              <a:rPr lang="en-GB" altLang="en-US" sz="1100" b="1">
                <a:solidFill>
                  <a:srgbClr val="003399"/>
                </a:solidFill>
                <a:latin typeface="Century Gothic" pitchFamily="34" charset="0"/>
              </a:rPr>
              <a:t>www.westerncape.gov.za</a:t>
            </a:r>
          </a:p>
        </p:txBody>
      </p:sp>
      <p:sp>
        <p:nvSpPr>
          <p:cNvPr id="19" name="Rectangle 18">
            <a:extLst>
              <a:ext uri="{FF2B5EF4-FFF2-40B4-BE49-F238E27FC236}">
                <a16:creationId xmlns:a16="http://schemas.microsoft.com/office/drawing/2014/main" xmlns="" id="{3B84FC3B-EB5C-4AF1-81ED-CCEA6A1A693D}"/>
              </a:ext>
            </a:extLst>
          </p:cNvPr>
          <p:cNvSpPr>
            <a:spLocks noChangeArrowheads="1"/>
          </p:cNvSpPr>
          <p:nvPr userDrawn="1"/>
        </p:nvSpPr>
        <p:spPr bwMode="auto">
          <a:xfrm>
            <a:off x="295275" y="565150"/>
            <a:ext cx="2405063" cy="585788"/>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3200">
                <a:solidFill>
                  <a:srgbClr val="FFFFFF"/>
                </a:solidFill>
                <a:latin typeface="Century Gothic" pitchFamily="34" charset="0"/>
              </a:rPr>
              <a:t>Contact Us</a:t>
            </a:r>
            <a:endParaRPr lang="en-GB" altLang="en-US" sz="2400">
              <a:solidFill>
                <a:srgbClr val="FFFFFF"/>
              </a:solidFill>
              <a:latin typeface="Century Gothic" pitchFamily="34" charset="0"/>
            </a:endParaRPr>
          </a:p>
        </p:txBody>
      </p:sp>
      <p:pic>
        <p:nvPicPr>
          <p:cNvPr id="20" name="Picture 2" descr="C:\Users\Conny\Desktop\WCG\WCG - Logo\PNG\Logos blue\Provincial Government\WCG - Logo - Provincial Treasury - Tagline - Blue.png">
            <a:extLst>
              <a:ext uri="{FF2B5EF4-FFF2-40B4-BE49-F238E27FC236}">
                <a16:creationId xmlns:a16="http://schemas.microsoft.com/office/drawing/2014/main" xmlns="" id="{D68D42AB-A4E3-445F-BF3F-80E10D52202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87588" y="1912938"/>
            <a:ext cx="24923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Placeholder 5"/>
          <p:cNvSpPr>
            <a:spLocks noGrp="1"/>
          </p:cNvSpPr>
          <p:nvPr>
            <p:ph type="body" sz="quarter" idx="10"/>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a:t>Click to edit Master text styles</a:t>
            </a:r>
          </a:p>
        </p:txBody>
      </p:sp>
      <p:sp>
        <p:nvSpPr>
          <p:cNvPr id="13" name="Text Placeholder 5"/>
          <p:cNvSpPr>
            <a:spLocks noGrp="1"/>
          </p:cNvSpPr>
          <p:nvPr>
            <p:ph type="body" sz="quarter" idx="1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a:t>Click to edit Master text styles</a:t>
            </a:r>
          </a:p>
        </p:txBody>
      </p:sp>
      <p:sp>
        <p:nvSpPr>
          <p:cNvPr id="14" name="Text Placeholder 5"/>
          <p:cNvSpPr>
            <a:spLocks noGrp="1"/>
          </p:cNvSpPr>
          <p:nvPr>
            <p:ph type="body" sz="quarter" idx="12"/>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a:t>Click to edit Master text styles</a:t>
            </a:r>
          </a:p>
        </p:txBody>
      </p:sp>
      <p:sp>
        <p:nvSpPr>
          <p:cNvPr id="16" name="Text Placeholder 5"/>
          <p:cNvSpPr>
            <a:spLocks noGrp="1"/>
          </p:cNvSpPr>
          <p:nvPr>
            <p:ph type="body" sz="quarter" idx="13"/>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a:t>Click to edit Master text styles</a:t>
            </a:r>
          </a:p>
        </p:txBody>
      </p:sp>
      <p:sp>
        <p:nvSpPr>
          <p:cNvPr id="18" name="Text Placeholder 5"/>
          <p:cNvSpPr>
            <a:spLocks noGrp="1"/>
          </p:cNvSpPr>
          <p:nvPr>
            <p:ph type="body" sz="quarter" idx="14"/>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a:t>Click to edit Master text styles</a:t>
            </a:r>
          </a:p>
        </p:txBody>
      </p:sp>
      <p:sp>
        <p:nvSpPr>
          <p:cNvPr id="24" name="Text Placeholder 5"/>
          <p:cNvSpPr>
            <a:spLocks noGrp="1"/>
          </p:cNvSpPr>
          <p:nvPr>
            <p:ph type="body" sz="quarter" idx="15"/>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US"/>
              <a:t>Click to edit Master text styles</a:t>
            </a:r>
          </a:p>
        </p:txBody>
      </p:sp>
    </p:spTree>
    <p:extLst>
      <p:ext uri="{BB962C8B-B14F-4D97-AF65-F5344CB8AC3E}">
        <p14:creationId xmlns:p14="http://schemas.microsoft.com/office/powerpoint/2010/main" val="278027900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46A75E-086E-4BE8-94D4-F4771D021D2F}"/>
              </a:ext>
            </a:extLst>
          </p:cNvPr>
          <p:cNvSpPr txBox="1">
            <a:spLocks/>
          </p:cNvSpPr>
          <p:nvPr userDrawn="1"/>
        </p:nvSpPr>
        <p:spPr>
          <a:xfrm>
            <a:off x="1763713" y="3860800"/>
            <a:ext cx="7200900" cy="1084263"/>
          </a:xfrm>
          <a:prstGeom prst="rect">
            <a:avLst/>
          </a:prstGeom>
        </p:spPr>
        <p:txBody>
          <a:bodyPr wrap="none">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2400"/>
              </a:spcAft>
              <a:defRPr/>
            </a:pPr>
            <a:r>
              <a:rPr lang="en-US" sz="3200" dirty="0">
                <a:solidFill>
                  <a:prstClr val="white"/>
                </a:solidFill>
                <a:cs typeface="Century Gothic"/>
              </a:rPr>
              <a:t>Thank you</a:t>
            </a:r>
          </a:p>
        </p:txBody>
      </p:sp>
      <p:pic>
        <p:nvPicPr>
          <p:cNvPr id="3" name="Picture 11">
            <a:extLst>
              <a:ext uri="{FF2B5EF4-FFF2-40B4-BE49-F238E27FC236}">
                <a16:creationId xmlns:a16="http://schemas.microsoft.com/office/drawing/2014/main" xmlns="" id="{CD031D88-17CA-4C52-A7A2-6840118C545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22421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510248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2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2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200" b="0" baseline="0">
                <a:solidFill>
                  <a:schemeClr val="bg1"/>
                </a:solidFill>
              </a:defRPr>
            </a:lvl1pPr>
          </a:lstStyle>
          <a:p>
            <a:pPr lvl="0"/>
            <a:r>
              <a:rPr lang="en-US" dirty="0"/>
              <a:t>Initial. Surname  |</a:t>
            </a:r>
            <a:endParaRPr lang="en-GB"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493" y="382908"/>
            <a:ext cx="3654969" cy="1566836"/>
          </a:xfrm>
          <a:prstGeom prst="rect">
            <a:avLst/>
          </a:prstGeom>
        </p:spPr>
      </p:pic>
      <p:sp>
        <p:nvSpPr>
          <p:cNvPr id="4" name="Right Triangle 3"/>
          <p:cNvSpPr/>
          <p:nvPr userDrawn="1"/>
        </p:nvSpPr>
        <p:spPr>
          <a:xfrm flipH="1">
            <a:off x="1547664" y="2276872"/>
            <a:ext cx="7596336" cy="12533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solidFill>
                <a:prstClr val="white"/>
              </a:solidFill>
            </a:endParaRPr>
          </a:p>
        </p:txBody>
      </p:sp>
    </p:spTree>
    <p:extLst>
      <p:ext uri="{BB962C8B-B14F-4D97-AF65-F5344CB8AC3E}">
        <p14:creationId xmlns:p14="http://schemas.microsoft.com/office/powerpoint/2010/main" val="2694294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Western Cape Nineteenth Gambling and Racing Amendment Bill</a:t>
            </a:r>
            <a:endParaRPr lang="en-GB" dirty="0"/>
          </a:p>
        </p:txBody>
      </p:sp>
      <p:sp>
        <p:nvSpPr>
          <p:cNvPr id="11" name="Text Placeholder 4"/>
          <p:cNvSpPr>
            <a:spLocks noGrp="1"/>
          </p:cNvSpPr>
          <p:nvPr>
            <p:ph type="body" sz="quarter" idx="10"/>
          </p:nvPr>
        </p:nvSpPr>
        <p:spPr>
          <a:xfrm>
            <a:off x="295275" y="1412776"/>
            <a:ext cx="8597205" cy="46800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7685857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Western Cape Nineteenth Gambling and Racing Amendment Bill</a:t>
            </a:r>
            <a:endParaRPr lang="en-GB" dirty="0">
              <a:solidFill>
                <a:srgbClr val="998F86"/>
              </a:solidFill>
            </a:endParaRPr>
          </a:p>
        </p:txBody>
      </p:sp>
      <p:sp>
        <p:nvSpPr>
          <p:cNvPr id="10" name="Text Placeholder 4"/>
          <p:cNvSpPr>
            <a:spLocks noGrp="1"/>
          </p:cNvSpPr>
          <p:nvPr>
            <p:ph type="body" sz="quarter" idx="10"/>
          </p:nvPr>
        </p:nvSpPr>
        <p:spPr>
          <a:xfrm>
            <a:off x="295275" y="1196752"/>
            <a:ext cx="8597205" cy="48960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849456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Western Cape Nineteenth Gambling and Racing Amendment Bill</a:t>
            </a:r>
            <a:endParaRPr lang="en-GB" dirty="0">
              <a:solidFill>
                <a:srgbClr val="998F86"/>
              </a:solidFill>
            </a:endParaRPr>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244548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Western Cape Nineteenth Gambling and Racing Amendment Bill</a:t>
            </a:r>
            <a:endParaRPr lang="en-GB" dirty="0">
              <a:solidFill>
                <a:srgbClr val="998F86"/>
              </a:solidFill>
            </a:endParaRPr>
          </a:p>
        </p:txBody>
      </p:sp>
    </p:spTree>
    <p:extLst>
      <p:ext uri="{BB962C8B-B14F-4D97-AF65-F5344CB8AC3E}">
        <p14:creationId xmlns:p14="http://schemas.microsoft.com/office/powerpoint/2010/main" val="416737913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Western Cape Nineteenth Gambling and Racing Amendment Bill</a:t>
            </a:r>
            <a:endParaRPr lang="en-GB" dirty="0">
              <a:solidFill>
                <a:srgbClr val="998F86"/>
              </a:solidFill>
            </a:endParaRPr>
          </a:p>
        </p:txBody>
      </p:sp>
      <p:sp>
        <p:nvSpPr>
          <p:cNvPr id="11" name="Text Placeholder 4"/>
          <p:cNvSpPr>
            <a:spLocks noGrp="1"/>
          </p:cNvSpPr>
          <p:nvPr>
            <p:ph type="body" sz="quarter" idx="10"/>
          </p:nvPr>
        </p:nvSpPr>
        <p:spPr>
          <a:xfrm>
            <a:off x="295275" y="1412776"/>
            <a:ext cx="8597205" cy="46800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3883147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Western Cape Nineteenth Gambling and Racing Amendment Bill</a:t>
            </a:r>
            <a:endParaRPr lang="en-GB" dirty="0">
              <a:solidFill>
                <a:srgbClr val="998F86"/>
              </a:solidFill>
            </a:endParaRPr>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3470509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Western Cape Nineteenth Gambling and Racing Amendment Bill</a:t>
            </a:r>
            <a:endParaRPr lang="en-GB" dirty="0">
              <a:solidFill>
                <a:srgbClr val="998F86"/>
              </a:solidFill>
            </a:endParaRPr>
          </a:p>
        </p:txBody>
      </p:sp>
    </p:spTree>
    <p:extLst>
      <p:ext uri="{BB962C8B-B14F-4D97-AF65-F5344CB8AC3E}">
        <p14:creationId xmlns:p14="http://schemas.microsoft.com/office/powerpoint/2010/main" val="141557256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Western Cape Nineteenth Gambling and Racing Amendment Bill</a:t>
            </a:r>
            <a:endParaRPr lang="en-GB" dirty="0">
              <a:solidFill>
                <a:srgbClr val="998F86"/>
              </a:solidFill>
            </a:endParaRPr>
          </a:p>
        </p:txBody>
      </p:sp>
      <p:sp>
        <p:nvSpPr>
          <p:cNvPr id="9" name="Text Placeholder 4"/>
          <p:cNvSpPr>
            <a:spLocks noGrp="1"/>
          </p:cNvSpPr>
          <p:nvPr>
            <p:ph type="body" sz="quarter" idx="11"/>
          </p:nvPr>
        </p:nvSpPr>
        <p:spPr>
          <a:xfrm>
            <a:off x="295275" y="1196752"/>
            <a:ext cx="8597205" cy="44870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3154978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Western Cape Nineteenth Gambling and Racing Amendment Bill</a:t>
            </a:r>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37763198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Western Cape Nineteenth Gambling and Racing Amendment Bill</a:t>
            </a:r>
            <a:endParaRPr lang="en-GB" dirty="0">
              <a:solidFill>
                <a:srgbClr val="998F86"/>
              </a:solidFill>
            </a:endParaRPr>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val="380175251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Western Cape Nineteenth Gambling and Racing Amendment Bill</a:t>
            </a:r>
            <a:endParaRPr lang="en-GB" dirty="0">
              <a:solidFill>
                <a:srgbClr val="998F86"/>
              </a:solidFill>
            </a:endParaRPr>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val="2869790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Western Cape Nineteenth Gambling and Racing Amendment Bill</a:t>
            </a:r>
            <a:endParaRPr lang="en-GB" dirty="0"/>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153291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Western Cape Nineteenth Gambling and Racing Amendment Bill</a:t>
            </a:r>
            <a:endParaRPr lang="en-GB" dirty="0">
              <a:solidFill>
                <a:srgbClr val="998F86"/>
              </a:solidFill>
            </a:endParaRPr>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7408449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Western Cape Nineteenth Gambling and Racing Amendment Bill</a:t>
            </a:r>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val="160212925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9"/>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12" name="Picture 107"/>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179878" y="6102308"/>
            <a:ext cx="1367418" cy="586194"/>
          </a:xfrm>
          <a:prstGeom prst="rect">
            <a:avLst/>
          </a:prstGeom>
          <a:noFill/>
          <a:extLst>
            <a:ext uri="{909E8E84-426E-40DD-AFC4-6F175D3DCCD1}">
              <a14:hiddenFill xmlns:a14="http://schemas.microsoft.com/office/drawing/2010/main">
                <a:solidFill>
                  <a:srgbClr val="FFFFFF"/>
                </a:solidFill>
              </a14:hiddenFill>
            </a:ext>
          </a:extLst>
        </p:spPr>
      </p:pic>
      <p:sp>
        <p:nvSpPr>
          <p:cNvPr id="7" name="Right Triangle 6"/>
          <p:cNvSpPr/>
          <p:nvPr userDrawn="1"/>
        </p:nvSpPr>
        <p:spPr>
          <a:xfrm flipH="1">
            <a:off x="755576" y="5805264"/>
            <a:ext cx="8388424" cy="7200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solidFill>
                <a:prstClr val="white"/>
              </a:solidFill>
            </a:endParaRPr>
          </a:p>
        </p:txBody>
      </p:sp>
    </p:spTree>
    <p:extLst>
      <p:ext uri="{BB962C8B-B14F-4D97-AF65-F5344CB8AC3E}">
        <p14:creationId xmlns:p14="http://schemas.microsoft.com/office/powerpoint/2010/main" val="304218144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Western Cape Nineteenth Gambling and Racing Amendment Bill</a:t>
            </a:r>
            <a:endParaRPr lang="en-GB" dirty="0">
              <a:solidFill>
                <a:srgbClr val="998F86"/>
              </a:solidFill>
            </a:endParaRPr>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val="187012842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Western Cape Nineteenth Gambling and Racing Amendment Bill</a:t>
            </a:r>
            <a:endParaRPr lang="en-GB" dirty="0">
              <a:solidFill>
                <a:srgbClr val="998F86"/>
              </a:solidFill>
            </a:endParaRPr>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val="351236419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Western Cape Nineteenth Gambling and Racing Amendment Bill</a:t>
            </a:r>
            <a:endParaRPr lang="en-GB" dirty="0">
              <a:solidFill>
                <a:srgbClr val="998F86"/>
              </a:solidFill>
            </a:endParaRPr>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val="16748069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Western Cape Nineteenth Gambling and Racing Amendment Bill</a:t>
            </a:r>
            <a:endParaRPr lang="en-GB" dirty="0">
              <a:solidFill>
                <a:srgbClr val="998F86"/>
              </a:solidFill>
            </a:endParaRPr>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val="82416803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Western Cape Nineteenth Gambling and Racing Amendment Bill</a:t>
            </a:r>
            <a:endParaRPr lang="en-GB" dirty="0">
              <a:solidFill>
                <a:srgbClr val="998F86"/>
              </a:solidFill>
            </a:endParaRPr>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val="408688155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Western Cape Nineteenth Gambling and Racing Amendment Bill</a:t>
            </a:r>
            <a:endParaRPr lang="en-GB" dirty="0">
              <a:solidFill>
                <a:srgbClr val="998F86"/>
              </a:solidFill>
            </a:endParaRPr>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val="243236284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Western Cape Nineteenth Gambling and Racing Amendment Bill</a:t>
            </a:r>
            <a:endParaRPr lang="en-GB" dirty="0">
              <a:solidFill>
                <a:srgbClr val="998F86"/>
              </a:solidFill>
            </a:endParaRPr>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val="2005096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Western Cape Nineteenth Gambling and Racing Amendment Bill</a:t>
            </a:r>
            <a:endParaRPr lang="en-GB" dirty="0"/>
          </a:p>
        </p:txBody>
      </p:sp>
    </p:spTree>
    <p:extLst>
      <p:ext uri="{BB962C8B-B14F-4D97-AF65-F5344CB8AC3E}">
        <p14:creationId xmlns:p14="http://schemas.microsoft.com/office/powerpoint/2010/main" val="108570991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Western Cape Nineteenth Gambling and Racing Amendment Bill</a:t>
            </a:r>
            <a:endParaRPr lang="en-GB" dirty="0">
              <a:solidFill>
                <a:srgbClr val="998F86"/>
              </a:solidFill>
            </a:endParaRPr>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val="67311055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9"/>
        </a:solidFill>
        <a:effectLst/>
      </p:bgPr>
    </p:bg>
    <p:spTree>
      <p:nvGrpSpPr>
        <p:cNvPr id="1" name=""/>
        <p:cNvGrpSpPr/>
        <p:nvPr/>
      </p:nvGrpSpPr>
      <p:grpSpPr>
        <a:xfrm>
          <a:off x="0" y="0"/>
          <a:ext cx="0" cy="0"/>
          <a:chOff x="0" y="0"/>
          <a:chExt cx="0" cy="0"/>
        </a:xfrm>
      </p:grpSpPr>
      <p:sp>
        <p:nvSpPr>
          <p:cNvPr id="2" name="Rectangle 1"/>
          <p:cNvSpPr/>
          <p:nvPr userDrawn="1"/>
        </p:nvSpPr>
        <p:spPr>
          <a:xfrm>
            <a:off x="2185076" y="179007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pic>
        <p:nvPicPr>
          <p:cNvPr id="21"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197341" y="1835225"/>
            <a:ext cx="1870100" cy="801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userDrawn="1"/>
        </p:nvSpPr>
        <p:spPr>
          <a:xfrm>
            <a:off x="295275" y="565701"/>
            <a:ext cx="2404826" cy="584775"/>
          </a:xfrm>
          <a:prstGeom prst="rect">
            <a:avLst/>
          </a:prstGeom>
        </p:spPr>
        <p:txBody>
          <a:bodyPr wrap="none">
            <a:spAutoFit/>
          </a:bodyPr>
          <a:lstStyle/>
          <a:p>
            <a:r>
              <a:rPr lang="en-US" sz="3200" dirty="0">
                <a:solidFill>
                  <a:prstClr val="white"/>
                </a:solidFill>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sp>
        <p:nvSpPr>
          <p:cNvPr id="20" name="Right Triangle 19"/>
          <p:cNvSpPr/>
          <p:nvPr userDrawn="1"/>
        </p:nvSpPr>
        <p:spPr>
          <a:xfrm flipH="1">
            <a:off x="2834996" y="3284984"/>
            <a:ext cx="4102608" cy="91147"/>
          </a:xfrm>
          <a:prstGeom prst="rtTriangle">
            <a:avLst/>
          </a:prstGeom>
          <a:solidFill>
            <a:srgbClr val="0014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solidFill>
                <a:prstClr val="white"/>
              </a:solidFill>
            </a:endParaRPr>
          </a:p>
        </p:txBody>
      </p:sp>
    </p:spTree>
    <p:extLst>
      <p:ext uri="{BB962C8B-B14F-4D97-AF65-F5344CB8AC3E}">
        <p14:creationId xmlns:p14="http://schemas.microsoft.com/office/powerpoint/2010/main" val="238581631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9"/>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sp>
        <p:nvSpPr>
          <p:cNvPr id="4" name="Right Triangle 3"/>
          <p:cNvSpPr/>
          <p:nvPr userDrawn="1"/>
        </p:nvSpPr>
        <p:spPr>
          <a:xfrm flipH="1">
            <a:off x="1547664" y="3140968"/>
            <a:ext cx="7596336" cy="12533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solidFill>
                <a:prstClr val="white"/>
              </a:solidFill>
            </a:endParaRPr>
          </a:p>
        </p:txBody>
      </p:sp>
    </p:spTree>
    <p:extLst>
      <p:ext uri="{BB962C8B-B14F-4D97-AF65-F5344CB8AC3E}">
        <p14:creationId xmlns:p14="http://schemas.microsoft.com/office/powerpoint/2010/main" val="171404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Western Cape Nineteenth Gambling and Racing Amendment Bill</a:t>
            </a:r>
            <a:endParaRPr lang="en-GB" dirty="0"/>
          </a:p>
        </p:txBody>
      </p:sp>
      <p:sp>
        <p:nvSpPr>
          <p:cNvPr id="9" name="Text Placeholder 4"/>
          <p:cNvSpPr>
            <a:spLocks noGrp="1"/>
          </p:cNvSpPr>
          <p:nvPr>
            <p:ph type="body" sz="quarter" idx="11"/>
          </p:nvPr>
        </p:nvSpPr>
        <p:spPr>
          <a:xfrm>
            <a:off x="295275" y="1196752"/>
            <a:ext cx="8597205" cy="44870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57831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Western Cape Nineteenth Gambling and Racing Amendment Bill</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10480807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vmlDrawing" Target="../drawings/vmlDrawing1.v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33"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36"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tags" Target="../tags/tag5.xml"/><Relationship Id="rId35" Type="http://schemas.openxmlformats.org/officeDocument/2006/relationships/image" Target="../media/image2.png"/><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37.xml"/><Relationship Id="rId18" Type="http://schemas.openxmlformats.org/officeDocument/2006/relationships/slideLayout" Target="../slideLayouts/slideLayout42.xml"/><Relationship Id="rId26" Type="http://schemas.openxmlformats.org/officeDocument/2006/relationships/vmlDrawing" Target="../drawings/vmlDrawing2.vml"/><Relationship Id="rId21" Type="http://schemas.openxmlformats.org/officeDocument/2006/relationships/slideLayout" Target="../slideLayouts/slideLayout45.xml"/><Relationship Id="rId34" Type="http://schemas.openxmlformats.org/officeDocument/2006/relationships/image" Target="../media/image1.emf"/><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5" Type="http://schemas.openxmlformats.org/officeDocument/2006/relationships/theme" Target="../theme/theme2.xml"/><Relationship Id="rId33" Type="http://schemas.openxmlformats.org/officeDocument/2006/relationships/oleObject" Target="../embeddings/oleObject2.bin"/><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29" Type="http://schemas.openxmlformats.org/officeDocument/2006/relationships/tags" Target="../tags/tag50.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slideLayout" Target="../slideLayouts/slideLayout48.xml"/><Relationship Id="rId32" Type="http://schemas.openxmlformats.org/officeDocument/2006/relationships/tags" Target="../tags/tag53.xml"/><Relationship Id="rId37" Type="http://schemas.openxmlformats.org/officeDocument/2006/relationships/image" Target="../media/image3.png"/><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slideLayout" Target="../slideLayouts/slideLayout47.xml"/><Relationship Id="rId28" Type="http://schemas.openxmlformats.org/officeDocument/2006/relationships/tags" Target="../tags/tag49.xml"/><Relationship Id="rId36" Type="http://schemas.openxmlformats.org/officeDocument/2006/relationships/image" Target="../media/image8.png"/><Relationship Id="rId10" Type="http://schemas.openxmlformats.org/officeDocument/2006/relationships/slideLayout" Target="../slideLayouts/slideLayout34.xml"/><Relationship Id="rId19" Type="http://schemas.openxmlformats.org/officeDocument/2006/relationships/slideLayout" Target="../slideLayouts/slideLayout43.xml"/><Relationship Id="rId31" Type="http://schemas.openxmlformats.org/officeDocument/2006/relationships/tags" Target="../tags/tag52.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slideLayout" Target="../slideLayouts/slideLayout46.xml"/><Relationship Id="rId27" Type="http://schemas.openxmlformats.org/officeDocument/2006/relationships/tags" Target="../tags/tag48.xml"/><Relationship Id="rId30" Type="http://schemas.openxmlformats.org/officeDocument/2006/relationships/tags" Target="../tags/tag51.xml"/><Relationship Id="rId35" Type="http://schemas.openxmlformats.org/officeDocument/2006/relationships/image" Target="../media/image7.jpeg"/><Relationship Id="rId8" Type="http://schemas.openxmlformats.org/officeDocument/2006/relationships/slideLayout" Target="../slideLayouts/slideLayout32.xml"/><Relationship Id="rId3"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61.xml"/><Relationship Id="rId18" Type="http://schemas.openxmlformats.org/officeDocument/2006/relationships/slideLayout" Target="../slideLayouts/slideLayout66.xml"/><Relationship Id="rId26" Type="http://schemas.openxmlformats.org/officeDocument/2006/relationships/vmlDrawing" Target="../drawings/vmlDrawing3.vml"/><Relationship Id="rId3" Type="http://schemas.openxmlformats.org/officeDocument/2006/relationships/slideLayout" Target="../slideLayouts/slideLayout51.xml"/><Relationship Id="rId21" Type="http://schemas.openxmlformats.org/officeDocument/2006/relationships/slideLayout" Target="../slideLayouts/slideLayout69.xml"/><Relationship Id="rId34" Type="http://schemas.openxmlformats.org/officeDocument/2006/relationships/image" Target="../media/image1.emf"/><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slideLayout" Target="../slideLayouts/slideLayout65.xml"/><Relationship Id="rId25" Type="http://schemas.openxmlformats.org/officeDocument/2006/relationships/theme" Target="../theme/theme3.xml"/><Relationship Id="rId33" Type="http://schemas.openxmlformats.org/officeDocument/2006/relationships/oleObject" Target="../embeddings/oleObject3.bin"/><Relationship Id="rId2" Type="http://schemas.openxmlformats.org/officeDocument/2006/relationships/slideLayout" Target="../slideLayouts/slideLayout50.xml"/><Relationship Id="rId16" Type="http://schemas.openxmlformats.org/officeDocument/2006/relationships/slideLayout" Target="../slideLayouts/slideLayout64.xml"/><Relationship Id="rId20" Type="http://schemas.openxmlformats.org/officeDocument/2006/relationships/slideLayout" Target="../slideLayouts/slideLayout68.xml"/><Relationship Id="rId29" Type="http://schemas.openxmlformats.org/officeDocument/2006/relationships/tags" Target="../tags/tag96.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24" Type="http://schemas.openxmlformats.org/officeDocument/2006/relationships/slideLayout" Target="../slideLayouts/slideLayout72.xml"/><Relationship Id="rId32" Type="http://schemas.openxmlformats.org/officeDocument/2006/relationships/tags" Target="../tags/tag9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23" Type="http://schemas.openxmlformats.org/officeDocument/2006/relationships/slideLayout" Target="../slideLayouts/slideLayout71.xml"/><Relationship Id="rId28" Type="http://schemas.openxmlformats.org/officeDocument/2006/relationships/tags" Target="../tags/tag95.xml"/><Relationship Id="rId36" Type="http://schemas.openxmlformats.org/officeDocument/2006/relationships/image" Target="../media/image3.png"/><Relationship Id="rId10" Type="http://schemas.openxmlformats.org/officeDocument/2006/relationships/slideLayout" Target="../slideLayouts/slideLayout58.xml"/><Relationship Id="rId19" Type="http://schemas.openxmlformats.org/officeDocument/2006/relationships/slideLayout" Target="../slideLayouts/slideLayout67.xml"/><Relationship Id="rId31" Type="http://schemas.openxmlformats.org/officeDocument/2006/relationships/tags" Target="../tags/tag9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 Id="rId22" Type="http://schemas.openxmlformats.org/officeDocument/2006/relationships/slideLayout" Target="../slideLayouts/slideLayout70.xml"/><Relationship Id="rId27" Type="http://schemas.openxmlformats.org/officeDocument/2006/relationships/tags" Target="../tags/tag94.xml"/><Relationship Id="rId30" Type="http://schemas.openxmlformats.org/officeDocument/2006/relationships/tags" Target="../tags/tag97.xml"/><Relationship Id="rId35" Type="http://schemas.openxmlformats.org/officeDocument/2006/relationships/image" Target="../media/image2.png"/><Relationship Id="rId8"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27"/>
            </p:custDataLst>
            <p:extLst>
              <p:ext uri="{D42A27DB-BD31-4B8C-83A1-F6EECF244321}">
                <p14:modId xmlns:p14="http://schemas.microsoft.com/office/powerpoint/2010/main" val="2924740968"/>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196" name="think-cell Slide" r:id="rId33" imgW="270" imgH="270" progId="TCLayout.ActiveDocument.1">
                  <p:embed/>
                </p:oleObj>
              </mc:Choice>
              <mc:Fallback>
                <p:oleObj name="think-cell Slide" r:id="rId33" imgW="270" imgH="270" progId="TCLayout.ActiveDocument.1">
                  <p:embed/>
                  <p:pic>
                    <p:nvPicPr>
                      <p:cNvPr id="0" name=""/>
                      <p:cNvPicPr/>
                      <p:nvPr/>
                    </p:nvPicPr>
                    <p:blipFill>
                      <a:blip r:embed="rId34"/>
                      <a:stretch>
                        <a:fillRect/>
                      </a:stretch>
                    </p:blipFill>
                    <p:spPr>
                      <a:xfrm>
                        <a:off x="0" y="0"/>
                        <a:ext cx="158750" cy="158750"/>
                      </a:xfrm>
                      <a:prstGeom prst="rect">
                        <a:avLst/>
                      </a:prstGeom>
                    </p:spPr>
                  </p:pic>
                </p:oleObj>
              </mc:Fallback>
            </mc:AlternateContent>
          </a:graphicData>
        </a:graphic>
      </p:graphicFrame>
      <p:sp>
        <p:nvSpPr>
          <p:cNvPr id="2" name="Title Placeholder 1"/>
          <p:cNvSpPr>
            <a:spLocks noGrp="1"/>
          </p:cNvSpPr>
          <p:nvPr>
            <p:ph type="title"/>
            <p:custDataLst>
              <p:tags r:id="rId28"/>
            </p:custDataLst>
          </p:nvPr>
        </p:nvSpPr>
        <p:spPr>
          <a:xfrm>
            <a:off x="295275" y="180976"/>
            <a:ext cx="8597205" cy="559256"/>
          </a:xfrm>
          <a:prstGeom prst="rect">
            <a:avLst/>
          </a:prstGeom>
          <a:noFill/>
          <a:extLst>
            <a:ext uri="{909E8E84-426E-40DD-AFC4-6F175D3DCCD1}">
              <a14:hiddenFill xmlns:a14="http://schemas.microsoft.com/office/drawing/2010/main">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9"/>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0"/>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31"/>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Western Cape Nineteenth Gambling and Racing Amendment Bill</a:t>
            </a:r>
            <a:endParaRPr lang="en-GB" dirty="0"/>
          </a:p>
        </p:txBody>
      </p:sp>
      <p:sp>
        <p:nvSpPr>
          <p:cNvPr id="7" name="Rectangle 6"/>
          <p:cNvSpPr>
            <a:spLocks/>
          </p:cNvSpPr>
          <p:nvPr>
            <p:custDataLst>
              <p:tags r:id="rId32"/>
            </p:custDataLst>
          </p:nvPr>
        </p:nvSpPr>
        <p:spPr>
          <a:xfrm>
            <a:off x="2060973" y="6468150"/>
            <a:ext cx="1944216" cy="230832"/>
          </a:xfrm>
          <a:prstGeom prst="rect">
            <a:avLst/>
          </a:prstGeom>
        </p:spPr>
        <p:txBody>
          <a:bodyPr vert="horz" lIns="72000" tIns="72000" rIns="0" bIns="0" rtlCol="0" anchor="b"/>
          <a:lstStyle/>
          <a:p>
            <a:pPr lvl="0"/>
            <a:r>
              <a:rPr lang="en-US" sz="800" dirty="0">
                <a:solidFill>
                  <a:schemeClr val="accent3"/>
                </a:solidFill>
              </a:rPr>
              <a:t>© Western Cape Government 2012  |</a:t>
            </a:r>
            <a:endParaRPr lang="en-GB" sz="800" dirty="0">
              <a:solidFill>
                <a:schemeClr val="accent3"/>
              </a:solidFill>
            </a:endParaRPr>
          </a:p>
        </p:txBody>
      </p:sp>
      <p:pic>
        <p:nvPicPr>
          <p:cNvPr id="13" name="Picture 107"/>
          <p:cNvPicPr>
            <a:picLocks noChangeAspect="1" noChangeArrowheads="1"/>
          </p:cNvPicPr>
          <p:nvPr userDrawn="1"/>
        </p:nvPicPr>
        <p:blipFill>
          <a:blip r:embed="rId35" cstate="print">
            <a:extLst>
              <a:ext uri="{28A0092B-C50C-407E-A947-70E740481C1C}">
                <a14:useLocalDpi xmlns:a14="http://schemas.microsoft.com/office/drawing/2010/main" val="0"/>
              </a:ext>
            </a:extLst>
          </a:blip>
          <a:stretch>
            <a:fillRect/>
          </a:stretch>
        </p:blipFill>
        <p:spPr bwMode="auto">
          <a:xfrm>
            <a:off x="192604" y="6309320"/>
            <a:ext cx="1039687" cy="445700"/>
          </a:xfrm>
          <a:prstGeom prst="rect">
            <a:avLst/>
          </a:prstGeom>
          <a:noFill/>
          <a:extLst>
            <a:ext uri="{909E8E84-426E-40DD-AFC4-6F175D3DCCD1}">
              <a14:hiddenFill xmlns:a14="http://schemas.microsoft.com/office/drawing/2010/main">
                <a:solidFill>
                  <a:srgbClr val="FFFFFF"/>
                </a:solidFill>
              </a14:hiddenFill>
            </a:ext>
          </a:extLst>
        </p:spPr>
      </p:pic>
      <p:sp>
        <p:nvSpPr>
          <p:cNvPr id="11" name="Right Triangle 10"/>
          <p:cNvSpPr/>
          <p:nvPr userDrawn="1"/>
        </p:nvSpPr>
        <p:spPr>
          <a:xfrm flipH="1">
            <a:off x="539552" y="898353"/>
            <a:ext cx="8604448" cy="69297"/>
          </a:xfrm>
          <a:prstGeom prst="rtTriangle">
            <a:avLst/>
          </a:prstGeom>
          <a:solidFill>
            <a:srgbClr val="003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p>
        </p:txBody>
      </p:sp>
    </p:spTree>
    <p:extLst>
      <p:ext uri="{BB962C8B-B14F-4D97-AF65-F5344CB8AC3E}">
        <p14:creationId xmlns:p14="http://schemas.microsoft.com/office/powerpoint/2010/main" val="309243074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88" r:id="rId3"/>
    <p:sldLayoutId id="2147483686" r:id="rId4"/>
    <p:sldLayoutId id="2147483674" r:id="rId5"/>
    <p:sldLayoutId id="2147483689" r:id="rId6"/>
    <p:sldLayoutId id="2147483685" r:id="rId7"/>
    <p:sldLayoutId id="2147483679" r:id="rId8"/>
    <p:sldLayoutId id="2147483690" r:id="rId9"/>
    <p:sldLayoutId id="2147483684" r:id="rId10"/>
    <p:sldLayoutId id="2147483680" r:id="rId11"/>
    <p:sldLayoutId id="2147483691" r:id="rId12"/>
    <p:sldLayoutId id="2147483683" r:id="rId13"/>
    <p:sldLayoutId id="214748368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682" r:id="rId23"/>
    <p:sldLayoutId id="2147483670" r:id="rId24"/>
  </p:sldLayoutIdLst>
  <p:hf hd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6"/>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7170" name="Object 4">
            <a:extLst>
              <a:ext uri="{FF2B5EF4-FFF2-40B4-BE49-F238E27FC236}">
                <a16:creationId xmlns:a16="http://schemas.microsoft.com/office/drawing/2014/main" xmlns="" id="{B7DAFFBD-32C9-48E1-AD63-CC4D79913FF0}"/>
              </a:ext>
            </a:extLst>
          </p:cNvPr>
          <p:cNvGraphicFramePr>
            <a:graphicFrameLocks noChangeAspect="1"/>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087" name="think-cell Slide" r:id="rId33" imgW="270" imgH="270" progId="">
                  <p:embed/>
                </p:oleObj>
              </mc:Choice>
              <mc:Fallback>
                <p:oleObj name="think-cell Slide" r:id="rId33" imgW="270" imgH="270" progId="">
                  <p:embed/>
                  <p:pic>
                    <p:nvPicPr>
                      <p:cNvPr id="7170" name="Object 4">
                        <a:extLst>
                          <a:ext uri="{FF2B5EF4-FFF2-40B4-BE49-F238E27FC236}">
                            <a16:creationId xmlns:a16="http://schemas.microsoft.com/office/drawing/2014/main" xmlns="" id="{B7DAFFBD-32C9-48E1-AD63-CC4D79913FF0}"/>
                          </a:ext>
                        </a:extLst>
                      </p:cNvPr>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7171" name="Picture 8">
            <a:extLst>
              <a:ext uri="{FF2B5EF4-FFF2-40B4-BE49-F238E27FC236}">
                <a16:creationId xmlns:a16="http://schemas.microsoft.com/office/drawing/2014/main" xmlns="" id="{8FBF4DB5-EA38-45F9-8245-3FA1D3901D2E}"/>
              </a:ext>
            </a:extLst>
          </p:cNvPr>
          <p:cNvPicPr>
            <a:picLocks noChangeAspect="1"/>
          </p:cNvPicPr>
          <p:nvPr>
            <p:custDataLst>
              <p:tags r:id="rId27"/>
            </p:custDataLst>
          </p:nvPr>
        </p:nvPicPr>
        <p:blipFill>
          <a:blip r:embed="rId35">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Title Placeholder 1">
            <a:extLst>
              <a:ext uri="{FF2B5EF4-FFF2-40B4-BE49-F238E27FC236}">
                <a16:creationId xmlns:a16="http://schemas.microsoft.com/office/drawing/2014/main" xmlns="" id="{3C863282-53A4-458B-9011-0428FAFFF4DD}"/>
              </a:ext>
            </a:extLst>
          </p:cNvPr>
          <p:cNvSpPr>
            <a:spLocks noGrp="1"/>
          </p:cNvSpPr>
          <p:nvPr>
            <p:ph type="title"/>
            <p:custDataLst>
              <p:tags r:id="rId28"/>
            </p:custDataLst>
          </p:nvPr>
        </p:nvSpPr>
        <p:spPr bwMode="auto">
          <a:xfrm>
            <a:off x="295275" y="180975"/>
            <a:ext cx="85979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72000" tIns="72000" rIns="72000" bIns="72000" numCol="1" anchor="ctr" anchorCtr="0" compatLnSpc="1">
            <a:prstTxWarp prst="textNoShape">
              <a:avLst/>
            </a:prstTxWarp>
          </a:bodyPr>
          <a:lstStyle/>
          <a:p>
            <a:pPr lvl="0"/>
            <a:endParaRPr lang="en-US" altLang="en-US"/>
          </a:p>
        </p:txBody>
      </p:sp>
      <p:sp>
        <p:nvSpPr>
          <p:cNvPr id="7173" name="Text Placeholder 2">
            <a:extLst>
              <a:ext uri="{FF2B5EF4-FFF2-40B4-BE49-F238E27FC236}">
                <a16:creationId xmlns:a16="http://schemas.microsoft.com/office/drawing/2014/main" xmlns="" id="{A2060518-0912-4DFA-BA9B-20528A256D1F}"/>
              </a:ext>
            </a:extLst>
          </p:cNvPr>
          <p:cNvSpPr>
            <a:spLocks noGrp="1"/>
          </p:cNvSpPr>
          <p:nvPr>
            <p:ph type="body" idx="1"/>
            <p:custDataLst>
              <p:tags r:id="rId29"/>
            </p:custDataLst>
          </p:nvPr>
        </p:nvSpPr>
        <p:spPr bwMode="auto">
          <a:xfrm>
            <a:off x="295275" y="1196975"/>
            <a:ext cx="8597900" cy="488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000" tIns="72000" rIns="72000" bIns="72000" numCol="1" anchor="t" anchorCtr="0" compatLnSpc="1">
            <a:prstTxWarp prst="textNoShape">
              <a:avLst/>
            </a:prstTxWarp>
          </a:bodyPr>
          <a:lstStyle/>
          <a:p>
            <a:pPr lvl="0"/>
            <a:r>
              <a:rPr lang="en-US" altLang="en-US"/>
              <a:t>First Text Level</a:t>
            </a:r>
          </a:p>
          <a:p>
            <a:pPr lvl="1"/>
            <a:r>
              <a:rPr lang="en-US" altLang="en-US"/>
              <a:t>Second</a:t>
            </a:r>
          </a:p>
          <a:p>
            <a:pPr lvl="2"/>
            <a:r>
              <a:rPr lang="en-US" altLang="en-US"/>
              <a:t>Third</a:t>
            </a:r>
          </a:p>
          <a:p>
            <a:pPr lvl="3"/>
            <a:r>
              <a:rPr lang="en-US" altLang="en-US"/>
              <a:t>Fourth</a:t>
            </a:r>
          </a:p>
          <a:p>
            <a:pPr lvl="4"/>
            <a:r>
              <a:rPr lang="en-US" altLang="en-US"/>
              <a:t>Fifth</a:t>
            </a:r>
          </a:p>
        </p:txBody>
      </p:sp>
      <p:sp>
        <p:nvSpPr>
          <p:cNvPr id="6" name="Slide Number Placeholder 5">
            <a:extLst>
              <a:ext uri="{FF2B5EF4-FFF2-40B4-BE49-F238E27FC236}">
                <a16:creationId xmlns:a16="http://schemas.microsoft.com/office/drawing/2014/main" xmlns="" id="{FF1B29E1-AB8C-4225-B967-175D79A23549}"/>
              </a:ext>
            </a:extLst>
          </p:cNvPr>
          <p:cNvSpPr>
            <a:spLocks noGrp="1"/>
          </p:cNvSpPr>
          <p:nvPr>
            <p:ph type="sldNum" sz="quarter" idx="4"/>
            <p:custDataLst>
              <p:tags r:id="rId30"/>
            </p:custDataLst>
          </p:nvPr>
        </p:nvSpPr>
        <p:spPr>
          <a:xfrm>
            <a:off x="8378825" y="6467475"/>
            <a:ext cx="514350" cy="231775"/>
          </a:xfrm>
          <a:prstGeom prst="rect">
            <a:avLst/>
          </a:prstGeom>
        </p:spPr>
        <p:txBody>
          <a:bodyPr vert="horz" wrap="square" lIns="72000" tIns="72000" rIns="0" bIns="0" numCol="1" anchor="ctr" anchorCtr="0" compatLnSpc="1">
            <a:prstTxWarp prst="textNoShape">
              <a:avLst/>
            </a:prstTxWarp>
          </a:bodyPr>
          <a:lstStyle>
            <a:lvl1pPr algn="r">
              <a:defRPr sz="900">
                <a:solidFill>
                  <a:srgbClr val="003399"/>
                </a:solidFill>
                <a:latin typeface="Century Gothic" panose="020B0502020202020204" pitchFamily="34" charset="0"/>
              </a:defRPr>
            </a:lvl1pPr>
          </a:lstStyle>
          <a:p>
            <a:fld id="{FF377F34-93D8-448B-A5C9-4157BD7E89F3}" type="slidenum">
              <a:rPr lang="en-ZA" altLang="en-US"/>
              <a:pPr/>
              <a:t>‹#›</a:t>
            </a:fld>
            <a:endParaRPr lang="en-ZA" altLang="en-US"/>
          </a:p>
        </p:txBody>
      </p:sp>
      <p:sp>
        <p:nvSpPr>
          <p:cNvPr id="5" name="Footer Placeholder 4">
            <a:extLst>
              <a:ext uri="{FF2B5EF4-FFF2-40B4-BE49-F238E27FC236}">
                <a16:creationId xmlns:a16="http://schemas.microsoft.com/office/drawing/2014/main" xmlns="" id="{7A735BF0-95E2-4DB4-83BC-603E2C1852DF}"/>
              </a:ext>
            </a:extLst>
          </p:cNvPr>
          <p:cNvSpPr>
            <a:spLocks noGrp="1"/>
          </p:cNvSpPr>
          <p:nvPr>
            <p:ph type="ftr" sz="quarter" idx="3"/>
            <p:custDataLst>
              <p:tags r:id="rId31"/>
            </p:custDataLst>
          </p:nvPr>
        </p:nvSpPr>
        <p:spPr>
          <a:xfrm>
            <a:off x="4043363" y="6467475"/>
            <a:ext cx="4138612" cy="231775"/>
          </a:xfrm>
          <a:prstGeom prst="rect">
            <a:avLst/>
          </a:prstGeom>
        </p:spPr>
        <p:txBody>
          <a:bodyPr vert="horz" lIns="0" tIns="72000" rIns="72000" bIns="0" rtlCol="0" anchor="b"/>
          <a:lstStyle>
            <a:lvl1pPr algn="l" fontAlgn="auto">
              <a:spcBef>
                <a:spcPts val="0"/>
              </a:spcBef>
              <a:spcAft>
                <a:spcPts val="0"/>
              </a:spcAft>
              <a:defRPr sz="800">
                <a:solidFill>
                  <a:srgbClr val="998F86"/>
                </a:solidFill>
                <a:latin typeface="+mn-lt"/>
                <a:cs typeface="+mn-cs"/>
              </a:defRPr>
            </a:lvl1pPr>
          </a:lstStyle>
          <a:p>
            <a:pPr>
              <a:defRPr/>
            </a:pPr>
            <a:r>
              <a:rPr lang="en-ZA"/>
              <a:t>Proposed Final Allocations: Budget 2013</a:t>
            </a:r>
            <a:endParaRPr lang="en-GB" dirty="0"/>
          </a:p>
        </p:txBody>
      </p:sp>
      <p:sp>
        <p:nvSpPr>
          <p:cNvPr id="7176" name="Rectangle 6">
            <a:extLst>
              <a:ext uri="{FF2B5EF4-FFF2-40B4-BE49-F238E27FC236}">
                <a16:creationId xmlns:a16="http://schemas.microsoft.com/office/drawing/2014/main" xmlns="" id="{4FB6FF09-71EF-4703-868A-CECE16F577F8}"/>
              </a:ext>
            </a:extLst>
          </p:cNvPr>
          <p:cNvSpPr>
            <a:spLocks/>
          </p:cNvSpPr>
          <p:nvPr>
            <p:custDataLst>
              <p:tags r:id="rId32"/>
            </p:custDataLst>
          </p:nvPr>
        </p:nvSpPr>
        <p:spPr bwMode="auto">
          <a:xfrm>
            <a:off x="2060575" y="6467475"/>
            <a:ext cx="1944688" cy="231775"/>
          </a:xfrm>
          <a:prstGeom prst="rect">
            <a:avLst/>
          </a:prstGeom>
          <a:noFill/>
          <a:ln>
            <a:noFill/>
          </a:ln>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7177" name="Picture 116" descr="C:\Users\Conny\Desktop\WCG\WCG - Logo\PNG\Logos blue\Provincial Government\WCG - Logo - Provincial Government - Blue.png">
            <a:extLst>
              <a:ext uri="{FF2B5EF4-FFF2-40B4-BE49-F238E27FC236}">
                <a16:creationId xmlns:a16="http://schemas.microsoft.com/office/drawing/2014/main" xmlns="" id="{7C57AB29-9A02-49C7-9830-F430A6A79FB9}"/>
              </a:ext>
            </a:extLst>
          </p:cNvPr>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722036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 id="2147483718" r:id="rId18"/>
    <p:sldLayoutId id="2147483719" r:id="rId19"/>
    <p:sldLayoutId id="2147483720" r:id="rId20"/>
    <p:sldLayoutId id="2147483721" r:id="rId21"/>
    <p:sldLayoutId id="2147483722" r:id="rId22"/>
    <p:sldLayoutId id="2147483723" r:id="rId23"/>
    <p:sldLayoutId id="2147483724" r:id="rId24"/>
  </p:sldLayoutIdLst>
  <p:hf hdr="0" dt="0"/>
  <p:txStyles>
    <p:titleStyle>
      <a:lvl1pPr algn="l" rtl="0" eaLnBrk="0" fontAlgn="base" hangingPunct="0">
        <a:spcBef>
          <a:spcPct val="0"/>
        </a:spcBef>
        <a:spcAft>
          <a:spcPct val="0"/>
        </a:spcAft>
        <a:defRPr sz="2400" b="1" kern="1200">
          <a:solidFill>
            <a:schemeClr val="tx2"/>
          </a:solidFill>
          <a:latin typeface="Century Gothic" pitchFamily="34" charset="0"/>
          <a:ea typeface="+mj-ea"/>
          <a:cs typeface="+mj-cs"/>
        </a:defRPr>
      </a:lvl1pPr>
      <a:lvl2pPr algn="l" rtl="0" eaLnBrk="0" fontAlgn="base" hangingPunct="0">
        <a:spcBef>
          <a:spcPct val="0"/>
        </a:spcBef>
        <a:spcAft>
          <a:spcPct val="0"/>
        </a:spcAft>
        <a:defRPr sz="2400" b="1">
          <a:solidFill>
            <a:schemeClr val="tx2"/>
          </a:solidFill>
          <a:latin typeface="Century Gothic" pitchFamily="34" charset="0"/>
        </a:defRPr>
      </a:lvl2pPr>
      <a:lvl3pPr algn="l" rtl="0" eaLnBrk="0" fontAlgn="base" hangingPunct="0">
        <a:spcBef>
          <a:spcPct val="0"/>
        </a:spcBef>
        <a:spcAft>
          <a:spcPct val="0"/>
        </a:spcAft>
        <a:defRPr sz="2400" b="1">
          <a:solidFill>
            <a:schemeClr val="tx2"/>
          </a:solidFill>
          <a:latin typeface="Century Gothic" pitchFamily="34" charset="0"/>
        </a:defRPr>
      </a:lvl3pPr>
      <a:lvl4pPr algn="l" rtl="0" eaLnBrk="0" fontAlgn="base" hangingPunct="0">
        <a:spcBef>
          <a:spcPct val="0"/>
        </a:spcBef>
        <a:spcAft>
          <a:spcPct val="0"/>
        </a:spcAft>
        <a:defRPr sz="2400" b="1">
          <a:solidFill>
            <a:schemeClr val="tx2"/>
          </a:solidFill>
          <a:latin typeface="Century Gothic" pitchFamily="34" charset="0"/>
        </a:defRPr>
      </a:lvl4pPr>
      <a:lvl5pPr algn="l" rtl="0" eaLnBrk="0" fontAlgn="base" hangingPunct="0">
        <a:spcBef>
          <a:spcPct val="0"/>
        </a:spcBef>
        <a:spcAft>
          <a:spcPct val="0"/>
        </a:spcAft>
        <a:defRPr sz="2400" b="1">
          <a:solidFill>
            <a:schemeClr val="tx2"/>
          </a:solidFill>
          <a:latin typeface="Century Gothic" pitchFamily="34" charset="0"/>
        </a:defRPr>
      </a:lvl5pPr>
      <a:lvl6pPr marL="457200" algn="l" rtl="0" fontAlgn="base">
        <a:spcBef>
          <a:spcPct val="0"/>
        </a:spcBef>
        <a:spcAft>
          <a:spcPct val="0"/>
        </a:spcAft>
        <a:defRPr sz="2400" b="1">
          <a:solidFill>
            <a:schemeClr val="tx2"/>
          </a:solidFill>
          <a:latin typeface="Century Gothic" pitchFamily="34" charset="0"/>
        </a:defRPr>
      </a:lvl6pPr>
      <a:lvl7pPr marL="914400" algn="l" rtl="0" fontAlgn="base">
        <a:spcBef>
          <a:spcPct val="0"/>
        </a:spcBef>
        <a:spcAft>
          <a:spcPct val="0"/>
        </a:spcAft>
        <a:defRPr sz="2400" b="1">
          <a:solidFill>
            <a:schemeClr val="tx2"/>
          </a:solidFill>
          <a:latin typeface="Century Gothic" pitchFamily="34" charset="0"/>
        </a:defRPr>
      </a:lvl7pPr>
      <a:lvl8pPr marL="1371600" algn="l" rtl="0" fontAlgn="base">
        <a:spcBef>
          <a:spcPct val="0"/>
        </a:spcBef>
        <a:spcAft>
          <a:spcPct val="0"/>
        </a:spcAft>
        <a:defRPr sz="2400" b="1">
          <a:solidFill>
            <a:schemeClr val="tx2"/>
          </a:solidFill>
          <a:latin typeface="Century Gothic" pitchFamily="34" charset="0"/>
        </a:defRPr>
      </a:lvl8pPr>
      <a:lvl9pPr marL="1828800" algn="l" rtl="0" fontAlgn="base">
        <a:spcBef>
          <a:spcPct val="0"/>
        </a:spcBef>
        <a:spcAft>
          <a:spcPct val="0"/>
        </a:spcAft>
        <a:defRPr sz="2400" b="1">
          <a:solidFill>
            <a:schemeClr val="tx2"/>
          </a:solidFill>
          <a:latin typeface="Century Gothic" pitchFamily="34" charset="0"/>
        </a:defRPr>
      </a:lvl9pPr>
    </p:titleStyle>
    <p:bodyStyle>
      <a:lvl1pPr marL="342900" indent="-342900" algn="l" rtl="0" eaLnBrk="0" fontAlgn="base" hangingPunct="0">
        <a:spcBef>
          <a:spcPts val="300"/>
        </a:spcBef>
        <a:spcAft>
          <a:spcPct val="0"/>
        </a:spcAft>
        <a:buFont typeface="Arial" panose="020B0604020202020204" pitchFamily="34" charset="0"/>
        <a:buChar char="•"/>
        <a:defRPr sz="1600" b="1" kern="1200">
          <a:solidFill>
            <a:schemeClr val="tx1"/>
          </a:solidFill>
          <a:latin typeface="Century Gothic" pitchFamily="34" charset="0"/>
          <a:ea typeface="+mn-ea"/>
          <a:cs typeface="+mn-cs"/>
        </a:defRPr>
      </a:lvl1pPr>
      <a:lvl2pPr marL="179388" indent="-179388" algn="l" rtl="0" eaLnBrk="0" fontAlgn="base" hangingPunct="0">
        <a:spcBef>
          <a:spcPts val="300"/>
        </a:spcBef>
        <a:spcAft>
          <a:spcPct val="0"/>
        </a:spcAft>
        <a:buClr>
          <a:srgbClr val="002060"/>
        </a:buClr>
        <a:buBlip>
          <a:blip r:embed="rId37"/>
        </a:buBlip>
        <a:defRPr sz="1600" kern="1200">
          <a:solidFill>
            <a:schemeClr val="tx1"/>
          </a:solidFill>
          <a:latin typeface="Century Gothic" pitchFamily="34" charset="0"/>
          <a:ea typeface="+mn-ea"/>
          <a:cs typeface="+mn-cs"/>
        </a:defRPr>
      </a:lvl2pPr>
      <a:lvl3pPr marL="358775" indent="-179388" algn="l" rtl="0" eaLnBrk="0" fontAlgn="base" hangingPunct="0">
        <a:spcBef>
          <a:spcPts val="300"/>
        </a:spcBef>
        <a:spcAft>
          <a:spcPct val="0"/>
        </a:spcAft>
        <a:buClr>
          <a:srgbClr val="998F86"/>
        </a:buClr>
        <a:buFont typeface="Arial" panose="020B0604020202020204" pitchFamily="34" charset="0"/>
        <a:buChar char="•"/>
        <a:defRPr lang="en-US" sz="1600" kern="1200" dirty="0">
          <a:solidFill>
            <a:schemeClr val="tx1"/>
          </a:solidFill>
          <a:latin typeface="Century Gothic" pitchFamily="34" charset="0"/>
          <a:ea typeface="+mn-ea"/>
          <a:cs typeface="+mn-cs"/>
        </a:defRPr>
      </a:lvl3pPr>
      <a:lvl4pPr marL="539750" indent="-179388" algn="l" rtl="0" eaLnBrk="0" fontAlgn="base" hangingPunct="0">
        <a:spcBef>
          <a:spcPts val="300"/>
        </a:spcBef>
        <a:spcAft>
          <a:spcPct val="0"/>
        </a:spcAft>
        <a:buClr>
          <a:srgbClr val="998F86"/>
        </a:buClr>
        <a:buFont typeface="Arial" panose="020B0604020202020204" pitchFamily="34" charset="0"/>
        <a:buChar char="–"/>
        <a:defRPr sz="1600" kern="1200">
          <a:solidFill>
            <a:schemeClr val="tx1"/>
          </a:solidFill>
          <a:latin typeface="Century Gothic" pitchFamily="34" charset="0"/>
          <a:ea typeface="+mn-ea"/>
          <a:cs typeface="+mn-cs"/>
        </a:defRPr>
      </a:lvl4pPr>
      <a:lvl5pPr marL="1798638" indent="-1798638" algn="l" rtl="0" eaLnBrk="0" fontAlgn="base" hangingPunct="0">
        <a:spcBef>
          <a:spcPts val="300"/>
        </a:spcBef>
        <a:spcAft>
          <a:spcPct val="0"/>
        </a:spcAft>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27"/>
            </p:custDataLst>
            <p:extLst>
              <p:ext uri="{D42A27DB-BD31-4B8C-83A1-F6EECF244321}">
                <p14:modId xmlns:p14="http://schemas.microsoft.com/office/powerpoint/2010/main" val="1435196910"/>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3097" name="think-cell Slide" r:id="rId33" imgW="270" imgH="270" progId="TCLayout.ActiveDocument.1">
                  <p:embed/>
                </p:oleObj>
              </mc:Choice>
              <mc:Fallback>
                <p:oleObj name="think-cell Slide" r:id="rId33" imgW="270" imgH="270" progId="TCLayout.ActiveDocument.1">
                  <p:embed/>
                  <p:pic>
                    <p:nvPicPr>
                      <p:cNvPr id="0" name=""/>
                      <p:cNvPicPr/>
                      <p:nvPr/>
                    </p:nvPicPr>
                    <p:blipFill>
                      <a:blip r:embed="rId34"/>
                      <a:stretch>
                        <a:fillRect/>
                      </a:stretch>
                    </p:blipFill>
                    <p:spPr>
                      <a:xfrm>
                        <a:off x="0" y="0"/>
                        <a:ext cx="158750" cy="158750"/>
                      </a:xfrm>
                      <a:prstGeom prst="rect">
                        <a:avLst/>
                      </a:prstGeom>
                    </p:spPr>
                  </p:pic>
                </p:oleObj>
              </mc:Fallback>
            </mc:AlternateContent>
          </a:graphicData>
        </a:graphic>
      </p:graphicFrame>
      <p:sp>
        <p:nvSpPr>
          <p:cNvPr id="2" name="Title Placeholder 1"/>
          <p:cNvSpPr>
            <a:spLocks noGrp="1"/>
          </p:cNvSpPr>
          <p:nvPr>
            <p:ph type="title"/>
            <p:custDataLst>
              <p:tags r:id="rId28"/>
            </p:custDataLst>
          </p:nvPr>
        </p:nvSpPr>
        <p:spPr>
          <a:xfrm>
            <a:off x="295275" y="180976"/>
            <a:ext cx="8597205" cy="559256"/>
          </a:xfrm>
          <a:prstGeom prst="rect">
            <a:avLst/>
          </a:prstGeom>
          <a:noFill/>
          <a:extLst>
            <a:ext uri="{909E8E84-426E-40DD-AFC4-6F175D3DCCD1}">
              <a14:hiddenFill xmlns:a14="http://schemas.microsoft.com/office/drawing/2010/main">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9"/>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0"/>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31"/>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Western Cape Nineteenth Gambling and Racing Amendment Bill</a:t>
            </a:r>
            <a:endParaRPr lang="en-GB" dirty="0">
              <a:solidFill>
                <a:srgbClr val="998F86"/>
              </a:solidFill>
            </a:endParaRPr>
          </a:p>
        </p:txBody>
      </p:sp>
      <p:sp>
        <p:nvSpPr>
          <p:cNvPr id="7" name="Rectangle 6"/>
          <p:cNvSpPr>
            <a:spLocks/>
          </p:cNvSpPr>
          <p:nvPr>
            <p:custDataLst>
              <p:tags r:id="rId32"/>
            </p:custDataLst>
          </p:nvPr>
        </p:nvSpPr>
        <p:spPr>
          <a:xfrm>
            <a:off x="2060973" y="6468150"/>
            <a:ext cx="1944216" cy="230832"/>
          </a:xfrm>
          <a:prstGeom prst="rect">
            <a:avLst/>
          </a:prstGeom>
        </p:spPr>
        <p:txBody>
          <a:bodyPr vert="horz" lIns="72000" tIns="72000" rIns="0" bIns="0" rtlCol="0" anchor="b"/>
          <a:lstStyle/>
          <a:p>
            <a:r>
              <a:rPr lang="en-US" sz="800" dirty="0">
                <a:solidFill>
                  <a:srgbClr val="998F86"/>
                </a:solidFill>
              </a:rPr>
              <a:t>© Western Cape Government 2012  |</a:t>
            </a:r>
            <a:endParaRPr lang="en-GB" sz="800" dirty="0">
              <a:solidFill>
                <a:srgbClr val="998F86"/>
              </a:solidFill>
            </a:endParaRPr>
          </a:p>
        </p:txBody>
      </p:sp>
      <p:pic>
        <p:nvPicPr>
          <p:cNvPr id="13" name="Picture 107"/>
          <p:cNvPicPr>
            <a:picLocks noChangeAspect="1" noChangeArrowheads="1"/>
          </p:cNvPicPr>
          <p:nvPr userDrawn="1"/>
        </p:nvPicPr>
        <p:blipFill>
          <a:blip r:embed="rId35" cstate="print">
            <a:extLst>
              <a:ext uri="{28A0092B-C50C-407E-A947-70E740481C1C}">
                <a14:useLocalDpi xmlns:a14="http://schemas.microsoft.com/office/drawing/2010/main" val="0"/>
              </a:ext>
            </a:extLst>
          </a:blip>
          <a:stretch>
            <a:fillRect/>
          </a:stretch>
        </p:blipFill>
        <p:spPr bwMode="auto">
          <a:xfrm>
            <a:off x="192604" y="6309320"/>
            <a:ext cx="1039687" cy="445700"/>
          </a:xfrm>
          <a:prstGeom prst="rect">
            <a:avLst/>
          </a:prstGeom>
          <a:noFill/>
          <a:extLst>
            <a:ext uri="{909E8E84-426E-40DD-AFC4-6F175D3DCCD1}">
              <a14:hiddenFill xmlns:a14="http://schemas.microsoft.com/office/drawing/2010/main">
                <a:solidFill>
                  <a:srgbClr val="FFFFFF"/>
                </a:solidFill>
              </a14:hiddenFill>
            </a:ext>
          </a:extLst>
        </p:spPr>
      </p:pic>
      <p:sp>
        <p:nvSpPr>
          <p:cNvPr id="11" name="Right Triangle 10"/>
          <p:cNvSpPr/>
          <p:nvPr userDrawn="1"/>
        </p:nvSpPr>
        <p:spPr>
          <a:xfrm flipH="1">
            <a:off x="539552" y="898353"/>
            <a:ext cx="8604448" cy="69297"/>
          </a:xfrm>
          <a:prstGeom prst="rtTriangle">
            <a:avLst/>
          </a:prstGeom>
          <a:solidFill>
            <a:srgbClr val="003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solidFill>
                <a:prstClr val="white"/>
              </a:solidFill>
            </a:endParaRPr>
          </a:p>
        </p:txBody>
      </p:sp>
    </p:spTree>
    <p:extLst>
      <p:ext uri="{BB962C8B-B14F-4D97-AF65-F5344CB8AC3E}">
        <p14:creationId xmlns:p14="http://schemas.microsoft.com/office/powerpoint/2010/main" val="931096865"/>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 id="2147483743" r:id="rId18"/>
    <p:sldLayoutId id="2147483744" r:id="rId19"/>
    <p:sldLayoutId id="2147483745" r:id="rId20"/>
    <p:sldLayoutId id="2147483746" r:id="rId21"/>
    <p:sldLayoutId id="2147483747" r:id="rId22"/>
    <p:sldLayoutId id="2147483748" r:id="rId23"/>
    <p:sldLayoutId id="2147483749" r:id="rId24"/>
  </p:sldLayoutIdLst>
  <p:hf hd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6"/>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4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4.xml"/><Relationship Id="rId1" Type="http://schemas.openxmlformats.org/officeDocument/2006/relationships/tags" Target="../tags/tag14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DFCD83C8-27DF-41B9-8173-8F220DE0D06E}"/>
              </a:ext>
            </a:extLst>
          </p:cNvPr>
          <p:cNvSpPr>
            <a:spLocks noGrp="1"/>
          </p:cNvSpPr>
          <p:nvPr>
            <p:ph type="subTitle" idx="1"/>
          </p:nvPr>
        </p:nvSpPr>
        <p:spPr>
          <a:xfrm>
            <a:off x="468313" y="4437112"/>
            <a:ext cx="8142287" cy="603201"/>
          </a:xfrm>
        </p:spPr>
        <p:txBody>
          <a:bodyPr rtlCol="0">
            <a:normAutofit fontScale="92500" lnSpcReduction="10000"/>
          </a:bodyPr>
          <a:lstStyle/>
          <a:p>
            <a:pPr eaLnBrk="1" fontAlgn="auto" hangingPunct="1">
              <a:spcAft>
                <a:spcPts val="0"/>
              </a:spcAft>
              <a:defRPr/>
            </a:pPr>
            <a:r>
              <a:rPr lang="en-US" b="1" dirty="0">
                <a:latin typeface="Century Gothic"/>
                <a:cs typeface="Century Gothic"/>
              </a:rPr>
              <a:t>Presentation to the Standing Committee on Finance,</a:t>
            </a:r>
          </a:p>
          <a:p>
            <a:pPr eaLnBrk="1" fontAlgn="auto" hangingPunct="1">
              <a:spcAft>
                <a:spcPts val="0"/>
              </a:spcAft>
              <a:defRPr/>
            </a:pPr>
            <a:r>
              <a:rPr lang="en-US" b="1" dirty="0">
                <a:latin typeface="Century Gothic"/>
                <a:cs typeface="Century Gothic"/>
              </a:rPr>
              <a:t> Economic Opportunities and Tourism</a:t>
            </a:r>
            <a:endParaRPr lang="en-GB" dirty="0"/>
          </a:p>
        </p:txBody>
      </p:sp>
      <p:sp>
        <p:nvSpPr>
          <p:cNvPr id="37891" name="Text Placeholder 7">
            <a:extLst>
              <a:ext uri="{FF2B5EF4-FFF2-40B4-BE49-F238E27FC236}">
                <a16:creationId xmlns:a16="http://schemas.microsoft.com/office/drawing/2014/main" xmlns="" id="{4150CEAE-6C78-45C5-BBE1-AB9EDA07C134}"/>
              </a:ext>
            </a:extLst>
          </p:cNvPr>
          <p:cNvSpPr>
            <a:spLocks noGrp="1"/>
          </p:cNvSpPr>
          <p:nvPr>
            <p:ph type="body" sz="quarter" idx="11"/>
          </p:nvPr>
        </p:nvSpPr>
        <p:spPr>
          <a:xfrm>
            <a:off x="4724400" y="5397500"/>
            <a:ext cx="1944688" cy="365125"/>
          </a:xfrm>
        </p:spPr>
        <p:txBody>
          <a:bodyPr/>
          <a:lstStyle/>
          <a:p>
            <a:pPr marL="0" indent="0" eaLnBrk="1" hangingPunct="1">
              <a:buFont typeface="Arial" panose="020B0604020202020204" pitchFamily="34" charset="0"/>
              <a:buNone/>
            </a:pPr>
            <a:r>
              <a:rPr lang="en-GB" altLang="en-US" dirty="0"/>
              <a:t>Claire Horton</a:t>
            </a:r>
          </a:p>
        </p:txBody>
      </p:sp>
      <p:sp>
        <p:nvSpPr>
          <p:cNvPr id="11" name="Title 10">
            <a:extLst>
              <a:ext uri="{FF2B5EF4-FFF2-40B4-BE49-F238E27FC236}">
                <a16:creationId xmlns:a16="http://schemas.microsoft.com/office/drawing/2014/main" xmlns="" id="{8D766F1F-DF92-4683-A296-E7893C49843E}"/>
              </a:ext>
            </a:extLst>
          </p:cNvPr>
          <p:cNvSpPr>
            <a:spLocks noGrp="1"/>
          </p:cNvSpPr>
          <p:nvPr>
            <p:ph type="ctrTitle"/>
          </p:nvPr>
        </p:nvSpPr>
        <p:spPr>
          <a:xfrm>
            <a:off x="468313" y="2786063"/>
            <a:ext cx="8142287" cy="1389063"/>
          </a:xfrm>
        </p:spPr>
        <p:txBody>
          <a:bodyPr rtlCol="0"/>
          <a:lstStyle/>
          <a:p>
            <a:pPr eaLnBrk="1" fontAlgn="auto" hangingPunct="1">
              <a:spcAft>
                <a:spcPts val="0"/>
              </a:spcAft>
              <a:defRPr/>
            </a:pPr>
            <a:r>
              <a:rPr lang="en-US" sz="2800" dirty="0">
                <a:latin typeface="Century Gothic"/>
                <a:cs typeface="Century Gothic"/>
              </a:rPr>
              <a:t>WESTERN CAPE Nineteenth GAMBLING </a:t>
            </a:r>
            <a:br>
              <a:rPr lang="en-US" sz="2800" dirty="0">
                <a:latin typeface="Century Gothic"/>
                <a:cs typeface="Century Gothic"/>
              </a:rPr>
            </a:br>
            <a:r>
              <a:rPr lang="en-US" sz="2800" dirty="0">
                <a:latin typeface="Century Gothic"/>
                <a:cs typeface="Century Gothic"/>
              </a:rPr>
              <a:t>And racing amendment bill</a:t>
            </a:r>
            <a:endParaRPr lang="en-GB" dirty="0"/>
          </a:p>
        </p:txBody>
      </p:sp>
      <p:sp>
        <p:nvSpPr>
          <p:cNvPr id="2" name="Date Placeholder 1">
            <a:extLst>
              <a:ext uri="{FF2B5EF4-FFF2-40B4-BE49-F238E27FC236}">
                <a16:creationId xmlns:a16="http://schemas.microsoft.com/office/drawing/2014/main" xmlns="" id="{E7435935-0B58-468F-B502-758B66AEF528}"/>
              </a:ext>
            </a:extLst>
          </p:cNvPr>
          <p:cNvSpPr>
            <a:spLocks noGrp="1"/>
          </p:cNvSpPr>
          <p:nvPr>
            <p:ph type="dt" sz="half" idx="2"/>
          </p:nvPr>
        </p:nvSpPr>
        <p:spPr/>
        <p:txBody>
          <a:bodyPr/>
          <a:lstStyle/>
          <a:p>
            <a:r>
              <a:rPr lang="en-GB" dirty="0"/>
              <a:t>9 June 2020</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4CCF5BC-D480-4872-9224-BAAFA2550802}"/>
              </a:ext>
            </a:extLst>
          </p:cNvPr>
          <p:cNvSpPr>
            <a:spLocks noGrp="1"/>
          </p:cNvSpPr>
          <p:nvPr>
            <p:ph type="body" sz="quarter" idx="12"/>
          </p:nvPr>
        </p:nvSpPr>
        <p:spPr/>
        <p:txBody>
          <a:bodyPr>
            <a:normAutofit fontScale="92500" lnSpcReduction="20000"/>
          </a:bodyPr>
          <a:lstStyle/>
          <a:p>
            <a:pPr algn="ctr"/>
            <a:r>
              <a:rPr lang="en-ZA" dirty="0"/>
              <a:t>Part 2</a:t>
            </a:r>
          </a:p>
          <a:p>
            <a:pPr algn="ctr"/>
            <a:r>
              <a:rPr lang="en-ZA" dirty="0"/>
              <a:t>Aim of the 19</a:t>
            </a:r>
            <a:r>
              <a:rPr lang="en-ZA" baseline="30000" dirty="0"/>
              <a:t>th</a:t>
            </a:r>
            <a:r>
              <a:rPr lang="en-ZA" dirty="0"/>
              <a:t> Amendment Bill</a:t>
            </a:r>
          </a:p>
        </p:txBody>
      </p:sp>
    </p:spTree>
    <p:extLst>
      <p:ext uri="{BB962C8B-B14F-4D97-AF65-F5344CB8AC3E}">
        <p14:creationId xmlns:p14="http://schemas.microsoft.com/office/powerpoint/2010/main" val="1739312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xmlns="" id="{27D25F74-6216-43B1-884D-54D420109148}"/>
              </a:ext>
            </a:extLst>
          </p:cNvPr>
          <p:cNvSpPr>
            <a:spLocks noGrp="1"/>
          </p:cNvSpPr>
          <p:nvPr>
            <p:ph type="title"/>
          </p:nvPr>
        </p:nvSpPr>
        <p:spPr>
          <a:xfrm>
            <a:off x="546100" y="204178"/>
            <a:ext cx="8597900" cy="558800"/>
          </a:xfrm>
        </p:spPr>
        <p:txBody>
          <a:bodyPr wrap="square" lIns="91440" tIns="45720" rIns="91440" bIns="45720"/>
          <a:lstStyle/>
          <a:p>
            <a:pPr eaLnBrk="1" hangingPunct="1"/>
            <a:r>
              <a:rPr lang="en-ZA" altLang="en-US" dirty="0">
                <a:solidFill>
                  <a:srgbClr val="001489"/>
                </a:solidFill>
              </a:rPr>
              <a:t>Aim of the 19</a:t>
            </a:r>
            <a:r>
              <a:rPr lang="en-ZA" altLang="en-US" baseline="30000" dirty="0">
                <a:solidFill>
                  <a:srgbClr val="001489"/>
                </a:solidFill>
              </a:rPr>
              <a:t>th</a:t>
            </a:r>
            <a:r>
              <a:rPr lang="en-ZA" altLang="en-US" dirty="0">
                <a:solidFill>
                  <a:srgbClr val="001489"/>
                </a:solidFill>
              </a:rPr>
              <a:t> Amendment Bill</a:t>
            </a:r>
          </a:p>
        </p:txBody>
      </p:sp>
      <p:sp>
        <p:nvSpPr>
          <p:cNvPr id="8195" name="Subtitle 2">
            <a:extLst>
              <a:ext uri="{FF2B5EF4-FFF2-40B4-BE49-F238E27FC236}">
                <a16:creationId xmlns:a16="http://schemas.microsoft.com/office/drawing/2014/main" xmlns="" id="{2917A059-27CD-4B9A-96AD-4251CDB9E325}"/>
              </a:ext>
            </a:extLst>
          </p:cNvPr>
          <p:cNvSpPr>
            <a:spLocks noGrp="1"/>
          </p:cNvSpPr>
          <p:nvPr>
            <p:ph type="body" sz="quarter" idx="10"/>
          </p:nvPr>
        </p:nvSpPr>
        <p:spPr>
          <a:xfrm>
            <a:off x="546100" y="1100626"/>
            <a:ext cx="8597900" cy="5208694"/>
          </a:xfrm>
          <a:extLst/>
        </p:spPr>
        <p:txBody>
          <a:bodyPr lIns="91440" tIns="45720" rIns="91440" bIns="45720" rtlCol="0">
            <a:normAutofit fontScale="25000" lnSpcReduction="20000"/>
          </a:bodyPr>
          <a:lstStyle/>
          <a:p>
            <a:pPr marL="180000" lvl="1" indent="-180000" eaLnBrk="1" fontAlgn="auto" hangingPunct="1">
              <a:lnSpc>
                <a:spcPct val="134000"/>
              </a:lnSpc>
              <a:spcBef>
                <a:spcPts val="1000"/>
              </a:spcBef>
              <a:spcAft>
                <a:spcPts val="0"/>
              </a:spcAft>
              <a:defRPr/>
            </a:pPr>
            <a:r>
              <a:rPr lang="en-ZA" sz="5600" dirty="0"/>
              <a:t>Increased revenue would assist with efforts to ensure that the Board remains self-sufficient, that the gambling industry remains appropriately regulated, and to compensate for revenue loss due to expiry of exclusivity periods and loss of LGM operator fees</a:t>
            </a:r>
          </a:p>
          <a:p>
            <a:pPr marL="180000" lvl="1" indent="-180000" eaLnBrk="1" fontAlgn="auto" hangingPunct="1">
              <a:lnSpc>
                <a:spcPct val="134000"/>
              </a:lnSpc>
              <a:spcBef>
                <a:spcPts val="1000"/>
              </a:spcBef>
              <a:spcAft>
                <a:spcPts val="0"/>
              </a:spcAft>
              <a:defRPr/>
            </a:pPr>
            <a:r>
              <a:rPr lang="en-ZA" sz="5600" dirty="0"/>
              <a:t>Introduction of the casino operator fee ensures consistency with the </a:t>
            </a:r>
            <a:r>
              <a:rPr lang="en-ZA" sz="5600" dirty="0" err="1"/>
              <a:t>LGM</a:t>
            </a:r>
            <a:r>
              <a:rPr lang="en-ZA" sz="5600" dirty="0"/>
              <a:t> industry</a:t>
            </a:r>
          </a:p>
          <a:p>
            <a:pPr marL="180000" lvl="1" indent="-180000" eaLnBrk="1" fontAlgn="auto" hangingPunct="1">
              <a:lnSpc>
                <a:spcPct val="134000"/>
              </a:lnSpc>
              <a:spcBef>
                <a:spcPts val="1000"/>
              </a:spcBef>
              <a:spcAft>
                <a:spcPts val="0"/>
              </a:spcAft>
              <a:defRPr/>
            </a:pPr>
            <a:r>
              <a:rPr lang="en-ZA" sz="5600" dirty="0"/>
              <a:t>Provides for the introduction of a casino operator fee to be paid in perpetuity</a:t>
            </a:r>
          </a:p>
          <a:p>
            <a:pPr marL="180000" lvl="1" indent="-180000" eaLnBrk="1" fontAlgn="auto" hangingPunct="1">
              <a:lnSpc>
                <a:spcPct val="134000"/>
              </a:lnSpc>
              <a:spcBef>
                <a:spcPts val="1000"/>
              </a:spcBef>
              <a:spcAft>
                <a:spcPts val="0"/>
              </a:spcAft>
              <a:defRPr/>
            </a:pPr>
            <a:r>
              <a:rPr lang="en-ZA" sz="5600" dirty="0"/>
              <a:t>The fee is calculated by inflating the exclusivity fee to its present value</a:t>
            </a:r>
          </a:p>
          <a:p>
            <a:pPr marL="180000" lvl="1" indent="-180000" eaLnBrk="1" fontAlgn="auto" hangingPunct="1">
              <a:lnSpc>
                <a:spcPct val="134000"/>
              </a:lnSpc>
              <a:spcBef>
                <a:spcPts val="1000"/>
              </a:spcBef>
              <a:spcAft>
                <a:spcPts val="0"/>
              </a:spcAft>
              <a:defRPr/>
            </a:pPr>
            <a:r>
              <a:rPr lang="en-ZA" sz="5600" dirty="0"/>
              <a:t>The proposed casino operator fee is as follows:</a:t>
            </a:r>
          </a:p>
          <a:p>
            <a:pPr marL="0" lvl="1" indent="0" eaLnBrk="1" fontAlgn="auto" hangingPunct="1">
              <a:lnSpc>
                <a:spcPct val="130000"/>
              </a:lnSpc>
              <a:spcBef>
                <a:spcPts val="1200"/>
              </a:spcBef>
              <a:spcAft>
                <a:spcPts val="0"/>
              </a:spcAft>
              <a:buFontTx/>
              <a:buNone/>
              <a:defRPr/>
            </a:pPr>
            <a:endParaRPr lang="en-ZA" sz="4900" dirty="0"/>
          </a:p>
          <a:p>
            <a:pPr marL="180000" lvl="1" indent="-180000" eaLnBrk="1" fontAlgn="auto" hangingPunct="1">
              <a:lnSpc>
                <a:spcPct val="130000"/>
              </a:lnSpc>
              <a:spcBef>
                <a:spcPts val="1200"/>
              </a:spcBef>
              <a:spcAft>
                <a:spcPts val="0"/>
              </a:spcAft>
              <a:defRPr/>
            </a:pPr>
            <a:endParaRPr lang="en-ZA" sz="4900" dirty="0"/>
          </a:p>
          <a:p>
            <a:pPr marL="180000" lvl="1" indent="-180000" eaLnBrk="1" fontAlgn="auto" hangingPunct="1">
              <a:lnSpc>
                <a:spcPct val="130000"/>
              </a:lnSpc>
              <a:spcBef>
                <a:spcPts val="1200"/>
              </a:spcBef>
              <a:spcAft>
                <a:spcPts val="0"/>
              </a:spcAft>
              <a:defRPr/>
            </a:pPr>
            <a:endParaRPr lang="en-ZA" sz="4900" dirty="0"/>
          </a:p>
          <a:p>
            <a:pPr marL="180000" lvl="1" indent="-180000" eaLnBrk="1" fontAlgn="auto" hangingPunct="1">
              <a:lnSpc>
                <a:spcPct val="130000"/>
              </a:lnSpc>
              <a:spcBef>
                <a:spcPts val="1200"/>
              </a:spcBef>
              <a:spcAft>
                <a:spcPts val="0"/>
              </a:spcAft>
              <a:defRPr/>
            </a:pPr>
            <a:endParaRPr lang="en-ZA" sz="4900" dirty="0"/>
          </a:p>
          <a:p>
            <a:pPr marL="180000" lvl="1" indent="-180000" eaLnBrk="1" fontAlgn="auto" hangingPunct="1">
              <a:lnSpc>
                <a:spcPct val="130000"/>
              </a:lnSpc>
              <a:spcBef>
                <a:spcPts val="1200"/>
              </a:spcBef>
              <a:spcAft>
                <a:spcPts val="0"/>
              </a:spcAft>
              <a:defRPr/>
            </a:pPr>
            <a:endParaRPr lang="en-ZA" sz="4900" dirty="0"/>
          </a:p>
          <a:p>
            <a:pPr marL="180000" lvl="1" indent="-180000" eaLnBrk="1" fontAlgn="auto" hangingPunct="1">
              <a:lnSpc>
                <a:spcPct val="130000"/>
              </a:lnSpc>
              <a:spcBef>
                <a:spcPts val="1200"/>
              </a:spcBef>
              <a:spcAft>
                <a:spcPts val="0"/>
              </a:spcAft>
              <a:defRPr/>
            </a:pPr>
            <a:endParaRPr lang="en-ZA" sz="4900" dirty="0"/>
          </a:p>
          <a:p>
            <a:pPr marL="180000" lvl="1" indent="-180000" eaLnBrk="1" fontAlgn="auto" hangingPunct="1">
              <a:lnSpc>
                <a:spcPct val="130000"/>
              </a:lnSpc>
              <a:spcBef>
                <a:spcPts val="1200"/>
              </a:spcBef>
              <a:spcAft>
                <a:spcPts val="0"/>
              </a:spcAft>
              <a:defRPr/>
            </a:pPr>
            <a:endParaRPr lang="en-ZA" sz="5600" dirty="0"/>
          </a:p>
          <a:p>
            <a:pPr marL="180000" lvl="1" indent="-180000" eaLnBrk="1" fontAlgn="auto" hangingPunct="1">
              <a:lnSpc>
                <a:spcPct val="130000"/>
              </a:lnSpc>
              <a:spcBef>
                <a:spcPts val="1200"/>
              </a:spcBef>
              <a:spcAft>
                <a:spcPts val="0"/>
              </a:spcAft>
              <a:defRPr/>
            </a:pPr>
            <a:r>
              <a:rPr lang="en-ZA" sz="5600" dirty="0"/>
              <a:t>The revenue from the casino operator fee is estimated at R18.370 million</a:t>
            </a:r>
          </a:p>
          <a:p>
            <a:pPr marL="180000" lvl="1" indent="-180000" eaLnBrk="1" fontAlgn="auto" hangingPunct="1">
              <a:lnSpc>
                <a:spcPct val="130000"/>
              </a:lnSpc>
              <a:spcBef>
                <a:spcPts val="1200"/>
              </a:spcBef>
              <a:spcAft>
                <a:spcPts val="0"/>
              </a:spcAft>
              <a:defRPr/>
            </a:pPr>
            <a:endParaRPr lang="en-ZA" sz="4900" dirty="0"/>
          </a:p>
          <a:p>
            <a:pPr marL="180000" lvl="1" indent="-180000" eaLnBrk="1" fontAlgn="auto" hangingPunct="1">
              <a:lnSpc>
                <a:spcPct val="130000"/>
              </a:lnSpc>
              <a:spcBef>
                <a:spcPts val="600"/>
              </a:spcBef>
              <a:spcAft>
                <a:spcPts val="0"/>
              </a:spcAft>
              <a:defRPr/>
            </a:pPr>
            <a:endParaRPr lang="en-ZA" dirty="0"/>
          </a:p>
        </p:txBody>
      </p:sp>
      <p:sp>
        <p:nvSpPr>
          <p:cNvPr id="43012" name="Slide Number Placeholder 2">
            <a:extLst>
              <a:ext uri="{FF2B5EF4-FFF2-40B4-BE49-F238E27FC236}">
                <a16:creationId xmlns:a16="http://schemas.microsoft.com/office/drawing/2014/main" xmlns="" id="{1B32AC6A-F9A6-4A46-88CA-945FA4FA39E5}"/>
              </a:ext>
            </a:extLst>
          </p:cNvPr>
          <p:cNvSpPr>
            <a:spLocks noGrp="1"/>
          </p:cNvSpPr>
          <p:nvPr>
            <p:ph type="sldNum" sz="quarter" idx="14"/>
          </p:nvPr>
        </p:nvSpPr>
        <p:spPr bwMode="auto">
          <a:xfrm>
            <a:off x="8378825" y="6467475"/>
            <a:ext cx="514350" cy="231775"/>
          </a:xfrm>
          <a:prstGeom prst="rect">
            <a:avLst/>
          </a:prstGeom>
          <a:ln>
            <a:miter lim="800000"/>
            <a:headEnd/>
            <a:tailEnd/>
          </a:ln>
        </p:spPr>
        <p:txBody>
          <a:bodyPr vert="horz" wrap="square" lIns="72000" tIns="72000" rIns="0" bIns="0" numCol="1" anchor="ctr" anchorCtr="0" compatLnSpc="1">
            <a:prstTxWarp prst="textNoShape">
              <a:avLst/>
            </a:prstTxWarp>
          </a:bodyPr>
          <a:lstStyle>
            <a:defPPr>
              <a:defRPr lang="en-US"/>
            </a:defPPr>
            <a:lvl1pPr algn="r" rtl="0" fontAlgn="base">
              <a:spcBef>
                <a:spcPct val="0"/>
              </a:spcBef>
              <a:spcAft>
                <a:spcPct val="0"/>
              </a:spcAft>
              <a:defRPr sz="900" kern="1200">
                <a:solidFill>
                  <a:srgbClr val="003399"/>
                </a:solidFill>
                <a:latin typeface="Century Gothic" panose="020B0502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eaLnBrk="1" hangingPunct="1"/>
            <a:fld id="{25430D90-19FA-4177-A159-F42AF3EDFE40}" type="slidenum">
              <a:rPr lang="en-ZA" altLang="en-US" smtClean="0"/>
              <a:pPr eaLnBrk="1" hangingPunct="1"/>
              <a:t>11</a:t>
            </a:fld>
            <a:endParaRPr lang="en-ZA" altLang="en-US">
              <a:solidFill>
                <a:srgbClr val="003399"/>
              </a:solidFill>
              <a:latin typeface="Century Gothic" panose="020B0502020202020204" pitchFamily="34" charset="0"/>
            </a:endParaRPr>
          </a:p>
        </p:txBody>
      </p:sp>
      <p:sp>
        <p:nvSpPr>
          <p:cNvPr id="43013" name="Footer Placeholder 3">
            <a:extLst>
              <a:ext uri="{FF2B5EF4-FFF2-40B4-BE49-F238E27FC236}">
                <a16:creationId xmlns:a16="http://schemas.microsoft.com/office/drawing/2014/main" xmlns="" id="{0964A51D-6DE3-4220-91E8-B8EE6A6E5C23}"/>
              </a:ext>
            </a:extLst>
          </p:cNvPr>
          <p:cNvSpPr>
            <a:spLocks noGrp="1"/>
          </p:cNvSpPr>
          <p:nvPr>
            <p:ph type="ftr" sz="quarter" idx="15"/>
          </p:nvPr>
        </p:nvSpPr>
        <p:spPr bwMode="auto">
          <a:xfrm>
            <a:off x="4043363" y="6467475"/>
            <a:ext cx="4138612" cy="231775"/>
          </a:xfrm>
          <a:prstGeom prst="rect">
            <a:avLst/>
          </a:prstGeom>
          <a:ln>
            <a:miter lim="800000"/>
            <a:headEnd/>
            <a:tailEnd/>
          </a:ln>
        </p:spPr>
        <p:txBody>
          <a:bodyPr vert="horz" wrap="square" lIns="0" tIns="72000" rIns="72000" bIns="0" numCol="1" rtlCol="0" anchor="b" anchorCtr="0" compatLnSpc="1">
            <a:prstTxWarp prst="textNoShape">
              <a:avLst/>
            </a:prstTxWarp>
          </a:bodyPr>
          <a:lstStyle>
            <a:defPPr>
              <a:defRPr lang="en-US"/>
            </a:defPPr>
            <a:lvl1pPr algn="l" rtl="0" fontAlgn="auto">
              <a:spcBef>
                <a:spcPts val="0"/>
              </a:spcBef>
              <a:spcAft>
                <a:spcPts val="0"/>
              </a:spcAft>
              <a:defRPr sz="800" kern="1200">
                <a:solidFill>
                  <a:srgbClr val="998F86"/>
                </a:solidFill>
                <a:latin typeface="+mn-lt"/>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fontAlgn="base">
              <a:spcBef>
                <a:spcPct val="0"/>
              </a:spcBef>
              <a:spcAft>
                <a:spcPct val="0"/>
              </a:spcAft>
              <a:defRPr/>
            </a:pPr>
            <a:r>
              <a:rPr lang="en-US"/>
              <a:t>Western Cape Nineteenth Gambling and Racing Amendment Bill</a:t>
            </a:r>
            <a:endParaRPr lang="en-GB"/>
          </a:p>
        </p:txBody>
      </p:sp>
      <p:graphicFrame>
        <p:nvGraphicFramePr>
          <p:cNvPr id="2" name="Table 1">
            <a:extLst>
              <a:ext uri="{FF2B5EF4-FFF2-40B4-BE49-F238E27FC236}">
                <a16:creationId xmlns:a16="http://schemas.microsoft.com/office/drawing/2014/main" xmlns="" id="{CBB03B46-5637-42CF-9C59-606894E7C128}"/>
              </a:ext>
            </a:extLst>
          </p:cNvPr>
          <p:cNvGraphicFramePr>
            <a:graphicFrameLocks noGrp="1"/>
          </p:cNvGraphicFramePr>
          <p:nvPr>
            <p:extLst>
              <p:ext uri="{D42A27DB-BD31-4B8C-83A1-F6EECF244321}">
                <p14:modId xmlns:p14="http://schemas.microsoft.com/office/powerpoint/2010/main" val="508515267"/>
              </p:ext>
            </p:extLst>
          </p:nvPr>
        </p:nvGraphicFramePr>
        <p:xfrm>
          <a:off x="827583" y="3476890"/>
          <a:ext cx="8065591" cy="2328374"/>
        </p:xfrm>
        <a:graphic>
          <a:graphicData uri="http://schemas.openxmlformats.org/drawingml/2006/table">
            <a:tbl>
              <a:tblPr firstRow="1" firstCol="1" bandRow="1">
                <a:tableStyleId>{5C22544A-7EE6-4342-B048-85BDC9FD1C3A}</a:tableStyleId>
              </a:tblPr>
              <a:tblGrid>
                <a:gridCol w="3635675">
                  <a:extLst>
                    <a:ext uri="{9D8B030D-6E8A-4147-A177-3AD203B41FA5}">
                      <a16:colId xmlns:a16="http://schemas.microsoft.com/office/drawing/2014/main" xmlns="" val="20000"/>
                    </a:ext>
                  </a:extLst>
                </a:gridCol>
                <a:gridCol w="4429916">
                  <a:extLst>
                    <a:ext uri="{9D8B030D-6E8A-4147-A177-3AD203B41FA5}">
                      <a16:colId xmlns:a16="http://schemas.microsoft.com/office/drawing/2014/main" xmlns="" val="20001"/>
                    </a:ext>
                  </a:extLst>
                </a:gridCol>
              </a:tblGrid>
              <a:tr h="242798">
                <a:tc>
                  <a:txBody>
                    <a:bodyPr/>
                    <a:lstStyle/>
                    <a:p>
                      <a:pPr>
                        <a:lnSpc>
                          <a:spcPct val="120000"/>
                        </a:lnSpc>
                        <a:spcBef>
                          <a:spcPts val="300"/>
                        </a:spcBef>
                        <a:spcAft>
                          <a:spcPts val="300"/>
                        </a:spcAft>
                        <a:tabLst>
                          <a:tab pos="685800" algn="l"/>
                        </a:tabLst>
                      </a:pPr>
                      <a:r>
                        <a:rPr lang="en-ZA" sz="1200" dirty="0">
                          <a:effectLst/>
                        </a:rPr>
                        <a:t>Value of Casino Development</a:t>
                      </a:r>
                      <a:endParaRPr lang="en-ZA" sz="1200" dirty="0">
                        <a:effectLst/>
                        <a:latin typeface="Times New Roman"/>
                        <a:ea typeface="Times New Roman"/>
                      </a:endParaRPr>
                    </a:p>
                  </a:txBody>
                  <a:tcPr marL="68580" marR="68580" marT="0" marB="0"/>
                </a:tc>
                <a:tc>
                  <a:txBody>
                    <a:bodyPr/>
                    <a:lstStyle/>
                    <a:p>
                      <a:pPr>
                        <a:lnSpc>
                          <a:spcPct val="120000"/>
                        </a:lnSpc>
                        <a:spcBef>
                          <a:spcPts val="300"/>
                        </a:spcBef>
                        <a:spcAft>
                          <a:spcPts val="300"/>
                        </a:spcAft>
                        <a:tabLst>
                          <a:tab pos="685800" algn="l"/>
                        </a:tabLst>
                      </a:pPr>
                      <a:r>
                        <a:rPr lang="en-ZA" sz="1200">
                          <a:effectLst/>
                        </a:rPr>
                        <a:t>Casino Operator Fee</a:t>
                      </a:r>
                      <a:endParaRPr lang="en-ZA" sz="1200">
                        <a:effectLst/>
                        <a:latin typeface="Times New Roman"/>
                        <a:ea typeface="Times New Roman"/>
                      </a:endParaRPr>
                    </a:p>
                  </a:txBody>
                  <a:tcPr marL="68580" marR="68580" marT="0" marB="0"/>
                </a:tc>
                <a:extLst>
                  <a:ext uri="{0D108BD9-81ED-4DB2-BD59-A6C34878D82A}">
                    <a16:rowId xmlns:a16="http://schemas.microsoft.com/office/drawing/2014/main" xmlns="" val="10000"/>
                  </a:ext>
                </a:extLst>
              </a:tr>
              <a:tr h="1042788">
                <a:tc>
                  <a:txBody>
                    <a:bodyPr/>
                    <a:lstStyle/>
                    <a:p>
                      <a:pPr>
                        <a:lnSpc>
                          <a:spcPct val="120000"/>
                        </a:lnSpc>
                        <a:spcBef>
                          <a:spcPts val="300"/>
                        </a:spcBef>
                        <a:spcAft>
                          <a:spcPts val="300"/>
                        </a:spcAft>
                        <a:tabLst>
                          <a:tab pos="685800" algn="l"/>
                        </a:tabLst>
                      </a:pPr>
                      <a:r>
                        <a:rPr lang="en-ZA" sz="1200" dirty="0">
                          <a:effectLst/>
                        </a:rPr>
                        <a:t>Where the original value of the casino development did not exceed R175 million.</a:t>
                      </a:r>
                      <a:endParaRPr lang="en-ZA" sz="1200" dirty="0">
                        <a:effectLst/>
                        <a:latin typeface="Times New Roman"/>
                        <a:ea typeface="Times New Roman"/>
                      </a:endParaRPr>
                    </a:p>
                  </a:txBody>
                  <a:tcPr marL="68580" marR="68580" marT="0" marB="0"/>
                </a:tc>
                <a:tc>
                  <a:txBody>
                    <a:bodyPr/>
                    <a:lstStyle/>
                    <a:p>
                      <a:pPr>
                        <a:lnSpc>
                          <a:spcPct val="120000"/>
                        </a:lnSpc>
                        <a:spcBef>
                          <a:spcPts val="300"/>
                        </a:spcBef>
                        <a:spcAft>
                          <a:spcPts val="300"/>
                        </a:spcAft>
                        <a:tabLst>
                          <a:tab pos="685800" algn="l"/>
                        </a:tabLst>
                      </a:pPr>
                      <a:r>
                        <a:rPr lang="en-ZA" sz="1200" dirty="0">
                          <a:effectLst/>
                        </a:rPr>
                        <a:t>R2,805 million per annum escalating annually at the rate applicable in respect of debts to the State as determined by the Minister responsible for National Finance from time to time. </a:t>
                      </a:r>
                      <a:endParaRPr lang="en-ZA" sz="1200" dirty="0">
                        <a:effectLst/>
                        <a:latin typeface="Times New Roman"/>
                        <a:ea typeface="Times New Roman"/>
                      </a:endParaRPr>
                    </a:p>
                  </a:txBody>
                  <a:tcPr marL="68580" marR="68580" marT="0" marB="0"/>
                </a:tc>
                <a:extLst>
                  <a:ext uri="{0D108BD9-81ED-4DB2-BD59-A6C34878D82A}">
                    <a16:rowId xmlns:a16="http://schemas.microsoft.com/office/drawing/2014/main" xmlns="" val="10001"/>
                  </a:ext>
                </a:extLst>
              </a:tr>
              <a:tr h="1042788">
                <a:tc>
                  <a:txBody>
                    <a:bodyPr/>
                    <a:lstStyle/>
                    <a:p>
                      <a:pPr>
                        <a:lnSpc>
                          <a:spcPct val="120000"/>
                        </a:lnSpc>
                        <a:spcBef>
                          <a:spcPts val="300"/>
                        </a:spcBef>
                        <a:spcAft>
                          <a:spcPts val="300"/>
                        </a:spcAft>
                        <a:tabLst>
                          <a:tab pos="685800" algn="l"/>
                        </a:tabLst>
                      </a:pPr>
                      <a:r>
                        <a:rPr lang="en-ZA" sz="1200" dirty="0">
                          <a:effectLst/>
                        </a:rPr>
                        <a:t>Where the original value of the casino development exceeded R175 million.</a:t>
                      </a:r>
                      <a:endParaRPr lang="en-ZA" sz="1200" dirty="0">
                        <a:effectLst/>
                        <a:latin typeface="Times New Roman"/>
                        <a:ea typeface="Times New Roman"/>
                      </a:endParaRPr>
                    </a:p>
                  </a:txBody>
                  <a:tcPr marL="68580" marR="68580" marT="0" marB="0"/>
                </a:tc>
                <a:tc>
                  <a:txBody>
                    <a:bodyPr/>
                    <a:lstStyle/>
                    <a:p>
                      <a:pPr>
                        <a:lnSpc>
                          <a:spcPct val="120000"/>
                        </a:lnSpc>
                        <a:spcBef>
                          <a:spcPts val="300"/>
                        </a:spcBef>
                        <a:spcAft>
                          <a:spcPts val="300"/>
                        </a:spcAft>
                        <a:tabLst>
                          <a:tab pos="685800" algn="l"/>
                        </a:tabLst>
                      </a:pPr>
                      <a:r>
                        <a:rPr lang="en-ZA" sz="1200" dirty="0">
                          <a:effectLst/>
                        </a:rPr>
                        <a:t>R7,150 million per annum escalating annually at the rate applicable in respect of debts to the State as determined by the Minister responsible for National Finance from time to time.</a:t>
                      </a:r>
                      <a:endParaRPr lang="en-ZA" sz="1200" dirty="0">
                        <a:effectLst/>
                        <a:latin typeface="Times New Roman"/>
                        <a:ea typeface="Times New Roman"/>
                      </a:endParaRPr>
                    </a:p>
                  </a:txBody>
                  <a:tcPr marL="68580" marR="68580" marT="0" marB="0"/>
                </a:tc>
                <a:extLst>
                  <a:ext uri="{0D108BD9-81ED-4DB2-BD59-A6C34878D82A}">
                    <a16:rowId xmlns:a16="http://schemas.microsoft.com/office/drawing/2014/main" xmlns="" val="10002"/>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xmlns="" id="{80C08FCA-EAD8-466A-ACB9-45F71B0511BD}"/>
              </a:ext>
            </a:extLst>
          </p:cNvPr>
          <p:cNvSpPr>
            <a:spLocks noGrp="1"/>
          </p:cNvSpPr>
          <p:nvPr>
            <p:ph type="title"/>
          </p:nvPr>
        </p:nvSpPr>
        <p:spPr>
          <a:xfrm>
            <a:off x="546100" y="257273"/>
            <a:ext cx="8597900" cy="558800"/>
          </a:xfrm>
        </p:spPr>
        <p:txBody>
          <a:bodyPr wrap="square" lIns="91440" tIns="45720" rIns="91440" bIns="45720"/>
          <a:lstStyle/>
          <a:p>
            <a:pPr eaLnBrk="1" hangingPunct="1"/>
            <a:r>
              <a:rPr lang="en-ZA" altLang="en-US" dirty="0"/>
              <a:t>Aim of the 19</a:t>
            </a:r>
            <a:r>
              <a:rPr lang="en-ZA" altLang="en-US" baseline="30000" dirty="0"/>
              <a:t>th</a:t>
            </a:r>
            <a:r>
              <a:rPr lang="en-ZA" altLang="en-US" dirty="0"/>
              <a:t> Amendment Bill</a:t>
            </a:r>
          </a:p>
        </p:txBody>
      </p:sp>
      <p:sp>
        <p:nvSpPr>
          <p:cNvPr id="8195" name="Subtitle 2">
            <a:extLst>
              <a:ext uri="{FF2B5EF4-FFF2-40B4-BE49-F238E27FC236}">
                <a16:creationId xmlns:a16="http://schemas.microsoft.com/office/drawing/2014/main" xmlns="" id="{324C704E-45DE-425C-A3E0-689B5AB3479E}"/>
              </a:ext>
            </a:extLst>
          </p:cNvPr>
          <p:cNvSpPr>
            <a:spLocks noGrp="1"/>
          </p:cNvSpPr>
          <p:nvPr>
            <p:ph type="body" sz="quarter" idx="10"/>
          </p:nvPr>
        </p:nvSpPr>
        <p:spPr>
          <a:xfrm>
            <a:off x="467544" y="1143000"/>
            <a:ext cx="8435156" cy="5029200"/>
          </a:xfrm>
          <a:extLst/>
        </p:spPr>
        <p:txBody>
          <a:bodyPr lIns="91440" tIns="45720" rIns="91440" bIns="45720" rtlCol="0">
            <a:normAutofit fontScale="85000" lnSpcReduction="20000"/>
          </a:bodyPr>
          <a:lstStyle/>
          <a:p>
            <a:pPr marL="180000" lvl="1" indent="-180000" eaLnBrk="1" fontAlgn="auto" hangingPunct="1">
              <a:lnSpc>
                <a:spcPct val="130000"/>
              </a:lnSpc>
              <a:spcBef>
                <a:spcPts val="1200"/>
              </a:spcBef>
              <a:spcAft>
                <a:spcPts val="0"/>
              </a:spcAft>
              <a:defRPr/>
            </a:pPr>
            <a:r>
              <a:rPr lang="en-ZA" sz="1500" dirty="0"/>
              <a:t>The 19</a:t>
            </a:r>
            <a:r>
              <a:rPr lang="en-ZA" sz="1500" baseline="30000" dirty="0"/>
              <a:t>th</a:t>
            </a:r>
            <a:r>
              <a:rPr lang="en-ZA" sz="1500" dirty="0"/>
              <a:t> Amendment Bill provides for the deletion of the 10-year limitation on the payment of the limited gambling machine operator fees</a:t>
            </a:r>
          </a:p>
          <a:p>
            <a:pPr marL="180000" lvl="1" indent="-180000" eaLnBrk="1" fontAlgn="auto" hangingPunct="1">
              <a:lnSpc>
                <a:spcPct val="130000"/>
              </a:lnSpc>
              <a:spcBef>
                <a:spcPts val="1200"/>
              </a:spcBef>
              <a:spcAft>
                <a:spcPts val="0"/>
              </a:spcAft>
              <a:defRPr/>
            </a:pPr>
            <a:r>
              <a:rPr lang="en-ZA" sz="1500" dirty="0"/>
              <a:t>The fees were calculated by inflating the previous LGM operator fees to their present value </a:t>
            </a:r>
          </a:p>
          <a:p>
            <a:pPr marL="180000" lvl="1" indent="-180000" eaLnBrk="1" fontAlgn="auto" hangingPunct="1">
              <a:lnSpc>
                <a:spcPct val="130000"/>
              </a:lnSpc>
              <a:spcBef>
                <a:spcPts val="1200"/>
              </a:spcBef>
              <a:spcAft>
                <a:spcPts val="0"/>
              </a:spcAft>
              <a:defRPr/>
            </a:pPr>
            <a:r>
              <a:rPr lang="en-ZA" sz="1500" dirty="0"/>
              <a:t>The proposed limited gambling machine operator fee is as follows:</a:t>
            </a:r>
          </a:p>
          <a:p>
            <a:pPr marL="0" lvl="1" indent="0" eaLnBrk="1" fontAlgn="auto" hangingPunct="1">
              <a:lnSpc>
                <a:spcPct val="130000"/>
              </a:lnSpc>
              <a:spcBef>
                <a:spcPts val="1200"/>
              </a:spcBef>
              <a:spcAft>
                <a:spcPts val="0"/>
              </a:spcAft>
              <a:buFontTx/>
              <a:buNone/>
              <a:defRPr/>
            </a:pPr>
            <a:endParaRPr lang="en-ZA" sz="4900" dirty="0"/>
          </a:p>
          <a:p>
            <a:pPr marL="0" lvl="1" indent="0" eaLnBrk="1" fontAlgn="auto" hangingPunct="1">
              <a:lnSpc>
                <a:spcPct val="130000"/>
              </a:lnSpc>
              <a:spcBef>
                <a:spcPts val="1200"/>
              </a:spcBef>
              <a:spcAft>
                <a:spcPts val="0"/>
              </a:spcAft>
              <a:buFontTx/>
              <a:buNone/>
              <a:defRPr/>
            </a:pPr>
            <a:endParaRPr lang="en-ZA" sz="4900" dirty="0"/>
          </a:p>
          <a:p>
            <a:pPr marL="180000" lvl="1" indent="-180000" eaLnBrk="1" fontAlgn="auto" hangingPunct="1">
              <a:lnSpc>
                <a:spcPct val="130000"/>
              </a:lnSpc>
              <a:spcBef>
                <a:spcPts val="1200"/>
              </a:spcBef>
              <a:spcAft>
                <a:spcPts val="0"/>
              </a:spcAft>
              <a:defRPr/>
            </a:pPr>
            <a:endParaRPr lang="en-ZA" sz="1200" dirty="0"/>
          </a:p>
          <a:p>
            <a:pPr marL="180000" lvl="1" indent="-180000" eaLnBrk="1" fontAlgn="auto" hangingPunct="1">
              <a:lnSpc>
                <a:spcPct val="130000"/>
              </a:lnSpc>
              <a:spcBef>
                <a:spcPts val="1200"/>
              </a:spcBef>
              <a:spcAft>
                <a:spcPts val="0"/>
              </a:spcAft>
              <a:defRPr/>
            </a:pPr>
            <a:endParaRPr lang="en-ZA" sz="1200" dirty="0"/>
          </a:p>
          <a:p>
            <a:pPr marL="180000" lvl="1" indent="-180000" eaLnBrk="1" fontAlgn="auto" hangingPunct="1">
              <a:lnSpc>
                <a:spcPct val="130000"/>
              </a:lnSpc>
              <a:spcBef>
                <a:spcPts val="1200"/>
              </a:spcBef>
              <a:spcAft>
                <a:spcPts val="0"/>
              </a:spcAft>
              <a:defRPr/>
            </a:pPr>
            <a:endParaRPr lang="en-ZA" sz="1300" dirty="0"/>
          </a:p>
          <a:p>
            <a:pPr marL="180000" lvl="1" indent="-180000" eaLnBrk="1" fontAlgn="auto" hangingPunct="1">
              <a:lnSpc>
                <a:spcPct val="130000"/>
              </a:lnSpc>
              <a:spcBef>
                <a:spcPts val="1200"/>
              </a:spcBef>
              <a:spcAft>
                <a:spcPts val="0"/>
              </a:spcAft>
              <a:defRPr/>
            </a:pPr>
            <a:r>
              <a:rPr lang="en-ZA" sz="1400" dirty="0"/>
              <a:t>The revenue from the limited gambling machine operator fee is estimated at R7.810 million</a:t>
            </a:r>
          </a:p>
          <a:p>
            <a:pPr marL="180000" lvl="1" indent="-180000" eaLnBrk="1" fontAlgn="auto" hangingPunct="1">
              <a:lnSpc>
                <a:spcPct val="130000"/>
              </a:lnSpc>
              <a:spcBef>
                <a:spcPts val="1200"/>
              </a:spcBef>
              <a:spcAft>
                <a:spcPts val="0"/>
              </a:spcAft>
              <a:defRPr/>
            </a:pPr>
            <a:r>
              <a:rPr lang="en-ZA" sz="1400" dirty="0"/>
              <a:t>Lastly the 19</a:t>
            </a:r>
            <a:r>
              <a:rPr lang="en-ZA" sz="1400" baseline="30000" dirty="0"/>
              <a:t>th</a:t>
            </a:r>
            <a:r>
              <a:rPr lang="en-ZA" sz="1400" dirty="0"/>
              <a:t> Amendment Bill provides for the Board to retain certain fees to no longer be transferred to the Provincial Revenue Fund amounting to approximately R3.341 million (pre-audit 2019/20)</a:t>
            </a:r>
          </a:p>
          <a:p>
            <a:pPr marL="180000" lvl="1" indent="-180000" eaLnBrk="1" fontAlgn="auto" hangingPunct="1">
              <a:lnSpc>
                <a:spcPct val="130000"/>
              </a:lnSpc>
              <a:spcBef>
                <a:spcPts val="1200"/>
              </a:spcBef>
              <a:spcAft>
                <a:spcPts val="0"/>
              </a:spcAft>
              <a:defRPr/>
            </a:pPr>
            <a:endParaRPr lang="en-ZA" sz="1400" dirty="0"/>
          </a:p>
          <a:p>
            <a:pPr marL="180000" lvl="1" indent="-180000" eaLnBrk="1" fontAlgn="auto" hangingPunct="1">
              <a:lnSpc>
                <a:spcPct val="130000"/>
              </a:lnSpc>
              <a:spcBef>
                <a:spcPts val="1200"/>
              </a:spcBef>
              <a:spcAft>
                <a:spcPts val="0"/>
              </a:spcAft>
              <a:defRPr/>
            </a:pPr>
            <a:endParaRPr lang="en-ZA" sz="4900" dirty="0"/>
          </a:p>
          <a:p>
            <a:pPr marL="180000" lvl="1" indent="-180000" eaLnBrk="1" fontAlgn="auto" hangingPunct="1">
              <a:lnSpc>
                <a:spcPct val="130000"/>
              </a:lnSpc>
              <a:spcBef>
                <a:spcPts val="1200"/>
              </a:spcBef>
              <a:spcAft>
                <a:spcPts val="0"/>
              </a:spcAft>
              <a:defRPr/>
            </a:pPr>
            <a:endParaRPr lang="en-ZA" sz="4900" dirty="0"/>
          </a:p>
          <a:p>
            <a:pPr marL="180000" lvl="1" indent="-180000" eaLnBrk="1" fontAlgn="auto" hangingPunct="1">
              <a:lnSpc>
                <a:spcPct val="130000"/>
              </a:lnSpc>
              <a:spcBef>
                <a:spcPts val="1200"/>
              </a:spcBef>
              <a:spcAft>
                <a:spcPts val="0"/>
              </a:spcAft>
              <a:defRPr/>
            </a:pPr>
            <a:endParaRPr lang="en-ZA" sz="4900" dirty="0"/>
          </a:p>
          <a:p>
            <a:pPr marL="360000" lvl="2" indent="-180000" eaLnBrk="1" fontAlgn="auto" hangingPunct="1">
              <a:lnSpc>
                <a:spcPct val="130000"/>
              </a:lnSpc>
              <a:spcBef>
                <a:spcPts val="1200"/>
              </a:spcBef>
              <a:spcAft>
                <a:spcPts val="0"/>
              </a:spcAft>
              <a:buClr>
                <a:schemeClr val="accent3"/>
              </a:buClr>
              <a:defRPr/>
            </a:pPr>
            <a:endParaRPr lang="en-ZA" sz="4800" dirty="0"/>
          </a:p>
          <a:p>
            <a:pPr marL="180000" lvl="1" indent="-180000" eaLnBrk="1" fontAlgn="auto" hangingPunct="1">
              <a:lnSpc>
                <a:spcPct val="130000"/>
              </a:lnSpc>
              <a:spcBef>
                <a:spcPts val="600"/>
              </a:spcBef>
              <a:spcAft>
                <a:spcPts val="0"/>
              </a:spcAft>
              <a:defRPr/>
            </a:pPr>
            <a:endParaRPr lang="en-ZA" sz="5600" dirty="0"/>
          </a:p>
          <a:p>
            <a:pPr marL="180000" lvl="1" indent="-180000" eaLnBrk="1" fontAlgn="auto" hangingPunct="1">
              <a:lnSpc>
                <a:spcPct val="130000"/>
              </a:lnSpc>
              <a:spcBef>
                <a:spcPts val="600"/>
              </a:spcBef>
              <a:spcAft>
                <a:spcPts val="0"/>
              </a:spcAft>
              <a:defRPr/>
            </a:pPr>
            <a:endParaRPr lang="en-ZA" dirty="0"/>
          </a:p>
        </p:txBody>
      </p:sp>
      <p:sp>
        <p:nvSpPr>
          <p:cNvPr id="44036" name="Slide Number Placeholder 2">
            <a:extLst>
              <a:ext uri="{FF2B5EF4-FFF2-40B4-BE49-F238E27FC236}">
                <a16:creationId xmlns:a16="http://schemas.microsoft.com/office/drawing/2014/main" xmlns="" id="{193BAF6E-3131-4198-A58C-4331BB33F045}"/>
              </a:ext>
            </a:extLst>
          </p:cNvPr>
          <p:cNvSpPr>
            <a:spLocks noGrp="1"/>
          </p:cNvSpPr>
          <p:nvPr>
            <p:ph type="sldNum" sz="quarter" idx="14"/>
          </p:nvPr>
        </p:nvSpPr>
        <p:spPr bwMode="auto">
          <a:xfrm>
            <a:off x="8378825" y="6467475"/>
            <a:ext cx="514350" cy="231775"/>
          </a:xfrm>
          <a:prstGeom prst="rect">
            <a:avLst/>
          </a:prstGeom>
          <a:ln>
            <a:miter lim="800000"/>
            <a:headEnd/>
            <a:tailEnd/>
          </a:ln>
        </p:spPr>
        <p:txBody>
          <a:bodyPr vert="horz" wrap="square" lIns="72000" tIns="72000" rIns="0" bIns="0" numCol="1" anchor="ctr" anchorCtr="0" compatLnSpc="1">
            <a:prstTxWarp prst="textNoShape">
              <a:avLst/>
            </a:prstTxWarp>
          </a:bodyPr>
          <a:lstStyle>
            <a:defPPr>
              <a:defRPr lang="en-US"/>
            </a:defPPr>
            <a:lvl1pPr algn="r" rtl="0" fontAlgn="base">
              <a:spcBef>
                <a:spcPct val="0"/>
              </a:spcBef>
              <a:spcAft>
                <a:spcPct val="0"/>
              </a:spcAft>
              <a:defRPr sz="900" kern="1200">
                <a:solidFill>
                  <a:srgbClr val="003399"/>
                </a:solidFill>
                <a:latin typeface="Century Gothic" panose="020B0502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eaLnBrk="1" hangingPunct="1"/>
            <a:fld id="{3585C2C2-A87A-4FAE-AD75-444692B899C6}" type="slidenum">
              <a:rPr lang="en-ZA" altLang="en-US" smtClean="0"/>
              <a:pPr eaLnBrk="1" hangingPunct="1"/>
              <a:t>12</a:t>
            </a:fld>
            <a:endParaRPr lang="en-ZA" altLang="en-US">
              <a:solidFill>
                <a:srgbClr val="003399"/>
              </a:solidFill>
              <a:latin typeface="Century Gothic" panose="020B0502020202020204" pitchFamily="34" charset="0"/>
            </a:endParaRPr>
          </a:p>
        </p:txBody>
      </p:sp>
      <p:sp>
        <p:nvSpPr>
          <p:cNvPr id="44037" name="Footer Placeholder 3">
            <a:extLst>
              <a:ext uri="{FF2B5EF4-FFF2-40B4-BE49-F238E27FC236}">
                <a16:creationId xmlns:a16="http://schemas.microsoft.com/office/drawing/2014/main" xmlns="" id="{0BA4EA91-B794-4198-AE92-531F972DC874}"/>
              </a:ext>
            </a:extLst>
          </p:cNvPr>
          <p:cNvSpPr>
            <a:spLocks noGrp="1"/>
          </p:cNvSpPr>
          <p:nvPr>
            <p:ph type="ftr" sz="quarter" idx="15"/>
          </p:nvPr>
        </p:nvSpPr>
        <p:spPr bwMode="auto">
          <a:xfrm>
            <a:off x="4043363" y="6467475"/>
            <a:ext cx="4138612" cy="231775"/>
          </a:xfrm>
          <a:prstGeom prst="rect">
            <a:avLst/>
          </a:prstGeom>
          <a:ln>
            <a:miter lim="800000"/>
            <a:headEnd/>
            <a:tailEnd/>
          </a:ln>
        </p:spPr>
        <p:txBody>
          <a:bodyPr vert="horz" wrap="square" lIns="0" tIns="72000" rIns="72000" bIns="0" numCol="1" rtlCol="0" anchor="b" anchorCtr="0" compatLnSpc="1">
            <a:prstTxWarp prst="textNoShape">
              <a:avLst/>
            </a:prstTxWarp>
          </a:bodyPr>
          <a:lstStyle>
            <a:defPPr>
              <a:defRPr lang="en-US"/>
            </a:defPPr>
            <a:lvl1pPr algn="l" rtl="0" fontAlgn="auto">
              <a:spcBef>
                <a:spcPts val="0"/>
              </a:spcBef>
              <a:spcAft>
                <a:spcPts val="0"/>
              </a:spcAft>
              <a:defRPr sz="800" kern="1200">
                <a:solidFill>
                  <a:srgbClr val="998F86"/>
                </a:solidFill>
                <a:latin typeface="+mn-lt"/>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fontAlgn="base">
              <a:spcBef>
                <a:spcPct val="0"/>
              </a:spcBef>
              <a:spcAft>
                <a:spcPct val="0"/>
              </a:spcAft>
              <a:defRPr/>
            </a:pPr>
            <a:r>
              <a:rPr lang="en-US"/>
              <a:t>Western Cape Nineteenth Gambling and Racing Amendment Bill</a:t>
            </a:r>
            <a:endParaRPr lang="en-GB"/>
          </a:p>
        </p:txBody>
      </p:sp>
      <p:graphicFrame>
        <p:nvGraphicFramePr>
          <p:cNvPr id="5" name="Table 4">
            <a:extLst>
              <a:ext uri="{FF2B5EF4-FFF2-40B4-BE49-F238E27FC236}">
                <a16:creationId xmlns:a16="http://schemas.microsoft.com/office/drawing/2014/main" xmlns="" id="{4BC201A7-F300-46DB-B37E-EED6BEDA2856}"/>
              </a:ext>
            </a:extLst>
          </p:cNvPr>
          <p:cNvGraphicFramePr>
            <a:graphicFrameLocks noGrp="1"/>
          </p:cNvGraphicFramePr>
          <p:nvPr>
            <p:extLst>
              <p:ext uri="{D42A27DB-BD31-4B8C-83A1-F6EECF244321}">
                <p14:modId xmlns:p14="http://schemas.microsoft.com/office/powerpoint/2010/main" val="1330970991"/>
              </p:ext>
            </p:extLst>
          </p:nvPr>
        </p:nvGraphicFramePr>
        <p:xfrm>
          <a:off x="685799" y="2492896"/>
          <a:ext cx="8207375" cy="2592287"/>
        </p:xfrm>
        <a:graphic>
          <a:graphicData uri="http://schemas.openxmlformats.org/drawingml/2006/table">
            <a:tbl>
              <a:tblPr firstRow="1" firstCol="1" bandRow="1">
                <a:tableStyleId>{5C22544A-7EE6-4342-B048-85BDC9FD1C3A}</a:tableStyleId>
              </a:tblPr>
              <a:tblGrid>
                <a:gridCol w="3487554">
                  <a:extLst>
                    <a:ext uri="{9D8B030D-6E8A-4147-A177-3AD203B41FA5}">
                      <a16:colId xmlns:a16="http://schemas.microsoft.com/office/drawing/2014/main" xmlns="" val="20000"/>
                    </a:ext>
                  </a:extLst>
                </a:gridCol>
                <a:gridCol w="4719821">
                  <a:extLst>
                    <a:ext uri="{9D8B030D-6E8A-4147-A177-3AD203B41FA5}">
                      <a16:colId xmlns:a16="http://schemas.microsoft.com/office/drawing/2014/main" xmlns="" val="20001"/>
                    </a:ext>
                  </a:extLst>
                </a:gridCol>
              </a:tblGrid>
              <a:tr h="226255">
                <a:tc>
                  <a:txBody>
                    <a:bodyPr/>
                    <a:lstStyle/>
                    <a:p>
                      <a:pPr>
                        <a:lnSpc>
                          <a:spcPct val="120000"/>
                        </a:lnSpc>
                        <a:spcBef>
                          <a:spcPts val="300"/>
                        </a:spcBef>
                        <a:spcAft>
                          <a:spcPts val="300"/>
                        </a:spcAft>
                        <a:tabLst>
                          <a:tab pos="685800" algn="l"/>
                        </a:tabLst>
                      </a:pPr>
                      <a:r>
                        <a:rPr lang="en-ZA" sz="1200" dirty="0">
                          <a:effectLst/>
                        </a:rPr>
                        <a:t>Size of Limited Gambling Machine Operator</a:t>
                      </a:r>
                      <a:endParaRPr lang="en-ZA" sz="1200" dirty="0">
                        <a:effectLst/>
                        <a:latin typeface="Times New Roman"/>
                        <a:ea typeface="Times New Roman"/>
                      </a:endParaRPr>
                    </a:p>
                  </a:txBody>
                  <a:tcPr marL="68580" marR="68580" marT="0" marB="0"/>
                </a:tc>
                <a:tc>
                  <a:txBody>
                    <a:bodyPr/>
                    <a:lstStyle/>
                    <a:p>
                      <a:pPr>
                        <a:lnSpc>
                          <a:spcPct val="120000"/>
                        </a:lnSpc>
                        <a:spcBef>
                          <a:spcPts val="300"/>
                        </a:spcBef>
                        <a:spcAft>
                          <a:spcPts val="300"/>
                        </a:spcAft>
                        <a:tabLst>
                          <a:tab pos="685800" algn="l"/>
                        </a:tabLst>
                      </a:pPr>
                      <a:r>
                        <a:rPr lang="en-ZA" sz="1200">
                          <a:effectLst/>
                        </a:rPr>
                        <a:t>Limited Gambling Machine Operator Fee</a:t>
                      </a:r>
                      <a:endParaRPr lang="en-ZA" sz="1200">
                        <a:effectLst/>
                        <a:latin typeface="Times New Roman"/>
                        <a:ea typeface="Times New Roman"/>
                      </a:endParaRPr>
                    </a:p>
                  </a:txBody>
                  <a:tcPr marL="68580" marR="68580" marT="0" marB="0"/>
                </a:tc>
                <a:extLst>
                  <a:ext uri="{0D108BD9-81ED-4DB2-BD59-A6C34878D82A}">
                    <a16:rowId xmlns:a16="http://schemas.microsoft.com/office/drawing/2014/main" xmlns="" val="10000"/>
                  </a:ext>
                </a:extLst>
              </a:tr>
              <a:tr h="723184">
                <a:tc>
                  <a:txBody>
                    <a:bodyPr/>
                    <a:lstStyle/>
                    <a:p>
                      <a:pPr>
                        <a:lnSpc>
                          <a:spcPct val="120000"/>
                        </a:lnSpc>
                        <a:spcBef>
                          <a:spcPts val="300"/>
                        </a:spcBef>
                        <a:spcAft>
                          <a:spcPts val="300"/>
                        </a:spcAft>
                        <a:tabLst>
                          <a:tab pos="685800" algn="l"/>
                        </a:tabLst>
                      </a:pPr>
                      <a:r>
                        <a:rPr lang="en-ZA" sz="1200" dirty="0">
                          <a:effectLst/>
                        </a:rPr>
                        <a:t>Where the number of limited gambling machines does not exceed 500 machines per operator</a:t>
                      </a:r>
                      <a:endParaRPr lang="en-ZA" sz="1200" dirty="0">
                        <a:effectLst/>
                        <a:latin typeface="Times New Roman"/>
                        <a:ea typeface="Times New Roman"/>
                      </a:endParaRPr>
                    </a:p>
                  </a:txBody>
                  <a:tcPr marL="68580" marR="68580" marT="0" marB="0"/>
                </a:tc>
                <a:tc>
                  <a:txBody>
                    <a:bodyPr/>
                    <a:lstStyle/>
                    <a:p>
                      <a:pPr>
                        <a:lnSpc>
                          <a:spcPct val="120000"/>
                        </a:lnSpc>
                        <a:spcBef>
                          <a:spcPts val="300"/>
                        </a:spcBef>
                        <a:spcAft>
                          <a:spcPts val="300"/>
                        </a:spcAft>
                        <a:tabLst>
                          <a:tab pos="685800" algn="l"/>
                        </a:tabLst>
                      </a:pPr>
                      <a:r>
                        <a:rPr lang="en-ZA" sz="1200" dirty="0">
                          <a:effectLst/>
                        </a:rPr>
                        <a:t>R1,953 million per annum escalating annually at the rate applicable in respect of debts to the State as determined by the Minister responsible for National Finance from time to time</a:t>
                      </a:r>
                      <a:endParaRPr lang="en-ZA" sz="1200" dirty="0">
                        <a:effectLst/>
                        <a:latin typeface="Times New Roman"/>
                        <a:ea typeface="Times New Roman"/>
                      </a:endParaRPr>
                    </a:p>
                  </a:txBody>
                  <a:tcPr marL="68580" marR="68580" marT="0" marB="0"/>
                </a:tc>
                <a:extLst>
                  <a:ext uri="{0D108BD9-81ED-4DB2-BD59-A6C34878D82A}">
                    <a16:rowId xmlns:a16="http://schemas.microsoft.com/office/drawing/2014/main" xmlns="" val="10001"/>
                  </a:ext>
                </a:extLst>
              </a:tr>
              <a:tr h="919664">
                <a:tc>
                  <a:txBody>
                    <a:bodyPr/>
                    <a:lstStyle/>
                    <a:p>
                      <a:pPr>
                        <a:lnSpc>
                          <a:spcPct val="120000"/>
                        </a:lnSpc>
                        <a:spcBef>
                          <a:spcPts val="300"/>
                        </a:spcBef>
                        <a:spcAft>
                          <a:spcPts val="300"/>
                        </a:spcAft>
                        <a:tabLst>
                          <a:tab pos="685800" algn="l"/>
                        </a:tabLst>
                      </a:pPr>
                      <a:r>
                        <a:rPr lang="en-ZA" sz="1200">
                          <a:effectLst/>
                        </a:rPr>
                        <a:t>Where the number of limited gambling machines exceeds 500 machines per operator but does not exceed 1 000 machines per operator</a:t>
                      </a:r>
                      <a:endParaRPr lang="en-ZA" sz="1200">
                        <a:effectLst/>
                        <a:latin typeface="Times New Roman"/>
                        <a:ea typeface="Times New Roman"/>
                      </a:endParaRPr>
                    </a:p>
                  </a:txBody>
                  <a:tcPr marL="68580" marR="68580" marT="0" marB="0"/>
                </a:tc>
                <a:tc>
                  <a:txBody>
                    <a:bodyPr/>
                    <a:lstStyle/>
                    <a:p>
                      <a:pPr>
                        <a:lnSpc>
                          <a:spcPct val="120000"/>
                        </a:lnSpc>
                        <a:spcBef>
                          <a:spcPts val="300"/>
                        </a:spcBef>
                        <a:spcAft>
                          <a:spcPts val="300"/>
                        </a:spcAft>
                        <a:tabLst>
                          <a:tab pos="685800" algn="l"/>
                        </a:tabLst>
                      </a:pPr>
                      <a:r>
                        <a:rPr lang="en-ZA" sz="1200" dirty="0">
                          <a:effectLst/>
                        </a:rPr>
                        <a:t>R3,905 million per annum escalating annually at the rate applicable in respect of debts to the State as determined by the Minister responsible for National Finance from time to time</a:t>
                      </a:r>
                      <a:endParaRPr lang="en-ZA" sz="1200" dirty="0">
                        <a:effectLst/>
                        <a:latin typeface="Times New Roman"/>
                        <a:ea typeface="Times New Roman"/>
                      </a:endParaRPr>
                    </a:p>
                  </a:txBody>
                  <a:tcPr marL="68580" marR="68580" marT="0" marB="0"/>
                </a:tc>
                <a:extLst>
                  <a:ext uri="{0D108BD9-81ED-4DB2-BD59-A6C34878D82A}">
                    <a16:rowId xmlns:a16="http://schemas.microsoft.com/office/drawing/2014/main" xmlns="" val="10002"/>
                  </a:ext>
                </a:extLst>
              </a:tr>
              <a:tr h="723184">
                <a:tc>
                  <a:txBody>
                    <a:bodyPr/>
                    <a:lstStyle/>
                    <a:p>
                      <a:pPr>
                        <a:lnSpc>
                          <a:spcPct val="120000"/>
                        </a:lnSpc>
                        <a:spcBef>
                          <a:spcPts val="300"/>
                        </a:spcBef>
                        <a:spcAft>
                          <a:spcPts val="300"/>
                        </a:spcAft>
                        <a:tabLst>
                          <a:tab pos="685800" algn="l"/>
                        </a:tabLst>
                      </a:pPr>
                      <a:r>
                        <a:rPr lang="en-ZA" sz="1200">
                          <a:effectLst/>
                        </a:rPr>
                        <a:t>Where the number of limited gambling machines exceeds 1 000 machines per operator</a:t>
                      </a:r>
                      <a:endParaRPr lang="en-ZA" sz="1200">
                        <a:effectLst/>
                        <a:latin typeface="Times New Roman"/>
                        <a:ea typeface="Times New Roman"/>
                      </a:endParaRPr>
                    </a:p>
                  </a:txBody>
                  <a:tcPr marL="68580" marR="68580" marT="0" marB="0"/>
                </a:tc>
                <a:tc>
                  <a:txBody>
                    <a:bodyPr/>
                    <a:lstStyle/>
                    <a:p>
                      <a:pPr>
                        <a:lnSpc>
                          <a:spcPct val="120000"/>
                        </a:lnSpc>
                        <a:spcBef>
                          <a:spcPts val="300"/>
                        </a:spcBef>
                        <a:spcAft>
                          <a:spcPts val="300"/>
                        </a:spcAft>
                        <a:tabLst>
                          <a:tab pos="685800" algn="l"/>
                        </a:tabLst>
                      </a:pPr>
                      <a:r>
                        <a:rPr lang="en-ZA" sz="1200" dirty="0">
                          <a:effectLst/>
                        </a:rPr>
                        <a:t>R5,858 million per annum escalating annually at the rate applicable in respect of debts to the State as determined by the Minister responsible for National Finance from time to time</a:t>
                      </a:r>
                      <a:endParaRPr lang="en-ZA" sz="1200" dirty="0">
                        <a:effectLst/>
                        <a:latin typeface="Times New Roman"/>
                        <a:ea typeface="Times New Roman"/>
                      </a:endParaRPr>
                    </a:p>
                  </a:txBody>
                  <a:tcPr marL="68580" marR="68580" marT="0" marB="0"/>
                </a:tc>
                <a:extLst>
                  <a:ext uri="{0D108BD9-81ED-4DB2-BD59-A6C34878D82A}">
                    <a16:rowId xmlns:a16="http://schemas.microsoft.com/office/drawing/2014/main" xmlns="" val="10003"/>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xmlns="" id="{0934029F-59F4-4F4F-88E6-CB4D2BB76231}"/>
              </a:ext>
            </a:extLst>
          </p:cNvPr>
          <p:cNvSpPr>
            <a:spLocks noGrp="1"/>
          </p:cNvSpPr>
          <p:nvPr>
            <p:ph type="title"/>
          </p:nvPr>
        </p:nvSpPr>
        <p:spPr>
          <a:xfrm>
            <a:off x="515802" y="233680"/>
            <a:ext cx="8597900" cy="558800"/>
          </a:xfrm>
        </p:spPr>
        <p:txBody>
          <a:bodyPr wrap="square" lIns="91440" tIns="45720" rIns="91440" bIns="45720"/>
          <a:lstStyle/>
          <a:p>
            <a:pPr eaLnBrk="1" hangingPunct="1"/>
            <a:r>
              <a:rPr lang="en-ZA" altLang="en-US" dirty="0">
                <a:solidFill>
                  <a:srgbClr val="001489"/>
                </a:solidFill>
              </a:rPr>
              <a:t>Process to Date</a:t>
            </a:r>
          </a:p>
        </p:txBody>
      </p:sp>
      <p:sp>
        <p:nvSpPr>
          <p:cNvPr id="9219" name="Subtitle 2">
            <a:extLst>
              <a:ext uri="{FF2B5EF4-FFF2-40B4-BE49-F238E27FC236}">
                <a16:creationId xmlns:a16="http://schemas.microsoft.com/office/drawing/2014/main" xmlns="" id="{7096DA1D-42CF-4846-8ED6-5A2D69AA7E40}"/>
              </a:ext>
            </a:extLst>
          </p:cNvPr>
          <p:cNvSpPr>
            <a:spLocks noGrp="1"/>
          </p:cNvSpPr>
          <p:nvPr>
            <p:ph type="body" sz="quarter" idx="10"/>
          </p:nvPr>
        </p:nvSpPr>
        <p:spPr>
          <a:xfrm>
            <a:off x="683568" y="1115377"/>
            <a:ext cx="8430134" cy="5029200"/>
          </a:xfrm>
          <a:extLst/>
        </p:spPr>
        <p:txBody>
          <a:bodyPr lIns="91440" tIns="45720" rIns="91440" bIns="45720" rtlCol="0">
            <a:noAutofit/>
          </a:bodyPr>
          <a:lstStyle/>
          <a:p>
            <a:pPr marL="180000" lvl="1" indent="-180000" eaLnBrk="1" fontAlgn="auto" hangingPunct="1">
              <a:lnSpc>
                <a:spcPct val="120000"/>
              </a:lnSpc>
              <a:spcBef>
                <a:spcPts val="1200"/>
              </a:spcBef>
              <a:spcAft>
                <a:spcPts val="0"/>
              </a:spcAft>
              <a:defRPr/>
            </a:pPr>
            <a:r>
              <a:rPr lang="en-ZA" dirty="0"/>
              <a:t>The Western Cape Nineteenth Gambling and Racing Amendment Bill (the 19th Amendment Bill) seeks to support the move to financial self-sufficiency by the levying of various statutory fees in order to partially defray the costs incurred by the Board in regulating the industry by:</a:t>
            </a:r>
          </a:p>
          <a:p>
            <a:pPr marL="359387" lvl="2" indent="-180000" eaLnBrk="1" fontAlgn="auto" hangingPunct="1">
              <a:spcBef>
                <a:spcPts val="1200"/>
              </a:spcBef>
              <a:spcAft>
                <a:spcPts val="0"/>
              </a:spcAft>
              <a:buFont typeface="Arial" charset="0"/>
              <a:buChar char="•"/>
              <a:defRPr/>
            </a:pPr>
            <a:r>
              <a:rPr lang="en-ZA" dirty="0"/>
              <a:t>Re-introducing  the limited gambling machine operator fee</a:t>
            </a:r>
          </a:p>
          <a:p>
            <a:pPr marL="359387" lvl="2" indent="-180000" eaLnBrk="1" fontAlgn="auto" hangingPunct="1">
              <a:spcBef>
                <a:spcPts val="1200"/>
              </a:spcBef>
              <a:spcAft>
                <a:spcPts val="0"/>
              </a:spcAft>
              <a:buFont typeface="Arial" charset="0"/>
              <a:buChar char="•"/>
              <a:defRPr/>
            </a:pPr>
            <a:r>
              <a:rPr lang="en-ZA" dirty="0"/>
              <a:t>Introducing a casino operator fee</a:t>
            </a:r>
          </a:p>
          <a:p>
            <a:pPr marL="359387" lvl="2" indent="-180000" eaLnBrk="1" fontAlgn="auto" hangingPunct="1">
              <a:spcBef>
                <a:spcPts val="1200"/>
              </a:spcBef>
              <a:spcAft>
                <a:spcPts val="0"/>
              </a:spcAft>
              <a:buFont typeface="Arial" charset="0"/>
              <a:buChar char="•"/>
              <a:defRPr/>
            </a:pPr>
            <a:r>
              <a:rPr lang="en-ZA" dirty="0"/>
              <a:t>Providing for certain fees to be payable to the Board and no longer the Provincial Revenue Fund</a:t>
            </a:r>
          </a:p>
        </p:txBody>
      </p:sp>
      <p:sp>
        <p:nvSpPr>
          <p:cNvPr id="2" name="Footer Placeholder 1">
            <a:extLst>
              <a:ext uri="{FF2B5EF4-FFF2-40B4-BE49-F238E27FC236}">
                <a16:creationId xmlns:a16="http://schemas.microsoft.com/office/drawing/2014/main" xmlns="" id="{70BD41BE-BFF4-47FB-90B1-F7BEBF6D856C}"/>
              </a:ext>
            </a:extLst>
          </p:cNvPr>
          <p:cNvSpPr>
            <a:spLocks noGrp="1"/>
          </p:cNvSpPr>
          <p:nvPr>
            <p:ph type="ftr" sz="quarter" idx="15"/>
          </p:nvPr>
        </p:nvSpPr>
        <p:spPr>
          <a:xfrm>
            <a:off x="4043363" y="6467475"/>
            <a:ext cx="4138612" cy="231775"/>
          </a:xfrm>
          <a:prstGeom prst="rect">
            <a:avLst/>
          </a:prstGeom>
        </p:spPr>
        <p:txBody>
          <a:bodyPr vert="horz" lIns="0" tIns="72000" rIns="72000" bIns="0" rtlCol="0" anchor="b"/>
          <a:lstStyle>
            <a:defPPr>
              <a:defRPr lang="en-US"/>
            </a:defPPr>
            <a:lvl1pPr algn="l" rtl="0" fontAlgn="auto">
              <a:spcBef>
                <a:spcPts val="0"/>
              </a:spcBef>
              <a:spcAft>
                <a:spcPts val="0"/>
              </a:spcAft>
              <a:defRPr sz="800" kern="1200">
                <a:solidFill>
                  <a:schemeClr val="accent3"/>
                </a:solidFill>
                <a:latin typeface="+mn-lt"/>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en-US" dirty="0"/>
              <a:t>Western Cape Nineteenth Gambling and Racing Amendment Bill</a:t>
            </a:r>
            <a:endParaRPr lang="en-GB" dirty="0"/>
          </a:p>
        </p:txBody>
      </p:sp>
      <p:sp>
        <p:nvSpPr>
          <p:cNvPr id="40965" name="Slide Number Placeholder 2">
            <a:extLst>
              <a:ext uri="{FF2B5EF4-FFF2-40B4-BE49-F238E27FC236}">
                <a16:creationId xmlns:a16="http://schemas.microsoft.com/office/drawing/2014/main" xmlns="" id="{C0C7E9FB-6D8C-4259-B0B9-2C132E9FC839}"/>
              </a:ext>
            </a:extLst>
          </p:cNvPr>
          <p:cNvSpPr>
            <a:spLocks noGrp="1"/>
          </p:cNvSpPr>
          <p:nvPr>
            <p:ph type="sldNum" sz="quarter" idx="14"/>
          </p:nvPr>
        </p:nvSpPr>
        <p:spPr bwMode="auto">
          <a:xfrm>
            <a:off x="8378825" y="6467475"/>
            <a:ext cx="514350" cy="231775"/>
          </a:xfrm>
          <a:prstGeom prst="rect">
            <a:avLst/>
          </a:prstGeom>
          <a:ln>
            <a:miter lim="800000"/>
            <a:headEnd/>
            <a:tailEnd/>
          </a:ln>
        </p:spPr>
        <p:txBody>
          <a:bodyPr vert="horz" wrap="square" lIns="72000" tIns="72000" rIns="0" bIns="0" numCol="1" anchor="ctr" anchorCtr="0" compatLnSpc="1">
            <a:prstTxWarp prst="textNoShape">
              <a:avLst/>
            </a:prstTxWarp>
          </a:bodyPr>
          <a:lstStyle>
            <a:defPPr>
              <a:defRPr lang="en-US"/>
            </a:defPPr>
            <a:lvl1pPr algn="r" rtl="0" fontAlgn="base">
              <a:spcBef>
                <a:spcPct val="0"/>
              </a:spcBef>
              <a:spcAft>
                <a:spcPct val="0"/>
              </a:spcAft>
              <a:defRPr sz="900" kern="1200">
                <a:solidFill>
                  <a:schemeClr val="tx2"/>
                </a:solidFill>
                <a:latin typeface="Century Gothic" panose="020B0502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eaLnBrk="1" hangingPunct="1"/>
            <a:fld id="{F942227A-09D9-4797-B7FF-EF7EE1416620}" type="slidenum">
              <a:rPr lang="en-ZA" altLang="en-US" smtClean="0"/>
              <a:pPr eaLnBrk="1" hangingPunct="1"/>
              <a:t>13</a:t>
            </a:fld>
            <a:endParaRPr lang="en-ZA" altLang="en-US" dirty="0">
              <a:solidFill>
                <a:schemeClr val="tx2"/>
              </a:solidFill>
              <a:latin typeface="Century Gothic" panose="020B0502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xmlns="" id="{33B51A6E-134E-4D48-A678-170D4814A130}"/>
              </a:ext>
            </a:extLst>
          </p:cNvPr>
          <p:cNvSpPr>
            <a:spLocks noGrp="1"/>
          </p:cNvSpPr>
          <p:nvPr>
            <p:ph type="title"/>
          </p:nvPr>
        </p:nvSpPr>
        <p:spPr>
          <a:xfrm>
            <a:off x="558005" y="219612"/>
            <a:ext cx="8597900" cy="558800"/>
          </a:xfrm>
        </p:spPr>
        <p:txBody>
          <a:bodyPr wrap="square" lIns="91440" tIns="45720" rIns="91440" bIns="45720"/>
          <a:lstStyle/>
          <a:p>
            <a:pPr eaLnBrk="1" hangingPunct="1"/>
            <a:r>
              <a:rPr lang="en-ZA" altLang="en-US" dirty="0">
                <a:solidFill>
                  <a:srgbClr val="001489"/>
                </a:solidFill>
              </a:rPr>
              <a:t>Process to Date</a:t>
            </a:r>
          </a:p>
        </p:txBody>
      </p:sp>
      <p:sp>
        <p:nvSpPr>
          <p:cNvPr id="47107" name="Subtitle 2">
            <a:extLst>
              <a:ext uri="{FF2B5EF4-FFF2-40B4-BE49-F238E27FC236}">
                <a16:creationId xmlns:a16="http://schemas.microsoft.com/office/drawing/2014/main" xmlns="" id="{2C49E3A5-02DB-4CB4-BCD6-868D491E04F9}"/>
              </a:ext>
            </a:extLst>
          </p:cNvPr>
          <p:cNvSpPr>
            <a:spLocks noGrp="1"/>
          </p:cNvSpPr>
          <p:nvPr>
            <p:ph type="body" sz="quarter" idx="10"/>
          </p:nvPr>
        </p:nvSpPr>
        <p:spPr>
          <a:xfrm>
            <a:off x="683568" y="1066800"/>
            <a:ext cx="8352928" cy="5170512"/>
          </a:xfrm>
        </p:spPr>
        <p:txBody>
          <a:bodyPr lIns="91440" tIns="45720" rIns="91440" bIns="45720">
            <a:normAutofit fontScale="92500" lnSpcReduction="10000"/>
          </a:bodyPr>
          <a:lstStyle/>
          <a:p>
            <a:pPr lvl="1" eaLnBrk="1" hangingPunct="1">
              <a:lnSpc>
                <a:spcPct val="130000"/>
              </a:lnSpc>
              <a:spcBef>
                <a:spcPts val="1200"/>
              </a:spcBef>
            </a:pPr>
            <a:r>
              <a:rPr lang="en-ZA" altLang="en-US" dirty="0"/>
              <a:t>The proposed amendments were published in the Draft WC Nineteenth Gambling and Racing Amendment Bill, 2018 (the Draft 19</a:t>
            </a:r>
            <a:r>
              <a:rPr lang="en-ZA" altLang="en-US" baseline="30000" dirty="0"/>
              <a:t>th</a:t>
            </a:r>
            <a:r>
              <a:rPr lang="en-ZA" altLang="en-US" dirty="0"/>
              <a:t> Amendment Bill), in </a:t>
            </a:r>
            <a:r>
              <a:rPr lang="en-ZA" altLang="en-US" i="1" dirty="0"/>
              <a:t>Provincial Gazette Extraordinary </a:t>
            </a:r>
            <a:r>
              <a:rPr lang="en-ZA" altLang="en-US" dirty="0"/>
              <a:t>7889 of 28 February 2018, which included matters  related to the relocation of casinos and matters incidental thereto. </a:t>
            </a:r>
          </a:p>
          <a:p>
            <a:pPr lvl="1" eaLnBrk="1" hangingPunct="1">
              <a:lnSpc>
                <a:spcPct val="130000"/>
              </a:lnSpc>
              <a:spcBef>
                <a:spcPts val="1200"/>
              </a:spcBef>
            </a:pPr>
            <a:r>
              <a:rPr lang="en-ZA" altLang="en-US" dirty="0"/>
              <a:t> Pursuant to the comments regarding the Draft 19</a:t>
            </a:r>
            <a:r>
              <a:rPr lang="en-ZA" altLang="en-US" baseline="30000" dirty="0"/>
              <a:t>th</a:t>
            </a:r>
            <a:r>
              <a:rPr lang="en-ZA" altLang="en-US" dirty="0"/>
              <a:t> Amendment Bill, Provincial Treasury extracted only those matters related to promoting the financial self-sufficiency of the Board into the 19</a:t>
            </a:r>
            <a:r>
              <a:rPr lang="en-ZA" altLang="en-US" baseline="30000" dirty="0"/>
              <a:t>th</a:t>
            </a:r>
            <a:r>
              <a:rPr lang="en-ZA" altLang="en-US" dirty="0"/>
              <a:t> Amendment Bill.</a:t>
            </a:r>
          </a:p>
          <a:p>
            <a:pPr lvl="1" eaLnBrk="1" hangingPunct="1">
              <a:lnSpc>
                <a:spcPct val="130000"/>
              </a:lnSpc>
              <a:spcBef>
                <a:spcPts val="1200"/>
              </a:spcBef>
            </a:pPr>
            <a:r>
              <a:rPr lang="en-ZA" altLang="en-US" dirty="0"/>
              <a:t>Casino relocation matters and matters incidental thereto are being dealt with in the 20</a:t>
            </a:r>
            <a:r>
              <a:rPr lang="en-ZA" altLang="en-US" baseline="30000" dirty="0"/>
              <a:t>th</a:t>
            </a:r>
            <a:r>
              <a:rPr lang="en-ZA" altLang="en-US" dirty="0"/>
              <a:t> and 21</a:t>
            </a:r>
            <a:r>
              <a:rPr lang="en-ZA" altLang="en-US" baseline="30000" dirty="0"/>
              <a:t>st</a:t>
            </a:r>
            <a:r>
              <a:rPr lang="en-ZA" altLang="en-US" dirty="0"/>
              <a:t> Draft Amendment Bills.</a:t>
            </a:r>
          </a:p>
          <a:p>
            <a:pPr lvl="1" eaLnBrk="1" hangingPunct="1">
              <a:lnSpc>
                <a:spcPct val="130000"/>
              </a:lnSpc>
              <a:spcBef>
                <a:spcPts val="1200"/>
              </a:spcBef>
            </a:pPr>
            <a:r>
              <a:rPr lang="en-ZA" altLang="en-US" dirty="0"/>
              <a:t>The Bill was published by the Western Cape Provincial Parliament for public comment on 2 May 2019.  However, as a result of the dissolution of the Western Cape Provincial Parliament on 4 May 2019, as per rule 209(2) of the Western Cape Provincial Parliament Standing Rules (dated March 2019) “</a:t>
            </a:r>
            <a:r>
              <a:rPr lang="en-ZA" altLang="en-US" i="1" dirty="0"/>
              <a:t>[a]</a:t>
            </a:r>
            <a:r>
              <a:rPr lang="en-ZA" altLang="en-US" i="1" dirty="0" err="1"/>
              <a:t>ll</a:t>
            </a:r>
            <a:r>
              <a:rPr lang="en-ZA" altLang="en-US" i="1" dirty="0"/>
              <a:t> business before the House or any committee lapses when the Provincial Parliament’s term expires or when the Provincial Parliament is dissolved</a:t>
            </a:r>
            <a:r>
              <a:rPr lang="en-ZA" altLang="en-US" dirty="0"/>
              <a:t>”.  Provincial Treasury, therefore, once again requested Cabinet’s approval to introduce the Bill in the Western Cape Provincial Parliament.</a:t>
            </a:r>
          </a:p>
          <a:p>
            <a:pPr lvl="1" eaLnBrk="1" hangingPunct="1">
              <a:lnSpc>
                <a:spcPct val="130000"/>
              </a:lnSpc>
              <a:spcBef>
                <a:spcPts val="600"/>
              </a:spcBef>
            </a:pPr>
            <a:endParaRPr lang="en-ZA" altLang="en-US" sz="1400" dirty="0"/>
          </a:p>
          <a:p>
            <a:pPr lvl="1" eaLnBrk="1" hangingPunct="1">
              <a:lnSpc>
                <a:spcPct val="130000"/>
              </a:lnSpc>
              <a:spcBef>
                <a:spcPts val="600"/>
              </a:spcBef>
            </a:pPr>
            <a:endParaRPr lang="en-ZA" altLang="en-US" dirty="0"/>
          </a:p>
        </p:txBody>
      </p:sp>
      <p:sp>
        <p:nvSpPr>
          <p:cNvPr id="2" name="Footer Placeholder 1">
            <a:extLst>
              <a:ext uri="{FF2B5EF4-FFF2-40B4-BE49-F238E27FC236}">
                <a16:creationId xmlns:a16="http://schemas.microsoft.com/office/drawing/2014/main" xmlns="" id="{1E007722-7DB3-4BAF-BCDE-C78C07D92880}"/>
              </a:ext>
            </a:extLst>
          </p:cNvPr>
          <p:cNvSpPr>
            <a:spLocks noGrp="1"/>
          </p:cNvSpPr>
          <p:nvPr>
            <p:ph type="ftr" sz="quarter" idx="15"/>
          </p:nvPr>
        </p:nvSpPr>
        <p:spPr>
          <a:xfrm>
            <a:off x="4043363" y="6467475"/>
            <a:ext cx="4138612" cy="231775"/>
          </a:xfrm>
          <a:prstGeom prst="rect">
            <a:avLst/>
          </a:prstGeom>
        </p:spPr>
        <p:txBody>
          <a:bodyPr vert="horz" lIns="0" tIns="72000" rIns="72000" bIns="0" rtlCol="0" anchor="b"/>
          <a:lstStyle>
            <a:defPPr>
              <a:defRPr lang="en-US"/>
            </a:defPPr>
            <a:lvl1pPr algn="l" rtl="0" fontAlgn="auto">
              <a:spcBef>
                <a:spcPts val="0"/>
              </a:spcBef>
              <a:spcAft>
                <a:spcPts val="0"/>
              </a:spcAft>
              <a:defRPr sz="800" kern="1200">
                <a:solidFill>
                  <a:schemeClr val="accent3"/>
                </a:solidFill>
                <a:latin typeface="+mn-lt"/>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en-US"/>
              <a:t>Western Cape Nineteenth Gambling and Racing Amendment Bill</a:t>
            </a:r>
            <a:endParaRPr lang="en-GB" dirty="0">
              <a:solidFill>
                <a:srgbClr val="998F86"/>
              </a:solidFill>
            </a:endParaRPr>
          </a:p>
        </p:txBody>
      </p:sp>
      <p:sp>
        <p:nvSpPr>
          <p:cNvPr id="40965" name="Slide Number Placeholder 2">
            <a:extLst>
              <a:ext uri="{FF2B5EF4-FFF2-40B4-BE49-F238E27FC236}">
                <a16:creationId xmlns:a16="http://schemas.microsoft.com/office/drawing/2014/main" xmlns="" id="{1957C2C8-A627-4D74-93DB-1549BEFEC34B}"/>
              </a:ext>
            </a:extLst>
          </p:cNvPr>
          <p:cNvSpPr>
            <a:spLocks noGrp="1"/>
          </p:cNvSpPr>
          <p:nvPr>
            <p:ph type="sldNum" sz="quarter" idx="14"/>
          </p:nvPr>
        </p:nvSpPr>
        <p:spPr bwMode="auto">
          <a:xfrm>
            <a:off x="8378825" y="6467475"/>
            <a:ext cx="514350" cy="231775"/>
          </a:xfrm>
          <a:prstGeom prst="rect">
            <a:avLst/>
          </a:prstGeom>
          <a:ln>
            <a:miter lim="800000"/>
            <a:headEnd/>
            <a:tailEnd/>
          </a:ln>
        </p:spPr>
        <p:txBody>
          <a:bodyPr vert="horz" wrap="square" lIns="72000" tIns="72000" rIns="0" bIns="0" numCol="1" anchor="ctr" anchorCtr="0" compatLnSpc="1">
            <a:prstTxWarp prst="textNoShape">
              <a:avLst/>
            </a:prstTxWarp>
          </a:bodyPr>
          <a:lstStyle>
            <a:defPPr>
              <a:defRPr lang="en-US"/>
            </a:defPPr>
            <a:lvl1pPr algn="r" rtl="0" fontAlgn="base">
              <a:spcBef>
                <a:spcPct val="0"/>
              </a:spcBef>
              <a:spcAft>
                <a:spcPct val="0"/>
              </a:spcAft>
              <a:defRPr sz="900" kern="1200">
                <a:solidFill>
                  <a:schemeClr val="tx2"/>
                </a:solidFill>
                <a:latin typeface="Century Gothic" panose="020B0502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eaLnBrk="1" hangingPunct="1"/>
            <a:fld id="{F942227A-09D9-4797-B7FF-EF7EE1416620}" type="slidenum">
              <a:rPr lang="en-ZA" altLang="en-US" smtClean="0"/>
              <a:pPr eaLnBrk="1" hangingPunct="1"/>
              <a:t>14</a:t>
            </a:fld>
            <a:endParaRPr lang="en-ZA" altLang="en-US">
              <a:solidFill>
                <a:srgbClr val="003399"/>
              </a:solidFill>
              <a:latin typeface="Century Gothic" panose="020B0502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C21080D0-AAC3-494C-B222-575254C14E37}"/>
              </a:ext>
            </a:extLst>
          </p:cNvPr>
          <p:cNvSpPr>
            <a:spLocks noGrp="1"/>
          </p:cNvSpPr>
          <p:nvPr>
            <p:ph type="body" sz="quarter" idx="12"/>
          </p:nvPr>
        </p:nvSpPr>
        <p:spPr/>
        <p:txBody>
          <a:bodyPr/>
          <a:lstStyle/>
          <a:p>
            <a:r>
              <a:rPr lang="en-ZA" dirty="0"/>
              <a:t>Recommendation and Questions</a:t>
            </a:r>
          </a:p>
        </p:txBody>
      </p:sp>
    </p:spTree>
    <p:extLst>
      <p:ext uri="{BB962C8B-B14F-4D97-AF65-F5344CB8AC3E}">
        <p14:creationId xmlns:p14="http://schemas.microsoft.com/office/powerpoint/2010/main" val="3604376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xmlns="" id="{2194E49C-C463-48E4-B54C-954F7587D5D9}"/>
              </a:ext>
            </a:extLst>
          </p:cNvPr>
          <p:cNvSpPr>
            <a:spLocks noGrp="1"/>
          </p:cNvSpPr>
          <p:nvPr>
            <p:ph type="title"/>
          </p:nvPr>
        </p:nvSpPr>
        <p:spPr>
          <a:xfrm>
            <a:off x="683568" y="254644"/>
            <a:ext cx="8597900" cy="558800"/>
          </a:xfrm>
        </p:spPr>
        <p:txBody>
          <a:bodyPr wrap="square" lIns="91440" tIns="45720" rIns="91440" bIns="45720"/>
          <a:lstStyle/>
          <a:p>
            <a:pPr eaLnBrk="1" hangingPunct="1"/>
            <a:r>
              <a:rPr lang="en-ZA" altLang="en-US" dirty="0">
                <a:solidFill>
                  <a:srgbClr val="001489"/>
                </a:solidFill>
              </a:rPr>
              <a:t>Recommendation </a:t>
            </a:r>
          </a:p>
        </p:txBody>
      </p:sp>
      <p:sp>
        <p:nvSpPr>
          <p:cNvPr id="38915" name="Text Placeholder 4">
            <a:extLst>
              <a:ext uri="{FF2B5EF4-FFF2-40B4-BE49-F238E27FC236}">
                <a16:creationId xmlns:a16="http://schemas.microsoft.com/office/drawing/2014/main" xmlns="" id="{47FDF313-0EFE-4901-A187-CFB96D674C3B}"/>
              </a:ext>
            </a:extLst>
          </p:cNvPr>
          <p:cNvSpPr>
            <a:spLocks noGrp="1"/>
          </p:cNvSpPr>
          <p:nvPr>
            <p:ph type="body" sz="quarter" idx="10"/>
          </p:nvPr>
        </p:nvSpPr>
        <p:spPr>
          <a:xfrm>
            <a:off x="683568" y="1052736"/>
            <a:ext cx="8229600" cy="4953000"/>
          </a:xfrm>
        </p:spPr>
        <p:txBody>
          <a:bodyPr>
            <a:normAutofit/>
          </a:bodyPr>
          <a:lstStyle/>
          <a:p>
            <a:pPr lvl="1">
              <a:lnSpc>
                <a:spcPct val="110000"/>
              </a:lnSpc>
              <a:spcBef>
                <a:spcPts val="1800"/>
              </a:spcBef>
            </a:pPr>
            <a:r>
              <a:rPr lang="en-US" altLang="en-US" dirty="0">
                <a:solidFill>
                  <a:srgbClr val="000000"/>
                </a:solidFill>
              </a:rPr>
              <a:t>Provincial Treasury recommends the Standing Committee to facilitate the passage of the 19thAmmendment Bill which is aimed to promote the self-sufficiency of the Board.</a:t>
            </a:r>
          </a:p>
          <a:p>
            <a:pPr lvl="1">
              <a:lnSpc>
                <a:spcPct val="110000"/>
              </a:lnSpc>
              <a:spcBef>
                <a:spcPts val="1800"/>
              </a:spcBef>
            </a:pPr>
            <a:r>
              <a:rPr lang="en-ZA" altLang="en-US" dirty="0">
                <a:solidFill>
                  <a:srgbClr val="000000"/>
                </a:solidFill>
              </a:rPr>
              <a:t>The benefits of a well regulated gambling industry accrue to the citizens of the Western Cape, the industry and the provincial </a:t>
            </a:r>
            <a:r>
              <a:rPr lang="en-ZA" altLang="en-US" dirty="0" err="1">
                <a:solidFill>
                  <a:srgbClr val="000000"/>
                </a:solidFill>
              </a:rPr>
              <a:t>fiscus</a:t>
            </a:r>
            <a:r>
              <a:rPr lang="en-ZA" altLang="en-US" dirty="0">
                <a:solidFill>
                  <a:srgbClr val="000000"/>
                </a:solidFill>
              </a:rPr>
              <a:t> by helping to protect punters from unscrupulous illegal gambling sites, protect the market share of legal gambling sites, support innovation at the Board and to protect the gambling tax revenue for the province.</a:t>
            </a:r>
            <a:endParaRPr lang="en-ZA" altLang="en-US" dirty="0"/>
          </a:p>
        </p:txBody>
      </p:sp>
      <p:sp>
        <p:nvSpPr>
          <p:cNvPr id="2" name="Footer Placeholder 1">
            <a:extLst>
              <a:ext uri="{FF2B5EF4-FFF2-40B4-BE49-F238E27FC236}">
                <a16:creationId xmlns:a16="http://schemas.microsoft.com/office/drawing/2014/main" xmlns="" id="{7850AC91-3C30-4D95-BC98-9D64AD5FA104}"/>
              </a:ext>
            </a:extLst>
          </p:cNvPr>
          <p:cNvSpPr>
            <a:spLocks noGrp="1"/>
          </p:cNvSpPr>
          <p:nvPr>
            <p:ph type="ftr" sz="quarter" idx="4294967295"/>
          </p:nvPr>
        </p:nvSpPr>
        <p:spPr>
          <a:xfrm>
            <a:off x="4043363" y="6467475"/>
            <a:ext cx="4138612" cy="231775"/>
          </a:xfrm>
          <a:prstGeom prst="rect">
            <a:avLst/>
          </a:prstGeom>
        </p:spPr>
        <p:txBody>
          <a:bodyPr vert="horz" lIns="0" tIns="72000" rIns="72000" bIns="0" rtlCol="0" anchor="b"/>
          <a:lstStyle>
            <a:defPPr>
              <a:defRPr lang="en-US"/>
            </a:defPPr>
            <a:lvl1pPr algn="l" rtl="0" fontAlgn="auto">
              <a:spcBef>
                <a:spcPts val="0"/>
              </a:spcBef>
              <a:spcAft>
                <a:spcPts val="0"/>
              </a:spcAft>
              <a:defRPr sz="800" kern="1200">
                <a:solidFill>
                  <a:schemeClr val="accent3"/>
                </a:solidFill>
                <a:latin typeface="+mn-lt"/>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en-US">
                <a:solidFill>
                  <a:srgbClr val="998F86"/>
                </a:solidFill>
              </a:rPr>
              <a:t>Western Cape Nineteenth Gambling and Racing Amendment Bill</a:t>
            </a:r>
            <a:endParaRPr lang="en-GB" dirty="0">
              <a:solidFill>
                <a:srgbClr val="998F86"/>
              </a:solidFill>
            </a:endParaRPr>
          </a:p>
        </p:txBody>
      </p:sp>
      <p:sp>
        <p:nvSpPr>
          <p:cNvPr id="39941" name="Slide Number Placeholder 2">
            <a:extLst>
              <a:ext uri="{FF2B5EF4-FFF2-40B4-BE49-F238E27FC236}">
                <a16:creationId xmlns:a16="http://schemas.microsoft.com/office/drawing/2014/main" xmlns="" id="{F4F5A7FA-33BF-4231-858A-F00141CFA53A}"/>
              </a:ext>
            </a:extLst>
          </p:cNvPr>
          <p:cNvSpPr>
            <a:spLocks noGrp="1"/>
          </p:cNvSpPr>
          <p:nvPr>
            <p:ph type="sldNum" sz="quarter" idx="4294967295"/>
          </p:nvPr>
        </p:nvSpPr>
        <p:spPr bwMode="auto">
          <a:xfrm>
            <a:off x="8378825" y="6467475"/>
            <a:ext cx="514350" cy="231775"/>
          </a:xfrm>
          <a:prstGeom prst="rect">
            <a:avLst/>
          </a:prstGeom>
          <a:ln>
            <a:miter lim="800000"/>
            <a:headEnd/>
            <a:tailEnd/>
          </a:ln>
        </p:spPr>
        <p:txBody>
          <a:bodyPr vert="horz" wrap="square" lIns="72000" tIns="72000" rIns="0" bIns="0" numCol="1" anchor="ctr" anchorCtr="0" compatLnSpc="1">
            <a:prstTxWarp prst="textNoShape">
              <a:avLst/>
            </a:prstTxWarp>
          </a:bodyPr>
          <a:lstStyle>
            <a:defPPr>
              <a:defRPr lang="en-US"/>
            </a:defPPr>
            <a:lvl1pPr algn="r" rtl="0" fontAlgn="base">
              <a:spcBef>
                <a:spcPct val="0"/>
              </a:spcBef>
              <a:spcAft>
                <a:spcPct val="0"/>
              </a:spcAft>
              <a:defRPr sz="900" kern="1200">
                <a:solidFill>
                  <a:schemeClr val="tx2"/>
                </a:solidFill>
                <a:latin typeface="Century Gothic" panose="020B0502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fld id="{F942227A-09D9-4797-B7FF-EF7EE1416620}" type="slidenum">
              <a:rPr lang="en-ZA" altLang="en-US" smtClean="0">
                <a:solidFill>
                  <a:srgbClr val="003399"/>
                </a:solidFill>
              </a:rPr>
              <a:pPr/>
              <a:t>16</a:t>
            </a:fld>
            <a:endParaRPr lang="en-ZA" altLang="en-US">
              <a:solidFill>
                <a:srgbClr val="003399"/>
              </a:solidFill>
            </a:endParaRPr>
          </a:p>
        </p:txBody>
      </p:sp>
    </p:spTree>
    <p:extLst>
      <p:ext uri="{BB962C8B-B14F-4D97-AF65-F5344CB8AC3E}">
        <p14:creationId xmlns:p14="http://schemas.microsoft.com/office/powerpoint/2010/main" val="4267536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17E0C9-593B-4717-B0A2-818AC29F97F0}"/>
              </a:ext>
            </a:extLst>
          </p:cNvPr>
          <p:cNvSpPr>
            <a:spLocks noGrp="1"/>
          </p:cNvSpPr>
          <p:nvPr>
            <p:ph type="title"/>
          </p:nvPr>
        </p:nvSpPr>
        <p:spPr/>
        <p:txBody>
          <a:bodyPr/>
          <a:lstStyle/>
          <a:p>
            <a:r>
              <a:rPr lang="en-ZA" dirty="0"/>
              <a:t>Questions and matters of Clarity</a:t>
            </a:r>
          </a:p>
        </p:txBody>
      </p:sp>
      <p:sp>
        <p:nvSpPr>
          <p:cNvPr id="4" name="Slide Number Placeholder 3">
            <a:extLst>
              <a:ext uri="{FF2B5EF4-FFF2-40B4-BE49-F238E27FC236}">
                <a16:creationId xmlns:a16="http://schemas.microsoft.com/office/drawing/2014/main" xmlns="" id="{10C27CB9-2E9B-4825-B44E-5B0FE8FD1368}"/>
              </a:ext>
            </a:extLst>
          </p:cNvPr>
          <p:cNvSpPr>
            <a:spLocks noGrp="1"/>
          </p:cNvSpPr>
          <p:nvPr>
            <p:ph type="sldNum" sz="quarter" idx="4"/>
          </p:nvPr>
        </p:nvSpPr>
        <p:spPr/>
        <p:txBody>
          <a:bodyPr/>
          <a:lstStyle/>
          <a:p>
            <a:fld id="{8406839F-D7A4-4E5D-B93D-768AD4D1DB36}" type="slidenum">
              <a:rPr lang="en-ZA" smtClean="0">
                <a:solidFill>
                  <a:srgbClr val="003399"/>
                </a:solidFill>
              </a:rPr>
              <a:pPr/>
              <a:t>17</a:t>
            </a:fld>
            <a:endParaRPr lang="en-ZA" dirty="0">
              <a:solidFill>
                <a:srgbClr val="003399"/>
              </a:solidFill>
            </a:endParaRPr>
          </a:p>
        </p:txBody>
      </p:sp>
      <p:sp>
        <p:nvSpPr>
          <p:cNvPr id="5" name="Footer Placeholder 4">
            <a:extLst>
              <a:ext uri="{FF2B5EF4-FFF2-40B4-BE49-F238E27FC236}">
                <a16:creationId xmlns:a16="http://schemas.microsoft.com/office/drawing/2014/main" xmlns="" id="{CAD7D4A7-16E4-4E13-A211-055DD365BAFF}"/>
              </a:ext>
            </a:extLst>
          </p:cNvPr>
          <p:cNvSpPr>
            <a:spLocks noGrp="1"/>
          </p:cNvSpPr>
          <p:nvPr>
            <p:ph type="ftr" sz="quarter" idx="3"/>
          </p:nvPr>
        </p:nvSpPr>
        <p:spPr/>
        <p:txBody>
          <a:bodyPr/>
          <a:lstStyle/>
          <a:p>
            <a:r>
              <a:rPr lang="en-US">
                <a:solidFill>
                  <a:srgbClr val="998F86"/>
                </a:solidFill>
              </a:rPr>
              <a:t>Western Cape Nineteenth Gambling and Racing Amendment Bill</a:t>
            </a:r>
            <a:endParaRPr lang="en-GB" dirty="0">
              <a:solidFill>
                <a:srgbClr val="998F86"/>
              </a:solidFill>
            </a:endParaRPr>
          </a:p>
        </p:txBody>
      </p:sp>
      <p:sp>
        <p:nvSpPr>
          <p:cNvPr id="6" name="Text Placeholder 5">
            <a:extLst>
              <a:ext uri="{FF2B5EF4-FFF2-40B4-BE49-F238E27FC236}">
                <a16:creationId xmlns:a16="http://schemas.microsoft.com/office/drawing/2014/main" xmlns="" id="{C8AC843D-71B0-41F7-8557-30097314B940}"/>
              </a:ext>
            </a:extLst>
          </p:cNvPr>
          <p:cNvSpPr>
            <a:spLocks noGrp="1"/>
          </p:cNvSpPr>
          <p:nvPr>
            <p:ph type="body" sz="quarter" idx="10"/>
          </p:nvPr>
        </p:nvSpPr>
        <p:spPr/>
        <p:txBody>
          <a:bodyPr/>
          <a:lstStyle/>
          <a:p>
            <a:endParaRPr lang="en-ZA" dirty="0"/>
          </a:p>
        </p:txBody>
      </p:sp>
    </p:spTree>
    <p:extLst>
      <p:ext uri="{BB962C8B-B14F-4D97-AF65-F5344CB8AC3E}">
        <p14:creationId xmlns:p14="http://schemas.microsoft.com/office/powerpoint/2010/main" val="3935443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09AC0C-0E0B-4DDD-9CF9-C5FD36AA50BF}"/>
              </a:ext>
            </a:extLst>
          </p:cNvPr>
          <p:cNvSpPr>
            <a:spLocks noGrp="1"/>
          </p:cNvSpPr>
          <p:nvPr>
            <p:ph type="title"/>
          </p:nvPr>
        </p:nvSpPr>
        <p:spPr>
          <a:xfrm>
            <a:off x="581826" y="239574"/>
            <a:ext cx="8597205" cy="559256"/>
          </a:xfrm>
        </p:spPr>
        <p:txBody>
          <a:bodyPr/>
          <a:lstStyle/>
          <a:p>
            <a:r>
              <a:rPr lang="en-US" dirty="0"/>
              <a:t>Sources</a:t>
            </a:r>
          </a:p>
        </p:txBody>
      </p:sp>
      <p:sp>
        <p:nvSpPr>
          <p:cNvPr id="4" name="Slide Number Placeholder 3">
            <a:extLst>
              <a:ext uri="{FF2B5EF4-FFF2-40B4-BE49-F238E27FC236}">
                <a16:creationId xmlns:a16="http://schemas.microsoft.com/office/drawing/2014/main" xmlns="" id="{FC98ACDC-E766-43C6-B793-9B180C2CFB1B}"/>
              </a:ext>
            </a:extLst>
          </p:cNvPr>
          <p:cNvSpPr>
            <a:spLocks noGrp="1"/>
          </p:cNvSpPr>
          <p:nvPr>
            <p:ph type="sldNum" sz="quarter" idx="4"/>
          </p:nvPr>
        </p:nvSpPr>
        <p:spPr/>
        <p:txBody>
          <a:bodyPr/>
          <a:lstStyle/>
          <a:p>
            <a:fld id="{8406839F-D7A4-4E5D-B93D-768AD4D1DB36}" type="slidenum">
              <a:rPr lang="en-ZA" smtClean="0"/>
              <a:pPr/>
              <a:t>18</a:t>
            </a:fld>
            <a:endParaRPr lang="en-ZA" dirty="0"/>
          </a:p>
        </p:txBody>
      </p:sp>
      <p:sp>
        <p:nvSpPr>
          <p:cNvPr id="5" name="Footer Placeholder 4">
            <a:extLst>
              <a:ext uri="{FF2B5EF4-FFF2-40B4-BE49-F238E27FC236}">
                <a16:creationId xmlns:a16="http://schemas.microsoft.com/office/drawing/2014/main" xmlns="" id="{491C3E7E-4F0A-4097-8BE5-7C59E7E56F6A}"/>
              </a:ext>
            </a:extLst>
          </p:cNvPr>
          <p:cNvSpPr>
            <a:spLocks noGrp="1"/>
          </p:cNvSpPr>
          <p:nvPr>
            <p:ph type="ftr" sz="quarter" idx="3"/>
          </p:nvPr>
        </p:nvSpPr>
        <p:spPr/>
        <p:txBody>
          <a:bodyPr/>
          <a:lstStyle/>
          <a:p>
            <a:r>
              <a:rPr lang="en-US"/>
              <a:t>Western Cape Nineteenth Gambling and Racing Amendment Bill</a:t>
            </a:r>
            <a:endParaRPr lang="en-GB" dirty="0"/>
          </a:p>
        </p:txBody>
      </p:sp>
      <p:sp>
        <p:nvSpPr>
          <p:cNvPr id="6" name="Text Placeholder 5">
            <a:extLst>
              <a:ext uri="{FF2B5EF4-FFF2-40B4-BE49-F238E27FC236}">
                <a16:creationId xmlns:a16="http://schemas.microsoft.com/office/drawing/2014/main" xmlns="" id="{40005BC1-9118-4C40-9D68-EA7D3000749D}"/>
              </a:ext>
            </a:extLst>
          </p:cNvPr>
          <p:cNvSpPr>
            <a:spLocks noGrp="1"/>
          </p:cNvSpPr>
          <p:nvPr>
            <p:ph type="body" sz="quarter" idx="10"/>
          </p:nvPr>
        </p:nvSpPr>
        <p:spPr>
          <a:xfrm>
            <a:off x="581826" y="1299473"/>
            <a:ext cx="8597205" cy="3713704"/>
          </a:xfrm>
        </p:spPr>
        <p:txBody>
          <a:bodyPr/>
          <a:lstStyle/>
          <a:p>
            <a:pPr marL="280988" lvl="1" indent="-280988">
              <a:lnSpc>
                <a:spcPct val="120000"/>
              </a:lnSpc>
              <a:spcBef>
                <a:spcPts val="1200"/>
              </a:spcBef>
              <a:defRPr/>
            </a:pPr>
            <a:r>
              <a:rPr lang="en-ZA" dirty="0">
                <a:solidFill>
                  <a:prstClr val="black"/>
                </a:solidFill>
                <a:cs typeface="Arial" panose="020B0604020202020204" pitchFamily="34" charset="0"/>
              </a:rPr>
              <a:t>Gaming and Wagering Commission of Western Australia.2019. Gaming and Wagering Commission of Western Australia 20018-19 Annual Report. GWCWA: Perth</a:t>
            </a:r>
          </a:p>
          <a:p>
            <a:pPr marL="280988" lvl="1" indent="-280988">
              <a:lnSpc>
                <a:spcPct val="120000"/>
              </a:lnSpc>
              <a:spcBef>
                <a:spcPts val="1200"/>
              </a:spcBef>
              <a:defRPr/>
            </a:pPr>
            <a:r>
              <a:rPr lang="en-ZA" dirty="0">
                <a:solidFill>
                  <a:prstClr val="black"/>
                </a:solidFill>
                <a:cs typeface="Arial" panose="020B0604020202020204" pitchFamily="34" charset="0"/>
              </a:rPr>
              <a:t>Smith, W. 1997. Utility Regulators—The Independence. Public Policy for Private Sector 127. World Bank: Washington</a:t>
            </a:r>
          </a:p>
          <a:p>
            <a:pPr marL="280988" lvl="1" indent="-280988">
              <a:lnSpc>
                <a:spcPct val="120000"/>
              </a:lnSpc>
              <a:spcBef>
                <a:spcPts val="1200"/>
              </a:spcBef>
              <a:defRPr/>
            </a:pPr>
            <a:r>
              <a:rPr lang="en-ZA" dirty="0">
                <a:solidFill>
                  <a:prstClr val="black"/>
                </a:solidFill>
                <a:cs typeface="Arial" panose="020B0604020202020204" pitchFamily="34" charset="0"/>
              </a:rPr>
              <a:t>OECD.2017.The Governance of Regulators Creating a Culture of Independence: Practical Guidance Against Undue Influence. OECD Publishing: Paris</a:t>
            </a:r>
          </a:p>
          <a:p>
            <a:pPr marL="280988" lvl="1" indent="-280988">
              <a:lnSpc>
                <a:spcPct val="120000"/>
              </a:lnSpc>
              <a:spcBef>
                <a:spcPts val="1200"/>
              </a:spcBef>
              <a:defRPr/>
            </a:pPr>
            <a:r>
              <a:rPr lang="en-ZA" dirty="0">
                <a:solidFill>
                  <a:prstClr val="black"/>
                </a:solidFill>
                <a:cs typeface="Arial" panose="020B0604020202020204" pitchFamily="34" charset="0"/>
              </a:rPr>
              <a:t>Gambling Commission. 2019. Gambling Commission Annual Report and Accounts 2018-19. Gambling Commission: Birmingham </a:t>
            </a:r>
          </a:p>
          <a:p>
            <a:endParaRPr lang="en-US" dirty="0"/>
          </a:p>
        </p:txBody>
      </p:sp>
    </p:spTree>
    <p:extLst>
      <p:ext uri="{BB962C8B-B14F-4D97-AF65-F5344CB8AC3E}">
        <p14:creationId xmlns:p14="http://schemas.microsoft.com/office/powerpoint/2010/main" val="1714673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xmlns="" id="{2194E49C-C463-48E4-B54C-954F7587D5D9}"/>
              </a:ext>
            </a:extLst>
          </p:cNvPr>
          <p:cNvSpPr>
            <a:spLocks noGrp="1"/>
          </p:cNvSpPr>
          <p:nvPr>
            <p:ph type="title"/>
          </p:nvPr>
        </p:nvSpPr>
        <p:spPr>
          <a:xfrm>
            <a:off x="683568" y="254644"/>
            <a:ext cx="8597900" cy="558800"/>
          </a:xfrm>
        </p:spPr>
        <p:txBody>
          <a:bodyPr wrap="square" lIns="91440" tIns="45720" rIns="91440" bIns="45720"/>
          <a:lstStyle/>
          <a:p>
            <a:pPr eaLnBrk="1" hangingPunct="1"/>
            <a:r>
              <a:rPr lang="en-ZA" altLang="en-US" dirty="0">
                <a:solidFill>
                  <a:srgbClr val="001489"/>
                </a:solidFill>
              </a:rPr>
              <a:t>Overview of Presentation </a:t>
            </a:r>
          </a:p>
        </p:txBody>
      </p:sp>
      <p:sp>
        <p:nvSpPr>
          <p:cNvPr id="38915" name="Text Placeholder 4">
            <a:extLst>
              <a:ext uri="{FF2B5EF4-FFF2-40B4-BE49-F238E27FC236}">
                <a16:creationId xmlns:a16="http://schemas.microsoft.com/office/drawing/2014/main" xmlns="" id="{47FDF313-0EFE-4901-A187-CFB96D674C3B}"/>
              </a:ext>
            </a:extLst>
          </p:cNvPr>
          <p:cNvSpPr>
            <a:spLocks noGrp="1"/>
          </p:cNvSpPr>
          <p:nvPr>
            <p:ph type="body" sz="quarter" idx="10"/>
          </p:nvPr>
        </p:nvSpPr>
        <p:spPr>
          <a:xfrm>
            <a:off x="683568" y="1052736"/>
            <a:ext cx="8229600" cy="4953000"/>
          </a:xfrm>
        </p:spPr>
        <p:txBody>
          <a:bodyPr/>
          <a:lstStyle/>
          <a:p>
            <a:pPr lvl="1">
              <a:lnSpc>
                <a:spcPct val="110000"/>
              </a:lnSpc>
              <a:spcBef>
                <a:spcPts val="1800"/>
              </a:spcBef>
            </a:pPr>
            <a:endParaRPr lang="en-ZA" altLang="en-US" dirty="0"/>
          </a:p>
          <a:p>
            <a:pPr lvl="1">
              <a:lnSpc>
                <a:spcPct val="110000"/>
              </a:lnSpc>
              <a:spcBef>
                <a:spcPts val="1800"/>
              </a:spcBef>
            </a:pPr>
            <a:r>
              <a:rPr lang="en-ZA" altLang="en-US" dirty="0"/>
              <a:t>Problem Statement:  Funding Shortfall for the Board</a:t>
            </a:r>
          </a:p>
          <a:p>
            <a:pPr lvl="1">
              <a:lnSpc>
                <a:spcPct val="110000"/>
              </a:lnSpc>
              <a:spcBef>
                <a:spcPts val="1800"/>
              </a:spcBef>
            </a:pPr>
            <a:r>
              <a:rPr lang="en-ZA" altLang="en-US" dirty="0"/>
              <a:t>Aim of the 19th Amendment Bill</a:t>
            </a:r>
          </a:p>
          <a:p>
            <a:pPr lvl="1">
              <a:lnSpc>
                <a:spcPct val="110000"/>
              </a:lnSpc>
              <a:spcBef>
                <a:spcPts val="1800"/>
              </a:spcBef>
            </a:pPr>
            <a:r>
              <a:rPr lang="en-US" altLang="en-US" dirty="0"/>
              <a:t>Recommendation and Questions</a:t>
            </a:r>
          </a:p>
          <a:p>
            <a:pPr lvl="1">
              <a:lnSpc>
                <a:spcPct val="110000"/>
              </a:lnSpc>
              <a:spcBef>
                <a:spcPts val="1800"/>
              </a:spcBef>
            </a:pPr>
            <a:endParaRPr lang="en-ZA" altLang="en-US" dirty="0"/>
          </a:p>
        </p:txBody>
      </p:sp>
      <p:sp>
        <p:nvSpPr>
          <p:cNvPr id="2" name="Footer Placeholder 1">
            <a:extLst>
              <a:ext uri="{FF2B5EF4-FFF2-40B4-BE49-F238E27FC236}">
                <a16:creationId xmlns:a16="http://schemas.microsoft.com/office/drawing/2014/main" xmlns="" id="{7850AC91-3C30-4D95-BC98-9D64AD5FA104}"/>
              </a:ext>
            </a:extLst>
          </p:cNvPr>
          <p:cNvSpPr>
            <a:spLocks noGrp="1"/>
          </p:cNvSpPr>
          <p:nvPr>
            <p:ph type="ftr" sz="quarter" idx="15"/>
          </p:nvPr>
        </p:nvSpPr>
        <p:spPr>
          <a:xfrm>
            <a:off x="4043363" y="6467475"/>
            <a:ext cx="4138612" cy="231775"/>
          </a:xfrm>
          <a:prstGeom prst="rect">
            <a:avLst/>
          </a:prstGeom>
        </p:spPr>
        <p:txBody>
          <a:bodyPr vert="horz" lIns="0" tIns="72000" rIns="72000" bIns="0" rtlCol="0" anchor="b"/>
          <a:lstStyle>
            <a:defPPr>
              <a:defRPr lang="en-US"/>
            </a:defPPr>
            <a:lvl1pPr algn="l" rtl="0" fontAlgn="auto">
              <a:spcBef>
                <a:spcPts val="0"/>
              </a:spcBef>
              <a:spcAft>
                <a:spcPts val="0"/>
              </a:spcAft>
              <a:defRPr sz="800" kern="1200">
                <a:solidFill>
                  <a:schemeClr val="accent3"/>
                </a:solidFill>
                <a:latin typeface="+mn-lt"/>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en-US" dirty="0"/>
              <a:t>Western Cape Nineteenth Gambling and Racing Amendment Bill</a:t>
            </a:r>
            <a:endParaRPr lang="en-GB" dirty="0"/>
          </a:p>
        </p:txBody>
      </p:sp>
      <p:sp>
        <p:nvSpPr>
          <p:cNvPr id="39941" name="Slide Number Placeholder 2">
            <a:extLst>
              <a:ext uri="{FF2B5EF4-FFF2-40B4-BE49-F238E27FC236}">
                <a16:creationId xmlns:a16="http://schemas.microsoft.com/office/drawing/2014/main" xmlns="" id="{F4F5A7FA-33BF-4231-858A-F00141CFA53A}"/>
              </a:ext>
            </a:extLst>
          </p:cNvPr>
          <p:cNvSpPr>
            <a:spLocks noGrp="1"/>
          </p:cNvSpPr>
          <p:nvPr>
            <p:ph type="sldNum" sz="quarter" idx="14"/>
          </p:nvPr>
        </p:nvSpPr>
        <p:spPr bwMode="auto">
          <a:xfrm>
            <a:off x="8378825" y="6467475"/>
            <a:ext cx="514350" cy="231775"/>
          </a:xfrm>
          <a:prstGeom prst="rect">
            <a:avLst/>
          </a:prstGeom>
          <a:ln>
            <a:miter lim="800000"/>
            <a:headEnd/>
            <a:tailEnd/>
          </a:ln>
        </p:spPr>
        <p:txBody>
          <a:bodyPr vert="horz" wrap="square" lIns="72000" tIns="72000" rIns="0" bIns="0" numCol="1" anchor="ctr" anchorCtr="0" compatLnSpc="1">
            <a:prstTxWarp prst="textNoShape">
              <a:avLst/>
            </a:prstTxWarp>
          </a:bodyPr>
          <a:lstStyle>
            <a:defPPr>
              <a:defRPr lang="en-US"/>
            </a:defPPr>
            <a:lvl1pPr algn="r" rtl="0" fontAlgn="base">
              <a:spcBef>
                <a:spcPct val="0"/>
              </a:spcBef>
              <a:spcAft>
                <a:spcPct val="0"/>
              </a:spcAft>
              <a:defRPr sz="900" kern="1200">
                <a:solidFill>
                  <a:schemeClr val="tx2"/>
                </a:solidFill>
                <a:latin typeface="Century Gothic" panose="020B0502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eaLnBrk="1" hangingPunct="1"/>
            <a:fld id="{F942227A-09D9-4797-B7FF-EF7EE1416620}" type="slidenum">
              <a:rPr lang="en-ZA" altLang="en-US" smtClean="0"/>
              <a:pPr eaLnBrk="1" hangingPunct="1"/>
              <a:t>2</a:t>
            </a:fld>
            <a:endParaRPr lang="en-ZA" altLang="en-US" dirty="0">
              <a:solidFill>
                <a:schemeClr val="tx2"/>
              </a:solidFill>
              <a:latin typeface="Century Gothic" panose="020B0502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E4478475-E594-4F46-B606-49718A673A5A}"/>
              </a:ext>
            </a:extLst>
          </p:cNvPr>
          <p:cNvSpPr>
            <a:spLocks noGrp="1"/>
          </p:cNvSpPr>
          <p:nvPr>
            <p:ph type="body" sz="quarter" idx="12"/>
          </p:nvPr>
        </p:nvSpPr>
        <p:spPr>
          <a:xfrm>
            <a:off x="611188" y="2276872"/>
            <a:ext cx="8281291" cy="1584176"/>
          </a:xfrm>
        </p:spPr>
        <p:txBody>
          <a:bodyPr>
            <a:normAutofit/>
          </a:bodyPr>
          <a:lstStyle/>
          <a:p>
            <a:pPr algn="ctr"/>
            <a:r>
              <a:rPr lang="en-ZA" sz="2500" dirty="0"/>
              <a:t>Part 1</a:t>
            </a:r>
          </a:p>
          <a:p>
            <a:r>
              <a:rPr lang="en-ZA" sz="2500" dirty="0"/>
              <a:t>Problem Statement:  Funding Shortfall for the Board</a:t>
            </a:r>
          </a:p>
        </p:txBody>
      </p:sp>
    </p:spTree>
    <p:extLst>
      <p:ext uri="{BB962C8B-B14F-4D97-AF65-F5344CB8AC3E}">
        <p14:creationId xmlns:p14="http://schemas.microsoft.com/office/powerpoint/2010/main" val="2845684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xmlns="" id="{6B17A926-C43C-4232-A407-9B687AD1DBCB}"/>
              </a:ext>
            </a:extLst>
          </p:cNvPr>
          <p:cNvSpPr>
            <a:spLocks noGrp="1"/>
          </p:cNvSpPr>
          <p:nvPr>
            <p:ph type="title"/>
          </p:nvPr>
        </p:nvSpPr>
        <p:spPr>
          <a:xfrm>
            <a:off x="572319" y="205545"/>
            <a:ext cx="8597900" cy="558800"/>
          </a:xfrm>
        </p:spPr>
        <p:txBody>
          <a:bodyPr wrap="square" lIns="91440" tIns="45720" rIns="91440" bIns="45720"/>
          <a:lstStyle/>
          <a:p>
            <a:pPr eaLnBrk="1" hangingPunct="1"/>
            <a:r>
              <a:rPr lang="en-ZA" altLang="en-US" dirty="0">
                <a:solidFill>
                  <a:srgbClr val="001489"/>
                </a:solidFill>
              </a:rPr>
              <a:t>Funding Short-fall of the Board</a:t>
            </a:r>
          </a:p>
        </p:txBody>
      </p:sp>
      <p:sp>
        <p:nvSpPr>
          <p:cNvPr id="43011" name="Subtitle 2">
            <a:extLst>
              <a:ext uri="{FF2B5EF4-FFF2-40B4-BE49-F238E27FC236}">
                <a16:creationId xmlns:a16="http://schemas.microsoft.com/office/drawing/2014/main" xmlns="" id="{DDB522FF-2561-4ABB-B32A-D078CADF7EE9}"/>
              </a:ext>
            </a:extLst>
          </p:cNvPr>
          <p:cNvSpPr>
            <a:spLocks noGrp="1"/>
          </p:cNvSpPr>
          <p:nvPr>
            <p:ph type="body" sz="quarter" idx="10"/>
          </p:nvPr>
        </p:nvSpPr>
        <p:spPr>
          <a:xfrm>
            <a:off x="572318" y="1066800"/>
            <a:ext cx="8330381" cy="5029200"/>
          </a:xfrm>
        </p:spPr>
        <p:txBody>
          <a:bodyPr lIns="91440" tIns="45720" rIns="91440" bIns="45720">
            <a:normAutofit fontScale="85000" lnSpcReduction="20000"/>
          </a:bodyPr>
          <a:lstStyle/>
          <a:p>
            <a:pPr marL="338138" lvl="1" indent="-338138">
              <a:lnSpc>
                <a:spcPct val="120000"/>
              </a:lnSpc>
              <a:spcBef>
                <a:spcPts val="1200"/>
              </a:spcBef>
            </a:pPr>
            <a:r>
              <a:rPr lang="en-ZA" altLang="en-US" sz="1700" dirty="0"/>
              <a:t>In 1997 the Western Cape Provincial Cabinet issued Policy Determinations dealing with licensed gambling in the Province</a:t>
            </a:r>
          </a:p>
          <a:p>
            <a:pPr marL="338138" lvl="1" indent="-338138">
              <a:lnSpc>
                <a:spcPct val="120000"/>
              </a:lnSpc>
              <a:spcBef>
                <a:spcPts val="1200"/>
              </a:spcBef>
            </a:pPr>
            <a:r>
              <a:rPr lang="en-ZA" altLang="en-US" sz="1700" dirty="0"/>
              <a:t>The Policy Determinations state,  amongst others,  that </a:t>
            </a:r>
            <a:r>
              <a:rPr lang="en-ZA" altLang="en-US" sz="1700" b="1" dirty="0"/>
              <a:t>the Western Cape Gambling and Racing Board (the Board) should as soon as possible become financially self-sufficient.</a:t>
            </a:r>
            <a:r>
              <a:rPr lang="en-ZA" altLang="en-US" sz="1700" dirty="0"/>
              <a:t>  Section 20 of the Western Cape Gambling and Racing Act, 1996 (Act 4 of 1996), and the Western Cape Gambling and Racing Regulations (Fees and Costs), 2016, deal with matters regarding the funding of the Board</a:t>
            </a:r>
          </a:p>
          <a:p>
            <a:pPr marL="338138" lvl="1" indent="-338138" eaLnBrk="1" hangingPunct="1">
              <a:lnSpc>
                <a:spcPct val="120000"/>
              </a:lnSpc>
              <a:spcBef>
                <a:spcPts val="1200"/>
              </a:spcBef>
            </a:pPr>
            <a:r>
              <a:rPr lang="en-ZA" altLang="en-US" sz="1700" dirty="0"/>
              <a:t>The Board receives its funding through various prescribed fees as regulated in the Western Cape Gambling and Racing Regulations (Fees and Costs), 2016</a:t>
            </a:r>
          </a:p>
          <a:p>
            <a:pPr marL="338138" lvl="1" indent="-338138" eaLnBrk="1" hangingPunct="1">
              <a:lnSpc>
                <a:spcPct val="120000"/>
              </a:lnSpc>
              <a:spcBef>
                <a:spcPts val="1200"/>
              </a:spcBef>
            </a:pPr>
            <a:r>
              <a:rPr lang="en-ZA" altLang="en-US" sz="1700" dirty="0"/>
              <a:t>These fees include New and Annual Licence Fees, Investigation Fees and Deposits.</a:t>
            </a:r>
          </a:p>
          <a:p>
            <a:pPr marL="338138" lvl="1" indent="-338138" eaLnBrk="1" hangingPunct="1">
              <a:lnSpc>
                <a:spcPct val="120000"/>
              </a:lnSpc>
              <a:spcBef>
                <a:spcPts val="1200"/>
              </a:spcBef>
            </a:pPr>
            <a:r>
              <a:rPr lang="en-ZA" altLang="en-US" sz="1700" dirty="0"/>
              <a:t>Furthermore the Board has historically received  revenue from:</a:t>
            </a:r>
          </a:p>
          <a:p>
            <a:pPr marL="633413" lvl="2" indent="-295275" eaLnBrk="1" hangingPunct="1">
              <a:lnSpc>
                <a:spcPct val="120000"/>
              </a:lnSpc>
              <a:spcBef>
                <a:spcPts val="1200"/>
              </a:spcBef>
              <a:tabLst>
                <a:tab pos="520700" algn="l"/>
              </a:tabLst>
            </a:pPr>
            <a:r>
              <a:rPr lang="en-ZA" altLang="en-US" sz="1700" dirty="0"/>
              <a:t>Exclusivity Fees </a:t>
            </a:r>
            <a:r>
              <a:rPr lang="en-ZA" altLang="en-US" sz="1700" b="1" dirty="0"/>
              <a:t>-</a:t>
            </a:r>
            <a:r>
              <a:rPr lang="en-ZA" altLang="en-US" sz="1700" dirty="0"/>
              <a:t> Casino operator licences which were allocated to each of the regions for a period of 10 years for which an exclusivity fee was payable.  </a:t>
            </a:r>
            <a:r>
              <a:rPr lang="en-ZA" altLang="en-US" sz="1700" b="1" dirty="0"/>
              <a:t>This period of exclusivity has expired</a:t>
            </a:r>
          </a:p>
          <a:p>
            <a:pPr marL="633413" lvl="2" indent="-295275" eaLnBrk="1" hangingPunct="1">
              <a:lnSpc>
                <a:spcPct val="120000"/>
              </a:lnSpc>
              <a:spcBef>
                <a:spcPts val="1200"/>
              </a:spcBef>
              <a:tabLst>
                <a:tab pos="520700" algn="l"/>
              </a:tabLst>
            </a:pPr>
            <a:r>
              <a:rPr lang="en-ZA" altLang="en-US" sz="1700" dirty="0"/>
              <a:t>Limited Gambling Machine Operator Fees -  The Act which is being amended provided for these fees to be paid for a ten-year period</a:t>
            </a:r>
            <a:r>
              <a:rPr lang="en-ZA" altLang="en-US" sz="1700" dirty="0">
                <a:solidFill>
                  <a:srgbClr val="00B050"/>
                </a:solidFill>
              </a:rPr>
              <a:t>.  </a:t>
            </a:r>
            <a:r>
              <a:rPr lang="en-ZA" altLang="en-US" sz="1700" b="1" dirty="0"/>
              <a:t>This period  of exclusivity has expired</a:t>
            </a:r>
          </a:p>
          <a:p>
            <a:pPr marL="338138" lvl="1" indent="-338138" eaLnBrk="1" hangingPunct="1">
              <a:lnSpc>
                <a:spcPct val="120000"/>
              </a:lnSpc>
              <a:spcBef>
                <a:spcPts val="1200"/>
              </a:spcBef>
            </a:pPr>
            <a:r>
              <a:rPr lang="en-ZA" altLang="en-US" sz="1700" dirty="0"/>
              <a:t>As a result of the loss of these two revenue streams the Board ha become increasingly reliant on transfer payments from the Provincial Treasury  </a:t>
            </a:r>
            <a:endParaRPr lang="en-ZA" altLang="en-US" dirty="0"/>
          </a:p>
        </p:txBody>
      </p:sp>
      <p:sp>
        <p:nvSpPr>
          <p:cNvPr id="41988" name="Footer Placeholder 1">
            <a:extLst>
              <a:ext uri="{FF2B5EF4-FFF2-40B4-BE49-F238E27FC236}">
                <a16:creationId xmlns:a16="http://schemas.microsoft.com/office/drawing/2014/main" xmlns="" id="{EF6B6CE8-BAE0-4295-9333-0D24E39636A7}"/>
              </a:ext>
            </a:extLst>
          </p:cNvPr>
          <p:cNvSpPr>
            <a:spLocks noGrp="1"/>
          </p:cNvSpPr>
          <p:nvPr>
            <p:ph type="ftr" sz="quarter" idx="15"/>
          </p:nvPr>
        </p:nvSpPr>
        <p:spPr bwMode="auto">
          <a:xfrm>
            <a:off x="4043363" y="6467475"/>
            <a:ext cx="4138612" cy="231775"/>
          </a:xfrm>
          <a:prstGeom prst="rect">
            <a:avLst/>
          </a:prstGeom>
          <a:ln>
            <a:miter lim="800000"/>
            <a:headEnd/>
            <a:tailEnd/>
          </a:ln>
        </p:spPr>
        <p:txBody>
          <a:bodyPr vert="horz" wrap="square" lIns="0" tIns="72000" rIns="72000" bIns="0" numCol="1" rtlCol="0" anchor="b" anchorCtr="0" compatLnSpc="1">
            <a:prstTxWarp prst="textNoShape">
              <a:avLst/>
            </a:prstTxWarp>
          </a:bodyPr>
          <a:lstStyle>
            <a:defPPr>
              <a:defRPr lang="en-US"/>
            </a:defPPr>
            <a:lvl1pPr algn="l" rtl="0" fontAlgn="auto">
              <a:spcBef>
                <a:spcPts val="0"/>
              </a:spcBef>
              <a:spcAft>
                <a:spcPts val="0"/>
              </a:spcAft>
              <a:defRPr sz="800" kern="1200">
                <a:solidFill>
                  <a:srgbClr val="998F86"/>
                </a:solidFill>
                <a:latin typeface="+mn-lt"/>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fontAlgn="base">
              <a:spcBef>
                <a:spcPct val="0"/>
              </a:spcBef>
              <a:spcAft>
                <a:spcPct val="0"/>
              </a:spcAft>
              <a:defRPr/>
            </a:pPr>
            <a:r>
              <a:rPr lang="en-US"/>
              <a:t>Western Cape Nineteenth Gambling and Racing Amendment Bill</a:t>
            </a:r>
            <a:endParaRPr lang="en-GB"/>
          </a:p>
        </p:txBody>
      </p:sp>
      <p:sp>
        <p:nvSpPr>
          <p:cNvPr id="41989" name="Slide Number Placeholder 2">
            <a:extLst>
              <a:ext uri="{FF2B5EF4-FFF2-40B4-BE49-F238E27FC236}">
                <a16:creationId xmlns:a16="http://schemas.microsoft.com/office/drawing/2014/main" xmlns="" id="{9C6AE3AA-2EAD-4FC1-AC02-5BC6A1038A86}"/>
              </a:ext>
            </a:extLst>
          </p:cNvPr>
          <p:cNvSpPr>
            <a:spLocks noGrp="1"/>
          </p:cNvSpPr>
          <p:nvPr>
            <p:ph type="sldNum" sz="quarter" idx="14"/>
          </p:nvPr>
        </p:nvSpPr>
        <p:spPr bwMode="auto">
          <a:xfrm>
            <a:off x="8378825" y="6467475"/>
            <a:ext cx="514350" cy="231775"/>
          </a:xfrm>
          <a:prstGeom prst="rect">
            <a:avLst/>
          </a:prstGeom>
          <a:ln>
            <a:miter lim="800000"/>
            <a:headEnd/>
            <a:tailEnd/>
          </a:ln>
        </p:spPr>
        <p:txBody>
          <a:bodyPr vert="horz" wrap="square" lIns="72000" tIns="72000" rIns="0" bIns="0" numCol="1" anchor="ctr" anchorCtr="0" compatLnSpc="1">
            <a:prstTxWarp prst="textNoShape">
              <a:avLst/>
            </a:prstTxWarp>
          </a:bodyPr>
          <a:lstStyle>
            <a:defPPr>
              <a:defRPr lang="en-US"/>
            </a:defPPr>
            <a:lvl1pPr algn="r" rtl="0" fontAlgn="base">
              <a:spcBef>
                <a:spcPct val="0"/>
              </a:spcBef>
              <a:spcAft>
                <a:spcPct val="0"/>
              </a:spcAft>
              <a:defRPr sz="900" kern="1200">
                <a:solidFill>
                  <a:srgbClr val="003399"/>
                </a:solidFill>
                <a:latin typeface="Century Gothic" panose="020B0502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eaLnBrk="1" hangingPunct="1"/>
            <a:fld id="{D55417BB-30A2-4954-8ACA-CF7D27B8ACCC}" type="slidenum">
              <a:rPr lang="en-ZA" altLang="en-US" smtClean="0"/>
              <a:pPr eaLnBrk="1" hangingPunct="1"/>
              <a:t>4</a:t>
            </a:fld>
            <a:endParaRPr lang="en-ZA" altLang="en-US">
              <a:solidFill>
                <a:srgbClr val="003399"/>
              </a:solidFill>
              <a:latin typeface="Century Gothic" panose="020B0502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xmlns="" id="{388AEDB2-C7E4-48E0-9134-B1DE262B1EC1}"/>
              </a:ext>
            </a:extLst>
          </p:cNvPr>
          <p:cNvSpPr>
            <a:spLocks noGrp="1"/>
          </p:cNvSpPr>
          <p:nvPr>
            <p:ph type="title"/>
          </p:nvPr>
        </p:nvSpPr>
        <p:spPr>
          <a:xfrm>
            <a:off x="561082" y="191934"/>
            <a:ext cx="8582918" cy="558800"/>
          </a:xfrm>
        </p:spPr>
        <p:txBody>
          <a:bodyPr/>
          <a:lstStyle/>
          <a:p>
            <a:pPr eaLnBrk="1" hangingPunct="1"/>
            <a:r>
              <a:rPr lang="en-ZA" altLang="en-US" dirty="0">
                <a:solidFill>
                  <a:srgbClr val="001489"/>
                </a:solidFill>
              </a:rPr>
              <a:t>Funding Streams of the Board</a:t>
            </a:r>
          </a:p>
        </p:txBody>
      </p:sp>
      <p:sp>
        <p:nvSpPr>
          <p:cNvPr id="8197" name="Slide Number Placeholder 3">
            <a:extLst>
              <a:ext uri="{FF2B5EF4-FFF2-40B4-BE49-F238E27FC236}">
                <a16:creationId xmlns:a16="http://schemas.microsoft.com/office/drawing/2014/main" xmlns="" id="{056A47D7-85A9-4C08-9464-303040CA4401}"/>
              </a:ext>
            </a:extLst>
          </p:cNvPr>
          <p:cNvSpPr>
            <a:spLocks noGrp="1"/>
          </p:cNvSpPr>
          <p:nvPr>
            <p:ph type="sldNum" sz="quarter" idx="14"/>
          </p:nvPr>
        </p:nvSpPr>
        <p:spPr bwMode="auto">
          <a:xfrm>
            <a:off x="8378825" y="6467475"/>
            <a:ext cx="514350" cy="231775"/>
          </a:xfrm>
          <a:prstGeom prst="rect">
            <a:avLst/>
          </a:prstGeom>
          <a:ln>
            <a:miter lim="800000"/>
            <a:headEnd/>
            <a:tailEnd/>
          </a:ln>
        </p:spPr>
        <p:txBody>
          <a:bodyPr vert="horz" wrap="square" lIns="72000" tIns="72000" rIns="0" bIns="0" numCol="1" anchor="ctr" anchorCtr="0" compatLnSpc="1">
            <a:prstTxWarp prst="textNoShape">
              <a:avLst/>
            </a:prstTxWarp>
          </a:bodyPr>
          <a:lstStyle>
            <a:defPPr>
              <a:defRPr lang="en-US"/>
            </a:defPPr>
            <a:lvl1pPr algn="r" rtl="0" fontAlgn="base">
              <a:spcBef>
                <a:spcPct val="0"/>
              </a:spcBef>
              <a:spcAft>
                <a:spcPct val="0"/>
              </a:spcAft>
              <a:defRPr sz="900" kern="1200">
                <a:solidFill>
                  <a:schemeClr val="tx2"/>
                </a:solidFill>
                <a:latin typeface="Century Gothic" panose="020B0502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eaLnBrk="1" hangingPunct="1"/>
            <a:fld id="{F942227A-09D9-4797-B7FF-EF7EE1416620}" type="slidenum">
              <a:rPr lang="en-ZA" altLang="en-US" smtClean="0"/>
              <a:pPr eaLnBrk="1" hangingPunct="1"/>
              <a:t>5</a:t>
            </a:fld>
            <a:endParaRPr lang="en-ZA" altLang="en-US">
              <a:solidFill>
                <a:srgbClr val="003399"/>
              </a:solidFill>
              <a:latin typeface="Century Gothic" panose="020B0502020202020204" pitchFamily="34" charset="0"/>
            </a:endParaRPr>
          </a:p>
        </p:txBody>
      </p:sp>
      <p:sp>
        <p:nvSpPr>
          <p:cNvPr id="5" name="Footer Placeholder 4">
            <a:extLst>
              <a:ext uri="{FF2B5EF4-FFF2-40B4-BE49-F238E27FC236}">
                <a16:creationId xmlns:a16="http://schemas.microsoft.com/office/drawing/2014/main" xmlns="" id="{D39CA5A9-DE53-4562-9128-B27C1C6664C6}"/>
              </a:ext>
            </a:extLst>
          </p:cNvPr>
          <p:cNvSpPr>
            <a:spLocks noGrp="1"/>
          </p:cNvSpPr>
          <p:nvPr>
            <p:ph type="ftr" sz="quarter" idx="15"/>
          </p:nvPr>
        </p:nvSpPr>
        <p:spPr>
          <a:xfrm>
            <a:off x="4043363" y="6467475"/>
            <a:ext cx="4138612" cy="231775"/>
          </a:xfrm>
          <a:prstGeom prst="rect">
            <a:avLst/>
          </a:prstGeom>
        </p:spPr>
        <p:txBody>
          <a:bodyPr vert="horz" lIns="0" tIns="72000" rIns="72000" bIns="0" rtlCol="0" anchor="b"/>
          <a:lstStyle>
            <a:defPPr>
              <a:defRPr lang="en-US"/>
            </a:defPPr>
            <a:lvl1pPr algn="l" rtl="0" fontAlgn="auto">
              <a:spcBef>
                <a:spcPts val="0"/>
              </a:spcBef>
              <a:spcAft>
                <a:spcPts val="0"/>
              </a:spcAft>
              <a:defRPr sz="800" kern="1200">
                <a:solidFill>
                  <a:schemeClr val="accent3"/>
                </a:solidFill>
                <a:latin typeface="+mn-lt"/>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en-US"/>
              <a:t>Western Cape Nineteenth Gambling and Racing Amendment Bill</a:t>
            </a:r>
            <a:endParaRPr lang="en-GB" dirty="0">
              <a:solidFill>
                <a:srgbClr val="998F86"/>
              </a:solidFill>
            </a:endParaRPr>
          </a:p>
        </p:txBody>
      </p:sp>
      <p:graphicFrame>
        <p:nvGraphicFramePr>
          <p:cNvPr id="6" name="Chart 5">
            <a:extLst>
              <a:ext uri="{FF2B5EF4-FFF2-40B4-BE49-F238E27FC236}">
                <a16:creationId xmlns:a16="http://schemas.microsoft.com/office/drawing/2014/main" xmlns="" id="{00000000-0008-0000-0000-000003000000}"/>
              </a:ext>
            </a:extLst>
          </p:cNvPr>
          <p:cNvGraphicFramePr>
            <a:graphicFrameLocks/>
          </p:cNvGraphicFramePr>
          <p:nvPr>
            <p:extLst>
              <p:ext uri="{D42A27DB-BD31-4B8C-83A1-F6EECF244321}">
                <p14:modId xmlns:p14="http://schemas.microsoft.com/office/powerpoint/2010/main" val="2470782465"/>
              </p:ext>
            </p:extLst>
          </p:nvPr>
        </p:nvGraphicFramePr>
        <p:xfrm>
          <a:off x="251520" y="1196752"/>
          <a:ext cx="8640960" cy="511256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5B47B2-8738-469D-B52E-5F68E787A8D3}"/>
              </a:ext>
            </a:extLst>
          </p:cNvPr>
          <p:cNvSpPr>
            <a:spLocks noGrp="1"/>
          </p:cNvSpPr>
          <p:nvPr>
            <p:ph type="title"/>
          </p:nvPr>
        </p:nvSpPr>
        <p:spPr>
          <a:xfrm>
            <a:off x="395288" y="389853"/>
            <a:ext cx="8597900" cy="504056"/>
          </a:xfrm>
        </p:spPr>
        <p:txBody>
          <a:bodyPr>
            <a:normAutofit fontScale="90000"/>
          </a:bodyPr>
          <a:lstStyle/>
          <a:p>
            <a:pPr>
              <a:defRPr/>
            </a:pPr>
            <a:r>
              <a:rPr lang="en-ZA" dirty="0"/>
              <a:t/>
            </a:r>
            <a:br>
              <a:rPr lang="en-ZA" dirty="0"/>
            </a:br>
            <a:r>
              <a:rPr lang="en-ZA" sz="2200" dirty="0"/>
              <a:t>Efficiency Comparison across selected Gambling Boards (2018/19)</a:t>
            </a:r>
            <a:r>
              <a:rPr lang="en-ZA" dirty="0"/>
              <a:t/>
            </a:r>
            <a:br>
              <a:rPr lang="en-ZA" dirty="0"/>
            </a:br>
            <a:endParaRPr lang="en-ZA" dirty="0"/>
          </a:p>
        </p:txBody>
      </p:sp>
      <p:sp>
        <p:nvSpPr>
          <p:cNvPr id="3" name="Slide Number Placeholder 2">
            <a:extLst>
              <a:ext uri="{FF2B5EF4-FFF2-40B4-BE49-F238E27FC236}">
                <a16:creationId xmlns:a16="http://schemas.microsoft.com/office/drawing/2014/main" xmlns="" id="{9418B72D-62D7-4ACD-8EC6-B9B5D8159855}"/>
              </a:ext>
            </a:extLst>
          </p:cNvPr>
          <p:cNvSpPr>
            <a:spLocks noGrp="1"/>
          </p:cNvSpPr>
          <p:nvPr>
            <p:ph type="sldNum" sz="quarter" idx="4"/>
          </p:nvPr>
        </p:nvSpPr>
        <p:spPr/>
        <p:txBody>
          <a:bodyPr/>
          <a:lstStyle/>
          <a:p>
            <a:fld id="{8406839F-D7A4-4E5D-B93D-768AD4D1DB36}" type="slidenum">
              <a:rPr lang="en-ZA" smtClean="0"/>
              <a:pPr/>
              <a:t>6</a:t>
            </a:fld>
            <a:endParaRPr lang="en-ZA" dirty="0"/>
          </a:p>
        </p:txBody>
      </p:sp>
      <p:graphicFrame>
        <p:nvGraphicFramePr>
          <p:cNvPr id="11" name="Table 10">
            <a:extLst>
              <a:ext uri="{FF2B5EF4-FFF2-40B4-BE49-F238E27FC236}">
                <a16:creationId xmlns:a16="http://schemas.microsoft.com/office/drawing/2014/main" xmlns="" id="{4B210D55-D1B3-4266-9084-9409B8C22FF9}"/>
              </a:ext>
            </a:extLst>
          </p:cNvPr>
          <p:cNvGraphicFramePr>
            <a:graphicFrameLocks noGrp="1"/>
          </p:cNvGraphicFramePr>
          <p:nvPr>
            <p:extLst>
              <p:ext uri="{D42A27DB-BD31-4B8C-83A1-F6EECF244321}">
                <p14:modId xmlns:p14="http://schemas.microsoft.com/office/powerpoint/2010/main" val="3459825286"/>
              </p:ext>
            </p:extLst>
          </p:nvPr>
        </p:nvGraphicFramePr>
        <p:xfrm>
          <a:off x="307975" y="1268760"/>
          <a:ext cx="8572503" cy="4824536"/>
        </p:xfrm>
        <a:graphic>
          <a:graphicData uri="http://schemas.openxmlformats.org/drawingml/2006/table">
            <a:tbl>
              <a:tblPr/>
              <a:tblGrid>
                <a:gridCol w="1383705">
                  <a:extLst>
                    <a:ext uri="{9D8B030D-6E8A-4147-A177-3AD203B41FA5}">
                      <a16:colId xmlns:a16="http://schemas.microsoft.com/office/drawing/2014/main" xmlns="" val="4183506288"/>
                    </a:ext>
                  </a:extLst>
                </a:gridCol>
                <a:gridCol w="1198133">
                  <a:extLst>
                    <a:ext uri="{9D8B030D-6E8A-4147-A177-3AD203B41FA5}">
                      <a16:colId xmlns:a16="http://schemas.microsoft.com/office/drawing/2014/main" xmlns="" val="613898532"/>
                    </a:ext>
                  </a:extLst>
                </a:gridCol>
                <a:gridCol w="1198133">
                  <a:extLst>
                    <a:ext uri="{9D8B030D-6E8A-4147-A177-3AD203B41FA5}">
                      <a16:colId xmlns:a16="http://schemas.microsoft.com/office/drawing/2014/main" xmlns="" val="1915227281"/>
                    </a:ext>
                  </a:extLst>
                </a:gridCol>
                <a:gridCol w="1348150">
                  <a:extLst>
                    <a:ext uri="{9D8B030D-6E8A-4147-A177-3AD203B41FA5}">
                      <a16:colId xmlns:a16="http://schemas.microsoft.com/office/drawing/2014/main" xmlns="" val="3238969441"/>
                    </a:ext>
                  </a:extLst>
                </a:gridCol>
                <a:gridCol w="1224136">
                  <a:extLst>
                    <a:ext uri="{9D8B030D-6E8A-4147-A177-3AD203B41FA5}">
                      <a16:colId xmlns:a16="http://schemas.microsoft.com/office/drawing/2014/main" xmlns="" val="1544945055"/>
                    </a:ext>
                  </a:extLst>
                </a:gridCol>
                <a:gridCol w="1022113">
                  <a:extLst>
                    <a:ext uri="{9D8B030D-6E8A-4147-A177-3AD203B41FA5}">
                      <a16:colId xmlns:a16="http://schemas.microsoft.com/office/drawing/2014/main" xmlns="" val="3456284706"/>
                    </a:ext>
                  </a:extLst>
                </a:gridCol>
                <a:gridCol w="1198133">
                  <a:extLst>
                    <a:ext uri="{9D8B030D-6E8A-4147-A177-3AD203B41FA5}">
                      <a16:colId xmlns:a16="http://schemas.microsoft.com/office/drawing/2014/main" xmlns="" val="3933731249"/>
                    </a:ext>
                  </a:extLst>
                </a:gridCol>
              </a:tblGrid>
              <a:tr h="419880">
                <a:tc rowSpan="3">
                  <a:txBody>
                    <a:bodyPr/>
                    <a:lstStyle/>
                    <a:p>
                      <a:pPr marL="0" marR="0">
                        <a:lnSpc>
                          <a:spcPct val="115000"/>
                        </a:lnSpc>
                        <a:spcBef>
                          <a:spcPts val="600"/>
                        </a:spcBef>
                        <a:spcAft>
                          <a:spcPts val="600"/>
                        </a:spcAft>
                      </a:pPr>
                      <a:r>
                        <a:rPr lang="en-ZA" sz="1300" dirty="0">
                          <a:effectLst/>
                          <a:latin typeface="+mn-lt"/>
                          <a:ea typeface="Calibri" panose="020F0502020204030204" pitchFamily="34" charset="0"/>
                          <a:cs typeface="Times New Roman" panose="02020603050405020304" pitchFamily="18" charset="0"/>
                        </a:rPr>
                        <a:t> </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rowSpan="2">
                  <a:txBody>
                    <a:bodyPr/>
                    <a:lstStyle/>
                    <a:p>
                      <a:pPr marL="0" marR="0" algn="ctr">
                        <a:lnSpc>
                          <a:spcPct val="115000"/>
                        </a:lnSpc>
                        <a:spcBef>
                          <a:spcPts val="600"/>
                        </a:spcBef>
                        <a:spcAft>
                          <a:spcPts val="600"/>
                        </a:spcAft>
                      </a:pPr>
                      <a:r>
                        <a:rPr lang="en-ZA" sz="1300" b="1" dirty="0">
                          <a:effectLst/>
                          <a:latin typeface="+mn-lt"/>
                          <a:ea typeface="Calibri" panose="020F0502020204030204" pitchFamily="34" charset="0"/>
                          <a:cs typeface="Times New Roman" panose="02020603050405020304" pitchFamily="18" charset="0"/>
                        </a:rPr>
                        <a:t>Expenditure</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3">
                  <a:txBody>
                    <a:bodyPr/>
                    <a:lstStyle/>
                    <a:p>
                      <a:pPr marL="0" marR="0" algn="ctr" defTabSz="914400" rtl="0" eaLnBrk="1" latinLnBrk="0" hangingPunct="1">
                        <a:lnSpc>
                          <a:spcPct val="115000"/>
                        </a:lnSpc>
                        <a:spcBef>
                          <a:spcPts val="600"/>
                        </a:spcBef>
                        <a:spcAft>
                          <a:spcPts val="600"/>
                        </a:spcAft>
                      </a:pPr>
                      <a:r>
                        <a:rPr lang="en-ZA" sz="1300" b="1" kern="1200" dirty="0">
                          <a:solidFill>
                            <a:schemeClr val="tx1"/>
                          </a:solidFill>
                          <a:effectLst/>
                          <a:latin typeface="+mn-lt"/>
                          <a:ea typeface="Calibri" panose="020F0502020204030204" pitchFamily="34" charset="0"/>
                          <a:cs typeface="Times New Roman" panose="02020603050405020304" pitchFamily="18" charset="0"/>
                        </a:rPr>
                        <a:t>Revenue</a:t>
                      </a:r>
                      <a:endParaRPr lang="en-US" sz="1300" b="1" kern="1200" dirty="0">
                        <a:solidFill>
                          <a:schemeClr val="tx1"/>
                        </a:solidFill>
                        <a:effectLst/>
                        <a:latin typeface="+mn-lt"/>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gridSpan="2">
                  <a:txBody>
                    <a:bodyPr/>
                    <a:lstStyle/>
                    <a:p>
                      <a:pPr marL="0" marR="0" algn="ctr">
                        <a:lnSpc>
                          <a:spcPct val="115000"/>
                        </a:lnSpc>
                        <a:spcBef>
                          <a:spcPts val="600"/>
                        </a:spcBef>
                        <a:spcAft>
                          <a:spcPts val="600"/>
                        </a:spcAft>
                      </a:pPr>
                      <a:r>
                        <a:rPr lang="en-ZA" sz="1300" b="1" dirty="0">
                          <a:effectLst/>
                          <a:latin typeface="+mn-lt"/>
                          <a:ea typeface="Calibri" panose="020F0502020204030204" pitchFamily="34" charset="0"/>
                          <a:cs typeface="Times New Roman" panose="02020603050405020304" pitchFamily="18" charset="0"/>
                        </a:rPr>
                        <a:t>Tax Revenue</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extLst>
                  <a:ext uri="{0D108BD9-81ED-4DB2-BD59-A6C34878D82A}">
                    <a16:rowId xmlns:a16="http://schemas.microsoft.com/office/drawing/2014/main" xmlns="" val="1348247940"/>
                  </a:ext>
                </a:extLst>
              </a:tr>
              <a:tr h="1334516">
                <a:tc vMerge="1">
                  <a:txBody>
                    <a:bodyPr/>
                    <a:lstStyle/>
                    <a:p>
                      <a:endParaRPr lang="en-US"/>
                    </a:p>
                  </a:txBody>
                  <a:tcPr/>
                </a:tc>
                <a:tc vMerge="1">
                  <a:txBody>
                    <a:bodyPr/>
                    <a:lstStyle/>
                    <a:p>
                      <a:endParaRPr lang="en-US"/>
                    </a:p>
                  </a:txBody>
                  <a:tcPr/>
                </a:tc>
                <a:tc>
                  <a:txBody>
                    <a:bodyPr/>
                    <a:lstStyle/>
                    <a:p>
                      <a:pPr marL="0" marR="182880" algn="r">
                        <a:lnSpc>
                          <a:spcPct val="115000"/>
                        </a:lnSpc>
                        <a:spcBef>
                          <a:spcPts val="600"/>
                        </a:spcBef>
                        <a:spcAft>
                          <a:spcPts val="600"/>
                        </a:spcAft>
                      </a:pPr>
                      <a:r>
                        <a:rPr lang="en-ZA" sz="1300" b="1" dirty="0">
                          <a:effectLst/>
                          <a:latin typeface="+mn-lt"/>
                          <a:ea typeface="Calibri" panose="020F0502020204030204" pitchFamily="34" charset="0"/>
                          <a:cs typeface="Times New Roman" panose="02020603050405020304" pitchFamily="18" charset="0"/>
                        </a:rPr>
                        <a:t>Own</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82880" algn="r">
                        <a:lnSpc>
                          <a:spcPct val="115000"/>
                        </a:lnSpc>
                        <a:spcBef>
                          <a:spcPts val="600"/>
                        </a:spcBef>
                        <a:spcAft>
                          <a:spcPts val="600"/>
                        </a:spcAft>
                      </a:pPr>
                      <a:r>
                        <a:rPr lang="en-ZA" sz="1300" b="1" dirty="0">
                          <a:effectLst/>
                          <a:latin typeface="+mn-lt"/>
                          <a:ea typeface="Calibri" panose="020F0502020204030204" pitchFamily="34" charset="0"/>
                          <a:cs typeface="Times New Roman" panose="02020603050405020304" pitchFamily="18" charset="0"/>
                        </a:rPr>
                        <a:t>Government Transfer</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82880" algn="r">
                        <a:lnSpc>
                          <a:spcPct val="115000"/>
                        </a:lnSpc>
                        <a:spcBef>
                          <a:spcPts val="600"/>
                        </a:spcBef>
                        <a:spcAft>
                          <a:spcPts val="600"/>
                        </a:spcAft>
                      </a:pPr>
                      <a:r>
                        <a:rPr lang="en-ZA" sz="1300" b="1" dirty="0">
                          <a:effectLst/>
                          <a:latin typeface="+mn-lt"/>
                          <a:ea typeface="Calibri" panose="020F0502020204030204" pitchFamily="34" charset="0"/>
                          <a:cs typeface="Times New Roman" panose="02020603050405020304" pitchFamily="18" charset="0"/>
                        </a:rPr>
                        <a:t>Government Transfer as a share of Expenditure</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82880" algn="r">
                        <a:lnSpc>
                          <a:spcPct val="115000"/>
                        </a:lnSpc>
                        <a:spcBef>
                          <a:spcPts val="600"/>
                        </a:spcBef>
                        <a:spcAft>
                          <a:spcPts val="600"/>
                        </a:spcAft>
                      </a:pPr>
                      <a:r>
                        <a:rPr lang="en-ZA" sz="1300" b="1" dirty="0">
                          <a:effectLst/>
                          <a:latin typeface="+mn-lt"/>
                          <a:ea typeface="Calibri" panose="020F0502020204030204" pitchFamily="34" charset="0"/>
                          <a:cs typeface="Times New Roman" panose="02020603050405020304" pitchFamily="18" charset="0"/>
                        </a:rPr>
                        <a:t>Tax Revenue</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82880" algn="r">
                        <a:lnSpc>
                          <a:spcPct val="115000"/>
                        </a:lnSpc>
                        <a:spcBef>
                          <a:spcPts val="600"/>
                        </a:spcBef>
                        <a:spcAft>
                          <a:spcPts val="600"/>
                        </a:spcAft>
                      </a:pPr>
                      <a:r>
                        <a:rPr lang="en-ZA" sz="1300" b="1" dirty="0">
                          <a:effectLst/>
                          <a:latin typeface="+mn-lt"/>
                          <a:ea typeface="Calibri" panose="020F0502020204030204" pitchFamily="34" charset="0"/>
                          <a:cs typeface="Times New Roman" panose="02020603050405020304" pitchFamily="18" charset="0"/>
                        </a:rPr>
                        <a:t>Expenditure as a share of Tax Revenue</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xmlns="" val="1243021920"/>
                  </a:ext>
                </a:extLst>
              </a:tr>
              <a:tr h="596930">
                <a:tc vMerge="1">
                  <a:txBody>
                    <a:bodyPr/>
                    <a:lstStyle/>
                    <a:p>
                      <a:endParaRPr lang="en-US"/>
                    </a:p>
                  </a:txBody>
                  <a:tcPr/>
                </a:tc>
                <a:tc>
                  <a:txBody>
                    <a:bodyPr/>
                    <a:lstStyle/>
                    <a:p>
                      <a:pPr marL="0" marR="182880" algn="r">
                        <a:lnSpc>
                          <a:spcPct val="115000"/>
                        </a:lnSpc>
                        <a:spcBef>
                          <a:spcPts val="600"/>
                        </a:spcBef>
                        <a:spcAft>
                          <a:spcPts val="600"/>
                        </a:spcAft>
                      </a:pPr>
                      <a:r>
                        <a:rPr lang="en-ZA" sz="1300" b="1" dirty="0">
                          <a:effectLst/>
                          <a:latin typeface="+mn-lt"/>
                          <a:ea typeface="Calibri" panose="020F0502020204030204" pitchFamily="34" charset="0"/>
                          <a:cs typeface="Times New Roman" panose="02020603050405020304" pitchFamily="18" charset="0"/>
                        </a:rPr>
                        <a:t>R million</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82880" algn="r">
                        <a:lnSpc>
                          <a:spcPct val="115000"/>
                        </a:lnSpc>
                        <a:spcBef>
                          <a:spcPts val="600"/>
                        </a:spcBef>
                        <a:spcAft>
                          <a:spcPts val="600"/>
                        </a:spcAft>
                      </a:pPr>
                      <a:r>
                        <a:rPr lang="en-ZA" sz="1300" b="1" dirty="0">
                          <a:effectLst/>
                          <a:latin typeface="+mn-lt"/>
                          <a:ea typeface="Calibri" panose="020F0502020204030204" pitchFamily="34" charset="0"/>
                          <a:cs typeface="Times New Roman" panose="02020603050405020304" pitchFamily="18" charset="0"/>
                        </a:rPr>
                        <a:t>R million</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82880" algn="r">
                        <a:lnSpc>
                          <a:spcPct val="115000"/>
                        </a:lnSpc>
                        <a:spcBef>
                          <a:spcPts val="600"/>
                        </a:spcBef>
                        <a:spcAft>
                          <a:spcPts val="600"/>
                        </a:spcAft>
                      </a:pPr>
                      <a:r>
                        <a:rPr lang="en-ZA" sz="1300" b="1" dirty="0">
                          <a:effectLst/>
                          <a:latin typeface="+mn-lt"/>
                          <a:ea typeface="Calibri" panose="020F0502020204030204" pitchFamily="34" charset="0"/>
                          <a:cs typeface="Times New Roman" panose="02020603050405020304" pitchFamily="18" charset="0"/>
                        </a:rPr>
                        <a:t>R million</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r"/>
                      <a:endParaRPr lang="en-US" sz="1300" dirty="0">
                        <a:effectLst/>
                        <a:latin typeface="+mn-lt"/>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82880" algn="r">
                        <a:lnSpc>
                          <a:spcPct val="115000"/>
                        </a:lnSpc>
                        <a:spcBef>
                          <a:spcPts val="600"/>
                        </a:spcBef>
                        <a:spcAft>
                          <a:spcPts val="600"/>
                        </a:spcAft>
                      </a:pPr>
                      <a:r>
                        <a:rPr lang="en-ZA" sz="1300" b="1" dirty="0">
                          <a:effectLst/>
                          <a:latin typeface="+mn-lt"/>
                          <a:ea typeface="Calibri" panose="020F0502020204030204" pitchFamily="34" charset="0"/>
                          <a:cs typeface="Times New Roman" panose="02020603050405020304" pitchFamily="18" charset="0"/>
                        </a:rPr>
                        <a:t>R million</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r"/>
                      <a:endParaRPr lang="en-US" sz="1300" dirty="0">
                        <a:effectLst/>
                        <a:latin typeface="+mn-lt"/>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xmlns="" val="1938570976"/>
                  </a:ext>
                </a:extLst>
              </a:tr>
              <a:tr h="597146">
                <a:tc>
                  <a:txBody>
                    <a:bodyPr/>
                    <a:lstStyle/>
                    <a:p>
                      <a:pPr marL="0" marR="0" algn="l">
                        <a:lnSpc>
                          <a:spcPct val="115000"/>
                        </a:lnSpc>
                        <a:spcBef>
                          <a:spcPts val="600"/>
                        </a:spcBef>
                        <a:spcAft>
                          <a:spcPts val="600"/>
                        </a:spcAft>
                      </a:pPr>
                      <a:r>
                        <a:rPr lang="en-ZA" sz="1300" dirty="0">
                          <a:effectLst/>
                          <a:latin typeface="+mn-lt"/>
                          <a:ea typeface="Calibri" panose="020F0502020204030204" pitchFamily="34" charset="0"/>
                          <a:cs typeface="Times New Roman" panose="02020603050405020304" pitchFamily="18" charset="0"/>
                        </a:rPr>
                        <a:t>Eastern Cape</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82880" algn="r">
                        <a:lnSpc>
                          <a:spcPct val="115000"/>
                        </a:lnSpc>
                        <a:spcBef>
                          <a:spcPts val="600"/>
                        </a:spcBef>
                        <a:spcAft>
                          <a:spcPts val="600"/>
                        </a:spcAft>
                      </a:pPr>
                      <a:r>
                        <a:rPr lang="en-ZA" sz="1300" dirty="0">
                          <a:effectLst/>
                          <a:latin typeface="+mn-lt"/>
                          <a:ea typeface="Calibri" panose="020F0502020204030204" pitchFamily="34" charset="0"/>
                          <a:cs typeface="Times New Roman" panose="02020603050405020304" pitchFamily="18" charset="0"/>
                        </a:rPr>
                        <a:t>68.596</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82880" algn="r">
                        <a:lnSpc>
                          <a:spcPct val="115000"/>
                        </a:lnSpc>
                        <a:spcBef>
                          <a:spcPts val="600"/>
                        </a:spcBef>
                        <a:spcAft>
                          <a:spcPts val="600"/>
                        </a:spcAft>
                      </a:pPr>
                      <a:r>
                        <a:rPr lang="en-ZA" sz="1300" dirty="0">
                          <a:effectLst/>
                          <a:latin typeface="+mn-lt"/>
                          <a:ea typeface="Calibri" panose="020F0502020204030204" pitchFamily="34" charset="0"/>
                          <a:cs typeface="Times New Roman" panose="02020603050405020304" pitchFamily="18" charset="0"/>
                        </a:rPr>
                        <a:t>11.881</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82880" algn="r">
                        <a:lnSpc>
                          <a:spcPct val="115000"/>
                        </a:lnSpc>
                        <a:spcBef>
                          <a:spcPts val="600"/>
                        </a:spcBef>
                        <a:spcAft>
                          <a:spcPts val="600"/>
                        </a:spcAft>
                      </a:pPr>
                      <a:r>
                        <a:rPr lang="en-ZA" sz="1300" dirty="0">
                          <a:effectLst/>
                          <a:latin typeface="+mn-lt"/>
                          <a:ea typeface="Calibri" panose="020F0502020204030204" pitchFamily="34" charset="0"/>
                          <a:cs typeface="Times New Roman" panose="02020603050405020304" pitchFamily="18" charset="0"/>
                        </a:rPr>
                        <a:t>55.761</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82880" algn="r">
                        <a:lnSpc>
                          <a:spcPct val="115000"/>
                        </a:lnSpc>
                        <a:spcBef>
                          <a:spcPts val="600"/>
                        </a:spcBef>
                        <a:spcAft>
                          <a:spcPts val="600"/>
                        </a:spcAft>
                      </a:pPr>
                      <a:r>
                        <a:rPr lang="en-ZA" sz="1300" dirty="0">
                          <a:effectLst/>
                          <a:latin typeface="+mn-lt"/>
                          <a:ea typeface="Calibri" panose="020F0502020204030204" pitchFamily="34" charset="0"/>
                          <a:cs typeface="Times New Roman" panose="02020603050405020304" pitchFamily="18" charset="0"/>
                        </a:rPr>
                        <a:t>81%</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82880" algn="r">
                        <a:lnSpc>
                          <a:spcPct val="115000"/>
                        </a:lnSpc>
                        <a:spcBef>
                          <a:spcPts val="600"/>
                        </a:spcBef>
                        <a:spcAft>
                          <a:spcPts val="600"/>
                        </a:spcAft>
                      </a:pPr>
                      <a:r>
                        <a:rPr lang="en-ZA" sz="1300" dirty="0">
                          <a:effectLst/>
                          <a:latin typeface="+mn-lt"/>
                          <a:ea typeface="Calibri" panose="020F0502020204030204" pitchFamily="34" charset="0"/>
                          <a:cs typeface="Times New Roman" panose="02020603050405020304" pitchFamily="18" charset="0"/>
                        </a:rPr>
                        <a:t>191.32</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82880" algn="r">
                        <a:lnSpc>
                          <a:spcPct val="115000"/>
                        </a:lnSpc>
                        <a:spcBef>
                          <a:spcPts val="600"/>
                        </a:spcBef>
                        <a:spcAft>
                          <a:spcPts val="600"/>
                        </a:spcAft>
                      </a:pPr>
                      <a:r>
                        <a:rPr lang="en-ZA" sz="1300" dirty="0">
                          <a:effectLst/>
                          <a:latin typeface="+mn-lt"/>
                          <a:ea typeface="Calibri" panose="020F0502020204030204" pitchFamily="34" charset="0"/>
                          <a:cs typeface="Times New Roman" panose="02020603050405020304" pitchFamily="18" charset="0"/>
                        </a:rPr>
                        <a:t>35.85%</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031590180"/>
                  </a:ext>
                </a:extLst>
              </a:tr>
              <a:tr h="597146">
                <a:tc>
                  <a:txBody>
                    <a:bodyPr/>
                    <a:lstStyle/>
                    <a:p>
                      <a:pPr marL="0" marR="0" algn="l">
                        <a:lnSpc>
                          <a:spcPct val="115000"/>
                        </a:lnSpc>
                        <a:spcBef>
                          <a:spcPts val="600"/>
                        </a:spcBef>
                        <a:spcAft>
                          <a:spcPts val="600"/>
                        </a:spcAft>
                      </a:pPr>
                      <a:r>
                        <a:rPr lang="en-ZA" sz="1300">
                          <a:effectLst/>
                          <a:latin typeface="+mn-lt"/>
                          <a:ea typeface="Calibri" panose="020F0502020204030204" pitchFamily="34" charset="0"/>
                          <a:cs typeface="Times New Roman" panose="02020603050405020304" pitchFamily="18" charset="0"/>
                        </a:rPr>
                        <a:t>Gauteng</a:t>
                      </a:r>
                      <a:endParaRPr lang="en-US" sz="130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82880" algn="r">
                        <a:lnSpc>
                          <a:spcPct val="115000"/>
                        </a:lnSpc>
                        <a:spcBef>
                          <a:spcPts val="600"/>
                        </a:spcBef>
                        <a:spcAft>
                          <a:spcPts val="600"/>
                        </a:spcAft>
                      </a:pPr>
                      <a:r>
                        <a:rPr lang="en-ZA" sz="1300" dirty="0">
                          <a:effectLst/>
                          <a:latin typeface="+mn-lt"/>
                          <a:ea typeface="Calibri" panose="020F0502020204030204" pitchFamily="34" charset="0"/>
                          <a:cs typeface="Times New Roman" panose="02020603050405020304" pitchFamily="18" charset="0"/>
                        </a:rPr>
                        <a:t>183.884</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82880" algn="r">
                        <a:lnSpc>
                          <a:spcPct val="115000"/>
                        </a:lnSpc>
                        <a:spcBef>
                          <a:spcPts val="600"/>
                        </a:spcBef>
                        <a:spcAft>
                          <a:spcPts val="600"/>
                        </a:spcAft>
                      </a:pPr>
                      <a:r>
                        <a:rPr lang="en-ZA" sz="1300" dirty="0">
                          <a:effectLst/>
                          <a:latin typeface="+mn-lt"/>
                          <a:ea typeface="Calibri" panose="020F0502020204030204" pitchFamily="34" charset="0"/>
                          <a:cs typeface="Times New Roman" panose="02020603050405020304" pitchFamily="18" charset="0"/>
                        </a:rPr>
                        <a:t>188.817</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82880" algn="r">
                        <a:lnSpc>
                          <a:spcPct val="115000"/>
                        </a:lnSpc>
                        <a:spcBef>
                          <a:spcPts val="600"/>
                        </a:spcBef>
                        <a:spcAft>
                          <a:spcPts val="600"/>
                        </a:spcAft>
                      </a:pPr>
                      <a:r>
                        <a:rPr lang="en-ZA" sz="1300">
                          <a:effectLst/>
                          <a:latin typeface="+mn-lt"/>
                          <a:ea typeface="Calibri" panose="020F0502020204030204" pitchFamily="34" charset="0"/>
                          <a:cs typeface="Times New Roman" panose="02020603050405020304" pitchFamily="18" charset="0"/>
                        </a:rPr>
                        <a:t>0</a:t>
                      </a:r>
                      <a:endParaRPr lang="en-US" sz="130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82880" algn="r">
                        <a:lnSpc>
                          <a:spcPct val="115000"/>
                        </a:lnSpc>
                        <a:spcBef>
                          <a:spcPts val="600"/>
                        </a:spcBef>
                        <a:spcAft>
                          <a:spcPts val="600"/>
                        </a:spcAft>
                      </a:pPr>
                      <a:r>
                        <a:rPr lang="en-ZA" sz="1300" dirty="0">
                          <a:effectLst/>
                          <a:latin typeface="+mn-lt"/>
                          <a:ea typeface="Calibri" panose="020F0502020204030204" pitchFamily="34" charset="0"/>
                          <a:cs typeface="Times New Roman" panose="02020603050405020304" pitchFamily="18" charset="0"/>
                        </a:rPr>
                        <a:t>0%</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82880" algn="r">
                        <a:lnSpc>
                          <a:spcPct val="115000"/>
                        </a:lnSpc>
                        <a:spcBef>
                          <a:spcPts val="600"/>
                        </a:spcBef>
                        <a:spcAft>
                          <a:spcPts val="600"/>
                        </a:spcAft>
                      </a:pPr>
                      <a:r>
                        <a:rPr lang="en-ZA" sz="1300" dirty="0">
                          <a:effectLst/>
                          <a:latin typeface="+mn-lt"/>
                          <a:ea typeface="Calibri" panose="020F0502020204030204" pitchFamily="34" charset="0"/>
                          <a:cs typeface="Times New Roman" panose="02020603050405020304" pitchFamily="18" charset="0"/>
                        </a:rPr>
                        <a:t>1131</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82880" algn="r">
                        <a:lnSpc>
                          <a:spcPct val="115000"/>
                        </a:lnSpc>
                        <a:spcBef>
                          <a:spcPts val="600"/>
                        </a:spcBef>
                        <a:spcAft>
                          <a:spcPts val="600"/>
                        </a:spcAft>
                      </a:pPr>
                      <a:r>
                        <a:rPr lang="en-ZA" sz="1300" dirty="0">
                          <a:effectLst/>
                          <a:latin typeface="+mn-lt"/>
                          <a:ea typeface="Calibri" panose="020F0502020204030204" pitchFamily="34" charset="0"/>
                          <a:cs typeface="Times New Roman" panose="02020603050405020304" pitchFamily="18" charset="0"/>
                        </a:rPr>
                        <a:t>16.26%</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514839674"/>
                  </a:ext>
                </a:extLst>
              </a:tr>
              <a:tr h="639459">
                <a:tc>
                  <a:txBody>
                    <a:bodyPr/>
                    <a:lstStyle/>
                    <a:p>
                      <a:pPr marL="0" marR="0" algn="l">
                        <a:lnSpc>
                          <a:spcPct val="115000"/>
                        </a:lnSpc>
                        <a:spcBef>
                          <a:spcPts val="600"/>
                        </a:spcBef>
                        <a:spcAft>
                          <a:spcPts val="600"/>
                        </a:spcAft>
                      </a:pPr>
                      <a:r>
                        <a:rPr lang="en-ZA" sz="1300">
                          <a:effectLst/>
                          <a:latin typeface="+mn-lt"/>
                          <a:ea typeface="Calibri" panose="020F0502020204030204" pitchFamily="34" charset="0"/>
                          <a:cs typeface="Times New Roman" panose="02020603050405020304" pitchFamily="18" charset="0"/>
                        </a:rPr>
                        <a:t>KwaZulu/Natal</a:t>
                      </a:r>
                      <a:endParaRPr lang="en-US" sz="130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82880" algn="r">
                        <a:lnSpc>
                          <a:spcPct val="115000"/>
                        </a:lnSpc>
                        <a:spcBef>
                          <a:spcPts val="600"/>
                        </a:spcBef>
                        <a:spcAft>
                          <a:spcPts val="600"/>
                        </a:spcAft>
                      </a:pPr>
                      <a:r>
                        <a:rPr lang="en-ZA" sz="1300" dirty="0">
                          <a:effectLst/>
                          <a:latin typeface="+mn-lt"/>
                          <a:ea typeface="Calibri" panose="020F0502020204030204" pitchFamily="34" charset="0"/>
                          <a:cs typeface="Times New Roman" panose="02020603050405020304" pitchFamily="18" charset="0"/>
                        </a:rPr>
                        <a:t>89.197</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82880" algn="r">
                        <a:lnSpc>
                          <a:spcPct val="115000"/>
                        </a:lnSpc>
                        <a:spcBef>
                          <a:spcPts val="600"/>
                        </a:spcBef>
                        <a:spcAft>
                          <a:spcPts val="600"/>
                        </a:spcAft>
                      </a:pPr>
                      <a:r>
                        <a:rPr lang="en-ZA" sz="1300" dirty="0">
                          <a:effectLst/>
                          <a:latin typeface="+mn-lt"/>
                          <a:ea typeface="Calibri" panose="020F0502020204030204" pitchFamily="34" charset="0"/>
                          <a:cs typeface="Times New Roman" panose="02020603050405020304" pitchFamily="18" charset="0"/>
                        </a:rPr>
                        <a:t>27.059</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82880" algn="r">
                        <a:lnSpc>
                          <a:spcPct val="115000"/>
                        </a:lnSpc>
                        <a:spcBef>
                          <a:spcPts val="600"/>
                        </a:spcBef>
                        <a:spcAft>
                          <a:spcPts val="600"/>
                        </a:spcAft>
                      </a:pPr>
                      <a:r>
                        <a:rPr lang="en-ZA" sz="1300" dirty="0">
                          <a:effectLst/>
                          <a:latin typeface="+mn-lt"/>
                          <a:ea typeface="Calibri" panose="020F0502020204030204" pitchFamily="34" charset="0"/>
                          <a:cs typeface="Times New Roman" panose="02020603050405020304" pitchFamily="18" charset="0"/>
                        </a:rPr>
                        <a:t>42.104</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82880" algn="r">
                        <a:lnSpc>
                          <a:spcPct val="115000"/>
                        </a:lnSpc>
                        <a:spcBef>
                          <a:spcPts val="600"/>
                        </a:spcBef>
                        <a:spcAft>
                          <a:spcPts val="600"/>
                        </a:spcAft>
                      </a:pPr>
                      <a:r>
                        <a:rPr lang="en-ZA" sz="1300">
                          <a:effectLst/>
                          <a:latin typeface="+mn-lt"/>
                          <a:ea typeface="Calibri" panose="020F0502020204030204" pitchFamily="34" charset="0"/>
                          <a:cs typeface="Times New Roman" panose="02020603050405020304" pitchFamily="18" charset="0"/>
                        </a:rPr>
                        <a:t>47%</a:t>
                      </a:r>
                      <a:endParaRPr lang="en-US" sz="130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82880" algn="r">
                        <a:lnSpc>
                          <a:spcPct val="115000"/>
                        </a:lnSpc>
                        <a:spcBef>
                          <a:spcPts val="600"/>
                        </a:spcBef>
                        <a:spcAft>
                          <a:spcPts val="600"/>
                        </a:spcAft>
                      </a:pPr>
                      <a:r>
                        <a:rPr lang="en-ZA" sz="1300" dirty="0">
                          <a:effectLst/>
                          <a:latin typeface="+mn-lt"/>
                          <a:ea typeface="Calibri" panose="020F0502020204030204" pitchFamily="34" charset="0"/>
                          <a:cs typeface="Times New Roman" panose="02020603050405020304" pitchFamily="18" charset="0"/>
                        </a:rPr>
                        <a:t>684.697</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82880" algn="r">
                        <a:lnSpc>
                          <a:spcPct val="115000"/>
                        </a:lnSpc>
                        <a:spcBef>
                          <a:spcPts val="600"/>
                        </a:spcBef>
                        <a:spcAft>
                          <a:spcPts val="600"/>
                        </a:spcAft>
                      </a:pPr>
                      <a:r>
                        <a:rPr lang="en-ZA" sz="1300" dirty="0">
                          <a:effectLst/>
                          <a:latin typeface="+mn-lt"/>
                          <a:ea typeface="Calibri" panose="020F0502020204030204" pitchFamily="34" charset="0"/>
                          <a:cs typeface="Times New Roman" panose="02020603050405020304" pitchFamily="18" charset="0"/>
                        </a:rPr>
                        <a:t>13.03%</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635877200"/>
                  </a:ext>
                </a:extLst>
              </a:tr>
              <a:tr h="639459">
                <a:tc>
                  <a:txBody>
                    <a:bodyPr/>
                    <a:lstStyle/>
                    <a:p>
                      <a:pPr marL="0" marR="0" algn="l">
                        <a:lnSpc>
                          <a:spcPct val="115000"/>
                        </a:lnSpc>
                        <a:spcBef>
                          <a:spcPts val="600"/>
                        </a:spcBef>
                        <a:spcAft>
                          <a:spcPts val="600"/>
                        </a:spcAft>
                      </a:pPr>
                      <a:r>
                        <a:rPr lang="en-ZA" sz="1300" dirty="0">
                          <a:effectLst/>
                          <a:latin typeface="+mn-lt"/>
                          <a:ea typeface="Calibri" panose="020F0502020204030204" pitchFamily="34" charset="0"/>
                          <a:cs typeface="Times New Roman" panose="02020603050405020304" pitchFamily="18" charset="0"/>
                        </a:rPr>
                        <a:t>Western Cape</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82880" algn="r">
                        <a:lnSpc>
                          <a:spcPct val="115000"/>
                        </a:lnSpc>
                        <a:spcBef>
                          <a:spcPts val="600"/>
                        </a:spcBef>
                        <a:spcAft>
                          <a:spcPts val="600"/>
                        </a:spcAft>
                      </a:pPr>
                      <a:r>
                        <a:rPr lang="en-ZA" sz="1300">
                          <a:effectLst/>
                          <a:latin typeface="+mn-lt"/>
                          <a:ea typeface="Calibri" panose="020F0502020204030204" pitchFamily="34" charset="0"/>
                          <a:cs typeface="Times New Roman" panose="02020603050405020304" pitchFamily="18" charset="0"/>
                        </a:rPr>
                        <a:t>58.708</a:t>
                      </a:r>
                      <a:endParaRPr lang="en-US" sz="130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82880" algn="r">
                        <a:lnSpc>
                          <a:spcPct val="115000"/>
                        </a:lnSpc>
                        <a:spcBef>
                          <a:spcPts val="600"/>
                        </a:spcBef>
                        <a:spcAft>
                          <a:spcPts val="600"/>
                        </a:spcAft>
                      </a:pPr>
                      <a:r>
                        <a:rPr lang="en-ZA" sz="1300" dirty="0">
                          <a:effectLst/>
                          <a:latin typeface="+mn-lt"/>
                          <a:ea typeface="Calibri" panose="020F0502020204030204" pitchFamily="34" charset="0"/>
                          <a:cs typeface="Times New Roman" panose="02020603050405020304" pitchFamily="18" charset="0"/>
                        </a:rPr>
                        <a:t>34.545</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82880" algn="r">
                        <a:lnSpc>
                          <a:spcPct val="115000"/>
                        </a:lnSpc>
                        <a:spcBef>
                          <a:spcPts val="600"/>
                        </a:spcBef>
                        <a:spcAft>
                          <a:spcPts val="600"/>
                        </a:spcAft>
                      </a:pPr>
                      <a:r>
                        <a:rPr lang="en-ZA" sz="1300" dirty="0">
                          <a:effectLst/>
                          <a:latin typeface="+mn-lt"/>
                          <a:ea typeface="Calibri" panose="020F0502020204030204" pitchFamily="34" charset="0"/>
                          <a:cs typeface="Times New Roman" panose="02020603050405020304" pitchFamily="18" charset="0"/>
                        </a:rPr>
                        <a:t>26.864</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82880" algn="r">
                        <a:lnSpc>
                          <a:spcPct val="115000"/>
                        </a:lnSpc>
                        <a:spcBef>
                          <a:spcPts val="600"/>
                        </a:spcBef>
                        <a:spcAft>
                          <a:spcPts val="600"/>
                        </a:spcAft>
                      </a:pPr>
                      <a:r>
                        <a:rPr lang="en-ZA" sz="1300">
                          <a:effectLst/>
                          <a:latin typeface="+mn-lt"/>
                          <a:ea typeface="Calibri" panose="020F0502020204030204" pitchFamily="34" charset="0"/>
                          <a:cs typeface="Times New Roman" panose="02020603050405020304" pitchFamily="18" charset="0"/>
                        </a:rPr>
                        <a:t>46%</a:t>
                      </a:r>
                      <a:endParaRPr lang="en-US" sz="130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82880" algn="r">
                        <a:lnSpc>
                          <a:spcPct val="115000"/>
                        </a:lnSpc>
                        <a:spcBef>
                          <a:spcPts val="600"/>
                        </a:spcBef>
                        <a:spcAft>
                          <a:spcPts val="600"/>
                        </a:spcAft>
                      </a:pPr>
                      <a:r>
                        <a:rPr lang="en-ZA" sz="1300" dirty="0">
                          <a:effectLst/>
                          <a:latin typeface="+mn-lt"/>
                          <a:ea typeface="Calibri" panose="020F0502020204030204" pitchFamily="34" charset="0"/>
                          <a:cs typeface="Times New Roman" panose="02020603050405020304" pitchFamily="18" charset="0"/>
                        </a:rPr>
                        <a:t>651.709</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82880" algn="r">
                        <a:lnSpc>
                          <a:spcPct val="115000"/>
                        </a:lnSpc>
                        <a:spcBef>
                          <a:spcPts val="600"/>
                        </a:spcBef>
                        <a:spcAft>
                          <a:spcPts val="600"/>
                        </a:spcAft>
                      </a:pPr>
                      <a:r>
                        <a:rPr lang="en-ZA" sz="1300" dirty="0">
                          <a:effectLst/>
                          <a:latin typeface="+mn-lt"/>
                          <a:ea typeface="Calibri" panose="020F0502020204030204" pitchFamily="34" charset="0"/>
                          <a:cs typeface="Times New Roman" panose="02020603050405020304" pitchFamily="18" charset="0"/>
                        </a:rPr>
                        <a:t>9.01%</a:t>
                      </a:r>
                      <a:endParaRPr lang="en-US" sz="13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670739741"/>
                  </a:ext>
                </a:extLst>
              </a:tr>
            </a:tbl>
          </a:graphicData>
        </a:graphic>
      </p:graphicFrame>
      <p:sp>
        <p:nvSpPr>
          <p:cNvPr id="12" name="Footer Placeholder 11">
            <a:extLst>
              <a:ext uri="{FF2B5EF4-FFF2-40B4-BE49-F238E27FC236}">
                <a16:creationId xmlns:a16="http://schemas.microsoft.com/office/drawing/2014/main" xmlns="" id="{61A62628-D6DC-4B31-8454-137190831B0A}"/>
              </a:ext>
            </a:extLst>
          </p:cNvPr>
          <p:cNvSpPr>
            <a:spLocks noGrp="1"/>
          </p:cNvSpPr>
          <p:nvPr>
            <p:ph type="ftr" sz="quarter" idx="3"/>
          </p:nvPr>
        </p:nvSpPr>
        <p:spPr/>
        <p:txBody>
          <a:bodyPr/>
          <a:lstStyle/>
          <a:p>
            <a:r>
              <a:rPr lang="en-US"/>
              <a:t>Western Cape Nineteenth Gambling and Racing Amendment Bill</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6FBD60-FD63-4DCC-933F-56930E3D868B}"/>
              </a:ext>
            </a:extLst>
          </p:cNvPr>
          <p:cNvSpPr>
            <a:spLocks noGrp="1"/>
          </p:cNvSpPr>
          <p:nvPr>
            <p:ph type="title"/>
          </p:nvPr>
        </p:nvSpPr>
        <p:spPr>
          <a:xfrm>
            <a:off x="547987" y="0"/>
            <a:ext cx="8597900" cy="1052513"/>
          </a:xfrm>
        </p:spPr>
        <p:txBody>
          <a:bodyPr>
            <a:normAutofit fontScale="90000"/>
          </a:bodyPr>
          <a:lstStyle/>
          <a:p>
            <a:pPr>
              <a:defRPr/>
            </a:pPr>
            <a:r>
              <a:rPr lang="en-ZA" dirty="0"/>
              <a:t/>
            </a:r>
            <a:br>
              <a:rPr lang="en-ZA" dirty="0"/>
            </a:br>
            <a:r>
              <a:rPr lang="en-ZA" sz="2700" dirty="0">
                <a:solidFill>
                  <a:srgbClr val="001489"/>
                </a:solidFill>
              </a:rPr>
              <a:t>Enabling financial self-sufficiency is a necessary </a:t>
            </a:r>
            <a:br>
              <a:rPr lang="en-ZA" sz="2700" dirty="0">
                <a:solidFill>
                  <a:srgbClr val="001489"/>
                </a:solidFill>
              </a:rPr>
            </a:br>
            <a:r>
              <a:rPr lang="en-ZA" sz="2700" dirty="0">
                <a:solidFill>
                  <a:srgbClr val="001489"/>
                </a:solidFill>
              </a:rPr>
              <a:t>requirement for Board Independence</a:t>
            </a:r>
            <a:r>
              <a:rPr lang="en-ZA" dirty="0"/>
              <a:t/>
            </a:r>
            <a:br>
              <a:rPr lang="en-ZA" dirty="0"/>
            </a:br>
            <a:endParaRPr lang="en-ZA" dirty="0"/>
          </a:p>
        </p:txBody>
      </p:sp>
      <p:sp>
        <p:nvSpPr>
          <p:cNvPr id="39939" name="Content Placeholder 2">
            <a:extLst>
              <a:ext uri="{FF2B5EF4-FFF2-40B4-BE49-F238E27FC236}">
                <a16:creationId xmlns:a16="http://schemas.microsoft.com/office/drawing/2014/main" xmlns="" id="{0E64E67E-2180-437A-A2D3-E0E71D3BD9EA}"/>
              </a:ext>
            </a:extLst>
          </p:cNvPr>
          <p:cNvSpPr>
            <a:spLocks noGrp="1"/>
          </p:cNvSpPr>
          <p:nvPr>
            <p:ph idx="4294967295"/>
          </p:nvPr>
        </p:nvSpPr>
        <p:spPr>
          <a:xfrm>
            <a:off x="491380" y="1082634"/>
            <a:ext cx="8597900" cy="5226686"/>
          </a:xfrm>
        </p:spPr>
        <p:txBody>
          <a:bodyPr>
            <a:normAutofit lnSpcReduction="10000"/>
          </a:bodyPr>
          <a:lstStyle/>
          <a:p>
            <a:pPr lvl="1">
              <a:lnSpc>
                <a:spcPct val="124000"/>
              </a:lnSpc>
              <a:spcBef>
                <a:spcPts val="800"/>
              </a:spcBef>
            </a:pPr>
            <a:r>
              <a:rPr lang="en-ZA" altLang="en-US" sz="1400" dirty="0"/>
              <a:t>Creating an independent agency is no easy task and requires among others, providing a reliable source of funding, usually earmarked levies on regulated firms or consumers</a:t>
            </a:r>
          </a:p>
          <a:p>
            <a:pPr lvl="1">
              <a:lnSpc>
                <a:spcPct val="124000"/>
              </a:lnSpc>
              <a:spcBef>
                <a:spcPts val="800"/>
              </a:spcBef>
            </a:pPr>
            <a:r>
              <a:rPr lang="en-ZA" altLang="en-US" sz="1400" dirty="0"/>
              <a:t>Appropriate funding is essential to determine the extent to which the regulator can carry out its mandate and act independently </a:t>
            </a:r>
          </a:p>
          <a:p>
            <a:pPr lvl="1">
              <a:lnSpc>
                <a:spcPct val="124000"/>
              </a:lnSpc>
              <a:spcBef>
                <a:spcPts val="800"/>
              </a:spcBef>
            </a:pPr>
            <a:r>
              <a:rPr lang="en-ZA" altLang="en-US" sz="1400" dirty="0"/>
              <a:t>For regulators that are funded through fees, an appropriate cost-recovery mechanism is essential to set the “right” fee and avoid a regulator that is under-funded, captured by industry or undermined by the executive</a:t>
            </a:r>
          </a:p>
          <a:p>
            <a:pPr lvl="1">
              <a:lnSpc>
                <a:spcPct val="124000"/>
              </a:lnSpc>
              <a:spcBef>
                <a:spcPts val="800"/>
              </a:spcBef>
            </a:pPr>
            <a:r>
              <a:rPr lang="en-ZA" altLang="en-US" sz="1400" b="1" dirty="0"/>
              <a:t>In this context, the </a:t>
            </a:r>
            <a:r>
              <a:rPr lang="en-ZA" altLang="en-US" sz="1400" b="1" dirty="0" err="1"/>
              <a:t>WCG</a:t>
            </a:r>
            <a:r>
              <a:rPr lang="en-ZA" altLang="en-US" sz="1400" b="1" dirty="0"/>
              <a:t> has adopted the principle that the cost of regulating the gambling industry must be borne by the regulated firms</a:t>
            </a:r>
          </a:p>
          <a:p>
            <a:pPr lvl="1">
              <a:lnSpc>
                <a:spcPct val="124000"/>
              </a:lnSpc>
              <a:spcBef>
                <a:spcPts val="800"/>
              </a:spcBef>
            </a:pPr>
            <a:r>
              <a:rPr lang="en-ZA" altLang="en-US" sz="1400" dirty="0">
                <a:solidFill>
                  <a:srgbClr val="000000"/>
                </a:solidFill>
              </a:rPr>
              <a:t>A scan of financial statements of funding of gambling regulators across the world shows that the costs of regulating are borne by the industry.  For example:</a:t>
            </a:r>
          </a:p>
          <a:p>
            <a:pPr marL="338138" lvl="2" indent="-169863">
              <a:lnSpc>
                <a:spcPct val="124000"/>
              </a:lnSpc>
              <a:spcBef>
                <a:spcPts val="800"/>
              </a:spcBef>
              <a:buClr>
                <a:srgbClr val="002060"/>
              </a:buClr>
              <a:tabLst>
                <a:tab pos="338138" algn="l"/>
              </a:tabLst>
            </a:pPr>
            <a:r>
              <a:rPr lang="en-ZA" altLang="en-US" sz="1400" dirty="0">
                <a:solidFill>
                  <a:srgbClr val="000000"/>
                </a:solidFill>
              </a:rPr>
              <a:t>In the United Kingdom: Annual Report and Accounts 2017-18, and  2018-19 show that fees such as Operator application fee and Operator Annual Fees  cover the costs of Expenditure on gambling regulation excluding the costs related to state lotteries  which are funded separately</a:t>
            </a:r>
          </a:p>
          <a:p>
            <a:pPr marL="338138" lvl="2" indent="-169863">
              <a:lnSpc>
                <a:spcPct val="124000"/>
              </a:lnSpc>
              <a:spcBef>
                <a:spcPts val="800"/>
              </a:spcBef>
              <a:buClr>
                <a:srgbClr val="002060"/>
              </a:buClr>
              <a:tabLst>
                <a:tab pos="338138" algn="l"/>
              </a:tabLst>
            </a:pPr>
            <a:r>
              <a:rPr lang="en-ZA" altLang="en-US" sz="1400" dirty="0">
                <a:solidFill>
                  <a:srgbClr val="000000"/>
                </a:solidFill>
              </a:rPr>
              <a:t>In the  Gaming and Wagering Commission of Western Australia 2018/2019 Financial Report user charges and revenues related to restricted cash and special purpose accounts similarly cover the cost annual costs of the Commission</a:t>
            </a:r>
          </a:p>
          <a:p>
            <a:pPr lvl="1">
              <a:lnSpc>
                <a:spcPct val="120000"/>
              </a:lnSpc>
              <a:spcBef>
                <a:spcPts val="1200"/>
              </a:spcBef>
            </a:pPr>
            <a:endParaRPr lang="en-ZA" altLang="en-US" sz="1000" dirty="0"/>
          </a:p>
          <a:p>
            <a:pPr lvl="1">
              <a:lnSpc>
                <a:spcPct val="120000"/>
              </a:lnSpc>
              <a:spcBef>
                <a:spcPts val="1200"/>
              </a:spcBef>
            </a:pPr>
            <a:endParaRPr lang="en-ZA" altLang="en-US" sz="1000" b="1" dirty="0"/>
          </a:p>
        </p:txBody>
      </p:sp>
      <p:sp>
        <p:nvSpPr>
          <p:cNvPr id="3" name="Slide Number Placeholder 2">
            <a:extLst>
              <a:ext uri="{FF2B5EF4-FFF2-40B4-BE49-F238E27FC236}">
                <a16:creationId xmlns:a16="http://schemas.microsoft.com/office/drawing/2014/main" xmlns="" id="{1C7F8C93-3EC5-4995-A502-9E5A6C47DA10}"/>
              </a:ext>
            </a:extLst>
          </p:cNvPr>
          <p:cNvSpPr>
            <a:spLocks noGrp="1"/>
          </p:cNvSpPr>
          <p:nvPr>
            <p:ph type="sldNum" sz="quarter" idx="4"/>
          </p:nvPr>
        </p:nvSpPr>
        <p:spPr/>
        <p:txBody>
          <a:bodyPr/>
          <a:lstStyle/>
          <a:p>
            <a:fld id="{8406839F-D7A4-4E5D-B93D-768AD4D1DB36}" type="slidenum">
              <a:rPr lang="en-ZA" smtClean="0"/>
              <a:pPr/>
              <a:t>7</a:t>
            </a:fld>
            <a:endParaRPr lang="en-ZA" dirty="0"/>
          </a:p>
        </p:txBody>
      </p:sp>
      <p:sp>
        <p:nvSpPr>
          <p:cNvPr id="5" name="Footer Placeholder 4">
            <a:extLst>
              <a:ext uri="{FF2B5EF4-FFF2-40B4-BE49-F238E27FC236}">
                <a16:creationId xmlns:a16="http://schemas.microsoft.com/office/drawing/2014/main" xmlns="" id="{9A153052-2AAF-4576-B98B-E9AA6436897C}"/>
              </a:ext>
            </a:extLst>
          </p:cNvPr>
          <p:cNvSpPr>
            <a:spLocks noGrp="1"/>
          </p:cNvSpPr>
          <p:nvPr>
            <p:ph type="ftr" sz="quarter" idx="3"/>
          </p:nvPr>
        </p:nvSpPr>
        <p:spPr/>
        <p:txBody>
          <a:bodyPr/>
          <a:lstStyle/>
          <a:p>
            <a:r>
              <a:rPr lang="en-US"/>
              <a:t>Western Cape Nineteenth Gambling and Racing Amendment Bill</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F71101-D3F7-4842-9DE9-EFCA5D557617}"/>
              </a:ext>
            </a:extLst>
          </p:cNvPr>
          <p:cNvSpPr>
            <a:spLocks noGrp="1"/>
          </p:cNvSpPr>
          <p:nvPr>
            <p:ph type="title"/>
          </p:nvPr>
        </p:nvSpPr>
        <p:spPr>
          <a:xfrm>
            <a:off x="671103" y="22455"/>
            <a:ext cx="8597900" cy="908720"/>
          </a:xfrm>
        </p:spPr>
        <p:txBody>
          <a:bodyPr>
            <a:normAutofit fontScale="90000"/>
          </a:bodyPr>
          <a:lstStyle/>
          <a:p>
            <a:pPr>
              <a:defRPr/>
            </a:pPr>
            <a:r>
              <a:rPr lang="en-ZA" dirty="0"/>
              <a:t/>
            </a:r>
            <a:br>
              <a:rPr lang="en-ZA" dirty="0"/>
            </a:br>
            <a:r>
              <a:rPr lang="en-ZA" dirty="0">
                <a:solidFill>
                  <a:srgbClr val="001489"/>
                </a:solidFill>
              </a:rPr>
              <a:t>Thematic </a:t>
            </a:r>
            <a:r>
              <a:rPr lang="en-ZA" sz="2700" dirty="0">
                <a:solidFill>
                  <a:srgbClr val="001489"/>
                </a:solidFill>
              </a:rPr>
              <a:t>Activities of a Gaming Regulator</a:t>
            </a:r>
            <a:r>
              <a:rPr lang="en-ZA" dirty="0">
                <a:solidFill>
                  <a:srgbClr val="001489"/>
                </a:solidFill>
              </a:rPr>
              <a:t/>
            </a:r>
            <a:br>
              <a:rPr lang="en-ZA" dirty="0">
                <a:solidFill>
                  <a:srgbClr val="001489"/>
                </a:solidFill>
              </a:rPr>
            </a:br>
            <a:endParaRPr lang="en-ZA" dirty="0">
              <a:solidFill>
                <a:srgbClr val="001489"/>
              </a:solidFill>
            </a:endParaRPr>
          </a:p>
        </p:txBody>
      </p:sp>
      <p:sp>
        <p:nvSpPr>
          <p:cNvPr id="3" name="Content Placeholder 2">
            <a:extLst>
              <a:ext uri="{FF2B5EF4-FFF2-40B4-BE49-F238E27FC236}">
                <a16:creationId xmlns:a16="http://schemas.microsoft.com/office/drawing/2014/main" xmlns="" id="{7C252AB8-FF5A-47FF-9230-C32B64D7180B}"/>
              </a:ext>
            </a:extLst>
          </p:cNvPr>
          <p:cNvSpPr>
            <a:spLocks noGrp="1"/>
          </p:cNvSpPr>
          <p:nvPr>
            <p:ph idx="4294967295"/>
          </p:nvPr>
        </p:nvSpPr>
        <p:spPr>
          <a:xfrm>
            <a:off x="684212" y="1125538"/>
            <a:ext cx="8459787" cy="4967287"/>
          </a:xfrm>
        </p:spPr>
        <p:txBody>
          <a:bodyPr>
            <a:normAutofit/>
          </a:bodyPr>
          <a:lstStyle/>
          <a:p>
            <a:pPr lvl="1" eaLnBrk="1" hangingPunct="1">
              <a:lnSpc>
                <a:spcPct val="120000"/>
              </a:lnSpc>
              <a:spcBef>
                <a:spcPts val="1200"/>
              </a:spcBef>
              <a:defRPr/>
            </a:pPr>
            <a:r>
              <a:rPr lang="en-ZA" sz="1500" b="1" dirty="0"/>
              <a:t>Licencing</a:t>
            </a:r>
            <a:r>
              <a:rPr lang="en-ZA" sz="1500" dirty="0"/>
              <a:t> - processes all applications received from applicants required to be duly licensed in order to engage in the gambling industry within the province.  Processing of such applications involve the co-ordination of public notices in soliciting any comments and objections in respect of applications, conducting probity investigations to determine the suitability of applicants to hold a licence, making informed recommendations resulting in the approval or denial of applications and the issuing of licences for distribution </a:t>
            </a:r>
          </a:p>
          <a:p>
            <a:pPr lvl="1" eaLnBrk="1" hangingPunct="1">
              <a:lnSpc>
                <a:spcPct val="120000"/>
              </a:lnSpc>
              <a:spcBef>
                <a:spcPts val="1200"/>
              </a:spcBef>
              <a:defRPr/>
            </a:pPr>
            <a:r>
              <a:rPr lang="en-ZA" sz="1500" b="1" dirty="0"/>
              <a:t>Regulatory Compliance - </a:t>
            </a:r>
            <a:r>
              <a:rPr lang="en-ZA" sz="1500" dirty="0"/>
              <a:t>to enforce gambling and related compliance in respect to legislative provisions and regulatory requirements on all licence holders who expose gambling and betting activities for public play , responsible gambling matters with the emphasis on early detection, adequate notices for public playing and the enforcement of the legislative amendments once operational, addressing complaints and disputes </a:t>
            </a:r>
          </a:p>
          <a:p>
            <a:pPr lvl="1" eaLnBrk="1" hangingPunct="1">
              <a:lnSpc>
                <a:spcPct val="120000"/>
              </a:lnSpc>
              <a:spcBef>
                <a:spcPts val="1200"/>
              </a:spcBef>
              <a:defRPr/>
            </a:pPr>
            <a:r>
              <a:rPr lang="en-ZA" sz="1500" b="1" dirty="0"/>
              <a:t>Advisory and Innovation </a:t>
            </a:r>
            <a:r>
              <a:rPr lang="en-ZA" sz="1500" dirty="0"/>
              <a:t>– Gambling awareness, promotion of responsible gambling, conduct research and shared regulation and liaison with other regulators</a:t>
            </a:r>
          </a:p>
        </p:txBody>
      </p:sp>
      <p:sp>
        <p:nvSpPr>
          <p:cNvPr id="5" name="Slide Number Placeholder 4">
            <a:extLst>
              <a:ext uri="{FF2B5EF4-FFF2-40B4-BE49-F238E27FC236}">
                <a16:creationId xmlns:a16="http://schemas.microsoft.com/office/drawing/2014/main" xmlns="" id="{28FE33AC-29C7-4FA9-8839-5C4E3AE41511}"/>
              </a:ext>
            </a:extLst>
          </p:cNvPr>
          <p:cNvSpPr>
            <a:spLocks noGrp="1"/>
          </p:cNvSpPr>
          <p:nvPr>
            <p:ph type="sldNum" sz="quarter" idx="4"/>
          </p:nvPr>
        </p:nvSpPr>
        <p:spPr/>
        <p:txBody>
          <a:bodyPr/>
          <a:lstStyle/>
          <a:p>
            <a:fld id="{8406839F-D7A4-4E5D-B93D-768AD4D1DB36}" type="slidenum">
              <a:rPr lang="en-ZA" smtClean="0"/>
              <a:pPr/>
              <a:t>8</a:t>
            </a:fld>
            <a:endParaRPr lang="en-ZA" dirty="0"/>
          </a:p>
        </p:txBody>
      </p:sp>
      <p:sp>
        <p:nvSpPr>
          <p:cNvPr id="6" name="Footer Placeholder 5">
            <a:extLst>
              <a:ext uri="{FF2B5EF4-FFF2-40B4-BE49-F238E27FC236}">
                <a16:creationId xmlns:a16="http://schemas.microsoft.com/office/drawing/2014/main" xmlns="" id="{DEE8618B-3721-4FD1-878A-C49E7586D6AC}"/>
              </a:ext>
            </a:extLst>
          </p:cNvPr>
          <p:cNvSpPr>
            <a:spLocks noGrp="1"/>
          </p:cNvSpPr>
          <p:nvPr>
            <p:ph type="ftr" sz="quarter" idx="3"/>
          </p:nvPr>
        </p:nvSpPr>
        <p:spPr/>
        <p:txBody>
          <a:bodyPr/>
          <a:lstStyle/>
          <a:p>
            <a:r>
              <a:rPr lang="en-US"/>
              <a:t>Western Cape Nineteenth Gambling and Racing Amendment Bill</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Basis of calculation</a:t>
            </a:r>
          </a:p>
        </p:txBody>
      </p:sp>
      <p:sp>
        <p:nvSpPr>
          <p:cNvPr id="3" name="Slide Number Placeholder 2"/>
          <p:cNvSpPr>
            <a:spLocks noGrp="1"/>
          </p:cNvSpPr>
          <p:nvPr>
            <p:ph type="sldNum" sz="quarter" idx="4"/>
          </p:nvPr>
        </p:nvSpPr>
        <p:spPr/>
        <p:txBody>
          <a:bodyPr/>
          <a:lstStyle/>
          <a:p>
            <a:fld id="{8406839F-D7A4-4E5D-B93D-768AD4D1DB36}" type="slidenum">
              <a:rPr lang="en-ZA" smtClean="0"/>
              <a:pPr/>
              <a:t>9</a:t>
            </a:fld>
            <a:endParaRPr lang="en-ZA" dirty="0"/>
          </a:p>
        </p:txBody>
      </p:sp>
      <p:sp>
        <p:nvSpPr>
          <p:cNvPr id="4" name="Footer Placeholder 3"/>
          <p:cNvSpPr>
            <a:spLocks noGrp="1"/>
          </p:cNvSpPr>
          <p:nvPr>
            <p:ph type="ftr" sz="quarter" idx="3"/>
          </p:nvPr>
        </p:nvSpPr>
        <p:spPr/>
        <p:txBody>
          <a:bodyPr/>
          <a:lstStyle/>
          <a:p>
            <a:r>
              <a:rPr lang="en-US"/>
              <a:t>Western Cape Nineteenth Gambling and Racing Amendment Bill</a:t>
            </a:r>
            <a:endParaRPr lang="en-GB" dirty="0"/>
          </a:p>
        </p:txBody>
      </p:sp>
      <p:sp>
        <p:nvSpPr>
          <p:cNvPr id="5" name="Text Placeholder 4"/>
          <p:cNvSpPr>
            <a:spLocks noGrp="1"/>
          </p:cNvSpPr>
          <p:nvPr>
            <p:ph type="body" sz="quarter" idx="10"/>
          </p:nvPr>
        </p:nvSpPr>
        <p:spPr/>
        <p:txBody>
          <a:bodyPr/>
          <a:lstStyle/>
          <a:p>
            <a:pPr lvl="1">
              <a:lnSpc>
                <a:spcPct val="120000"/>
              </a:lnSpc>
              <a:spcBef>
                <a:spcPts val="1200"/>
              </a:spcBef>
              <a:defRPr/>
            </a:pPr>
            <a:r>
              <a:rPr lang="en-ZA" sz="1500" dirty="0">
                <a:solidFill>
                  <a:prstClr val="black"/>
                </a:solidFill>
              </a:rPr>
              <a:t>Some of the Board’s activities can be directly apportioned  to gambling license holders, while other activities  are cross cutting</a:t>
            </a:r>
          </a:p>
          <a:p>
            <a:pPr lvl="1">
              <a:lnSpc>
                <a:spcPct val="120000"/>
              </a:lnSpc>
              <a:spcBef>
                <a:spcPts val="1200"/>
              </a:spcBef>
              <a:defRPr/>
            </a:pPr>
            <a:r>
              <a:rPr lang="en-ZA" dirty="0">
                <a:solidFill>
                  <a:prstClr val="black"/>
                </a:solidFill>
              </a:rPr>
              <a:t>Both the bookmakers and the Totalisator have not been considered at this stage, this is because the structure of bookmakers is different and could be sensitive to possible relocation to other provinces, while the Totalisator is in receipt of a government levy to assist in funding the hosting of horse races </a:t>
            </a:r>
          </a:p>
          <a:p>
            <a:pPr lvl="1">
              <a:lnSpc>
                <a:spcPct val="120000"/>
              </a:lnSpc>
              <a:spcBef>
                <a:spcPts val="1200"/>
              </a:spcBef>
              <a:defRPr/>
            </a:pPr>
            <a:r>
              <a:rPr lang="en-ZA" dirty="0">
                <a:solidFill>
                  <a:prstClr val="black"/>
                </a:solidFill>
              </a:rPr>
              <a:t>The proposed casino operator fee and LGM Operator free have been set in relation to the relative contribution to their share of the provincial gambling GGR  </a:t>
            </a:r>
          </a:p>
          <a:p>
            <a:pPr lvl="1">
              <a:lnSpc>
                <a:spcPct val="120000"/>
              </a:lnSpc>
              <a:spcBef>
                <a:spcPts val="1200"/>
              </a:spcBef>
              <a:defRPr/>
            </a:pPr>
            <a:r>
              <a:rPr lang="en-ZA" dirty="0">
                <a:solidFill>
                  <a:prstClr val="black"/>
                </a:solidFill>
              </a:rPr>
              <a:t>The economic advantages derived by the gambling operators is a proxy for the regulatory benefit they derive and the proposed set fee</a:t>
            </a:r>
            <a:endParaRPr lang="en-ZA" sz="1000" b="1" dirty="0">
              <a:solidFill>
                <a:prstClr val="black"/>
              </a:solidFill>
            </a:endParaRPr>
          </a:p>
          <a:p>
            <a:endParaRPr lang="en-ZA" sz="1500" dirty="0">
              <a:solidFill>
                <a:prstClr val="black"/>
              </a:solidFill>
            </a:endParaRPr>
          </a:p>
        </p:txBody>
      </p:sp>
    </p:spTree>
    <p:extLst>
      <p:ext uri="{BB962C8B-B14F-4D97-AF65-F5344CB8AC3E}">
        <p14:creationId xmlns:p14="http://schemas.microsoft.com/office/powerpoint/2010/main" val="93018193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MARTBOX_SB5" val="n/h/r1zNZ+uLfX4pvKHBZZMsZqKpVmQp"/>
  <p:tag name="SMARTBOX_SB2" val="4EA1ZNr7a5lNBMyQCX9x/TKDuKOrxNs8"/>
  <p:tag name="THINKCELLPRESENTATIONDONOTDELETE" val="&lt;?xml version=&quot;1.0&quot; encoding=&quot;UTF-16&quot; standalone=&quot;yes&quot;?&gt;&#10;&lt;root reqver=&quot;17839&quot;&gt;&lt;version val=&quot;21070&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2&quot;&gt;&lt;elem m_fUsage=&quot;2.71000000000000000000E+000&quot;&gt;&lt;m_ppcolschidx val=&quot;0&quot;/&gt;&lt;m_rgb r=&quot;0&quot; g=&quot;32&quot; b=&quot;9b&quot;/&gt;&lt;/elem&gt;&lt;elem m_fUsage=&quot;7.29000000000000090000E-001&quot;&gt;&lt;m_ppcolschidx val=&quot;0&quot;/&gt;&lt;m_rgb r=&quot;0&quot; g=&quot;96&quot; b=&quot;33&quot;/&gt;&lt;/elem&gt;&lt;/m_vecMRU&gt;&lt;/m_mruColor&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368"/>
  <p:tag name="SMARTBOX_SB1" val="yPDc+YGAsVDnrAdBfm5OLomapWE3kVAqh9b2jawd28kRYNSZ2VM9Zq8jLnRQsKd+zm3flYlSQ3N6EyKkSMGAbtXZPDAgzPCqp12cLtaehhktX0tL2QJLqhJXT50rTZFve8mXKum9VLtDf8/Ef4PJE20Wfd9sEmg5jcWpaEZMyas="/>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40.xml><?xml version="1.0" encoding="utf-8"?>
<p:tagLst xmlns:a="http://schemas.openxmlformats.org/drawingml/2006/main" xmlns:r="http://schemas.openxmlformats.org/officeDocument/2006/relationships" xmlns:p="http://schemas.openxmlformats.org/presentationml/2006/main">
  <p:tag name="SMARTBOX_SB6" val="snTsFZ8Y/CBJMgu9y8Dq8/H4Owf5ZP/3"/>
  <p:tag name="SMARTBOX_SB8" val="0iCA1Z23kaaMiGZOE1yeGg=="/>
  <p:tag name="SMARTBOX_SB7" val="U8/1IBd/oCkOa3RV9JIGzg=="/>
</p:tagLst>
</file>

<file path=ppt/tags/tag141.xml><?xml version="1.0" encoding="utf-8"?>
<p:tagLst xmlns:a="http://schemas.openxmlformats.org/drawingml/2006/main" xmlns:r="http://schemas.openxmlformats.org/officeDocument/2006/relationships" xmlns:p="http://schemas.openxmlformats.org/presentationml/2006/main">
  <p:tag name="SMARTBOX_SB6" val="W7sZ06LbXOADmgFMdiD8S7mwauFqwXJB"/>
  <p:tag name="SMARTBOX_SB8" val="5zbCZmvvwdXViW/PdaUP0A=="/>
  <p:tag name="SMARTBOX_SB7" val="okpar52XqDQrSAOpqNqg5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heme/theme1.xml><?xml version="1.0" encoding="utf-8"?>
<a:theme xmlns:a="http://schemas.openxmlformats.org/drawingml/2006/main" name="WCG-PPT Master-121022-amc">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6_WCG-Provincial Treasury-New PPT Master-01112012">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1_WCG-PPT Master-121022-amc">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WCG-New PPT Master-01112012</Template>
  <TotalTime>290</TotalTime>
  <Words>1894</Words>
  <Application>Microsoft Office PowerPoint</Application>
  <PresentationFormat>On-screen Show (4:3)</PresentationFormat>
  <Paragraphs>184</Paragraphs>
  <Slides>19</Slides>
  <Notes>9</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19</vt:i4>
      </vt:variant>
    </vt:vector>
  </HeadingPairs>
  <TitlesOfParts>
    <vt:vector size="27" baseType="lpstr">
      <vt:lpstr>Arial</vt:lpstr>
      <vt:lpstr>Calibri</vt:lpstr>
      <vt:lpstr>Century Gothic</vt:lpstr>
      <vt:lpstr>Times New Roman</vt:lpstr>
      <vt:lpstr>WCG-PPT Master-121022-amc</vt:lpstr>
      <vt:lpstr>6_WCG-Provincial Treasury-New PPT Master-01112012</vt:lpstr>
      <vt:lpstr>1_WCG-PPT Master-121022-amc</vt:lpstr>
      <vt:lpstr>think-cell Slide</vt:lpstr>
      <vt:lpstr>WESTERN CAPE Nineteenth GAMBLING  And racing amendment bill</vt:lpstr>
      <vt:lpstr>Overview of Presentation </vt:lpstr>
      <vt:lpstr>PowerPoint Presentation</vt:lpstr>
      <vt:lpstr>Funding Short-fall of the Board</vt:lpstr>
      <vt:lpstr>Funding Streams of the Board</vt:lpstr>
      <vt:lpstr> Efficiency Comparison across selected Gambling Boards (2018/19) </vt:lpstr>
      <vt:lpstr> Enabling financial self-sufficiency is a necessary  requirement for Board Independence </vt:lpstr>
      <vt:lpstr> Thematic Activities of a Gaming Regulator </vt:lpstr>
      <vt:lpstr>Basis of calculation</vt:lpstr>
      <vt:lpstr>PowerPoint Presentation</vt:lpstr>
      <vt:lpstr>Aim of the 19th Amendment Bill</vt:lpstr>
      <vt:lpstr>Aim of the 19th Amendment Bill</vt:lpstr>
      <vt:lpstr>Process to Date</vt:lpstr>
      <vt:lpstr>Process to Date</vt:lpstr>
      <vt:lpstr>PowerPoint Presentation</vt:lpstr>
      <vt:lpstr>Recommendation </vt:lpstr>
      <vt:lpstr>Questions and matters of Clarity</vt:lpstr>
      <vt:lpstr>Sources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Sylvanus du Plessis</dc:creator>
  <cp:keywords>POTX</cp:keywords>
  <cp:lastModifiedBy>Zaheedah Adams</cp:lastModifiedBy>
  <cp:revision>49</cp:revision>
  <dcterms:created xsi:type="dcterms:W3CDTF">2017-07-31T06:28:37Z</dcterms:created>
  <dcterms:modified xsi:type="dcterms:W3CDTF">2020-06-09T08:14:23Z</dcterms:modified>
  <cp:category>CI</cp:category>
</cp:coreProperties>
</file>