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833" r:id="rId2"/>
  </p:sldMasterIdLst>
  <p:notesMasterIdLst>
    <p:notesMasterId r:id="rId18"/>
  </p:notesMasterIdLst>
  <p:handoutMasterIdLst>
    <p:handoutMasterId r:id="rId19"/>
  </p:handoutMasterIdLst>
  <p:sldIdLst>
    <p:sldId id="861" r:id="rId3"/>
    <p:sldId id="1194" r:id="rId4"/>
    <p:sldId id="1787" r:id="rId5"/>
    <p:sldId id="1791" r:id="rId6"/>
    <p:sldId id="1792" r:id="rId7"/>
    <p:sldId id="1793" r:id="rId8"/>
    <p:sldId id="1794" r:id="rId9"/>
    <p:sldId id="1795" r:id="rId10"/>
    <p:sldId id="1797" r:id="rId11"/>
    <p:sldId id="1798" r:id="rId12"/>
    <p:sldId id="1799" r:id="rId13"/>
    <p:sldId id="1800" r:id="rId14"/>
    <p:sldId id="1801" r:id="rId15"/>
    <p:sldId id="1335" r:id="rId16"/>
    <p:sldId id="871" r:id="rId17"/>
  </p:sldIdLst>
  <p:sldSz cx="12192000" cy="6858000"/>
  <p:notesSz cx="6808788" cy="9940925"/>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ana Nkhahle" initials="SN" lastIdx="4" clrIdx="0">
    <p:extLst/>
  </p:cmAuthor>
  <p:cmAuthor id="2" name="Pauline Matsaung" initials="PM" lastIdx="23" clrIdx="1">
    <p:extLst>
      <p:ext uri="{19B8F6BF-5375-455C-9EA6-DF929625EA0E}">
        <p15:presenceInfo xmlns:p15="http://schemas.microsoft.com/office/powerpoint/2012/main" userId="S-1-5-21-2143731471-823594938-2798094169-1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0000"/>
    <a:srgbClr val="FCEBE7"/>
    <a:srgbClr val="3333CC"/>
    <a:srgbClr val="CC3300"/>
    <a:srgbClr val="A50021"/>
    <a:srgbClr val="336699"/>
    <a:srgbClr val="0066CC"/>
    <a:srgbClr val="E8D7A0"/>
    <a:srgbClr val="D4A9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4" autoAdjust="0"/>
    <p:restoredTop sz="84022" autoAdjust="0"/>
  </p:normalViewPr>
  <p:slideViewPr>
    <p:cSldViewPr>
      <p:cViewPr varScale="1">
        <p:scale>
          <a:sx n="62" d="100"/>
          <a:sy n="62" d="100"/>
        </p:scale>
        <p:origin x="864" y="5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40" d="100"/>
        <a:sy n="40" d="100"/>
      </p:scale>
      <p:origin x="0" y="-18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15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6783297-AD43-4B9E-A0DB-5126FDD044C7}"/>
              </a:ext>
            </a:extLst>
          </p:cNvPr>
          <p:cNvSpPr>
            <a:spLocks noGrp="1"/>
          </p:cNvSpPr>
          <p:nvPr>
            <p:ph type="hdr" sz="quarter"/>
          </p:nvPr>
        </p:nvSpPr>
        <p:spPr>
          <a:xfrm>
            <a:off x="3" y="4"/>
            <a:ext cx="2951216" cy="499112"/>
          </a:xfrm>
          <a:prstGeom prst="rect">
            <a:avLst/>
          </a:prstGeom>
        </p:spPr>
        <p:txBody>
          <a:bodyPr vert="horz" lIns="91551" tIns="45778" rIns="91551" bIns="45778" rtlCol="0"/>
          <a:lstStyle>
            <a:lvl1pPr algn="l">
              <a:defRPr sz="1200"/>
            </a:lvl1pPr>
          </a:lstStyle>
          <a:p>
            <a:endParaRPr lang="en-ZA" dirty="0"/>
          </a:p>
        </p:txBody>
      </p:sp>
      <p:sp>
        <p:nvSpPr>
          <p:cNvPr id="3" name="Date Placeholder 2">
            <a:extLst>
              <a:ext uri="{FF2B5EF4-FFF2-40B4-BE49-F238E27FC236}">
                <a16:creationId xmlns:a16="http://schemas.microsoft.com/office/drawing/2014/main" xmlns="" id="{0A3C82B8-70C0-4575-8C16-739AAE0C91BB}"/>
              </a:ext>
            </a:extLst>
          </p:cNvPr>
          <p:cNvSpPr>
            <a:spLocks noGrp="1"/>
          </p:cNvSpPr>
          <p:nvPr>
            <p:ph type="dt" sz="quarter" idx="1"/>
          </p:nvPr>
        </p:nvSpPr>
        <p:spPr>
          <a:xfrm>
            <a:off x="3855982" y="4"/>
            <a:ext cx="2951216" cy="499112"/>
          </a:xfrm>
          <a:prstGeom prst="rect">
            <a:avLst/>
          </a:prstGeom>
        </p:spPr>
        <p:txBody>
          <a:bodyPr vert="horz" lIns="91551" tIns="45778" rIns="91551" bIns="45778" rtlCol="0"/>
          <a:lstStyle>
            <a:lvl1pPr algn="r">
              <a:defRPr sz="1200"/>
            </a:lvl1pPr>
          </a:lstStyle>
          <a:p>
            <a:fld id="{91561ED2-D356-4E66-AB1D-14FF5216A8C3}" type="datetimeFigureOut">
              <a:rPr lang="en-ZA" smtClean="0"/>
              <a:t>2020-06-05</a:t>
            </a:fld>
            <a:endParaRPr lang="en-ZA" dirty="0"/>
          </a:p>
        </p:txBody>
      </p:sp>
      <p:sp>
        <p:nvSpPr>
          <p:cNvPr id="4" name="Footer Placeholder 3">
            <a:extLst>
              <a:ext uri="{FF2B5EF4-FFF2-40B4-BE49-F238E27FC236}">
                <a16:creationId xmlns:a16="http://schemas.microsoft.com/office/drawing/2014/main" xmlns="" id="{A719A360-38AB-4864-B818-63D13E60CECF}"/>
              </a:ext>
            </a:extLst>
          </p:cNvPr>
          <p:cNvSpPr>
            <a:spLocks noGrp="1"/>
          </p:cNvSpPr>
          <p:nvPr>
            <p:ph type="ftr" sz="quarter" idx="2"/>
          </p:nvPr>
        </p:nvSpPr>
        <p:spPr>
          <a:xfrm>
            <a:off x="3" y="9441813"/>
            <a:ext cx="2951216" cy="499112"/>
          </a:xfrm>
          <a:prstGeom prst="rect">
            <a:avLst/>
          </a:prstGeom>
        </p:spPr>
        <p:txBody>
          <a:bodyPr vert="horz" lIns="91551" tIns="45778" rIns="91551" bIns="45778"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xmlns="" id="{6BCCD7F3-001F-46D2-9E63-6305D2E11974}"/>
              </a:ext>
            </a:extLst>
          </p:cNvPr>
          <p:cNvSpPr>
            <a:spLocks noGrp="1"/>
          </p:cNvSpPr>
          <p:nvPr>
            <p:ph type="sldNum" sz="quarter" idx="3"/>
          </p:nvPr>
        </p:nvSpPr>
        <p:spPr>
          <a:xfrm>
            <a:off x="3855982" y="9441813"/>
            <a:ext cx="2951216" cy="499112"/>
          </a:xfrm>
          <a:prstGeom prst="rect">
            <a:avLst/>
          </a:prstGeom>
        </p:spPr>
        <p:txBody>
          <a:bodyPr vert="horz" lIns="91551" tIns="45778" rIns="91551" bIns="45778" rtlCol="0" anchor="b"/>
          <a:lstStyle>
            <a:lvl1pPr algn="r">
              <a:defRPr sz="1200"/>
            </a:lvl1pPr>
          </a:lstStyle>
          <a:p>
            <a:fld id="{68B6CE7C-56A5-462A-AFD1-EE0331777EAF}" type="slidenum">
              <a:rPr lang="en-ZA" smtClean="0"/>
              <a:t>‹#›</a:t>
            </a:fld>
            <a:endParaRPr lang="en-ZA" dirty="0"/>
          </a:p>
        </p:txBody>
      </p:sp>
    </p:spTree>
    <p:extLst>
      <p:ext uri="{BB962C8B-B14F-4D97-AF65-F5344CB8AC3E}">
        <p14:creationId xmlns:p14="http://schemas.microsoft.com/office/powerpoint/2010/main" val="3037005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50475" cy="497046"/>
          </a:xfrm>
          <a:prstGeom prst="rect">
            <a:avLst/>
          </a:prstGeom>
        </p:spPr>
        <p:txBody>
          <a:bodyPr vert="horz" lIns="91551" tIns="45778" rIns="91551" bIns="45778" rtlCol="0"/>
          <a:lstStyle>
            <a:lvl1pPr algn="l">
              <a:defRPr sz="1200"/>
            </a:lvl1pPr>
          </a:lstStyle>
          <a:p>
            <a:endParaRPr lang="en-ZA" dirty="0"/>
          </a:p>
        </p:txBody>
      </p:sp>
      <p:sp>
        <p:nvSpPr>
          <p:cNvPr id="3" name="Date Placeholder 2"/>
          <p:cNvSpPr>
            <a:spLocks noGrp="1"/>
          </p:cNvSpPr>
          <p:nvPr>
            <p:ph type="dt" idx="1"/>
          </p:nvPr>
        </p:nvSpPr>
        <p:spPr>
          <a:xfrm>
            <a:off x="3856742" y="1"/>
            <a:ext cx="2950475" cy="497046"/>
          </a:xfrm>
          <a:prstGeom prst="rect">
            <a:avLst/>
          </a:prstGeom>
        </p:spPr>
        <p:txBody>
          <a:bodyPr vert="horz" lIns="91551" tIns="45778" rIns="91551" bIns="45778" rtlCol="0"/>
          <a:lstStyle>
            <a:lvl1pPr algn="r">
              <a:defRPr sz="1200"/>
            </a:lvl1pPr>
          </a:lstStyle>
          <a:p>
            <a:fld id="{AAF80E3F-1674-41BC-B5D8-CE9AD9D7B37F}" type="datetimeFigureOut">
              <a:rPr lang="en-ZA" smtClean="0"/>
              <a:pPr/>
              <a:t>2020-06-05</a:t>
            </a:fld>
            <a:endParaRPr lang="en-ZA" dirty="0"/>
          </a:p>
        </p:txBody>
      </p:sp>
      <p:sp>
        <p:nvSpPr>
          <p:cNvPr id="4" name="Slide Image Placeholder 3"/>
          <p:cNvSpPr>
            <a:spLocks noGrp="1" noRot="1" noChangeAspect="1"/>
          </p:cNvSpPr>
          <p:nvPr>
            <p:ph type="sldImg" idx="2"/>
          </p:nvPr>
        </p:nvSpPr>
        <p:spPr>
          <a:xfrm>
            <a:off x="90488" y="746125"/>
            <a:ext cx="6627812" cy="3727450"/>
          </a:xfrm>
          <a:prstGeom prst="rect">
            <a:avLst/>
          </a:prstGeom>
          <a:noFill/>
          <a:ln w="12700">
            <a:solidFill>
              <a:prstClr val="black"/>
            </a:solidFill>
          </a:ln>
        </p:spPr>
        <p:txBody>
          <a:bodyPr vert="horz" lIns="91551" tIns="45778" rIns="91551" bIns="45778" rtlCol="0" anchor="ctr"/>
          <a:lstStyle/>
          <a:p>
            <a:endParaRPr lang="en-ZA" dirty="0"/>
          </a:p>
        </p:txBody>
      </p:sp>
      <p:sp>
        <p:nvSpPr>
          <p:cNvPr id="5" name="Notes Placeholder 4"/>
          <p:cNvSpPr>
            <a:spLocks noGrp="1"/>
          </p:cNvSpPr>
          <p:nvPr>
            <p:ph type="body" sz="quarter" idx="3"/>
          </p:nvPr>
        </p:nvSpPr>
        <p:spPr>
          <a:xfrm>
            <a:off x="680880" y="4721943"/>
            <a:ext cx="5447030" cy="4473416"/>
          </a:xfrm>
          <a:prstGeom prst="rect">
            <a:avLst/>
          </a:prstGeom>
        </p:spPr>
        <p:txBody>
          <a:bodyPr vert="horz" lIns="91551" tIns="45778" rIns="91551" bIns="457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3" y="9442155"/>
            <a:ext cx="2950475" cy="497046"/>
          </a:xfrm>
          <a:prstGeom prst="rect">
            <a:avLst/>
          </a:prstGeom>
        </p:spPr>
        <p:txBody>
          <a:bodyPr vert="horz" lIns="91551" tIns="45778" rIns="91551" bIns="45778"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6742" y="9442155"/>
            <a:ext cx="2950475" cy="497046"/>
          </a:xfrm>
          <a:prstGeom prst="rect">
            <a:avLst/>
          </a:prstGeom>
        </p:spPr>
        <p:txBody>
          <a:bodyPr vert="horz" lIns="91551" tIns="45778" rIns="91551" bIns="45778" rtlCol="0" anchor="b"/>
          <a:lstStyle>
            <a:lvl1pPr algn="r">
              <a:defRPr sz="1200"/>
            </a:lvl1pPr>
          </a:lstStyle>
          <a:p>
            <a:fld id="{A46F6689-3CDF-4478-BD30-CB3091E4878F}" type="slidenum">
              <a:rPr lang="en-ZA" smtClean="0"/>
              <a:pPr/>
              <a:t>‹#›</a:t>
            </a:fld>
            <a:endParaRPr lang="en-ZA" dirty="0"/>
          </a:p>
        </p:txBody>
      </p:sp>
    </p:spTree>
    <p:extLst>
      <p:ext uri="{BB962C8B-B14F-4D97-AF65-F5344CB8AC3E}">
        <p14:creationId xmlns:p14="http://schemas.microsoft.com/office/powerpoint/2010/main" val="1134718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7763">
              <a:defRPr/>
            </a:pPr>
            <a:fld id="{2CA4E83C-54B5-4004-B2B4-F92A2C1511FD}" type="slidenum">
              <a:rPr lang="en-ZA">
                <a:solidFill>
                  <a:prstClr val="black"/>
                </a:solidFill>
                <a:latin typeface="Calibri" panose="020F0502020204030204"/>
              </a:rPr>
              <a:pPr defTabSz="457763">
                <a:defRPr/>
              </a:pPr>
              <a:t>1</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280688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6F6689-3CDF-4478-BD30-CB3091E4878F}" type="slidenum">
              <a:rPr lang="en-ZA" smtClean="0"/>
              <a:pPr/>
              <a:t>2</a:t>
            </a:fld>
            <a:endParaRPr lang="en-ZA" dirty="0"/>
          </a:p>
        </p:txBody>
      </p:sp>
    </p:spTree>
    <p:extLst>
      <p:ext uri="{BB962C8B-B14F-4D97-AF65-F5344CB8AC3E}">
        <p14:creationId xmlns:p14="http://schemas.microsoft.com/office/powerpoint/2010/main" val="1451735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6F6689-3CDF-4478-BD30-CB3091E4878F}" type="slidenum">
              <a:rPr lang="en-ZA" smtClean="0"/>
              <a:pPr/>
              <a:t>15</a:t>
            </a:fld>
            <a:endParaRPr lang="en-ZA" dirty="0"/>
          </a:p>
        </p:txBody>
      </p:sp>
    </p:spTree>
    <p:extLst>
      <p:ext uri="{BB962C8B-B14F-4D97-AF65-F5344CB8AC3E}">
        <p14:creationId xmlns:p14="http://schemas.microsoft.com/office/powerpoint/2010/main" val="2901170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xmlns="" id="{4472EEAB-FBB9-4BC2-8288-E67837AB3FF4}"/>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382234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Custom Layout">
    <p:bg>
      <p:bgPr>
        <a:solidFill>
          <a:schemeClr val="tx1"/>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BF635BF2-2B2F-43DA-BCAD-AEF1A615157D}"/>
              </a:ext>
            </a:extLst>
          </p:cNvPr>
          <p:cNvPicPr>
            <a:picLocks noChangeAspect="1"/>
          </p:cNvPicPr>
          <p:nvPr userDrawn="1"/>
        </p:nvPicPr>
        <p:blipFill rotWithShape="1">
          <a:blip r:embed="rId2"/>
          <a:srcRect l="23859" t="37393" r="47191" b="23812"/>
          <a:stretch/>
        </p:blipFill>
        <p:spPr>
          <a:xfrm>
            <a:off x="-2184920" y="2348880"/>
            <a:ext cx="1668016" cy="1248638"/>
          </a:xfrm>
          <a:prstGeom prst="rect">
            <a:avLst/>
          </a:prstGeom>
        </p:spPr>
      </p:pic>
      <p:grpSp>
        <p:nvGrpSpPr>
          <p:cNvPr id="5" name="Gruppo 4">
            <a:extLst>
              <a:ext uri="{FF2B5EF4-FFF2-40B4-BE49-F238E27FC236}">
                <a16:creationId xmlns:a16="http://schemas.microsoft.com/office/drawing/2014/main" xmlns="" id="{7778E9C2-C4AA-4060-A9EA-5E07339E5A14}"/>
              </a:ext>
            </a:extLst>
          </p:cNvPr>
          <p:cNvGrpSpPr/>
          <p:nvPr userDrawn="1"/>
        </p:nvGrpSpPr>
        <p:grpSpPr>
          <a:xfrm>
            <a:off x="4475820" y="1988840"/>
            <a:ext cx="3240360" cy="2880320"/>
            <a:chOff x="4475820" y="2060848"/>
            <a:chExt cx="3240360" cy="2880320"/>
          </a:xfrm>
        </p:grpSpPr>
        <p:cxnSp>
          <p:nvCxnSpPr>
            <p:cNvPr id="7" name="Connettore diritto 6">
              <a:extLst>
                <a:ext uri="{FF2B5EF4-FFF2-40B4-BE49-F238E27FC236}">
                  <a16:creationId xmlns:a16="http://schemas.microsoft.com/office/drawing/2014/main" xmlns="" id="{EDCA35B9-F4C7-41DE-909C-828D33D8D024}"/>
                </a:ext>
              </a:extLst>
            </p:cNvPr>
            <p:cNvCxnSpPr/>
            <p:nvPr/>
          </p:nvCxnSpPr>
          <p:spPr>
            <a:xfrm>
              <a:off x="4475820" y="206084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 name="Connettore diritto 7">
              <a:extLst>
                <a:ext uri="{FF2B5EF4-FFF2-40B4-BE49-F238E27FC236}">
                  <a16:creationId xmlns:a16="http://schemas.microsoft.com/office/drawing/2014/main" xmlns="" id="{6E131EC4-D5EF-4BBD-BC59-0F828D4F5287}"/>
                </a:ext>
              </a:extLst>
            </p:cNvPr>
            <p:cNvCxnSpPr/>
            <p:nvPr/>
          </p:nvCxnSpPr>
          <p:spPr>
            <a:xfrm>
              <a:off x="4475820" y="494116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9" name="Rettangolo 8">
            <a:extLst>
              <a:ext uri="{FF2B5EF4-FFF2-40B4-BE49-F238E27FC236}">
                <a16:creationId xmlns:a16="http://schemas.microsoft.com/office/drawing/2014/main" xmlns="" id="{207B5ABC-9F58-41A5-AFE0-BE6F1E7451C7}"/>
              </a:ext>
            </a:extLst>
          </p:cNvPr>
          <p:cNvSpPr/>
          <p:nvPr userDrawn="1"/>
        </p:nvSpPr>
        <p:spPr>
          <a:xfrm>
            <a:off x="407368" y="311090"/>
            <a:ext cx="11377264" cy="6235821"/>
          </a:xfrm>
          <a:prstGeom prst="rect">
            <a:avLst/>
          </a:prstGeom>
          <a:no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
        <p:nvSpPr>
          <p:cNvPr id="2" name="Titolo 1">
            <a:extLst>
              <a:ext uri="{FF2B5EF4-FFF2-40B4-BE49-F238E27FC236}">
                <a16:creationId xmlns:a16="http://schemas.microsoft.com/office/drawing/2014/main" xmlns="" id="{B9346171-1236-4225-9903-EEB8D5A02579}"/>
              </a:ext>
            </a:extLst>
          </p:cNvPr>
          <p:cNvSpPr>
            <a:spLocks noGrp="1"/>
          </p:cNvSpPr>
          <p:nvPr>
            <p:ph type="title"/>
          </p:nvPr>
        </p:nvSpPr>
        <p:spPr>
          <a:xfrm>
            <a:off x="3000000" y="2556403"/>
            <a:ext cx="6192000" cy="1745194"/>
          </a:xfrm>
        </p:spPr>
        <p:txBody>
          <a:bodyPr>
            <a:noAutofit/>
          </a:bodyPr>
          <a:lstStyle>
            <a:lvl1pPr>
              <a:defRPr sz="4400">
                <a:solidFill>
                  <a:schemeClr val="bg1"/>
                </a:solidFill>
              </a:defRPr>
            </a:lvl1pPr>
          </a:lstStyle>
          <a:p>
            <a:r>
              <a:rPr lang="it-IT" dirty="0"/>
              <a:t>Fare clic per modificare lo stile del titolo</a:t>
            </a:r>
            <a:endParaRPr lang="en-GB" dirty="0"/>
          </a:p>
        </p:txBody>
      </p:sp>
      <p:sp>
        <p:nvSpPr>
          <p:cNvPr id="3" name="Segnaposto numero diapositiva 2">
            <a:extLst>
              <a:ext uri="{FF2B5EF4-FFF2-40B4-BE49-F238E27FC236}">
                <a16:creationId xmlns:a16="http://schemas.microsoft.com/office/drawing/2014/main" xmlns="" id="{980C2D01-B811-4143-9706-3D327E7B66EA}"/>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239073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ontent page">
    <p:spTree>
      <p:nvGrpSpPr>
        <p:cNvPr id="1" name=""/>
        <p:cNvGrpSpPr/>
        <p:nvPr/>
      </p:nvGrpSpPr>
      <p:grpSpPr>
        <a:xfrm>
          <a:off x="0" y="0"/>
          <a:ext cx="0" cy="0"/>
          <a:chOff x="0" y="0"/>
          <a:chExt cx="0" cy="0"/>
        </a:xfrm>
      </p:grpSpPr>
      <p:pic>
        <p:nvPicPr>
          <p:cNvPr id="13" name="Picture 12" descr="speech bub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391" y="274640"/>
            <a:ext cx="739743" cy="654040"/>
          </a:xfrm>
          <a:prstGeom prst="rect">
            <a:avLst/>
          </a:prstGeom>
        </p:spPr>
      </p:pic>
      <p:sp>
        <p:nvSpPr>
          <p:cNvPr id="2" name="Title 1"/>
          <p:cNvSpPr>
            <a:spLocks noGrp="1"/>
          </p:cNvSpPr>
          <p:nvPr>
            <p:ph type="title" hasCustomPrompt="1"/>
          </p:nvPr>
        </p:nvSpPr>
        <p:spPr>
          <a:xfrm>
            <a:off x="1883742" y="274639"/>
            <a:ext cx="7260257"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2510" y="424667"/>
            <a:ext cx="2171452" cy="778069"/>
          </a:xfrm>
          <a:prstGeom prst="rect">
            <a:avLst/>
          </a:prstGeom>
        </p:spPr>
      </p:pic>
      <p:sp>
        <p:nvSpPr>
          <p:cNvPr id="9" name="Rectangle 8"/>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Rectangle 9"/>
          <p:cNvSpPr/>
          <p:nvPr/>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Box 10"/>
          <p:cNvSpPr txBox="1"/>
          <p:nvPr/>
        </p:nvSpPr>
        <p:spPr>
          <a:xfrm>
            <a:off x="8885021" y="6327553"/>
            <a:ext cx="2988235" cy="369332"/>
          </a:xfrm>
          <a:prstGeom prst="rect">
            <a:avLst/>
          </a:prstGeom>
          <a:noFill/>
        </p:spPr>
        <p:txBody>
          <a:bodyPr wrap="square" rtlCol="0">
            <a:spAutoFit/>
          </a:bodyPr>
          <a:lstStyle/>
          <a:p>
            <a:pPr algn="ctr"/>
            <a:r>
              <a:rPr lang="en-US" sz="1800" dirty="0" smtClean="0">
                <a:solidFill>
                  <a:schemeClr val="accent6"/>
                </a:solidFill>
              </a:rPr>
              <a:t>www.salga.org.za</a:t>
            </a:r>
            <a:endParaRPr lang="en-US" sz="1800" dirty="0">
              <a:solidFill>
                <a:schemeClr val="accent6"/>
              </a:solidFill>
            </a:endParaRPr>
          </a:p>
        </p:txBody>
      </p:sp>
      <p:sp>
        <p:nvSpPr>
          <p:cNvPr id="3" name="Date Placeholder 2"/>
          <p:cNvSpPr>
            <a:spLocks noGrp="1"/>
          </p:cNvSpPr>
          <p:nvPr>
            <p:ph type="dt" sz="half" idx="11"/>
          </p:nvPr>
        </p:nvSpPr>
        <p:spPr/>
        <p:txBody>
          <a:bodyPr/>
          <a:lstStyle/>
          <a:p>
            <a:fld id="{42F21C27-4874-8A48-9ED2-403E154C5BB2}" type="datetime1">
              <a:rPr lang="en-ZA" smtClean="0"/>
              <a:t>2020-06-05</a:t>
            </a:fld>
            <a:endParaRPr lang="en-US"/>
          </a:p>
        </p:txBody>
      </p:sp>
      <p:sp>
        <p:nvSpPr>
          <p:cNvPr id="4" name="Footer Placeholder 3"/>
          <p:cNvSpPr>
            <a:spLocks noGrp="1"/>
          </p:cNvSpPr>
          <p:nvPr>
            <p:ph type="ftr" sz="quarter" idx="12"/>
          </p:nvPr>
        </p:nvSpPr>
        <p:spPr/>
        <p:txBody>
          <a:bodyPr/>
          <a:lstStyle/>
          <a:p>
            <a:endParaRPr lang="en-US"/>
          </a:p>
        </p:txBody>
      </p:sp>
      <p:sp>
        <p:nvSpPr>
          <p:cNvPr id="5" name="Slide Number Placeholder 4"/>
          <p:cNvSpPr>
            <a:spLocks noGrp="1"/>
          </p:cNvSpPr>
          <p:nvPr>
            <p:ph type="sldNum" sz="quarter" idx="13"/>
          </p:nvPr>
        </p:nvSpPr>
        <p:spPr>
          <a:xfrm>
            <a:off x="35300" y="122239"/>
            <a:ext cx="1219392" cy="812612"/>
          </a:xfrm>
          <a:noFill/>
          <a:ln>
            <a:noFill/>
          </a:ln>
        </p:spPr>
        <p:style>
          <a:lnRef idx="2">
            <a:schemeClr val="accent1"/>
          </a:lnRef>
          <a:fillRef idx="1">
            <a:schemeClr val="lt1"/>
          </a:fillRef>
          <a:effectRef idx="0">
            <a:schemeClr val="accent1"/>
          </a:effectRef>
          <a:fontRef idx="none"/>
        </p:style>
        <p:txBody>
          <a:bodyPr>
            <a:scene3d>
              <a:camera prst="orthographicFront"/>
              <a:lightRig rig="soft" dir="t">
                <a:rot lat="0" lon="0" rev="10800000"/>
              </a:lightRig>
            </a:scene3d>
            <a:sp3d>
              <a:bevelT w="27940" h="12700"/>
              <a:contourClr>
                <a:srgbClr val="DDDDDD"/>
              </a:contourClr>
            </a:sp3d>
          </a:bodyPr>
          <a:lstStyle>
            <a:lvl1pPr algn="ctr">
              <a:defRPr sz="2400" b="1" cap="none" spc="150">
                <a:ln w="11430"/>
                <a:solidFill>
                  <a:srgbClr val="F8F8F8"/>
                </a:solidFill>
                <a:effectLst>
                  <a:outerShdw blurRad="25400" algn="tl" rotWithShape="0">
                    <a:srgbClr val="000000">
                      <a:alpha val="43000"/>
                    </a:srgbClr>
                  </a:outerShdw>
                </a:effectLst>
              </a:defRPr>
            </a:lvl1pPr>
          </a:lstStyle>
          <a:p>
            <a:fld id="{EE2BC727-926F-1646-BD6E-3FDEEEEFCBE9}" type="slidenum">
              <a:rPr lang="en-US" smtClean="0"/>
              <a:t>‹#›</a:t>
            </a:fld>
            <a:endParaRPr lang="en-US" dirty="0"/>
          </a:p>
        </p:txBody>
      </p:sp>
    </p:spTree>
    <p:extLst>
      <p:ext uri="{BB962C8B-B14F-4D97-AF65-F5344CB8AC3E}">
        <p14:creationId xmlns:p14="http://schemas.microsoft.com/office/powerpoint/2010/main" val="2759957711"/>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xmlns="" id="{9968730B-3ED7-4A17-9624-BF6EE0F7A90F}"/>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19129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xmlns="" id="{22DEC5FB-D05F-4816-90BB-358A484FB747}"/>
              </a:ext>
            </a:extLst>
          </p:cNvPr>
          <p:cNvSpPr>
            <a:spLocks noGrp="1"/>
          </p:cNvSpPr>
          <p:nvPr>
            <p:ph idx="1"/>
          </p:nvPr>
        </p:nvSpPr>
        <p:spPr>
          <a:xfrm>
            <a:off x="609600" y="1600204"/>
            <a:ext cx="52920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xmlns="" id="{297FEE1D-46E4-499E-A7BA-14A4482C4985}"/>
              </a:ext>
            </a:extLst>
          </p:cNvPr>
          <p:cNvSpPr>
            <a:spLocks noGrp="1"/>
          </p:cNvSpPr>
          <p:nvPr>
            <p:ph idx="10"/>
          </p:nvPr>
        </p:nvSpPr>
        <p:spPr>
          <a:xfrm>
            <a:off x="6290400" y="1600204"/>
            <a:ext cx="52920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3" name="Segnaposto numero diapositiva 2">
            <a:extLst>
              <a:ext uri="{FF2B5EF4-FFF2-40B4-BE49-F238E27FC236}">
                <a16:creationId xmlns:a16="http://schemas.microsoft.com/office/drawing/2014/main" xmlns="" id="{C87A72FC-4B47-4E62-BBAC-70FB58EB5C97}"/>
              </a:ext>
            </a:extLst>
          </p:cNvPr>
          <p:cNvSpPr>
            <a:spLocks noGrp="1"/>
          </p:cNvSpPr>
          <p:nvPr>
            <p:ph type="sldNum" sz="quarter" idx="11"/>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127782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con sotto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xmlns="" id="{22DEC5FB-D05F-4816-90BB-358A484FB747}"/>
              </a:ext>
            </a:extLst>
          </p:cNvPr>
          <p:cNvSpPr>
            <a:spLocks noGrp="1"/>
          </p:cNvSpPr>
          <p:nvPr>
            <p:ph idx="1"/>
          </p:nvPr>
        </p:nvSpPr>
        <p:spPr>
          <a:xfrm>
            <a:off x="609600" y="2348880"/>
            <a:ext cx="5292000" cy="3777287"/>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xmlns="" id="{297FEE1D-46E4-499E-A7BA-14A4482C4985}"/>
              </a:ext>
            </a:extLst>
          </p:cNvPr>
          <p:cNvSpPr>
            <a:spLocks noGrp="1"/>
          </p:cNvSpPr>
          <p:nvPr>
            <p:ph idx="10"/>
          </p:nvPr>
        </p:nvSpPr>
        <p:spPr>
          <a:xfrm>
            <a:off x="6290400" y="2348880"/>
            <a:ext cx="5292000" cy="3777287"/>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Segnaposto testo 3">
            <a:extLst>
              <a:ext uri="{FF2B5EF4-FFF2-40B4-BE49-F238E27FC236}">
                <a16:creationId xmlns:a16="http://schemas.microsoft.com/office/drawing/2014/main" xmlns="" id="{BC5C21EE-134A-4068-A49E-9F842F48896F}"/>
              </a:ext>
            </a:extLst>
          </p:cNvPr>
          <p:cNvSpPr>
            <a:spLocks noGrp="1"/>
          </p:cNvSpPr>
          <p:nvPr>
            <p:ph type="body" sz="quarter" idx="11"/>
          </p:nvPr>
        </p:nvSpPr>
        <p:spPr>
          <a:xfrm>
            <a:off x="609600" y="1700213"/>
            <a:ext cx="10972800" cy="57626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3" name="Segnaposto numero diapositiva 2">
            <a:extLst>
              <a:ext uri="{FF2B5EF4-FFF2-40B4-BE49-F238E27FC236}">
                <a16:creationId xmlns:a16="http://schemas.microsoft.com/office/drawing/2014/main" xmlns="" id="{3D3CAAB4-CFAE-42BB-86C0-557668F2187E}"/>
              </a:ext>
            </a:extLst>
          </p:cNvPr>
          <p:cNvSpPr>
            <a:spLocks noGrp="1"/>
          </p:cNvSpPr>
          <p:nvPr>
            <p:ph type="sldNum" sz="quarter" idx="12"/>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3121220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ALGA">
    <p:bg>
      <p:bgPr>
        <a:solidFill>
          <a:schemeClr val="tx2"/>
        </a:solidFill>
        <a:effectLst/>
      </p:bgPr>
    </p:bg>
    <p:spTree>
      <p:nvGrpSpPr>
        <p:cNvPr id="1" name=""/>
        <p:cNvGrpSpPr/>
        <p:nvPr/>
      </p:nvGrpSpPr>
      <p:grpSpPr>
        <a:xfrm>
          <a:off x="0" y="0"/>
          <a:ext cx="0" cy="0"/>
          <a:chOff x="0" y="0"/>
          <a:chExt cx="0" cy="0"/>
        </a:xfrm>
      </p:grpSpPr>
      <p:pic>
        <p:nvPicPr>
          <p:cNvPr id="14" name="Picture 7" descr="Salga logo.png">
            <a:extLst>
              <a:ext uri="{FF2B5EF4-FFF2-40B4-BE49-F238E27FC236}">
                <a16:creationId xmlns:a16="http://schemas.microsoft.com/office/drawing/2014/main" xmlns="" id="{EBE41D5C-781B-4836-8350-7D04D4FADF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349" y="264914"/>
            <a:ext cx="2687497" cy="1283968"/>
          </a:xfrm>
          <a:prstGeom prst="rect">
            <a:avLst/>
          </a:prstGeom>
        </p:spPr>
      </p:pic>
      <p:grpSp>
        <p:nvGrpSpPr>
          <p:cNvPr id="4" name="Gruppo 3">
            <a:extLst>
              <a:ext uri="{FF2B5EF4-FFF2-40B4-BE49-F238E27FC236}">
                <a16:creationId xmlns:a16="http://schemas.microsoft.com/office/drawing/2014/main" xmlns="" id="{766F196A-11F3-477E-88F7-2165ECB16592}"/>
              </a:ext>
            </a:extLst>
          </p:cNvPr>
          <p:cNvGrpSpPr/>
          <p:nvPr userDrawn="1"/>
        </p:nvGrpSpPr>
        <p:grpSpPr>
          <a:xfrm>
            <a:off x="3576014" y="966264"/>
            <a:ext cx="5039973" cy="4901184"/>
            <a:chOff x="2447291" y="966264"/>
            <a:chExt cx="5039973" cy="4901184"/>
          </a:xfrm>
        </p:grpSpPr>
        <p:pic>
          <p:nvPicPr>
            <p:cNvPr id="15" name="Picture 8" descr="speech buble 2.png">
              <a:extLst>
                <a:ext uri="{FF2B5EF4-FFF2-40B4-BE49-F238E27FC236}">
                  <a16:creationId xmlns:a16="http://schemas.microsoft.com/office/drawing/2014/main" xmlns="" id="{250F0C34-4003-4A79-B9F0-31CAF111A5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47291" y="1085136"/>
              <a:ext cx="4178808" cy="4782312"/>
            </a:xfrm>
            <a:prstGeom prst="rect">
              <a:avLst/>
            </a:prstGeom>
          </p:spPr>
        </p:pic>
        <p:pic>
          <p:nvPicPr>
            <p:cNvPr id="16" name="Picture 9" descr="speech buble 1.png">
              <a:extLst>
                <a:ext uri="{FF2B5EF4-FFF2-40B4-BE49-F238E27FC236}">
                  <a16:creationId xmlns:a16="http://schemas.microsoft.com/office/drawing/2014/main" xmlns="" id="{58CFFE5F-D566-4F7F-8DF6-EFEF737B30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35888" y="966264"/>
              <a:ext cx="4151376" cy="4901184"/>
            </a:xfrm>
            <a:prstGeom prst="rect">
              <a:avLst/>
            </a:prstGeom>
          </p:spPr>
        </p:pic>
      </p:grpSp>
      <p:sp>
        <p:nvSpPr>
          <p:cNvPr id="17" name="Rectangle 10">
            <a:extLst>
              <a:ext uri="{FF2B5EF4-FFF2-40B4-BE49-F238E27FC236}">
                <a16:creationId xmlns:a16="http://schemas.microsoft.com/office/drawing/2014/main" xmlns="" id="{EFB50638-C027-453A-84AC-A31E4E8CD4BB}"/>
              </a:ext>
            </a:extLst>
          </p:cNvPr>
          <p:cNvSpPr/>
          <p:nvPr userDrawn="1"/>
        </p:nvSpPr>
        <p:spPr>
          <a:xfrm>
            <a:off x="2" y="6435939"/>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8" name="Rectangle 11">
            <a:extLst>
              <a:ext uri="{FF2B5EF4-FFF2-40B4-BE49-F238E27FC236}">
                <a16:creationId xmlns:a16="http://schemas.microsoft.com/office/drawing/2014/main" xmlns="" id="{762605C6-16E8-42B7-9960-89DE81BA183D}"/>
              </a:ext>
            </a:extLst>
          </p:cNvPr>
          <p:cNvSpPr/>
          <p:nvPr userDrawn="1"/>
        </p:nvSpPr>
        <p:spPr>
          <a:xfrm>
            <a:off x="11891422" y="6435939"/>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9" name="TextBox 12">
            <a:extLst>
              <a:ext uri="{FF2B5EF4-FFF2-40B4-BE49-F238E27FC236}">
                <a16:creationId xmlns:a16="http://schemas.microsoft.com/office/drawing/2014/main" xmlns="" id="{3B175534-A241-4F42-BF43-87B293C6F776}"/>
              </a:ext>
            </a:extLst>
          </p:cNvPr>
          <p:cNvSpPr txBox="1"/>
          <p:nvPr userDrawn="1"/>
        </p:nvSpPr>
        <p:spPr>
          <a:xfrm>
            <a:off x="9696400" y="6327553"/>
            <a:ext cx="2241176" cy="369332"/>
          </a:xfrm>
          <a:prstGeom prst="rect">
            <a:avLst/>
          </a:prstGeom>
          <a:noFill/>
        </p:spPr>
        <p:txBody>
          <a:bodyPr wrap="square" rtlCol="0">
            <a:spAutoFit/>
          </a:bodyPr>
          <a:lstStyle/>
          <a:p>
            <a:pPr algn="ctr" defTabSz="457200"/>
            <a:r>
              <a:rPr lang="en-US" dirty="0">
                <a:solidFill>
                  <a:srgbClr val="000000"/>
                </a:solidFill>
              </a:rPr>
              <a:t>www.salga.org.za</a:t>
            </a:r>
          </a:p>
        </p:txBody>
      </p:sp>
      <p:sp>
        <p:nvSpPr>
          <p:cNvPr id="23" name="Title 1">
            <a:extLst>
              <a:ext uri="{FF2B5EF4-FFF2-40B4-BE49-F238E27FC236}">
                <a16:creationId xmlns:a16="http://schemas.microsoft.com/office/drawing/2014/main" xmlns="" id="{6A440AEC-A6A4-47C7-974C-CE960518EFF8}"/>
              </a:ext>
            </a:extLst>
          </p:cNvPr>
          <p:cNvSpPr>
            <a:spLocks noGrp="1"/>
          </p:cNvSpPr>
          <p:nvPr>
            <p:ph type="ctrTitle" hasCustomPrompt="1"/>
          </p:nvPr>
        </p:nvSpPr>
        <p:spPr>
          <a:xfrm>
            <a:off x="4796446" y="1969837"/>
            <a:ext cx="3357605" cy="1023013"/>
          </a:xfrm>
        </p:spPr>
        <p:txBody>
          <a:bodyPr>
            <a:normAutofit/>
          </a:bodyPr>
          <a:lstStyle>
            <a:lvl1pPr>
              <a:defRPr sz="2400" b="1">
                <a:solidFill>
                  <a:schemeClr val="accent6"/>
                </a:solidFill>
              </a:defRPr>
            </a:lvl1pPr>
          </a:lstStyle>
          <a:p>
            <a:r>
              <a:rPr lang="en-US" dirty="0"/>
              <a:t>CLICK TO EDIT MASTER TITLE STYLE</a:t>
            </a:r>
          </a:p>
        </p:txBody>
      </p:sp>
      <p:sp>
        <p:nvSpPr>
          <p:cNvPr id="24" name="Subtitle 2">
            <a:extLst>
              <a:ext uri="{FF2B5EF4-FFF2-40B4-BE49-F238E27FC236}">
                <a16:creationId xmlns:a16="http://schemas.microsoft.com/office/drawing/2014/main" xmlns="" id="{CB152338-C302-4002-9CCE-79CBA984BD93}"/>
              </a:ext>
            </a:extLst>
          </p:cNvPr>
          <p:cNvSpPr>
            <a:spLocks noGrp="1"/>
          </p:cNvSpPr>
          <p:nvPr>
            <p:ph type="subTitle" idx="1"/>
          </p:nvPr>
        </p:nvSpPr>
        <p:spPr>
          <a:xfrm>
            <a:off x="479644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Segnaposto numero diapositiva 1">
            <a:extLst>
              <a:ext uri="{FF2B5EF4-FFF2-40B4-BE49-F238E27FC236}">
                <a16:creationId xmlns:a16="http://schemas.microsoft.com/office/drawing/2014/main" xmlns="" id="{C1F56F5F-3520-4096-AD09-C2A6A0A5CC69}"/>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137201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794" y="264914"/>
            <a:ext cx="3583329"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055" y="1085136"/>
            <a:ext cx="5571744"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7851" y="966264"/>
            <a:ext cx="5535168" cy="4901184"/>
          </a:xfrm>
          <a:prstGeom prst="rect">
            <a:avLst/>
          </a:prstGeom>
        </p:spPr>
      </p:pic>
      <p:sp>
        <p:nvSpPr>
          <p:cNvPr id="2" name="Title 1"/>
          <p:cNvSpPr>
            <a:spLocks noGrp="1"/>
          </p:cNvSpPr>
          <p:nvPr>
            <p:ph type="ctrTitle" hasCustomPrompt="1"/>
          </p:nvPr>
        </p:nvSpPr>
        <p:spPr>
          <a:xfrm>
            <a:off x="4807703" y="1969835"/>
            <a:ext cx="4476807"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807704" y="3281730"/>
            <a:ext cx="4613057"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Rectangle 11"/>
          <p:cNvSpPr/>
          <p:nvPr/>
        </p:nvSpPr>
        <p:spPr>
          <a:xfrm>
            <a:off x="11811715" y="6455127"/>
            <a:ext cx="38028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3" name="TextBox 12"/>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3997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85344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2510" y="424667"/>
            <a:ext cx="2171452" cy="778069"/>
          </a:xfrm>
          <a:prstGeom prst="rect">
            <a:avLst/>
          </a:prstGeom>
        </p:spPr>
      </p:pic>
      <p:sp>
        <p:nvSpPr>
          <p:cNvPr id="9" name="Rectangle 8"/>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0" name="Rectangle 9"/>
          <p:cNvSpPr/>
          <p:nvPr/>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TextBox 10"/>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212" y="1364309"/>
            <a:ext cx="6495099" cy="4999329"/>
          </a:xfrm>
          <a:prstGeom prst="rect">
            <a:avLst/>
          </a:prstGeom>
        </p:spPr>
      </p:pic>
    </p:spTree>
    <p:extLst>
      <p:ext uri="{BB962C8B-B14F-4D97-AF65-F5344CB8AC3E}">
        <p14:creationId xmlns:p14="http://schemas.microsoft.com/office/powerpoint/2010/main" val="36071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defTabSz="457200"/>
            <a:fld id="{22DE3D06-4437-4F43-807B-2CE4A49B76C4}" type="slidenum">
              <a:rPr lang="en-ZA" smtClean="0">
                <a:solidFill>
                  <a:srgbClr val="F06D19">
                    <a:tint val="75000"/>
                  </a:srgbClr>
                </a:solidFill>
              </a:rPr>
              <a:pPr defTabSz="457200"/>
              <a:t>‹#›</a:t>
            </a:fld>
            <a:endParaRPr lang="en-ZA" dirty="0">
              <a:solidFill>
                <a:srgbClr val="F06D19">
                  <a:tint val="75000"/>
                </a:srgbClr>
              </a:solidFill>
            </a:endParaRPr>
          </a:p>
        </p:txBody>
      </p:sp>
    </p:spTree>
    <p:extLst>
      <p:ext uri="{BB962C8B-B14F-4D97-AF65-F5344CB8AC3E}">
        <p14:creationId xmlns:p14="http://schemas.microsoft.com/office/powerpoint/2010/main" val="1420030829"/>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xmlns="" id="{9968730B-3ED7-4A17-9624-BF6EE0F7A90F}"/>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5141794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0">
            <a:extLst>
              <a:ext uri="{FF2B5EF4-FFF2-40B4-BE49-F238E27FC236}">
                <a16:creationId xmlns:a16="http://schemas.microsoft.com/office/drawing/2014/main" xmlns="" id="{7B12DD73-BDC6-4F18-9B01-D92EBFDD49F8}"/>
              </a:ext>
            </a:extLst>
          </p:cNvPr>
          <p:cNvSpPr/>
          <p:nvPr userDrawn="1"/>
        </p:nvSpPr>
        <p:spPr>
          <a:xfrm>
            <a:off x="2" y="6435939"/>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Rectangle 11">
            <a:extLst>
              <a:ext uri="{FF2B5EF4-FFF2-40B4-BE49-F238E27FC236}">
                <a16:creationId xmlns:a16="http://schemas.microsoft.com/office/drawing/2014/main" xmlns="" id="{24A36FE4-6EF5-41A2-AABF-5AD2C5501F6C}"/>
              </a:ext>
            </a:extLst>
          </p:cNvPr>
          <p:cNvSpPr/>
          <p:nvPr userDrawn="1"/>
        </p:nvSpPr>
        <p:spPr>
          <a:xfrm>
            <a:off x="11891422" y="6435939"/>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9" name="TextBox 12">
            <a:extLst>
              <a:ext uri="{FF2B5EF4-FFF2-40B4-BE49-F238E27FC236}">
                <a16:creationId xmlns:a16="http://schemas.microsoft.com/office/drawing/2014/main" xmlns="" id="{CBBDE14E-5987-4B6B-8EEF-C821E048A123}"/>
              </a:ext>
            </a:extLst>
          </p:cNvPr>
          <p:cNvSpPr txBox="1"/>
          <p:nvPr userDrawn="1"/>
        </p:nvSpPr>
        <p:spPr>
          <a:xfrm>
            <a:off x="9696400" y="6327553"/>
            <a:ext cx="2241176" cy="369332"/>
          </a:xfrm>
          <a:prstGeom prst="rect">
            <a:avLst/>
          </a:prstGeom>
          <a:noFill/>
        </p:spPr>
        <p:txBody>
          <a:bodyPr wrap="square" rtlCol="0">
            <a:spAutoFit/>
          </a:bodyPr>
          <a:lstStyle/>
          <a:p>
            <a:pPr algn="ctr" defTabSz="457200"/>
            <a:r>
              <a:rPr lang="en-US" dirty="0">
                <a:solidFill>
                  <a:srgbClr val="000000"/>
                </a:solidFill>
              </a:rPr>
              <a:t>www.salga.org.za</a:t>
            </a:r>
          </a:p>
        </p:txBody>
      </p:sp>
      <p:sp>
        <p:nvSpPr>
          <p:cNvPr id="4" name="Segnaposto numero diapositiva 3">
            <a:extLst>
              <a:ext uri="{FF2B5EF4-FFF2-40B4-BE49-F238E27FC236}">
                <a16:creationId xmlns:a16="http://schemas.microsoft.com/office/drawing/2014/main" xmlns="" id="{396644E0-6F1B-4048-AD0A-61BD9E52A055}"/>
              </a:ext>
            </a:extLst>
          </p:cNvPr>
          <p:cNvSpPr>
            <a:spLocks noGrp="1"/>
          </p:cNvSpPr>
          <p:nvPr>
            <p:ph type="sldNum" sz="quarter" idx="4"/>
          </p:nvPr>
        </p:nvSpPr>
        <p:spPr>
          <a:xfrm>
            <a:off x="11582400" y="6331760"/>
            <a:ext cx="649288" cy="365125"/>
          </a:xfrm>
          <a:prstGeom prst="rect">
            <a:avLst/>
          </a:prstGeom>
        </p:spPr>
        <p:txBody>
          <a:bodyPr vert="horz" lIns="91440" tIns="45720" rIns="91440" bIns="45720" rtlCol="0" anchor="ctr"/>
          <a:lstStyle>
            <a:lvl1pPr algn="r">
              <a:defRPr sz="1200">
                <a:solidFill>
                  <a:schemeClr val="bg1"/>
                </a:solidFill>
              </a:defRPr>
            </a:lvl1p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1783738240"/>
      </p:ext>
    </p:extLst>
  </p:cSld>
  <p:clrMap bg1="lt1" tx1="dk1" bg2="lt2" tx2="dk2" accent1="accent1" accent2="accent2" accent3="accent3" accent4="accent4" accent5="accent5" accent6="accent6" hlink="hlink" folHlink="folHlink"/>
  <p:sldLayoutIdLst>
    <p:sldLayoutId id="2147483826" r:id="rId1"/>
    <p:sldLayoutId id="2147483825" r:id="rId2"/>
    <p:sldLayoutId id="2147483827" r:id="rId3"/>
    <p:sldLayoutId id="2147483828" r:id="rId4"/>
    <p:sldLayoutId id="2147483670" r:id="rId5"/>
  </p:sldLayoutIdLst>
  <p:hf hdr="0" ftr="0" dt="0"/>
  <p:txStyles>
    <p:titleStyle>
      <a:lvl1pPr algn="ctr" defTabSz="457200" rtl="0" eaLnBrk="1" latinLnBrk="0" hangingPunct="1">
        <a:spcBef>
          <a:spcPct val="0"/>
        </a:spcBef>
        <a:buNone/>
        <a:defRPr sz="4000" kern="1200" cap="all" baseline="0">
          <a:solidFill>
            <a:schemeClr val="tx1"/>
          </a:solidFill>
          <a:latin typeface="+mj-lt"/>
          <a:ea typeface="+mj-ea"/>
          <a:cs typeface="+mj-cs"/>
        </a:defRPr>
      </a:lvl1pPr>
    </p:titleStyle>
    <p:bodyStyle>
      <a:lvl1pPr marL="342900" indent="-342900" algn="l" defTabSz="457200" rtl="0" eaLnBrk="1" latinLnBrk="0" hangingPunct="1">
        <a:spcBef>
          <a:spcPts val="1200"/>
        </a:spcBef>
        <a:buFont typeface="Arial"/>
        <a:buChar char="•"/>
        <a:defRPr sz="3200" kern="1200">
          <a:solidFill>
            <a:schemeClr val="accent6"/>
          </a:solidFill>
          <a:latin typeface="+mn-lt"/>
          <a:ea typeface="+mn-ea"/>
          <a:cs typeface="+mn-cs"/>
        </a:defRPr>
      </a:lvl1pPr>
      <a:lvl2pPr marL="742950" indent="-285750" algn="l" defTabSz="457200" rtl="0" eaLnBrk="1" latinLnBrk="0" hangingPunct="1">
        <a:spcBef>
          <a:spcPts val="1200"/>
        </a:spcBef>
        <a:buFont typeface="Arial"/>
        <a:buChar char="–"/>
        <a:defRPr sz="2800" kern="1200">
          <a:solidFill>
            <a:schemeClr val="accent6"/>
          </a:solidFill>
          <a:latin typeface="+mn-lt"/>
          <a:ea typeface="+mn-ea"/>
          <a:cs typeface="+mn-cs"/>
        </a:defRPr>
      </a:lvl2pPr>
      <a:lvl3pPr marL="1143000" indent="-228600" algn="l" defTabSz="457200" rtl="0" eaLnBrk="1" latinLnBrk="0" hangingPunct="1">
        <a:spcBef>
          <a:spcPts val="1200"/>
        </a:spcBef>
        <a:buFont typeface="Arial"/>
        <a:buChar char="•"/>
        <a:defRPr sz="2400" kern="1200">
          <a:solidFill>
            <a:schemeClr val="accent6"/>
          </a:solidFill>
          <a:latin typeface="+mn-lt"/>
          <a:ea typeface="+mn-ea"/>
          <a:cs typeface="+mn-cs"/>
        </a:defRPr>
      </a:lvl3pPr>
      <a:lvl4pPr marL="1600200" indent="-228600" algn="l" defTabSz="457200" rtl="0" eaLnBrk="1" latinLnBrk="0" hangingPunct="1">
        <a:spcBef>
          <a:spcPts val="1200"/>
        </a:spcBef>
        <a:buFont typeface="Arial"/>
        <a:buChar char="–"/>
        <a:defRPr sz="2000" kern="1200">
          <a:solidFill>
            <a:schemeClr val="accent6"/>
          </a:solidFill>
          <a:latin typeface="+mn-lt"/>
          <a:ea typeface="+mn-ea"/>
          <a:cs typeface="+mn-cs"/>
        </a:defRPr>
      </a:lvl4pPr>
      <a:lvl5pPr marL="2057400" indent="-228600" algn="l" defTabSz="457200" rtl="0" eaLnBrk="1" latinLnBrk="0" hangingPunct="1">
        <a:spcBef>
          <a:spcPts val="1200"/>
        </a:spcBef>
        <a:buFont typeface="Arial"/>
        <a:buChar char="»"/>
        <a:defRPr sz="20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endParaRPr lang="en-US" dirty="0">
              <a:solidFill>
                <a:srgbClr val="F06D19">
                  <a:tint val="75000"/>
                </a:srgb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F06D19">
                  <a:tint val="75000"/>
                </a:srgb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A6C2CDB-A538-AA4E-87C3-EB7CD954E69E}" type="slidenum">
              <a:rPr lang="en-US" smtClean="0">
                <a:solidFill>
                  <a:srgbClr val="F06D19">
                    <a:tint val="75000"/>
                  </a:srgbClr>
                </a:solidFill>
              </a:rPr>
              <a:pPr defTabSz="457200"/>
              <a:t>‹#›</a:t>
            </a:fld>
            <a:endParaRPr lang="en-US" dirty="0">
              <a:solidFill>
                <a:srgbClr val="F06D19">
                  <a:tint val="75000"/>
                </a:srgbClr>
              </a:solidFill>
            </a:endParaRPr>
          </a:p>
        </p:txBody>
      </p:sp>
    </p:spTree>
    <p:extLst>
      <p:ext uri="{BB962C8B-B14F-4D97-AF65-F5344CB8AC3E}">
        <p14:creationId xmlns:p14="http://schemas.microsoft.com/office/powerpoint/2010/main" val="225272835"/>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9" r:id="rId3"/>
    <p:sldLayoutId id="2147483847" r:id="rId4"/>
    <p:sldLayoutId id="2147483849" r:id="rId5"/>
    <p:sldLayoutId id="2147483851" r:id="rId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83832" y="1412776"/>
            <a:ext cx="5112568" cy="3600400"/>
          </a:xfrm>
        </p:spPr>
        <p:txBody>
          <a:bodyPr>
            <a:normAutofit/>
          </a:bodyPr>
          <a:lstStyle/>
          <a:p>
            <a:pPr>
              <a:spcAft>
                <a:spcPts val="1200"/>
              </a:spcAft>
            </a:pPr>
            <a:r>
              <a:rPr lang="en-ZA" sz="3600" dirty="0" smtClean="0">
                <a:solidFill>
                  <a:schemeClr val="tx1"/>
                </a:solidFill>
              </a:rPr>
              <a:t>SALGA COMMENTS ON THE MUNICIPAL SYSTEMS AMENDMENT BILL, B2-2019</a:t>
            </a:r>
            <a:endParaRPr lang="en-US" sz="1600" i="1" u="sng" dirty="0"/>
          </a:p>
        </p:txBody>
      </p:sp>
      <p:sp>
        <p:nvSpPr>
          <p:cNvPr id="3" name="Rectangle 2"/>
          <p:cNvSpPr/>
          <p:nvPr/>
        </p:nvSpPr>
        <p:spPr>
          <a:xfrm>
            <a:off x="2262445" y="5589240"/>
            <a:ext cx="7416824" cy="954107"/>
          </a:xfrm>
          <a:prstGeom prst="rect">
            <a:avLst/>
          </a:prstGeom>
        </p:spPr>
        <p:txBody>
          <a:bodyPr wrap="square">
            <a:spAutoFit/>
          </a:bodyPr>
          <a:lstStyle/>
          <a:p>
            <a:pPr algn="ctr"/>
            <a:r>
              <a:rPr lang="en-ZA" sz="2800" b="1" dirty="0" smtClean="0">
                <a:solidFill>
                  <a:schemeClr val="accent6"/>
                </a:solidFill>
              </a:rPr>
              <a:t>Portfolio Committee of COGTA</a:t>
            </a:r>
          </a:p>
          <a:p>
            <a:pPr algn="ctr"/>
            <a:r>
              <a:rPr lang="en-ZA" sz="2800" b="1" dirty="0" smtClean="0">
                <a:solidFill>
                  <a:schemeClr val="accent6"/>
                </a:solidFill>
              </a:rPr>
              <a:t>5 June </a:t>
            </a:r>
            <a:r>
              <a:rPr lang="en-ZA" sz="2800" b="1" dirty="0" smtClean="0">
                <a:solidFill>
                  <a:schemeClr val="accent6"/>
                </a:solidFill>
              </a:rPr>
              <a:t>2020 </a:t>
            </a:r>
            <a:endParaRPr lang="en-ZA" sz="2800" b="1" dirty="0">
              <a:solidFill>
                <a:schemeClr val="accent6"/>
              </a:solidFill>
            </a:endParaRPr>
          </a:p>
        </p:txBody>
      </p:sp>
    </p:spTree>
    <p:extLst>
      <p:ext uri="{BB962C8B-B14F-4D97-AF65-F5344CB8AC3E}">
        <p14:creationId xmlns:p14="http://schemas.microsoft.com/office/powerpoint/2010/main" val="1243807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10</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smtClean="0"/>
              <a:t>Constitutionality Challenges?</a:t>
            </a:r>
            <a:endParaRPr lang="en-GB" sz="2800" b="1" dirty="0"/>
          </a:p>
        </p:txBody>
      </p:sp>
      <p:sp>
        <p:nvSpPr>
          <p:cNvPr id="2" name="Rectangle 1"/>
          <p:cNvSpPr/>
          <p:nvPr/>
        </p:nvSpPr>
        <p:spPr>
          <a:xfrm>
            <a:off x="0" y="1268760"/>
            <a:ext cx="12072664" cy="4524315"/>
          </a:xfrm>
          <a:prstGeom prst="rect">
            <a:avLst/>
          </a:prstGeom>
        </p:spPr>
        <p:txBody>
          <a:bodyPr wrap="square">
            <a:spAutoFit/>
          </a:bodyPr>
          <a:lstStyle/>
          <a:p>
            <a:pPr marL="342900" indent="-342900">
              <a:buFont typeface="Arial" panose="020B0604020202020204" pitchFamily="34" charset="0"/>
              <a:buChar char="•"/>
            </a:pPr>
            <a:r>
              <a:rPr lang="en-ZA" sz="2400" dirty="0" smtClean="0">
                <a:solidFill>
                  <a:schemeClr val="accent6"/>
                </a:solidFill>
              </a:rPr>
              <a:t>That </a:t>
            </a:r>
            <a:r>
              <a:rPr lang="en-ZA" sz="2400" dirty="0">
                <a:solidFill>
                  <a:schemeClr val="accent6"/>
                </a:solidFill>
              </a:rPr>
              <a:t>being so, the </a:t>
            </a:r>
            <a:r>
              <a:rPr lang="en-ZA" sz="2400" b="1" u="sng" dirty="0">
                <a:solidFill>
                  <a:schemeClr val="accent6"/>
                </a:solidFill>
              </a:rPr>
              <a:t>next question</a:t>
            </a:r>
            <a:r>
              <a:rPr lang="en-ZA" sz="2400" dirty="0">
                <a:solidFill>
                  <a:schemeClr val="accent6"/>
                </a:solidFill>
              </a:rPr>
              <a:t> is whether the infringement brought about by Section 56A can be </a:t>
            </a:r>
            <a:r>
              <a:rPr lang="en-ZA" sz="2400" b="1" u="sng" dirty="0">
                <a:solidFill>
                  <a:schemeClr val="accent6"/>
                </a:solidFill>
              </a:rPr>
              <a:t>justified</a:t>
            </a:r>
            <a:r>
              <a:rPr lang="en-ZA" sz="2400" dirty="0">
                <a:solidFill>
                  <a:schemeClr val="accent6"/>
                </a:solidFill>
              </a:rPr>
              <a:t> under Section 36 of the Constitution. </a:t>
            </a:r>
            <a:endParaRPr lang="en-ZA" sz="2400" dirty="0" smtClean="0">
              <a:solidFill>
                <a:schemeClr val="accent6"/>
              </a:solidFill>
            </a:endParaRPr>
          </a:p>
          <a:p>
            <a:pPr marL="342900" indent="-342900">
              <a:buFont typeface="Arial" panose="020B0604020202020204" pitchFamily="34" charset="0"/>
              <a:buChar char="•"/>
            </a:pPr>
            <a:endParaRPr lang="en-ZA" sz="2400" dirty="0" smtClean="0">
              <a:solidFill>
                <a:schemeClr val="accent6"/>
              </a:solidFill>
            </a:endParaRPr>
          </a:p>
          <a:p>
            <a:pPr marL="342900" indent="-342900">
              <a:buFont typeface="Arial" panose="020B0604020202020204" pitchFamily="34" charset="0"/>
              <a:buChar char="•"/>
            </a:pPr>
            <a:r>
              <a:rPr lang="en-ZA" sz="2400" dirty="0" smtClean="0">
                <a:solidFill>
                  <a:schemeClr val="accent6"/>
                </a:solidFill>
              </a:rPr>
              <a:t>Section </a:t>
            </a:r>
            <a:r>
              <a:rPr lang="en-ZA" sz="2400" dirty="0">
                <a:solidFill>
                  <a:schemeClr val="accent6"/>
                </a:solidFill>
              </a:rPr>
              <a:t>36 provides that the </a:t>
            </a:r>
            <a:r>
              <a:rPr lang="en-ZA" sz="2400" b="1" u="sng" dirty="0">
                <a:solidFill>
                  <a:schemeClr val="accent6"/>
                </a:solidFill>
              </a:rPr>
              <a:t>rights in Bill of Rights may be limited only</a:t>
            </a:r>
            <a:r>
              <a:rPr lang="en-ZA" sz="2400" dirty="0">
                <a:solidFill>
                  <a:schemeClr val="accent6"/>
                </a:solidFill>
              </a:rPr>
              <a:t> in terms of </a:t>
            </a:r>
            <a:r>
              <a:rPr lang="en-ZA" sz="2400" dirty="0" smtClean="0">
                <a:solidFill>
                  <a:schemeClr val="accent6"/>
                </a:solidFill>
              </a:rPr>
              <a:t>to </a:t>
            </a:r>
            <a:r>
              <a:rPr lang="en-ZA" sz="2400" dirty="0">
                <a:solidFill>
                  <a:schemeClr val="accent6"/>
                </a:solidFill>
              </a:rPr>
              <a:t>the extent that the limitation is </a:t>
            </a:r>
            <a:r>
              <a:rPr lang="en-ZA" sz="2400" b="1" u="sng" dirty="0">
                <a:solidFill>
                  <a:schemeClr val="accent6"/>
                </a:solidFill>
              </a:rPr>
              <a:t>reasonable and justifiable</a:t>
            </a:r>
            <a:r>
              <a:rPr lang="en-ZA" sz="2400" dirty="0">
                <a:solidFill>
                  <a:schemeClr val="accent6"/>
                </a:solidFill>
              </a:rPr>
              <a:t> in an open and democratic society based on human dignity, equality and freedom, taking into account all relevant factors, including: </a:t>
            </a:r>
          </a:p>
          <a:p>
            <a:pPr marL="1257300" lvl="2" indent="-342900">
              <a:buFont typeface="Arial" panose="020B0604020202020204" pitchFamily="34" charset="0"/>
              <a:buChar char="•"/>
            </a:pPr>
            <a:r>
              <a:rPr lang="en-ZA" sz="2400" dirty="0" smtClean="0">
                <a:solidFill>
                  <a:schemeClr val="accent6"/>
                </a:solidFill>
              </a:rPr>
              <a:t>the </a:t>
            </a:r>
            <a:r>
              <a:rPr lang="en-ZA" sz="2400" dirty="0">
                <a:solidFill>
                  <a:schemeClr val="accent6"/>
                </a:solidFill>
              </a:rPr>
              <a:t>nature of the </a:t>
            </a:r>
            <a:r>
              <a:rPr lang="en-ZA" sz="2400" dirty="0" smtClean="0">
                <a:solidFill>
                  <a:schemeClr val="accent6"/>
                </a:solidFill>
              </a:rPr>
              <a:t>right;</a:t>
            </a:r>
          </a:p>
          <a:p>
            <a:pPr marL="1257300" lvl="2" indent="-342900">
              <a:buFont typeface="Arial" panose="020B0604020202020204" pitchFamily="34" charset="0"/>
              <a:buChar char="•"/>
            </a:pPr>
            <a:r>
              <a:rPr lang="en-ZA" sz="2400" dirty="0" smtClean="0">
                <a:solidFill>
                  <a:schemeClr val="accent6"/>
                </a:solidFill>
              </a:rPr>
              <a:t>the </a:t>
            </a:r>
            <a:r>
              <a:rPr lang="en-ZA" sz="2400" dirty="0">
                <a:solidFill>
                  <a:schemeClr val="accent6"/>
                </a:solidFill>
              </a:rPr>
              <a:t>importance of the purpose of the limitation; </a:t>
            </a:r>
            <a:endParaRPr lang="en-ZA" sz="2400" dirty="0" smtClean="0">
              <a:solidFill>
                <a:schemeClr val="accent6"/>
              </a:solidFill>
            </a:endParaRPr>
          </a:p>
          <a:p>
            <a:pPr marL="1257300" lvl="2" indent="-342900">
              <a:buFont typeface="Arial" panose="020B0604020202020204" pitchFamily="34" charset="0"/>
              <a:buChar char="•"/>
            </a:pPr>
            <a:r>
              <a:rPr lang="en-ZA" sz="2400" dirty="0" smtClean="0">
                <a:solidFill>
                  <a:schemeClr val="accent6"/>
                </a:solidFill>
              </a:rPr>
              <a:t>the </a:t>
            </a:r>
            <a:r>
              <a:rPr lang="en-ZA" sz="2400" dirty="0">
                <a:solidFill>
                  <a:schemeClr val="accent6"/>
                </a:solidFill>
              </a:rPr>
              <a:t>nature and extent of the limitation; </a:t>
            </a:r>
            <a:endParaRPr lang="en-ZA" sz="2400" dirty="0" smtClean="0">
              <a:solidFill>
                <a:schemeClr val="accent6"/>
              </a:solidFill>
            </a:endParaRPr>
          </a:p>
          <a:p>
            <a:pPr marL="1257300" lvl="2" indent="-342900">
              <a:buFont typeface="Arial" panose="020B0604020202020204" pitchFamily="34" charset="0"/>
              <a:buChar char="•"/>
            </a:pPr>
            <a:r>
              <a:rPr lang="en-ZA" sz="2400" dirty="0" smtClean="0">
                <a:solidFill>
                  <a:schemeClr val="accent6"/>
                </a:solidFill>
              </a:rPr>
              <a:t>the </a:t>
            </a:r>
            <a:r>
              <a:rPr lang="en-ZA" sz="2400" dirty="0">
                <a:solidFill>
                  <a:schemeClr val="accent6"/>
                </a:solidFill>
              </a:rPr>
              <a:t>relation between the limitation and its purpose; and </a:t>
            </a:r>
            <a:endParaRPr lang="en-ZA" sz="2400" dirty="0" smtClean="0">
              <a:solidFill>
                <a:schemeClr val="accent6"/>
              </a:solidFill>
            </a:endParaRPr>
          </a:p>
          <a:p>
            <a:pPr marL="1257300" lvl="2" indent="-342900">
              <a:buFont typeface="Arial" panose="020B0604020202020204" pitchFamily="34" charset="0"/>
              <a:buChar char="•"/>
            </a:pPr>
            <a:r>
              <a:rPr lang="en-ZA" sz="2400" dirty="0" smtClean="0">
                <a:solidFill>
                  <a:schemeClr val="accent6"/>
                </a:solidFill>
              </a:rPr>
              <a:t>less </a:t>
            </a:r>
            <a:r>
              <a:rPr lang="en-ZA" sz="2400" dirty="0">
                <a:solidFill>
                  <a:schemeClr val="accent6"/>
                </a:solidFill>
              </a:rPr>
              <a:t>restrictive means to achieve the purpose </a:t>
            </a:r>
            <a:endParaRPr lang="en-GB" sz="2400" dirty="0">
              <a:solidFill>
                <a:schemeClr val="accent6"/>
              </a:solidFill>
            </a:endParaRPr>
          </a:p>
        </p:txBody>
      </p:sp>
    </p:spTree>
    <p:extLst>
      <p:ext uri="{BB962C8B-B14F-4D97-AF65-F5344CB8AC3E}">
        <p14:creationId xmlns:p14="http://schemas.microsoft.com/office/powerpoint/2010/main" val="1343452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11</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smtClean="0"/>
              <a:t>Constitutionality Challenges?</a:t>
            </a:r>
            <a:endParaRPr lang="en-GB" sz="2800" b="1" dirty="0"/>
          </a:p>
        </p:txBody>
      </p:sp>
      <p:sp>
        <p:nvSpPr>
          <p:cNvPr id="2" name="Rectangle 1"/>
          <p:cNvSpPr/>
          <p:nvPr/>
        </p:nvSpPr>
        <p:spPr>
          <a:xfrm>
            <a:off x="0" y="1268760"/>
            <a:ext cx="12072664" cy="5447645"/>
          </a:xfrm>
          <a:prstGeom prst="rect">
            <a:avLst/>
          </a:prstGeom>
        </p:spPr>
        <p:txBody>
          <a:bodyPr wrap="square">
            <a:spAutoFit/>
          </a:bodyPr>
          <a:lstStyle/>
          <a:p>
            <a:r>
              <a:rPr lang="en-ZA" sz="2400" b="1" dirty="0">
                <a:solidFill>
                  <a:schemeClr val="accent6"/>
                </a:solidFill>
              </a:rPr>
              <a:t>The Importance of the Purpose of the Limitation </a:t>
            </a:r>
          </a:p>
          <a:p>
            <a:pPr marL="342900" indent="-342900">
              <a:buFont typeface="Arial" panose="020B0604020202020204" pitchFamily="34" charset="0"/>
              <a:buChar char="•"/>
            </a:pPr>
            <a:r>
              <a:rPr lang="en-ZA" sz="2400" dirty="0" smtClean="0">
                <a:solidFill>
                  <a:schemeClr val="accent6"/>
                </a:solidFill>
              </a:rPr>
              <a:t>The </a:t>
            </a:r>
            <a:r>
              <a:rPr lang="en-ZA" sz="2400" dirty="0">
                <a:solidFill>
                  <a:schemeClr val="accent6"/>
                </a:solidFill>
              </a:rPr>
              <a:t>core function of Local Government is the provision of </a:t>
            </a:r>
            <a:r>
              <a:rPr lang="en-ZA" sz="2400" b="1" u="sng" dirty="0">
                <a:solidFill>
                  <a:schemeClr val="accent6"/>
                </a:solidFill>
              </a:rPr>
              <a:t>basic essential services</a:t>
            </a:r>
            <a:r>
              <a:rPr lang="en-ZA" sz="2400" dirty="0">
                <a:solidFill>
                  <a:schemeClr val="accent6"/>
                </a:solidFill>
              </a:rPr>
              <a:t> to the </a:t>
            </a:r>
            <a:r>
              <a:rPr lang="en-ZA" sz="2400" dirty="0" smtClean="0">
                <a:solidFill>
                  <a:schemeClr val="accent6"/>
                </a:solidFill>
              </a:rPr>
              <a:t>community - this </a:t>
            </a:r>
            <a:r>
              <a:rPr lang="en-ZA" sz="2400" dirty="0">
                <a:solidFill>
                  <a:schemeClr val="accent6"/>
                </a:solidFill>
              </a:rPr>
              <a:t>is a </a:t>
            </a:r>
            <a:r>
              <a:rPr lang="en-ZA" sz="2400" b="1" u="sng" dirty="0">
                <a:solidFill>
                  <a:schemeClr val="accent6"/>
                </a:solidFill>
              </a:rPr>
              <a:t>constitutional imperative</a:t>
            </a:r>
            <a:r>
              <a:rPr lang="en-ZA" sz="2400" dirty="0" smtClean="0">
                <a:solidFill>
                  <a:schemeClr val="accent6"/>
                </a:solidFill>
              </a:rPr>
              <a:t>.</a:t>
            </a:r>
          </a:p>
          <a:p>
            <a:pPr marL="342900" indent="-342900">
              <a:buFont typeface="Arial" panose="020B0604020202020204" pitchFamily="34" charset="0"/>
              <a:buChar char="•"/>
            </a:pPr>
            <a:r>
              <a:rPr lang="en-ZA" sz="2400" dirty="0" smtClean="0">
                <a:solidFill>
                  <a:schemeClr val="accent6"/>
                </a:solidFill>
              </a:rPr>
              <a:t>It </a:t>
            </a:r>
            <a:r>
              <a:rPr lang="en-ZA" sz="2400" dirty="0">
                <a:solidFill>
                  <a:schemeClr val="accent6"/>
                </a:solidFill>
              </a:rPr>
              <a:t>is </a:t>
            </a:r>
            <a:r>
              <a:rPr lang="en-ZA" sz="2400" dirty="0" smtClean="0">
                <a:solidFill>
                  <a:schemeClr val="accent6"/>
                </a:solidFill>
              </a:rPr>
              <a:t>widely </a:t>
            </a:r>
            <a:r>
              <a:rPr lang="en-ZA" sz="2400" dirty="0">
                <a:solidFill>
                  <a:schemeClr val="accent6"/>
                </a:solidFill>
              </a:rPr>
              <a:t>accepted that </a:t>
            </a:r>
            <a:r>
              <a:rPr lang="en-ZA" sz="2400" dirty="0" smtClean="0">
                <a:solidFill>
                  <a:schemeClr val="accent6"/>
                </a:solidFill>
              </a:rPr>
              <a:t>municipalities are </a:t>
            </a:r>
            <a:r>
              <a:rPr lang="en-ZA" sz="2400" b="1" u="sng" dirty="0" smtClean="0">
                <a:solidFill>
                  <a:schemeClr val="accent6"/>
                </a:solidFill>
              </a:rPr>
              <a:t>experiencing challenges </a:t>
            </a:r>
            <a:r>
              <a:rPr lang="en-ZA" sz="2400" b="1" u="sng" dirty="0">
                <a:solidFill>
                  <a:schemeClr val="accent6"/>
                </a:solidFill>
              </a:rPr>
              <a:t>in </a:t>
            </a:r>
            <a:r>
              <a:rPr lang="en-ZA" sz="2400" b="1" u="sng" dirty="0" smtClean="0">
                <a:solidFill>
                  <a:schemeClr val="accent6"/>
                </a:solidFill>
              </a:rPr>
              <a:t>delivering services</a:t>
            </a:r>
            <a:r>
              <a:rPr lang="en-ZA" sz="2400" dirty="0" smtClean="0">
                <a:solidFill>
                  <a:schemeClr val="accent6"/>
                </a:solidFill>
              </a:rPr>
              <a:t> - part </a:t>
            </a:r>
            <a:r>
              <a:rPr lang="en-ZA" sz="2400" dirty="0">
                <a:solidFill>
                  <a:schemeClr val="accent6"/>
                </a:solidFill>
              </a:rPr>
              <a:t>of the cause is </a:t>
            </a:r>
            <a:r>
              <a:rPr lang="en-ZA" sz="2400" b="1" u="sng" dirty="0">
                <a:solidFill>
                  <a:schemeClr val="accent6"/>
                </a:solidFill>
              </a:rPr>
              <a:t>political interference</a:t>
            </a:r>
            <a:r>
              <a:rPr lang="en-ZA" sz="2400" dirty="0">
                <a:solidFill>
                  <a:schemeClr val="accent6"/>
                </a:solidFill>
              </a:rPr>
              <a:t> in the administration of </a:t>
            </a:r>
            <a:r>
              <a:rPr lang="en-ZA" sz="2400" dirty="0" smtClean="0">
                <a:solidFill>
                  <a:schemeClr val="accent6"/>
                </a:solidFill>
              </a:rPr>
              <a:t>municipalities.</a:t>
            </a:r>
          </a:p>
          <a:p>
            <a:pPr marL="342900" indent="-342900">
              <a:buFont typeface="Arial" panose="020B0604020202020204" pitchFamily="34" charset="0"/>
              <a:buChar char="•"/>
            </a:pPr>
            <a:r>
              <a:rPr lang="en-ZA" sz="2400" dirty="0" smtClean="0">
                <a:solidFill>
                  <a:schemeClr val="accent6"/>
                </a:solidFill>
              </a:rPr>
              <a:t>Prof </a:t>
            </a:r>
            <a:r>
              <a:rPr lang="en-ZA" sz="2400" dirty="0">
                <a:solidFill>
                  <a:schemeClr val="accent6"/>
                </a:solidFill>
              </a:rPr>
              <a:t>Jaap De Visser </a:t>
            </a:r>
            <a:r>
              <a:rPr lang="en-ZA" sz="2400" dirty="0" smtClean="0">
                <a:solidFill>
                  <a:schemeClr val="accent6"/>
                </a:solidFill>
              </a:rPr>
              <a:t>in </a:t>
            </a:r>
            <a:r>
              <a:rPr lang="en-ZA" sz="2400" dirty="0">
                <a:solidFill>
                  <a:schemeClr val="accent6"/>
                </a:solidFill>
              </a:rPr>
              <a:t>an article </a:t>
            </a:r>
            <a:r>
              <a:rPr lang="en-ZA" sz="2400" dirty="0" smtClean="0">
                <a:solidFill>
                  <a:schemeClr val="accent6"/>
                </a:solidFill>
              </a:rPr>
              <a:t>neatly </a:t>
            </a:r>
            <a:r>
              <a:rPr lang="en-ZA" sz="2400" dirty="0">
                <a:solidFill>
                  <a:schemeClr val="accent6"/>
                </a:solidFill>
              </a:rPr>
              <a:t>captures the reality of political interference:-</a:t>
            </a:r>
            <a:endParaRPr lang="en-GB" sz="2400" dirty="0">
              <a:solidFill>
                <a:schemeClr val="accent6"/>
              </a:solidFill>
            </a:endParaRPr>
          </a:p>
          <a:p>
            <a:r>
              <a:rPr lang="en-ZA" sz="2400" i="1" dirty="0" smtClean="0">
                <a:solidFill>
                  <a:schemeClr val="accent6"/>
                </a:solidFill>
              </a:rPr>
              <a:t>	</a:t>
            </a:r>
            <a:r>
              <a:rPr lang="en-ZA" sz="2200" i="1" dirty="0" smtClean="0">
                <a:solidFill>
                  <a:schemeClr val="accent6"/>
                </a:solidFill>
              </a:rPr>
              <a:t>“</a:t>
            </a:r>
            <a:r>
              <a:rPr lang="en-ZA" sz="2200" i="1" dirty="0">
                <a:solidFill>
                  <a:schemeClr val="accent6"/>
                </a:solidFill>
              </a:rPr>
              <a:t>Further confusion between the political party and the municipality is created </a:t>
            </a:r>
            <a:r>
              <a:rPr lang="en-ZA" sz="2200" i="1" dirty="0" smtClean="0">
                <a:solidFill>
                  <a:schemeClr val="accent6"/>
                </a:solidFill>
              </a:rPr>
              <a:t>when </a:t>
            </a:r>
            <a:r>
              <a:rPr lang="en-ZA" sz="2200" i="1" dirty="0">
                <a:solidFill>
                  <a:schemeClr val="accent6"/>
                </a:solidFill>
              </a:rPr>
              <a:t>a </a:t>
            </a:r>
            <a:r>
              <a:rPr lang="en-ZA" sz="2200" i="1" dirty="0" smtClean="0">
                <a:solidFill>
                  <a:schemeClr val="accent6"/>
                </a:solidFill>
              </a:rPr>
              <a:t>	senior </a:t>
            </a:r>
            <a:r>
              <a:rPr lang="en-ZA" sz="2200" i="1" dirty="0">
                <a:solidFill>
                  <a:schemeClr val="accent6"/>
                </a:solidFill>
              </a:rPr>
              <a:t>party political office-bearer becomes a municipal staff member. </a:t>
            </a:r>
            <a:r>
              <a:rPr lang="en-ZA" sz="2200" i="1" dirty="0" smtClean="0">
                <a:solidFill>
                  <a:schemeClr val="accent6"/>
                </a:solidFill>
              </a:rPr>
              <a:t>The </a:t>
            </a:r>
            <a:r>
              <a:rPr lang="en-ZA" sz="2200" i="1" dirty="0">
                <a:solidFill>
                  <a:schemeClr val="accent6"/>
                </a:solidFill>
              </a:rPr>
              <a:t>normal lines </a:t>
            </a:r>
            <a:r>
              <a:rPr lang="en-ZA" sz="2200" i="1" dirty="0" smtClean="0">
                <a:solidFill>
                  <a:schemeClr val="accent6"/>
                </a:solidFill>
              </a:rPr>
              <a:t>	of </a:t>
            </a:r>
            <a:r>
              <a:rPr lang="en-ZA" sz="2200" i="1" dirty="0">
                <a:solidFill>
                  <a:schemeClr val="accent6"/>
                </a:solidFill>
              </a:rPr>
              <a:t>accountability then no longer apply, particularly when the </a:t>
            </a:r>
            <a:r>
              <a:rPr lang="en-ZA" sz="2200" i="1" dirty="0" smtClean="0">
                <a:solidFill>
                  <a:schemeClr val="accent6"/>
                </a:solidFill>
              </a:rPr>
              <a:t>staff </a:t>
            </a:r>
            <a:r>
              <a:rPr lang="en-ZA" sz="2200" i="1" dirty="0">
                <a:solidFill>
                  <a:schemeClr val="accent6"/>
                </a:solidFill>
              </a:rPr>
              <a:t>member outranks the </a:t>
            </a:r>
            <a:r>
              <a:rPr lang="en-ZA" sz="2200" i="1" dirty="0" smtClean="0">
                <a:solidFill>
                  <a:schemeClr val="accent6"/>
                </a:solidFill>
              </a:rPr>
              <a:t>	mayor</a:t>
            </a:r>
            <a:r>
              <a:rPr lang="en-ZA" sz="2200" i="1" dirty="0">
                <a:solidFill>
                  <a:schemeClr val="accent6"/>
                </a:solidFill>
              </a:rPr>
              <a:t>. The staff member then actually becomes the political head, undermining the </a:t>
            </a:r>
            <a:r>
              <a:rPr lang="en-ZA" sz="2200" i="1" dirty="0" smtClean="0">
                <a:solidFill>
                  <a:schemeClr val="accent6"/>
                </a:solidFill>
              </a:rPr>
              <a:t>	political </a:t>
            </a:r>
            <a:r>
              <a:rPr lang="en-ZA" sz="2200" i="1" dirty="0">
                <a:solidFill>
                  <a:schemeClr val="accent6"/>
                </a:solidFill>
              </a:rPr>
              <a:t>leadership of the mayor. The municipality is thus ’rewired’ in a very damaging </a:t>
            </a:r>
            <a:r>
              <a:rPr lang="en-ZA" sz="2200" i="1" dirty="0" smtClean="0">
                <a:solidFill>
                  <a:schemeClr val="accent6"/>
                </a:solidFill>
              </a:rPr>
              <a:t>	way</a:t>
            </a:r>
            <a:r>
              <a:rPr lang="en-ZA" sz="2200" i="1" dirty="0">
                <a:solidFill>
                  <a:schemeClr val="accent6"/>
                </a:solidFill>
              </a:rPr>
              <a:t>. </a:t>
            </a:r>
            <a:r>
              <a:rPr lang="en-ZA" sz="2200" b="1" i="1" u="sng" dirty="0">
                <a:solidFill>
                  <a:schemeClr val="accent6"/>
                </a:solidFill>
              </a:rPr>
              <a:t>This often leads to perennial power struggles that spilled over into service </a:t>
            </a:r>
            <a:r>
              <a:rPr lang="en-ZA" sz="2200" dirty="0" smtClean="0">
                <a:solidFill>
                  <a:schemeClr val="accent6"/>
                </a:solidFill>
              </a:rPr>
              <a:t>	</a:t>
            </a:r>
            <a:r>
              <a:rPr lang="en-ZA" sz="2200" b="1" i="1" u="sng" dirty="0" smtClean="0">
                <a:solidFill>
                  <a:schemeClr val="accent6"/>
                </a:solidFill>
              </a:rPr>
              <a:t>delivery </a:t>
            </a:r>
            <a:r>
              <a:rPr lang="en-ZA" sz="2200" b="1" i="1" u="sng" dirty="0">
                <a:solidFill>
                  <a:schemeClr val="accent6"/>
                </a:solidFill>
              </a:rPr>
              <a:t>problems</a:t>
            </a:r>
            <a:r>
              <a:rPr lang="en-ZA" sz="2200" i="1" dirty="0">
                <a:solidFill>
                  <a:schemeClr val="accent6"/>
                </a:solidFill>
              </a:rPr>
              <a:t>.”(Emphasis supplied) </a:t>
            </a:r>
            <a:endParaRPr lang="en-GB" sz="2200" dirty="0">
              <a:solidFill>
                <a:schemeClr val="accent6"/>
              </a:solidFill>
            </a:endParaRPr>
          </a:p>
          <a:p>
            <a:endParaRPr lang="en-GB" sz="2400" dirty="0">
              <a:solidFill>
                <a:schemeClr val="accent6"/>
              </a:solidFill>
            </a:endParaRPr>
          </a:p>
        </p:txBody>
      </p:sp>
    </p:spTree>
    <p:extLst>
      <p:ext uri="{BB962C8B-B14F-4D97-AF65-F5344CB8AC3E}">
        <p14:creationId xmlns:p14="http://schemas.microsoft.com/office/powerpoint/2010/main" val="3427047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12</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smtClean="0"/>
              <a:t>Constitutionality Challenges?</a:t>
            </a:r>
            <a:endParaRPr lang="en-GB" sz="2800" b="1" dirty="0"/>
          </a:p>
        </p:txBody>
      </p:sp>
      <p:sp>
        <p:nvSpPr>
          <p:cNvPr id="2" name="Rectangle 1"/>
          <p:cNvSpPr/>
          <p:nvPr/>
        </p:nvSpPr>
        <p:spPr>
          <a:xfrm>
            <a:off x="0" y="1268760"/>
            <a:ext cx="12072664" cy="4893647"/>
          </a:xfrm>
          <a:prstGeom prst="rect">
            <a:avLst/>
          </a:prstGeom>
        </p:spPr>
        <p:txBody>
          <a:bodyPr wrap="square">
            <a:spAutoFit/>
          </a:bodyPr>
          <a:lstStyle/>
          <a:p>
            <a:r>
              <a:rPr lang="en-ZA" sz="2400" b="1" dirty="0">
                <a:solidFill>
                  <a:schemeClr val="accent6"/>
                </a:solidFill>
              </a:rPr>
              <a:t>The Importance of the Purpose of the Limitation </a:t>
            </a:r>
          </a:p>
          <a:p>
            <a:pPr marL="342900" indent="-342900">
              <a:buFont typeface="Arial" panose="020B0604020202020204" pitchFamily="34" charset="0"/>
              <a:buChar char="•"/>
            </a:pPr>
            <a:r>
              <a:rPr lang="en-ZA" sz="2400" dirty="0">
                <a:solidFill>
                  <a:schemeClr val="accent6"/>
                </a:solidFill>
              </a:rPr>
              <a:t>The problem identified </a:t>
            </a:r>
            <a:r>
              <a:rPr lang="en-ZA" sz="2400" dirty="0" smtClean="0">
                <a:solidFill>
                  <a:schemeClr val="accent6"/>
                </a:solidFill>
              </a:rPr>
              <a:t>by Prof De Visser, </a:t>
            </a:r>
            <a:r>
              <a:rPr lang="en-ZA" sz="2400" dirty="0">
                <a:solidFill>
                  <a:schemeClr val="accent6"/>
                </a:solidFill>
              </a:rPr>
              <a:t>is precisely what Section 56A seeks to address with, the </a:t>
            </a:r>
            <a:r>
              <a:rPr lang="en-ZA" sz="2400" b="1" u="sng" dirty="0">
                <a:solidFill>
                  <a:schemeClr val="accent6"/>
                </a:solidFill>
              </a:rPr>
              <a:t>chief goal of improving service </a:t>
            </a:r>
            <a:r>
              <a:rPr lang="en-ZA" sz="2400" b="1" u="sng" dirty="0" smtClean="0">
                <a:solidFill>
                  <a:schemeClr val="accent6"/>
                </a:solidFill>
              </a:rPr>
              <a:t>delivery</a:t>
            </a:r>
            <a:r>
              <a:rPr lang="en-ZA" sz="2400" dirty="0" smtClean="0">
                <a:solidFill>
                  <a:schemeClr val="accent6"/>
                </a:solidFill>
              </a:rPr>
              <a:t>;</a:t>
            </a:r>
          </a:p>
          <a:p>
            <a:pPr marL="342900" indent="-342900">
              <a:buFont typeface="Arial" panose="020B0604020202020204" pitchFamily="34" charset="0"/>
              <a:buChar char="•"/>
            </a:pPr>
            <a:endParaRPr lang="en-ZA" sz="2400" dirty="0" smtClean="0">
              <a:solidFill>
                <a:schemeClr val="accent6"/>
              </a:solidFill>
            </a:endParaRPr>
          </a:p>
          <a:p>
            <a:pPr marL="342900" indent="-342900">
              <a:buFont typeface="Arial" panose="020B0604020202020204" pitchFamily="34" charset="0"/>
              <a:buChar char="•"/>
            </a:pPr>
            <a:r>
              <a:rPr lang="en-ZA" sz="2400" dirty="0" smtClean="0">
                <a:solidFill>
                  <a:schemeClr val="accent6"/>
                </a:solidFill>
              </a:rPr>
              <a:t>The </a:t>
            </a:r>
            <a:r>
              <a:rPr lang="en-ZA" sz="2400" dirty="0">
                <a:solidFill>
                  <a:schemeClr val="accent6"/>
                </a:solidFill>
              </a:rPr>
              <a:t>limitation by the Section is thus </a:t>
            </a:r>
            <a:r>
              <a:rPr lang="en-ZA" sz="2400" b="1" u="sng" dirty="0">
                <a:solidFill>
                  <a:schemeClr val="accent6"/>
                </a:solidFill>
              </a:rPr>
              <a:t>important and its benefits</a:t>
            </a:r>
            <a:r>
              <a:rPr lang="en-ZA" sz="2400" dirty="0">
                <a:solidFill>
                  <a:schemeClr val="accent6"/>
                </a:solidFill>
              </a:rPr>
              <a:t> will be enjoyed by millions of South </a:t>
            </a:r>
            <a:r>
              <a:rPr lang="en-ZA" sz="2400" dirty="0" smtClean="0">
                <a:solidFill>
                  <a:schemeClr val="accent6"/>
                </a:solidFill>
              </a:rPr>
              <a:t>Africans – anticipated outcome being </a:t>
            </a:r>
            <a:r>
              <a:rPr lang="en-ZA" sz="2400" b="1" u="sng" dirty="0" smtClean="0">
                <a:solidFill>
                  <a:schemeClr val="accent6"/>
                </a:solidFill>
              </a:rPr>
              <a:t>improved </a:t>
            </a:r>
            <a:r>
              <a:rPr lang="en-ZA" sz="2400" b="1" u="sng" dirty="0">
                <a:solidFill>
                  <a:schemeClr val="accent6"/>
                </a:solidFill>
              </a:rPr>
              <a:t>service </a:t>
            </a:r>
            <a:r>
              <a:rPr lang="en-ZA" sz="2400" b="1" u="sng" dirty="0" smtClean="0">
                <a:solidFill>
                  <a:schemeClr val="accent6"/>
                </a:solidFill>
              </a:rPr>
              <a:t>delivery</a:t>
            </a:r>
            <a:r>
              <a:rPr lang="en-ZA" sz="2400" dirty="0" smtClean="0">
                <a:solidFill>
                  <a:schemeClr val="accent6"/>
                </a:solidFill>
              </a:rPr>
              <a:t>.</a:t>
            </a:r>
            <a:endParaRPr lang="en-GB" sz="2400" dirty="0">
              <a:solidFill>
                <a:schemeClr val="accent6"/>
              </a:solidFill>
            </a:endParaRPr>
          </a:p>
          <a:p>
            <a:endParaRPr lang="en-ZA" sz="2400" dirty="0" smtClean="0">
              <a:solidFill>
                <a:schemeClr val="accent6"/>
              </a:solidFill>
            </a:endParaRPr>
          </a:p>
          <a:p>
            <a:pPr marL="342900" indent="-342900">
              <a:buFont typeface="Arial" panose="020B0604020202020204" pitchFamily="34" charset="0"/>
              <a:buChar char="•"/>
            </a:pPr>
            <a:r>
              <a:rPr lang="en-ZA" sz="2400" dirty="0">
                <a:solidFill>
                  <a:schemeClr val="accent6"/>
                </a:solidFill>
              </a:rPr>
              <a:t>The effect of Section 56A is that it </a:t>
            </a:r>
            <a:r>
              <a:rPr lang="en-ZA" sz="2400" b="1" u="sng" dirty="0" smtClean="0">
                <a:solidFill>
                  <a:schemeClr val="accent6"/>
                </a:solidFill>
              </a:rPr>
              <a:t>precludes municipal staff</a:t>
            </a:r>
            <a:r>
              <a:rPr lang="en-ZA" sz="2400" dirty="0" smtClean="0">
                <a:solidFill>
                  <a:schemeClr val="accent6"/>
                </a:solidFill>
              </a:rPr>
              <a:t> from </a:t>
            </a:r>
            <a:r>
              <a:rPr lang="en-ZA" sz="2400" dirty="0">
                <a:solidFill>
                  <a:schemeClr val="accent6"/>
                </a:solidFill>
              </a:rPr>
              <a:t>being political office </a:t>
            </a:r>
            <a:r>
              <a:rPr lang="en-ZA" sz="2400" dirty="0" smtClean="0">
                <a:solidFill>
                  <a:schemeClr val="accent6"/>
                </a:solidFill>
              </a:rPr>
              <a:t>bearers – they are still </a:t>
            </a:r>
            <a:r>
              <a:rPr lang="en-ZA" sz="2400" b="1" u="sng" dirty="0" smtClean="0">
                <a:solidFill>
                  <a:schemeClr val="accent6"/>
                </a:solidFill>
              </a:rPr>
              <a:t>free </a:t>
            </a:r>
            <a:r>
              <a:rPr lang="en-ZA" sz="2400" b="1" u="sng" dirty="0">
                <a:solidFill>
                  <a:schemeClr val="accent6"/>
                </a:solidFill>
              </a:rPr>
              <a:t>to participate in a political party</a:t>
            </a:r>
            <a:r>
              <a:rPr lang="en-ZA" sz="2400" dirty="0">
                <a:solidFill>
                  <a:schemeClr val="accent6"/>
                </a:solidFill>
              </a:rPr>
              <a:t> in whatever manner they so wish. </a:t>
            </a:r>
            <a:endParaRPr lang="en-ZA" sz="2400" dirty="0" smtClean="0">
              <a:solidFill>
                <a:schemeClr val="accent6"/>
              </a:solidFill>
            </a:endParaRPr>
          </a:p>
          <a:p>
            <a:pPr marL="342900" indent="-342900">
              <a:buFont typeface="Arial" panose="020B0604020202020204" pitchFamily="34" charset="0"/>
              <a:buChar char="•"/>
            </a:pPr>
            <a:endParaRPr lang="en-ZA" sz="2400" dirty="0">
              <a:solidFill>
                <a:schemeClr val="accent6"/>
              </a:solidFill>
            </a:endParaRPr>
          </a:p>
          <a:p>
            <a:pPr marL="342900" indent="-342900">
              <a:buFont typeface="Arial" panose="020B0604020202020204" pitchFamily="34" charset="0"/>
              <a:buChar char="•"/>
            </a:pPr>
            <a:r>
              <a:rPr lang="en-ZA" sz="2400" dirty="0" smtClean="0">
                <a:solidFill>
                  <a:schemeClr val="accent6"/>
                </a:solidFill>
              </a:rPr>
              <a:t>They </a:t>
            </a:r>
            <a:r>
              <a:rPr lang="en-ZA" sz="2400" dirty="0">
                <a:solidFill>
                  <a:schemeClr val="accent6"/>
                </a:solidFill>
              </a:rPr>
              <a:t>retain all the other rights guaranteed under Section </a:t>
            </a:r>
            <a:r>
              <a:rPr lang="en-ZA" sz="2400" dirty="0" smtClean="0">
                <a:solidFill>
                  <a:schemeClr val="accent6"/>
                </a:solidFill>
              </a:rPr>
              <a:t>19 - the </a:t>
            </a:r>
            <a:r>
              <a:rPr lang="en-ZA" sz="2400" dirty="0">
                <a:solidFill>
                  <a:schemeClr val="accent6"/>
                </a:solidFill>
              </a:rPr>
              <a:t>limitation imposed by Section 56A is a rather </a:t>
            </a:r>
            <a:r>
              <a:rPr lang="en-ZA" sz="2400" b="1" u="sng" dirty="0">
                <a:solidFill>
                  <a:schemeClr val="accent6"/>
                </a:solidFill>
              </a:rPr>
              <a:t>“soft” or “minor” </a:t>
            </a:r>
            <a:r>
              <a:rPr lang="en-ZA" sz="2400" dirty="0">
                <a:solidFill>
                  <a:schemeClr val="accent6"/>
                </a:solidFill>
              </a:rPr>
              <a:t>one. </a:t>
            </a:r>
            <a:endParaRPr lang="en-GB" sz="2400" dirty="0">
              <a:solidFill>
                <a:schemeClr val="accent6"/>
              </a:solidFill>
            </a:endParaRPr>
          </a:p>
        </p:txBody>
      </p:sp>
    </p:spTree>
    <p:extLst>
      <p:ext uri="{BB962C8B-B14F-4D97-AF65-F5344CB8AC3E}">
        <p14:creationId xmlns:p14="http://schemas.microsoft.com/office/powerpoint/2010/main" val="452186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13</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smtClean="0"/>
              <a:t>Constitutionality Challenges?</a:t>
            </a:r>
            <a:endParaRPr lang="en-GB" sz="2800" b="1" dirty="0"/>
          </a:p>
        </p:txBody>
      </p:sp>
      <p:sp>
        <p:nvSpPr>
          <p:cNvPr id="2" name="Rectangle 1"/>
          <p:cNvSpPr/>
          <p:nvPr/>
        </p:nvSpPr>
        <p:spPr>
          <a:xfrm>
            <a:off x="0" y="1268760"/>
            <a:ext cx="12072664" cy="4154984"/>
          </a:xfrm>
          <a:prstGeom prst="rect">
            <a:avLst/>
          </a:prstGeom>
        </p:spPr>
        <p:txBody>
          <a:bodyPr wrap="square">
            <a:spAutoFit/>
          </a:bodyPr>
          <a:lstStyle/>
          <a:p>
            <a:r>
              <a:rPr lang="en-ZA" sz="2400" b="1" dirty="0" smtClean="0">
                <a:solidFill>
                  <a:schemeClr val="accent6"/>
                </a:solidFill>
              </a:rPr>
              <a:t>Legal Opinion Summarised </a:t>
            </a:r>
            <a:endParaRPr lang="en-ZA" sz="2400" b="1" dirty="0">
              <a:solidFill>
                <a:schemeClr val="accent6"/>
              </a:solidFill>
            </a:endParaRPr>
          </a:p>
          <a:p>
            <a:pPr marL="342900" indent="-342900">
              <a:buFont typeface="Arial" panose="020B0604020202020204" pitchFamily="34" charset="0"/>
              <a:buChar char="•"/>
            </a:pPr>
            <a:r>
              <a:rPr lang="en-ZA" sz="2400" dirty="0">
                <a:solidFill>
                  <a:schemeClr val="accent6"/>
                </a:solidFill>
              </a:rPr>
              <a:t>Section 56A </a:t>
            </a:r>
            <a:r>
              <a:rPr lang="en-ZA" sz="2400" b="1" u="sng" dirty="0">
                <a:solidFill>
                  <a:schemeClr val="accent6"/>
                </a:solidFill>
              </a:rPr>
              <a:t>infringes</a:t>
            </a:r>
            <a:r>
              <a:rPr lang="en-ZA" sz="2400" dirty="0">
                <a:solidFill>
                  <a:schemeClr val="accent6"/>
                </a:solidFill>
              </a:rPr>
              <a:t> Section 19(1) of the Constitution. </a:t>
            </a:r>
            <a:endParaRPr lang="en-ZA" sz="2400" dirty="0" smtClean="0">
              <a:solidFill>
                <a:schemeClr val="accent6"/>
              </a:solidFill>
            </a:endParaRPr>
          </a:p>
          <a:p>
            <a:pPr marL="342900" indent="-342900">
              <a:buFont typeface="Arial" panose="020B0604020202020204" pitchFamily="34" charset="0"/>
              <a:buChar char="•"/>
            </a:pPr>
            <a:endParaRPr lang="en-ZA" sz="2400" dirty="0" smtClean="0">
              <a:solidFill>
                <a:schemeClr val="accent6"/>
              </a:solidFill>
            </a:endParaRPr>
          </a:p>
          <a:p>
            <a:pPr marL="342900" indent="-342900">
              <a:buFont typeface="Arial" panose="020B0604020202020204" pitchFamily="34" charset="0"/>
              <a:buChar char="•"/>
            </a:pPr>
            <a:r>
              <a:rPr lang="en-ZA" sz="2400" dirty="0" smtClean="0">
                <a:solidFill>
                  <a:schemeClr val="accent6"/>
                </a:solidFill>
              </a:rPr>
              <a:t>However</a:t>
            </a:r>
            <a:r>
              <a:rPr lang="en-ZA" sz="2400" dirty="0">
                <a:solidFill>
                  <a:schemeClr val="accent6"/>
                </a:solidFill>
              </a:rPr>
              <a:t>, the </a:t>
            </a:r>
            <a:r>
              <a:rPr lang="en-ZA" sz="2400" b="1" u="sng" dirty="0">
                <a:solidFill>
                  <a:schemeClr val="accent6"/>
                </a:solidFill>
              </a:rPr>
              <a:t>limitation</a:t>
            </a:r>
            <a:r>
              <a:rPr lang="en-ZA" sz="2400" dirty="0">
                <a:solidFill>
                  <a:schemeClr val="accent6"/>
                </a:solidFill>
              </a:rPr>
              <a:t> imposed by Section </a:t>
            </a:r>
            <a:r>
              <a:rPr lang="en-ZA" sz="2400" b="1" u="sng" dirty="0">
                <a:solidFill>
                  <a:schemeClr val="accent6"/>
                </a:solidFill>
              </a:rPr>
              <a:t>is reasonable and justifiable</a:t>
            </a:r>
            <a:r>
              <a:rPr lang="en-ZA" sz="2400" dirty="0">
                <a:solidFill>
                  <a:schemeClr val="accent6"/>
                </a:solidFill>
              </a:rPr>
              <a:t> in an open society based on human dignity, equality and freedom. </a:t>
            </a:r>
            <a:endParaRPr lang="en-ZA" sz="2400" dirty="0" smtClean="0">
              <a:solidFill>
                <a:schemeClr val="accent6"/>
              </a:solidFill>
            </a:endParaRPr>
          </a:p>
          <a:p>
            <a:pPr marL="342900" indent="-342900">
              <a:buFont typeface="Arial" panose="020B0604020202020204" pitchFamily="34" charset="0"/>
              <a:buChar char="•"/>
            </a:pPr>
            <a:endParaRPr lang="en-ZA" sz="2400" dirty="0">
              <a:solidFill>
                <a:schemeClr val="accent6"/>
              </a:solidFill>
            </a:endParaRPr>
          </a:p>
          <a:p>
            <a:pPr marL="342900" indent="-342900">
              <a:buFont typeface="Arial" panose="020B0604020202020204" pitchFamily="34" charset="0"/>
              <a:buChar char="•"/>
            </a:pPr>
            <a:r>
              <a:rPr lang="en-ZA" sz="2400" dirty="0" smtClean="0">
                <a:solidFill>
                  <a:schemeClr val="accent6"/>
                </a:solidFill>
              </a:rPr>
              <a:t>The </a:t>
            </a:r>
            <a:r>
              <a:rPr lang="en-ZA" sz="2400" dirty="0">
                <a:solidFill>
                  <a:schemeClr val="accent6"/>
                </a:solidFill>
              </a:rPr>
              <a:t>limitation will certainly </a:t>
            </a:r>
            <a:r>
              <a:rPr lang="en-ZA" sz="2400" b="1" u="sng" dirty="0">
                <a:solidFill>
                  <a:schemeClr val="accent6"/>
                </a:solidFill>
              </a:rPr>
              <a:t>benefit millions of South Africans</a:t>
            </a:r>
            <a:r>
              <a:rPr lang="en-ZA" sz="2400" dirty="0">
                <a:solidFill>
                  <a:schemeClr val="accent6"/>
                </a:solidFill>
              </a:rPr>
              <a:t> who were </a:t>
            </a:r>
            <a:r>
              <a:rPr lang="en-ZA" sz="2400" dirty="0" smtClean="0">
                <a:solidFill>
                  <a:schemeClr val="accent6"/>
                </a:solidFill>
              </a:rPr>
              <a:t>affected by essential </a:t>
            </a:r>
            <a:r>
              <a:rPr lang="en-ZA" sz="2400" dirty="0">
                <a:solidFill>
                  <a:schemeClr val="accent6"/>
                </a:solidFill>
              </a:rPr>
              <a:t>services </a:t>
            </a:r>
            <a:r>
              <a:rPr lang="en-ZA" sz="2400" dirty="0" smtClean="0">
                <a:solidFill>
                  <a:schemeClr val="accent6"/>
                </a:solidFill>
              </a:rPr>
              <a:t>challenges. </a:t>
            </a:r>
          </a:p>
          <a:p>
            <a:pPr marL="342900" indent="-342900">
              <a:buFont typeface="Arial" panose="020B0604020202020204" pitchFamily="34" charset="0"/>
              <a:buChar char="•"/>
            </a:pPr>
            <a:endParaRPr lang="en-ZA" sz="2400" dirty="0" smtClean="0">
              <a:solidFill>
                <a:schemeClr val="accent6"/>
              </a:solidFill>
            </a:endParaRPr>
          </a:p>
          <a:p>
            <a:pPr marL="342900" indent="-342900">
              <a:buFont typeface="Arial" panose="020B0604020202020204" pitchFamily="34" charset="0"/>
              <a:buChar char="•"/>
            </a:pPr>
            <a:r>
              <a:rPr lang="en-ZA" sz="2400" dirty="0" smtClean="0">
                <a:solidFill>
                  <a:schemeClr val="accent6"/>
                </a:solidFill>
              </a:rPr>
              <a:t>The </a:t>
            </a:r>
            <a:r>
              <a:rPr lang="en-ZA" sz="2400" dirty="0">
                <a:solidFill>
                  <a:schemeClr val="accent6"/>
                </a:solidFill>
              </a:rPr>
              <a:t>benefits of the limitation are considerable </a:t>
            </a:r>
            <a:r>
              <a:rPr lang="en-ZA" sz="2400" b="1" u="sng" dirty="0">
                <a:solidFill>
                  <a:schemeClr val="accent6"/>
                </a:solidFill>
              </a:rPr>
              <a:t>compared</a:t>
            </a:r>
            <a:r>
              <a:rPr lang="en-ZA" sz="2400" dirty="0">
                <a:solidFill>
                  <a:schemeClr val="accent6"/>
                </a:solidFill>
              </a:rPr>
              <a:t> to the minor impact it will have on </a:t>
            </a:r>
            <a:r>
              <a:rPr lang="en-ZA" sz="2400" dirty="0" smtClean="0">
                <a:solidFill>
                  <a:schemeClr val="accent6"/>
                </a:solidFill>
              </a:rPr>
              <a:t>municipal officials. </a:t>
            </a:r>
            <a:endParaRPr lang="en-GB" sz="2400" dirty="0">
              <a:solidFill>
                <a:schemeClr val="accent6"/>
              </a:solidFill>
            </a:endParaRPr>
          </a:p>
        </p:txBody>
      </p:sp>
    </p:spTree>
    <p:extLst>
      <p:ext uri="{BB962C8B-B14F-4D97-AF65-F5344CB8AC3E}">
        <p14:creationId xmlns:p14="http://schemas.microsoft.com/office/powerpoint/2010/main" val="3407328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smtClean="0">
                <a:latin typeface="Foco"/>
              </a:rPr>
              <a:t>RECOMMENDATIONS</a:t>
            </a:r>
            <a:endParaRPr lang="en-US" sz="3200" b="0" dirty="0">
              <a:latin typeface="Foco"/>
            </a:endParaRPr>
          </a:p>
        </p:txBody>
      </p:sp>
      <p:sp>
        <p:nvSpPr>
          <p:cNvPr id="3" name="Text Placeholder 2"/>
          <p:cNvSpPr>
            <a:spLocks noGrp="1"/>
          </p:cNvSpPr>
          <p:nvPr>
            <p:ph type="body" sz="quarter" idx="10"/>
          </p:nvPr>
        </p:nvSpPr>
        <p:spPr>
          <a:xfrm>
            <a:off x="0" y="1340768"/>
            <a:ext cx="12191999" cy="5040560"/>
          </a:xfrm>
        </p:spPr>
        <p:txBody>
          <a:bodyPr>
            <a:normAutofit/>
          </a:bodyPr>
          <a:lstStyle/>
          <a:p>
            <a:pPr marL="0" indent="0">
              <a:lnSpc>
                <a:spcPct val="150000"/>
              </a:lnSpc>
              <a:buNone/>
            </a:pPr>
            <a:r>
              <a:rPr lang="en-US" sz="2400" dirty="0" smtClean="0"/>
              <a:t>It is recommended that the PC on COGTA resolve to:-</a:t>
            </a:r>
          </a:p>
          <a:p>
            <a:pPr marL="457200" indent="-457200">
              <a:lnSpc>
                <a:spcPct val="150000"/>
              </a:lnSpc>
              <a:buFont typeface="+mj-lt"/>
              <a:buAutoNum type="arabicPeriod"/>
            </a:pPr>
            <a:r>
              <a:rPr lang="en-US" sz="2400" dirty="0" smtClean="0"/>
              <a:t>Note the </a:t>
            </a:r>
            <a:r>
              <a:rPr lang="en-US" sz="2400" dirty="0" smtClean="0"/>
              <a:t>municipal experiences on municipal officials holding political office;</a:t>
            </a:r>
          </a:p>
          <a:p>
            <a:pPr marL="457200" indent="-457200">
              <a:lnSpc>
                <a:spcPct val="150000"/>
              </a:lnSpc>
              <a:buFont typeface="+mj-lt"/>
              <a:buAutoNum type="arabicPeriod"/>
            </a:pPr>
            <a:r>
              <a:rPr lang="en-US" sz="2400" dirty="0" smtClean="0"/>
              <a:t>Note the SALGA legal Opinion on Constitutionality of the Limitation to hold Political office;</a:t>
            </a:r>
          </a:p>
          <a:p>
            <a:pPr marL="457200" lvl="0" indent="-457200">
              <a:lnSpc>
                <a:spcPct val="150000"/>
              </a:lnSpc>
              <a:buFont typeface="+mj-lt"/>
              <a:buAutoNum type="arabicPeriod"/>
            </a:pPr>
            <a:r>
              <a:rPr lang="en-ZA" sz="2400" dirty="0" smtClean="0"/>
              <a:t>Retained Section 56A but amend it to </a:t>
            </a:r>
            <a:r>
              <a:rPr lang="en-ZA" sz="2400" dirty="0"/>
              <a:t>provide that </a:t>
            </a:r>
            <a:r>
              <a:rPr lang="en-ZA" sz="2400" i="1" dirty="0"/>
              <a:t>“no municipal employee, may hold political office in a </a:t>
            </a:r>
            <a:r>
              <a:rPr lang="en-ZA" sz="2400" i="1" dirty="0" smtClean="0"/>
              <a:t>political </a:t>
            </a:r>
            <a:r>
              <a:rPr lang="en-ZA" sz="2400" i="1" dirty="0"/>
              <a:t>party whether in a permanent, temporary or acting capacity”. </a:t>
            </a:r>
          </a:p>
        </p:txBody>
      </p:sp>
    </p:spTree>
    <p:extLst>
      <p:ext uri="{BB962C8B-B14F-4D97-AF65-F5344CB8AC3E}">
        <p14:creationId xmlns:p14="http://schemas.microsoft.com/office/powerpoint/2010/main" val="3622622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2C850B-2127-4DE6-9B1F-8A5197D3B9FB}"/>
              </a:ext>
            </a:extLst>
          </p:cNvPr>
          <p:cNvSpPr>
            <a:spLocks noGrp="1"/>
          </p:cNvSpPr>
          <p:nvPr>
            <p:ph type="title"/>
          </p:nvPr>
        </p:nvSpPr>
        <p:spPr>
          <a:xfrm>
            <a:off x="681608" y="1700808"/>
            <a:ext cx="10900792" cy="2650306"/>
          </a:xfrm>
        </p:spPr>
        <p:txBody>
          <a:bodyPr>
            <a:noAutofit/>
          </a:bodyPr>
          <a:lstStyle/>
          <a:p>
            <a:r>
              <a:rPr lang="en-ZA" sz="4400" b="1" dirty="0" smtClean="0"/>
              <a:t>Thank you</a:t>
            </a:r>
            <a:endParaRPr lang="en-ZA" sz="4400" b="1" dirty="0"/>
          </a:p>
        </p:txBody>
      </p:sp>
      <p:sp>
        <p:nvSpPr>
          <p:cNvPr id="3" name="Slide Number Placeholder 2">
            <a:extLst>
              <a:ext uri="{FF2B5EF4-FFF2-40B4-BE49-F238E27FC236}">
                <a16:creationId xmlns:a16="http://schemas.microsoft.com/office/drawing/2014/main" xmlns="" id="{4E594142-CCAB-49DA-B77B-26F7891AF5CA}"/>
              </a:ext>
            </a:extLst>
          </p:cNvPr>
          <p:cNvSpPr>
            <a:spLocks noGrp="1"/>
          </p:cNvSpPr>
          <p:nvPr>
            <p:ph type="sldNum" sz="quarter" idx="10"/>
          </p:nvPr>
        </p:nvSpPr>
        <p:spPr/>
        <p:txBody>
          <a:bodyPr/>
          <a:lstStyle/>
          <a:p>
            <a:fld id="{85E4C5A4-68AA-419A-9EB9-20F6985B147C}" type="slidenum">
              <a:rPr lang="en-GB" smtClean="0"/>
              <a:pPr/>
              <a:t>15</a:t>
            </a:fld>
            <a:endParaRPr lang="en-GB" dirty="0"/>
          </a:p>
        </p:txBody>
      </p:sp>
    </p:spTree>
    <p:extLst>
      <p:ext uri="{BB962C8B-B14F-4D97-AF65-F5344CB8AC3E}">
        <p14:creationId xmlns:p14="http://schemas.microsoft.com/office/powerpoint/2010/main" val="3240317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6C3A23-1506-4353-ACB5-1758F2C01AEB}"/>
              </a:ext>
            </a:extLst>
          </p:cNvPr>
          <p:cNvSpPr>
            <a:spLocks noGrp="1"/>
          </p:cNvSpPr>
          <p:nvPr>
            <p:ph type="title"/>
          </p:nvPr>
        </p:nvSpPr>
        <p:spPr>
          <a:xfrm>
            <a:off x="119337" y="-99392"/>
            <a:ext cx="11881320" cy="864096"/>
          </a:xfrm>
        </p:spPr>
        <p:txBody>
          <a:bodyPr>
            <a:noAutofit/>
          </a:bodyPr>
          <a:lstStyle/>
          <a:p>
            <a:r>
              <a:rPr lang="en-ZA" sz="2800" b="1" dirty="0" smtClean="0"/>
              <a:t>CONTEXT : PROBLEM STATEMENT</a:t>
            </a:r>
            <a:endParaRPr lang="en-ZA" sz="2600" b="1" cap="none" dirty="0"/>
          </a:p>
        </p:txBody>
      </p:sp>
      <p:sp>
        <p:nvSpPr>
          <p:cNvPr id="3" name="Slide Number Placeholder 2">
            <a:extLst>
              <a:ext uri="{FF2B5EF4-FFF2-40B4-BE49-F238E27FC236}">
                <a16:creationId xmlns:a16="http://schemas.microsoft.com/office/drawing/2014/main" xmlns="" id="{2F01FDCA-F232-4051-9D67-C9E8DAAF7F66}"/>
              </a:ext>
            </a:extLst>
          </p:cNvPr>
          <p:cNvSpPr>
            <a:spLocks noGrp="1"/>
          </p:cNvSpPr>
          <p:nvPr>
            <p:ph type="sldNum" sz="quarter" idx="10"/>
          </p:nvPr>
        </p:nvSpPr>
        <p:spPr/>
        <p:txBody>
          <a:bodyPr/>
          <a:lstStyle/>
          <a:p>
            <a:fld id="{85E4C5A4-68AA-419A-9EB9-20F6985B147C}" type="slidenum">
              <a:rPr lang="en-GB" smtClean="0"/>
              <a:pPr/>
              <a:t>2</a:t>
            </a:fld>
            <a:endParaRPr lang="en-GB" dirty="0"/>
          </a:p>
        </p:txBody>
      </p:sp>
      <p:sp>
        <p:nvSpPr>
          <p:cNvPr id="4" name="Rectangle 3">
            <a:extLst>
              <a:ext uri="{FF2B5EF4-FFF2-40B4-BE49-F238E27FC236}">
                <a16:creationId xmlns:a16="http://schemas.microsoft.com/office/drawing/2014/main" xmlns="" id="{06F4FB4A-DAE4-42E3-B016-6E4779D8C003}"/>
              </a:ext>
            </a:extLst>
          </p:cNvPr>
          <p:cNvSpPr/>
          <p:nvPr/>
        </p:nvSpPr>
        <p:spPr>
          <a:xfrm>
            <a:off x="4663748" y="636193"/>
            <a:ext cx="7448875" cy="2646878"/>
          </a:xfrm>
          <a:prstGeom prst="rect">
            <a:avLst/>
          </a:prstGeom>
        </p:spPr>
        <p:txBody>
          <a:bodyPr wrap="square">
            <a:spAutoFit/>
          </a:bodyPr>
          <a:lstStyle/>
          <a:p>
            <a:r>
              <a:rPr lang="en-GB" sz="1600" b="1" dirty="0" smtClean="0">
                <a:solidFill>
                  <a:schemeClr val="accent6"/>
                </a:solidFill>
              </a:rPr>
              <a:t>COGTA State </a:t>
            </a:r>
            <a:r>
              <a:rPr lang="en-GB" sz="1600" b="1" dirty="0">
                <a:solidFill>
                  <a:schemeClr val="accent6"/>
                </a:solidFill>
              </a:rPr>
              <a:t>of Local Government Report </a:t>
            </a:r>
            <a:r>
              <a:rPr lang="en-GB" sz="1600" b="1" dirty="0" smtClean="0">
                <a:solidFill>
                  <a:schemeClr val="accent6"/>
                </a:solidFill>
              </a:rPr>
              <a:t>(2009):</a:t>
            </a:r>
            <a:endParaRPr lang="en-GB" sz="1600" b="1" dirty="0">
              <a:solidFill>
                <a:schemeClr val="accent6"/>
              </a:solidFill>
            </a:endParaRPr>
          </a:p>
          <a:p>
            <a:pPr marL="342900" lvl="0" indent="-342900">
              <a:buFont typeface="+mj-lt"/>
              <a:buAutoNum type="arabicPeriod"/>
            </a:pPr>
            <a:r>
              <a:rPr lang="en-ZA" sz="1600" dirty="0" smtClean="0">
                <a:solidFill>
                  <a:schemeClr val="accent6"/>
                </a:solidFill>
              </a:rPr>
              <a:t>A </a:t>
            </a:r>
            <a:r>
              <a:rPr lang="en-ZA" sz="1600" dirty="0">
                <a:solidFill>
                  <a:schemeClr val="accent6"/>
                </a:solidFill>
              </a:rPr>
              <a:t>fundamental concern is detrimental impact of </a:t>
            </a:r>
            <a:r>
              <a:rPr lang="en-ZA" b="1" dirty="0">
                <a:solidFill>
                  <a:schemeClr val="accent6"/>
                </a:solidFill>
              </a:rPr>
              <a:t>excessive &amp; undue political interference</a:t>
            </a:r>
            <a:r>
              <a:rPr lang="en-ZA" sz="1600" dirty="0">
                <a:solidFill>
                  <a:schemeClr val="accent6"/>
                </a:solidFill>
              </a:rPr>
              <a:t> by external party political structures in municipal governance;</a:t>
            </a:r>
            <a:endParaRPr lang="en-GB" sz="1600" dirty="0">
              <a:solidFill>
                <a:schemeClr val="accent6"/>
              </a:solidFill>
            </a:endParaRPr>
          </a:p>
          <a:p>
            <a:pPr marL="342900" lvl="0" indent="-342900">
              <a:buFont typeface="+mj-lt"/>
              <a:buAutoNum type="arabicPeriod"/>
            </a:pPr>
            <a:r>
              <a:rPr lang="en-ZA" sz="1600" dirty="0">
                <a:solidFill>
                  <a:schemeClr val="accent6"/>
                </a:solidFill>
              </a:rPr>
              <a:t>Senior and middle management employees </a:t>
            </a:r>
            <a:r>
              <a:rPr lang="en-ZA" b="1" dirty="0">
                <a:solidFill>
                  <a:schemeClr val="accent6"/>
                </a:solidFill>
              </a:rPr>
              <a:t>occupying positions</a:t>
            </a:r>
            <a:r>
              <a:rPr lang="en-ZA" sz="1600" dirty="0">
                <a:solidFill>
                  <a:schemeClr val="accent6"/>
                </a:solidFill>
              </a:rPr>
              <a:t> in political parties </a:t>
            </a:r>
            <a:r>
              <a:rPr lang="en-GB" sz="1600" dirty="0">
                <a:solidFill>
                  <a:schemeClr val="accent6"/>
                </a:solidFill>
              </a:rPr>
              <a:t>can distort</a:t>
            </a:r>
            <a:r>
              <a:rPr lang="en-ZA" sz="1600" dirty="0">
                <a:solidFill>
                  <a:schemeClr val="accent6"/>
                </a:solidFill>
              </a:rPr>
              <a:t> the reporting lines within the municipal administration; </a:t>
            </a:r>
            <a:endParaRPr lang="en-GB" sz="1600" dirty="0">
              <a:solidFill>
                <a:schemeClr val="accent6"/>
              </a:solidFill>
            </a:endParaRPr>
          </a:p>
          <a:p>
            <a:pPr marL="342900" lvl="0" indent="-342900">
              <a:buFont typeface="+mj-lt"/>
              <a:buAutoNum type="arabicPeriod"/>
            </a:pPr>
            <a:r>
              <a:rPr lang="en-GB" sz="1600" dirty="0">
                <a:solidFill>
                  <a:schemeClr val="accent6"/>
                </a:solidFill>
              </a:rPr>
              <a:t>Wider party structures should not intervene in internal council processes;</a:t>
            </a:r>
          </a:p>
          <a:p>
            <a:pPr marL="342900" lvl="0" indent="-342900">
              <a:buFont typeface="+mj-lt"/>
              <a:buAutoNum type="arabicPeriod"/>
            </a:pPr>
            <a:r>
              <a:rPr lang="en-GB" sz="1600" dirty="0">
                <a:solidFill>
                  <a:schemeClr val="accent6"/>
                </a:solidFill>
              </a:rPr>
              <a:t>Senior managers to have minimum qualifications and competencies and </a:t>
            </a:r>
            <a:r>
              <a:rPr lang="en-GB" sz="1600" dirty="0" smtClean="0">
                <a:solidFill>
                  <a:schemeClr val="accent6"/>
                </a:solidFill>
              </a:rPr>
              <a:t>should professionalise </a:t>
            </a:r>
            <a:r>
              <a:rPr lang="en-GB" sz="1600" dirty="0">
                <a:solidFill>
                  <a:schemeClr val="accent6"/>
                </a:solidFill>
              </a:rPr>
              <a:t>the administration.</a:t>
            </a:r>
          </a:p>
        </p:txBody>
      </p:sp>
      <p:sp>
        <p:nvSpPr>
          <p:cNvPr id="6" name="TextBox 5">
            <a:extLst>
              <a:ext uri="{FF2B5EF4-FFF2-40B4-BE49-F238E27FC236}">
                <a16:creationId xmlns:a16="http://schemas.microsoft.com/office/drawing/2014/main" xmlns="" id="{378C7E19-3C6A-482A-B237-1379B325F01D}"/>
              </a:ext>
            </a:extLst>
          </p:cNvPr>
          <p:cNvSpPr txBox="1"/>
          <p:nvPr/>
        </p:nvSpPr>
        <p:spPr>
          <a:xfrm>
            <a:off x="209776" y="3154476"/>
            <a:ext cx="4139774" cy="3785652"/>
          </a:xfrm>
          <a:prstGeom prst="rect">
            <a:avLst/>
          </a:prstGeom>
          <a:noFill/>
        </p:spPr>
        <p:txBody>
          <a:bodyPr wrap="square" rtlCol="0">
            <a:spAutoFit/>
          </a:bodyPr>
          <a:lstStyle/>
          <a:p>
            <a:r>
              <a:rPr lang="en-ZA" dirty="0" smtClean="0">
                <a:solidFill>
                  <a:schemeClr val="accent6"/>
                </a:solidFill>
              </a:rPr>
              <a:t>LGTAS (2010) recommended </a:t>
            </a:r>
            <a:r>
              <a:rPr lang="en-ZA" sz="2000" b="1" dirty="0" err="1">
                <a:solidFill>
                  <a:schemeClr val="accent6"/>
                </a:solidFill>
              </a:rPr>
              <a:t>professionalisation</a:t>
            </a:r>
            <a:r>
              <a:rPr lang="en-ZA" sz="2000" b="1" dirty="0">
                <a:solidFill>
                  <a:schemeClr val="accent6"/>
                </a:solidFill>
              </a:rPr>
              <a:t> and administrative stabilisation of Local Government </a:t>
            </a:r>
            <a:r>
              <a:rPr lang="en-ZA" dirty="0">
                <a:solidFill>
                  <a:schemeClr val="accent6"/>
                </a:solidFill>
              </a:rPr>
              <a:t>in the following ways:</a:t>
            </a:r>
            <a:endParaRPr lang="en-GB" dirty="0">
              <a:solidFill>
                <a:schemeClr val="accent6"/>
              </a:solidFill>
            </a:endParaRPr>
          </a:p>
          <a:p>
            <a:pPr marL="342900" lvl="0" indent="-342900">
              <a:buFont typeface="+mj-lt"/>
              <a:buAutoNum type="arabicPeriod"/>
            </a:pPr>
            <a:r>
              <a:rPr lang="en-ZA" dirty="0">
                <a:solidFill>
                  <a:schemeClr val="accent6"/>
                </a:solidFill>
              </a:rPr>
              <a:t>Section 57 managers must belong to a professional Organization;</a:t>
            </a:r>
            <a:endParaRPr lang="en-GB" dirty="0">
              <a:solidFill>
                <a:schemeClr val="accent6"/>
              </a:solidFill>
            </a:endParaRPr>
          </a:p>
          <a:p>
            <a:pPr marL="342900" lvl="0" indent="-342900">
              <a:buFont typeface="+mj-lt"/>
              <a:buAutoNum type="arabicPeriod"/>
            </a:pPr>
            <a:r>
              <a:rPr lang="en-ZA" dirty="0">
                <a:solidFill>
                  <a:schemeClr val="accent6"/>
                </a:solidFill>
              </a:rPr>
              <a:t>Ensure that professional associations monitor the Code of Conduct of their members in local government;</a:t>
            </a:r>
            <a:endParaRPr lang="en-GB" dirty="0">
              <a:solidFill>
                <a:schemeClr val="accent6"/>
              </a:solidFill>
            </a:endParaRPr>
          </a:p>
          <a:p>
            <a:pPr marL="342900" lvl="0" indent="-342900">
              <a:buFont typeface="+mj-lt"/>
              <a:buAutoNum type="arabicPeriod"/>
            </a:pPr>
            <a:r>
              <a:rPr lang="en-ZA" dirty="0">
                <a:solidFill>
                  <a:schemeClr val="accent6"/>
                </a:solidFill>
              </a:rPr>
              <a:t>Qualified and skilled staff to be </a:t>
            </a:r>
            <a:r>
              <a:rPr lang="en-ZA" dirty="0" smtClean="0">
                <a:solidFill>
                  <a:schemeClr val="accent6"/>
                </a:solidFill>
              </a:rPr>
              <a:t>appointed.</a:t>
            </a:r>
            <a:endParaRPr lang="en-GB" dirty="0">
              <a:solidFill>
                <a:schemeClr val="accent6"/>
              </a:solidFill>
            </a:endParaRPr>
          </a:p>
        </p:txBody>
      </p:sp>
      <p:sp>
        <p:nvSpPr>
          <p:cNvPr id="7" name="Right Arrow 5">
            <a:extLst>
              <a:ext uri="{FF2B5EF4-FFF2-40B4-BE49-F238E27FC236}">
                <a16:creationId xmlns:a16="http://schemas.microsoft.com/office/drawing/2014/main" xmlns="" id="{C65C0D78-3513-4908-86FF-199F1BFFA51C}"/>
              </a:ext>
            </a:extLst>
          </p:cNvPr>
          <p:cNvSpPr/>
          <p:nvPr/>
        </p:nvSpPr>
        <p:spPr>
          <a:xfrm rot="10800000">
            <a:off x="4007767" y="4342765"/>
            <a:ext cx="974357" cy="12636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xmlns="" id="{443208C5-B12D-4304-A06C-CC339FC22A7D}"/>
              </a:ext>
            </a:extLst>
          </p:cNvPr>
          <p:cNvSpPr txBox="1"/>
          <p:nvPr/>
        </p:nvSpPr>
        <p:spPr>
          <a:xfrm>
            <a:off x="5015880" y="3126068"/>
            <a:ext cx="6880718" cy="378565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ZA" b="1" dirty="0" smtClean="0">
                <a:solidFill>
                  <a:schemeClr val="accent6"/>
                </a:solidFill>
              </a:rPr>
              <a:t>LGTAS (2010) </a:t>
            </a:r>
            <a:r>
              <a:rPr lang="en-ZA" b="1" dirty="0">
                <a:solidFill>
                  <a:schemeClr val="accent6"/>
                </a:solidFill>
              </a:rPr>
              <a:t>identifies core areas of concern in </a:t>
            </a:r>
            <a:r>
              <a:rPr lang="en-ZA" b="1" dirty="0" smtClean="0">
                <a:solidFill>
                  <a:schemeClr val="accent6"/>
                </a:solidFill>
              </a:rPr>
              <a:t>municipalities</a:t>
            </a:r>
            <a:r>
              <a:rPr lang="en-ZA" dirty="0" smtClean="0">
                <a:solidFill>
                  <a:schemeClr val="accent6"/>
                </a:solidFill>
              </a:rPr>
              <a:t>:-</a:t>
            </a:r>
            <a:endParaRPr lang="en-GB" dirty="0">
              <a:solidFill>
                <a:schemeClr val="accent6"/>
              </a:solidFill>
            </a:endParaRPr>
          </a:p>
          <a:p>
            <a:pPr marL="342900" lvl="0" indent="-342900">
              <a:buFont typeface="+mj-lt"/>
              <a:buAutoNum type="arabicPeriod"/>
            </a:pPr>
            <a:r>
              <a:rPr lang="en-ZA" dirty="0">
                <a:solidFill>
                  <a:schemeClr val="accent6"/>
                </a:solidFill>
              </a:rPr>
              <a:t>There are </a:t>
            </a:r>
            <a:r>
              <a:rPr lang="en-ZA" sz="2000" b="1" u="sng" dirty="0">
                <a:solidFill>
                  <a:schemeClr val="accent6"/>
                </a:solidFill>
              </a:rPr>
              <a:t>serious leadership and governance challenges</a:t>
            </a:r>
            <a:r>
              <a:rPr lang="en-ZA" dirty="0">
                <a:solidFill>
                  <a:schemeClr val="accent6"/>
                </a:solidFill>
              </a:rPr>
              <a:t> in municipalities including weak responsiveness and accountability to communities</a:t>
            </a:r>
            <a:r>
              <a:rPr lang="en-ZA" dirty="0" smtClean="0">
                <a:solidFill>
                  <a:schemeClr val="accent6"/>
                </a:solidFill>
              </a:rPr>
              <a:t>;</a:t>
            </a:r>
          </a:p>
          <a:p>
            <a:pPr marL="342900" lvl="0" indent="-342900">
              <a:buFont typeface="+mj-lt"/>
              <a:buAutoNum type="arabicPeriod"/>
            </a:pPr>
            <a:endParaRPr lang="en-GB" sz="800" dirty="0">
              <a:solidFill>
                <a:schemeClr val="accent6"/>
              </a:solidFill>
            </a:endParaRPr>
          </a:p>
          <a:p>
            <a:pPr marL="342900" lvl="0" indent="-342900">
              <a:buFont typeface="+mj-lt"/>
              <a:buAutoNum type="arabicPeriod"/>
            </a:pPr>
            <a:r>
              <a:rPr lang="en-ZA" dirty="0">
                <a:solidFill>
                  <a:schemeClr val="accent6"/>
                </a:solidFill>
              </a:rPr>
              <a:t>There is </a:t>
            </a:r>
            <a:r>
              <a:rPr lang="en-ZA" sz="2000" b="1" u="sng" dirty="0">
                <a:solidFill>
                  <a:schemeClr val="accent6"/>
                </a:solidFill>
              </a:rPr>
              <a:t>inadequate</a:t>
            </a:r>
            <a:r>
              <a:rPr lang="en-ZA" dirty="0">
                <a:solidFill>
                  <a:schemeClr val="accent6"/>
                </a:solidFill>
              </a:rPr>
              <a:t> human resource capital to ensure </a:t>
            </a:r>
            <a:r>
              <a:rPr lang="en-ZA" sz="2000" b="1" u="sng" dirty="0">
                <a:solidFill>
                  <a:schemeClr val="accent6"/>
                </a:solidFill>
              </a:rPr>
              <a:t>professional administrations</a:t>
            </a:r>
            <a:r>
              <a:rPr lang="en-ZA" dirty="0">
                <a:solidFill>
                  <a:schemeClr val="accent6"/>
                </a:solidFill>
              </a:rPr>
              <a:t>, and positive relations between labour, management and </a:t>
            </a:r>
            <a:r>
              <a:rPr lang="en-ZA" dirty="0" smtClean="0">
                <a:solidFill>
                  <a:schemeClr val="accent6"/>
                </a:solidFill>
              </a:rPr>
              <a:t>Councils; and</a:t>
            </a:r>
          </a:p>
          <a:p>
            <a:pPr marL="342900" lvl="0" indent="-342900">
              <a:buFont typeface="+mj-lt"/>
              <a:buAutoNum type="arabicPeriod"/>
            </a:pPr>
            <a:endParaRPr lang="en-GB" sz="800" dirty="0">
              <a:solidFill>
                <a:schemeClr val="accent6"/>
              </a:solidFill>
            </a:endParaRPr>
          </a:p>
          <a:p>
            <a:pPr marL="342900" lvl="0" indent="-342900">
              <a:buFont typeface="+mj-lt"/>
              <a:buAutoNum type="arabicPeriod"/>
            </a:pPr>
            <a:r>
              <a:rPr lang="en-ZA" dirty="0">
                <a:solidFill>
                  <a:schemeClr val="accent6"/>
                </a:solidFill>
              </a:rPr>
              <a:t>Political parties that are undermining the integrity and functioning of municipal councils through intra and inter-party conflicts and inappropriate interference in councils and </a:t>
            </a:r>
            <a:r>
              <a:rPr lang="en-ZA" dirty="0" smtClean="0">
                <a:solidFill>
                  <a:schemeClr val="accent6"/>
                </a:solidFill>
              </a:rPr>
              <a:t>administration.</a:t>
            </a:r>
            <a:endParaRPr lang="en-GB" dirty="0">
              <a:solidFill>
                <a:schemeClr val="accent6"/>
              </a:solidFill>
            </a:endParaRPr>
          </a:p>
        </p:txBody>
      </p:sp>
      <p:cxnSp>
        <p:nvCxnSpPr>
          <p:cNvPr id="9" name="Connettore diritto 16">
            <a:extLst>
              <a:ext uri="{FF2B5EF4-FFF2-40B4-BE49-F238E27FC236}">
                <a16:creationId xmlns:a16="http://schemas.microsoft.com/office/drawing/2014/main" xmlns="" id="{199C57FA-1B12-4261-9FCF-F29668C2DADE}"/>
              </a:ext>
            </a:extLst>
          </p:cNvPr>
          <p:cNvCxnSpPr>
            <a:cxnSpLocks/>
          </p:cNvCxnSpPr>
          <p:nvPr/>
        </p:nvCxnSpPr>
        <p:spPr>
          <a:xfrm flipV="1">
            <a:off x="231303" y="3089111"/>
            <a:ext cx="11665296" cy="73913"/>
          </a:xfrm>
          <a:prstGeom prst="line">
            <a:avLst/>
          </a:prstGeom>
          <a:solidFill>
            <a:srgbClr val="E8D7A2"/>
          </a:solidFill>
          <a:ln w="38100"/>
        </p:spPr>
        <p:style>
          <a:lnRef idx="1">
            <a:schemeClr val="accent2"/>
          </a:lnRef>
          <a:fillRef idx="0">
            <a:schemeClr val="accent2"/>
          </a:fillRef>
          <a:effectRef idx="0">
            <a:schemeClr val="accent2"/>
          </a:effectRef>
          <a:fontRef idx="minor">
            <a:schemeClr val="tx1"/>
          </a:fontRef>
        </p:style>
      </p:cxnSp>
      <p:sp>
        <p:nvSpPr>
          <p:cNvPr id="12" name="AutoShape 2" descr="Image result for cogta state of local government report 2009"/>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AutoShape 4" descr="Image result for cogta state of local government report 2009"/>
          <p:cNvSpPr>
            <a:spLocks noChangeAspect="1" noChangeArrowheads="1"/>
          </p:cNvSpPr>
          <p:nvPr/>
        </p:nvSpPr>
        <p:spPr bwMode="auto">
          <a:xfrm>
            <a:off x="307974" y="7937"/>
            <a:ext cx="3051721" cy="305173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776" y="436495"/>
            <a:ext cx="1963204" cy="2703260"/>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0123" y="764704"/>
            <a:ext cx="2463626" cy="2277855"/>
          </a:xfrm>
          <a:prstGeom prst="rect">
            <a:avLst/>
          </a:prstGeom>
        </p:spPr>
      </p:pic>
    </p:spTree>
    <p:extLst>
      <p:ext uri="{BB962C8B-B14F-4D97-AF65-F5344CB8AC3E}">
        <p14:creationId xmlns:p14="http://schemas.microsoft.com/office/powerpoint/2010/main" val="3847828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3</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a:t>Limitation of Political Rights of MMs and Managers directly accountable to MMs</a:t>
            </a:r>
            <a:endParaRPr lang="en-GB" sz="2800" b="1" dirty="0"/>
          </a:p>
        </p:txBody>
      </p:sp>
      <p:sp>
        <p:nvSpPr>
          <p:cNvPr id="2" name="Rectangle 1"/>
          <p:cNvSpPr/>
          <p:nvPr/>
        </p:nvSpPr>
        <p:spPr>
          <a:xfrm>
            <a:off x="0" y="1484784"/>
            <a:ext cx="12072664" cy="3970318"/>
          </a:xfrm>
          <a:prstGeom prst="rect">
            <a:avLst/>
          </a:prstGeom>
        </p:spPr>
        <p:txBody>
          <a:bodyPr wrap="square">
            <a:spAutoFit/>
          </a:bodyPr>
          <a:lstStyle/>
          <a:p>
            <a:pPr marL="285750" lvl="0" indent="-285750" algn="just">
              <a:spcAft>
                <a:spcPts val="0"/>
              </a:spcAft>
              <a:buFont typeface="Arial" panose="020B0604020202020204" pitchFamily="34" charset="0"/>
              <a:buChar char="•"/>
            </a:pPr>
            <a:r>
              <a:rPr lang="en-ZA" sz="2400" b="1" dirty="0" smtClean="0">
                <a:solidFill>
                  <a:schemeClr val="accent6"/>
                </a:solidFill>
                <a:ea typeface="Calibri" panose="020F0502020204030204" pitchFamily="34" charset="0"/>
                <a:cs typeface="Arial" panose="020B0604020202020204" pitchFamily="34" charset="0"/>
              </a:rPr>
              <a:t>The </a:t>
            </a:r>
            <a:r>
              <a:rPr lang="en-ZA" sz="2400" b="1" dirty="0">
                <a:solidFill>
                  <a:schemeClr val="accent6"/>
                </a:solidFill>
                <a:ea typeface="Calibri" panose="020F0502020204030204" pitchFamily="34" charset="0"/>
                <a:cs typeface="Arial" panose="020B0604020202020204" pitchFamily="34" charset="0"/>
              </a:rPr>
              <a:t>Bill propose</a:t>
            </a:r>
            <a:r>
              <a:rPr lang="en-ZA" sz="2400" dirty="0">
                <a:solidFill>
                  <a:schemeClr val="accent6"/>
                </a:solidFill>
                <a:ea typeface="Calibri" panose="020F0502020204030204" pitchFamily="34" charset="0"/>
                <a:cs typeface="Arial" panose="020B0604020202020204" pitchFamily="34" charset="0"/>
              </a:rPr>
              <a:t> in Section 56A (1) that “</a:t>
            </a:r>
            <a:r>
              <a:rPr lang="en-ZA" sz="2400" i="1" dirty="0">
                <a:solidFill>
                  <a:schemeClr val="accent6"/>
                </a:solidFill>
                <a:ea typeface="Calibri" panose="020F0502020204030204" pitchFamily="34" charset="0"/>
                <a:cs typeface="Arial" panose="020B0604020202020204" pitchFamily="34" charset="0"/>
              </a:rPr>
              <a:t>A municipal manager or manager directly accountable to a municipal manager may not hold political office in a political party, whether in a permanent, temporary or acting capacity</a:t>
            </a:r>
            <a:r>
              <a:rPr lang="en-ZA" sz="2400" dirty="0" smtClean="0">
                <a:solidFill>
                  <a:schemeClr val="accent6"/>
                </a:solidFill>
                <a:ea typeface="Calibri" panose="020F0502020204030204" pitchFamily="34" charset="0"/>
                <a:cs typeface="Arial" panose="020B0604020202020204" pitchFamily="34" charset="0"/>
              </a:rPr>
              <a:t>”.</a:t>
            </a:r>
          </a:p>
          <a:p>
            <a:pPr lvl="0" algn="just">
              <a:spcAft>
                <a:spcPts val="0"/>
              </a:spcAft>
            </a:pPr>
            <a:endParaRPr lang="en-ZA" sz="2400" dirty="0">
              <a:solidFill>
                <a:schemeClr val="accent6"/>
              </a:solidFill>
              <a:effectLst/>
              <a:ea typeface="Calibri" panose="020F0502020204030204" pitchFamily="34" charset="0"/>
              <a:cs typeface="Arial" panose="020B0604020202020204" pitchFamily="34" charset="0"/>
            </a:endParaRPr>
          </a:p>
          <a:p>
            <a:pPr marL="285750" lvl="0" indent="-285750">
              <a:buFont typeface="Arial" panose="020B0604020202020204" pitchFamily="34" charset="0"/>
              <a:buChar char="•"/>
            </a:pPr>
            <a:r>
              <a:rPr lang="en-ZA" sz="2400" b="1" dirty="0" smtClean="0">
                <a:solidFill>
                  <a:schemeClr val="accent6"/>
                </a:solidFill>
              </a:rPr>
              <a:t>SALGA Proposed Amendment</a:t>
            </a:r>
            <a:endParaRPr lang="en-GB" sz="2400" dirty="0">
              <a:solidFill>
                <a:schemeClr val="accent6"/>
              </a:solidFill>
            </a:endParaRPr>
          </a:p>
          <a:p>
            <a:pPr lvl="0"/>
            <a:r>
              <a:rPr lang="en-ZA" sz="2400" dirty="0" smtClean="0">
                <a:solidFill>
                  <a:schemeClr val="accent6"/>
                </a:solidFill>
              </a:rPr>
              <a:t>	It </a:t>
            </a:r>
            <a:r>
              <a:rPr lang="en-ZA" sz="2400" dirty="0">
                <a:solidFill>
                  <a:schemeClr val="accent6"/>
                </a:solidFill>
              </a:rPr>
              <a:t>is recommended that the section should be </a:t>
            </a:r>
            <a:r>
              <a:rPr lang="en-ZA" sz="2800" b="1" u="sng" dirty="0">
                <a:solidFill>
                  <a:schemeClr val="accent6"/>
                </a:solidFill>
              </a:rPr>
              <a:t>retained but</a:t>
            </a:r>
            <a:r>
              <a:rPr lang="en-ZA" sz="2400" b="1" dirty="0">
                <a:solidFill>
                  <a:schemeClr val="accent6"/>
                </a:solidFill>
              </a:rPr>
              <a:t> </a:t>
            </a:r>
            <a:r>
              <a:rPr lang="en-ZA" sz="2400" dirty="0">
                <a:solidFill>
                  <a:schemeClr val="accent6"/>
                </a:solidFill>
              </a:rPr>
              <a:t>must be amended </a:t>
            </a:r>
            <a:r>
              <a:rPr lang="en-ZA" sz="2400" dirty="0" smtClean="0">
                <a:solidFill>
                  <a:schemeClr val="accent6"/>
                </a:solidFill>
              </a:rPr>
              <a:t>	to provide </a:t>
            </a:r>
            <a:r>
              <a:rPr lang="en-ZA" sz="2400" dirty="0">
                <a:solidFill>
                  <a:schemeClr val="accent6"/>
                </a:solidFill>
              </a:rPr>
              <a:t>that </a:t>
            </a:r>
            <a:r>
              <a:rPr lang="en-ZA" sz="2400" i="1" dirty="0" smtClean="0">
                <a:solidFill>
                  <a:schemeClr val="accent6"/>
                </a:solidFill>
              </a:rPr>
              <a:t>“</a:t>
            </a:r>
            <a:r>
              <a:rPr lang="en-ZA" sz="2800" b="1" i="1" u="sng" dirty="0" smtClean="0">
                <a:solidFill>
                  <a:schemeClr val="accent6"/>
                </a:solidFill>
              </a:rPr>
              <a:t>no </a:t>
            </a:r>
            <a:r>
              <a:rPr lang="en-ZA" sz="2800" b="1" i="1" u="sng" dirty="0">
                <a:solidFill>
                  <a:schemeClr val="accent6"/>
                </a:solidFill>
              </a:rPr>
              <a:t>municipal employee</a:t>
            </a:r>
            <a:r>
              <a:rPr lang="en-ZA" sz="2400" i="1" dirty="0">
                <a:solidFill>
                  <a:schemeClr val="accent6"/>
                </a:solidFill>
              </a:rPr>
              <a:t>, </a:t>
            </a:r>
            <a:r>
              <a:rPr lang="en-ZA" sz="2400" i="1" dirty="0">
                <a:solidFill>
                  <a:schemeClr val="accent6"/>
                </a:solidFill>
              </a:rPr>
              <a:t>may hold political office in a </a:t>
            </a:r>
            <a:r>
              <a:rPr lang="en-ZA" sz="2400" i="1" dirty="0" smtClean="0">
                <a:solidFill>
                  <a:schemeClr val="accent6"/>
                </a:solidFill>
              </a:rPr>
              <a:t>	political party whether </a:t>
            </a:r>
            <a:r>
              <a:rPr lang="en-ZA" sz="2400" i="1" dirty="0">
                <a:solidFill>
                  <a:schemeClr val="accent6"/>
                </a:solidFill>
              </a:rPr>
              <a:t>in a permanent, temporary </a:t>
            </a:r>
            <a:r>
              <a:rPr lang="en-ZA" sz="2400" i="1" dirty="0" smtClean="0">
                <a:solidFill>
                  <a:schemeClr val="accent6"/>
                </a:solidFill>
              </a:rPr>
              <a:t>or </a:t>
            </a:r>
            <a:r>
              <a:rPr lang="en-ZA" sz="2400" i="1" dirty="0">
                <a:solidFill>
                  <a:schemeClr val="accent6"/>
                </a:solidFill>
              </a:rPr>
              <a:t>acting </a:t>
            </a:r>
            <a:r>
              <a:rPr lang="en-ZA" sz="2400" i="1" dirty="0" smtClean="0">
                <a:solidFill>
                  <a:schemeClr val="accent6"/>
                </a:solidFill>
              </a:rPr>
              <a:t>capacity”. </a:t>
            </a:r>
          </a:p>
          <a:p>
            <a:pPr lvl="0"/>
            <a:endParaRPr lang="en-ZA" sz="2400" dirty="0">
              <a:solidFill>
                <a:schemeClr val="accent6"/>
              </a:solidFill>
            </a:endParaRPr>
          </a:p>
          <a:p>
            <a:pPr lvl="0"/>
            <a:r>
              <a:rPr lang="en-ZA" sz="2400" dirty="0" smtClean="0">
                <a:solidFill>
                  <a:schemeClr val="accent6"/>
                </a:solidFill>
              </a:rPr>
              <a:t>	Achieving </a:t>
            </a:r>
            <a:r>
              <a:rPr lang="en-ZA" sz="2800" b="1" u="sng" dirty="0" smtClean="0">
                <a:solidFill>
                  <a:schemeClr val="accent6"/>
                </a:solidFill>
              </a:rPr>
              <a:t>professionalization</a:t>
            </a:r>
            <a:r>
              <a:rPr lang="en-ZA" sz="2400" dirty="0" smtClean="0">
                <a:solidFill>
                  <a:schemeClr val="accent6"/>
                </a:solidFill>
              </a:rPr>
              <a:t> of </a:t>
            </a:r>
            <a:r>
              <a:rPr lang="en-ZA" sz="2400" dirty="0">
                <a:solidFill>
                  <a:schemeClr val="accent6"/>
                </a:solidFill>
              </a:rPr>
              <a:t>local government is dependent </a:t>
            </a:r>
            <a:r>
              <a:rPr lang="en-ZA" sz="2400" dirty="0" smtClean="0">
                <a:solidFill>
                  <a:schemeClr val="accent6"/>
                </a:solidFill>
              </a:rPr>
              <a:t>hereon.</a:t>
            </a:r>
            <a:endParaRPr lang="en-GB" sz="2400" dirty="0">
              <a:solidFill>
                <a:schemeClr val="accent6"/>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1389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4</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smtClean="0"/>
              <a:t>Why is extending the Limitation </a:t>
            </a:r>
            <a:r>
              <a:rPr lang="en-ZA" sz="2800" b="1" dirty="0"/>
              <a:t>of </a:t>
            </a:r>
            <a:r>
              <a:rPr lang="en-ZA" sz="2800" b="1" dirty="0" smtClean="0"/>
              <a:t>Political </a:t>
            </a:r>
            <a:r>
              <a:rPr lang="en-ZA" sz="2800" b="1" dirty="0"/>
              <a:t>Rights </a:t>
            </a:r>
            <a:endParaRPr lang="en-ZA" sz="2800" b="1" dirty="0" smtClean="0"/>
          </a:p>
          <a:p>
            <a:r>
              <a:rPr lang="en-ZA" sz="2800" b="1" dirty="0" smtClean="0"/>
              <a:t>to all employees necessary?</a:t>
            </a:r>
            <a:endParaRPr lang="en-GB" sz="2800" b="1" dirty="0"/>
          </a:p>
        </p:txBody>
      </p:sp>
      <p:sp>
        <p:nvSpPr>
          <p:cNvPr id="2" name="Rectangle 1"/>
          <p:cNvSpPr/>
          <p:nvPr/>
        </p:nvSpPr>
        <p:spPr>
          <a:xfrm>
            <a:off x="0" y="1484784"/>
            <a:ext cx="12072664" cy="4154984"/>
          </a:xfrm>
          <a:prstGeom prst="rect">
            <a:avLst/>
          </a:prstGeom>
        </p:spPr>
        <p:txBody>
          <a:bodyPr wrap="square">
            <a:spAutoFit/>
          </a:bodyPr>
          <a:lstStyle/>
          <a:p>
            <a:pPr lvl="0"/>
            <a:r>
              <a:rPr lang="en-ZA" sz="2400" b="1" dirty="0">
                <a:solidFill>
                  <a:schemeClr val="accent6"/>
                </a:solidFill>
              </a:rPr>
              <a:t>Practical Challenges: </a:t>
            </a:r>
            <a:r>
              <a:rPr lang="en-ZA" sz="2400" b="1" dirty="0" smtClean="0">
                <a:solidFill>
                  <a:schemeClr val="accent6"/>
                </a:solidFill>
              </a:rPr>
              <a:t>Prior </a:t>
            </a:r>
            <a:r>
              <a:rPr lang="en-ZA" sz="2400" b="1" dirty="0">
                <a:solidFill>
                  <a:schemeClr val="accent6"/>
                </a:solidFill>
              </a:rPr>
              <a:t>to the Systems Amendment Act, </a:t>
            </a:r>
            <a:r>
              <a:rPr lang="en-ZA" sz="2400" b="1" dirty="0" smtClean="0">
                <a:solidFill>
                  <a:schemeClr val="accent6"/>
                </a:solidFill>
              </a:rPr>
              <a:t>2011</a:t>
            </a:r>
          </a:p>
          <a:p>
            <a:pPr lvl="0"/>
            <a:endParaRPr lang="en-GB" sz="2400" dirty="0">
              <a:solidFill>
                <a:schemeClr val="accent6"/>
              </a:solidFill>
            </a:endParaRPr>
          </a:p>
          <a:p>
            <a:pPr marL="342900" indent="-342900">
              <a:buFont typeface="Arial" panose="020B0604020202020204" pitchFamily="34" charset="0"/>
              <a:buChar char="•"/>
            </a:pPr>
            <a:r>
              <a:rPr lang="en-ZA" sz="2400" dirty="0" smtClean="0">
                <a:solidFill>
                  <a:schemeClr val="accent6"/>
                </a:solidFill>
              </a:rPr>
              <a:t>SALGA in 2008 </a:t>
            </a:r>
            <a:r>
              <a:rPr lang="en-ZA" sz="2400" dirty="0">
                <a:solidFill>
                  <a:schemeClr val="accent6"/>
                </a:solidFill>
              </a:rPr>
              <a:t>conducted an analysis of internal </a:t>
            </a:r>
            <a:r>
              <a:rPr lang="en-ZA" sz="2400" b="1" u="sng" dirty="0">
                <a:solidFill>
                  <a:schemeClr val="accent6"/>
                </a:solidFill>
              </a:rPr>
              <a:t>municipal governance arrangements and </a:t>
            </a:r>
            <a:r>
              <a:rPr lang="en-ZA" sz="2400" b="1" u="sng" dirty="0" smtClean="0">
                <a:solidFill>
                  <a:schemeClr val="accent6"/>
                </a:solidFill>
              </a:rPr>
              <a:t>practices</a:t>
            </a:r>
            <a:r>
              <a:rPr lang="en-ZA" sz="2400" dirty="0" smtClean="0">
                <a:solidFill>
                  <a:schemeClr val="accent6"/>
                </a:solidFill>
              </a:rPr>
              <a:t> – including assessment of </a:t>
            </a:r>
            <a:r>
              <a:rPr lang="en-ZA" sz="2400" b="1" u="sng" dirty="0" smtClean="0">
                <a:solidFill>
                  <a:schemeClr val="accent6"/>
                </a:solidFill>
              </a:rPr>
              <a:t>municipal </a:t>
            </a:r>
            <a:r>
              <a:rPr lang="en-ZA" sz="2400" b="1" u="sng" dirty="0">
                <a:solidFill>
                  <a:schemeClr val="accent6"/>
                </a:solidFill>
              </a:rPr>
              <a:t>officials holding political </a:t>
            </a:r>
            <a:r>
              <a:rPr lang="en-ZA" sz="2400" b="1" u="sng" dirty="0" smtClean="0">
                <a:solidFill>
                  <a:schemeClr val="accent6"/>
                </a:solidFill>
              </a:rPr>
              <a:t>office</a:t>
            </a:r>
            <a:r>
              <a:rPr lang="en-ZA" sz="2400" dirty="0" smtClean="0">
                <a:solidFill>
                  <a:schemeClr val="accent6"/>
                </a:solidFill>
              </a:rPr>
              <a:t>;</a:t>
            </a:r>
          </a:p>
          <a:p>
            <a:pPr marL="342900" indent="-342900">
              <a:buFont typeface="Arial" panose="020B0604020202020204" pitchFamily="34" charset="0"/>
              <a:buChar char="•"/>
            </a:pPr>
            <a:endParaRPr lang="en-ZA" sz="2400" dirty="0" smtClean="0">
              <a:solidFill>
                <a:schemeClr val="accent6"/>
              </a:solidFill>
            </a:endParaRPr>
          </a:p>
          <a:p>
            <a:pPr marL="342900" indent="-342900">
              <a:buFont typeface="Arial" panose="020B0604020202020204" pitchFamily="34" charset="0"/>
              <a:buChar char="•"/>
            </a:pPr>
            <a:r>
              <a:rPr lang="en-ZA" sz="2400" dirty="0" smtClean="0">
                <a:solidFill>
                  <a:schemeClr val="accent6"/>
                </a:solidFill>
              </a:rPr>
              <a:t>The </a:t>
            </a:r>
            <a:r>
              <a:rPr lang="en-ZA" sz="2400" dirty="0">
                <a:solidFill>
                  <a:schemeClr val="accent6"/>
                </a:solidFill>
              </a:rPr>
              <a:t>analysis was conducted with a view to </a:t>
            </a:r>
            <a:r>
              <a:rPr lang="en-ZA" sz="2400" b="1" u="sng" dirty="0">
                <a:solidFill>
                  <a:schemeClr val="accent6"/>
                </a:solidFill>
              </a:rPr>
              <a:t>isolating the impediments to municipal service delivery</a:t>
            </a:r>
            <a:r>
              <a:rPr lang="en-ZA" sz="2400" dirty="0">
                <a:solidFill>
                  <a:schemeClr val="accent6"/>
                </a:solidFill>
              </a:rPr>
              <a:t> brought about by the political and administrative </a:t>
            </a:r>
            <a:r>
              <a:rPr lang="en-ZA" sz="2400" dirty="0" smtClean="0">
                <a:solidFill>
                  <a:schemeClr val="accent6"/>
                </a:solidFill>
              </a:rPr>
              <a:t>interface;</a:t>
            </a:r>
          </a:p>
          <a:p>
            <a:pPr marL="342900" indent="-342900">
              <a:buFont typeface="Arial" panose="020B0604020202020204" pitchFamily="34" charset="0"/>
              <a:buChar char="•"/>
            </a:pPr>
            <a:endParaRPr lang="en-ZA" sz="2400" dirty="0" smtClean="0">
              <a:solidFill>
                <a:schemeClr val="accent6"/>
              </a:solidFill>
            </a:endParaRPr>
          </a:p>
          <a:p>
            <a:pPr marL="342900" indent="-342900">
              <a:buFont typeface="Arial" panose="020B0604020202020204" pitchFamily="34" charset="0"/>
              <a:buChar char="•"/>
            </a:pPr>
            <a:r>
              <a:rPr lang="en-ZA" sz="2400" dirty="0" smtClean="0">
                <a:solidFill>
                  <a:schemeClr val="accent6"/>
                </a:solidFill>
              </a:rPr>
              <a:t>The analysis included actual interviews with </a:t>
            </a:r>
            <a:r>
              <a:rPr lang="en-ZA" sz="2400" b="1" u="sng" dirty="0" smtClean="0">
                <a:solidFill>
                  <a:schemeClr val="accent6"/>
                </a:solidFill>
              </a:rPr>
              <a:t>Councillors </a:t>
            </a:r>
            <a:r>
              <a:rPr lang="en-ZA" sz="2400" b="1" u="sng" dirty="0">
                <a:solidFill>
                  <a:schemeClr val="accent6"/>
                </a:solidFill>
              </a:rPr>
              <a:t>and </a:t>
            </a:r>
            <a:r>
              <a:rPr lang="en-ZA" sz="2400" b="1" u="sng" dirty="0" smtClean="0">
                <a:solidFill>
                  <a:schemeClr val="accent6"/>
                </a:solidFill>
              </a:rPr>
              <a:t>Municipal Officials</a:t>
            </a:r>
            <a:r>
              <a:rPr lang="en-ZA" sz="2400" dirty="0" smtClean="0">
                <a:solidFill>
                  <a:schemeClr val="accent6"/>
                </a:solidFill>
              </a:rPr>
              <a:t>. </a:t>
            </a:r>
            <a:r>
              <a:rPr lang="en-ZA" sz="2400" dirty="0">
                <a:solidFill>
                  <a:schemeClr val="accent6"/>
                </a:solidFill>
              </a:rPr>
              <a:t> </a:t>
            </a:r>
            <a:endParaRPr lang="en-GB" sz="2400" dirty="0">
              <a:solidFill>
                <a:schemeClr val="accent6"/>
              </a:solidFill>
            </a:endParaRPr>
          </a:p>
          <a:p>
            <a:endParaRPr lang="en-GB" sz="2400" dirty="0">
              <a:solidFill>
                <a:schemeClr val="accent6"/>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3119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5</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smtClean="0"/>
              <a:t>Why is extending the Limitation </a:t>
            </a:r>
            <a:r>
              <a:rPr lang="en-ZA" sz="2800" b="1" dirty="0"/>
              <a:t>of </a:t>
            </a:r>
            <a:r>
              <a:rPr lang="en-ZA" sz="2800" b="1" dirty="0" smtClean="0"/>
              <a:t>Political </a:t>
            </a:r>
            <a:r>
              <a:rPr lang="en-ZA" sz="2800" b="1" dirty="0"/>
              <a:t>Rights </a:t>
            </a:r>
            <a:endParaRPr lang="en-ZA" sz="2800" b="1" dirty="0" smtClean="0"/>
          </a:p>
          <a:p>
            <a:r>
              <a:rPr lang="en-ZA" sz="2800" b="1" dirty="0" smtClean="0"/>
              <a:t>to all employees necessary?</a:t>
            </a:r>
            <a:endParaRPr lang="en-GB" sz="2800" b="1" dirty="0"/>
          </a:p>
        </p:txBody>
      </p:sp>
      <p:sp>
        <p:nvSpPr>
          <p:cNvPr id="2" name="Rectangle 1"/>
          <p:cNvSpPr/>
          <p:nvPr/>
        </p:nvSpPr>
        <p:spPr>
          <a:xfrm>
            <a:off x="0" y="1484784"/>
            <a:ext cx="12072664" cy="4893647"/>
          </a:xfrm>
          <a:prstGeom prst="rect">
            <a:avLst/>
          </a:prstGeom>
        </p:spPr>
        <p:txBody>
          <a:bodyPr wrap="square">
            <a:spAutoFit/>
          </a:bodyPr>
          <a:lstStyle/>
          <a:p>
            <a:pPr lvl="0"/>
            <a:r>
              <a:rPr lang="en-ZA" sz="2400" b="1" dirty="0">
                <a:solidFill>
                  <a:schemeClr val="accent6"/>
                </a:solidFill>
              </a:rPr>
              <a:t>Practical Challenges: </a:t>
            </a:r>
            <a:r>
              <a:rPr lang="en-ZA" sz="2400" b="1" dirty="0" smtClean="0">
                <a:solidFill>
                  <a:schemeClr val="accent6"/>
                </a:solidFill>
              </a:rPr>
              <a:t>Prior </a:t>
            </a:r>
            <a:r>
              <a:rPr lang="en-ZA" sz="2400" b="1" dirty="0">
                <a:solidFill>
                  <a:schemeClr val="accent6"/>
                </a:solidFill>
              </a:rPr>
              <a:t>to the Systems Amendment Act, 2011</a:t>
            </a:r>
            <a:endParaRPr lang="en-GB" sz="2400" dirty="0">
              <a:solidFill>
                <a:schemeClr val="accent6"/>
              </a:solidFill>
            </a:endParaRPr>
          </a:p>
          <a:p>
            <a:pPr marL="342900" indent="-342900">
              <a:buFont typeface="Arial" panose="020B0604020202020204" pitchFamily="34" charset="0"/>
              <a:buChar char="•"/>
            </a:pPr>
            <a:endParaRPr lang="en-ZA" sz="2400" dirty="0" smtClean="0">
              <a:solidFill>
                <a:schemeClr val="accent6"/>
              </a:solidFill>
            </a:endParaRPr>
          </a:p>
          <a:p>
            <a:pPr marL="342900" indent="-342900">
              <a:buFont typeface="Arial" panose="020B0604020202020204" pitchFamily="34" charset="0"/>
              <a:buChar char="•"/>
            </a:pPr>
            <a:r>
              <a:rPr lang="en-ZA" sz="2400" dirty="0" smtClean="0">
                <a:solidFill>
                  <a:schemeClr val="accent6"/>
                </a:solidFill>
              </a:rPr>
              <a:t>SALGA Study </a:t>
            </a:r>
            <a:r>
              <a:rPr lang="en-ZA" sz="2400" b="1" dirty="0" smtClean="0">
                <a:solidFill>
                  <a:schemeClr val="accent6"/>
                </a:solidFill>
              </a:rPr>
              <a:t>NOTED</a:t>
            </a:r>
            <a:r>
              <a:rPr lang="en-ZA" sz="2400" dirty="0" smtClean="0">
                <a:solidFill>
                  <a:schemeClr val="accent6"/>
                </a:solidFill>
              </a:rPr>
              <a:t> that:- </a:t>
            </a:r>
            <a:r>
              <a:rPr lang="en-ZA" sz="2400" dirty="0">
                <a:solidFill>
                  <a:schemeClr val="accent6"/>
                </a:solidFill>
              </a:rPr>
              <a:t> </a:t>
            </a:r>
            <a:endParaRPr lang="en-GB" sz="2400" dirty="0">
              <a:solidFill>
                <a:schemeClr val="accent6"/>
              </a:solidFill>
            </a:endParaRPr>
          </a:p>
          <a:p>
            <a:pPr marL="800100" lvl="1" indent="-342900">
              <a:buFont typeface="Courier New" panose="02070309020205020404" pitchFamily="49" charset="0"/>
              <a:buChar char="o"/>
            </a:pPr>
            <a:r>
              <a:rPr lang="en-ZA" sz="2400" dirty="0" smtClean="0">
                <a:solidFill>
                  <a:schemeClr val="accent6"/>
                </a:solidFill>
              </a:rPr>
              <a:t>the </a:t>
            </a:r>
            <a:r>
              <a:rPr lang="en-ZA" sz="2400" dirty="0">
                <a:solidFill>
                  <a:schemeClr val="accent6"/>
                </a:solidFill>
              </a:rPr>
              <a:t>appointment of a </a:t>
            </a:r>
            <a:r>
              <a:rPr lang="en-ZA" sz="2400" b="1" u="sng" dirty="0">
                <a:solidFill>
                  <a:schemeClr val="accent6"/>
                </a:solidFill>
              </a:rPr>
              <a:t>political party office bearer</a:t>
            </a:r>
            <a:r>
              <a:rPr lang="en-ZA" sz="2400" dirty="0">
                <a:solidFill>
                  <a:schemeClr val="accent6"/>
                </a:solidFill>
              </a:rPr>
              <a:t> to a position in the administration, </a:t>
            </a:r>
            <a:r>
              <a:rPr lang="en-ZA" sz="2400" dirty="0" smtClean="0">
                <a:solidFill>
                  <a:schemeClr val="accent6"/>
                </a:solidFill>
              </a:rPr>
              <a:t>not </a:t>
            </a:r>
            <a:r>
              <a:rPr lang="en-ZA" sz="2400" dirty="0">
                <a:solidFill>
                  <a:schemeClr val="accent6"/>
                </a:solidFill>
              </a:rPr>
              <a:t>only </a:t>
            </a:r>
            <a:r>
              <a:rPr lang="en-ZA" sz="2400" b="1" u="sng" dirty="0">
                <a:solidFill>
                  <a:schemeClr val="accent6"/>
                </a:solidFill>
              </a:rPr>
              <a:t>affects the administration</a:t>
            </a:r>
            <a:r>
              <a:rPr lang="en-ZA" sz="2400" dirty="0">
                <a:solidFill>
                  <a:schemeClr val="accent6"/>
                </a:solidFill>
              </a:rPr>
              <a:t> but also the </a:t>
            </a:r>
            <a:r>
              <a:rPr lang="en-ZA" sz="2400" b="1" u="sng" dirty="0">
                <a:solidFill>
                  <a:schemeClr val="accent6"/>
                </a:solidFill>
              </a:rPr>
              <a:t>functioning of the </a:t>
            </a:r>
            <a:r>
              <a:rPr lang="en-ZA" sz="2400" b="1" u="sng" dirty="0" smtClean="0">
                <a:solidFill>
                  <a:schemeClr val="accent6"/>
                </a:solidFill>
              </a:rPr>
              <a:t>council</a:t>
            </a:r>
            <a:r>
              <a:rPr lang="en-ZA" sz="2400" dirty="0" smtClean="0">
                <a:solidFill>
                  <a:schemeClr val="accent6"/>
                </a:solidFill>
              </a:rPr>
              <a:t>;</a:t>
            </a:r>
          </a:p>
          <a:p>
            <a:pPr marL="800100" lvl="1" indent="-342900">
              <a:buFont typeface="Courier New" panose="02070309020205020404" pitchFamily="49" charset="0"/>
              <a:buChar char="o"/>
            </a:pPr>
            <a:r>
              <a:rPr lang="en-ZA" sz="2400" dirty="0" smtClean="0">
                <a:solidFill>
                  <a:schemeClr val="accent6"/>
                </a:solidFill>
              </a:rPr>
              <a:t>It </a:t>
            </a:r>
            <a:r>
              <a:rPr lang="en-ZA" sz="2400" dirty="0">
                <a:solidFill>
                  <a:schemeClr val="accent6"/>
                </a:solidFill>
              </a:rPr>
              <a:t>is </a:t>
            </a:r>
            <a:r>
              <a:rPr lang="en-ZA" sz="2400" b="1" u="sng" dirty="0">
                <a:solidFill>
                  <a:schemeClr val="accent6"/>
                </a:solidFill>
              </a:rPr>
              <a:t>not uncommon</a:t>
            </a:r>
            <a:r>
              <a:rPr lang="en-ZA" sz="2400" dirty="0">
                <a:solidFill>
                  <a:schemeClr val="accent6"/>
                </a:solidFill>
              </a:rPr>
              <a:t> for senior management to be populated by party </a:t>
            </a:r>
            <a:r>
              <a:rPr lang="en-ZA" sz="2400" dirty="0" smtClean="0">
                <a:solidFill>
                  <a:schemeClr val="accent6"/>
                </a:solidFill>
              </a:rPr>
              <a:t>officials;</a:t>
            </a:r>
          </a:p>
          <a:p>
            <a:pPr marL="800100" lvl="1" indent="-342900">
              <a:buFont typeface="Courier New" panose="02070309020205020404" pitchFamily="49" charset="0"/>
              <a:buChar char="o"/>
            </a:pPr>
            <a:r>
              <a:rPr lang="en-ZA" sz="2400" dirty="0" smtClean="0">
                <a:solidFill>
                  <a:schemeClr val="accent6"/>
                </a:solidFill>
              </a:rPr>
              <a:t>The </a:t>
            </a:r>
            <a:r>
              <a:rPr lang="en-ZA" sz="2400" dirty="0">
                <a:solidFill>
                  <a:schemeClr val="accent6"/>
                </a:solidFill>
              </a:rPr>
              <a:t>appointment of a party official who occupies a position higher than any councillor, to an administrative post, runs havoc with all the legal lines of </a:t>
            </a:r>
            <a:r>
              <a:rPr lang="en-ZA" sz="2400" b="1" u="sng" dirty="0" smtClean="0">
                <a:solidFill>
                  <a:schemeClr val="accent6"/>
                </a:solidFill>
              </a:rPr>
              <a:t>accountability</a:t>
            </a:r>
            <a:r>
              <a:rPr lang="en-ZA" sz="2400" dirty="0" smtClean="0">
                <a:solidFill>
                  <a:schemeClr val="accent6"/>
                </a:solidFill>
              </a:rPr>
              <a:t>;</a:t>
            </a:r>
          </a:p>
          <a:p>
            <a:pPr marL="800100" lvl="1" indent="-342900">
              <a:buFont typeface="Courier New" panose="02070309020205020404" pitchFamily="49" charset="0"/>
              <a:buChar char="o"/>
            </a:pPr>
            <a:r>
              <a:rPr lang="en-ZA" sz="2400" dirty="0" smtClean="0">
                <a:solidFill>
                  <a:schemeClr val="accent6"/>
                </a:solidFill>
              </a:rPr>
              <a:t>Where </a:t>
            </a:r>
            <a:r>
              <a:rPr lang="en-ZA" sz="2400" dirty="0">
                <a:solidFill>
                  <a:schemeClr val="accent6"/>
                </a:solidFill>
              </a:rPr>
              <a:t>the party officials are in a position below the MM, the </a:t>
            </a:r>
            <a:r>
              <a:rPr lang="en-ZA" sz="2400" dirty="0" smtClean="0">
                <a:solidFill>
                  <a:schemeClr val="accent6"/>
                </a:solidFill>
              </a:rPr>
              <a:t>MM </a:t>
            </a:r>
            <a:r>
              <a:rPr lang="en-ZA" sz="2400" b="1" u="sng" dirty="0">
                <a:solidFill>
                  <a:schemeClr val="accent6"/>
                </a:solidFill>
              </a:rPr>
              <a:t>cannot exercise disciplinary supervision</a:t>
            </a:r>
            <a:r>
              <a:rPr lang="en-ZA" sz="2400" dirty="0">
                <a:solidFill>
                  <a:schemeClr val="accent6"/>
                </a:solidFill>
              </a:rPr>
              <a:t>, even if there are allegations of maladministration, absenteeism, </a:t>
            </a:r>
            <a:r>
              <a:rPr lang="en-ZA" sz="2400" dirty="0" smtClean="0">
                <a:solidFill>
                  <a:schemeClr val="accent6"/>
                </a:solidFill>
              </a:rPr>
              <a:t>etc.</a:t>
            </a:r>
          </a:p>
        </p:txBody>
      </p:sp>
    </p:spTree>
    <p:extLst>
      <p:ext uri="{BB962C8B-B14F-4D97-AF65-F5344CB8AC3E}">
        <p14:creationId xmlns:p14="http://schemas.microsoft.com/office/powerpoint/2010/main" val="697891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6</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smtClean="0"/>
              <a:t>Why is extending the Limitation </a:t>
            </a:r>
            <a:r>
              <a:rPr lang="en-ZA" sz="2800" b="1" dirty="0"/>
              <a:t>of </a:t>
            </a:r>
            <a:r>
              <a:rPr lang="en-ZA" sz="2800" b="1" dirty="0" smtClean="0"/>
              <a:t>Political </a:t>
            </a:r>
            <a:r>
              <a:rPr lang="en-ZA" sz="2800" b="1" dirty="0"/>
              <a:t>Rights </a:t>
            </a:r>
            <a:endParaRPr lang="en-ZA" sz="2800" b="1" dirty="0" smtClean="0"/>
          </a:p>
          <a:p>
            <a:r>
              <a:rPr lang="en-ZA" sz="2800" b="1" dirty="0" smtClean="0"/>
              <a:t>to all employees necessary?</a:t>
            </a:r>
            <a:endParaRPr lang="en-GB" sz="2800" b="1" dirty="0"/>
          </a:p>
        </p:txBody>
      </p:sp>
      <p:sp>
        <p:nvSpPr>
          <p:cNvPr id="2" name="Rectangle 1"/>
          <p:cNvSpPr/>
          <p:nvPr/>
        </p:nvSpPr>
        <p:spPr>
          <a:xfrm>
            <a:off x="-28520" y="1294570"/>
            <a:ext cx="12072664" cy="461665"/>
          </a:xfrm>
          <a:prstGeom prst="rect">
            <a:avLst/>
          </a:prstGeom>
        </p:spPr>
        <p:txBody>
          <a:bodyPr wrap="square">
            <a:spAutoFit/>
          </a:bodyPr>
          <a:lstStyle/>
          <a:p>
            <a:pPr lvl="0" algn="ctr"/>
            <a:r>
              <a:rPr lang="en-ZA" sz="2400" b="1" dirty="0" smtClean="0">
                <a:solidFill>
                  <a:schemeClr val="accent6"/>
                </a:solidFill>
              </a:rPr>
              <a:t>Comments from Interviewees:-</a:t>
            </a:r>
            <a:endParaRPr lang="en-GB" sz="2400" dirty="0">
              <a:solidFill>
                <a:schemeClr val="accent6"/>
              </a:solidFill>
              <a:effectLst/>
              <a:ea typeface="Calibri" panose="020F0502020204030204" pitchFamily="34" charset="0"/>
              <a:cs typeface="Times New Roman" panose="02020603050405020304" pitchFamily="18" charset="0"/>
            </a:endParaRPr>
          </a:p>
        </p:txBody>
      </p:sp>
      <p:sp>
        <p:nvSpPr>
          <p:cNvPr id="6" name="Stored Data 29"/>
          <p:cNvSpPr/>
          <p:nvPr/>
        </p:nvSpPr>
        <p:spPr>
          <a:xfrm>
            <a:off x="-17864" y="1710912"/>
            <a:ext cx="6023992" cy="2490663"/>
          </a:xfrm>
          <a:custGeom>
            <a:avLst/>
            <a:gdLst/>
            <a:ahLst/>
            <a:cxnLst/>
            <a:rect l="l" t="t" r="r" b="b"/>
            <a:pathLst>
              <a:path w="2330982" h="2693284">
                <a:moveTo>
                  <a:pt x="1165490" y="0"/>
                </a:moveTo>
                <a:cubicBezTo>
                  <a:pt x="1809173" y="1"/>
                  <a:pt x="2330982" y="505731"/>
                  <a:pt x="2330982" y="1129581"/>
                </a:cubicBezTo>
                <a:cubicBezTo>
                  <a:pt x="2330982" y="1470748"/>
                  <a:pt x="2174923" y="1776590"/>
                  <a:pt x="1928218" y="1983710"/>
                </a:cubicBezTo>
                <a:lnTo>
                  <a:pt x="1826305" y="2059429"/>
                </a:lnTo>
                <a:lnTo>
                  <a:pt x="1816651" y="2084865"/>
                </a:lnTo>
                <a:cubicBezTo>
                  <a:pt x="1812389" y="2102764"/>
                  <a:pt x="1810033" y="2122441"/>
                  <a:pt x="1810033" y="2143095"/>
                </a:cubicBezTo>
                <a:lnTo>
                  <a:pt x="1811118" y="2152642"/>
                </a:lnTo>
                <a:lnTo>
                  <a:pt x="2205178" y="2693284"/>
                </a:lnTo>
                <a:lnTo>
                  <a:pt x="846678" y="2215298"/>
                </a:lnTo>
                <a:lnTo>
                  <a:pt x="818909" y="2208377"/>
                </a:lnTo>
                <a:cubicBezTo>
                  <a:pt x="782414" y="2197377"/>
                  <a:pt x="746688" y="2184683"/>
                  <a:pt x="711829" y="2170393"/>
                </a:cubicBezTo>
                <a:lnTo>
                  <a:pt x="689730" y="2160075"/>
                </a:lnTo>
                <a:lnTo>
                  <a:pt x="639663" y="2142460"/>
                </a:lnTo>
                <a:lnTo>
                  <a:pt x="642843" y="2138185"/>
                </a:lnTo>
                <a:lnTo>
                  <a:pt x="609949" y="2122827"/>
                </a:lnTo>
                <a:cubicBezTo>
                  <a:pt x="246635" y="1931544"/>
                  <a:pt x="0" y="1558478"/>
                  <a:pt x="0" y="1129581"/>
                </a:cubicBezTo>
                <a:cubicBezTo>
                  <a:pt x="0" y="505731"/>
                  <a:pt x="521808" y="1"/>
                  <a:pt x="1165490" y="0"/>
                </a:cubicBezTo>
                <a:close/>
              </a:path>
            </a:pathLst>
          </a:custGeom>
          <a:solidFill>
            <a:schemeClr val="tx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a:solidFill>
                  <a:schemeClr val="accent6"/>
                </a:solidFill>
              </a:rPr>
              <a:t>Mayor:</a:t>
            </a:r>
            <a:r>
              <a:rPr lang="en-ZA" b="1" i="1" dirty="0">
                <a:solidFill>
                  <a:schemeClr val="accent6"/>
                </a:solidFill>
              </a:rPr>
              <a:t> </a:t>
            </a:r>
            <a:r>
              <a:rPr lang="en-ZA" i="1" dirty="0">
                <a:solidFill>
                  <a:schemeClr val="accent6"/>
                </a:solidFill>
              </a:rPr>
              <a:t>The party is trying to move away from having office-bearers in governance structures. It’s a problem if the MM is a political office-bearer because he would not want to account to “junior” councillors and other parties will see him as a partisan person</a:t>
            </a:r>
            <a:r>
              <a:rPr lang="en-ZA" i="1" dirty="0" smtClean="0">
                <a:solidFill>
                  <a:schemeClr val="accent6"/>
                </a:solidFill>
              </a:rPr>
              <a:t>.</a:t>
            </a:r>
          </a:p>
          <a:p>
            <a:pPr algn="ctr"/>
            <a:endParaRPr lang="en-GB" dirty="0">
              <a:solidFill>
                <a:schemeClr val="accent6"/>
              </a:solidFill>
            </a:endParaRPr>
          </a:p>
        </p:txBody>
      </p:sp>
      <p:sp>
        <p:nvSpPr>
          <p:cNvPr id="7" name="Stored Data 29"/>
          <p:cNvSpPr/>
          <p:nvPr/>
        </p:nvSpPr>
        <p:spPr>
          <a:xfrm>
            <a:off x="6080836" y="1556792"/>
            <a:ext cx="6023992" cy="2637183"/>
          </a:xfrm>
          <a:custGeom>
            <a:avLst/>
            <a:gdLst/>
            <a:ahLst/>
            <a:cxnLst/>
            <a:rect l="l" t="t" r="r" b="b"/>
            <a:pathLst>
              <a:path w="2330982" h="2693284">
                <a:moveTo>
                  <a:pt x="1165490" y="0"/>
                </a:moveTo>
                <a:cubicBezTo>
                  <a:pt x="1809173" y="1"/>
                  <a:pt x="2330982" y="505731"/>
                  <a:pt x="2330982" y="1129581"/>
                </a:cubicBezTo>
                <a:cubicBezTo>
                  <a:pt x="2330982" y="1470748"/>
                  <a:pt x="2174923" y="1776590"/>
                  <a:pt x="1928218" y="1983710"/>
                </a:cubicBezTo>
                <a:lnTo>
                  <a:pt x="1826305" y="2059429"/>
                </a:lnTo>
                <a:lnTo>
                  <a:pt x="1816651" y="2084865"/>
                </a:lnTo>
                <a:cubicBezTo>
                  <a:pt x="1812389" y="2102764"/>
                  <a:pt x="1810033" y="2122441"/>
                  <a:pt x="1810033" y="2143095"/>
                </a:cubicBezTo>
                <a:lnTo>
                  <a:pt x="1811118" y="2152642"/>
                </a:lnTo>
                <a:lnTo>
                  <a:pt x="2205178" y="2693284"/>
                </a:lnTo>
                <a:lnTo>
                  <a:pt x="846678" y="2215298"/>
                </a:lnTo>
                <a:lnTo>
                  <a:pt x="818909" y="2208377"/>
                </a:lnTo>
                <a:cubicBezTo>
                  <a:pt x="782414" y="2197377"/>
                  <a:pt x="746688" y="2184683"/>
                  <a:pt x="711829" y="2170393"/>
                </a:cubicBezTo>
                <a:lnTo>
                  <a:pt x="689730" y="2160075"/>
                </a:lnTo>
                <a:lnTo>
                  <a:pt x="639663" y="2142460"/>
                </a:lnTo>
                <a:lnTo>
                  <a:pt x="642843" y="2138185"/>
                </a:lnTo>
                <a:lnTo>
                  <a:pt x="609949" y="2122827"/>
                </a:lnTo>
                <a:cubicBezTo>
                  <a:pt x="246635" y="1931544"/>
                  <a:pt x="0" y="1558478"/>
                  <a:pt x="0" y="1129581"/>
                </a:cubicBezTo>
                <a:cubicBezTo>
                  <a:pt x="0" y="505731"/>
                  <a:pt x="521808" y="1"/>
                  <a:pt x="1165490" y="0"/>
                </a:cubicBezTo>
                <a:close/>
              </a:path>
            </a:pathLst>
          </a:custGeom>
          <a:solidFill>
            <a:schemeClr val="tx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a:solidFill>
                  <a:schemeClr val="accent6"/>
                </a:solidFill>
              </a:rPr>
              <a:t>Acting Municipal Manager:</a:t>
            </a:r>
            <a:r>
              <a:rPr lang="en-ZA" i="1" dirty="0">
                <a:solidFill>
                  <a:schemeClr val="accent6"/>
                </a:solidFill>
              </a:rPr>
              <a:t> The district MM is the </a:t>
            </a:r>
            <a:r>
              <a:rPr lang="en-ZA" i="1" dirty="0" smtClean="0">
                <a:solidFill>
                  <a:schemeClr val="accent6"/>
                </a:solidFill>
              </a:rPr>
              <a:t>REC </a:t>
            </a:r>
            <a:r>
              <a:rPr lang="en-ZA" i="1" dirty="0">
                <a:solidFill>
                  <a:schemeClr val="accent6"/>
                </a:solidFill>
              </a:rPr>
              <a:t>chair. This is not good for the administration. As a senior party member, he does not want to take instructions from council. I am told that the district mayor does not greet the MM.  As </a:t>
            </a:r>
            <a:r>
              <a:rPr lang="en-ZA" i="1" dirty="0" smtClean="0">
                <a:solidFill>
                  <a:schemeClr val="accent6"/>
                </a:solidFill>
              </a:rPr>
              <a:t>Mayor </a:t>
            </a:r>
            <a:r>
              <a:rPr lang="en-ZA" i="1" dirty="0">
                <a:solidFill>
                  <a:schemeClr val="accent6"/>
                </a:solidFill>
              </a:rPr>
              <a:t>you have to toe the line</a:t>
            </a:r>
            <a:r>
              <a:rPr lang="en-ZA" i="1" dirty="0" smtClean="0">
                <a:solidFill>
                  <a:schemeClr val="accent6"/>
                </a:solidFill>
              </a:rPr>
              <a:t>.</a:t>
            </a:r>
          </a:p>
          <a:p>
            <a:pPr algn="ctr"/>
            <a:endParaRPr lang="en-GB" dirty="0">
              <a:solidFill>
                <a:schemeClr val="accent6"/>
              </a:solidFill>
            </a:endParaRPr>
          </a:p>
        </p:txBody>
      </p:sp>
      <p:sp>
        <p:nvSpPr>
          <p:cNvPr id="8" name="Stored Data 29"/>
          <p:cNvSpPr/>
          <p:nvPr/>
        </p:nvSpPr>
        <p:spPr>
          <a:xfrm>
            <a:off x="44308" y="4005064"/>
            <a:ext cx="6023992" cy="2706687"/>
          </a:xfrm>
          <a:custGeom>
            <a:avLst/>
            <a:gdLst/>
            <a:ahLst/>
            <a:cxnLst/>
            <a:rect l="l" t="t" r="r" b="b"/>
            <a:pathLst>
              <a:path w="2330982" h="2693284">
                <a:moveTo>
                  <a:pt x="1165490" y="0"/>
                </a:moveTo>
                <a:cubicBezTo>
                  <a:pt x="1809173" y="1"/>
                  <a:pt x="2330982" y="505731"/>
                  <a:pt x="2330982" y="1129581"/>
                </a:cubicBezTo>
                <a:cubicBezTo>
                  <a:pt x="2330982" y="1470748"/>
                  <a:pt x="2174923" y="1776590"/>
                  <a:pt x="1928218" y="1983710"/>
                </a:cubicBezTo>
                <a:lnTo>
                  <a:pt x="1826305" y="2059429"/>
                </a:lnTo>
                <a:lnTo>
                  <a:pt x="1816651" y="2084865"/>
                </a:lnTo>
                <a:cubicBezTo>
                  <a:pt x="1812389" y="2102764"/>
                  <a:pt x="1810033" y="2122441"/>
                  <a:pt x="1810033" y="2143095"/>
                </a:cubicBezTo>
                <a:lnTo>
                  <a:pt x="1811118" y="2152642"/>
                </a:lnTo>
                <a:lnTo>
                  <a:pt x="2205178" y="2693284"/>
                </a:lnTo>
                <a:lnTo>
                  <a:pt x="846678" y="2215298"/>
                </a:lnTo>
                <a:lnTo>
                  <a:pt x="818909" y="2208377"/>
                </a:lnTo>
                <a:cubicBezTo>
                  <a:pt x="782414" y="2197377"/>
                  <a:pt x="746688" y="2184683"/>
                  <a:pt x="711829" y="2170393"/>
                </a:cubicBezTo>
                <a:lnTo>
                  <a:pt x="689730" y="2160075"/>
                </a:lnTo>
                <a:lnTo>
                  <a:pt x="639663" y="2142460"/>
                </a:lnTo>
                <a:lnTo>
                  <a:pt x="642843" y="2138185"/>
                </a:lnTo>
                <a:lnTo>
                  <a:pt x="609949" y="2122827"/>
                </a:lnTo>
                <a:cubicBezTo>
                  <a:pt x="246635" y="1931544"/>
                  <a:pt x="0" y="1558478"/>
                  <a:pt x="0" y="1129581"/>
                </a:cubicBezTo>
                <a:cubicBezTo>
                  <a:pt x="0" y="505731"/>
                  <a:pt x="521808" y="1"/>
                  <a:pt x="1165490" y="0"/>
                </a:cubicBezTo>
                <a:close/>
              </a:path>
            </a:pathLst>
          </a:custGeom>
          <a:solidFill>
            <a:schemeClr val="tx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a:solidFill>
                  <a:schemeClr val="accent6"/>
                </a:solidFill>
              </a:rPr>
              <a:t>Speaker:</a:t>
            </a:r>
            <a:r>
              <a:rPr lang="en-ZA" i="1" dirty="0">
                <a:solidFill>
                  <a:schemeClr val="accent6"/>
                </a:solidFill>
              </a:rPr>
              <a:t> Because of his political position he gives instructions to the Acting MM. When Acting MM is away, he was acting MM. He then appoints people he wants. When it comes to him, we are not supposed to say anything. He will phone me and tell me what to do</a:t>
            </a:r>
            <a:r>
              <a:rPr lang="en-ZA" i="1" dirty="0" smtClean="0">
                <a:solidFill>
                  <a:schemeClr val="accent6"/>
                </a:solidFill>
              </a:rPr>
              <a:t>.</a:t>
            </a:r>
          </a:p>
          <a:p>
            <a:pPr algn="ctr"/>
            <a:endParaRPr lang="en-GB" dirty="0">
              <a:solidFill>
                <a:schemeClr val="accent6"/>
              </a:solidFill>
            </a:endParaRPr>
          </a:p>
          <a:p>
            <a:pPr algn="ctr"/>
            <a:endParaRPr lang="en-GB" dirty="0">
              <a:solidFill>
                <a:schemeClr val="accent6"/>
              </a:solidFill>
            </a:endParaRPr>
          </a:p>
        </p:txBody>
      </p:sp>
      <p:sp>
        <p:nvSpPr>
          <p:cNvPr id="9" name="Stored Data 29"/>
          <p:cNvSpPr/>
          <p:nvPr/>
        </p:nvSpPr>
        <p:spPr>
          <a:xfrm>
            <a:off x="6106184" y="4005065"/>
            <a:ext cx="6023992" cy="2706686"/>
          </a:xfrm>
          <a:custGeom>
            <a:avLst/>
            <a:gdLst/>
            <a:ahLst/>
            <a:cxnLst/>
            <a:rect l="l" t="t" r="r" b="b"/>
            <a:pathLst>
              <a:path w="2330982" h="2693284">
                <a:moveTo>
                  <a:pt x="1165490" y="0"/>
                </a:moveTo>
                <a:cubicBezTo>
                  <a:pt x="1809173" y="1"/>
                  <a:pt x="2330982" y="505731"/>
                  <a:pt x="2330982" y="1129581"/>
                </a:cubicBezTo>
                <a:cubicBezTo>
                  <a:pt x="2330982" y="1470748"/>
                  <a:pt x="2174923" y="1776590"/>
                  <a:pt x="1928218" y="1983710"/>
                </a:cubicBezTo>
                <a:lnTo>
                  <a:pt x="1826305" y="2059429"/>
                </a:lnTo>
                <a:lnTo>
                  <a:pt x="1816651" y="2084865"/>
                </a:lnTo>
                <a:cubicBezTo>
                  <a:pt x="1812389" y="2102764"/>
                  <a:pt x="1810033" y="2122441"/>
                  <a:pt x="1810033" y="2143095"/>
                </a:cubicBezTo>
                <a:lnTo>
                  <a:pt x="1811118" y="2152642"/>
                </a:lnTo>
                <a:lnTo>
                  <a:pt x="2205178" y="2693284"/>
                </a:lnTo>
                <a:lnTo>
                  <a:pt x="846678" y="2215298"/>
                </a:lnTo>
                <a:lnTo>
                  <a:pt x="818909" y="2208377"/>
                </a:lnTo>
                <a:cubicBezTo>
                  <a:pt x="782414" y="2197377"/>
                  <a:pt x="746688" y="2184683"/>
                  <a:pt x="711829" y="2170393"/>
                </a:cubicBezTo>
                <a:lnTo>
                  <a:pt x="689730" y="2160075"/>
                </a:lnTo>
                <a:lnTo>
                  <a:pt x="639663" y="2142460"/>
                </a:lnTo>
                <a:lnTo>
                  <a:pt x="642843" y="2138185"/>
                </a:lnTo>
                <a:lnTo>
                  <a:pt x="609949" y="2122827"/>
                </a:lnTo>
                <a:cubicBezTo>
                  <a:pt x="246635" y="1931544"/>
                  <a:pt x="0" y="1558478"/>
                  <a:pt x="0" y="1129581"/>
                </a:cubicBezTo>
                <a:cubicBezTo>
                  <a:pt x="0" y="505731"/>
                  <a:pt x="521808" y="1"/>
                  <a:pt x="1165490" y="0"/>
                </a:cubicBezTo>
                <a:close/>
              </a:path>
            </a:pathLst>
          </a:custGeom>
          <a:solidFill>
            <a:schemeClr val="tx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a:solidFill>
                  <a:schemeClr val="accent6"/>
                </a:solidFill>
              </a:rPr>
              <a:t>Acting Mayor:</a:t>
            </a:r>
            <a:r>
              <a:rPr lang="en-ZA" i="1" dirty="0">
                <a:solidFill>
                  <a:schemeClr val="accent6"/>
                </a:solidFill>
              </a:rPr>
              <a:t> He </a:t>
            </a:r>
            <a:r>
              <a:rPr lang="en-ZA" i="1" dirty="0" smtClean="0">
                <a:solidFill>
                  <a:schemeClr val="accent6"/>
                </a:solidFill>
              </a:rPr>
              <a:t>also </a:t>
            </a:r>
            <a:r>
              <a:rPr lang="en-ZA" i="1" dirty="0">
                <a:solidFill>
                  <a:schemeClr val="accent6"/>
                </a:solidFill>
              </a:rPr>
              <a:t>attends meetings of the caucus and when he is told to leave by the caucus, he says he is a REC member. Even councillors resent that the REC member who is a clerk tell them what to do. </a:t>
            </a:r>
            <a:endParaRPr lang="en-GB" dirty="0">
              <a:solidFill>
                <a:schemeClr val="accent6"/>
              </a:solidFill>
            </a:endParaRPr>
          </a:p>
          <a:p>
            <a:pPr algn="ctr"/>
            <a:endParaRPr lang="en-GB" dirty="0">
              <a:solidFill>
                <a:schemeClr val="accent6"/>
              </a:solidFill>
            </a:endParaRPr>
          </a:p>
        </p:txBody>
      </p:sp>
    </p:spTree>
    <p:extLst>
      <p:ext uri="{BB962C8B-B14F-4D97-AF65-F5344CB8AC3E}">
        <p14:creationId xmlns:p14="http://schemas.microsoft.com/office/powerpoint/2010/main" val="4221593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7</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smtClean="0"/>
              <a:t>Why is extending the Limitation </a:t>
            </a:r>
            <a:r>
              <a:rPr lang="en-ZA" sz="2800" b="1" dirty="0"/>
              <a:t>of </a:t>
            </a:r>
            <a:r>
              <a:rPr lang="en-ZA" sz="2800" b="1" dirty="0" smtClean="0"/>
              <a:t>Political </a:t>
            </a:r>
            <a:r>
              <a:rPr lang="en-ZA" sz="2800" b="1" dirty="0"/>
              <a:t>Rights </a:t>
            </a:r>
            <a:endParaRPr lang="en-ZA" sz="2800" b="1" dirty="0" smtClean="0"/>
          </a:p>
          <a:p>
            <a:r>
              <a:rPr lang="en-ZA" sz="2800" b="1" dirty="0" smtClean="0"/>
              <a:t>to all employees necessary?</a:t>
            </a:r>
            <a:endParaRPr lang="en-GB" sz="2800" b="1" dirty="0"/>
          </a:p>
        </p:txBody>
      </p:sp>
      <p:sp>
        <p:nvSpPr>
          <p:cNvPr id="2" name="Rectangle 1"/>
          <p:cNvSpPr/>
          <p:nvPr/>
        </p:nvSpPr>
        <p:spPr>
          <a:xfrm>
            <a:off x="-12340" y="1371124"/>
            <a:ext cx="12072664" cy="461665"/>
          </a:xfrm>
          <a:prstGeom prst="rect">
            <a:avLst/>
          </a:prstGeom>
        </p:spPr>
        <p:txBody>
          <a:bodyPr wrap="square">
            <a:spAutoFit/>
          </a:bodyPr>
          <a:lstStyle/>
          <a:p>
            <a:pPr lvl="0" algn="ctr"/>
            <a:r>
              <a:rPr lang="en-ZA" sz="2400" b="1" dirty="0" smtClean="0">
                <a:solidFill>
                  <a:schemeClr val="accent6"/>
                </a:solidFill>
              </a:rPr>
              <a:t>Comments from Interviewees:-</a:t>
            </a:r>
            <a:endParaRPr lang="en-GB" sz="2400" dirty="0">
              <a:solidFill>
                <a:schemeClr val="accent6"/>
              </a:solidFill>
              <a:effectLst/>
              <a:ea typeface="Calibri" panose="020F0502020204030204" pitchFamily="34" charset="0"/>
              <a:cs typeface="Times New Roman" panose="02020603050405020304" pitchFamily="18" charset="0"/>
            </a:endParaRPr>
          </a:p>
        </p:txBody>
      </p:sp>
      <p:sp>
        <p:nvSpPr>
          <p:cNvPr id="6" name="Stored Data 29"/>
          <p:cNvSpPr/>
          <p:nvPr/>
        </p:nvSpPr>
        <p:spPr>
          <a:xfrm>
            <a:off x="-17864" y="1710912"/>
            <a:ext cx="6023992" cy="2490663"/>
          </a:xfrm>
          <a:custGeom>
            <a:avLst/>
            <a:gdLst/>
            <a:ahLst/>
            <a:cxnLst/>
            <a:rect l="l" t="t" r="r" b="b"/>
            <a:pathLst>
              <a:path w="2330982" h="2693284">
                <a:moveTo>
                  <a:pt x="1165490" y="0"/>
                </a:moveTo>
                <a:cubicBezTo>
                  <a:pt x="1809173" y="1"/>
                  <a:pt x="2330982" y="505731"/>
                  <a:pt x="2330982" y="1129581"/>
                </a:cubicBezTo>
                <a:cubicBezTo>
                  <a:pt x="2330982" y="1470748"/>
                  <a:pt x="2174923" y="1776590"/>
                  <a:pt x="1928218" y="1983710"/>
                </a:cubicBezTo>
                <a:lnTo>
                  <a:pt x="1826305" y="2059429"/>
                </a:lnTo>
                <a:lnTo>
                  <a:pt x="1816651" y="2084865"/>
                </a:lnTo>
                <a:cubicBezTo>
                  <a:pt x="1812389" y="2102764"/>
                  <a:pt x="1810033" y="2122441"/>
                  <a:pt x="1810033" y="2143095"/>
                </a:cubicBezTo>
                <a:lnTo>
                  <a:pt x="1811118" y="2152642"/>
                </a:lnTo>
                <a:lnTo>
                  <a:pt x="2205178" y="2693284"/>
                </a:lnTo>
                <a:lnTo>
                  <a:pt x="846678" y="2215298"/>
                </a:lnTo>
                <a:lnTo>
                  <a:pt x="818909" y="2208377"/>
                </a:lnTo>
                <a:cubicBezTo>
                  <a:pt x="782414" y="2197377"/>
                  <a:pt x="746688" y="2184683"/>
                  <a:pt x="711829" y="2170393"/>
                </a:cubicBezTo>
                <a:lnTo>
                  <a:pt x="689730" y="2160075"/>
                </a:lnTo>
                <a:lnTo>
                  <a:pt x="639663" y="2142460"/>
                </a:lnTo>
                <a:lnTo>
                  <a:pt x="642843" y="2138185"/>
                </a:lnTo>
                <a:lnTo>
                  <a:pt x="609949" y="2122827"/>
                </a:lnTo>
                <a:cubicBezTo>
                  <a:pt x="246635" y="1931544"/>
                  <a:pt x="0" y="1558478"/>
                  <a:pt x="0" y="1129581"/>
                </a:cubicBezTo>
                <a:cubicBezTo>
                  <a:pt x="0" y="505731"/>
                  <a:pt x="521808" y="1"/>
                  <a:pt x="1165490" y="0"/>
                </a:cubicBezTo>
                <a:close/>
              </a:path>
            </a:pathLst>
          </a:custGeom>
          <a:solidFill>
            <a:schemeClr val="tx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a:solidFill>
                  <a:schemeClr val="accent6"/>
                </a:solidFill>
              </a:rPr>
              <a:t>Speaker:</a:t>
            </a:r>
            <a:r>
              <a:rPr lang="en-ZA" dirty="0">
                <a:solidFill>
                  <a:schemeClr val="accent6"/>
                </a:solidFill>
              </a:rPr>
              <a:t> </a:t>
            </a:r>
            <a:r>
              <a:rPr lang="en-ZA" i="1" dirty="0">
                <a:solidFill>
                  <a:schemeClr val="accent6"/>
                </a:solidFill>
              </a:rPr>
              <a:t>He has more power than the acting MM. The MM cannot discipline him. This brings the municipality down.</a:t>
            </a:r>
            <a:endParaRPr lang="en-GB" dirty="0">
              <a:solidFill>
                <a:schemeClr val="accent6"/>
              </a:solidFill>
            </a:endParaRPr>
          </a:p>
          <a:p>
            <a:pPr algn="ctr"/>
            <a:endParaRPr lang="en-GB" dirty="0">
              <a:solidFill>
                <a:schemeClr val="accent6"/>
              </a:solidFill>
            </a:endParaRPr>
          </a:p>
        </p:txBody>
      </p:sp>
      <p:sp>
        <p:nvSpPr>
          <p:cNvPr id="7" name="Stored Data 29"/>
          <p:cNvSpPr/>
          <p:nvPr/>
        </p:nvSpPr>
        <p:spPr>
          <a:xfrm>
            <a:off x="6080836" y="1703312"/>
            <a:ext cx="6023992" cy="2733800"/>
          </a:xfrm>
          <a:custGeom>
            <a:avLst/>
            <a:gdLst/>
            <a:ahLst/>
            <a:cxnLst/>
            <a:rect l="l" t="t" r="r" b="b"/>
            <a:pathLst>
              <a:path w="2330982" h="2693284">
                <a:moveTo>
                  <a:pt x="1165490" y="0"/>
                </a:moveTo>
                <a:cubicBezTo>
                  <a:pt x="1809173" y="1"/>
                  <a:pt x="2330982" y="505731"/>
                  <a:pt x="2330982" y="1129581"/>
                </a:cubicBezTo>
                <a:cubicBezTo>
                  <a:pt x="2330982" y="1470748"/>
                  <a:pt x="2174923" y="1776590"/>
                  <a:pt x="1928218" y="1983710"/>
                </a:cubicBezTo>
                <a:lnTo>
                  <a:pt x="1826305" y="2059429"/>
                </a:lnTo>
                <a:lnTo>
                  <a:pt x="1816651" y="2084865"/>
                </a:lnTo>
                <a:cubicBezTo>
                  <a:pt x="1812389" y="2102764"/>
                  <a:pt x="1810033" y="2122441"/>
                  <a:pt x="1810033" y="2143095"/>
                </a:cubicBezTo>
                <a:lnTo>
                  <a:pt x="1811118" y="2152642"/>
                </a:lnTo>
                <a:lnTo>
                  <a:pt x="2205178" y="2693284"/>
                </a:lnTo>
                <a:lnTo>
                  <a:pt x="846678" y="2215298"/>
                </a:lnTo>
                <a:lnTo>
                  <a:pt x="818909" y="2208377"/>
                </a:lnTo>
                <a:cubicBezTo>
                  <a:pt x="782414" y="2197377"/>
                  <a:pt x="746688" y="2184683"/>
                  <a:pt x="711829" y="2170393"/>
                </a:cubicBezTo>
                <a:lnTo>
                  <a:pt x="689730" y="2160075"/>
                </a:lnTo>
                <a:lnTo>
                  <a:pt x="639663" y="2142460"/>
                </a:lnTo>
                <a:lnTo>
                  <a:pt x="642843" y="2138185"/>
                </a:lnTo>
                <a:lnTo>
                  <a:pt x="609949" y="2122827"/>
                </a:lnTo>
                <a:cubicBezTo>
                  <a:pt x="246635" y="1931544"/>
                  <a:pt x="0" y="1558478"/>
                  <a:pt x="0" y="1129581"/>
                </a:cubicBezTo>
                <a:cubicBezTo>
                  <a:pt x="0" y="505731"/>
                  <a:pt x="521808" y="1"/>
                  <a:pt x="1165490" y="0"/>
                </a:cubicBezTo>
                <a:close/>
              </a:path>
            </a:pathLst>
          </a:custGeom>
          <a:solidFill>
            <a:schemeClr val="tx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b="1" dirty="0">
                <a:solidFill>
                  <a:schemeClr val="accent6"/>
                </a:solidFill>
              </a:rPr>
              <a:t>Director:</a:t>
            </a:r>
            <a:r>
              <a:rPr lang="en-ZA" i="1" dirty="0">
                <a:solidFill>
                  <a:schemeClr val="accent6"/>
                </a:solidFill>
              </a:rPr>
              <a:t> It is very difficult to discipline the deputy director now. The MM cannot act against him. He does what he pleases. There are complaints against him but the MM is powerless. </a:t>
            </a:r>
            <a:r>
              <a:rPr lang="en-ZA" i="1" dirty="0" smtClean="0">
                <a:solidFill>
                  <a:schemeClr val="accent6"/>
                </a:solidFill>
              </a:rPr>
              <a:t>The </a:t>
            </a:r>
            <a:r>
              <a:rPr lang="en-ZA" i="1" dirty="0">
                <a:solidFill>
                  <a:schemeClr val="accent6"/>
                </a:solidFill>
              </a:rPr>
              <a:t>council cannot take on their political senior. Other senior managers do not like this. They are getting fed up.</a:t>
            </a:r>
            <a:endParaRPr lang="en-GB" dirty="0">
              <a:solidFill>
                <a:schemeClr val="accent6"/>
              </a:solidFill>
            </a:endParaRPr>
          </a:p>
          <a:p>
            <a:pPr algn="ctr"/>
            <a:endParaRPr lang="en-GB" dirty="0">
              <a:solidFill>
                <a:schemeClr val="accent6"/>
              </a:solidFill>
            </a:endParaRPr>
          </a:p>
        </p:txBody>
      </p:sp>
      <p:sp>
        <p:nvSpPr>
          <p:cNvPr id="8" name="Stored Data 29"/>
          <p:cNvSpPr/>
          <p:nvPr/>
        </p:nvSpPr>
        <p:spPr>
          <a:xfrm>
            <a:off x="6080836" y="4221087"/>
            <a:ext cx="6023992" cy="2490663"/>
          </a:xfrm>
          <a:custGeom>
            <a:avLst/>
            <a:gdLst/>
            <a:ahLst/>
            <a:cxnLst/>
            <a:rect l="l" t="t" r="r" b="b"/>
            <a:pathLst>
              <a:path w="2330982" h="2693284">
                <a:moveTo>
                  <a:pt x="1165490" y="0"/>
                </a:moveTo>
                <a:cubicBezTo>
                  <a:pt x="1809173" y="1"/>
                  <a:pt x="2330982" y="505731"/>
                  <a:pt x="2330982" y="1129581"/>
                </a:cubicBezTo>
                <a:cubicBezTo>
                  <a:pt x="2330982" y="1470748"/>
                  <a:pt x="2174923" y="1776590"/>
                  <a:pt x="1928218" y="1983710"/>
                </a:cubicBezTo>
                <a:lnTo>
                  <a:pt x="1826305" y="2059429"/>
                </a:lnTo>
                <a:lnTo>
                  <a:pt x="1816651" y="2084865"/>
                </a:lnTo>
                <a:cubicBezTo>
                  <a:pt x="1812389" y="2102764"/>
                  <a:pt x="1810033" y="2122441"/>
                  <a:pt x="1810033" y="2143095"/>
                </a:cubicBezTo>
                <a:lnTo>
                  <a:pt x="1811118" y="2152642"/>
                </a:lnTo>
                <a:lnTo>
                  <a:pt x="2205178" y="2693284"/>
                </a:lnTo>
                <a:lnTo>
                  <a:pt x="846678" y="2215298"/>
                </a:lnTo>
                <a:lnTo>
                  <a:pt x="818909" y="2208377"/>
                </a:lnTo>
                <a:cubicBezTo>
                  <a:pt x="782414" y="2197377"/>
                  <a:pt x="746688" y="2184683"/>
                  <a:pt x="711829" y="2170393"/>
                </a:cubicBezTo>
                <a:lnTo>
                  <a:pt x="689730" y="2160075"/>
                </a:lnTo>
                <a:lnTo>
                  <a:pt x="639663" y="2142460"/>
                </a:lnTo>
                <a:lnTo>
                  <a:pt x="642843" y="2138185"/>
                </a:lnTo>
                <a:lnTo>
                  <a:pt x="609949" y="2122827"/>
                </a:lnTo>
                <a:cubicBezTo>
                  <a:pt x="246635" y="1931544"/>
                  <a:pt x="0" y="1558478"/>
                  <a:pt x="0" y="1129581"/>
                </a:cubicBezTo>
                <a:cubicBezTo>
                  <a:pt x="0" y="505731"/>
                  <a:pt x="521808" y="1"/>
                  <a:pt x="1165490" y="0"/>
                </a:cubicBezTo>
                <a:close/>
              </a:path>
            </a:pathLst>
          </a:custGeom>
          <a:solidFill>
            <a:schemeClr val="tx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b="1" dirty="0" smtClean="0">
              <a:solidFill>
                <a:schemeClr val="accent6"/>
              </a:solidFill>
            </a:endParaRPr>
          </a:p>
          <a:p>
            <a:pPr algn="ctr"/>
            <a:r>
              <a:rPr lang="en-ZA" b="1" dirty="0" smtClean="0">
                <a:solidFill>
                  <a:schemeClr val="accent6"/>
                </a:solidFill>
              </a:rPr>
              <a:t>MM</a:t>
            </a:r>
            <a:r>
              <a:rPr lang="en-ZA" b="1" dirty="0">
                <a:solidFill>
                  <a:schemeClr val="accent6"/>
                </a:solidFill>
              </a:rPr>
              <a:t>:</a:t>
            </a:r>
            <a:r>
              <a:rPr lang="en-ZA" i="1" dirty="0">
                <a:solidFill>
                  <a:schemeClr val="accent6"/>
                </a:solidFill>
              </a:rPr>
              <a:t> I have declined to take up positions within the political party as I don’t think I should be in the centre of politics. I think it would be very suitable if that were to be made official, through a legislative amendment. It would build confidence in the administration”.</a:t>
            </a:r>
            <a:endParaRPr lang="en-GB" dirty="0">
              <a:solidFill>
                <a:schemeClr val="accent6"/>
              </a:solidFill>
            </a:endParaRPr>
          </a:p>
          <a:p>
            <a:pPr algn="ctr"/>
            <a:endParaRPr lang="en-GB" dirty="0">
              <a:solidFill>
                <a:schemeClr val="accent6"/>
              </a:solidFill>
            </a:endParaRPr>
          </a:p>
          <a:p>
            <a:pPr algn="ctr"/>
            <a:endParaRPr lang="en-GB" dirty="0">
              <a:solidFill>
                <a:schemeClr val="accent6"/>
              </a:solidFill>
            </a:endParaRPr>
          </a:p>
        </p:txBody>
      </p:sp>
      <p:sp>
        <p:nvSpPr>
          <p:cNvPr id="9" name="Stored Data 29"/>
          <p:cNvSpPr/>
          <p:nvPr/>
        </p:nvSpPr>
        <p:spPr>
          <a:xfrm>
            <a:off x="56844" y="4222027"/>
            <a:ext cx="6023992" cy="2490663"/>
          </a:xfrm>
          <a:custGeom>
            <a:avLst/>
            <a:gdLst/>
            <a:ahLst/>
            <a:cxnLst/>
            <a:rect l="l" t="t" r="r" b="b"/>
            <a:pathLst>
              <a:path w="2330982" h="2693284">
                <a:moveTo>
                  <a:pt x="1165490" y="0"/>
                </a:moveTo>
                <a:cubicBezTo>
                  <a:pt x="1809173" y="1"/>
                  <a:pt x="2330982" y="505731"/>
                  <a:pt x="2330982" y="1129581"/>
                </a:cubicBezTo>
                <a:cubicBezTo>
                  <a:pt x="2330982" y="1470748"/>
                  <a:pt x="2174923" y="1776590"/>
                  <a:pt x="1928218" y="1983710"/>
                </a:cubicBezTo>
                <a:lnTo>
                  <a:pt x="1826305" y="2059429"/>
                </a:lnTo>
                <a:lnTo>
                  <a:pt x="1816651" y="2084865"/>
                </a:lnTo>
                <a:cubicBezTo>
                  <a:pt x="1812389" y="2102764"/>
                  <a:pt x="1810033" y="2122441"/>
                  <a:pt x="1810033" y="2143095"/>
                </a:cubicBezTo>
                <a:lnTo>
                  <a:pt x="1811118" y="2152642"/>
                </a:lnTo>
                <a:lnTo>
                  <a:pt x="2205178" y="2693284"/>
                </a:lnTo>
                <a:lnTo>
                  <a:pt x="846678" y="2215298"/>
                </a:lnTo>
                <a:lnTo>
                  <a:pt x="818909" y="2208377"/>
                </a:lnTo>
                <a:cubicBezTo>
                  <a:pt x="782414" y="2197377"/>
                  <a:pt x="746688" y="2184683"/>
                  <a:pt x="711829" y="2170393"/>
                </a:cubicBezTo>
                <a:lnTo>
                  <a:pt x="689730" y="2160075"/>
                </a:lnTo>
                <a:lnTo>
                  <a:pt x="639663" y="2142460"/>
                </a:lnTo>
                <a:lnTo>
                  <a:pt x="642843" y="2138185"/>
                </a:lnTo>
                <a:lnTo>
                  <a:pt x="609949" y="2122827"/>
                </a:lnTo>
                <a:cubicBezTo>
                  <a:pt x="246635" y="1931544"/>
                  <a:pt x="0" y="1558478"/>
                  <a:pt x="0" y="1129581"/>
                </a:cubicBezTo>
                <a:cubicBezTo>
                  <a:pt x="0" y="505731"/>
                  <a:pt x="521808" y="1"/>
                  <a:pt x="1165490" y="0"/>
                </a:cubicBezTo>
                <a:close/>
              </a:path>
            </a:pathLst>
          </a:custGeom>
          <a:solidFill>
            <a:schemeClr val="tx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b="1" dirty="0" smtClean="0">
              <a:solidFill>
                <a:schemeClr val="accent6"/>
              </a:solidFill>
            </a:endParaRPr>
          </a:p>
          <a:p>
            <a:pPr algn="ctr"/>
            <a:r>
              <a:rPr lang="en-ZA" b="1" dirty="0" smtClean="0">
                <a:solidFill>
                  <a:schemeClr val="accent6"/>
                </a:solidFill>
              </a:rPr>
              <a:t>Acting </a:t>
            </a:r>
            <a:r>
              <a:rPr lang="en-ZA" b="1" dirty="0">
                <a:solidFill>
                  <a:schemeClr val="accent6"/>
                </a:solidFill>
              </a:rPr>
              <a:t>Mayor:</a:t>
            </a:r>
            <a:r>
              <a:rPr lang="en-ZA" i="1" dirty="0">
                <a:solidFill>
                  <a:schemeClr val="accent6"/>
                </a:solidFill>
              </a:rPr>
              <a:t> </a:t>
            </a:r>
            <a:r>
              <a:rPr lang="en-ZA" i="1" dirty="0" smtClean="0">
                <a:solidFill>
                  <a:schemeClr val="accent6"/>
                </a:solidFill>
              </a:rPr>
              <a:t>The </a:t>
            </a:r>
            <a:r>
              <a:rPr lang="en-ZA" i="1" dirty="0">
                <a:solidFill>
                  <a:schemeClr val="accent6"/>
                </a:solidFill>
              </a:rPr>
              <a:t>REC member is a deputy director but he does nothing. We can’t go to the provincial party structures because it must go through the REC and so he can block it.</a:t>
            </a:r>
            <a:endParaRPr lang="en-GB" dirty="0">
              <a:solidFill>
                <a:schemeClr val="accent6"/>
              </a:solidFill>
            </a:endParaRPr>
          </a:p>
          <a:p>
            <a:pPr algn="ctr"/>
            <a:endParaRPr lang="en-GB" dirty="0">
              <a:solidFill>
                <a:schemeClr val="accent6"/>
              </a:solidFill>
            </a:endParaRPr>
          </a:p>
          <a:p>
            <a:pPr algn="ctr"/>
            <a:endParaRPr lang="en-GB" dirty="0">
              <a:solidFill>
                <a:schemeClr val="accent6"/>
              </a:solidFill>
            </a:endParaRPr>
          </a:p>
        </p:txBody>
      </p:sp>
    </p:spTree>
    <p:extLst>
      <p:ext uri="{BB962C8B-B14F-4D97-AF65-F5344CB8AC3E}">
        <p14:creationId xmlns:p14="http://schemas.microsoft.com/office/powerpoint/2010/main" val="2715387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8</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smtClean="0"/>
              <a:t>Why is extending the Limitation </a:t>
            </a:r>
            <a:r>
              <a:rPr lang="en-ZA" sz="2800" b="1" dirty="0"/>
              <a:t>of </a:t>
            </a:r>
            <a:r>
              <a:rPr lang="en-ZA" sz="2800" b="1" dirty="0" smtClean="0"/>
              <a:t>Political </a:t>
            </a:r>
            <a:r>
              <a:rPr lang="en-ZA" sz="2800" b="1" dirty="0"/>
              <a:t>Rights </a:t>
            </a:r>
            <a:endParaRPr lang="en-ZA" sz="2800" b="1" dirty="0" smtClean="0"/>
          </a:p>
          <a:p>
            <a:r>
              <a:rPr lang="en-ZA" sz="2800" b="1" dirty="0" smtClean="0"/>
              <a:t>to all employees necessary?</a:t>
            </a:r>
            <a:endParaRPr lang="en-GB" sz="2800" b="1" dirty="0"/>
          </a:p>
        </p:txBody>
      </p:sp>
      <p:sp>
        <p:nvSpPr>
          <p:cNvPr id="2" name="Rectangle 1"/>
          <p:cNvSpPr/>
          <p:nvPr/>
        </p:nvSpPr>
        <p:spPr>
          <a:xfrm>
            <a:off x="0" y="1268760"/>
            <a:ext cx="12072664" cy="5262979"/>
          </a:xfrm>
          <a:prstGeom prst="rect">
            <a:avLst/>
          </a:prstGeom>
        </p:spPr>
        <p:txBody>
          <a:bodyPr wrap="square">
            <a:spAutoFit/>
          </a:bodyPr>
          <a:lstStyle/>
          <a:p>
            <a:pPr lvl="0"/>
            <a:r>
              <a:rPr lang="en-ZA" sz="2400" b="1" dirty="0">
                <a:solidFill>
                  <a:schemeClr val="accent6"/>
                </a:solidFill>
              </a:rPr>
              <a:t>Practical Challenges: </a:t>
            </a:r>
            <a:r>
              <a:rPr lang="en-ZA" sz="2400" b="1" dirty="0" smtClean="0">
                <a:solidFill>
                  <a:schemeClr val="accent6"/>
                </a:solidFill>
              </a:rPr>
              <a:t>Post </a:t>
            </a:r>
            <a:r>
              <a:rPr lang="en-ZA" sz="2400" b="1" dirty="0">
                <a:solidFill>
                  <a:schemeClr val="accent6"/>
                </a:solidFill>
              </a:rPr>
              <a:t>to the Systems Amendment Act, 2011</a:t>
            </a:r>
            <a:endParaRPr lang="en-GB" sz="2400" dirty="0">
              <a:solidFill>
                <a:schemeClr val="accent6"/>
              </a:solidFill>
            </a:endParaRPr>
          </a:p>
          <a:p>
            <a:pPr marL="342900" indent="-342900">
              <a:buFont typeface="Arial" panose="020B0604020202020204" pitchFamily="34" charset="0"/>
              <a:buChar char="•"/>
            </a:pPr>
            <a:r>
              <a:rPr lang="en-ZA" sz="2400" dirty="0" smtClean="0">
                <a:solidFill>
                  <a:schemeClr val="accent6"/>
                </a:solidFill>
              </a:rPr>
              <a:t>2011 Systems </a:t>
            </a:r>
            <a:r>
              <a:rPr lang="en-ZA" sz="2400" dirty="0">
                <a:solidFill>
                  <a:schemeClr val="accent6"/>
                </a:solidFill>
              </a:rPr>
              <a:t>Amendment Act </a:t>
            </a:r>
            <a:r>
              <a:rPr lang="en-ZA" sz="2400" b="1" u="sng" dirty="0" smtClean="0">
                <a:solidFill>
                  <a:schemeClr val="accent6"/>
                </a:solidFill>
              </a:rPr>
              <a:t>introduced</a:t>
            </a:r>
            <a:r>
              <a:rPr lang="en-ZA" sz="2400" dirty="0" smtClean="0">
                <a:solidFill>
                  <a:schemeClr val="accent6"/>
                </a:solidFill>
              </a:rPr>
              <a:t> </a:t>
            </a:r>
            <a:r>
              <a:rPr lang="en-ZA" sz="2400" dirty="0">
                <a:solidFill>
                  <a:schemeClr val="accent6"/>
                </a:solidFill>
              </a:rPr>
              <a:t>the limitation for senior </a:t>
            </a:r>
            <a:r>
              <a:rPr lang="en-ZA" sz="2400" dirty="0" smtClean="0">
                <a:solidFill>
                  <a:schemeClr val="accent6"/>
                </a:solidFill>
              </a:rPr>
              <a:t>managers;</a:t>
            </a:r>
          </a:p>
          <a:p>
            <a:pPr marL="342900" indent="-342900">
              <a:buFont typeface="Arial" panose="020B0604020202020204" pitchFamily="34" charset="0"/>
              <a:buChar char="•"/>
            </a:pPr>
            <a:endParaRPr lang="en-ZA" sz="2400" dirty="0" smtClean="0">
              <a:solidFill>
                <a:schemeClr val="accent6"/>
              </a:solidFill>
            </a:endParaRPr>
          </a:p>
          <a:p>
            <a:pPr marL="342900" indent="-342900">
              <a:buFont typeface="Arial" panose="020B0604020202020204" pitchFamily="34" charset="0"/>
              <a:buChar char="•"/>
            </a:pPr>
            <a:r>
              <a:rPr lang="en-ZA" sz="2400" b="1" u="sng" dirty="0" smtClean="0">
                <a:solidFill>
                  <a:schemeClr val="accent6"/>
                </a:solidFill>
              </a:rPr>
              <a:t>Problem </a:t>
            </a:r>
            <a:r>
              <a:rPr lang="en-ZA" sz="2400" b="1" u="sng" dirty="0">
                <a:solidFill>
                  <a:schemeClr val="accent6"/>
                </a:solidFill>
              </a:rPr>
              <a:t>partially </a:t>
            </a:r>
            <a:r>
              <a:rPr lang="en-ZA" sz="2400" b="1" u="sng" dirty="0" smtClean="0">
                <a:solidFill>
                  <a:schemeClr val="accent6"/>
                </a:solidFill>
              </a:rPr>
              <a:t>solved</a:t>
            </a:r>
            <a:r>
              <a:rPr lang="en-ZA" sz="2400" dirty="0" smtClean="0">
                <a:solidFill>
                  <a:schemeClr val="accent6"/>
                </a:solidFill>
              </a:rPr>
              <a:t> - </a:t>
            </a:r>
            <a:r>
              <a:rPr lang="en-ZA" sz="2400" b="1" u="sng" dirty="0" smtClean="0">
                <a:solidFill>
                  <a:schemeClr val="accent6"/>
                </a:solidFill>
              </a:rPr>
              <a:t>Only partial </a:t>
            </a:r>
            <a:r>
              <a:rPr lang="en-ZA" sz="2400" b="1" u="sng" dirty="0" err="1">
                <a:solidFill>
                  <a:schemeClr val="accent6"/>
                </a:solidFill>
              </a:rPr>
              <a:t>professionalisation</a:t>
            </a:r>
            <a:r>
              <a:rPr lang="en-ZA" sz="2400" dirty="0">
                <a:solidFill>
                  <a:schemeClr val="accent6"/>
                </a:solidFill>
              </a:rPr>
              <a:t> of local government at a senior management </a:t>
            </a:r>
            <a:r>
              <a:rPr lang="en-ZA" sz="2400" dirty="0" smtClean="0">
                <a:solidFill>
                  <a:schemeClr val="accent6"/>
                </a:solidFill>
              </a:rPr>
              <a:t>level;</a:t>
            </a:r>
          </a:p>
          <a:p>
            <a:pPr marL="342900" indent="-342900">
              <a:buFont typeface="Arial" panose="020B0604020202020204" pitchFamily="34" charset="0"/>
              <a:buChar char="•"/>
            </a:pPr>
            <a:endParaRPr lang="en-ZA" sz="2400" dirty="0" smtClean="0">
              <a:solidFill>
                <a:schemeClr val="accent6"/>
              </a:solidFill>
            </a:endParaRPr>
          </a:p>
          <a:p>
            <a:pPr marL="342900" indent="-342900">
              <a:buFont typeface="Arial" panose="020B0604020202020204" pitchFamily="34" charset="0"/>
              <a:buChar char="•"/>
            </a:pPr>
            <a:r>
              <a:rPr lang="en-ZA" sz="2400" dirty="0" smtClean="0">
                <a:solidFill>
                  <a:schemeClr val="accent6"/>
                </a:solidFill>
              </a:rPr>
              <a:t>As per comments from interviewees: the </a:t>
            </a:r>
            <a:r>
              <a:rPr lang="en-ZA" sz="2400" dirty="0">
                <a:solidFill>
                  <a:schemeClr val="accent6"/>
                </a:solidFill>
              </a:rPr>
              <a:t>scenario that is often painted in local government is one where </a:t>
            </a:r>
            <a:r>
              <a:rPr lang="en-ZA" sz="2400" dirty="0" smtClean="0">
                <a:solidFill>
                  <a:schemeClr val="accent6"/>
                </a:solidFill>
              </a:rPr>
              <a:t>junior officials because </a:t>
            </a:r>
            <a:r>
              <a:rPr lang="en-ZA" sz="2400" dirty="0">
                <a:solidFill>
                  <a:schemeClr val="accent6"/>
                </a:solidFill>
              </a:rPr>
              <a:t>of their political ranking through holding political office, </a:t>
            </a:r>
            <a:r>
              <a:rPr lang="en-ZA" sz="2400" b="1" u="sng" dirty="0">
                <a:solidFill>
                  <a:schemeClr val="accent6"/>
                </a:solidFill>
              </a:rPr>
              <a:t>hold the municipal manager and other senior managers and even to some extent councillors to account</a:t>
            </a:r>
            <a:r>
              <a:rPr lang="en-ZA" sz="2400" dirty="0">
                <a:solidFill>
                  <a:schemeClr val="accent6"/>
                </a:solidFill>
              </a:rPr>
              <a:t>. </a:t>
            </a:r>
            <a:endParaRPr lang="en-ZA" sz="2400" dirty="0" smtClean="0">
              <a:solidFill>
                <a:schemeClr val="accent6"/>
              </a:solidFill>
            </a:endParaRPr>
          </a:p>
          <a:p>
            <a:pPr marL="342900" indent="-342900">
              <a:buFont typeface="Arial" panose="020B0604020202020204" pitchFamily="34" charset="0"/>
              <a:buChar char="•"/>
            </a:pPr>
            <a:endParaRPr lang="en-ZA" sz="2400" dirty="0" smtClean="0">
              <a:solidFill>
                <a:schemeClr val="accent6"/>
              </a:solidFill>
            </a:endParaRPr>
          </a:p>
          <a:p>
            <a:pPr marL="342900" indent="-342900">
              <a:buFont typeface="Arial" panose="020B0604020202020204" pitchFamily="34" charset="0"/>
              <a:buChar char="•"/>
            </a:pPr>
            <a:r>
              <a:rPr lang="en-ZA" sz="2400" dirty="0" smtClean="0">
                <a:solidFill>
                  <a:schemeClr val="accent6"/>
                </a:solidFill>
              </a:rPr>
              <a:t>This current limitation as provided in the Bill would </a:t>
            </a:r>
            <a:r>
              <a:rPr lang="en-ZA" sz="2400" dirty="0">
                <a:solidFill>
                  <a:schemeClr val="accent6"/>
                </a:solidFill>
              </a:rPr>
              <a:t>continue to effectively allow staff in the municipal administration or junior staff more particularly, to still </a:t>
            </a:r>
            <a:r>
              <a:rPr lang="en-ZA" sz="2400" b="1" u="sng" dirty="0">
                <a:solidFill>
                  <a:schemeClr val="accent6"/>
                </a:solidFill>
              </a:rPr>
              <a:t>politically “manage” managers, the municipal manager and Councillors</a:t>
            </a:r>
            <a:r>
              <a:rPr lang="en-ZA" sz="2400" dirty="0">
                <a:solidFill>
                  <a:schemeClr val="accent6"/>
                </a:solidFill>
              </a:rPr>
              <a:t>.   </a:t>
            </a:r>
            <a:endParaRPr lang="en-GB" sz="2400" dirty="0">
              <a:solidFill>
                <a:schemeClr val="accent6"/>
              </a:solidFill>
            </a:endParaRPr>
          </a:p>
        </p:txBody>
      </p:sp>
    </p:spTree>
    <p:extLst>
      <p:ext uri="{BB962C8B-B14F-4D97-AF65-F5344CB8AC3E}">
        <p14:creationId xmlns:p14="http://schemas.microsoft.com/office/powerpoint/2010/main" val="3737549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9</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smtClean="0"/>
              <a:t>Constitutionality Challenges?</a:t>
            </a:r>
            <a:endParaRPr lang="en-GB" sz="2800" b="1" dirty="0"/>
          </a:p>
        </p:txBody>
      </p:sp>
      <p:sp>
        <p:nvSpPr>
          <p:cNvPr id="2" name="Rectangle 1"/>
          <p:cNvSpPr/>
          <p:nvPr/>
        </p:nvSpPr>
        <p:spPr>
          <a:xfrm>
            <a:off x="0" y="1268760"/>
            <a:ext cx="12072664" cy="5262979"/>
          </a:xfrm>
          <a:prstGeom prst="rect">
            <a:avLst/>
          </a:prstGeom>
        </p:spPr>
        <p:txBody>
          <a:bodyPr wrap="square">
            <a:spAutoFit/>
          </a:bodyPr>
          <a:lstStyle/>
          <a:p>
            <a:pPr marL="342900" indent="-342900" algn="just">
              <a:buFont typeface="Arial" panose="020B0604020202020204" pitchFamily="34" charset="0"/>
              <a:buChar char="•"/>
            </a:pPr>
            <a:r>
              <a:rPr lang="en-ZA" sz="2400" dirty="0" smtClean="0">
                <a:solidFill>
                  <a:schemeClr val="accent6"/>
                </a:solidFill>
              </a:rPr>
              <a:t>The </a:t>
            </a:r>
            <a:r>
              <a:rPr lang="en-ZA" sz="2400" dirty="0">
                <a:solidFill>
                  <a:schemeClr val="accent6"/>
                </a:solidFill>
              </a:rPr>
              <a:t>relevant constitutional provision which Section 56A should be tested against is Section 19(1) </a:t>
            </a:r>
            <a:r>
              <a:rPr lang="en-ZA" sz="2400" dirty="0" smtClean="0">
                <a:solidFill>
                  <a:schemeClr val="accent6"/>
                </a:solidFill>
              </a:rPr>
              <a:t>read with Section 36 of the Constitution;</a:t>
            </a:r>
          </a:p>
          <a:p>
            <a:pPr marL="342900" indent="-342900" algn="just">
              <a:buFont typeface="Arial" panose="020B0604020202020204" pitchFamily="34" charset="0"/>
              <a:buChar char="•"/>
            </a:pPr>
            <a:endParaRPr lang="en-ZA" sz="2400" dirty="0" smtClean="0">
              <a:solidFill>
                <a:schemeClr val="accent6"/>
              </a:solidFill>
            </a:endParaRPr>
          </a:p>
          <a:p>
            <a:pPr marL="342900" indent="-342900" algn="just">
              <a:buFont typeface="Arial" panose="020B0604020202020204" pitchFamily="34" charset="0"/>
              <a:buChar char="•"/>
            </a:pPr>
            <a:r>
              <a:rPr lang="en-ZA" sz="2400" b="1" dirty="0" smtClean="0">
                <a:solidFill>
                  <a:schemeClr val="accent6"/>
                </a:solidFill>
              </a:rPr>
              <a:t>Section </a:t>
            </a:r>
            <a:r>
              <a:rPr lang="en-ZA" sz="2400" b="1" dirty="0">
                <a:solidFill>
                  <a:schemeClr val="accent6"/>
                </a:solidFill>
              </a:rPr>
              <a:t>19(1) </a:t>
            </a:r>
            <a:r>
              <a:rPr lang="en-ZA" sz="2400" dirty="0">
                <a:solidFill>
                  <a:schemeClr val="accent6"/>
                </a:solidFill>
              </a:rPr>
              <a:t>which is enshrined in the Bill of Rights, reads: </a:t>
            </a:r>
          </a:p>
          <a:p>
            <a:pPr algn="just"/>
            <a:r>
              <a:rPr lang="en-ZA" sz="2400" i="1" dirty="0">
                <a:solidFill>
                  <a:schemeClr val="accent6"/>
                </a:solidFill>
              </a:rPr>
              <a:t>	</a:t>
            </a:r>
            <a:r>
              <a:rPr lang="en-ZA" sz="2400" i="1" dirty="0" smtClean="0">
                <a:solidFill>
                  <a:schemeClr val="accent6"/>
                </a:solidFill>
              </a:rPr>
              <a:t>(</a:t>
            </a:r>
            <a:r>
              <a:rPr lang="en-ZA" sz="2400" i="1" dirty="0">
                <a:solidFill>
                  <a:schemeClr val="accent6"/>
                </a:solidFill>
              </a:rPr>
              <a:t>1) Every citizen is free to make political choices, which includes the right – </a:t>
            </a:r>
            <a:r>
              <a:rPr lang="en-ZA" sz="2400" i="1" dirty="0" smtClean="0">
                <a:solidFill>
                  <a:schemeClr val="accent6"/>
                </a:solidFill>
              </a:rPr>
              <a:t>	</a:t>
            </a:r>
          </a:p>
          <a:p>
            <a:pPr algn="just"/>
            <a:r>
              <a:rPr lang="en-ZA" sz="2400" i="1" dirty="0" smtClean="0">
                <a:solidFill>
                  <a:schemeClr val="accent6"/>
                </a:solidFill>
              </a:rPr>
              <a:t>		(</a:t>
            </a:r>
            <a:r>
              <a:rPr lang="en-ZA" sz="2400" i="1" dirty="0">
                <a:solidFill>
                  <a:schemeClr val="accent6"/>
                </a:solidFill>
              </a:rPr>
              <a:t>a) to form a political party; </a:t>
            </a:r>
            <a:r>
              <a:rPr lang="en-ZA" sz="2400" i="1" dirty="0" smtClean="0">
                <a:solidFill>
                  <a:schemeClr val="accent6"/>
                </a:solidFill>
              </a:rPr>
              <a:t>	</a:t>
            </a:r>
          </a:p>
          <a:p>
            <a:pPr algn="just"/>
            <a:r>
              <a:rPr lang="en-ZA" sz="2400" i="1" dirty="0" smtClean="0">
                <a:solidFill>
                  <a:schemeClr val="accent6"/>
                </a:solidFill>
              </a:rPr>
              <a:t>		(</a:t>
            </a:r>
            <a:r>
              <a:rPr lang="en-ZA" sz="2400" i="1" dirty="0">
                <a:solidFill>
                  <a:schemeClr val="accent6"/>
                </a:solidFill>
              </a:rPr>
              <a:t>b) to participate in the activities of, or recruit members for, a political </a:t>
            </a:r>
            <a:r>
              <a:rPr lang="en-ZA" sz="2400" i="1" dirty="0" smtClean="0">
                <a:solidFill>
                  <a:schemeClr val="accent6"/>
                </a:solidFill>
              </a:rPr>
              <a:t>			     party</a:t>
            </a:r>
            <a:r>
              <a:rPr lang="en-ZA" sz="2400" i="1" dirty="0">
                <a:solidFill>
                  <a:schemeClr val="accent6"/>
                </a:solidFill>
              </a:rPr>
              <a:t>; and </a:t>
            </a:r>
            <a:endParaRPr lang="en-ZA" sz="2400" i="1" dirty="0" smtClean="0">
              <a:solidFill>
                <a:schemeClr val="accent6"/>
              </a:solidFill>
            </a:endParaRPr>
          </a:p>
          <a:p>
            <a:pPr algn="just"/>
            <a:r>
              <a:rPr lang="en-ZA" sz="2400" i="1" dirty="0" smtClean="0">
                <a:solidFill>
                  <a:schemeClr val="accent6"/>
                </a:solidFill>
              </a:rPr>
              <a:t>		(</a:t>
            </a:r>
            <a:r>
              <a:rPr lang="en-ZA" sz="2400" i="1" dirty="0">
                <a:solidFill>
                  <a:schemeClr val="accent6"/>
                </a:solidFill>
              </a:rPr>
              <a:t>c) to campaign for political party or cause. </a:t>
            </a:r>
            <a:endParaRPr lang="en-ZA" sz="2400" i="1" dirty="0" smtClean="0">
              <a:solidFill>
                <a:schemeClr val="accent6"/>
              </a:solidFill>
            </a:endParaRPr>
          </a:p>
          <a:p>
            <a:endParaRPr lang="en-GB" sz="2400" dirty="0"/>
          </a:p>
          <a:p>
            <a:pPr marL="342900" indent="-342900">
              <a:buFont typeface="Arial" panose="020B0604020202020204" pitchFamily="34" charset="0"/>
              <a:buChar char="•"/>
            </a:pPr>
            <a:r>
              <a:rPr lang="en-ZA" sz="2400" dirty="0">
                <a:solidFill>
                  <a:schemeClr val="accent6"/>
                </a:solidFill>
              </a:rPr>
              <a:t>It is plain from </a:t>
            </a:r>
            <a:r>
              <a:rPr lang="en-ZA" sz="2400" dirty="0" smtClean="0">
                <a:solidFill>
                  <a:schemeClr val="accent6"/>
                </a:solidFill>
              </a:rPr>
              <a:t>an </a:t>
            </a:r>
            <a:r>
              <a:rPr lang="en-ZA" sz="2400" dirty="0">
                <a:solidFill>
                  <a:schemeClr val="accent6"/>
                </a:solidFill>
              </a:rPr>
              <a:t>interpretation of Section 19(1)(c), that the political offices which Section 56A seeks to bar the relevant managers from holding, constitute “activities of a political party”. Section 56A therefore infringes Section 19(1) rights. </a:t>
            </a:r>
          </a:p>
          <a:p>
            <a:pPr marL="342900" indent="-342900">
              <a:buFont typeface="Arial" panose="020B0604020202020204" pitchFamily="34" charset="0"/>
              <a:buChar char="•"/>
            </a:pPr>
            <a:endParaRPr lang="en-GB" sz="2400" dirty="0">
              <a:solidFill>
                <a:schemeClr val="accent6"/>
              </a:solidFill>
            </a:endParaRPr>
          </a:p>
        </p:txBody>
      </p:sp>
    </p:spTree>
    <p:extLst>
      <p:ext uri="{BB962C8B-B14F-4D97-AF65-F5344CB8AC3E}">
        <p14:creationId xmlns:p14="http://schemas.microsoft.com/office/powerpoint/2010/main" val="3523576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Personalizzato 5">
      <a:majorFont>
        <a:latin typeface="Foco"/>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2.xml><?xml version="1.0" encoding="utf-8"?>
<a:theme xmlns:a="http://schemas.openxmlformats.org/drawingml/2006/main" name="1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59792</TotalTime>
  <Words>1582</Words>
  <Application>Microsoft Office PowerPoint</Application>
  <PresentationFormat>Widescreen</PresentationFormat>
  <Paragraphs>146</Paragraphs>
  <Slides>15</Slides>
  <Notes>3</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15</vt:i4>
      </vt:variant>
      <vt:variant>
        <vt:lpstr>Custom Shows</vt:lpstr>
      </vt:variant>
      <vt:variant>
        <vt:i4>1</vt:i4>
      </vt:variant>
    </vt:vector>
  </HeadingPairs>
  <TitlesOfParts>
    <vt:vector size="24" baseType="lpstr">
      <vt:lpstr>Arial</vt:lpstr>
      <vt:lpstr>Calibri</vt:lpstr>
      <vt:lpstr>Courier New</vt:lpstr>
      <vt:lpstr>Foco</vt:lpstr>
      <vt:lpstr>Segoe UI</vt:lpstr>
      <vt:lpstr>Times New Roman</vt:lpstr>
      <vt:lpstr>Default Theme</vt:lpstr>
      <vt:lpstr>1_Default Theme</vt:lpstr>
      <vt:lpstr>SALGA COMMENTS ON THE MUNICIPAL SYSTEMS AMENDMENT BILL, B2-2019</vt:lpstr>
      <vt:lpstr>CONTEXT : PROBLEM STATEMENT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RECOMMENDATIONS</vt:lpstr>
      <vt:lpstr>Thank you</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DRAFT HIGH LEVEL STRUCTURAL DESIGN</dc:title>
  <dc:creator>pmatsaung@salga.org.za</dc:creator>
  <cp:lastModifiedBy>Lance Joel</cp:lastModifiedBy>
  <cp:revision>2095</cp:revision>
  <cp:lastPrinted>2019-02-26T17:47:09Z</cp:lastPrinted>
  <dcterms:created xsi:type="dcterms:W3CDTF">2017-06-06T12:35:51Z</dcterms:created>
  <dcterms:modified xsi:type="dcterms:W3CDTF">2020-06-05T14:35:58Z</dcterms:modified>
</cp:coreProperties>
</file>