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7"/>
  </p:notesMasterIdLst>
  <p:handoutMasterIdLst>
    <p:handoutMasterId r:id="rId48"/>
  </p:handoutMasterIdLst>
  <p:sldIdLst>
    <p:sldId id="415" r:id="rId3"/>
    <p:sldId id="260" r:id="rId4"/>
    <p:sldId id="316" r:id="rId5"/>
    <p:sldId id="345" r:id="rId6"/>
    <p:sldId id="383" r:id="rId7"/>
    <p:sldId id="347" r:id="rId8"/>
    <p:sldId id="405" r:id="rId9"/>
    <p:sldId id="388" r:id="rId10"/>
    <p:sldId id="284" r:id="rId11"/>
    <p:sldId id="374" r:id="rId12"/>
    <p:sldId id="367" r:id="rId13"/>
    <p:sldId id="369" r:id="rId14"/>
    <p:sldId id="420" r:id="rId15"/>
    <p:sldId id="373" r:id="rId16"/>
    <p:sldId id="426" r:id="rId17"/>
    <p:sldId id="427" r:id="rId18"/>
    <p:sldId id="428" r:id="rId19"/>
    <p:sldId id="422" r:id="rId20"/>
    <p:sldId id="429" r:id="rId21"/>
    <p:sldId id="377" r:id="rId22"/>
    <p:sldId id="306" r:id="rId23"/>
    <p:sldId id="379" r:id="rId24"/>
    <p:sldId id="380" r:id="rId25"/>
    <p:sldId id="430" r:id="rId26"/>
    <p:sldId id="431" r:id="rId27"/>
    <p:sldId id="432" r:id="rId28"/>
    <p:sldId id="376" r:id="rId29"/>
    <p:sldId id="433" r:id="rId30"/>
    <p:sldId id="349" r:id="rId31"/>
    <p:sldId id="364" r:id="rId32"/>
    <p:sldId id="386" r:id="rId33"/>
    <p:sldId id="365" r:id="rId34"/>
    <p:sldId id="366" r:id="rId35"/>
    <p:sldId id="355" r:id="rId36"/>
    <p:sldId id="392" r:id="rId37"/>
    <p:sldId id="318" r:id="rId38"/>
    <p:sldId id="310" r:id="rId39"/>
    <p:sldId id="340" r:id="rId40"/>
    <p:sldId id="313" r:id="rId41"/>
    <p:sldId id="363" r:id="rId42"/>
    <p:sldId id="424" r:id="rId43"/>
    <p:sldId id="425" r:id="rId44"/>
    <p:sldId id="409" r:id="rId45"/>
    <p:sldId id="353"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929"/>
    <a:srgbClr val="DCE2DC"/>
    <a:srgbClr val="548235"/>
    <a:srgbClr val="909591"/>
    <a:srgbClr val="006600"/>
    <a:srgbClr val="7B9486"/>
    <a:srgbClr val="CC9900"/>
    <a:srgbClr val="009900"/>
    <a:srgbClr val="3D6040"/>
    <a:srgbClr val="588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433" autoAdjust="0"/>
  </p:normalViewPr>
  <p:slideViewPr>
    <p:cSldViewPr snapToGrid="0">
      <p:cViewPr varScale="1">
        <p:scale>
          <a:sx n="69" d="100"/>
          <a:sy n="69" d="100"/>
        </p:scale>
        <p:origin x="144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1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c:f>
              <c:strCache>
                <c:ptCount val="1"/>
                <c:pt idx="0">
                  <c:v>Achieved</c:v>
                </c:pt>
              </c:strCache>
            </c:strRef>
          </c:tx>
          <c:spPr>
            <a:solidFill>
              <a:srgbClr val="006600"/>
            </a:solidFill>
            <a:ln>
              <a:noFill/>
            </a:ln>
            <a:effectLst/>
            <a:sp3d/>
          </c:spPr>
          <c:invertIfNegative val="0"/>
          <c:cat>
            <c:strRef>
              <c:f>Sheet1!$B$1:$E$1</c:f>
              <c:strCache>
                <c:ptCount val="4"/>
                <c:pt idx="0">
                  <c:v>Q1</c:v>
                </c:pt>
                <c:pt idx="1">
                  <c:v>Q2</c:v>
                </c:pt>
                <c:pt idx="2">
                  <c:v>Q3</c:v>
                </c:pt>
                <c:pt idx="3">
                  <c:v>Q4</c:v>
                </c:pt>
              </c:strCache>
            </c:strRef>
          </c:cat>
          <c:val>
            <c:numRef>
              <c:f>Sheet1!$B$2:$E$2</c:f>
              <c:numCache>
                <c:formatCode>General</c:formatCode>
                <c:ptCount val="4"/>
                <c:pt idx="0">
                  <c:v>16</c:v>
                </c:pt>
                <c:pt idx="1">
                  <c:v>18</c:v>
                </c:pt>
                <c:pt idx="2">
                  <c:v>17</c:v>
                </c:pt>
                <c:pt idx="3">
                  <c:v>50</c:v>
                </c:pt>
              </c:numCache>
            </c:numRef>
          </c:val>
          <c:extLst>
            <c:ext xmlns:c16="http://schemas.microsoft.com/office/drawing/2014/chart" uri="{C3380CC4-5D6E-409C-BE32-E72D297353CC}">
              <c16:uniqueId val="{00000000-B807-4A3A-996A-FAE55104C167}"/>
            </c:ext>
          </c:extLst>
        </c:ser>
        <c:ser>
          <c:idx val="1"/>
          <c:order val="1"/>
          <c:tx>
            <c:strRef>
              <c:f>Sheet1!$A$3</c:f>
              <c:strCache>
                <c:ptCount val="1"/>
                <c:pt idx="0">
                  <c:v>Not Achieved</c:v>
                </c:pt>
              </c:strCache>
            </c:strRef>
          </c:tx>
          <c:spPr>
            <a:solidFill>
              <a:srgbClr val="C00000"/>
            </a:solidFill>
            <a:ln>
              <a:noFill/>
            </a:ln>
            <a:effectLst/>
            <a:sp3d/>
          </c:spPr>
          <c:invertIfNegative val="0"/>
          <c:cat>
            <c:strRef>
              <c:f>Sheet1!$B$1:$E$1</c:f>
              <c:strCache>
                <c:ptCount val="4"/>
                <c:pt idx="0">
                  <c:v>Q1</c:v>
                </c:pt>
                <c:pt idx="1">
                  <c:v>Q2</c:v>
                </c:pt>
                <c:pt idx="2">
                  <c:v>Q3</c:v>
                </c:pt>
                <c:pt idx="3">
                  <c:v>Q4</c:v>
                </c:pt>
              </c:strCache>
            </c:strRef>
          </c:cat>
          <c:val>
            <c:numRef>
              <c:f>Sheet1!$B$3:$E$3</c:f>
              <c:numCache>
                <c:formatCode>General</c:formatCode>
                <c:ptCount val="4"/>
                <c:pt idx="0">
                  <c:v>8</c:v>
                </c:pt>
                <c:pt idx="1">
                  <c:v>9</c:v>
                </c:pt>
                <c:pt idx="2">
                  <c:v>4</c:v>
                </c:pt>
                <c:pt idx="3">
                  <c:v>18</c:v>
                </c:pt>
              </c:numCache>
            </c:numRef>
          </c:val>
          <c:extLst>
            <c:ext xmlns:c16="http://schemas.microsoft.com/office/drawing/2014/chart" uri="{C3380CC4-5D6E-409C-BE32-E72D297353CC}">
              <c16:uniqueId val="{00000001-B807-4A3A-996A-FAE55104C167}"/>
            </c:ext>
          </c:extLst>
        </c:ser>
        <c:ser>
          <c:idx val="2"/>
          <c:order val="2"/>
          <c:tx>
            <c:strRef>
              <c:f>Sheet1!$A$4</c:f>
              <c:strCache>
                <c:ptCount val="1"/>
                <c:pt idx="0">
                  <c:v>Total per Q</c:v>
                </c:pt>
              </c:strCache>
            </c:strRef>
          </c:tx>
          <c:spPr>
            <a:gradFill>
              <a:gsLst>
                <a:gs pos="100000">
                  <a:schemeClr val="accent3">
                    <a:alpha val="0"/>
                  </a:schemeClr>
                </a:gs>
                <a:gs pos="50000">
                  <a:schemeClr val="accent3"/>
                </a:gs>
              </a:gsLst>
              <a:lin ang="5400000" scaled="0"/>
            </a:gradFill>
            <a:ln>
              <a:noFill/>
            </a:ln>
            <a:effectLst/>
            <a:sp3d/>
          </c:spPr>
          <c:invertIfNegative val="0"/>
          <c:cat>
            <c:strRef>
              <c:f>Sheet1!$B$1:$E$1</c:f>
              <c:strCache>
                <c:ptCount val="4"/>
                <c:pt idx="0">
                  <c:v>Q1</c:v>
                </c:pt>
                <c:pt idx="1">
                  <c:v>Q2</c:v>
                </c:pt>
                <c:pt idx="2">
                  <c:v>Q3</c:v>
                </c:pt>
                <c:pt idx="3">
                  <c:v>Q4</c:v>
                </c:pt>
              </c:strCache>
            </c:strRef>
          </c:cat>
          <c:val>
            <c:numRef>
              <c:f>Sheet1!$B$4:$E$4</c:f>
              <c:numCache>
                <c:formatCode>General</c:formatCode>
                <c:ptCount val="4"/>
                <c:pt idx="0">
                  <c:v>24</c:v>
                </c:pt>
                <c:pt idx="1">
                  <c:v>27</c:v>
                </c:pt>
                <c:pt idx="2">
                  <c:v>21</c:v>
                </c:pt>
                <c:pt idx="3">
                  <c:v>68</c:v>
                </c:pt>
              </c:numCache>
            </c:numRef>
          </c:val>
          <c:extLst>
            <c:ext xmlns:c16="http://schemas.microsoft.com/office/drawing/2014/chart" uri="{C3380CC4-5D6E-409C-BE32-E72D297353CC}">
              <c16:uniqueId val="{00000002-B807-4A3A-996A-FAE55104C167}"/>
            </c:ext>
          </c:extLst>
        </c:ser>
        <c:dLbls>
          <c:showLegendKey val="0"/>
          <c:showVal val="0"/>
          <c:showCatName val="0"/>
          <c:showSerName val="0"/>
          <c:showPercent val="0"/>
          <c:showBubbleSize val="0"/>
        </c:dLbls>
        <c:gapWidth val="75"/>
        <c:shape val="box"/>
        <c:axId val="169695920"/>
        <c:axId val="169696480"/>
        <c:axId val="0"/>
      </c:bar3DChart>
      <c:catAx>
        <c:axId val="169695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696480"/>
        <c:crosses val="autoZero"/>
        <c:auto val="1"/>
        <c:lblAlgn val="ctr"/>
        <c:lblOffset val="100"/>
        <c:noMultiLvlLbl val="0"/>
      </c:catAx>
      <c:valAx>
        <c:axId val="16969648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695920"/>
        <c:crosses val="autoZero"/>
        <c:crossBetween val="between"/>
      </c:valAx>
      <c:spPr>
        <a:noFill/>
        <a:ln>
          <a:noFill/>
        </a:ln>
        <a:effectLst/>
      </c:spPr>
    </c:plotArea>
    <c:legend>
      <c:legendPos val="b"/>
      <c:layout>
        <c:manualLayout>
          <c:xMode val="edge"/>
          <c:yMode val="edge"/>
          <c:x val="0.28330319089012174"/>
          <c:y val="6.6961553219064801E-2"/>
          <c:w val="0.39199141142238858"/>
          <c:h val="8.13967217941028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55F12B5-37C5-4E14-9293-F6949D308B93}" type="datetimeFigureOut">
              <a:rPr lang="en-GB" smtClean="0"/>
              <a:t>02/06/2020</a:t>
            </a:fld>
            <a:endParaRPr lang="en-GB"/>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C682DD-DAA9-4A1C-9A9D-6687605C8BFF}" type="slidenum">
              <a:rPr lang="en-GB" smtClean="0"/>
              <a:t>‹#›</a:t>
            </a:fld>
            <a:endParaRPr lang="en-GB"/>
          </a:p>
        </p:txBody>
      </p:sp>
    </p:spTree>
    <p:extLst>
      <p:ext uri="{BB962C8B-B14F-4D97-AF65-F5344CB8AC3E}">
        <p14:creationId xmlns:p14="http://schemas.microsoft.com/office/powerpoint/2010/main" val="2042116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35E8F3D5-CF13-4CD1-A225-FB7E780EC312}" type="datetimeFigureOut">
              <a:rPr lang="en-ZA" smtClean="0"/>
              <a:t>2020/06/02</a:t>
            </a:fld>
            <a:endParaRPr lang="en-Z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03ECDE70-A295-4F11-A227-2FAFACF5E9CC}" type="slidenum">
              <a:rPr lang="en-ZA" smtClean="0"/>
              <a:t>‹#›</a:t>
            </a:fld>
            <a:endParaRPr lang="en-ZA"/>
          </a:p>
        </p:txBody>
      </p:sp>
    </p:spTree>
    <p:extLst>
      <p:ext uri="{BB962C8B-B14F-4D97-AF65-F5344CB8AC3E}">
        <p14:creationId xmlns:p14="http://schemas.microsoft.com/office/powerpoint/2010/main" val="378932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ECDE70-A295-4F11-A227-2FAFACF5E9CC}" type="slidenum">
              <a:rPr lang="en-ZA" smtClean="0"/>
              <a:t>3</a:t>
            </a:fld>
            <a:endParaRPr lang="en-ZA" dirty="0"/>
          </a:p>
        </p:txBody>
      </p:sp>
    </p:spTree>
    <p:extLst>
      <p:ext uri="{BB962C8B-B14F-4D97-AF65-F5344CB8AC3E}">
        <p14:creationId xmlns:p14="http://schemas.microsoft.com/office/powerpoint/2010/main" val="66676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A209AB-54BA-4DE2-A4CD-3A1DB9EDCF74}" type="slidenum">
              <a:rPr lang="en-ZA" smtClean="0"/>
              <a:t>44</a:t>
            </a:fld>
            <a:endParaRPr lang="en-ZA"/>
          </a:p>
        </p:txBody>
      </p:sp>
    </p:spTree>
    <p:extLst>
      <p:ext uri="{BB962C8B-B14F-4D97-AF65-F5344CB8AC3E}">
        <p14:creationId xmlns:p14="http://schemas.microsoft.com/office/powerpoint/2010/main" val="101180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2020/06/02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6717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2020/06/02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62863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2020/06/02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244075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54" b="1">
                <a:solidFill>
                  <a:schemeClr val="bg2"/>
                </a:solidFill>
                <a:effectLst/>
              </a:defRPr>
            </a:lvl1pPr>
          </a:lstStyle>
          <a:p>
            <a:r>
              <a:rPr lang="en-US" dirty="0"/>
              <a:t>Click to edit Master title style</a:t>
            </a:r>
            <a:endParaRPr lang="en-ZA" dirty="0"/>
          </a:p>
        </p:txBody>
      </p:sp>
      <p:sp>
        <p:nvSpPr>
          <p:cNvPr id="3" name="Content Placeholder 2"/>
          <p:cNvSpPr>
            <a:spLocks noGrp="1"/>
          </p:cNvSpPr>
          <p:nvPr>
            <p:ph idx="1"/>
          </p:nvPr>
        </p:nvSpPr>
        <p:spPr/>
        <p:txBody>
          <a:bodyPr/>
          <a:lstStyle>
            <a:lvl1pPr>
              <a:defRPr>
                <a:solidFill>
                  <a:schemeClr val="bg2"/>
                </a:solidFill>
                <a:effectLst/>
              </a:defRPr>
            </a:lvl1pPr>
            <a:lvl2pPr>
              <a:defRPr>
                <a:solidFill>
                  <a:schemeClr val="bg2"/>
                </a:solidFill>
                <a:effectLst/>
              </a:defRPr>
            </a:lvl2pPr>
            <a:lvl3pPr>
              <a:defRPr>
                <a:solidFill>
                  <a:schemeClr val="bg2"/>
                </a:solidFill>
                <a:effectLst/>
              </a:defRPr>
            </a:lvl3pPr>
            <a:lvl4pPr>
              <a:defRPr>
                <a:solidFill>
                  <a:schemeClr val="bg2"/>
                </a:solidFill>
                <a:effectLst/>
              </a:defRPr>
            </a:lvl4pPr>
            <a:lvl5pPr>
              <a:defRPr>
                <a:solidFill>
                  <a:schemeClr val="bg2"/>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Rectangle 3"/>
          <p:cNvSpPr>
            <a:spLocks noGrp="1" noChangeArrowheads="1"/>
          </p:cNvSpPr>
          <p:nvPr>
            <p:ph type="ftr" sz="quarter" idx="10"/>
          </p:nvPr>
        </p:nvSpPr>
        <p:spPr>
          <a:ln/>
        </p:spPr>
        <p:txBody>
          <a:bodyPr/>
          <a:lstStyle>
            <a:lvl1pPr>
              <a:defRPr>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
        <p:nvSpPr>
          <p:cNvPr id="5" name="Rectangle 4"/>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A435E877-8877-4687-8C36-80F9BEB75CF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917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pic>
        <p:nvPicPr>
          <p:cNvPr id="6" name="Picture 6" descr="G:\COA-Photoshop.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9440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p:nvPr userDrawn="1"/>
        </p:nvSpPr>
        <p:spPr>
          <a:xfrm>
            <a:off x="0" y="7"/>
            <a:ext cx="9144000" cy="5084763"/>
          </a:xfrm>
          <a:prstGeom prst="rect">
            <a:avLst/>
          </a:prstGeom>
          <a:no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844083">
              <a:defRPr/>
            </a:pPr>
            <a:endParaRPr lang="en-US" sz="1662">
              <a:solidFill>
                <a:prstClr val="black"/>
              </a:solidFill>
            </a:endParaRPr>
          </a:p>
        </p:txBody>
      </p:sp>
      <p:sp>
        <p:nvSpPr>
          <p:cNvPr id="7" name="Rectangle 15"/>
          <p:cNvSpPr>
            <a:spLocks noGrp="1"/>
          </p:cNvSpPr>
          <p:nvPr>
            <p:ph type="sldNum" sz="quarter" idx="10"/>
          </p:nvPr>
        </p:nvSpPr>
        <p:spPr/>
        <p:txBody>
          <a:bodyPr/>
          <a:lstStyle>
            <a:lvl1pPr>
              <a:defRPr sz="1108">
                <a:latin typeface="Arial" panose="020B0604020202020204" pitchFamily="34" charset="0"/>
                <a:cs typeface="Arial" panose="020B0604020202020204" pitchFamily="34" charset="0"/>
              </a:defRPr>
            </a:lvl1pPr>
            <a:extLst/>
          </a:lstStyle>
          <a:p>
            <a:pPr>
              <a:defRPr/>
            </a:pPr>
            <a:fld id="{55C916AF-1DF0-4DE0-AFEC-5E20B4260D2F}" type="slidenum">
              <a:rPr lang="en-US" smtClean="0">
                <a:solidFill>
                  <a:prstClr val="black"/>
                </a:solidFill>
              </a:rPr>
              <a:pPr>
                <a:defRPr/>
              </a:pPr>
              <a:t>‹#›</a:t>
            </a:fld>
            <a:endParaRPr lang="en-US" dirty="0">
              <a:solidFill>
                <a:prstClr val="black"/>
              </a:solidFill>
            </a:endParaRPr>
          </a:p>
        </p:txBody>
      </p:sp>
      <p:sp>
        <p:nvSpPr>
          <p:cNvPr id="8" name="Rectangle 16"/>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dirty="0">
                <a:solidFill>
                  <a:prstClr val="black"/>
                </a:solidFill>
              </a:rPr>
              <a:t>RESTRICTED</a:t>
            </a:r>
          </a:p>
        </p:txBody>
      </p:sp>
    </p:spTree>
    <p:extLst>
      <p:ext uri="{BB962C8B-B14F-4D97-AF65-F5344CB8AC3E}">
        <p14:creationId xmlns:p14="http://schemas.microsoft.com/office/powerpoint/2010/main" val="64778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5"/>
          <p:cNvSpPr>
            <a:spLocks noGrp="1"/>
          </p:cNvSpPr>
          <p:nvPr>
            <p:ph type="sldNum" sz="quarter" idx="10"/>
          </p:nvPr>
        </p:nvSpPr>
        <p:spPr>
          <a:xfrm>
            <a:off x="8027378" y="6477000"/>
            <a:ext cx="1021374" cy="304800"/>
          </a:xfrm>
        </p:spPr>
        <p:txBody>
          <a:bodyPr/>
          <a:lstStyle>
            <a:lvl1pPr>
              <a:defRPr sz="1108">
                <a:latin typeface="Arial" pitchFamily="34" charset="0"/>
                <a:cs typeface="Arial" pitchFamily="34" charset="0"/>
              </a:defRPr>
            </a:lvl1pPr>
          </a:lstStyle>
          <a:p>
            <a:pPr>
              <a:defRPr/>
            </a:pPr>
            <a:fld id="{347967F4-BC60-47BA-B9E8-40AABF95C781}" type="slidenum">
              <a:rPr lang="en-US" smtClean="0">
                <a:solidFill>
                  <a:prstClr val="black"/>
                </a:solidFill>
              </a:rPr>
              <a:pPr>
                <a:defRPr/>
              </a:pPr>
              <a:t>‹#›</a:t>
            </a:fld>
            <a:endParaRPr lang="en-US">
              <a:solidFill>
                <a:prstClr val="black"/>
              </a:solidFill>
            </a:endParaRPr>
          </a:p>
        </p:txBody>
      </p:sp>
      <p:sp>
        <p:nvSpPr>
          <p:cNvPr id="3" name="Rectangle 16"/>
          <p:cNvSpPr>
            <a:spLocks noGrp="1"/>
          </p:cNvSpPr>
          <p:nvPr>
            <p:ph type="ftr" sz="quarter" idx="11"/>
          </p:nvPr>
        </p:nvSpPr>
        <p:spPr>
          <a:xfrm>
            <a:off x="2705100" y="6477000"/>
            <a:ext cx="3733800" cy="304800"/>
          </a:xfrm>
        </p:spPr>
        <p:txBody>
          <a:bodyPr/>
          <a:lstStyle>
            <a:lvl1pPr>
              <a:defRPr sz="1108">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val="395684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Rectangle 15"/>
          <p:cNvSpPr>
            <a:spLocks noGrp="1"/>
          </p:cNvSpPr>
          <p:nvPr>
            <p:ph type="sldNum" sz="quarter" idx="10"/>
          </p:nvPr>
        </p:nvSpPr>
        <p:spPr>
          <a:xfrm>
            <a:off x="8027378" y="6477000"/>
            <a:ext cx="1021374" cy="304800"/>
          </a:xfrm>
        </p:spPr>
        <p:txBody>
          <a:bodyPr/>
          <a:lstStyle>
            <a:lvl1pPr>
              <a:defRPr sz="1108">
                <a:latin typeface="Arial" pitchFamily="34" charset="0"/>
                <a:cs typeface="Arial" pitchFamily="34" charset="0"/>
              </a:defRPr>
            </a:lvl1pPr>
          </a:lstStyle>
          <a:p>
            <a:pPr>
              <a:defRPr/>
            </a:pPr>
            <a:fld id="{347967F4-BC60-47BA-B9E8-40AABF95C781}" type="slidenum">
              <a:rPr lang="en-US" smtClean="0">
                <a:solidFill>
                  <a:prstClr val="black"/>
                </a:solidFill>
              </a:rPr>
              <a:pPr>
                <a:defRPr/>
              </a:pPr>
              <a:t>‹#›</a:t>
            </a:fld>
            <a:endParaRPr lang="en-US">
              <a:solidFill>
                <a:prstClr val="black"/>
              </a:solidFill>
            </a:endParaRPr>
          </a:p>
        </p:txBody>
      </p:sp>
      <p:sp>
        <p:nvSpPr>
          <p:cNvPr id="4" name="Rectangle 16"/>
          <p:cNvSpPr>
            <a:spLocks noGrp="1"/>
          </p:cNvSpPr>
          <p:nvPr>
            <p:ph type="ftr" sz="quarter" idx="11"/>
          </p:nvPr>
        </p:nvSpPr>
        <p:spPr>
          <a:xfrm>
            <a:off x="2705100" y="6477000"/>
            <a:ext cx="3733800" cy="304800"/>
          </a:xfrm>
        </p:spPr>
        <p:txBody>
          <a:bodyPr/>
          <a:lstStyle>
            <a:lvl1pPr>
              <a:defRPr sz="1108">
                <a:latin typeface="Arial" pitchFamily="34" charset="0"/>
                <a:cs typeface="Arial" pitchFamily="34" charset="0"/>
              </a:defRPr>
            </a:lvl1pPr>
          </a:lstStyle>
          <a:p>
            <a:pPr>
              <a:defRPr/>
            </a:pPr>
            <a:r>
              <a:rPr lang="en-US">
                <a:solidFill>
                  <a:prstClr val="black"/>
                </a:solidFill>
              </a:rPr>
              <a:t>RESTRICTED</a:t>
            </a:r>
            <a:endParaRPr lang="en-US" dirty="0">
              <a:solidFill>
                <a:prstClr val="black"/>
              </a:solidFill>
            </a:endParaRPr>
          </a:p>
        </p:txBody>
      </p:sp>
    </p:spTree>
    <p:extLst>
      <p:ext uri="{BB962C8B-B14F-4D97-AF65-F5344CB8AC3E}">
        <p14:creationId xmlns:p14="http://schemas.microsoft.com/office/powerpoint/2010/main" val="99107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B3DA3F-58B1-453C-866A-2C31CB231A63}" type="datetimeFigureOut">
              <a:rPr lang="en-ZA" smtClean="0"/>
              <a:t>2020/06/02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305981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B3DA3F-58B1-453C-866A-2C31CB231A63}" type="datetimeFigureOut">
              <a:rPr lang="en-ZA" smtClean="0"/>
              <a:t>2020/06/02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81278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B3DA3F-58B1-453C-866A-2C31CB231A63}" type="datetimeFigureOut">
              <a:rPr lang="en-ZA" smtClean="0"/>
              <a:t>2020/06/02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47793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B3DA3F-58B1-453C-866A-2C31CB231A63}" type="datetimeFigureOut">
              <a:rPr lang="en-ZA" smtClean="0"/>
              <a:t>2020/06/02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310171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B3DA3F-58B1-453C-866A-2C31CB231A63}" type="datetimeFigureOut">
              <a:rPr lang="en-ZA" smtClean="0"/>
              <a:t>2020/06/02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155239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3DA3F-58B1-453C-866A-2C31CB231A63}" type="datetimeFigureOut">
              <a:rPr lang="en-ZA" smtClean="0"/>
              <a:t>2020/06/02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283451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3DA3F-58B1-453C-866A-2C31CB231A63}" type="datetimeFigureOut">
              <a:rPr lang="en-ZA" smtClean="0"/>
              <a:t>2020/06/02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92575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B3DA3F-58B1-453C-866A-2C31CB231A63}" type="datetimeFigureOut">
              <a:rPr lang="en-ZA" smtClean="0"/>
              <a:t>2020/06/02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A270D2B-0835-49A3-ACEE-56E9604391EE}" type="slidenum">
              <a:rPr lang="en-ZA" smtClean="0"/>
              <a:t>‹#›</a:t>
            </a:fld>
            <a:endParaRPr lang="en-ZA"/>
          </a:p>
        </p:txBody>
      </p:sp>
    </p:spTree>
    <p:extLst>
      <p:ext uri="{BB962C8B-B14F-4D97-AF65-F5344CB8AC3E}">
        <p14:creationId xmlns:p14="http://schemas.microsoft.com/office/powerpoint/2010/main" val="22462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3DA3F-58B1-453C-866A-2C31CB231A63}" type="datetimeFigureOut">
              <a:rPr lang="en-ZA" smtClean="0"/>
              <a:t>2020/06/02</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70D2B-0835-49A3-ACEE-56E9604391EE}" type="slidenum">
              <a:rPr lang="en-ZA" smtClean="0"/>
              <a:t>‹#›</a:t>
            </a:fld>
            <a:endParaRPr lang="en-ZA"/>
          </a:p>
        </p:txBody>
      </p:sp>
    </p:spTree>
    <p:extLst>
      <p:ext uri="{BB962C8B-B14F-4D97-AF65-F5344CB8AC3E}">
        <p14:creationId xmlns:p14="http://schemas.microsoft.com/office/powerpoint/2010/main" val="2736439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descr="G:\COA-Photosh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99440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1" name="Rectangle 3"/>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108">
                <a:solidFill>
                  <a:srgbClr val="006600"/>
                </a:solidFill>
                <a:cs typeface="Arial" pitchFamily="34" charset="0"/>
              </a:defRPr>
            </a:lvl1pPr>
          </a:lstStyle>
          <a:p>
            <a:pPr defTabSz="844083" fontAlgn="base">
              <a:spcBef>
                <a:spcPct val="0"/>
              </a:spcBef>
              <a:spcAft>
                <a:spcPct val="0"/>
              </a:spcAft>
              <a:defRPr/>
            </a:pPr>
            <a:r>
              <a:rPr lang="en-US">
                <a:solidFill>
                  <a:prstClr val="black"/>
                </a:solidFill>
                <a:latin typeface="Arial" pitchFamily="34" charset="0"/>
              </a:rPr>
              <a:t>RESTRICTED</a:t>
            </a:r>
            <a:endParaRPr lang="en-US" dirty="0">
              <a:solidFill>
                <a:prstClr val="black"/>
              </a:solidFill>
              <a:latin typeface="Arial" pitchFamily="34" charset="0"/>
            </a:endParaRPr>
          </a:p>
        </p:txBody>
      </p:sp>
      <p:sp>
        <p:nvSpPr>
          <p:cNvPr id="329732" name="Rectangle 4"/>
          <p:cNvSpPr>
            <a:spLocks noGrp="1" noChangeArrowheads="1"/>
          </p:cNvSpPr>
          <p:nvPr>
            <p:ph type="sldNum" sz="quarter" idx="4"/>
          </p:nvPr>
        </p:nvSpPr>
        <p:spPr bwMode="auto">
          <a:xfrm>
            <a:off x="6948264"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108">
                <a:solidFill>
                  <a:schemeClr val="bg2"/>
                </a:solidFill>
                <a:latin typeface="Arial" pitchFamily="34" charset="0"/>
                <a:cs typeface="Arial" pitchFamily="34" charset="0"/>
              </a:defRPr>
            </a:lvl1pPr>
          </a:lstStyle>
          <a:p>
            <a:pPr defTabSz="844083" fontAlgn="base">
              <a:spcBef>
                <a:spcPct val="0"/>
              </a:spcBef>
              <a:spcAft>
                <a:spcPct val="0"/>
              </a:spcAft>
              <a:defRPr/>
            </a:pPr>
            <a:fld id="{323D7853-DBEF-4228-89DD-C265517686E6}" type="slidenum">
              <a:rPr lang="en-US" smtClean="0">
                <a:solidFill>
                  <a:prstClr val="black"/>
                </a:solidFill>
              </a:rPr>
              <a:pPr defTabSz="844083" fontAlgn="base">
                <a:spcBef>
                  <a:spcPct val="0"/>
                </a:spcBef>
                <a:spcAft>
                  <a:spcPct val="0"/>
                </a:spcAft>
                <a:defRPr/>
              </a:pPr>
              <a:t>‹#›</a:t>
            </a:fld>
            <a:endParaRPr lang="en-US" dirty="0">
              <a:solidFill>
                <a:prstClr val="black"/>
              </a:solidFill>
            </a:endParaRPr>
          </a:p>
        </p:txBody>
      </p:sp>
      <p:sp>
        <p:nvSpPr>
          <p:cNvPr id="329733" name="Rectangle 5"/>
          <p:cNvSpPr>
            <a:spLocks noGrp="1" noChangeArrowheads="1"/>
          </p:cNvSpPr>
          <p:nvPr>
            <p:ph type="body" idx="1"/>
          </p:nvPr>
        </p:nvSpPr>
        <p:spPr bwMode="auto">
          <a:xfrm>
            <a:off x="457200" y="1340774"/>
            <a:ext cx="8229600" cy="4726657"/>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34" name="Rectangle 6"/>
          <p:cNvSpPr>
            <a:spLocks noGrp="1" noChangeArrowheads="1"/>
          </p:cNvSpPr>
          <p:nvPr>
            <p:ph type="title"/>
          </p:nvPr>
        </p:nvSpPr>
        <p:spPr bwMode="auto">
          <a:xfrm>
            <a:off x="457200" y="277819"/>
            <a:ext cx="8229600" cy="11398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61238692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5pPr>
      <a:lvl6pPr marL="422041"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6pPr>
      <a:lvl7pPr marL="844083"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7pPr>
      <a:lvl8pPr marL="1266124"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8pPr>
      <a:lvl9pPr marL="1688165" algn="ctr" rtl="0" fontAlgn="base">
        <a:spcBef>
          <a:spcPct val="0"/>
        </a:spcBef>
        <a:spcAft>
          <a:spcPct val="0"/>
        </a:spcAft>
        <a:defRPr sz="4062">
          <a:solidFill>
            <a:schemeClr val="tx1"/>
          </a:solidFill>
          <a:effectLst>
            <a:outerShdw blurRad="38100" dist="38100" dir="2700000" algn="tl">
              <a:srgbClr val="000000"/>
            </a:outerShdw>
          </a:effectLst>
          <a:latin typeface="Arial" pitchFamily="34" charset="0"/>
          <a:cs typeface="Arial" pitchFamily="34" charset="0"/>
        </a:defRPr>
      </a:lvl9pPr>
    </p:titleStyle>
    <p:bodyStyle>
      <a:lvl1pPr marL="316531" indent="-316531" algn="l" rtl="0" eaLnBrk="0" fontAlgn="base" hangingPunct="0">
        <a:spcBef>
          <a:spcPct val="20000"/>
        </a:spcBef>
        <a:spcAft>
          <a:spcPct val="0"/>
        </a:spcAft>
        <a:buClr>
          <a:schemeClr val="tx1"/>
        </a:buClr>
        <a:buFont typeface="Wingdings" pitchFamily="2" charset="2"/>
        <a:buChar char="Ø"/>
        <a:defRPr sz="2954">
          <a:solidFill>
            <a:schemeClr val="tx1"/>
          </a:solidFill>
          <a:effectLst>
            <a:outerShdw blurRad="38100" dist="38100" dir="2700000" algn="tl">
              <a:srgbClr val="000000"/>
            </a:outerShdw>
          </a:effectLst>
          <a:latin typeface="+mn-lt"/>
          <a:ea typeface="+mn-ea"/>
          <a:cs typeface="+mn-cs"/>
        </a:defRPr>
      </a:lvl1pPr>
      <a:lvl2pPr marL="685817" indent="-263776" algn="l" rtl="0" eaLnBrk="0" fontAlgn="base" hangingPunct="0">
        <a:spcBef>
          <a:spcPct val="20000"/>
        </a:spcBef>
        <a:spcAft>
          <a:spcPct val="0"/>
        </a:spcAft>
        <a:buClr>
          <a:schemeClr val="tx1"/>
        </a:buClr>
        <a:buFont typeface="Wingdings" pitchFamily="2" charset="2"/>
        <a:buChar char="Ø"/>
        <a:defRPr sz="2585">
          <a:solidFill>
            <a:schemeClr val="tx1"/>
          </a:solidFill>
          <a:effectLst>
            <a:outerShdw blurRad="38100" dist="38100" dir="2700000" algn="tl">
              <a:srgbClr val="000000"/>
            </a:outerShdw>
          </a:effectLst>
          <a:latin typeface="+mn-lt"/>
          <a:cs typeface="+mn-cs"/>
        </a:defRPr>
      </a:lvl2pPr>
      <a:lvl3pPr marL="1055103" indent="-211021" algn="l" rtl="0" eaLnBrk="0" fontAlgn="base" hangingPunct="0">
        <a:spcBef>
          <a:spcPct val="20000"/>
        </a:spcBef>
        <a:spcAft>
          <a:spcPct val="0"/>
        </a:spcAft>
        <a:buClr>
          <a:schemeClr val="tx1"/>
        </a:buClr>
        <a:buFont typeface="Wingdings" pitchFamily="2" charset="2"/>
        <a:buChar char="Ø"/>
        <a:defRPr sz="2215">
          <a:solidFill>
            <a:schemeClr val="tx1"/>
          </a:solidFill>
          <a:effectLst>
            <a:outerShdw blurRad="38100" dist="38100" dir="2700000" algn="tl">
              <a:srgbClr val="000000"/>
            </a:outerShdw>
          </a:effectLst>
          <a:latin typeface="+mn-lt"/>
          <a:cs typeface="+mn-cs"/>
        </a:defRPr>
      </a:lvl3pPr>
      <a:lvl4pPr marL="1477145" indent="-211021" algn="l" rtl="0" eaLnBrk="0" fontAlgn="base" hangingPunct="0">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4pPr>
      <a:lvl5pPr marL="1899186" indent="-211021" algn="l" rtl="0" eaLnBrk="0" fontAlgn="base" hangingPunct="0">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5pPr>
      <a:lvl6pPr marL="2321227"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6pPr>
      <a:lvl7pPr marL="2743269"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7pPr>
      <a:lvl8pPr marL="3165310"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8pPr>
      <a:lvl9pPr marL="3587351" indent="-211021" algn="l" rtl="0" fontAlgn="base">
        <a:spcBef>
          <a:spcPct val="20000"/>
        </a:spcBef>
        <a:spcAft>
          <a:spcPct val="0"/>
        </a:spcAft>
        <a:buClr>
          <a:schemeClr val="tx1"/>
        </a:buClr>
        <a:buFont typeface="Wingdings" pitchFamily="2" charset="2"/>
        <a:buChar char="Ø"/>
        <a:defRPr sz="1846">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E0BE92-52A3-0C45-9B3B-665CA5079A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24" y="0"/>
            <a:ext cx="4573583" cy="4958565"/>
          </a:xfrm>
          <a:prstGeom prst="rect">
            <a:avLst/>
          </a:prstGeom>
        </p:spPr>
      </p:pic>
      <p:pic>
        <p:nvPicPr>
          <p:cNvPr id="5" name="Picture 4">
            <a:extLst>
              <a:ext uri="{FF2B5EF4-FFF2-40B4-BE49-F238E27FC236}">
                <a16:creationId xmlns:a16="http://schemas.microsoft.com/office/drawing/2014/main" id="{82DE43F4-AC2F-2540-B1D3-A3B211703107}"/>
              </a:ext>
            </a:extLst>
          </p:cNvPr>
          <p:cNvPicPr>
            <a:picLocks noChangeAspect="1"/>
          </p:cNvPicPr>
          <p:nvPr/>
        </p:nvPicPr>
        <p:blipFill>
          <a:blip r:embed="rId3"/>
          <a:stretch>
            <a:fillRect/>
          </a:stretch>
        </p:blipFill>
        <p:spPr>
          <a:xfrm>
            <a:off x="0" y="0"/>
            <a:ext cx="9144000" cy="6858000"/>
          </a:xfrm>
          <a:prstGeom prst="rect">
            <a:avLst/>
          </a:prstGeom>
        </p:spPr>
      </p:pic>
      <p:sp>
        <p:nvSpPr>
          <p:cNvPr id="12" name="TextBox 11">
            <a:extLst>
              <a:ext uri="{FF2B5EF4-FFF2-40B4-BE49-F238E27FC236}">
                <a16:creationId xmlns:a16="http://schemas.microsoft.com/office/drawing/2014/main" id="{B960634B-D1B3-4971-B56B-3344BA73CED8}"/>
              </a:ext>
            </a:extLst>
          </p:cNvPr>
          <p:cNvSpPr txBox="1"/>
          <p:nvPr/>
        </p:nvSpPr>
        <p:spPr>
          <a:xfrm>
            <a:off x="2823876" y="5821414"/>
            <a:ext cx="6084000" cy="432000"/>
          </a:xfrm>
          <a:prstGeom prst="rect">
            <a:avLst/>
          </a:prstGeom>
          <a:noFill/>
          <a:ln>
            <a:noFill/>
          </a:ln>
        </p:spPr>
        <p:txBody>
          <a:bodyPr wrap="none" rtlCol="0">
            <a:prstTxWarp prst="textPlain">
              <a:avLst/>
            </a:prstTxWarp>
            <a:spAutoFit/>
          </a:bodyPr>
          <a:lstStyle/>
          <a:p>
            <a:r>
              <a:rPr lang="en-GB" sz="2800" b="1" spc="-150" dirty="0">
                <a:solidFill>
                  <a:srgbClr val="014929"/>
                </a:solidFill>
                <a:latin typeface="Arial Black" panose="020B0A04020102020204" pitchFamily="34" charset="0"/>
              </a:rPr>
              <a:t>Presentation to the </a:t>
            </a:r>
            <a:r>
              <a:rPr lang="en-GB" sz="2800" b="1" spc="-150" dirty="0" err="1">
                <a:solidFill>
                  <a:srgbClr val="014929"/>
                </a:solidFill>
                <a:latin typeface="Arial Black" panose="020B0A04020102020204" pitchFamily="34" charset="0"/>
              </a:rPr>
              <a:t>PCD&amp;MV</a:t>
            </a:r>
            <a:endParaRPr lang="en-GB" sz="2800" b="1" spc="-150" dirty="0">
              <a:solidFill>
                <a:srgbClr val="014929"/>
              </a:solidFill>
              <a:latin typeface="Arial Black" panose="020B0A04020102020204" pitchFamily="34" charset="0"/>
            </a:endParaRPr>
          </a:p>
        </p:txBody>
      </p:sp>
      <p:sp>
        <p:nvSpPr>
          <p:cNvPr id="13" name="TextBox 12">
            <a:extLst>
              <a:ext uri="{FF2B5EF4-FFF2-40B4-BE49-F238E27FC236}">
                <a16:creationId xmlns:a16="http://schemas.microsoft.com/office/drawing/2014/main" id="{5098FD61-33EF-4761-8036-8B7B7F634A42}"/>
              </a:ext>
            </a:extLst>
          </p:cNvPr>
          <p:cNvSpPr txBox="1"/>
          <p:nvPr/>
        </p:nvSpPr>
        <p:spPr>
          <a:xfrm>
            <a:off x="6925969" y="6343387"/>
            <a:ext cx="2052165" cy="461665"/>
          </a:xfrm>
          <a:prstGeom prst="rect">
            <a:avLst/>
          </a:prstGeom>
          <a:noFill/>
        </p:spPr>
        <p:txBody>
          <a:bodyPr wrap="none" rtlCol="0">
            <a:spAutoFit/>
          </a:bodyPr>
          <a:lstStyle/>
          <a:p>
            <a:pPr algn="r"/>
            <a:r>
              <a:rPr lang="en-GB" sz="2400" dirty="0">
                <a:solidFill>
                  <a:srgbClr val="004828"/>
                </a:solidFill>
                <a:latin typeface="Arial" panose="020B0604020202020204" pitchFamily="34" charset="0"/>
                <a:cs typeface="Arial" panose="020B0604020202020204" pitchFamily="34" charset="0"/>
              </a:rPr>
              <a:t>03 June 2020</a:t>
            </a:r>
          </a:p>
        </p:txBody>
      </p:sp>
      <p:sp>
        <p:nvSpPr>
          <p:cNvPr id="14" name="TextBox 13">
            <a:extLst>
              <a:ext uri="{FF2B5EF4-FFF2-40B4-BE49-F238E27FC236}">
                <a16:creationId xmlns:a16="http://schemas.microsoft.com/office/drawing/2014/main" id="{AB172BBE-DA9D-4AB5-A498-978AA188EE0F}"/>
              </a:ext>
            </a:extLst>
          </p:cNvPr>
          <p:cNvSpPr txBox="1"/>
          <p:nvPr/>
        </p:nvSpPr>
        <p:spPr>
          <a:xfrm>
            <a:off x="4856813" y="5289777"/>
            <a:ext cx="4343981" cy="400110"/>
          </a:xfrm>
          <a:prstGeom prst="rect">
            <a:avLst/>
          </a:prstGeom>
          <a:noFill/>
        </p:spPr>
        <p:txBody>
          <a:bodyPr wrap="square" rtlCol="0">
            <a:spAutoFit/>
          </a:bodyPr>
          <a:lstStyle/>
          <a:p>
            <a:r>
              <a:rPr lang="en-GB" sz="2000" spc="200" dirty="0">
                <a:solidFill>
                  <a:srgbClr val="3D6040"/>
                </a:solidFill>
                <a:latin typeface="Arial" panose="020B0604020202020204" pitchFamily="34" charset="0"/>
                <a:cs typeface="Arial" panose="020B0604020202020204" pitchFamily="34" charset="0"/>
              </a:rPr>
              <a:t>DEPARTMENT OF DEFENCE</a:t>
            </a:r>
          </a:p>
        </p:txBody>
      </p:sp>
      <p:sp>
        <p:nvSpPr>
          <p:cNvPr id="15" name="TextBox 14"/>
          <p:cNvSpPr txBox="1"/>
          <p:nvPr/>
        </p:nvSpPr>
        <p:spPr>
          <a:xfrm>
            <a:off x="6228002" y="4483100"/>
            <a:ext cx="2653661" cy="675150"/>
          </a:xfrm>
          <a:prstGeom prst="rect">
            <a:avLst/>
          </a:prstGeom>
          <a:noFill/>
        </p:spPr>
        <p:txBody>
          <a:bodyPr wrap="square" rtlCol="0">
            <a:prstTxWarp prst="textPlain">
              <a:avLst/>
            </a:prstTxWarp>
            <a:spAutoFit/>
          </a:bodyPr>
          <a:lstStyle/>
          <a:p>
            <a:r>
              <a:rPr lang="en-GB" sz="4000" b="1" dirty="0">
                <a:gradFill flip="none" rotWithShape="1">
                  <a:gsLst>
                    <a:gs pos="59000">
                      <a:srgbClr val="7B9486">
                        <a:tint val="66000"/>
                        <a:satMod val="160000"/>
                      </a:srgbClr>
                    </a:gs>
                    <a:gs pos="88000">
                      <a:srgbClr val="7B9486">
                        <a:tint val="44500"/>
                        <a:satMod val="160000"/>
                      </a:srgbClr>
                    </a:gs>
                    <a:gs pos="100000">
                      <a:srgbClr val="7B9486">
                        <a:tint val="23500"/>
                        <a:satMod val="160000"/>
                      </a:srgbClr>
                    </a:gs>
                  </a:gsLst>
                  <a:lin ang="5400000" scaled="1"/>
                  <a:tileRect/>
                </a:gradFill>
                <a:latin typeface="Arial Black" panose="020B0A04020102020204" pitchFamily="34" charset="0"/>
                <a:cs typeface="Arial" panose="020B0604020202020204" pitchFamily="34" charset="0"/>
              </a:rPr>
              <a:t>2019/20</a:t>
            </a:r>
          </a:p>
        </p:txBody>
      </p:sp>
      <p:cxnSp>
        <p:nvCxnSpPr>
          <p:cNvPr id="16" name="Straight Connector 15">
            <a:extLst>
              <a:ext uri="{FF2B5EF4-FFF2-40B4-BE49-F238E27FC236}">
                <a16:creationId xmlns:a16="http://schemas.microsoft.com/office/drawing/2014/main" id="{0CCC7CF6-F59B-45F8-B781-D742A998BDD3}"/>
              </a:ext>
            </a:extLst>
          </p:cNvPr>
          <p:cNvCxnSpPr/>
          <p:nvPr/>
        </p:nvCxnSpPr>
        <p:spPr>
          <a:xfrm>
            <a:off x="4594674" y="5749292"/>
            <a:ext cx="4279306" cy="0"/>
          </a:xfrm>
          <a:prstGeom prst="line">
            <a:avLst/>
          </a:prstGeom>
          <a:ln w="19050">
            <a:solidFill>
              <a:srgbClr val="5A83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980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Q4 Strategic Overview</a:t>
            </a:r>
          </a:p>
        </p:txBody>
      </p:sp>
    </p:spTree>
    <p:extLst>
      <p:ext uri="{BB962C8B-B14F-4D97-AF65-F5344CB8AC3E}">
        <p14:creationId xmlns:p14="http://schemas.microsoft.com/office/powerpoint/2010/main" val="77610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SA </a:t>
            </a:r>
            <a:r>
              <a:rPr lang="en-US" altLang="en-US" sz="2800" b="1" dirty="0" err="1">
                <a:solidFill>
                  <a:prstClr val="white"/>
                </a:solidFill>
                <a:latin typeface="Arial" panose="020B0604020202020204" pitchFamily="34" charset="0"/>
              </a:rPr>
              <a:t>Defence</a:t>
            </a:r>
            <a:r>
              <a:rPr lang="en-US" altLang="en-US" sz="2800" b="1" dirty="0">
                <a:solidFill>
                  <a:prstClr val="white"/>
                </a:solidFill>
                <a:latin typeface="Arial" panose="020B0604020202020204" pitchFamily="34" charset="0"/>
              </a:rPr>
              <a:t> Review 2015 Implementation Status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gn="just" defTabSz="914400" fontAlgn="base">
              <a:spcBef>
                <a:spcPct val="0"/>
              </a:spcBef>
              <a:spcAft>
                <a:spcPct val="0"/>
              </a:spcAft>
              <a:buFont typeface="Arial" panose="020B0604020202020204" pitchFamily="34" charset="0"/>
              <a:buChar char="•"/>
            </a:pPr>
            <a:r>
              <a:rPr lang="en-ZA" sz="2200" dirty="0">
                <a:latin typeface="Arial" charset="0"/>
                <a:cs typeface="Arial" charset="0"/>
              </a:rPr>
              <a:t>The implementation of the Defence Review 2015 remains totally dependent on an improved funding trajectory to the DOD.</a:t>
            </a:r>
          </a:p>
          <a:p>
            <a:pPr marL="342900" lvl="1" indent="-342900"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r>
              <a:rPr lang="en-ZA" sz="2200" dirty="0">
                <a:latin typeface="Arial" charset="0"/>
                <a:cs typeface="Arial" charset="0"/>
              </a:rPr>
              <a:t>A presentation on the funding trajectory was made to the Council of Defence on 27 Jan 2020, where after the President and the DG of the NT was briefed on 06 and 10 Feb 2020 respectively. </a:t>
            </a:r>
          </a:p>
          <a:p>
            <a:pPr marL="342900" lvl="1" indent="-342900" algn="just" defTabSz="914400" fontAlgn="base">
              <a:spcBef>
                <a:spcPct val="0"/>
              </a:spcBef>
              <a:spcAft>
                <a:spcPct val="0"/>
              </a:spcAft>
              <a:buFont typeface="Arial" panose="020B0604020202020204" pitchFamily="34" charset="0"/>
              <a:buChar char="•"/>
            </a:pPr>
            <a:endParaRPr lang="en-ZA" sz="2200" dirty="0">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r>
              <a:rPr lang="en-ZA" sz="2200" dirty="0">
                <a:latin typeface="Arial" charset="0"/>
                <a:cs typeface="Arial" charset="0"/>
              </a:rPr>
              <a:t>The implementation of the Defence Review 2015 remains work in progress.</a:t>
            </a:r>
            <a:endParaRPr lang="en-ZA" sz="2200" dirty="0">
              <a:solidFill>
                <a:srgbClr val="C00000"/>
              </a:solidFill>
              <a:latin typeface="Arial" charset="0"/>
              <a:cs typeface="Arial" charset="0"/>
            </a:endParaRPr>
          </a:p>
          <a:p>
            <a:pPr marL="342900" lvl="1" indent="-342900" algn="just" defTabSz="914400" fontAlgn="base">
              <a:spcBef>
                <a:spcPct val="0"/>
              </a:spcBef>
              <a:spcAft>
                <a:spcPct val="0"/>
              </a:spcAft>
              <a:buFont typeface="Arial" panose="020B0604020202020204" pitchFamily="34" charset="0"/>
              <a:buChar char="•"/>
            </a:pPr>
            <a:endParaRPr lang="en-ZA" sz="2200" dirty="0">
              <a:solidFill>
                <a:srgbClr val="C00000"/>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11</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899852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Human Resource Status</a:t>
            </a:r>
          </a:p>
        </p:txBody>
      </p:sp>
      <p:sp>
        <p:nvSpPr>
          <p:cNvPr id="6" name="Rectangle 13"/>
          <p:cNvSpPr>
            <a:spLocks noChangeArrowheads="1"/>
          </p:cNvSpPr>
          <p:nvPr/>
        </p:nvSpPr>
        <p:spPr bwMode="auto">
          <a:xfrm>
            <a:off x="288979" y="772920"/>
            <a:ext cx="8565502" cy="328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During the year under review, the DOD planned and budgeted for an average personnel strength of 74 901 at a cost of Rb31,89. On receipt of the Final Letter of Allocation from NT dated 29 Oct 2018, the </a:t>
            </a:r>
            <a:r>
              <a:rPr lang="en-ZA" sz="2200" dirty="0" err="1">
                <a:solidFill>
                  <a:prstClr val="black"/>
                </a:solidFill>
                <a:latin typeface="Arial" charset="0"/>
                <a:cs typeface="Arial" charset="0"/>
              </a:rPr>
              <a:t>CoE</a:t>
            </a:r>
            <a:r>
              <a:rPr lang="en-ZA" sz="2200" dirty="0">
                <a:solidFill>
                  <a:prstClr val="black"/>
                </a:solidFill>
                <a:latin typeface="Arial" charset="0"/>
                <a:cs typeface="Arial" charset="0"/>
              </a:rPr>
              <a:t> allocation was confirmed as follows.  </a:t>
            </a:r>
          </a:p>
          <a:p>
            <a:pPr marL="357188" lvl="1"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814388" lvl="2" indent="-357188" algn="just" defTabSz="914400" fontAlgn="base">
              <a:spcBef>
                <a:spcPct val="0"/>
              </a:spcBef>
              <a:spcAft>
                <a:spcPct val="0"/>
              </a:spcAft>
              <a:buFont typeface="Courier New" panose="02070309020205020404" pitchFamily="49" charset="0"/>
              <a:buChar char="o"/>
            </a:pPr>
            <a:r>
              <a:rPr lang="pt-BR" sz="2200" dirty="0">
                <a:solidFill>
                  <a:prstClr val="black"/>
                </a:solidFill>
                <a:latin typeface="Arial" charset="0"/>
                <a:cs typeface="Arial" charset="0"/>
              </a:rPr>
              <a:t>FY2019/20:  R29 193 710 000</a:t>
            </a:r>
          </a:p>
          <a:p>
            <a:pPr marL="814388" lvl="2" indent="-357188" algn="just" defTabSz="914400" fontAlgn="base">
              <a:spcBef>
                <a:spcPct val="0"/>
              </a:spcBef>
              <a:spcAft>
                <a:spcPct val="0"/>
              </a:spcAft>
              <a:buFont typeface="Courier New" panose="02070309020205020404" pitchFamily="49" charset="0"/>
              <a:buChar char="o"/>
            </a:pPr>
            <a:r>
              <a:rPr lang="pt-BR" sz="2200" dirty="0">
                <a:solidFill>
                  <a:prstClr val="black"/>
                </a:solidFill>
                <a:latin typeface="Arial" charset="0"/>
                <a:cs typeface="Arial" charset="0"/>
              </a:rPr>
              <a:t>FY2020/21:  R31 365 882 000 </a:t>
            </a:r>
          </a:p>
          <a:p>
            <a:pPr marL="814388" lvl="2" indent="-357188" algn="just" defTabSz="914400" fontAlgn="base">
              <a:spcBef>
                <a:spcPct val="0"/>
              </a:spcBef>
              <a:spcAft>
                <a:spcPct val="0"/>
              </a:spcAft>
              <a:buFont typeface="Courier New" panose="02070309020205020404" pitchFamily="49" charset="0"/>
              <a:buChar char="o"/>
            </a:pPr>
            <a:r>
              <a:rPr lang="pt-BR" sz="2200" dirty="0">
                <a:solidFill>
                  <a:prstClr val="black"/>
                </a:solidFill>
                <a:latin typeface="Arial" charset="0"/>
                <a:cs typeface="Arial" charset="0"/>
              </a:rPr>
              <a:t>FY2021/22:  R33 404 665 000</a:t>
            </a:r>
          </a:p>
          <a:p>
            <a:pPr marL="457200" lvl="2" algn="just" defTabSz="914400" fontAlgn="base">
              <a:spcBef>
                <a:spcPct val="0"/>
              </a:spcBef>
              <a:spcAft>
                <a:spcPct val="0"/>
              </a:spcAft>
            </a:pPr>
            <a:endParaRPr lang="pt-BR" sz="1100" dirty="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reduction in the </a:t>
            </a:r>
            <a:r>
              <a:rPr lang="en-ZA" sz="2200" dirty="0" err="1">
                <a:solidFill>
                  <a:prstClr val="black"/>
                </a:solidFill>
                <a:latin typeface="Arial" charset="0"/>
                <a:cs typeface="Arial" charset="0"/>
              </a:rPr>
              <a:t>CoE</a:t>
            </a:r>
            <a:r>
              <a:rPr lang="en-ZA" sz="2200" dirty="0">
                <a:solidFill>
                  <a:prstClr val="black"/>
                </a:solidFill>
                <a:latin typeface="Arial" charset="0"/>
                <a:cs typeface="Arial" charset="0"/>
              </a:rPr>
              <a:t> budget, as imposed by NT, presupposes that the DOD must reduce its personnel strength to fit within the allocation whilst executing a Rejuvenation Strategy.  </a:t>
            </a:r>
          </a:p>
          <a:p>
            <a:pPr marL="357188" lvl="1"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imposed </a:t>
            </a:r>
            <a:r>
              <a:rPr lang="en-ZA" sz="2200" dirty="0" err="1">
                <a:solidFill>
                  <a:prstClr val="black"/>
                </a:solidFill>
                <a:latin typeface="Arial" charset="0"/>
                <a:cs typeface="Arial" charset="0"/>
              </a:rPr>
              <a:t>CoE</a:t>
            </a:r>
            <a:r>
              <a:rPr lang="en-ZA" sz="2200" dirty="0">
                <a:solidFill>
                  <a:prstClr val="black"/>
                </a:solidFill>
                <a:latin typeface="Arial" charset="0"/>
                <a:cs typeface="Arial" charset="0"/>
              </a:rPr>
              <a:t> budget ceiling did not take account of ordered commitments, current operations and exercises for which trained uniformed personnel are required.</a:t>
            </a:r>
            <a:endParaRPr lang="pt-BR" sz="2200" dirty="0">
              <a:solidFill>
                <a:prstClr val="black"/>
              </a:solidFill>
              <a:latin typeface="Arial" charset="0"/>
              <a:cs typeface="Arial" charset="0"/>
            </a:endParaRPr>
          </a:p>
          <a:p>
            <a:pPr marL="0" lvl="1"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12</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87612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Human Resource Status</a:t>
            </a:r>
          </a:p>
        </p:txBody>
      </p:sp>
      <p:sp>
        <p:nvSpPr>
          <p:cNvPr id="6" name="Rectangle 13"/>
          <p:cNvSpPr>
            <a:spLocks noChangeArrowheads="1"/>
          </p:cNvSpPr>
          <p:nvPr/>
        </p:nvSpPr>
        <p:spPr bwMode="auto">
          <a:xfrm>
            <a:off x="288979" y="772920"/>
            <a:ext cx="8565502" cy="328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DOD requires an average HR strength of 77 000.  In order to assure a more sustainable defence capability, an average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HR strength of 75 500, together with planned Reserve Force </a:t>
            </a:r>
            <a:r>
              <a:rPr lang="en-ZA" sz="2200" dirty="0" err="1">
                <a:solidFill>
                  <a:prstClr val="black"/>
                </a:solidFill>
                <a:latin typeface="Arial" charset="0"/>
                <a:cs typeface="Arial" charset="0"/>
              </a:rPr>
              <a:t>mandays</a:t>
            </a:r>
            <a:r>
              <a:rPr lang="en-ZA" sz="2200" dirty="0">
                <a:solidFill>
                  <a:prstClr val="black"/>
                </a:solidFill>
                <a:latin typeface="Arial" charset="0"/>
                <a:cs typeface="Arial" charset="0"/>
              </a:rPr>
              <a:t> of 2 693 048, were maintained to execute the DOD’s mandate over the MTEF. </a:t>
            </a:r>
          </a:p>
          <a:p>
            <a:pPr marL="357188" lvl="1"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DOD reduced its strength from</a:t>
            </a:r>
            <a:r>
              <a:rPr lang="en-ZA" sz="2200" b="1" dirty="0">
                <a:solidFill>
                  <a:prstClr val="black"/>
                </a:solidFill>
                <a:latin typeface="Arial" charset="0"/>
                <a:cs typeface="Arial" charset="0"/>
              </a:rPr>
              <a:t> 78 632 on </a:t>
            </a:r>
            <a:br>
              <a:rPr lang="en-ZA" sz="2200" b="1" dirty="0">
                <a:solidFill>
                  <a:prstClr val="black"/>
                </a:solidFill>
                <a:latin typeface="Arial" charset="0"/>
                <a:cs typeface="Arial" charset="0"/>
              </a:rPr>
            </a:br>
            <a:r>
              <a:rPr lang="en-ZA" sz="2200" b="1" dirty="0">
                <a:solidFill>
                  <a:prstClr val="black"/>
                </a:solidFill>
                <a:latin typeface="Arial" charset="0"/>
                <a:cs typeface="Arial" charset="0"/>
              </a:rPr>
              <a:t>31 Mar 2014 to 74 096 on 31 Mar 2020</a:t>
            </a:r>
            <a:r>
              <a:rPr lang="en-ZA" sz="2200" dirty="0">
                <a:solidFill>
                  <a:prstClr val="black"/>
                </a:solidFill>
                <a:latin typeface="Arial" charset="0"/>
                <a:cs typeface="Arial" charset="0"/>
              </a:rPr>
              <a:t>, constituting a reduction in strength of 4 536 over this period.</a:t>
            </a:r>
          </a:p>
          <a:p>
            <a:pPr marL="357188" lvl="1"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planned average strength of the DOD for the FY2019/20 was reduced from 74 901 to 74 104 at a cost of Rb31.8, resulting in a </a:t>
            </a:r>
            <a:r>
              <a:rPr lang="en-ZA" sz="2200" b="1" dirty="0">
                <a:solidFill>
                  <a:prstClr val="black"/>
                </a:solidFill>
                <a:effectLst>
                  <a:outerShdw blurRad="38100" dist="38100" dir="2700000" algn="tl">
                    <a:srgbClr val="000000">
                      <a:alpha val="43137"/>
                    </a:srgbClr>
                  </a:outerShdw>
                </a:effectLst>
                <a:latin typeface="Arial" charset="0"/>
                <a:cs typeface="Arial" charset="0"/>
              </a:rPr>
              <a:t>shortfall of R2.6 billion</a:t>
            </a:r>
            <a:r>
              <a:rPr lang="en-ZA" sz="2200" dirty="0">
                <a:solidFill>
                  <a:prstClr val="black"/>
                </a:solidFill>
                <a:latin typeface="Arial" charset="0"/>
                <a:cs typeface="Arial" charset="0"/>
              </a:rPr>
              <a:t>.</a:t>
            </a:r>
          </a:p>
          <a:p>
            <a:pPr marL="357188" lvl="1"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lvl="1" indent="-357188"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13</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842094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Governance and Accountability</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b="1" dirty="0">
                <a:effectLst>
                  <a:outerShdw blurRad="38100" dist="38100" dir="2700000" algn="tl">
                    <a:srgbClr val="000000">
                      <a:alpha val="43137"/>
                    </a:srgbClr>
                  </a:outerShdw>
                </a:effectLst>
                <a:latin typeface="Arial" charset="0"/>
                <a:cs typeface="Arial" charset="0"/>
              </a:rPr>
              <a:t>Governance Arrangements </a:t>
            </a:r>
          </a:p>
          <a:p>
            <a:pPr algn="just" defTabSz="914400" fontAlgn="base">
              <a:spcBef>
                <a:spcPct val="0"/>
              </a:spcBef>
              <a:spcAft>
                <a:spcPct val="0"/>
              </a:spcAft>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During the period under review, the Secretary for Defence provided strategic direction to the DOD through various governance activities and interventions.</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These included timely decision-making on strategic and defence diplomacy matters, effective management and processing of official departmental documents, chairing of various DOD management bodies, as well as the attendance of Director-Generals’ meetings, Cabinet Lekgotlas and Government Clusters.</a:t>
            </a: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14</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49448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Governance and Accountability</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b="1" dirty="0">
                <a:effectLst>
                  <a:outerShdw blurRad="38100" dist="38100" dir="2700000" algn="tl">
                    <a:srgbClr val="000000">
                      <a:alpha val="43137"/>
                    </a:srgbClr>
                  </a:outerShdw>
                </a:effectLst>
                <a:latin typeface="Arial" charset="0"/>
                <a:cs typeface="Arial" charset="0"/>
              </a:rPr>
              <a:t>COVID-19</a:t>
            </a:r>
          </a:p>
          <a:p>
            <a:pPr algn="just" defTabSz="914400" fontAlgn="base">
              <a:spcBef>
                <a:spcPct val="0"/>
              </a:spcBef>
              <a:spcAft>
                <a:spcPct val="0"/>
              </a:spcAft>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Following the nationwide </a:t>
            </a:r>
            <a:r>
              <a:rPr lang="en-ZA" sz="2200" dirty="0" smtClean="0">
                <a:solidFill>
                  <a:prstClr val="black"/>
                </a:solidFill>
                <a:latin typeface="Arial" charset="0"/>
                <a:cs typeface="Arial" charset="0"/>
              </a:rPr>
              <a:t>lockdown, the </a:t>
            </a:r>
            <a:r>
              <a:rPr lang="en-ZA" sz="2200" dirty="0">
                <a:solidFill>
                  <a:prstClr val="black"/>
                </a:solidFill>
                <a:latin typeface="Arial" charset="0"/>
                <a:cs typeface="Arial" charset="0"/>
              </a:rPr>
              <a:t>President instructed that NATJOINTS must serve as a the custodian of all reports on the COVID-19 pandemic at DG level.  </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President appointed the JCPS Cluster Co-Chairpersons (Secretary for Defence and National Commissioner of SA Police Services [SAPS]) to coordinate and facilitate all work related to various work streams on COVID-19, which includes the following sectors: economic, health, security, education, legal and regulatory framework, communications and labour sectors.</a:t>
            </a: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15</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834519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Governance and Accountability</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b="1" dirty="0">
                <a:effectLst>
                  <a:outerShdw blurRad="38100" dist="38100" dir="2700000" algn="tl">
                    <a:srgbClr val="000000">
                      <a:alpha val="43137"/>
                    </a:srgbClr>
                  </a:outerShdw>
                </a:effectLst>
                <a:latin typeface="Arial" charset="0"/>
                <a:cs typeface="Arial" charset="0"/>
              </a:rPr>
              <a:t>COVID-19</a:t>
            </a:r>
          </a:p>
          <a:p>
            <a:pPr algn="just" defTabSz="914400" fontAlgn="base">
              <a:spcBef>
                <a:spcPct val="0"/>
              </a:spcBef>
              <a:spcAft>
                <a:spcPct val="0"/>
              </a:spcAft>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Secretary for Defence, in his capacity as the Co-Chairperson of the JCPS Cluster has since played an instrumental role in leading and coordinating:</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914400" lvl="1" indent="-457200" algn="just" defTabSz="914400" fontAlgn="base">
              <a:spcBef>
                <a:spcPct val="0"/>
              </a:spcBef>
              <a:spcAft>
                <a:spcPct val="0"/>
              </a:spcAft>
              <a:buFont typeface="+mj-lt"/>
              <a:buAutoNum type="arabicParenR"/>
            </a:pPr>
            <a:r>
              <a:rPr lang="en-ZA" sz="2000" dirty="0">
                <a:solidFill>
                  <a:prstClr val="black"/>
                </a:solidFill>
                <a:latin typeface="Arial" charset="0"/>
                <a:cs typeface="Arial" charset="0"/>
              </a:rPr>
              <a:t>The repatriation of 114 South Africans from the City of Wuhan, Hubei Province in the People’s Republic of China.</a:t>
            </a:r>
          </a:p>
          <a:p>
            <a:pPr marL="914400" lvl="1" indent="-457200" algn="just" defTabSz="914400" fontAlgn="base">
              <a:spcBef>
                <a:spcPct val="0"/>
              </a:spcBef>
              <a:spcAft>
                <a:spcPct val="0"/>
              </a:spcAft>
              <a:buFont typeface="+mj-lt"/>
              <a:buAutoNum type="arabicParenR"/>
            </a:pPr>
            <a:endParaRPr lang="en-ZA" sz="2000" dirty="0">
              <a:solidFill>
                <a:prstClr val="black"/>
              </a:solidFill>
              <a:latin typeface="Arial" charset="0"/>
              <a:cs typeface="Arial" charset="0"/>
            </a:endParaRPr>
          </a:p>
          <a:p>
            <a:pPr marL="914400" lvl="1" indent="-457200" algn="just" defTabSz="914400" fontAlgn="base">
              <a:spcBef>
                <a:spcPct val="0"/>
              </a:spcBef>
              <a:spcAft>
                <a:spcPct val="0"/>
              </a:spcAft>
              <a:buFont typeface="+mj-lt"/>
              <a:buAutoNum type="arabicParenR"/>
            </a:pPr>
            <a:r>
              <a:rPr lang="en-ZA" sz="2000" dirty="0">
                <a:solidFill>
                  <a:prstClr val="black"/>
                </a:solidFill>
                <a:latin typeface="Arial" charset="0"/>
                <a:cs typeface="Arial" charset="0"/>
              </a:rPr>
              <a:t>The establishment of COVID-19 work streams.</a:t>
            </a:r>
          </a:p>
          <a:p>
            <a:pPr marL="914400" lvl="1" indent="-457200" algn="just" defTabSz="914400" fontAlgn="base">
              <a:spcBef>
                <a:spcPct val="0"/>
              </a:spcBef>
              <a:spcAft>
                <a:spcPct val="0"/>
              </a:spcAft>
              <a:buFont typeface="+mj-lt"/>
              <a:buAutoNum type="arabicParenR"/>
            </a:pPr>
            <a:endParaRPr lang="en-ZA" sz="2000" dirty="0">
              <a:solidFill>
                <a:prstClr val="black"/>
              </a:solidFill>
              <a:latin typeface="Arial" charset="0"/>
              <a:cs typeface="Arial" charset="0"/>
            </a:endParaRPr>
          </a:p>
          <a:p>
            <a:pPr marL="914400" lvl="1" indent="-457200" algn="just" defTabSz="914400" fontAlgn="base">
              <a:spcBef>
                <a:spcPct val="0"/>
              </a:spcBef>
              <a:spcAft>
                <a:spcPct val="0"/>
              </a:spcAft>
              <a:buFont typeface="+mj-lt"/>
              <a:buAutoNum type="arabicParenR"/>
            </a:pPr>
            <a:r>
              <a:rPr lang="en-ZA" sz="2000" dirty="0">
                <a:solidFill>
                  <a:prstClr val="black"/>
                </a:solidFill>
                <a:latin typeface="Arial" charset="0"/>
                <a:cs typeface="Arial" charset="0"/>
              </a:rPr>
              <a:t>The formulation of a Socio-Economic Recovery Plan for the country, post COVID-19 national lockdown.</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16</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22377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Governance and Accountability</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b="1" dirty="0">
                <a:effectLst>
                  <a:outerShdw blurRad="38100" dist="38100" dir="2700000" algn="tl">
                    <a:srgbClr val="000000">
                      <a:alpha val="43137"/>
                    </a:srgbClr>
                  </a:outerShdw>
                </a:effectLst>
                <a:latin typeface="Arial" charset="0"/>
                <a:cs typeface="Arial" charset="0"/>
              </a:rPr>
              <a:t>COVID-19</a:t>
            </a:r>
            <a:r>
              <a:rPr lang="en-ZA" sz="2200" dirty="0">
                <a:latin typeface="Arial" charset="0"/>
                <a:cs typeface="Arial" charset="0"/>
              </a:rPr>
              <a:t> (continued)</a:t>
            </a:r>
          </a:p>
          <a:p>
            <a:pPr algn="just" defTabSz="914400" fontAlgn="base">
              <a:spcBef>
                <a:spcPct val="0"/>
              </a:spcBef>
              <a:spcAft>
                <a:spcPct val="0"/>
              </a:spcAft>
            </a:pPr>
            <a:endParaRPr lang="en-ZA" sz="2200" dirty="0">
              <a:solidFill>
                <a:prstClr val="black"/>
              </a:solidFill>
              <a:latin typeface="Arial" charset="0"/>
              <a:cs typeface="Arial" charset="0"/>
            </a:endParaRPr>
          </a:p>
          <a:p>
            <a:pPr marL="914400" lvl="1" indent="-457200" algn="just" defTabSz="914400" fontAlgn="base">
              <a:spcBef>
                <a:spcPct val="0"/>
              </a:spcBef>
              <a:spcAft>
                <a:spcPct val="0"/>
              </a:spcAft>
              <a:buFont typeface="+mj-lt"/>
              <a:buAutoNum type="arabicParenR" startAt="4"/>
            </a:pPr>
            <a:r>
              <a:rPr lang="en-ZA" sz="2000" dirty="0">
                <a:solidFill>
                  <a:prstClr val="black"/>
                </a:solidFill>
                <a:latin typeface="Arial" charset="0"/>
                <a:cs typeface="Arial" charset="0"/>
              </a:rPr>
              <a:t>Work of the Multi-Disciplinary Team, comprising of all work stream leaders on COVID-19 and Clusters Co-Chairs, in developing and consolidating a Draft Framework on the Risk Adjusted Strategy.  </a:t>
            </a:r>
          </a:p>
          <a:p>
            <a:pPr marL="914400" lvl="1" indent="-457200" algn="just" defTabSz="914400" fontAlgn="base">
              <a:spcBef>
                <a:spcPct val="0"/>
              </a:spcBef>
              <a:spcAft>
                <a:spcPct val="0"/>
              </a:spcAft>
              <a:buFont typeface="+mj-lt"/>
              <a:buAutoNum type="arabicParenR" startAt="4"/>
            </a:pPr>
            <a:endParaRPr lang="en-ZA" sz="2000" dirty="0">
              <a:solidFill>
                <a:prstClr val="black"/>
              </a:solidFill>
              <a:latin typeface="Arial" charset="0"/>
              <a:cs typeface="Arial" charset="0"/>
            </a:endParaRPr>
          </a:p>
          <a:p>
            <a:pPr lvl="2" algn="just" defTabSz="914400" fontAlgn="base">
              <a:spcBef>
                <a:spcPct val="0"/>
              </a:spcBef>
              <a:spcAft>
                <a:spcPct val="0"/>
              </a:spcAft>
            </a:pPr>
            <a:r>
              <a:rPr lang="en-ZA" sz="2000" dirty="0">
                <a:solidFill>
                  <a:prstClr val="black"/>
                </a:solidFill>
                <a:latin typeface="Arial" charset="0"/>
                <a:cs typeface="Arial" charset="0"/>
              </a:rPr>
              <a:t>The aim of this Strategy is to bring different sectors of the economy back to work under level four of the lockdown.  In undertaking the Risk Adjusted Strategy, the National Coronavirus Command Council and the Ministerial Advisory Committee on COVID-19 intends to sequence and phase in key sectors and priority areas with a view to deepening the fight against </a:t>
            </a:r>
            <a:br>
              <a:rPr lang="en-ZA" sz="2000" dirty="0">
                <a:solidFill>
                  <a:prstClr val="black"/>
                </a:solidFill>
                <a:latin typeface="Arial" charset="0"/>
                <a:cs typeface="Arial" charset="0"/>
              </a:rPr>
            </a:br>
            <a:r>
              <a:rPr lang="en-ZA" sz="2000" dirty="0">
                <a:solidFill>
                  <a:prstClr val="black"/>
                </a:solidFill>
                <a:latin typeface="Arial" charset="0"/>
                <a:cs typeface="Arial" charset="0"/>
              </a:rPr>
              <a:t>COVID-19.</a:t>
            </a: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17</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912486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Governance and Accountability</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b="1" dirty="0">
                <a:effectLst>
                  <a:outerShdw blurRad="38100" dist="38100" dir="2700000" algn="tl">
                    <a:srgbClr val="000000">
                      <a:alpha val="43137"/>
                    </a:srgbClr>
                  </a:outerShdw>
                </a:effectLst>
                <a:latin typeface="Arial" charset="0"/>
                <a:cs typeface="Arial" charset="0"/>
              </a:rPr>
              <a:t>Defence Diplomacy</a:t>
            </a:r>
          </a:p>
          <a:p>
            <a:pPr algn="just" defTabSz="914400" fontAlgn="base">
              <a:spcBef>
                <a:spcPct val="0"/>
              </a:spcBef>
              <a:spcAft>
                <a:spcPct val="0"/>
              </a:spcAft>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DOD was able to ensure the 100% validity of the enabling bilateral international agreements mandating the conducting of bilateral and multilateral engagements with partner countries in its area of responsibility within Africa (</a:t>
            </a:r>
            <a:r>
              <a:rPr lang="en-ZA" sz="2200" dirty="0" err="1">
                <a:solidFill>
                  <a:prstClr val="black"/>
                </a:solidFill>
                <a:latin typeface="Arial" charset="0"/>
                <a:cs typeface="Arial" charset="0"/>
              </a:rPr>
              <a:t>ie</a:t>
            </a:r>
            <a:r>
              <a:rPr lang="en-ZA" sz="2200" dirty="0">
                <a:solidFill>
                  <a:prstClr val="black"/>
                </a:solidFill>
                <a:latin typeface="Arial" charset="0"/>
                <a:cs typeface="Arial" charset="0"/>
              </a:rPr>
              <a:t> Burundi and Zambia), as well as Asia and the Middle East (</a:t>
            </a:r>
            <a:r>
              <a:rPr lang="en-ZA" sz="2200" dirty="0" err="1">
                <a:solidFill>
                  <a:prstClr val="black"/>
                </a:solidFill>
                <a:latin typeface="Arial" charset="0"/>
                <a:cs typeface="Arial" charset="0"/>
              </a:rPr>
              <a:t>ie</a:t>
            </a:r>
            <a:r>
              <a:rPr lang="en-ZA" sz="2200" dirty="0">
                <a:solidFill>
                  <a:prstClr val="black"/>
                </a:solidFill>
                <a:latin typeface="Arial" charset="0"/>
                <a:cs typeface="Arial" charset="0"/>
              </a:rPr>
              <a:t> India).</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DOD participated in multilateral engagements in the UN and AU initiatives in support of the role of the MOD&amp;MV.  During Q4, the DOD supported the MOD&amp;MV at the 33</a:t>
            </a:r>
            <a:r>
              <a:rPr lang="en-ZA" sz="2200" baseline="30000" dirty="0">
                <a:solidFill>
                  <a:prstClr val="black"/>
                </a:solidFill>
                <a:latin typeface="Arial" charset="0"/>
                <a:cs typeface="Arial" charset="0"/>
              </a:rPr>
              <a:t>rd</a:t>
            </a:r>
            <a:r>
              <a:rPr lang="en-ZA" sz="2200" dirty="0">
                <a:solidFill>
                  <a:prstClr val="black"/>
                </a:solidFill>
                <a:latin typeface="Arial" charset="0"/>
                <a:cs typeface="Arial" charset="0"/>
              </a:rPr>
              <a:t> AU Ordinary Session of the Assembly held in Addis Ababa, on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09 Feb 2020.  The DOD also facilitated the DOD Annual Report on the SA Annual Treaty Obligations to the UN on 16 Mar 2020.</a:t>
            </a: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18</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671274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Corporate Governance and Accountability</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b="1" dirty="0">
                <a:effectLst>
                  <a:outerShdw blurRad="38100" dist="38100" dir="2700000" algn="tl">
                    <a:srgbClr val="000000">
                      <a:alpha val="43137"/>
                    </a:srgbClr>
                  </a:outerShdw>
                </a:effectLst>
                <a:latin typeface="Arial" charset="0"/>
                <a:cs typeface="Arial" charset="0"/>
              </a:rPr>
              <a:t>Defence Diplomacy</a:t>
            </a:r>
          </a:p>
          <a:p>
            <a:pPr algn="just" defTabSz="914400" fontAlgn="base">
              <a:spcBef>
                <a:spcPct val="0"/>
              </a:spcBef>
              <a:spcAft>
                <a:spcPct val="0"/>
              </a:spcAft>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DOD facilitated the processing and signing of Defence Cooperation Agreements (Legal instruments) between the RSA and various countries, namely; Kenya, Republic of Cameroon, Russia Federation, Portugal, Serbia and Brazil.</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DOD also assisted and facilitated the drafting and signing of the outstanding two Letters of Assist, one for the provision of three </a:t>
            </a:r>
            <a:r>
              <a:rPr lang="en-ZA" sz="2200" dirty="0" err="1">
                <a:solidFill>
                  <a:prstClr val="black"/>
                </a:solidFill>
                <a:latin typeface="Arial" charset="0"/>
                <a:cs typeface="Arial" charset="0"/>
              </a:rPr>
              <a:t>Rooivalk</a:t>
            </a:r>
            <a:r>
              <a:rPr lang="en-ZA" sz="2200" dirty="0">
                <a:solidFill>
                  <a:prstClr val="black"/>
                </a:solidFill>
                <a:latin typeface="Arial" charset="0"/>
                <a:cs typeface="Arial" charset="0"/>
              </a:rPr>
              <a:t> Military Attack Helicopters and the other for provision of five Oryx Utility Helicopters to the UN MONUSCO, both dated 06 Feb 2020.</a:t>
            </a: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19</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76638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17980"/>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Aim</a:t>
            </a:r>
            <a:endParaRPr lang="en-US" altLang="en-US" sz="2000" b="1" dirty="0">
              <a:solidFill>
                <a:prstClr val="white"/>
              </a:solidFill>
              <a:latin typeface="Arial" panose="020B0604020202020204" pitchFamily="34" charset="0"/>
            </a:endParaRPr>
          </a:p>
        </p:txBody>
      </p:sp>
      <p:sp>
        <p:nvSpPr>
          <p:cNvPr id="6" name="Rectangle 13"/>
          <p:cNvSpPr>
            <a:spLocks noChangeArrowheads="1"/>
          </p:cNvSpPr>
          <p:nvPr/>
        </p:nvSpPr>
        <p:spPr bwMode="auto">
          <a:xfrm>
            <a:off x="298580" y="908720"/>
            <a:ext cx="8565502"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r>
              <a:rPr lang="en-ZA" sz="3000" dirty="0">
                <a:solidFill>
                  <a:prstClr val="black"/>
                </a:solidFill>
                <a:latin typeface="Arial" charset="0"/>
                <a:cs typeface="Arial" charset="0"/>
              </a:rPr>
              <a:t>Information brief to the </a:t>
            </a:r>
          </a:p>
          <a:p>
            <a:pPr algn="ctr" defTabSz="914400" fontAlgn="base">
              <a:spcBef>
                <a:spcPct val="0"/>
              </a:spcBef>
              <a:spcAft>
                <a:spcPct val="0"/>
              </a:spcAft>
            </a:pPr>
            <a:endParaRPr lang="en-ZA" sz="2800" dirty="0">
              <a:solidFill>
                <a:prstClr val="black"/>
              </a:solidFill>
              <a:latin typeface="Arial" charset="0"/>
              <a:cs typeface="Arial" charset="0"/>
            </a:endParaRPr>
          </a:p>
          <a:p>
            <a:pPr algn="ctr" defTabSz="914400" fontAlgn="base">
              <a:spcBef>
                <a:spcPct val="0"/>
              </a:spcBef>
              <a:spcAft>
                <a:spcPct val="0"/>
              </a:spcAft>
            </a:pPr>
            <a:endParaRPr lang="en-ZA" sz="2800" dirty="0">
              <a:solidFill>
                <a:prstClr val="black"/>
              </a:solidFill>
              <a:latin typeface="Arial" charset="0"/>
              <a:cs typeface="Arial" charset="0"/>
            </a:endParaRPr>
          </a:p>
          <a:p>
            <a:pPr algn="ctr" defTabSz="914400" fontAlgn="base">
              <a:spcBef>
                <a:spcPct val="0"/>
              </a:spcBef>
              <a:spcAft>
                <a:spcPct val="0"/>
              </a:spcAft>
            </a:pPr>
            <a:r>
              <a:rPr lang="en-ZA" sz="3200" b="1" dirty="0">
                <a:solidFill>
                  <a:srgbClr val="014929"/>
                </a:solidFill>
                <a:effectLst>
                  <a:outerShdw blurRad="38100" dist="38100" dir="2700000" algn="tl">
                    <a:srgbClr val="000000">
                      <a:alpha val="43137"/>
                    </a:srgbClr>
                  </a:outerShdw>
                </a:effectLst>
                <a:latin typeface="Arial" charset="0"/>
                <a:cs typeface="Arial" charset="0"/>
              </a:rPr>
              <a:t>Portfolio Committee of Defence and Military Veterans</a:t>
            </a:r>
          </a:p>
          <a:p>
            <a:pPr algn="ctr" defTabSz="914400" fontAlgn="base">
              <a:spcBef>
                <a:spcPct val="0"/>
              </a:spcBef>
              <a:spcAft>
                <a:spcPct val="0"/>
              </a:spcAft>
            </a:pPr>
            <a:r>
              <a:rPr lang="en-US" sz="2800" dirty="0">
                <a:solidFill>
                  <a:prstClr val="black"/>
                </a:solidFill>
                <a:latin typeface="Arial" charset="0"/>
                <a:cs typeface="Arial" charset="0"/>
              </a:rPr>
              <a:t/>
            </a:r>
            <a:br>
              <a:rPr lang="en-US" sz="2800" dirty="0">
                <a:solidFill>
                  <a:prstClr val="black"/>
                </a:solidFill>
                <a:latin typeface="Arial" charset="0"/>
                <a:cs typeface="Arial" charset="0"/>
              </a:rPr>
            </a:br>
            <a:r>
              <a:rPr lang="en-US" sz="3000" dirty="0">
                <a:solidFill>
                  <a:prstClr val="black"/>
                </a:solidFill>
                <a:latin typeface="Arial" charset="0"/>
                <a:cs typeface="Arial" charset="0"/>
              </a:rPr>
              <a:t>on the</a:t>
            </a:r>
          </a:p>
          <a:p>
            <a:pPr algn="ctr" defTabSz="914400" fontAlgn="base">
              <a:spcBef>
                <a:spcPct val="0"/>
              </a:spcBef>
              <a:spcAft>
                <a:spcPct val="0"/>
              </a:spcAft>
            </a:pPr>
            <a:r>
              <a:rPr lang="en-US" sz="2800" dirty="0">
                <a:solidFill>
                  <a:prstClr val="black"/>
                </a:solidFill>
                <a:latin typeface="Arial" charset="0"/>
                <a:cs typeface="Arial" charset="0"/>
              </a:rPr>
              <a:t/>
            </a:r>
            <a:br>
              <a:rPr lang="en-US" sz="2800" dirty="0">
                <a:solidFill>
                  <a:prstClr val="black"/>
                </a:solidFill>
                <a:latin typeface="Arial" charset="0"/>
                <a:cs typeface="Arial" charset="0"/>
              </a:rPr>
            </a:br>
            <a:r>
              <a:rPr lang="en-US" sz="3000" dirty="0">
                <a:effectLst>
                  <a:outerShdw blurRad="38100" dist="38100" dir="2700000" algn="tl">
                    <a:srgbClr val="000000">
                      <a:alpha val="43137"/>
                    </a:srgbClr>
                  </a:outerShdw>
                </a:effectLst>
                <a:latin typeface="Arial" charset="0"/>
                <a:cs typeface="Arial" charset="0"/>
              </a:rPr>
              <a:t>DOD Q4 </a:t>
            </a:r>
            <a:r>
              <a:rPr lang="en-US" sz="3000" b="1" dirty="0">
                <a:effectLst>
                  <a:outerShdw blurRad="38100" dist="38100" dir="2700000" algn="tl">
                    <a:srgbClr val="000000">
                      <a:alpha val="43137"/>
                    </a:srgbClr>
                  </a:outerShdw>
                </a:effectLst>
                <a:latin typeface="Arial" charset="0"/>
                <a:cs typeface="Arial" charset="0"/>
              </a:rPr>
              <a:t>Preliminary</a:t>
            </a:r>
            <a:r>
              <a:rPr lang="en-US" sz="3000" dirty="0">
                <a:effectLst>
                  <a:outerShdw blurRad="38100" dist="38100" dir="2700000" algn="tl">
                    <a:srgbClr val="000000">
                      <a:alpha val="43137"/>
                    </a:srgbClr>
                  </a:outerShdw>
                </a:effectLst>
                <a:latin typeface="Arial" charset="0"/>
                <a:cs typeface="Arial" charset="0"/>
              </a:rPr>
              <a:t> Performance Report</a:t>
            </a: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t>2</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926865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a:t>
            </a:r>
            <a:r>
              <a:rPr lang="en-ZA" sz="2200" b="1" dirty="0">
                <a:solidFill>
                  <a:prstClr val="black"/>
                </a:solidFill>
                <a:effectLst>
                  <a:outerShdw blurRad="38100" dist="38100" dir="2700000" algn="tl">
                    <a:srgbClr val="000000">
                      <a:alpha val="43137"/>
                    </a:srgbClr>
                  </a:outerShdw>
                </a:effectLst>
                <a:latin typeface="Arial" charset="0"/>
                <a:cs typeface="Arial" charset="0"/>
              </a:rPr>
              <a:t>Support to the People</a:t>
            </a:r>
            <a:r>
              <a:rPr lang="en-ZA" sz="2200" dirty="0">
                <a:solidFill>
                  <a:prstClr val="black"/>
                </a:solidFill>
                <a:effectLst>
                  <a:outerShdw blurRad="38100" dist="38100" dir="2700000" algn="tl">
                    <a:srgbClr val="000000">
                      <a:alpha val="43137"/>
                    </a:srgbClr>
                  </a:outerShdw>
                </a:effectLst>
                <a:latin typeface="Arial" charset="0"/>
                <a:cs typeface="Arial" charset="0"/>
              </a:rPr>
              <a:t>, in support of </a:t>
            </a:r>
            <a:r>
              <a:rPr lang="en-ZA" sz="2200" b="1" dirty="0">
                <a:solidFill>
                  <a:prstClr val="black"/>
                </a:solidFill>
                <a:effectLst>
                  <a:outerShdw blurRad="38100" dist="38100" dir="2700000" algn="tl">
                    <a:srgbClr val="000000">
                      <a:alpha val="43137"/>
                    </a:srgbClr>
                  </a:outerShdw>
                </a:effectLst>
                <a:latin typeface="Arial" charset="0"/>
                <a:cs typeface="Arial" charset="0"/>
              </a:rPr>
              <a:t>Outcome 3</a:t>
            </a:r>
            <a:r>
              <a:rPr lang="en-ZA" sz="2200" dirty="0">
                <a:solidFill>
                  <a:prstClr val="black"/>
                </a:solidFill>
                <a:latin typeface="Arial" charset="0"/>
                <a:cs typeface="Arial" charset="0"/>
              </a:rPr>
              <a:t>, “</a:t>
            </a:r>
            <a:r>
              <a:rPr lang="en-ZA" sz="2200" i="1" dirty="0">
                <a:solidFill>
                  <a:prstClr val="black"/>
                </a:solidFill>
                <a:latin typeface="Arial" charset="0"/>
                <a:cs typeface="Arial" charset="0"/>
              </a:rPr>
              <a:t>All people in South Africa are and feel safe</a:t>
            </a:r>
            <a:r>
              <a:rPr lang="en-ZA" sz="2200" dirty="0">
                <a:solidFill>
                  <a:prstClr val="black"/>
                </a:solidFill>
                <a:latin typeface="Arial" charset="0"/>
                <a:cs typeface="Arial" charset="0"/>
              </a:rPr>
              <a:t>” the SANDF deployed 15 sub-units to execute </a:t>
            </a:r>
            <a:r>
              <a:rPr lang="en-ZA" sz="2200" dirty="0">
                <a:solidFill>
                  <a:prstClr val="black"/>
                </a:solidFill>
                <a:effectLst>
                  <a:outerShdw blurRad="38100" dist="38100" dir="2700000" algn="tl">
                    <a:srgbClr val="000000">
                      <a:alpha val="43137"/>
                    </a:srgbClr>
                  </a:outerShdw>
                </a:effectLst>
                <a:latin typeface="Arial" charset="0"/>
                <a:cs typeface="Arial" charset="0"/>
              </a:rPr>
              <a:t>Op CORONA </a:t>
            </a:r>
            <a:r>
              <a:rPr lang="en-ZA" sz="2200" dirty="0">
                <a:solidFill>
                  <a:prstClr val="black"/>
                </a:solidFill>
                <a:latin typeface="Arial" charset="0"/>
                <a:cs typeface="Arial" charset="0"/>
              </a:rPr>
              <a:t>(Border Safeguarding) in Limpopo, Mpumalanga, KwaZulu-Natal, Free State, Eastern Cape, Northern Cape and North-West Provinces.</a:t>
            </a:r>
          </a:p>
          <a:p>
            <a:pPr marL="357188"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An </a:t>
            </a:r>
            <a:r>
              <a:rPr lang="en-ZA" sz="2200" dirty="0">
                <a:solidFill>
                  <a:prstClr val="black"/>
                </a:solidFill>
                <a:effectLst>
                  <a:outerShdw blurRad="38100" dist="38100" dir="2700000" algn="tl">
                    <a:srgbClr val="000000">
                      <a:alpha val="43137"/>
                    </a:srgbClr>
                  </a:outerShdw>
                </a:effectLst>
                <a:latin typeface="Arial" charset="0"/>
                <a:cs typeface="Arial" charset="0"/>
              </a:rPr>
              <a:t>Op CORONA</a:t>
            </a:r>
            <a:r>
              <a:rPr lang="en-ZA" sz="2200" dirty="0">
                <a:solidFill>
                  <a:prstClr val="black"/>
                </a:solidFill>
                <a:latin typeface="Arial" charset="0"/>
                <a:cs typeface="Arial" charset="0"/>
              </a:rPr>
              <a:t> maritime patrol along the West Coast in the  Hermanus and </a:t>
            </a:r>
            <a:r>
              <a:rPr lang="en-ZA" sz="2200" dirty="0" err="1">
                <a:solidFill>
                  <a:prstClr val="black"/>
                </a:solidFill>
                <a:latin typeface="Arial" charset="0"/>
                <a:cs typeface="Arial" charset="0"/>
              </a:rPr>
              <a:t>Gansbay</a:t>
            </a:r>
            <a:r>
              <a:rPr lang="en-ZA" sz="2200" dirty="0">
                <a:solidFill>
                  <a:prstClr val="black"/>
                </a:solidFill>
                <a:latin typeface="Arial" charset="0"/>
                <a:cs typeface="Arial" charset="0"/>
              </a:rPr>
              <a:t> area over the period 13 to 31 Jan 2020.</a:t>
            </a:r>
          </a:p>
          <a:p>
            <a:pPr marL="357188"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20</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405403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Op CORONA Operational Successes</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21</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62468882"/>
              </p:ext>
            </p:extLst>
          </p:nvPr>
        </p:nvGraphicFramePr>
        <p:xfrm>
          <a:off x="144529" y="807119"/>
          <a:ext cx="8855090" cy="3581285"/>
        </p:xfrm>
        <a:graphic>
          <a:graphicData uri="http://schemas.openxmlformats.org/drawingml/2006/table">
            <a:tbl>
              <a:tblPr firstRow="1" firstCol="1" bandRow="1"/>
              <a:tblGrid>
                <a:gridCol w="2773600">
                  <a:extLst>
                    <a:ext uri="{9D8B030D-6E8A-4147-A177-3AD203B41FA5}">
                      <a16:colId xmlns:a16="http://schemas.microsoft.com/office/drawing/2014/main" val="20000"/>
                    </a:ext>
                  </a:extLst>
                </a:gridCol>
                <a:gridCol w="1216298">
                  <a:extLst>
                    <a:ext uri="{9D8B030D-6E8A-4147-A177-3AD203B41FA5}">
                      <a16:colId xmlns:a16="http://schemas.microsoft.com/office/drawing/2014/main" val="20001"/>
                    </a:ext>
                  </a:extLst>
                </a:gridCol>
                <a:gridCol w="1216298">
                  <a:extLst>
                    <a:ext uri="{9D8B030D-6E8A-4147-A177-3AD203B41FA5}">
                      <a16:colId xmlns:a16="http://schemas.microsoft.com/office/drawing/2014/main" val="20002"/>
                    </a:ext>
                  </a:extLst>
                </a:gridCol>
                <a:gridCol w="1216298">
                  <a:extLst>
                    <a:ext uri="{9D8B030D-6E8A-4147-A177-3AD203B41FA5}">
                      <a16:colId xmlns:a16="http://schemas.microsoft.com/office/drawing/2014/main" val="20003"/>
                    </a:ext>
                  </a:extLst>
                </a:gridCol>
                <a:gridCol w="1216298">
                  <a:extLst>
                    <a:ext uri="{9D8B030D-6E8A-4147-A177-3AD203B41FA5}">
                      <a16:colId xmlns:a16="http://schemas.microsoft.com/office/drawing/2014/main" val="20004"/>
                    </a:ext>
                  </a:extLst>
                </a:gridCol>
                <a:gridCol w="1216298">
                  <a:extLst>
                    <a:ext uri="{9D8B030D-6E8A-4147-A177-3AD203B41FA5}">
                      <a16:colId xmlns:a16="http://schemas.microsoft.com/office/drawing/2014/main" val="20005"/>
                    </a:ext>
                  </a:extLst>
                </a:gridCol>
              </a:tblGrid>
              <a:tr h="341151">
                <a:tc gridSpan="6">
                  <a:txBody>
                    <a:bodyPr/>
                    <a:lstStyle/>
                    <a:p>
                      <a:pPr algn="l">
                        <a:spcAft>
                          <a:spcPts val="0"/>
                        </a:spcAft>
                      </a:pPr>
                      <a:r>
                        <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Force Employment Performance Status for FY2019/20</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US"/>
                    </a:p>
                  </a:txBody>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ZA"/>
                    </a:p>
                  </a:txBody>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497558">
                <a:tc>
                  <a:txBody>
                    <a:bodyPr/>
                    <a:lstStyle/>
                    <a:p>
                      <a:pPr algn="l">
                        <a:spcAft>
                          <a:spcPts val="0"/>
                        </a:spcAft>
                      </a:pPr>
                      <a:r>
                        <a:rPr lang="en-US" sz="1800" b="1" dirty="0">
                          <a:solidFill>
                            <a:srgbClr val="006600"/>
                          </a:solidFill>
                          <a:effectLst/>
                          <a:latin typeface="Arial Narrow"/>
                          <a:ea typeface="Calibri"/>
                          <a:cs typeface="Times New Roman"/>
                        </a:rPr>
                        <a:t>Operational Successes</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800" b="1" kern="1200" dirty="0">
                          <a:solidFill>
                            <a:srgbClr val="006600"/>
                          </a:solidFill>
                          <a:effectLst/>
                          <a:latin typeface="Arial Narrow"/>
                          <a:ea typeface="Calibri"/>
                          <a:cs typeface="Times New Roman"/>
                        </a:rPr>
                        <a:t>Q1</a:t>
                      </a:r>
                      <a:endParaRPr lang="en-GB" sz="1800" b="1" kern="1200"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1800" b="1" kern="1200" dirty="0">
                          <a:solidFill>
                            <a:srgbClr val="006600"/>
                          </a:solidFill>
                          <a:effectLst/>
                          <a:latin typeface="Arial Narrow"/>
                          <a:ea typeface="Calibri"/>
                          <a:cs typeface="Times New Roman"/>
                        </a:rPr>
                        <a:t>Q2</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1800" b="1" kern="1200" dirty="0">
                          <a:solidFill>
                            <a:srgbClr val="006600"/>
                          </a:solidFill>
                          <a:effectLst/>
                          <a:latin typeface="Arial Narrow"/>
                          <a:ea typeface="Calibri"/>
                          <a:cs typeface="Times New Roman"/>
                        </a:rPr>
                        <a:t>Q3</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1800" b="1" kern="1200" dirty="0">
                          <a:solidFill>
                            <a:srgbClr val="006600"/>
                          </a:solidFill>
                          <a:effectLst/>
                          <a:latin typeface="Arial Narrow"/>
                          <a:ea typeface="Calibri"/>
                          <a:cs typeface="Times New Roman"/>
                        </a:rPr>
                        <a:t>Q4</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1800" b="1" kern="1200" dirty="0">
                          <a:solidFill>
                            <a:srgbClr val="006600"/>
                          </a:solidFill>
                          <a:effectLst/>
                          <a:latin typeface="Arial Narrow"/>
                          <a:ea typeface="Calibri"/>
                          <a:cs typeface="Times New Roman"/>
                        </a:rPr>
                        <a:t>YTD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3"/>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Weapons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8</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16</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11</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8</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43</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4"/>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Illegal Foreigners Apprehended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2 629</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1 291</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2 093 </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7 264</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13 277</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5"/>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Criminals Arrested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162</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192</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149</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94</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597</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6"/>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Stolen Vehicles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48</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50</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41</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41</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180</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7"/>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Dagga Confiscated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3 477 kg</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2 175kg</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2 018kg</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2 840kg</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10 510kg</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8"/>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Live-stock Recovered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818</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1 069</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1 941</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1 848</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5 676</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9"/>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Contraband Goods Confiscated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R8.6 million</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R16 million</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R12 million</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R4.9 million</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R41 million</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10"/>
                  </a:ext>
                </a:extLst>
              </a:tr>
              <a:tr h="342822">
                <a:tc>
                  <a:txBody>
                    <a:bodyPr/>
                    <a:lstStyle/>
                    <a:p>
                      <a:pPr algn="l">
                        <a:spcAft>
                          <a:spcPts val="0"/>
                        </a:spcAft>
                      </a:pPr>
                      <a:r>
                        <a:rPr lang="en-ZA" sz="1600" b="1" dirty="0">
                          <a:solidFill>
                            <a:schemeClr val="tx1"/>
                          </a:solidFill>
                          <a:effectLst/>
                          <a:latin typeface="Arial Narrow" panose="020B0606020202030204" pitchFamily="34" charset="0"/>
                          <a:ea typeface="Calibri"/>
                          <a:cs typeface="Times New Roman"/>
                        </a:rPr>
                        <a:t>Precious Metals Confiscated</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929 kg</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Narrow" panose="020B0606020202030204" pitchFamily="34" charset="0"/>
                        </a:rPr>
                        <a:t>-</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1" i="0" u="none" strike="noStrike" dirty="0">
                          <a:solidFill>
                            <a:srgbClr val="000000"/>
                          </a:solidFill>
                          <a:effectLst/>
                          <a:latin typeface="Arial Narrow" panose="020B0606020202030204" pitchFamily="34" charset="0"/>
                        </a:rPr>
                        <a:t>929 kg</a:t>
                      </a:r>
                    </a:p>
                  </a:txBody>
                  <a:tcPr marL="8040" marR="8040" marT="80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11"/>
                  </a:ext>
                </a:extLst>
              </a:tr>
            </a:tbl>
          </a:graphicData>
        </a:graphic>
      </p:graphicFrame>
      <p:sp>
        <p:nvSpPr>
          <p:cNvPr id="8" name="Rounded Rectangle 7"/>
          <p:cNvSpPr/>
          <p:nvPr/>
        </p:nvSpPr>
        <p:spPr>
          <a:xfrm>
            <a:off x="6687652" y="1190631"/>
            <a:ext cx="996461" cy="3265716"/>
          </a:xfrm>
          <a:prstGeom prst="roundRect">
            <a:avLst/>
          </a:prstGeom>
          <a:noFill/>
          <a:ln w="28575">
            <a:solidFill>
              <a:srgbClr val="0066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72836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731025"/>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support to Government Departments (</a:t>
            </a:r>
            <a:r>
              <a:rPr lang="en-ZA" sz="2200" dirty="0">
                <a:solidFill>
                  <a:prstClr val="black"/>
                </a:solidFill>
                <a:effectLst>
                  <a:outerShdw blurRad="38100" dist="38100" dir="2700000" algn="tl">
                    <a:srgbClr val="000000">
                      <a:alpha val="43137"/>
                    </a:srgbClr>
                  </a:outerShdw>
                </a:effectLst>
                <a:latin typeface="Arial" charset="0"/>
                <a:cs typeface="Arial" charset="0"/>
              </a:rPr>
              <a:t>Op PROSPER</a:t>
            </a:r>
            <a:r>
              <a:rPr lang="en-ZA" sz="2200" dirty="0">
                <a:solidFill>
                  <a:prstClr val="black"/>
                </a:solidFill>
                <a:latin typeface="Arial" charset="0"/>
                <a:cs typeface="Arial" charset="0"/>
              </a:rPr>
              <a:t>), the SANDF operational concept for Safety and Security Support is to employ multi-rolled military capabilities on request and according to the prescripts of the Defence Act 42 of 2002.  During Q4, the SANDF supported other Departments, as follows:</a:t>
            </a:r>
          </a:p>
          <a:p>
            <a:pPr marL="357188"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The SANDF continued assisting the North-West Provincial Government in the Department of Water and Sanitation by providing infrastructure support in order to maintain essential services in the </a:t>
            </a:r>
            <a:r>
              <a:rPr lang="en-ZA" sz="2000" dirty="0" err="1">
                <a:solidFill>
                  <a:prstClr val="black"/>
                </a:solidFill>
                <a:latin typeface="Arial" charset="0"/>
                <a:cs typeface="Arial" charset="0"/>
              </a:rPr>
              <a:t>Ditsobotla</a:t>
            </a:r>
            <a:r>
              <a:rPr lang="en-ZA" sz="2000" dirty="0">
                <a:solidFill>
                  <a:prstClr val="black"/>
                </a:solidFill>
                <a:latin typeface="Arial" charset="0"/>
                <a:cs typeface="Arial" charset="0"/>
              </a:rPr>
              <a:t> Local Municipality area.</a:t>
            </a: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The SANDF rendered Safety and Security Support against Gang Violence to the SAPS in the Cape Flats between </a:t>
            </a:r>
            <a:br>
              <a:rPr lang="en-ZA" sz="2000" dirty="0">
                <a:solidFill>
                  <a:prstClr val="black"/>
                </a:solidFill>
                <a:latin typeface="Arial" charset="0"/>
                <a:cs typeface="Arial" charset="0"/>
              </a:rPr>
            </a:br>
            <a:r>
              <a:rPr lang="en-ZA" sz="2000" dirty="0">
                <a:solidFill>
                  <a:prstClr val="black"/>
                </a:solidFill>
                <a:latin typeface="Arial" charset="0"/>
                <a:cs typeface="Arial" charset="0"/>
              </a:rPr>
              <a:t>12 Jul 2019 and 31 Mar 2020.</a:t>
            </a: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22</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4134996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Disaster Aid and Relief (</a:t>
            </a:r>
            <a:r>
              <a:rPr lang="en-ZA" sz="2200" dirty="0">
                <a:solidFill>
                  <a:prstClr val="black"/>
                </a:solidFill>
                <a:effectLst>
                  <a:outerShdw blurRad="38100" dist="38100" dir="2700000" algn="tl">
                    <a:srgbClr val="000000">
                      <a:alpha val="43137"/>
                    </a:srgbClr>
                  </a:outerShdw>
                </a:effectLst>
                <a:latin typeface="Arial" charset="0"/>
                <a:cs typeface="Arial" charset="0"/>
              </a:rPr>
              <a:t>Op CHARIOT</a:t>
            </a:r>
            <a:r>
              <a:rPr lang="en-ZA" sz="2200" dirty="0">
                <a:solidFill>
                  <a:prstClr val="black"/>
                </a:solidFill>
                <a:latin typeface="Arial" charset="0"/>
                <a:cs typeface="Arial" charset="0"/>
              </a:rPr>
              <a:t>), the SA Air Force assisted  in:</a:t>
            </a:r>
          </a:p>
          <a:p>
            <a:pPr marL="357188" lvl="1" indent="-357188" algn="just" defTabSz="914400" fontAlgn="base">
              <a:spcBef>
                <a:spcPct val="0"/>
              </a:spcBef>
              <a:spcAft>
                <a:spcPct val="0"/>
              </a:spcAft>
              <a:buFont typeface="Arial" panose="020B0604020202020204" pitchFamily="34" charset="0"/>
              <a:buChar char="•"/>
            </a:pPr>
            <a:endParaRPr lang="en-ZA" sz="12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Hoisting of an injured person in </a:t>
            </a:r>
            <a:r>
              <a:rPr lang="en-ZA" sz="2000" dirty="0" err="1">
                <a:solidFill>
                  <a:prstClr val="black"/>
                </a:solidFill>
                <a:latin typeface="Arial" charset="0"/>
                <a:cs typeface="Arial" charset="0"/>
              </a:rPr>
              <a:t>KwaSwayimane</a:t>
            </a:r>
            <a:r>
              <a:rPr lang="en-ZA" sz="2000" dirty="0">
                <a:solidFill>
                  <a:prstClr val="black"/>
                </a:solidFill>
                <a:latin typeface="Arial" charset="0"/>
                <a:cs typeface="Arial" charset="0"/>
              </a:rPr>
              <a:t>, KwaZulu-Natal on 15 Jan 2020.</a:t>
            </a:r>
          </a:p>
          <a:p>
            <a:pPr marL="357188" lvl="1"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Hoisting and medical evacuation of hikers that got lost and injured in the Du Toit’s Kloof Pass, Western Cape on 15 Feb 2020.</a:t>
            </a:r>
          </a:p>
          <a:p>
            <a:pPr marL="357188" lvl="1"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a:p>
            <a:pPr marL="357188" lvl="1" indent="-357188" algn="just" defTabSz="914400" fontAlgn="base">
              <a:spcBef>
                <a:spcPct val="0"/>
              </a:spcBef>
              <a:spcAft>
                <a:spcPct val="0"/>
              </a:spcAft>
              <a:buFont typeface="Arial" panose="020B0604020202020204" pitchFamily="34" charset="0"/>
              <a:buChar char="•"/>
            </a:pPr>
            <a:endParaRPr lang="en-ZA"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23</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532904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836528"/>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lvl="1"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search and rescue (</a:t>
            </a:r>
            <a:r>
              <a:rPr lang="en-ZA" sz="2200" dirty="0">
                <a:solidFill>
                  <a:prstClr val="black"/>
                </a:solidFill>
                <a:effectLst>
                  <a:outerShdw blurRad="38100" dist="38100" dir="2700000" algn="tl">
                    <a:srgbClr val="000000">
                      <a:alpha val="43137"/>
                    </a:srgbClr>
                  </a:outerShdw>
                </a:effectLst>
                <a:latin typeface="Arial" charset="0"/>
                <a:cs typeface="Arial" charset="0"/>
              </a:rPr>
              <a:t>Op ARABELLA</a:t>
            </a:r>
            <a:r>
              <a:rPr lang="en-ZA" sz="2200" dirty="0">
                <a:solidFill>
                  <a:prstClr val="black"/>
                </a:solidFill>
                <a:latin typeface="Arial" charset="0"/>
                <a:cs typeface="Arial" charset="0"/>
              </a:rPr>
              <a:t>), the SANDF provided assistance in the:</a:t>
            </a:r>
          </a:p>
          <a:p>
            <a:pPr marL="357188" lvl="1" indent="-357188" algn="just" defTabSz="914400" fontAlgn="base">
              <a:spcBef>
                <a:spcPct val="0"/>
              </a:spcBef>
              <a:spcAft>
                <a:spcPct val="0"/>
              </a:spcAft>
              <a:buFont typeface="Arial" panose="020B0604020202020204" pitchFamily="34" charset="0"/>
              <a:buChar char="•"/>
            </a:pPr>
            <a:endParaRPr lang="en-ZA" sz="12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The medical evacuation of five poisoned sailors from a ship (BOKA VANGUARD) in the Durban area, on 07 Jan 2020.</a:t>
            </a: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The medical evacuation of a sailor from a ship in the Durban area, on 13 Feb 2020.</a:t>
            </a: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The search and rescue for of a downed South African Civil Aviation Authority  aircraft in the George area, on 23 Jan 2020.</a:t>
            </a: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The search and rescue of a rubber-duck boat with six occupants that went missing in the </a:t>
            </a:r>
            <a:r>
              <a:rPr lang="en-ZA" sz="2000" dirty="0" err="1">
                <a:solidFill>
                  <a:prstClr val="black"/>
                </a:solidFill>
                <a:latin typeface="Arial" charset="0"/>
                <a:cs typeface="Arial" charset="0"/>
              </a:rPr>
              <a:t>Houtbay</a:t>
            </a:r>
            <a:r>
              <a:rPr lang="en-ZA" sz="2000" dirty="0">
                <a:solidFill>
                  <a:prstClr val="black"/>
                </a:solidFill>
                <a:latin typeface="Arial" charset="0"/>
                <a:cs typeface="Arial" charset="0"/>
              </a:rPr>
              <a:t>/Robben Island area, on </a:t>
            </a:r>
            <a:br>
              <a:rPr lang="en-ZA" sz="2000" dirty="0">
                <a:solidFill>
                  <a:prstClr val="black"/>
                </a:solidFill>
                <a:latin typeface="Arial" charset="0"/>
                <a:cs typeface="Arial" charset="0"/>
              </a:rPr>
            </a:br>
            <a:r>
              <a:rPr lang="en-ZA" sz="2000" dirty="0">
                <a:solidFill>
                  <a:prstClr val="black"/>
                </a:solidFill>
                <a:latin typeface="Arial" charset="0"/>
                <a:cs typeface="Arial" charset="0"/>
              </a:rPr>
              <a:t>03 Feb 2020.</a:t>
            </a: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The search and rescue for a capsized rubber-duck boat with </a:t>
            </a:r>
            <a:br>
              <a:rPr lang="en-ZA" sz="2000" dirty="0">
                <a:solidFill>
                  <a:prstClr val="black"/>
                </a:solidFill>
                <a:latin typeface="Arial" charset="0"/>
                <a:cs typeface="Arial" charset="0"/>
              </a:rPr>
            </a:br>
            <a:r>
              <a:rPr lang="en-ZA" sz="2000" dirty="0">
                <a:solidFill>
                  <a:prstClr val="black"/>
                </a:solidFill>
                <a:latin typeface="Arial" charset="0"/>
                <a:cs typeface="Arial" charset="0"/>
              </a:rPr>
              <a:t>13 sailors, 5 nautical miles from Cape Town, on 27 Feb 2020.</a:t>
            </a:r>
          </a:p>
          <a:p>
            <a:pPr marL="0" lvl="1" algn="just" defTabSz="914400" fontAlgn="base">
              <a:spcBef>
                <a:spcPct val="0"/>
              </a:spcBef>
              <a:spcAft>
                <a:spcPct val="0"/>
              </a:spcAft>
            </a:pPr>
            <a:endParaRPr lang="en-ZA" sz="20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24</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2686496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a:t>
            </a:r>
            <a:r>
              <a:rPr lang="en-ZA" sz="2200" dirty="0">
                <a:solidFill>
                  <a:prstClr val="black"/>
                </a:solidFill>
                <a:effectLst>
                  <a:outerShdw blurRad="38100" dist="38100" dir="2700000" algn="tl">
                    <a:srgbClr val="000000">
                      <a:alpha val="43137"/>
                    </a:srgbClr>
                  </a:outerShdw>
                </a:effectLst>
                <a:latin typeface="Arial" charset="0"/>
                <a:cs typeface="Arial" charset="0"/>
              </a:rPr>
              <a:t>Op DITABA</a:t>
            </a:r>
            <a:r>
              <a:rPr lang="en-ZA" sz="2200" dirty="0">
                <a:solidFill>
                  <a:prstClr val="black"/>
                </a:solidFill>
                <a:latin typeface="Arial" charset="0"/>
                <a:cs typeface="Arial" charset="0"/>
              </a:rPr>
              <a:t>, the SANDF supported the Departments of International Relations and Corporation and Health to repatriate 114 South African nationals from Wuhan City, to Polokwane in the Limpopo Province and quarantine them between 11 Mar 2020 and 01 Apr 2020.</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25</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08444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On 15 Mar 2020, the Commander-in-Chief declared COVID-19 as a National State of Disaster and directed the major deployment of the SANDF (</a:t>
            </a:r>
            <a:r>
              <a:rPr lang="en-ZA" sz="2200" dirty="0">
                <a:solidFill>
                  <a:prstClr val="black"/>
                </a:solidFill>
                <a:effectLst>
                  <a:outerShdw blurRad="38100" dist="38100" dir="2700000" algn="tl">
                    <a:srgbClr val="000000">
                      <a:alpha val="43137"/>
                    </a:srgbClr>
                  </a:outerShdw>
                </a:effectLst>
                <a:latin typeface="Arial" charset="0"/>
                <a:cs typeface="Arial" charset="0"/>
              </a:rPr>
              <a:t>Op NOTLELA</a:t>
            </a:r>
            <a:r>
              <a:rPr lang="en-ZA" sz="2200" dirty="0">
                <a:solidFill>
                  <a:prstClr val="black"/>
                </a:solidFill>
                <a:latin typeface="Arial" charset="0"/>
                <a:cs typeface="Arial" charset="0"/>
              </a:rPr>
              <a:t>) to support the national effort to mitigate the spread of the Coronavirus, from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24 Mar 2020 to 23 Jun 2020, in all nine Provinces of the RSA, including land, air and sea borders. </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With the escalation of the number of cases of the Coronavirus in the RSA, the President took a decision to enforce a nationwide lockdown (with effect from 26 Mar 2020 to 16 Apr 2020, which was extended to 30 Apr 2020).  This decisive measure is aimed at potentially saving millions of South Africans from infections and save lives of hundreds / thousands of people.</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26</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399700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Command of Forces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a:t>
            </a:r>
            <a:r>
              <a:rPr lang="en-ZA" sz="2200" b="1" dirty="0">
                <a:solidFill>
                  <a:prstClr val="black"/>
                </a:solidFill>
                <a:effectLst>
                  <a:outerShdw blurRad="38100" dist="38100" dir="2700000" algn="tl">
                    <a:srgbClr val="000000">
                      <a:alpha val="43137"/>
                    </a:srgbClr>
                  </a:outerShdw>
                </a:effectLst>
                <a:latin typeface="Arial" charset="0"/>
                <a:cs typeface="Arial" charset="0"/>
              </a:rPr>
              <a:t>Regional Security</a:t>
            </a:r>
            <a:r>
              <a:rPr lang="en-ZA" sz="2200" dirty="0">
                <a:solidFill>
                  <a:prstClr val="black"/>
                </a:solidFill>
                <a:latin typeface="Arial" charset="0"/>
                <a:cs typeface="Arial" charset="0"/>
              </a:rPr>
              <a:t>, </a:t>
            </a:r>
            <a:r>
              <a:rPr lang="en-ZA" sz="2200" dirty="0">
                <a:solidFill>
                  <a:prstClr val="black"/>
                </a:solidFill>
                <a:effectLst>
                  <a:outerShdw blurRad="38100" dist="38100" dir="2700000" algn="tl">
                    <a:srgbClr val="000000">
                      <a:alpha val="43137"/>
                    </a:srgbClr>
                  </a:outerShdw>
                </a:effectLst>
                <a:latin typeface="Arial" charset="0"/>
                <a:cs typeface="Arial" charset="0"/>
              </a:rPr>
              <a:t>in support of </a:t>
            </a:r>
            <a:r>
              <a:rPr lang="en-ZA" sz="2200" b="1" dirty="0">
                <a:solidFill>
                  <a:prstClr val="black"/>
                </a:solidFill>
                <a:effectLst>
                  <a:outerShdw blurRad="38100" dist="38100" dir="2700000" algn="tl">
                    <a:srgbClr val="000000">
                      <a:alpha val="43137"/>
                    </a:srgbClr>
                  </a:outerShdw>
                </a:effectLst>
                <a:latin typeface="Arial" charset="0"/>
                <a:cs typeface="Arial" charset="0"/>
              </a:rPr>
              <a:t>Outcome 11</a:t>
            </a:r>
            <a:r>
              <a:rPr lang="en-ZA" sz="2200" dirty="0">
                <a:solidFill>
                  <a:prstClr val="black"/>
                </a:solidFill>
                <a:latin typeface="Arial" charset="0"/>
                <a:cs typeface="Arial" charset="0"/>
              </a:rPr>
              <a:t>, “</a:t>
            </a:r>
            <a:r>
              <a:rPr lang="en-ZA" sz="2200" i="1" dirty="0">
                <a:solidFill>
                  <a:prstClr val="black"/>
                </a:solidFill>
                <a:latin typeface="Arial" charset="0"/>
                <a:cs typeface="Arial" charset="0"/>
              </a:rPr>
              <a:t>Creating a better South Africa and contributing to a better and safer Africa in a better World</a:t>
            </a:r>
            <a:r>
              <a:rPr lang="en-ZA" sz="2200" dirty="0">
                <a:solidFill>
                  <a:prstClr val="black"/>
                </a:solidFill>
                <a:latin typeface="Arial" charset="0"/>
                <a:cs typeface="Arial" charset="0"/>
              </a:rPr>
              <a:t>”, the SANDF continued to:</a:t>
            </a:r>
          </a:p>
          <a:p>
            <a:pPr marL="357188"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Provide Force Structure Elements to the United Nations PSO in the DRC (</a:t>
            </a:r>
            <a:r>
              <a:rPr lang="en-ZA" sz="2000" dirty="0">
                <a:solidFill>
                  <a:prstClr val="black"/>
                </a:solidFill>
                <a:effectLst>
                  <a:outerShdw blurRad="38100" dist="38100" dir="2700000" algn="tl">
                    <a:srgbClr val="000000">
                      <a:alpha val="43137"/>
                    </a:srgbClr>
                  </a:outerShdw>
                </a:effectLst>
                <a:latin typeface="Arial" charset="0"/>
                <a:cs typeface="Arial" charset="0"/>
              </a:rPr>
              <a:t>Op MISTRAL</a:t>
            </a:r>
            <a:r>
              <a:rPr lang="en-ZA" sz="2000" dirty="0">
                <a:solidFill>
                  <a:prstClr val="black"/>
                </a:solidFill>
                <a:latin typeface="Arial" charset="0"/>
                <a:cs typeface="Arial" charset="0"/>
              </a:rPr>
              <a:t>). </a:t>
            </a: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a:p>
            <a:pPr marL="814388" lvl="2" indent="-357188" algn="just" defTabSz="914400" fontAlgn="base">
              <a:spcBef>
                <a:spcPct val="0"/>
              </a:spcBef>
              <a:spcAft>
                <a:spcPct val="0"/>
              </a:spcAft>
              <a:buFont typeface="Arial" panose="020B0604020202020204" pitchFamily="34" charset="0"/>
              <a:buChar char="•"/>
            </a:pPr>
            <a:r>
              <a:rPr lang="en-ZA" sz="2000" dirty="0">
                <a:solidFill>
                  <a:prstClr val="black"/>
                </a:solidFill>
                <a:latin typeface="Arial" charset="0"/>
                <a:cs typeface="Arial" charset="0"/>
              </a:rPr>
              <a:t>As part of </a:t>
            </a:r>
            <a:r>
              <a:rPr lang="en-ZA" sz="2000" dirty="0">
                <a:solidFill>
                  <a:prstClr val="black"/>
                </a:solidFill>
                <a:effectLst>
                  <a:outerShdw blurRad="38100" dist="38100" dir="2700000" algn="tl">
                    <a:srgbClr val="000000">
                      <a:alpha val="43137"/>
                    </a:srgbClr>
                  </a:outerShdw>
                </a:effectLst>
                <a:latin typeface="Arial" charset="0"/>
                <a:cs typeface="Arial" charset="0"/>
              </a:rPr>
              <a:t>Op COPPER</a:t>
            </a:r>
            <a:r>
              <a:rPr lang="en-ZA" sz="2000" dirty="0">
                <a:solidFill>
                  <a:prstClr val="black"/>
                </a:solidFill>
                <a:latin typeface="Arial" charset="0"/>
                <a:cs typeface="Arial" charset="0"/>
              </a:rPr>
              <a:t>, in support of the Mozambican Defence Force, the SAS DRAKENBERG conducted a long-range Patrol (counter-piracy operations), in the Northern area of operations from Pemba towards the Tanzanian border from 11 Feb 2020 to </a:t>
            </a:r>
            <a:br>
              <a:rPr lang="en-ZA" sz="2000" dirty="0">
                <a:solidFill>
                  <a:prstClr val="black"/>
                </a:solidFill>
                <a:latin typeface="Arial" charset="0"/>
                <a:cs typeface="Arial" charset="0"/>
              </a:rPr>
            </a:br>
            <a:r>
              <a:rPr lang="en-ZA" sz="2000" dirty="0">
                <a:solidFill>
                  <a:prstClr val="black"/>
                </a:solidFill>
                <a:latin typeface="Arial" charset="0"/>
                <a:cs typeface="Arial" charset="0"/>
              </a:rPr>
              <a:t>27 Mar 2020.</a:t>
            </a:r>
          </a:p>
          <a:p>
            <a:pPr marL="814388" lvl="2" indent="-357188" algn="just" defTabSz="914400" fontAlgn="base">
              <a:spcBef>
                <a:spcPct val="0"/>
              </a:spcBef>
              <a:spcAft>
                <a:spcPct val="0"/>
              </a:spcAft>
              <a:buFont typeface="Arial" panose="020B0604020202020204" pitchFamily="34" charset="0"/>
              <a:buChar char="•"/>
            </a:pPr>
            <a:endParaRPr lang="en-ZA" sz="8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27</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580959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Armed Forces Day 2020</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SANDF successfully planned and executed Armed Forces Day 2020 in Polokwane, Limpopo Province over the period </a:t>
            </a:r>
            <a:br>
              <a:rPr lang="en-ZA" sz="2200" dirty="0">
                <a:solidFill>
                  <a:prstClr val="black"/>
                </a:solidFill>
                <a:latin typeface="Arial" charset="0"/>
                <a:cs typeface="Arial" charset="0"/>
              </a:rPr>
            </a:br>
            <a:r>
              <a:rPr lang="en-ZA" sz="2200" dirty="0">
                <a:solidFill>
                  <a:prstClr val="black"/>
                </a:solidFill>
                <a:latin typeface="Arial" charset="0"/>
                <a:cs typeface="Arial" charset="0"/>
              </a:rPr>
              <a:t>03 to 23 Feb 2020.  </a:t>
            </a:r>
          </a:p>
          <a:p>
            <a:pPr marL="357188"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Various events were presented by the military including; the opening of the Fan Park at Peter </a:t>
            </a:r>
            <a:r>
              <a:rPr lang="en-ZA" sz="2200" dirty="0" err="1">
                <a:solidFill>
                  <a:prstClr val="black"/>
                </a:solidFill>
                <a:latin typeface="Arial" charset="0"/>
                <a:cs typeface="Arial" charset="0"/>
              </a:rPr>
              <a:t>Mokaba</a:t>
            </a:r>
            <a:r>
              <a:rPr lang="en-ZA" sz="2200" dirty="0">
                <a:solidFill>
                  <a:prstClr val="black"/>
                </a:solidFill>
                <a:latin typeface="Arial" charset="0"/>
                <a:cs typeface="Arial" charset="0"/>
              </a:rPr>
              <a:t> Stadium, career exhibitions, sports and the display of military equipment leading up to the main Parade on 21 Feb 2020.  </a:t>
            </a:r>
          </a:p>
          <a:p>
            <a:pPr marL="357188"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Other activities of note included the capability and night shooting demonstration at </a:t>
            </a:r>
            <a:r>
              <a:rPr lang="en-ZA" sz="2200" dirty="0" err="1">
                <a:solidFill>
                  <a:prstClr val="black"/>
                </a:solidFill>
                <a:latin typeface="Arial" charset="0"/>
                <a:cs typeface="Arial" charset="0"/>
              </a:rPr>
              <a:t>Roodewal</a:t>
            </a:r>
            <a:r>
              <a:rPr lang="en-ZA" sz="2200" dirty="0">
                <a:solidFill>
                  <a:prstClr val="black"/>
                </a:solidFill>
                <a:latin typeface="Arial" charset="0"/>
                <a:cs typeface="Arial" charset="0"/>
              </a:rPr>
              <a:t> Bombing Range.  </a:t>
            </a:r>
          </a:p>
          <a:p>
            <a:pPr marL="357188" indent="-357188" algn="just" defTabSz="914400" fontAlgn="base">
              <a:spcBef>
                <a:spcPct val="0"/>
              </a:spcBef>
              <a:spcAft>
                <a:spcPct val="0"/>
              </a:spcAft>
              <a:buFont typeface="Arial" panose="020B0604020202020204" pitchFamily="34" charset="0"/>
              <a:buChar char="•"/>
            </a:pPr>
            <a:endParaRPr lang="en-ZA" sz="11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event also marked the SANDF’s annual commemoration of the sinking of the SS Mendi.</a:t>
            </a: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57188" indent="-357188"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28</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1912745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DOD Selected </a:t>
            </a:r>
          </a:p>
          <a:p>
            <a:pPr algn="ctr"/>
            <a:r>
              <a:rPr lang="en-GB" sz="40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(included in the  ENE) </a:t>
            </a: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 Indicators</a:t>
            </a:r>
          </a:p>
        </p:txBody>
      </p:sp>
    </p:spTree>
    <p:extLst>
      <p:ext uri="{BB962C8B-B14F-4D97-AF65-F5344CB8AC3E}">
        <p14:creationId xmlns:p14="http://schemas.microsoft.com/office/powerpoint/2010/main" val="266769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Presentation Structure</a:t>
            </a:r>
          </a:p>
        </p:txBody>
      </p:sp>
      <p:sp>
        <p:nvSpPr>
          <p:cNvPr id="6" name="Rectangle 13"/>
          <p:cNvSpPr>
            <a:spLocks noChangeArrowheads="1"/>
          </p:cNvSpPr>
          <p:nvPr/>
        </p:nvSpPr>
        <p:spPr bwMode="auto">
          <a:xfrm>
            <a:off x="357395" y="837727"/>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914400" fontAlgn="base">
              <a:spcBef>
                <a:spcPct val="0"/>
              </a:spcBef>
              <a:spcAft>
                <a:spcPct val="0"/>
              </a:spcAft>
              <a:buFont typeface="Arial" panose="020B0604020202020204" pitchFamily="34" charset="0"/>
              <a:buChar char="•"/>
            </a:pPr>
            <a:r>
              <a:rPr lang="en-ZA" sz="2600" dirty="0">
                <a:latin typeface="Arial" charset="0"/>
                <a:cs typeface="Arial" charset="0"/>
              </a:rPr>
              <a:t>Legislative Requirements</a:t>
            </a:r>
          </a:p>
          <a:p>
            <a:pPr marL="285750" indent="-285750" defTabSz="914400" fontAlgn="base">
              <a:spcBef>
                <a:spcPct val="0"/>
              </a:spcBef>
              <a:spcAft>
                <a:spcPct val="0"/>
              </a:spcAft>
              <a:buFont typeface="Arial" panose="020B0604020202020204" pitchFamily="34" charset="0"/>
              <a:buChar char="•"/>
            </a:pPr>
            <a:endParaRPr lang="en-ZA" dirty="0">
              <a:latin typeface="Arial" charset="0"/>
              <a:cs typeface="Arial" charset="0"/>
            </a:endParaRPr>
          </a:p>
          <a:p>
            <a:pPr marL="457200" indent="-457200" defTabSz="914400" fontAlgn="base">
              <a:spcBef>
                <a:spcPct val="0"/>
              </a:spcBef>
              <a:spcAft>
                <a:spcPct val="0"/>
              </a:spcAft>
              <a:buFont typeface="Arial" panose="020B0604020202020204" pitchFamily="34" charset="0"/>
              <a:buChar char="•"/>
            </a:pPr>
            <a:r>
              <a:rPr lang="en-ZA" sz="2600" dirty="0">
                <a:latin typeface="Arial" charset="0"/>
                <a:cs typeface="Arial" charset="0"/>
              </a:rPr>
              <a:t>DOD Q4 Performance Report as on 31 Mar 2020</a:t>
            </a:r>
          </a:p>
          <a:p>
            <a:pPr defTabSz="914400" fontAlgn="base">
              <a:spcBef>
                <a:spcPct val="0"/>
              </a:spcBef>
              <a:spcAft>
                <a:spcPct val="0"/>
              </a:spcAft>
            </a:pPr>
            <a:endParaRPr lang="en-ZA" sz="800" dirty="0">
              <a:latin typeface="Arial" charset="0"/>
              <a:cs typeface="Arial" charset="0"/>
            </a:endParaRPr>
          </a:p>
          <a:p>
            <a:pPr marL="914400" lvl="1" indent="-457200" defTabSz="914400" fontAlgn="base">
              <a:spcBef>
                <a:spcPct val="0"/>
              </a:spcBef>
              <a:spcAft>
                <a:spcPct val="0"/>
              </a:spcAft>
              <a:buFont typeface="Courier New" panose="02070309020205020404" pitchFamily="49" charset="0"/>
              <a:buChar char="o"/>
            </a:pPr>
            <a:r>
              <a:rPr lang="en-ZA" sz="2600" dirty="0">
                <a:latin typeface="Arial" charset="0"/>
                <a:cs typeface="Arial" charset="0"/>
              </a:rPr>
              <a:t>Analysis of DOD Performance Indicators</a:t>
            </a:r>
          </a:p>
          <a:p>
            <a:pPr marL="914400" lvl="1" indent="-457200" defTabSz="914400" fontAlgn="base">
              <a:spcBef>
                <a:spcPct val="0"/>
              </a:spcBef>
              <a:spcAft>
                <a:spcPct val="0"/>
              </a:spcAft>
              <a:buFont typeface="Courier New" panose="02070309020205020404" pitchFamily="49" charset="0"/>
              <a:buChar char="o"/>
            </a:pPr>
            <a:endParaRPr lang="en-ZA" sz="800" dirty="0">
              <a:latin typeface="Arial" charset="0"/>
              <a:cs typeface="Arial" charset="0"/>
            </a:endParaRPr>
          </a:p>
          <a:p>
            <a:pPr marL="914400" lvl="1" indent="-457200" defTabSz="914400" fontAlgn="base">
              <a:spcBef>
                <a:spcPct val="0"/>
              </a:spcBef>
              <a:spcAft>
                <a:spcPct val="0"/>
              </a:spcAft>
              <a:buFont typeface="Courier New" panose="02070309020205020404" pitchFamily="49" charset="0"/>
              <a:buChar char="o"/>
            </a:pPr>
            <a:r>
              <a:rPr lang="en-ZA" sz="2600" dirty="0">
                <a:latin typeface="Arial" charset="0"/>
                <a:cs typeface="Arial" charset="0"/>
              </a:rPr>
              <a:t>Q4 Strategic Overview</a:t>
            </a:r>
          </a:p>
          <a:p>
            <a:pPr marL="914400" lvl="1" indent="-457200" defTabSz="914400" fontAlgn="base">
              <a:spcBef>
                <a:spcPct val="0"/>
              </a:spcBef>
              <a:spcAft>
                <a:spcPct val="0"/>
              </a:spcAft>
              <a:buFont typeface="Courier New" panose="02070309020205020404" pitchFamily="49" charset="0"/>
              <a:buChar char="o"/>
            </a:pPr>
            <a:endParaRPr lang="en-ZA" sz="800" dirty="0">
              <a:latin typeface="Arial" charset="0"/>
              <a:cs typeface="Arial" charset="0"/>
            </a:endParaRPr>
          </a:p>
          <a:p>
            <a:pPr marL="914400" lvl="1" indent="-457200" defTabSz="914400" fontAlgn="base">
              <a:spcBef>
                <a:spcPct val="0"/>
              </a:spcBef>
              <a:spcAft>
                <a:spcPct val="0"/>
              </a:spcAft>
              <a:buFont typeface="Courier New" panose="02070309020205020404" pitchFamily="49" charset="0"/>
              <a:buChar char="o"/>
            </a:pPr>
            <a:r>
              <a:rPr lang="en-ZA" sz="2600" dirty="0">
                <a:latin typeface="Arial" charset="0"/>
                <a:cs typeface="Arial" charset="0"/>
              </a:rPr>
              <a:t>DOD Selected Performance Indicators</a:t>
            </a:r>
          </a:p>
          <a:p>
            <a:pPr marL="914400" lvl="1" indent="-457200" defTabSz="914400" fontAlgn="base">
              <a:spcBef>
                <a:spcPct val="0"/>
              </a:spcBef>
              <a:spcAft>
                <a:spcPct val="0"/>
              </a:spcAft>
              <a:buFont typeface="Courier New" panose="02070309020205020404" pitchFamily="49" charset="0"/>
              <a:buChar char="o"/>
            </a:pPr>
            <a:endParaRPr lang="en-ZA" sz="800" dirty="0">
              <a:latin typeface="Arial" charset="0"/>
              <a:cs typeface="Arial" charset="0"/>
            </a:endParaRPr>
          </a:p>
          <a:p>
            <a:pPr marL="914400" lvl="1" indent="-457200" defTabSz="914400" fontAlgn="base">
              <a:spcBef>
                <a:spcPct val="0"/>
              </a:spcBef>
              <a:spcAft>
                <a:spcPct val="0"/>
              </a:spcAft>
              <a:buFont typeface="Courier New" panose="02070309020205020404" pitchFamily="49" charset="0"/>
              <a:buChar char="o"/>
            </a:pPr>
            <a:r>
              <a:rPr lang="en-ZA" sz="2600" dirty="0">
                <a:latin typeface="Arial" charset="0"/>
                <a:cs typeface="Arial" charset="0"/>
              </a:rPr>
              <a:t>Q4 Performance Status</a:t>
            </a:r>
          </a:p>
          <a:p>
            <a:pPr marL="914400" lvl="1" indent="-457200" defTabSz="914400" fontAlgn="base">
              <a:spcBef>
                <a:spcPct val="0"/>
              </a:spcBef>
              <a:spcAft>
                <a:spcPct val="0"/>
              </a:spcAft>
              <a:buFont typeface="Courier New" panose="02070309020205020404" pitchFamily="49" charset="0"/>
              <a:buChar char="o"/>
            </a:pPr>
            <a:endParaRPr lang="en-ZA" sz="800" dirty="0">
              <a:latin typeface="Arial" charset="0"/>
              <a:cs typeface="Arial" charset="0"/>
            </a:endParaRPr>
          </a:p>
          <a:p>
            <a:pPr marL="914400" lvl="1" indent="-457200" defTabSz="914400" fontAlgn="base">
              <a:spcBef>
                <a:spcPct val="0"/>
              </a:spcBef>
              <a:spcAft>
                <a:spcPct val="0"/>
              </a:spcAft>
              <a:buFont typeface="Courier New" panose="02070309020205020404" pitchFamily="49" charset="0"/>
              <a:buChar char="o"/>
            </a:pPr>
            <a:r>
              <a:rPr lang="en-ZA" sz="2400" dirty="0">
                <a:latin typeface="Arial" charset="0"/>
                <a:cs typeface="Arial" charset="0"/>
              </a:rPr>
              <a:t>Q4 </a:t>
            </a:r>
            <a:r>
              <a:rPr lang="en-ZA" sz="2600" dirty="0">
                <a:latin typeface="Arial" charset="0"/>
                <a:cs typeface="Arial" charset="0"/>
              </a:rPr>
              <a:t>Financial Performance Information</a:t>
            </a:r>
          </a:p>
          <a:p>
            <a:pPr marL="914400" lvl="1" indent="-457200" defTabSz="914400" fontAlgn="base">
              <a:spcBef>
                <a:spcPct val="0"/>
              </a:spcBef>
              <a:spcAft>
                <a:spcPct val="0"/>
              </a:spcAft>
              <a:buFont typeface="Arial" panose="020B0604020202020204" pitchFamily="34" charset="0"/>
              <a:buChar char="•"/>
            </a:pPr>
            <a:endParaRPr lang="en-ZA" dirty="0">
              <a:latin typeface="Arial" charset="0"/>
              <a:cs typeface="Arial" charset="0"/>
            </a:endParaRPr>
          </a:p>
          <a:p>
            <a:pPr lvl="1" defTabSz="914400" fontAlgn="base">
              <a:spcBef>
                <a:spcPct val="0"/>
              </a:spcBef>
              <a:spcAft>
                <a:spcPct val="0"/>
              </a:spcAft>
            </a:pPr>
            <a:endParaRPr lang="en-ZA" sz="2600" dirty="0">
              <a:latin typeface="Arial" charset="0"/>
              <a:cs typeface="Arial" charset="0"/>
            </a:endParaRPr>
          </a:p>
        </p:txBody>
      </p:sp>
      <p:sp>
        <p:nvSpPr>
          <p:cNvPr id="7" name="Slide Number Placeholder 1"/>
          <p:cNvSpPr>
            <a:spLocks noGrp="1"/>
          </p:cNvSpPr>
          <p:nvPr>
            <p:ph type="sldNum" sz="quarter" idx="10"/>
          </p:nvPr>
        </p:nvSpPr>
        <p:spPr bwMode="auto">
          <a:xfrm>
            <a:off x="8733451" y="6477000"/>
            <a:ext cx="37889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643172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Selected Performance Indicator Summary</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30</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12232108"/>
              </p:ext>
            </p:extLst>
          </p:nvPr>
        </p:nvGraphicFramePr>
        <p:xfrm>
          <a:off x="126158" y="742032"/>
          <a:ext cx="8858815" cy="3239125"/>
        </p:xfrm>
        <a:graphic>
          <a:graphicData uri="http://schemas.openxmlformats.org/drawingml/2006/table">
            <a:tbl>
              <a:tblPr firstRow="1" bandRow="1"/>
              <a:tblGrid>
                <a:gridCol w="3372822">
                  <a:extLst>
                    <a:ext uri="{9D8B030D-6E8A-4147-A177-3AD203B41FA5}">
                      <a16:colId xmlns:a16="http://schemas.microsoft.com/office/drawing/2014/main" val="20000"/>
                    </a:ext>
                  </a:extLst>
                </a:gridCol>
                <a:gridCol w="927708">
                  <a:extLst>
                    <a:ext uri="{9D8B030D-6E8A-4147-A177-3AD203B41FA5}">
                      <a16:colId xmlns:a16="http://schemas.microsoft.com/office/drawing/2014/main" val="20001"/>
                    </a:ext>
                  </a:extLst>
                </a:gridCol>
                <a:gridCol w="911657">
                  <a:extLst>
                    <a:ext uri="{9D8B030D-6E8A-4147-A177-3AD203B41FA5}">
                      <a16:colId xmlns:a16="http://schemas.microsoft.com/office/drawing/2014/main" val="20002"/>
                    </a:ext>
                  </a:extLst>
                </a:gridCol>
                <a:gridCol w="911657">
                  <a:extLst>
                    <a:ext uri="{9D8B030D-6E8A-4147-A177-3AD203B41FA5}">
                      <a16:colId xmlns:a16="http://schemas.microsoft.com/office/drawing/2014/main" val="20003"/>
                    </a:ext>
                  </a:extLst>
                </a:gridCol>
                <a:gridCol w="911657">
                  <a:extLst>
                    <a:ext uri="{9D8B030D-6E8A-4147-A177-3AD203B41FA5}">
                      <a16:colId xmlns:a16="http://schemas.microsoft.com/office/drawing/2014/main" val="20004"/>
                    </a:ext>
                  </a:extLst>
                </a:gridCol>
                <a:gridCol w="911657">
                  <a:extLst>
                    <a:ext uri="{9D8B030D-6E8A-4147-A177-3AD203B41FA5}">
                      <a16:colId xmlns:a16="http://schemas.microsoft.com/office/drawing/2014/main" val="931325041"/>
                    </a:ext>
                  </a:extLst>
                </a:gridCol>
                <a:gridCol w="911657">
                  <a:extLst>
                    <a:ext uri="{9D8B030D-6E8A-4147-A177-3AD203B41FA5}">
                      <a16:colId xmlns:a16="http://schemas.microsoft.com/office/drawing/2014/main" val="20005"/>
                    </a:ext>
                  </a:extLst>
                </a:gridCol>
              </a:tblGrid>
              <a:tr h="31405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Performance Indicator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Target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Q1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Q2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1500" b="1" dirty="0">
                          <a:solidFill>
                            <a:schemeClr val="bg1"/>
                          </a:solidFill>
                          <a:latin typeface="Arial" panose="020B0604020202020204" pitchFamily="34" charset="0"/>
                          <a:cs typeface="Arial" panose="020B0604020202020204" pitchFamily="34" charset="0"/>
                        </a:rPr>
                        <a:t>Q3</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1500" b="1" dirty="0">
                          <a:solidFill>
                            <a:schemeClr val="bg1"/>
                          </a:solidFill>
                          <a:latin typeface="Arial" panose="020B0604020202020204" pitchFamily="34" charset="0"/>
                          <a:cs typeface="Arial" panose="020B0604020202020204" pitchFamily="34" charset="0"/>
                        </a:rPr>
                        <a:t>Q4</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YTD</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479633">
                <a:tc>
                  <a:txBody>
                    <a:bodyPr/>
                    <a:lstStyle/>
                    <a:p>
                      <a:pPr algn="l"/>
                      <a:r>
                        <a:rPr lang="en-ZA" sz="1400" b="0" dirty="0">
                          <a:solidFill>
                            <a:schemeClr val="tx1"/>
                          </a:solidFill>
                          <a:latin typeface="Arial" panose="020B0604020202020204" pitchFamily="34" charset="0"/>
                          <a:cs typeface="Arial" panose="020B0604020202020204" pitchFamily="34" charset="0"/>
                        </a:rPr>
                        <a:t>Total number of Defence Attaché Offices</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n-ZA" sz="1400" b="1" kern="1200" dirty="0">
                          <a:solidFill>
                            <a:schemeClr val="tx1"/>
                          </a:solidFill>
                          <a:latin typeface="Arial" panose="020B0604020202020204" pitchFamily="34" charset="0"/>
                          <a:ea typeface="+mn-ea"/>
                          <a:cs typeface="Arial" panose="020B0604020202020204" pitchFamily="34" charset="0"/>
                        </a:rPr>
                        <a:t>44</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44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44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44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44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1"/>
                  </a:ext>
                </a:extLst>
              </a:tr>
              <a:tr h="314058">
                <a:tc>
                  <a:txBody>
                    <a:bodyPr/>
                    <a:lstStyle/>
                    <a:p>
                      <a:pPr algn="l"/>
                      <a:r>
                        <a:rPr lang="en-ZA" sz="1400" b="0" dirty="0">
                          <a:solidFill>
                            <a:schemeClr val="tx1"/>
                          </a:solidFill>
                          <a:latin typeface="Arial" panose="020B0604020202020204" pitchFamily="34" charset="0"/>
                          <a:cs typeface="Arial" panose="020B0604020202020204" pitchFamily="34" charset="0"/>
                        </a:rPr>
                        <a:t>Number of Military Skills Development Members in the System per year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1" kern="1200" dirty="0">
                          <a:solidFill>
                            <a:schemeClr val="tx1"/>
                          </a:solidFill>
                          <a:latin typeface="Arial" panose="020B0604020202020204" pitchFamily="34" charset="0"/>
                          <a:ea typeface="+mn-ea"/>
                          <a:cs typeface="Arial" panose="020B0604020202020204" pitchFamily="34" charset="0"/>
                        </a:rPr>
                        <a:t>3 510</a:t>
                      </a:r>
                      <a:endParaRPr lang="en-GB"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3 374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3 295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3 226</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3 761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107%</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2"/>
                  </a:ext>
                </a:extLst>
              </a:tr>
              <a:tr h="485336">
                <a:tc>
                  <a:txBody>
                    <a:bodyPr/>
                    <a:lstStyle/>
                    <a:p>
                      <a:pPr algn="l"/>
                      <a:r>
                        <a:rPr lang="en-ZA" sz="1400" b="0" dirty="0">
                          <a:solidFill>
                            <a:schemeClr val="tx1"/>
                          </a:solidFill>
                          <a:latin typeface="Arial" panose="020B0604020202020204" pitchFamily="34" charset="0"/>
                          <a:cs typeface="Arial" panose="020B0604020202020204" pitchFamily="34" charset="0"/>
                        </a:rPr>
                        <a:t>Number of reserve force </a:t>
                      </a:r>
                      <a:r>
                        <a:rPr lang="en-ZA" sz="1400" b="0" dirty="0" err="1">
                          <a:solidFill>
                            <a:schemeClr val="tx1"/>
                          </a:solidFill>
                          <a:latin typeface="Arial" panose="020B0604020202020204" pitchFamily="34" charset="0"/>
                          <a:cs typeface="Arial" panose="020B0604020202020204" pitchFamily="34" charset="0"/>
                        </a:rPr>
                        <a:t>mandays</a:t>
                      </a:r>
                      <a:endParaRPr lang="en-ZA" sz="1400" b="0" dirty="0">
                        <a:solidFill>
                          <a:schemeClr val="tx1"/>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2 693 048</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Arial" panose="020B0604020202020204" pitchFamily="34" charset="0"/>
                          <a:ea typeface="+mn-ea"/>
                          <a:cs typeface="Arial" panose="020B0604020202020204" pitchFamily="34" charset="0"/>
                        </a:rPr>
                        <a:t>655 104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691 782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700 957</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691 721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Arial" panose="020B0604020202020204" pitchFamily="34" charset="0"/>
                          <a:ea typeface="+mn-ea"/>
                          <a:cs typeface="Arial" panose="020B0604020202020204" pitchFamily="34" charset="0"/>
                        </a:rPr>
                        <a:t>102%</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3"/>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Percentage compliance with the Southern African Development Community Standby Force Pledge</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4"/>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Percentage compliance with number of ordered commitments</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b="0" kern="1200" dirty="0">
                          <a:solidFill>
                            <a:schemeClr val="accent6">
                              <a:lumMod val="75000"/>
                            </a:schemeClr>
                          </a:solidFill>
                          <a:latin typeface="Arial" panose="020B0604020202020204" pitchFamily="34" charset="0"/>
                          <a:ea typeface="+mn-ea"/>
                          <a:cs typeface="Arial" panose="020B0604020202020204" pitchFamily="34" charset="0"/>
                        </a:rPr>
                        <a:t>(external operations)</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38429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Selected Performance Indicator Summary</a:t>
            </a: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31</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11184664"/>
              </p:ext>
            </p:extLst>
          </p:nvPr>
        </p:nvGraphicFramePr>
        <p:xfrm>
          <a:off x="126158" y="742032"/>
          <a:ext cx="8858815" cy="3271950"/>
        </p:xfrm>
        <a:graphic>
          <a:graphicData uri="http://schemas.openxmlformats.org/drawingml/2006/table">
            <a:tbl>
              <a:tblPr firstRow="1" bandRow="1"/>
              <a:tblGrid>
                <a:gridCol w="3388873">
                  <a:extLst>
                    <a:ext uri="{9D8B030D-6E8A-4147-A177-3AD203B41FA5}">
                      <a16:colId xmlns:a16="http://schemas.microsoft.com/office/drawing/2014/main" val="20000"/>
                    </a:ext>
                  </a:extLst>
                </a:gridCol>
                <a:gridCol w="911657">
                  <a:extLst>
                    <a:ext uri="{9D8B030D-6E8A-4147-A177-3AD203B41FA5}">
                      <a16:colId xmlns:a16="http://schemas.microsoft.com/office/drawing/2014/main" val="20001"/>
                    </a:ext>
                  </a:extLst>
                </a:gridCol>
                <a:gridCol w="911657">
                  <a:extLst>
                    <a:ext uri="{9D8B030D-6E8A-4147-A177-3AD203B41FA5}">
                      <a16:colId xmlns:a16="http://schemas.microsoft.com/office/drawing/2014/main" val="20002"/>
                    </a:ext>
                  </a:extLst>
                </a:gridCol>
                <a:gridCol w="911657">
                  <a:extLst>
                    <a:ext uri="{9D8B030D-6E8A-4147-A177-3AD203B41FA5}">
                      <a16:colId xmlns:a16="http://schemas.microsoft.com/office/drawing/2014/main" val="20003"/>
                    </a:ext>
                  </a:extLst>
                </a:gridCol>
                <a:gridCol w="911657">
                  <a:extLst>
                    <a:ext uri="{9D8B030D-6E8A-4147-A177-3AD203B41FA5}">
                      <a16:colId xmlns:a16="http://schemas.microsoft.com/office/drawing/2014/main" val="20004"/>
                    </a:ext>
                  </a:extLst>
                </a:gridCol>
                <a:gridCol w="911657">
                  <a:extLst>
                    <a:ext uri="{9D8B030D-6E8A-4147-A177-3AD203B41FA5}">
                      <a16:colId xmlns:a16="http://schemas.microsoft.com/office/drawing/2014/main" val="3077387979"/>
                    </a:ext>
                  </a:extLst>
                </a:gridCol>
                <a:gridCol w="911657">
                  <a:extLst>
                    <a:ext uri="{9D8B030D-6E8A-4147-A177-3AD203B41FA5}">
                      <a16:colId xmlns:a16="http://schemas.microsoft.com/office/drawing/2014/main" val="20005"/>
                    </a:ext>
                  </a:extLst>
                </a:gridCol>
              </a:tblGrid>
              <a:tr h="31405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Performance Indicator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Target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Q1</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Q2</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1500" b="1" dirty="0">
                          <a:solidFill>
                            <a:schemeClr val="bg1"/>
                          </a:solidFill>
                          <a:latin typeface="Arial" panose="020B0604020202020204" pitchFamily="34" charset="0"/>
                          <a:cs typeface="Arial" panose="020B0604020202020204" pitchFamily="34" charset="0"/>
                        </a:rPr>
                        <a:t>Q3</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1500" b="1" dirty="0">
                          <a:solidFill>
                            <a:schemeClr val="bg1"/>
                          </a:solidFill>
                          <a:latin typeface="Arial" panose="020B0604020202020204" pitchFamily="34" charset="0"/>
                          <a:cs typeface="Arial" panose="020B0604020202020204" pitchFamily="34" charset="0"/>
                        </a:rPr>
                        <a:t>Q4</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500" b="1" dirty="0">
                          <a:solidFill>
                            <a:schemeClr val="bg1"/>
                          </a:solidFill>
                          <a:latin typeface="Arial" panose="020B0604020202020204" pitchFamily="34" charset="0"/>
                          <a:cs typeface="Arial" panose="020B0604020202020204" pitchFamily="34" charset="0"/>
                        </a:rPr>
                        <a:t>YTD</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Percentage compliance with number of ordered commitments</a:t>
                      </a:r>
                      <a:r>
                        <a:rPr lang="en-ZA" sz="1400" b="0" baseline="0" dirty="0">
                          <a:solidFill>
                            <a:schemeClr val="tx1"/>
                          </a:solidFill>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b="0" kern="1200" dirty="0">
                          <a:solidFill>
                            <a:schemeClr val="accent6">
                              <a:lumMod val="75000"/>
                            </a:schemeClr>
                          </a:solidFill>
                          <a:latin typeface="Arial" panose="020B0604020202020204" pitchFamily="34" charset="0"/>
                          <a:ea typeface="+mn-ea"/>
                          <a:cs typeface="Arial" panose="020B0604020202020204" pitchFamily="34" charset="0"/>
                        </a:rPr>
                        <a:t>(internal operations)</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1"/>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Number of joint, interdepartmental, interagency and multinational military exercises conducted per year</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2"/>
                  </a:ext>
                </a:extLst>
              </a:tr>
              <a:tr h="314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Number of landward sub-units deployed on border safeguarding per year</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15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3"/>
                  </a:ext>
                </a:extLst>
              </a:tr>
              <a:tr h="493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Number of hours flown per year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17 200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4 369.60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4 573.20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3 971.20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3 318.60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94%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4"/>
                  </a:ext>
                </a:extLst>
              </a:tr>
              <a:tr h="504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Arial" panose="020B0604020202020204" pitchFamily="34" charset="0"/>
                          <a:cs typeface="Arial" panose="020B0604020202020204" pitchFamily="34" charset="0"/>
                        </a:rPr>
                        <a:t>Number of hours at sea per year</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10 000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r" defTabSz="914400" rtl="0" eaLnBrk="1" latinLnBrk="0" hangingPunct="1">
                        <a:spcAft>
                          <a:spcPts val="0"/>
                        </a:spcAft>
                      </a:pPr>
                      <a:r>
                        <a:rPr lang="en-GB" sz="1400" b="0" kern="1200" dirty="0">
                          <a:solidFill>
                            <a:schemeClr val="tx1"/>
                          </a:solidFill>
                          <a:latin typeface="Arial" panose="020B0604020202020204" pitchFamily="34" charset="0"/>
                          <a:ea typeface="+mn-ea"/>
                          <a:cs typeface="Arial" panose="020B0604020202020204" pitchFamily="34" charset="0"/>
                        </a:rPr>
                        <a:t>1 336.84</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2 690.93</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1 078.67</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ZA" sz="1400" b="0" kern="1200" dirty="0">
                          <a:solidFill>
                            <a:schemeClr val="tx1"/>
                          </a:solidFill>
                          <a:latin typeface="Arial" panose="020B0604020202020204" pitchFamily="34" charset="0"/>
                          <a:ea typeface="+mn-ea"/>
                          <a:cs typeface="Arial" panose="020B0604020202020204" pitchFamily="34" charset="0"/>
                        </a:rPr>
                        <a:t>1 506.11</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spcAft>
                          <a:spcPts val="0"/>
                        </a:spcAft>
                      </a:pPr>
                      <a:r>
                        <a:rPr lang="en-GB" sz="1400" b="1" kern="1200" dirty="0">
                          <a:solidFill>
                            <a:schemeClr val="tx1"/>
                          </a:solidFill>
                          <a:latin typeface="Arial" panose="020B0604020202020204" pitchFamily="34" charset="0"/>
                          <a:ea typeface="+mn-ea"/>
                          <a:cs typeface="Arial" panose="020B0604020202020204" pitchFamily="34" charset="0"/>
                        </a:rPr>
                        <a:t>66%</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18454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Number of Hours Flown per Year</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32</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40858529"/>
              </p:ext>
            </p:extLst>
          </p:nvPr>
        </p:nvGraphicFramePr>
        <p:xfrm>
          <a:off x="144529" y="807119"/>
          <a:ext cx="8832494" cy="3175791"/>
        </p:xfrm>
        <a:graphic>
          <a:graphicData uri="http://schemas.openxmlformats.org/drawingml/2006/table">
            <a:tbl>
              <a:tblPr firstRow="1" firstCol="1" bandRow="1"/>
              <a:tblGrid>
                <a:gridCol w="2034128">
                  <a:extLst>
                    <a:ext uri="{9D8B030D-6E8A-4147-A177-3AD203B41FA5}">
                      <a16:colId xmlns:a16="http://schemas.microsoft.com/office/drawing/2014/main" val="20000"/>
                    </a:ext>
                  </a:extLst>
                </a:gridCol>
                <a:gridCol w="1133061">
                  <a:extLst>
                    <a:ext uri="{9D8B030D-6E8A-4147-A177-3AD203B41FA5}">
                      <a16:colId xmlns:a16="http://schemas.microsoft.com/office/drawing/2014/main" val="20001"/>
                    </a:ext>
                  </a:extLst>
                </a:gridCol>
                <a:gridCol w="1133061">
                  <a:extLst>
                    <a:ext uri="{9D8B030D-6E8A-4147-A177-3AD203B41FA5}">
                      <a16:colId xmlns:a16="http://schemas.microsoft.com/office/drawing/2014/main" val="20002"/>
                    </a:ext>
                  </a:extLst>
                </a:gridCol>
                <a:gridCol w="1133061">
                  <a:extLst>
                    <a:ext uri="{9D8B030D-6E8A-4147-A177-3AD203B41FA5}">
                      <a16:colId xmlns:a16="http://schemas.microsoft.com/office/drawing/2014/main" val="20003"/>
                    </a:ext>
                  </a:extLst>
                </a:gridCol>
                <a:gridCol w="1133061">
                  <a:extLst>
                    <a:ext uri="{9D8B030D-6E8A-4147-A177-3AD203B41FA5}">
                      <a16:colId xmlns:a16="http://schemas.microsoft.com/office/drawing/2014/main" val="20004"/>
                    </a:ext>
                  </a:extLst>
                </a:gridCol>
                <a:gridCol w="1133061">
                  <a:extLst>
                    <a:ext uri="{9D8B030D-6E8A-4147-A177-3AD203B41FA5}">
                      <a16:colId xmlns:a16="http://schemas.microsoft.com/office/drawing/2014/main" val="20005"/>
                    </a:ext>
                  </a:extLst>
                </a:gridCol>
                <a:gridCol w="1133061">
                  <a:extLst>
                    <a:ext uri="{9D8B030D-6E8A-4147-A177-3AD203B41FA5}">
                      <a16:colId xmlns:a16="http://schemas.microsoft.com/office/drawing/2014/main" val="20006"/>
                    </a:ext>
                  </a:extLst>
                </a:gridCol>
              </a:tblGrid>
              <a:tr h="341151">
                <a:tc gridSpan="7">
                  <a:txBody>
                    <a:bodyPr/>
                    <a:lstStyle/>
                    <a:p>
                      <a:pPr algn="l">
                        <a:spcAft>
                          <a:spcPts val="0"/>
                        </a:spcAft>
                      </a:pPr>
                      <a:r>
                        <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Flying Hours</a:t>
                      </a:r>
                      <a:r>
                        <a:rPr lang="en-ZA" sz="1700" b="1" baseline="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Year-On-Year Analysis</a:t>
                      </a: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236393">
                <a:tc rowSpan="2">
                  <a:txBody>
                    <a:bodyPr/>
                    <a:lstStyle/>
                    <a:p>
                      <a:pPr algn="ctr">
                        <a:spcAft>
                          <a:spcPts val="0"/>
                        </a:spcAft>
                      </a:pPr>
                      <a:r>
                        <a:rPr lang="en-US" sz="1500" b="1" dirty="0">
                          <a:solidFill>
                            <a:srgbClr val="006600"/>
                          </a:solidFill>
                          <a:effectLst/>
                          <a:latin typeface="Arial Narrow"/>
                          <a:ea typeface="Calibri"/>
                          <a:cs typeface="Times New Roman"/>
                        </a:rPr>
                        <a:t>Flying Hour</a:t>
                      </a:r>
                      <a:r>
                        <a:rPr lang="en-US" sz="1500" b="1" baseline="0" dirty="0">
                          <a:solidFill>
                            <a:srgbClr val="006600"/>
                          </a:solidFill>
                          <a:effectLst/>
                          <a:latin typeface="Arial Narrow"/>
                          <a:ea typeface="Calibri"/>
                          <a:cs typeface="Times New Roman"/>
                        </a:rPr>
                        <a:t> Type</a:t>
                      </a:r>
                      <a:endParaRPr lang="en-US" sz="1500" b="1"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a:solidFill>
                            <a:srgbClr val="006600"/>
                          </a:solidFill>
                          <a:effectLst/>
                          <a:latin typeface="Arial Narrow"/>
                          <a:ea typeface="Calibri"/>
                          <a:cs typeface="Times New Roman"/>
                        </a:rPr>
                        <a:t>FY2017/18</a:t>
                      </a: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sz="16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a:solidFill>
                            <a:srgbClr val="006600"/>
                          </a:solidFill>
                          <a:effectLst/>
                          <a:latin typeface="Arial Narrow"/>
                          <a:ea typeface="Calibri"/>
                          <a:cs typeface="Times New Roman"/>
                        </a:rPr>
                        <a:t>FY2018/19</a:t>
                      </a: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algn="ctr" defTabSz="914400" rtl="0" eaLnBrk="1" latinLnBrk="0" hangingPunct="1">
                        <a:spcAft>
                          <a:spcPts val="0"/>
                        </a:spcAft>
                      </a:pPr>
                      <a:endParaRPr lang="en-GB" sz="16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a:solidFill>
                            <a:sysClr val="windowText" lastClr="000000"/>
                          </a:solidFill>
                          <a:effectLst/>
                          <a:latin typeface="Arial Narrow"/>
                          <a:ea typeface="Calibri"/>
                          <a:cs typeface="Times New Roman"/>
                        </a:rPr>
                        <a:t>FY2019/20</a:t>
                      </a:r>
                      <a:endParaRPr lang="en-GB" sz="1500" b="1" kern="1200" dirty="0">
                        <a:solidFill>
                          <a:sysClr val="windowText" lastClr="0000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40747">
                <a:tc vMerge="1">
                  <a:txBody>
                    <a:bodyPr/>
                    <a:lstStyle/>
                    <a:p>
                      <a:pPr algn="ctr">
                        <a:spcAft>
                          <a:spcPts val="0"/>
                        </a:spcAft>
                      </a:pPr>
                      <a:endParaRPr lang="en-US" sz="1600" b="1"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a:solidFill>
                            <a:srgbClr val="006600"/>
                          </a:solidFill>
                          <a:effectLst/>
                          <a:latin typeface="Arial Narrow"/>
                          <a:ea typeface="Calibri"/>
                          <a:cs typeface="Times New Roman"/>
                        </a:rPr>
                        <a:t>Target</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a:solidFill>
                            <a:srgbClr val="006600"/>
                          </a:solidFill>
                          <a:effectLst/>
                          <a:latin typeface="Arial Narrow"/>
                          <a:ea typeface="Calibri"/>
                          <a:cs typeface="Times New Roman"/>
                        </a:rPr>
                        <a:t>Actual</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a:solidFill>
                            <a:srgbClr val="006600"/>
                          </a:solidFill>
                          <a:effectLst/>
                          <a:latin typeface="Arial Narrow"/>
                          <a:ea typeface="Calibri"/>
                          <a:cs typeface="Times New Roman"/>
                        </a:rPr>
                        <a:t>Target</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en-ZA" sz="1500" b="0" kern="1200" dirty="0">
                          <a:solidFill>
                            <a:srgbClr val="006600"/>
                          </a:solidFill>
                          <a:effectLst/>
                          <a:latin typeface="Arial Narrow"/>
                          <a:ea typeface="Calibri"/>
                          <a:cs typeface="Times New Roman"/>
                        </a:rPr>
                        <a:t>Actual</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a:solidFill>
                            <a:sysClr val="windowText" lastClr="000000"/>
                          </a:solidFill>
                          <a:effectLst/>
                          <a:latin typeface="Arial Narrow"/>
                          <a:ea typeface="Calibri"/>
                          <a:cs typeface="Times New Roman"/>
                        </a:rPr>
                        <a:t>Planned</a:t>
                      </a:r>
                      <a:endParaRPr lang="en-GB" sz="1500" b="1" kern="1200" dirty="0">
                        <a:solidFill>
                          <a:sysClr val="windowText" lastClr="0000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kern="1200" dirty="0">
                          <a:solidFill>
                            <a:sysClr val="windowText" lastClr="000000"/>
                          </a:solidFill>
                          <a:effectLst/>
                          <a:latin typeface="Arial Narrow"/>
                          <a:ea typeface="Calibri"/>
                          <a:cs typeface="Times New Roman"/>
                        </a:rPr>
                        <a:t>YTD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3"/>
                  </a:ext>
                </a:extLst>
              </a:tr>
              <a:tr h="342822">
                <a:tc>
                  <a:txBody>
                    <a:bodyPr/>
                    <a:lstStyle/>
                    <a:p>
                      <a:pPr algn="l">
                        <a:spcAft>
                          <a:spcPts val="0"/>
                        </a:spcAft>
                      </a:pPr>
                      <a:r>
                        <a:rPr lang="en-ZA" sz="1500" b="1" dirty="0">
                          <a:solidFill>
                            <a:schemeClr val="tx1"/>
                          </a:solidFill>
                          <a:effectLst/>
                          <a:latin typeface="Arial Narrow" panose="020B0606020202030204" pitchFamily="34" charset="0"/>
                          <a:ea typeface="Calibri"/>
                          <a:cs typeface="Times New Roman"/>
                        </a:rPr>
                        <a:t>Force Employment</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a:solidFill>
                            <a:schemeClr val="tx1"/>
                          </a:solidFill>
                          <a:latin typeface="Arial Narrow" panose="020B0606020202030204" pitchFamily="34" charset="0"/>
                        </a:rPr>
                        <a:t>4 000</a:t>
                      </a:r>
                      <a:endParaRPr lang="en-GB" sz="1500" dirty="0">
                        <a:solidFill>
                          <a:schemeClr val="tx1"/>
                        </a:solidFill>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a:solidFill>
                            <a:schemeClr val="tx1"/>
                          </a:solidFill>
                          <a:latin typeface="Arial Narrow" panose="020B0606020202030204" pitchFamily="34" charset="0"/>
                        </a:rPr>
                        <a:t>3 629.20</a:t>
                      </a:r>
                    </a:p>
                    <a:p>
                      <a:pPr algn="r"/>
                      <a:r>
                        <a:rPr lang="en-GB" sz="1500" dirty="0">
                          <a:solidFill>
                            <a:schemeClr val="tx1"/>
                          </a:solidFill>
                          <a:latin typeface="Arial Narrow" panose="020B0606020202030204" pitchFamily="34" charset="0"/>
                        </a:rPr>
                        <a:t>(90.7%)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a:solidFill>
                            <a:schemeClr val="tx1"/>
                          </a:solidFill>
                          <a:latin typeface="Arial Narrow" panose="020B0606020202030204" pitchFamily="34" charset="0"/>
                        </a:rPr>
                        <a:t>4 000</a:t>
                      </a:r>
                      <a:endParaRPr lang="en-GB" sz="1500" dirty="0">
                        <a:solidFill>
                          <a:schemeClr val="tx1"/>
                        </a:solidFill>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1500" dirty="0">
                          <a:solidFill>
                            <a:schemeClr val="tx1"/>
                          </a:solidFill>
                          <a:latin typeface="Arial Narrow" panose="020B0606020202030204" pitchFamily="34" charset="0"/>
                        </a:rPr>
                        <a:t>2 441.60</a:t>
                      </a:r>
                    </a:p>
                    <a:p>
                      <a:pPr algn="r"/>
                      <a:r>
                        <a:rPr lang="en-ZA" sz="1500" dirty="0">
                          <a:solidFill>
                            <a:schemeClr val="tx1"/>
                          </a:solidFill>
                          <a:latin typeface="Arial Narrow" panose="020B0606020202030204" pitchFamily="34" charset="0"/>
                        </a:rPr>
                        <a:t>(61%)</a:t>
                      </a:r>
                      <a:endParaRPr lang="en-GB" sz="1500" dirty="0">
                        <a:solidFill>
                          <a:schemeClr val="tx1"/>
                        </a:solidFill>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r>
                        <a:rPr lang="en-ZA" sz="1500" kern="1200" dirty="0">
                          <a:solidFill>
                            <a:schemeClr val="tx1"/>
                          </a:solidFill>
                          <a:latin typeface="Arial Narrow" panose="020B0606020202030204" pitchFamily="34" charset="0"/>
                          <a:ea typeface="+mn-ea"/>
                          <a:cs typeface="+mn-cs"/>
                        </a:rPr>
                        <a:t>4 000</a:t>
                      </a:r>
                      <a:endParaRPr lang="en-GB" sz="1500" kern="1200" dirty="0">
                        <a:solidFill>
                          <a:schemeClr val="tx1"/>
                        </a:solidFill>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2 576.00</a:t>
                      </a:r>
                    </a:p>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(64%)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4"/>
                  </a:ext>
                </a:extLst>
              </a:tr>
              <a:tr h="342822">
                <a:tc>
                  <a:txBody>
                    <a:bodyPr/>
                    <a:lstStyle/>
                    <a:p>
                      <a:pPr algn="l">
                        <a:spcAft>
                          <a:spcPts val="0"/>
                        </a:spcAft>
                      </a:pPr>
                      <a:r>
                        <a:rPr lang="en-ZA" sz="1500" b="1" dirty="0">
                          <a:solidFill>
                            <a:schemeClr val="tx1"/>
                          </a:solidFill>
                          <a:effectLst/>
                          <a:latin typeface="Arial Narrow" panose="020B0606020202030204" pitchFamily="34" charset="0"/>
                          <a:ea typeface="Calibri"/>
                          <a:cs typeface="Times New Roman"/>
                        </a:rPr>
                        <a:t>VVIP</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a:latin typeface="Arial Narrow" panose="020B0606020202030204" pitchFamily="34" charset="0"/>
                        </a:rPr>
                        <a:t>1 000</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a:latin typeface="Arial Narrow" panose="020B0606020202030204" pitchFamily="34" charset="0"/>
                        </a:rPr>
                        <a:t>496.30</a:t>
                      </a:r>
                    </a:p>
                    <a:p>
                      <a:pPr algn="r"/>
                      <a:r>
                        <a:rPr lang="en-GB" sz="1500" dirty="0">
                          <a:latin typeface="Arial Narrow" panose="020B0606020202030204" pitchFamily="34" charset="0"/>
                        </a:rPr>
                        <a:t>(49.6%)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a:latin typeface="Arial Narrow" panose="020B0606020202030204" pitchFamily="34" charset="0"/>
                        </a:rPr>
                        <a:t>1 000</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1500" dirty="0">
                          <a:latin typeface="Arial Narrow" panose="020B0606020202030204" pitchFamily="34" charset="0"/>
                        </a:rPr>
                        <a:t>545.70</a:t>
                      </a:r>
                    </a:p>
                    <a:p>
                      <a:pPr algn="r"/>
                      <a:r>
                        <a:rPr lang="en-ZA" sz="1500" dirty="0">
                          <a:latin typeface="Arial Narrow" panose="020B0606020202030204" pitchFamily="34" charset="0"/>
                        </a:rPr>
                        <a:t>(54.6%)</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r>
                        <a:rPr lang="en-ZA" sz="1500" kern="1200" dirty="0">
                          <a:solidFill>
                            <a:schemeClr val="tx1"/>
                          </a:solidFill>
                          <a:latin typeface="Arial Narrow" panose="020B0606020202030204" pitchFamily="34" charset="0"/>
                          <a:ea typeface="+mn-ea"/>
                          <a:cs typeface="+mn-cs"/>
                        </a:rPr>
                        <a:t>1 000</a:t>
                      </a:r>
                      <a:endParaRPr lang="en-GB" sz="1500" kern="1200" dirty="0">
                        <a:solidFill>
                          <a:schemeClr val="tx1"/>
                        </a:solidFill>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907.10</a:t>
                      </a:r>
                    </a:p>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(91%)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5"/>
                  </a:ext>
                </a:extLst>
              </a:tr>
              <a:tr h="342822">
                <a:tc>
                  <a:txBody>
                    <a:bodyPr/>
                    <a:lstStyle/>
                    <a:p>
                      <a:pPr algn="l">
                        <a:spcAft>
                          <a:spcPts val="0"/>
                        </a:spcAft>
                      </a:pPr>
                      <a:r>
                        <a:rPr lang="en-ZA" sz="1500" b="1" dirty="0">
                          <a:solidFill>
                            <a:schemeClr val="tx1"/>
                          </a:solidFill>
                          <a:effectLst/>
                          <a:latin typeface="Arial Narrow" panose="020B0606020202030204" pitchFamily="34" charset="0"/>
                          <a:ea typeface="Calibri"/>
                          <a:cs typeface="Times New Roman"/>
                        </a:rPr>
                        <a:t>Force Preparation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a:latin typeface="Arial Narrow" panose="020B0606020202030204" pitchFamily="34" charset="0"/>
                        </a:rPr>
                        <a:t>–</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a:latin typeface="Arial Narrow" panose="020B0606020202030204" pitchFamily="34" charset="0"/>
                        </a:rPr>
                        <a:t>–</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a:latin typeface="Arial Narrow" panose="020B0606020202030204" pitchFamily="34" charset="0"/>
                        </a:rPr>
                        <a:t>20 000</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1500" dirty="0">
                          <a:latin typeface="Arial Narrow" panose="020B0606020202030204" pitchFamily="34" charset="0"/>
                        </a:rPr>
                        <a:t>14 882.90</a:t>
                      </a:r>
                    </a:p>
                    <a:p>
                      <a:pPr algn="r"/>
                      <a:r>
                        <a:rPr lang="en-ZA" sz="1500" dirty="0">
                          <a:latin typeface="Arial Narrow" panose="020B0606020202030204" pitchFamily="34" charset="0"/>
                        </a:rPr>
                        <a:t>(74.4%)</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r>
                        <a:rPr lang="en-ZA" sz="1500" b="0" kern="1200" dirty="0">
                          <a:solidFill>
                            <a:schemeClr val="tx1"/>
                          </a:solidFill>
                          <a:effectLst/>
                          <a:latin typeface="Arial Narrow" panose="020B0606020202030204" pitchFamily="34" charset="0"/>
                          <a:ea typeface="+mn-ea"/>
                          <a:cs typeface="+mn-cs"/>
                        </a:rPr>
                        <a:t>12 200</a:t>
                      </a:r>
                      <a:endParaRPr lang="en-GB" sz="1500" b="0" kern="1200" dirty="0">
                        <a:solidFill>
                          <a:schemeClr val="tx1"/>
                        </a:solidFill>
                        <a:effectLst/>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12 749.50</a:t>
                      </a:r>
                    </a:p>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(105%)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6"/>
                  </a:ext>
                </a:extLst>
              </a:tr>
              <a:tr h="342822">
                <a:tc>
                  <a:txBody>
                    <a:bodyPr/>
                    <a:lstStyle/>
                    <a:p>
                      <a:pPr algn="l">
                        <a:spcAft>
                          <a:spcPts val="0"/>
                        </a:spcAft>
                      </a:pPr>
                      <a:r>
                        <a:rPr lang="en-ZA" sz="1500" b="1" dirty="0">
                          <a:solidFill>
                            <a:schemeClr val="tx1"/>
                          </a:solidFill>
                          <a:effectLst/>
                          <a:latin typeface="Arial Narrow" panose="020B0606020202030204" pitchFamily="34" charset="0"/>
                          <a:ea typeface="Calibri"/>
                          <a:cs typeface="Times New Roman"/>
                        </a:rPr>
                        <a:t>TOTAL</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a:latin typeface="Arial Narrow" panose="020B0606020202030204" pitchFamily="34" charset="0"/>
                        </a:rPr>
                        <a:t>5 000</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a:latin typeface="Arial Narrow" panose="020B0606020202030204" pitchFamily="34" charset="0"/>
                        </a:rPr>
                        <a:t>4 125.50</a:t>
                      </a:r>
                    </a:p>
                    <a:p>
                      <a:pPr algn="r"/>
                      <a:r>
                        <a:rPr lang="en-ZA" sz="1500" b="1" dirty="0">
                          <a:latin typeface="Arial Narrow" panose="020B0606020202030204" pitchFamily="34" charset="0"/>
                        </a:rPr>
                        <a:t>(82.5%)</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a:latin typeface="Arial Narrow" panose="020B0606020202030204" pitchFamily="34" charset="0"/>
                        </a:rPr>
                        <a:t>25 000</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GB" sz="1500" b="1" dirty="0">
                          <a:latin typeface="Arial Narrow" panose="020B0606020202030204" pitchFamily="34" charset="0"/>
                        </a:rPr>
                        <a:t>17 870.20</a:t>
                      </a:r>
                    </a:p>
                    <a:p>
                      <a:pPr algn="r"/>
                      <a:r>
                        <a:rPr lang="en-GB" sz="1500" b="1" dirty="0">
                          <a:latin typeface="Arial Narrow" panose="020B0606020202030204" pitchFamily="34" charset="0"/>
                        </a:rPr>
                        <a:t>(71.5%)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ZA" sz="1500" b="1" kern="1200" dirty="0">
                          <a:solidFill>
                            <a:schemeClr val="tx1"/>
                          </a:solidFill>
                          <a:latin typeface="Arial Narrow" panose="020B0606020202030204" pitchFamily="34" charset="0"/>
                          <a:ea typeface="+mn-ea"/>
                          <a:cs typeface="+mn-cs"/>
                        </a:rPr>
                        <a:t>17 200</a:t>
                      </a:r>
                      <a:endParaRPr lang="en-GB" sz="1500" b="1" kern="1200" dirty="0">
                        <a:solidFill>
                          <a:schemeClr val="tx1"/>
                        </a:solidFill>
                        <a:latin typeface="Arial Narrow" panose="020B0606020202030204" pitchFamily="34" charset="0"/>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1" kern="1200" dirty="0">
                          <a:solidFill>
                            <a:schemeClr val="tx1"/>
                          </a:solidFill>
                          <a:latin typeface="Arial Narrow" panose="020B0606020202030204" pitchFamily="34" charset="0"/>
                          <a:ea typeface="+mn-ea"/>
                          <a:cs typeface="+mn-cs"/>
                        </a:rPr>
                        <a:t>16 232.60</a:t>
                      </a:r>
                    </a:p>
                    <a:p>
                      <a:pPr marL="0" algn="r" defTabSz="914400" rtl="0" eaLnBrk="1" latinLnBrk="0" hangingPunct="1"/>
                      <a:r>
                        <a:rPr lang="en-GB" sz="1500" b="1" kern="1200" dirty="0">
                          <a:solidFill>
                            <a:schemeClr val="tx1"/>
                          </a:solidFill>
                          <a:latin typeface="Arial Narrow" panose="020B0606020202030204" pitchFamily="34" charset="0"/>
                          <a:ea typeface="+mn-ea"/>
                          <a:cs typeface="+mn-cs"/>
                        </a:rPr>
                        <a:t>(94%)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98820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0"/>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DOD Number of Hours at Sea per Year</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33</a:t>
            </a:fld>
            <a:endParaRPr lang="en-US" altLang="en-US" sz="2400" dirty="0">
              <a:solidFill>
                <a:srgbClr val="014929"/>
              </a:solidFill>
              <a:latin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0990389"/>
              </p:ext>
            </p:extLst>
          </p:nvPr>
        </p:nvGraphicFramePr>
        <p:xfrm>
          <a:off x="144529" y="807112"/>
          <a:ext cx="8832494" cy="2627151"/>
        </p:xfrm>
        <a:graphic>
          <a:graphicData uri="http://schemas.openxmlformats.org/drawingml/2006/table">
            <a:tbl>
              <a:tblPr firstRow="1" firstCol="1" bandRow="1"/>
              <a:tblGrid>
                <a:gridCol w="2034128">
                  <a:extLst>
                    <a:ext uri="{9D8B030D-6E8A-4147-A177-3AD203B41FA5}">
                      <a16:colId xmlns:a16="http://schemas.microsoft.com/office/drawing/2014/main" val="20000"/>
                    </a:ext>
                  </a:extLst>
                </a:gridCol>
                <a:gridCol w="1133061">
                  <a:extLst>
                    <a:ext uri="{9D8B030D-6E8A-4147-A177-3AD203B41FA5}">
                      <a16:colId xmlns:a16="http://schemas.microsoft.com/office/drawing/2014/main" val="20001"/>
                    </a:ext>
                  </a:extLst>
                </a:gridCol>
                <a:gridCol w="1133061">
                  <a:extLst>
                    <a:ext uri="{9D8B030D-6E8A-4147-A177-3AD203B41FA5}">
                      <a16:colId xmlns:a16="http://schemas.microsoft.com/office/drawing/2014/main" val="20002"/>
                    </a:ext>
                  </a:extLst>
                </a:gridCol>
                <a:gridCol w="1133061">
                  <a:extLst>
                    <a:ext uri="{9D8B030D-6E8A-4147-A177-3AD203B41FA5}">
                      <a16:colId xmlns:a16="http://schemas.microsoft.com/office/drawing/2014/main" val="20003"/>
                    </a:ext>
                  </a:extLst>
                </a:gridCol>
                <a:gridCol w="1133061">
                  <a:extLst>
                    <a:ext uri="{9D8B030D-6E8A-4147-A177-3AD203B41FA5}">
                      <a16:colId xmlns:a16="http://schemas.microsoft.com/office/drawing/2014/main" val="20004"/>
                    </a:ext>
                  </a:extLst>
                </a:gridCol>
                <a:gridCol w="1133061">
                  <a:extLst>
                    <a:ext uri="{9D8B030D-6E8A-4147-A177-3AD203B41FA5}">
                      <a16:colId xmlns:a16="http://schemas.microsoft.com/office/drawing/2014/main" val="20005"/>
                    </a:ext>
                  </a:extLst>
                </a:gridCol>
                <a:gridCol w="1133061">
                  <a:extLst>
                    <a:ext uri="{9D8B030D-6E8A-4147-A177-3AD203B41FA5}">
                      <a16:colId xmlns:a16="http://schemas.microsoft.com/office/drawing/2014/main" val="20006"/>
                    </a:ext>
                  </a:extLst>
                </a:gridCol>
              </a:tblGrid>
              <a:tr h="341151">
                <a:tc gridSpan="7">
                  <a:txBody>
                    <a:bodyPr/>
                    <a:lstStyle/>
                    <a:p>
                      <a:pPr algn="l">
                        <a:spcAft>
                          <a:spcPts val="0"/>
                        </a:spcAft>
                      </a:pPr>
                      <a:r>
                        <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Sea Hours</a:t>
                      </a:r>
                      <a:r>
                        <a:rPr lang="en-ZA" sz="1700" b="1" baseline="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 Year-On-Year Analysis</a:t>
                      </a: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pPr algn="l">
                        <a:spcAft>
                          <a:spcPts val="0"/>
                        </a:spcAft>
                      </a:pPr>
                      <a:endParaRPr lang="en-ZA" sz="17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236393">
                <a:tc rowSpan="2">
                  <a:txBody>
                    <a:bodyPr/>
                    <a:lstStyle/>
                    <a:p>
                      <a:pPr algn="ctr">
                        <a:spcAft>
                          <a:spcPts val="0"/>
                        </a:spcAft>
                      </a:pPr>
                      <a:r>
                        <a:rPr lang="en-US" sz="1500" b="1" dirty="0">
                          <a:solidFill>
                            <a:srgbClr val="006600"/>
                          </a:solidFill>
                          <a:effectLst/>
                          <a:latin typeface="Arial Narrow"/>
                          <a:ea typeface="Calibri"/>
                          <a:cs typeface="Times New Roman"/>
                        </a:rPr>
                        <a:t>Sea Hour</a:t>
                      </a:r>
                      <a:r>
                        <a:rPr lang="en-US" sz="1500" b="1" baseline="0" dirty="0">
                          <a:solidFill>
                            <a:srgbClr val="006600"/>
                          </a:solidFill>
                          <a:effectLst/>
                          <a:latin typeface="Arial Narrow"/>
                          <a:ea typeface="Calibri"/>
                          <a:cs typeface="Times New Roman"/>
                        </a:rPr>
                        <a:t> Type</a:t>
                      </a:r>
                      <a:endParaRPr lang="en-US" sz="1500" b="1"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a:solidFill>
                            <a:srgbClr val="006600"/>
                          </a:solidFill>
                          <a:effectLst/>
                          <a:latin typeface="Arial Narrow"/>
                          <a:ea typeface="Calibri"/>
                          <a:cs typeface="Times New Roman"/>
                        </a:rPr>
                        <a:t>FY2017/18</a:t>
                      </a: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sz="16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a:solidFill>
                            <a:srgbClr val="006600"/>
                          </a:solidFill>
                          <a:effectLst/>
                          <a:latin typeface="Arial Narrow"/>
                          <a:ea typeface="Calibri"/>
                          <a:cs typeface="Times New Roman"/>
                        </a:rPr>
                        <a:t>FY2018/19</a:t>
                      </a: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algn="ctr" defTabSz="914400" rtl="0" eaLnBrk="1" latinLnBrk="0" hangingPunct="1">
                        <a:spcAft>
                          <a:spcPts val="0"/>
                        </a:spcAft>
                      </a:pPr>
                      <a:endParaRPr lang="en-GB" sz="16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a:solidFill>
                            <a:sysClr val="windowText" lastClr="000000"/>
                          </a:solidFill>
                          <a:effectLst/>
                          <a:latin typeface="Arial Narrow"/>
                          <a:ea typeface="Calibri"/>
                          <a:cs typeface="Times New Roman"/>
                        </a:rPr>
                        <a:t>FY2019/20</a:t>
                      </a:r>
                      <a:endParaRPr lang="en-GB" sz="1500" b="1" kern="1200" dirty="0">
                        <a:solidFill>
                          <a:sysClr val="windowText" lastClr="0000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40747">
                <a:tc vMerge="1">
                  <a:txBody>
                    <a:bodyPr/>
                    <a:lstStyle/>
                    <a:p>
                      <a:pPr algn="ctr">
                        <a:spcAft>
                          <a:spcPts val="0"/>
                        </a:spcAft>
                      </a:pPr>
                      <a:endParaRPr lang="en-US" sz="1600" b="1" dirty="0">
                        <a:solidFill>
                          <a:srgbClr val="006600"/>
                        </a:solidFill>
                        <a:effectLst/>
                        <a:latin typeface="Arial Narrow"/>
                        <a:ea typeface="Calibri"/>
                        <a:cs typeface="Times New Roman"/>
                      </a:endParaRP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a:solidFill>
                            <a:srgbClr val="006600"/>
                          </a:solidFill>
                          <a:effectLst/>
                          <a:latin typeface="Arial Narrow"/>
                          <a:ea typeface="Calibri"/>
                          <a:cs typeface="Times New Roman"/>
                        </a:rPr>
                        <a:t>Target</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a:solidFill>
                            <a:srgbClr val="006600"/>
                          </a:solidFill>
                          <a:effectLst/>
                          <a:latin typeface="Arial Narrow"/>
                          <a:ea typeface="Calibri"/>
                          <a:cs typeface="Times New Roman"/>
                        </a:rPr>
                        <a:t>Actual</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500" b="0" kern="1200" dirty="0">
                          <a:solidFill>
                            <a:srgbClr val="006600"/>
                          </a:solidFill>
                          <a:effectLst/>
                          <a:latin typeface="Arial Narrow"/>
                          <a:ea typeface="Calibri"/>
                          <a:cs typeface="Times New Roman"/>
                        </a:rPr>
                        <a:t>Target</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en-ZA" sz="1500" b="0" kern="1200" dirty="0">
                          <a:solidFill>
                            <a:srgbClr val="006600"/>
                          </a:solidFill>
                          <a:effectLst/>
                          <a:latin typeface="Arial Narrow"/>
                          <a:ea typeface="Calibri"/>
                          <a:cs typeface="Times New Roman"/>
                        </a:rPr>
                        <a:t>Actual</a:t>
                      </a:r>
                      <a:endParaRPr lang="en-GB" sz="1500" b="0" kern="1200" dirty="0">
                        <a:solidFill>
                          <a:srgbClr val="0066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b="1" kern="1200" dirty="0">
                          <a:solidFill>
                            <a:sysClr val="windowText" lastClr="000000"/>
                          </a:solidFill>
                          <a:effectLst/>
                          <a:latin typeface="Arial Narrow"/>
                          <a:ea typeface="Calibri"/>
                          <a:cs typeface="Times New Roman"/>
                        </a:rPr>
                        <a:t>Planned</a:t>
                      </a:r>
                      <a:endParaRPr lang="en-GB" sz="1500" b="1" kern="1200" dirty="0">
                        <a:solidFill>
                          <a:sysClr val="windowText" lastClr="000000"/>
                        </a:solidFill>
                        <a:effectLst/>
                        <a:latin typeface="Arial Narrow"/>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kern="1200" dirty="0">
                          <a:solidFill>
                            <a:sysClr val="windowText" lastClr="000000"/>
                          </a:solidFill>
                          <a:effectLst/>
                          <a:latin typeface="Arial Narrow"/>
                          <a:ea typeface="Calibri"/>
                          <a:cs typeface="Times New Roman"/>
                        </a:rPr>
                        <a:t>YTD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3"/>
                  </a:ext>
                </a:extLst>
              </a:tr>
              <a:tr h="342822">
                <a:tc>
                  <a:txBody>
                    <a:bodyPr/>
                    <a:lstStyle/>
                    <a:p>
                      <a:pPr algn="l">
                        <a:spcAft>
                          <a:spcPts val="0"/>
                        </a:spcAft>
                      </a:pPr>
                      <a:r>
                        <a:rPr lang="en-ZA" sz="1500" b="1" dirty="0">
                          <a:solidFill>
                            <a:schemeClr val="tx1"/>
                          </a:solidFill>
                          <a:effectLst/>
                          <a:latin typeface="Arial Narrow" panose="020B0606020202030204" pitchFamily="34" charset="0"/>
                          <a:ea typeface="Calibri"/>
                          <a:cs typeface="Times New Roman"/>
                        </a:rPr>
                        <a:t>Force Employment</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r>
                        <a:rPr lang="en-ZA" sz="1500" dirty="0">
                          <a:solidFill>
                            <a:schemeClr val="tx1"/>
                          </a:solidFill>
                          <a:latin typeface="Arial Narrow" panose="020B0606020202030204" pitchFamily="34" charset="0"/>
                        </a:rPr>
                        <a:t>12 000</a:t>
                      </a:r>
                      <a:endParaRPr lang="en-GB" sz="1500" dirty="0">
                        <a:solidFill>
                          <a:schemeClr val="tx1"/>
                        </a:solidFill>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ZA" sz="1500" dirty="0">
                          <a:solidFill>
                            <a:schemeClr val="tx1"/>
                          </a:solidFill>
                          <a:latin typeface="Arial Narrow" panose="020B0606020202030204" pitchFamily="34" charset="0"/>
                        </a:rPr>
                        <a:t>3 470.26</a:t>
                      </a:r>
                    </a:p>
                    <a:p>
                      <a:pPr algn="r"/>
                      <a:r>
                        <a:rPr lang="en-ZA" sz="1500" dirty="0">
                          <a:solidFill>
                            <a:schemeClr val="tx1"/>
                          </a:solidFill>
                          <a:latin typeface="Arial Narrow" panose="020B0606020202030204" pitchFamily="34" charset="0"/>
                        </a:rPr>
                        <a:t>(28.9%)</a:t>
                      </a:r>
                      <a:endParaRPr lang="en-GB" sz="1500" dirty="0">
                        <a:solidFill>
                          <a:schemeClr val="tx1"/>
                        </a:solidFill>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r>
                        <a:rPr lang="en-ZA" sz="1500" dirty="0">
                          <a:solidFill>
                            <a:schemeClr val="tx1"/>
                          </a:solidFill>
                          <a:latin typeface="Arial Narrow" panose="020B0606020202030204" pitchFamily="34" charset="0"/>
                        </a:rPr>
                        <a:t>12 000</a:t>
                      </a:r>
                      <a:endParaRPr lang="en-GB" sz="1500" dirty="0">
                        <a:solidFill>
                          <a:schemeClr val="tx1"/>
                        </a:solidFill>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1500" dirty="0">
                          <a:solidFill>
                            <a:schemeClr val="tx1"/>
                          </a:solidFill>
                          <a:latin typeface="Arial Narrow" panose="020B0606020202030204" pitchFamily="34" charset="0"/>
                        </a:rPr>
                        <a:t>4 545.00</a:t>
                      </a:r>
                    </a:p>
                    <a:p>
                      <a:pPr algn="r"/>
                      <a:r>
                        <a:rPr lang="en-ZA" sz="1500" dirty="0">
                          <a:solidFill>
                            <a:schemeClr val="tx1"/>
                          </a:solidFill>
                          <a:latin typeface="Arial Narrow" panose="020B0606020202030204" pitchFamily="34" charset="0"/>
                        </a:rPr>
                        <a:t>(37.9%)</a:t>
                      </a:r>
                      <a:endParaRPr lang="en-GB" sz="1500" dirty="0">
                        <a:solidFill>
                          <a:schemeClr val="tx1"/>
                        </a:solidFill>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r" defTabSz="914400" rtl="0" eaLnBrk="1" latinLnBrk="0" hangingPunct="1"/>
                      <a:r>
                        <a:rPr lang="en-ZA" sz="1500" b="0" kern="1200" dirty="0">
                          <a:solidFill>
                            <a:schemeClr val="tx1"/>
                          </a:solidFill>
                          <a:effectLst/>
                          <a:latin typeface="Arial Narrow" panose="020B0606020202030204" pitchFamily="34" charset="0"/>
                          <a:ea typeface="+mn-ea"/>
                          <a:cs typeface="+mn-cs"/>
                        </a:rPr>
                        <a:t>10 000</a:t>
                      </a:r>
                      <a:endParaRPr lang="en-GB" sz="1500" b="0" kern="1200" dirty="0">
                        <a:solidFill>
                          <a:schemeClr val="tx1"/>
                        </a:solidFill>
                        <a:effectLst/>
                        <a:latin typeface="Arial Narrow" panose="020B0606020202030204" pitchFamily="34" charset="0"/>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3 866.70</a:t>
                      </a:r>
                    </a:p>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4"/>
                  </a:ext>
                </a:extLst>
              </a:tr>
              <a:tr h="342822">
                <a:tc>
                  <a:txBody>
                    <a:bodyPr/>
                    <a:lstStyle/>
                    <a:p>
                      <a:pPr algn="l">
                        <a:spcAft>
                          <a:spcPts val="0"/>
                        </a:spcAft>
                      </a:pPr>
                      <a:r>
                        <a:rPr lang="en-ZA" sz="1500" b="1" dirty="0">
                          <a:solidFill>
                            <a:schemeClr val="tx1"/>
                          </a:solidFill>
                          <a:effectLst/>
                          <a:latin typeface="Arial Narrow" panose="020B0606020202030204" pitchFamily="34" charset="0"/>
                          <a:ea typeface="Calibri"/>
                          <a:cs typeface="Times New Roman"/>
                        </a:rPr>
                        <a:t>Force Preparation</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500" dirty="0">
                          <a:latin typeface="Arial Narrow" panose="020B0606020202030204" pitchFamily="34" charset="0"/>
                        </a:rPr>
                        <a:t>2 576.42</a:t>
                      </a:r>
                      <a:endParaRPr lang="en-GB" sz="1500" dirty="0">
                        <a:latin typeface="Arial Narrow" panose="020B0606020202030204" pitchFamily="34" charset="0"/>
                      </a:endParaRPr>
                    </a:p>
                    <a:p>
                      <a:pPr algn="r"/>
                      <a:r>
                        <a:rPr lang="en-GB" sz="1500" dirty="0">
                          <a:latin typeface="Arial Narrow" panose="020B0606020202030204" pitchFamily="34" charset="0"/>
                        </a:rPr>
                        <a:t>(21.5%)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1500" dirty="0">
                          <a:latin typeface="Arial Narrow" panose="020B0606020202030204" pitchFamily="34" charset="0"/>
                        </a:rPr>
                        <a:t>3 159.13</a:t>
                      </a:r>
                    </a:p>
                    <a:p>
                      <a:pPr algn="r"/>
                      <a:r>
                        <a:rPr lang="en-ZA" sz="1500" dirty="0">
                          <a:latin typeface="Arial Narrow" panose="020B0606020202030204" pitchFamily="34" charset="0"/>
                        </a:rPr>
                        <a:t>(26.3%)</a:t>
                      </a:r>
                      <a:endParaRPr lang="en-GB" sz="1500" dirty="0">
                        <a:latin typeface="Arial Narrow" panose="020B0606020202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algn="r" defTabSz="914400" rtl="0" eaLnBrk="1" latinLnBrk="0" hangingPunct="1"/>
                      <a:endParaRPr lang="en-GB" sz="1500" b="0" kern="1200" dirty="0">
                        <a:solidFill>
                          <a:schemeClr val="tx1"/>
                        </a:solidFill>
                        <a:effectLst/>
                        <a:latin typeface="Arial Narrow" panose="020B0606020202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2 745.85</a:t>
                      </a:r>
                    </a:p>
                    <a:p>
                      <a:pPr marL="0" algn="r" defTabSz="914400" rtl="0" eaLnBrk="1" latinLnBrk="0" hangingPunct="1"/>
                      <a:r>
                        <a:rPr lang="en-GB" sz="1500" b="0" kern="1200" dirty="0">
                          <a:solidFill>
                            <a:schemeClr val="tx1"/>
                          </a:solidFill>
                          <a:effectLst/>
                          <a:latin typeface="Arial Narrow" panose="020B0606020202030204" pitchFamily="34" charset="0"/>
                          <a:ea typeface="+mn-ea"/>
                          <a:cs typeface="+mn-cs"/>
                        </a:rPr>
                        <a:t>(27%)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5"/>
                  </a:ext>
                </a:extLst>
              </a:tr>
              <a:tr h="342822">
                <a:tc>
                  <a:txBody>
                    <a:bodyPr/>
                    <a:lstStyle/>
                    <a:p>
                      <a:pPr algn="l">
                        <a:spcAft>
                          <a:spcPts val="0"/>
                        </a:spcAft>
                      </a:pPr>
                      <a:r>
                        <a:rPr lang="en-ZA" sz="1500" b="1" dirty="0">
                          <a:solidFill>
                            <a:schemeClr val="tx1"/>
                          </a:solidFill>
                          <a:effectLst/>
                          <a:latin typeface="Arial Narrow" panose="020B0606020202030204" pitchFamily="34" charset="0"/>
                          <a:ea typeface="Calibri"/>
                          <a:cs typeface="Times New Roman"/>
                        </a:rPr>
                        <a:t>TOTAL</a:t>
                      </a:r>
                    </a:p>
                  </a:txBody>
                  <a:tcPr marL="63309" marR="633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a:latin typeface="Arial Narrow" panose="020B0606020202030204" pitchFamily="34" charset="0"/>
                        </a:rPr>
                        <a:t>12 000</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a:latin typeface="Arial Narrow" panose="020B0606020202030204" pitchFamily="34" charset="0"/>
                        </a:rPr>
                        <a:t>6 046.68</a:t>
                      </a:r>
                    </a:p>
                    <a:p>
                      <a:pPr algn="r"/>
                      <a:r>
                        <a:rPr lang="en-ZA" sz="1500" b="1" dirty="0">
                          <a:latin typeface="Arial Narrow" panose="020B0606020202030204" pitchFamily="34" charset="0"/>
                        </a:rPr>
                        <a:t>(50.4%)</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ZA" sz="1500" b="1" dirty="0">
                          <a:latin typeface="Arial Narrow" panose="020B0606020202030204" pitchFamily="34" charset="0"/>
                        </a:rPr>
                        <a:t>12 000</a:t>
                      </a:r>
                      <a:endParaRPr lang="en-GB" sz="1500" b="1" dirty="0">
                        <a:latin typeface="Arial Narrow" panose="020B0606020202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a:r>
                        <a:rPr lang="en-GB" sz="1500" b="1" dirty="0">
                          <a:latin typeface="Arial Narrow" panose="020B0606020202030204" pitchFamily="34" charset="0"/>
                        </a:rPr>
                        <a:t>7 704.13</a:t>
                      </a:r>
                    </a:p>
                    <a:p>
                      <a:pPr algn="r"/>
                      <a:r>
                        <a:rPr lang="en-GB" sz="1500" b="1" dirty="0">
                          <a:latin typeface="Arial Narrow" panose="020B0606020202030204" pitchFamily="34" charset="0"/>
                        </a:rPr>
                        <a:t>(64.2%)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ZA" sz="1500" b="1" kern="1200" dirty="0">
                          <a:solidFill>
                            <a:schemeClr val="tx1"/>
                          </a:solidFill>
                          <a:latin typeface="Arial Narrow" panose="020B0606020202030204" pitchFamily="34" charset="0"/>
                          <a:ea typeface="+mn-ea"/>
                          <a:cs typeface="+mn-cs"/>
                        </a:rPr>
                        <a:t>10 000</a:t>
                      </a:r>
                      <a:endParaRPr lang="en-GB" sz="1500" b="1" kern="1200" dirty="0">
                        <a:solidFill>
                          <a:schemeClr val="tx1"/>
                        </a:solidFill>
                        <a:latin typeface="Arial Narrow" panose="020B0606020202030204" pitchFamily="34" charset="0"/>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marL="0" algn="r" defTabSz="914400" rtl="0" eaLnBrk="1" latinLnBrk="0" hangingPunct="1"/>
                      <a:r>
                        <a:rPr lang="en-GB" sz="1500" b="1" kern="1200" dirty="0">
                          <a:solidFill>
                            <a:schemeClr val="tx1"/>
                          </a:solidFill>
                          <a:latin typeface="Arial Narrow" panose="020B0606020202030204" pitchFamily="34" charset="0"/>
                          <a:ea typeface="+mn-ea"/>
                          <a:cs typeface="+mn-cs"/>
                        </a:rPr>
                        <a:t>6 612.55</a:t>
                      </a:r>
                    </a:p>
                    <a:p>
                      <a:pPr marL="0" algn="r" defTabSz="914400" rtl="0" eaLnBrk="1" latinLnBrk="0" hangingPunct="1"/>
                      <a:r>
                        <a:rPr lang="en-GB" sz="1500" b="1" kern="1200" dirty="0">
                          <a:solidFill>
                            <a:schemeClr val="tx1"/>
                          </a:solidFill>
                          <a:latin typeface="Arial Narrow" panose="020B0606020202030204" pitchFamily="34" charset="0"/>
                          <a:ea typeface="+mn-ea"/>
                          <a:cs typeface="+mn-cs"/>
                        </a:rPr>
                        <a:t>(66%)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77791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Q4 Performance Status</a:t>
            </a:r>
          </a:p>
        </p:txBody>
      </p:sp>
    </p:spTree>
    <p:extLst>
      <p:ext uri="{BB962C8B-B14F-4D97-AF65-F5344CB8AC3E}">
        <p14:creationId xmlns:p14="http://schemas.microsoft.com/office/powerpoint/2010/main" val="528650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Performance Status on Targets per Quarter</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35</a:t>
            </a:fld>
            <a:endParaRPr lang="en-US" altLang="en-US" sz="2400" dirty="0">
              <a:solidFill>
                <a:srgbClr val="014929"/>
              </a:solidFill>
              <a:latin typeface="Arial" panose="020B0604020202020204" pitchFamily="34" charset="0"/>
            </a:endParaRPr>
          </a:p>
        </p:txBody>
      </p:sp>
      <p:graphicFrame>
        <p:nvGraphicFramePr>
          <p:cNvPr id="11" name="Table 10">
            <a:extLst>
              <a:ext uri="{FF2B5EF4-FFF2-40B4-BE49-F238E27FC236}">
                <a16:creationId xmlns:a16="http://schemas.microsoft.com/office/drawing/2014/main" id="{38C13D20-BD69-448B-9AE3-D9FBA3193FEF}"/>
              </a:ext>
            </a:extLst>
          </p:cNvPr>
          <p:cNvGraphicFramePr>
            <a:graphicFrameLocks noGrp="1"/>
          </p:cNvGraphicFramePr>
          <p:nvPr>
            <p:extLst>
              <p:ext uri="{D42A27DB-BD31-4B8C-83A1-F6EECF244321}">
                <p14:modId xmlns:p14="http://schemas.microsoft.com/office/powerpoint/2010/main" val="1743465440"/>
              </p:ext>
            </p:extLst>
          </p:nvPr>
        </p:nvGraphicFramePr>
        <p:xfrm>
          <a:off x="271936" y="803758"/>
          <a:ext cx="8619399" cy="2240678"/>
        </p:xfrm>
        <a:graphic>
          <a:graphicData uri="http://schemas.openxmlformats.org/drawingml/2006/table">
            <a:tbl>
              <a:tblPr firstRow="1" bandRow="1"/>
              <a:tblGrid>
                <a:gridCol w="1715890">
                  <a:extLst>
                    <a:ext uri="{9D8B030D-6E8A-4147-A177-3AD203B41FA5}">
                      <a16:colId xmlns:a16="http://schemas.microsoft.com/office/drawing/2014/main" val="20000"/>
                    </a:ext>
                  </a:extLst>
                </a:gridCol>
                <a:gridCol w="1323892">
                  <a:extLst>
                    <a:ext uri="{9D8B030D-6E8A-4147-A177-3AD203B41FA5}">
                      <a16:colId xmlns:a16="http://schemas.microsoft.com/office/drawing/2014/main" val="20001"/>
                    </a:ext>
                  </a:extLst>
                </a:gridCol>
                <a:gridCol w="1323892">
                  <a:extLst>
                    <a:ext uri="{9D8B030D-6E8A-4147-A177-3AD203B41FA5}">
                      <a16:colId xmlns:a16="http://schemas.microsoft.com/office/drawing/2014/main" val="20002"/>
                    </a:ext>
                  </a:extLst>
                </a:gridCol>
                <a:gridCol w="1323892">
                  <a:extLst>
                    <a:ext uri="{9D8B030D-6E8A-4147-A177-3AD203B41FA5}">
                      <a16:colId xmlns:a16="http://schemas.microsoft.com/office/drawing/2014/main" val="20003"/>
                    </a:ext>
                  </a:extLst>
                </a:gridCol>
                <a:gridCol w="1323892">
                  <a:extLst>
                    <a:ext uri="{9D8B030D-6E8A-4147-A177-3AD203B41FA5}">
                      <a16:colId xmlns:a16="http://schemas.microsoft.com/office/drawing/2014/main" val="20004"/>
                    </a:ext>
                  </a:extLst>
                </a:gridCol>
                <a:gridCol w="1607941">
                  <a:extLst>
                    <a:ext uri="{9D8B030D-6E8A-4147-A177-3AD203B41FA5}">
                      <a16:colId xmlns:a16="http://schemas.microsoft.com/office/drawing/2014/main" val="20005"/>
                    </a:ext>
                  </a:extLst>
                </a:gridCol>
              </a:tblGrid>
              <a:tr h="51615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en-ZA" sz="2000" b="1" dirty="0">
                        <a:solidFill>
                          <a:schemeClr val="bg1"/>
                        </a:solidFill>
                        <a:latin typeface="Arial" panose="020B0604020202020204" pitchFamily="34" charset="0"/>
                        <a:cs typeface="Arial" panose="020B0604020202020204" pitchFamily="34" charset="0"/>
                      </a:endParaRPr>
                    </a:p>
                  </a:txBody>
                  <a:tcPr marL="99060" marR="9906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Q1</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Q2</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Q3</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2000" b="1" dirty="0">
                          <a:solidFill>
                            <a:schemeClr val="bg1"/>
                          </a:solidFill>
                          <a:latin typeface="Arial" panose="020B0604020202020204" pitchFamily="34" charset="0"/>
                          <a:cs typeface="Arial" panose="020B0604020202020204" pitchFamily="34" charset="0"/>
                        </a:rPr>
                        <a:t>Q4</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p>
                      <a:pPr algn="ctr"/>
                      <a:r>
                        <a:rPr lang="en-ZA" sz="2000" b="1" dirty="0">
                          <a:solidFill>
                            <a:schemeClr val="bg1"/>
                          </a:solidFill>
                          <a:latin typeface="Arial" panose="020B0604020202020204" pitchFamily="34" charset="0"/>
                          <a:cs typeface="Arial" panose="020B0604020202020204" pitchFamily="34" charset="0"/>
                        </a:rPr>
                        <a:t>YTD Status</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641164">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800" b="1" dirty="0">
                          <a:solidFill>
                            <a:schemeClr val="tx1"/>
                          </a:solidFill>
                          <a:latin typeface="Arial" panose="020B0604020202020204" pitchFamily="34" charset="0"/>
                          <a:cs typeface="Arial" panose="020B0604020202020204" pitchFamily="34" charset="0"/>
                        </a:rPr>
                        <a:t>Achieved</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a:solidFill>
                            <a:schemeClr val="tx1"/>
                          </a:solidFill>
                          <a:latin typeface="Arial" panose="020B0604020202020204" pitchFamily="34" charset="0"/>
                          <a:cs typeface="Arial" panose="020B0604020202020204" pitchFamily="34" charset="0"/>
                        </a:rPr>
                        <a:t>16</a:t>
                      </a:r>
                    </a:p>
                    <a:p>
                      <a:pPr algn="ctr"/>
                      <a:r>
                        <a:rPr lang="en-ZA" sz="1800" b="1" dirty="0">
                          <a:solidFill>
                            <a:schemeClr val="tx1"/>
                          </a:solidFill>
                          <a:latin typeface="Arial" panose="020B0604020202020204" pitchFamily="34" charset="0"/>
                          <a:cs typeface="Arial" panose="020B0604020202020204" pitchFamily="34" charset="0"/>
                        </a:rPr>
                        <a:t>(66.7%)</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a:solidFill>
                            <a:schemeClr val="tx1"/>
                          </a:solidFill>
                          <a:latin typeface="Arial" panose="020B0604020202020204" pitchFamily="34" charset="0"/>
                          <a:cs typeface="Arial" panose="020B0604020202020204" pitchFamily="34" charset="0"/>
                        </a:rPr>
                        <a:t>18</a:t>
                      </a:r>
                    </a:p>
                    <a:p>
                      <a:pPr algn="ctr"/>
                      <a:r>
                        <a:rPr lang="en-ZA" sz="1800" b="1" dirty="0">
                          <a:solidFill>
                            <a:schemeClr val="tx1"/>
                          </a:solidFill>
                          <a:latin typeface="Arial" panose="020B0604020202020204" pitchFamily="34" charset="0"/>
                          <a:cs typeface="Arial" panose="020B0604020202020204" pitchFamily="34" charset="0"/>
                        </a:rPr>
                        <a:t>(66.7%)</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chemeClr val="tx1"/>
                          </a:solidFill>
                          <a:latin typeface="Arial" panose="020B0604020202020204" pitchFamily="34" charset="0"/>
                          <a:ea typeface="+mn-ea"/>
                          <a:cs typeface="Arial" panose="020B0604020202020204" pitchFamily="34" charset="0"/>
                        </a:rPr>
                        <a:t>17</a:t>
                      </a:r>
                    </a:p>
                    <a:p>
                      <a:pPr marL="0" algn="ctr" defTabSz="914400" rtl="0" eaLnBrk="1" latinLnBrk="0" hangingPunct="1"/>
                      <a:r>
                        <a:rPr lang="en-ZA" sz="1800" b="1" kern="1200" dirty="0">
                          <a:solidFill>
                            <a:schemeClr val="tx1"/>
                          </a:solidFill>
                          <a:latin typeface="Arial" panose="020B0604020202020204" pitchFamily="34" charset="0"/>
                          <a:ea typeface="+mn-ea"/>
                          <a:cs typeface="Arial" panose="020B0604020202020204" pitchFamily="34" charset="0"/>
                        </a:rPr>
                        <a:t>(81%)</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006600"/>
                          </a:solidFill>
                          <a:latin typeface="Arial" panose="020B0604020202020204" pitchFamily="34" charset="0"/>
                          <a:ea typeface="+mn-ea"/>
                          <a:cs typeface="Arial" panose="020B0604020202020204" pitchFamily="34" charset="0"/>
                        </a:rPr>
                        <a:t>50</a:t>
                      </a:r>
                    </a:p>
                    <a:p>
                      <a:pPr marL="0" algn="ctr" defTabSz="914400" rtl="0" eaLnBrk="1" latinLnBrk="0" hangingPunct="1"/>
                      <a:r>
                        <a:rPr lang="en-ZA" sz="1800" b="1" kern="1200" dirty="0">
                          <a:solidFill>
                            <a:srgbClr val="006600"/>
                          </a:solidFill>
                          <a:latin typeface="Arial" panose="020B0604020202020204" pitchFamily="34" charset="0"/>
                          <a:ea typeface="+mn-ea"/>
                          <a:cs typeface="Arial" panose="020B0604020202020204" pitchFamily="34" charset="0"/>
                        </a:rPr>
                        <a:t>(74%)</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a:solidFill>
                            <a:schemeClr val="tx1"/>
                          </a:solidFill>
                          <a:latin typeface="Arial" panose="020B0604020202020204" pitchFamily="34" charset="0"/>
                          <a:cs typeface="Arial" panose="020B0604020202020204" pitchFamily="34" charset="0"/>
                        </a:rPr>
                        <a:t>72%</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1"/>
                  </a:ext>
                </a:extLst>
              </a:tr>
              <a:tr h="648798">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800" b="1" dirty="0">
                          <a:solidFill>
                            <a:schemeClr val="tx1"/>
                          </a:solidFill>
                          <a:latin typeface="Arial" panose="020B0604020202020204" pitchFamily="34" charset="0"/>
                          <a:cs typeface="Arial" panose="020B0604020202020204" pitchFamily="34" charset="0"/>
                        </a:rPr>
                        <a:t>Not Achieved</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a:solidFill>
                            <a:schemeClr val="tx1"/>
                          </a:solidFill>
                          <a:latin typeface="Arial" panose="020B0604020202020204" pitchFamily="34" charset="0"/>
                          <a:cs typeface="Arial" panose="020B0604020202020204" pitchFamily="34" charset="0"/>
                        </a:rPr>
                        <a:t>8</a:t>
                      </a:r>
                    </a:p>
                    <a:p>
                      <a:pPr algn="ctr"/>
                      <a:r>
                        <a:rPr lang="en-ZA" sz="1800" b="1" dirty="0">
                          <a:solidFill>
                            <a:schemeClr val="tx1"/>
                          </a:solidFill>
                          <a:latin typeface="Arial" panose="020B0604020202020204" pitchFamily="34" charset="0"/>
                          <a:cs typeface="Arial" panose="020B0604020202020204" pitchFamily="34" charset="0"/>
                        </a:rPr>
                        <a:t>(33.3%)</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a:solidFill>
                            <a:schemeClr val="tx1"/>
                          </a:solidFill>
                          <a:latin typeface="Arial" panose="020B0604020202020204" pitchFamily="34" charset="0"/>
                          <a:cs typeface="Arial" panose="020B0604020202020204" pitchFamily="34" charset="0"/>
                        </a:rPr>
                        <a:t>9</a:t>
                      </a:r>
                    </a:p>
                    <a:p>
                      <a:pPr algn="ctr"/>
                      <a:r>
                        <a:rPr lang="en-ZA" sz="1800" b="1" dirty="0">
                          <a:solidFill>
                            <a:schemeClr val="tx1"/>
                          </a:solidFill>
                          <a:latin typeface="Arial" panose="020B0604020202020204" pitchFamily="34" charset="0"/>
                          <a:cs typeface="Arial" panose="020B0604020202020204" pitchFamily="34" charset="0"/>
                        </a:rPr>
                        <a:t>(33.3%)</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chemeClr val="tx1"/>
                          </a:solidFill>
                          <a:latin typeface="Arial" panose="020B0604020202020204" pitchFamily="34" charset="0"/>
                          <a:ea typeface="+mn-ea"/>
                          <a:cs typeface="Arial" panose="020B0604020202020204" pitchFamily="34" charset="0"/>
                        </a:rPr>
                        <a:t>4</a:t>
                      </a:r>
                    </a:p>
                    <a:p>
                      <a:pPr marL="0" algn="ctr" defTabSz="914400" rtl="0" eaLnBrk="1" latinLnBrk="0" hangingPunct="1"/>
                      <a:r>
                        <a:rPr lang="en-ZA" sz="1800" b="1" kern="1200" dirty="0">
                          <a:solidFill>
                            <a:schemeClr val="tx1"/>
                          </a:solidFill>
                          <a:latin typeface="Arial" panose="020B0604020202020204" pitchFamily="34" charset="0"/>
                          <a:ea typeface="+mn-ea"/>
                          <a:cs typeface="Arial" panose="020B0604020202020204" pitchFamily="34" charset="0"/>
                        </a:rPr>
                        <a:t>(19%)</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r>
                        <a:rPr lang="en-ZA" sz="1800" b="1" kern="1200" dirty="0">
                          <a:solidFill>
                            <a:srgbClr val="C00000"/>
                          </a:solidFill>
                          <a:latin typeface="Arial" panose="020B0604020202020204" pitchFamily="34" charset="0"/>
                          <a:ea typeface="+mn-ea"/>
                          <a:cs typeface="Arial" panose="020B0604020202020204" pitchFamily="34" charset="0"/>
                        </a:rPr>
                        <a:t>18</a:t>
                      </a:r>
                    </a:p>
                    <a:p>
                      <a:pPr marL="0" algn="ctr" defTabSz="914400" rtl="0" eaLnBrk="1" latinLnBrk="0" hangingPunct="1"/>
                      <a:r>
                        <a:rPr lang="en-ZA" sz="1800" b="1" kern="1200" dirty="0">
                          <a:solidFill>
                            <a:srgbClr val="C00000"/>
                          </a:solidFill>
                          <a:latin typeface="Arial" panose="020B0604020202020204" pitchFamily="34" charset="0"/>
                          <a:ea typeface="+mn-ea"/>
                          <a:cs typeface="Arial" panose="020B0604020202020204" pitchFamily="34" charset="0"/>
                        </a:rPr>
                        <a:t>(26%)</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a:solidFill>
                            <a:schemeClr val="tx1"/>
                          </a:solidFill>
                          <a:latin typeface="Arial" panose="020B0604020202020204" pitchFamily="34" charset="0"/>
                          <a:cs typeface="Arial" panose="020B0604020202020204" pitchFamily="34" charset="0"/>
                        </a:rPr>
                        <a:t>23%</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2"/>
                  </a:ext>
                </a:extLst>
              </a:tr>
              <a:tr h="43455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800" b="1" dirty="0">
                          <a:solidFill>
                            <a:schemeClr val="tx1"/>
                          </a:solidFill>
                          <a:latin typeface="Arial" panose="020B0604020202020204" pitchFamily="34" charset="0"/>
                          <a:cs typeface="Arial" panose="020B0604020202020204" pitchFamily="34" charset="0"/>
                        </a:rPr>
                        <a:t>TOTAL</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a:solidFill>
                            <a:schemeClr val="tx1"/>
                          </a:solidFill>
                          <a:latin typeface="Arial" panose="020B0604020202020204" pitchFamily="34" charset="0"/>
                          <a:cs typeface="Arial" panose="020B0604020202020204" pitchFamily="34" charset="0"/>
                        </a:rPr>
                        <a:t>24</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a:solidFill>
                            <a:schemeClr val="tx1"/>
                          </a:solidFill>
                          <a:latin typeface="Arial" panose="020B0604020202020204" pitchFamily="34" charset="0"/>
                          <a:cs typeface="Arial" panose="020B0604020202020204" pitchFamily="34" charset="0"/>
                        </a:rPr>
                        <a:t>27</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a:solidFill>
                            <a:schemeClr val="tx1"/>
                          </a:solidFill>
                          <a:latin typeface="Arial" panose="020B0604020202020204" pitchFamily="34" charset="0"/>
                          <a:cs typeface="Arial" panose="020B0604020202020204" pitchFamily="34" charset="0"/>
                        </a:rPr>
                        <a:t>21</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800" b="1" dirty="0">
                          <a:solidFill>
                            <a:schemeClr val="tx1"/>
                          </a:solidFill>
                          <a:latin typeface="Arial" panose="020B0604020202020204" pitchFamily="34" charset="0"/>
                          <a:cs typeface="Arial" panose="020B0604020202020204" pitchFamily="34" charset="0"/>
                        </a:rPr>
                        <a:t>68</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algn="ctr"/>
                      <a:r>
                        <a:rPr lang="en-ZA" sz="1800" b="1" dirty="0">
                          <a:solidFill>
                            <a:schemeClr val="tx1"/>
                          </a:solidFill>
                          <a:latin typeface="Arial" panose="020B0604020202020204" pitchFamily="34" charset="0"/>
                          <a:cs typeface="Arial" panose="020B0604020202020204" pitchFamily="34" charset="0"/>
                        </a:rPr>
                        <a:t>140</a:t>
                      </a:r>
                    </a:p>
                  </a:txBody>
                  <a:tcPr marL="99060" marR="9906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3"/>
                  </a:ext>
                </a:extLst>
              </a:tr>
            </a:tbl>
          </a:graphicData>
        </a:graphic>
      </p:graphicFrame>
      <p:graphicFrame>
        <p:nvGraphicFramePr>
          <p:cNvPr id="12" name="Chart 11">
            <a:extLst>
              <a:ext uri="{FF2B5EF4-FFF2-40B4-BE49-F238E27FC236}">
                <a16:creationId xmlns:a16="http://schemas.microsoft.com/office/drawing/2014/main" id="{2B8F032B-CA16-47F0-A7DA-9DBE795A9D4B}"/>
              </a:ext>
            </a:extLst>
          </p:cNvPr>
          <p:cNvGraphicFramePr/>
          <p:nvPr>
            <p:extLst>
              <p:ext uri="{D42A27DB-BD31-4B8C-83A1-F6EECF244321}">
                <p14:modId xmlns:p14="http://schemas.microsoft.com/office/powerpoint/2010/main" val="2623834393"/>
              </p:ext>
            </p:extLst>
          </p:nvPr>
        </p:nvGraphicFramePr>
        <p:xfrm>
          <a:off x="1038550" y="2931537"/>
          <a:ext cx="7127823" cy="33802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5008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2" name="TextBox 1"/>
          <p:cNvSpPr txBox="1"/>
          <p:nvPr/>
        </p:nvSpPr>
        <p:spPr>
          <a:xfrm>
            <a:off x="757719" y="1905708"/>
            <a:ext cx="7628021" cy="3046988"/>
          </a:xfrm>
          <a:prstGeom prst="rect">
            <a:avLst/>
          </a:prstGeom>
          <a:noFill/>
        </p:spPr>
        <p:txBody>
          <a:bodyPr wrap="square" rtlCol="0">
            <a:spAutoFit/>
          </a:bodyPr>
          <a:lstStyle/>
          <a:p>
            <a:pPr algn="ct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Q4 Financial </a:t>
            </a:r>
            <a:b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 Information</a:t>
            </a:r>
            <a:endParaRPr lang="en-ZA" sz="4800" b="1" dirty="0">
              <a:solidFill>
                <a:srgbClr val="014929"/>
              </a:solidFill>
              <a:effectLst>
                <a:outerShdw blurRad="38100" dist="38100" dir="2700000" algn="tl">
                  <a:srgbClr val="000000">
                    <a:alpha val="43137"/>
                  </a:srgbClr>
                </a:outerShdw>
              </a:effectLst>
              <a:latin typeface="Arial" charset="0"/>
              <a:cs typeface="Arial" charset="0"/>
            </a:endParaRPr>
          </a:p>
          <a:p>
            <a:pPr algn="ctr"/>
            <a:endParaRPr lang="en-GB" sz="4800" b="1" dirty="0">
              <a:solidFill>
                <a:srgbClr val="0149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765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Summary of State of Expenditure:  31 Mar 2020</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37</a:t>
            </a:fld>
            <a:endParaRPr lang="en-US" altLang="en-US" sz="2400" dirty="0">
              <a:solidFill>
                <a:srgbClr val="014929"/>
              </a:solidFill>
              <a:latin typeface="Arial" panose="020B0604020202020204" pitchFamily="34" charset="0"/>
            </a:endParaRPr>
          </a:p>
        </p:txBody>
      </p:sp>
      <p:sp>
        <p:nvSpPr>
          <p:cNvPr id="10" name="TextBox 9"/>
          <p:cNvSpPr txBox="1"/>
          <p:nvPr/>
        </p:nvSpPr>
        <p:spPr>
          <a:xfrm>
            <a:off x="1589309" y="999870"/>
            <a:ext cx="5943600"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DOD Planned Expenditure: </a:t>
            </a:r>
            <a:r>
              <a:rPr lang="en-GB" sz="2800" b="1" dirty="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a:t>
            </a:r>
            <a:r>
              <a:rPr lang="en-GB" sz="2800" b="1" dirty="0">
                <a:latin typeface="Arial" panose="020B0604020202020204" pitchFamily="34" charset="0"/>
                <a:cs typeface="Arial" panose="020B0604020202020204" pitchFamily="34" charset="0"/>
              </a:rPr>
              <a:t>  </a:t>
            </a:r>
          </a:p>
        </p:txBody>
      </p:sp>
      <p:graphicFrame>
        <p:nvGraphicFramePr>
          <p:cNvPr id="8" name="Table 7"/>
          <p:cNvGraphicFramePr>
            <a:graphicFrameLocks noGrp="1"/>
          </p:cNvGraphicFramePr>
          <p:nvPr>
            <p:extLst>
              <p:ext uri="{D42A27DB-BD31-4B8C-83A1-F6EECF244321}">
                <p14:modId xmlns:p14="http://schemas.microsoft.com/office/powerpoint/2010/main" val="1854788974"/>
              </p:ext>
            </p:extLst>
          </p:nvPr>
        </p:nvGraphicFramePr>
        <p:xfrm>
          <a:off x="247650" y="1800225"/>
          <a:ext cx="8655050" cy="2187575"/>
        </p:xfrm>
        <a:graphic>
          <a:graphicData uri="http://schemas.openxmlformats.org/drawingml/2006/table">
            <a:tbl>
              <a:tblPr firstRow="1" bandRow="1"/>
              <a:tblGrid>
                <a:gridCol w="6465417">
                  <a:extLst>
                    <a:ext uri="{9D8B030D-6E8A-4147-A177-3AD203B41FA5}">
                      <a16:colId xmlns:a16="http://schemas.microsoft.com/office/drawing/2014/main" val="20000"/>
                    </a:ext>
                  </a:extLst>
                </a:gridCol>
                <a:gridCol w="2189633">
                  <a:extLst>
                    <a:ext uri="{9D8B030D-6E8A-4147-A177-3AD203B41FA5}">
                      <a16:colId xmlns:a16="http://schemas.microsoft.com/office/drawing/2014/main" val="20001"/>
                    </a:ext>
                  </a:extLst>
                </a:gridCol>
              </a:tblGrid>
              <a:tr h="417921">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ctr"/>
                      <a:endParaRPr lang="en-ZA" sz="1800" b="1" dirty="0">
                        <a:solidFill>
                          <a:schemeClr val="tx1"/>
                        </a:solidFill>
                        <a:latin typeface="Arial" panose="020B0604020202020204" pitchFamily="34" charset="0"/>
                        <a:cs typeface="Arial" panose="020B0604020202020204" pitchFamily="34" charset="0"/>
                      </a:endParaRPr>
                    </a:p>
                  </a:txBody>
                  <a:tcPr marL="99055" marR="99055" marT="45718" marB="45718"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1" dirty="0">
                          <a:solidFill>
                            <a:schemeClr val="bg1">
                              <a:lumMod val="95000"/>
                            </a:schemeClr>
                          </a:solidFill>
                          <a:latin typeface="Arial" panose="020B0604020202020204" pitchFamily="34" charset="0"/>
                          <a:cs typeface="Arial" panose="020B0604020202020204" pitchFamily="34" charset="0"/>
                        </a:rPr>
                        <a:t>R’000</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450666">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r>
                        <a:rPr lang="en-ZA" sz="1800" b="1" dirty="0">
                          <a:solidFill>
                            <a:schemeClr val="tx1"/>
                          </a:solidFill>
                          <a:latin typeface="Arial" panose="020B0604020202020204" pitchFamily="34" charset="0"/>
                          <a:cs typeface="Arial" panose="020B0604020202020204" pitchFamily="34" charset="0"/>
                        </a:rPr>
                        <a:t>Budget Allocation</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1" dirty="0">
                          <a:solidFill>
                            <a:schemeClr val="tx1"/>
                          </a:solidFill>
                          <a:latin typeface="Arial" panose="020B0604020202020204" pitchFamily="34" charset="0"/>
                          <a:cs typeface="Arial" panose="020B0604020202020204" pitchFamily="34" charset="0"/>
                        </a:rPr>
                        <a:t>50</a:t>
                      </a:r>
                      <a:r>
                        <a:rPr lang="en-ZA" sz="1800" b="1" baseline="0" dirty="0">
                          <a:solidFill>
                            <a:schemeClr val="tx1"/>
                          </a:solidFill>
                          <a:latin typeface="Arial" panose="020B0604020202020204" pitchFamily="34" charset="0"/>
                          <a:cs typeface="Arial" panose="020B0604020202020204" pitchFamily="34" charset="0"/>
                        </a:rPr>
                        <a:t> </a:t>
                      </a:r>
                      <a:r>
                        <a:rPr lang="en-ZA" sz="1800" b="1" dirty="0">
                          <a:solidFill>
                            <a:schemeClr val="tx1"/>
                          </a:solidFill>
                          <a:latin typeface="Arial" panose="020B0604020202020204" pitchFamily="34" charset="0"/>
                          <a:cs typeface="Arial" panose="020B0604020202020204" pitchFamily="34" charset="0"/>
                        </a:rPr>
                        <a:t>888</a:t>
                      </a:r>
                      <a:r>
                        <a:rPr lang="en-ZA" sz="1800" b="1" baseline="0" dirty="0">
                          <a:solidFill>
                            <a:schemeClr val="tx1"/>
                          </a:solidFill>
                          <a:latin typeface="Arial" panose="020B0604020202020204" pitchFamily="34" charset="0"/>
                          <a:cs typeface="Arial" panose="020B0604020202020204" pitchFamily="34" charset="0"/>
                        </a:rPr>
                        <a:t> </a:t>
                      </a:r>
                      <a:r>
                        <a:rPr lang="en-ZA" sz="1800" b="1" dirty="0">
                          <a:solidFill>
                            <a:schemeClr val="tx1"/>
                          </a:solidFill>
                          <a:latin typeface="Arial" panose="020B0604020202020204" pitchFamily="34" charset="0"/>
                          <a:cs typeface="Arial" panose="020B0604020202020204" pitchFamily="34" charset="0"/>
                        </a:rPr>
                        <a:t>132</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5146">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r>
                        <a:rPr lang="en-ZA" sz="1800" b="1" dirty="0">
                          <a:solidFill>
                            <a:schemeClr val="tx1"/>
                          </a:solidFill>
                          <a:latin typeface="Arial" panose="020B0604020202020204" pitchFamily="34" charset="0"/>
                          <a:cs typeface="Arial" panose="020B0604020202020204" pitchFamily="34" charset="0"/>
                        </a:rPr>
                        <a:t>Less: Expenditure</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1" dirty="0">
                          <a:solidFill>
                            <a:schemeClr val="tx1"/>
                          </a:solidFill>
                          <a:latin typeface="Arial" panose="020B0604020202020204" pitchFamily="34" charset="0"/>
                          <a:cs typeface="Arial" panose="020B0604020202020204" pitchFamily="34" charset="0"/>
                        </a:rPr>
                        <a:t>50 886 707</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5146">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r>
                        <a:rPr lang="en-ZA" sz="1800" b="1" dirty="0">
                          <a:solidFill>
                            <a:schemeClr val="tx1"/>
                          </a:solidFill>
                          <a:latin typeface="Arial" panose="020B0604020202020204" pitchFamily="34" charset="0"/>
                          <a:cs typeface="Arial" panose="020B0604020202020204" pitchFamily="34" charset="0"/>
                        </a:rPr>
                        <a:t>Total Amount Available</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r"/>
                      <a:r>
                        <a:rPr lang="en-ZA" sz="1800" b="1" dirty="0">
                          <a:solidFill>
                            <a:schemeClr val="tx1"/>
                          </a:solidFill>
                          <a:latin typeface="Arial" panose="020B0604020202020204" pitchFamily="34" charset="0"/>
                          <a:cs typeface="Arial" panose="020B0604020202020204" pitchFamily="34" charset="0"/>
                        </a:rPr>
                        <a:t>1 425</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8696">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r>
                        <a:rPr lang="en-ZA" sz="1800" b="1" dirty="0">
                          <a:solidFill>
                            <a:schemeClr val="tx1"/>
                          </a:solidFill>
                          <a:latin typeface="Arial" panose="020B0604020202020204" pitchFamily="34" charset="0"/>
                          <a:cs typeface="Arial" panose="020B0604020202020204" pitchFamily="34" charset="0"/>
                        </a:rPr>
                        <a:t>% Expenditure (Paid)</a:t>
                      </a:r>
                    </a:p>
                  </a:txBody>
                  <a:tcPr marL="99055" marR="99055" marT="45718" marB="45718"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ea typeface=""/>
                          <a:cs typeface=""/>
                        </a:defRPr>
                      </a:lvl1pPr>
                      <a:lvl2pPr marL="457200" algn="l" defTabSz="914400" rtl="0" eaLnBrk="1" latinLnBrk="0" hangingPunct="1">
                        <a:defRPr sz="1800" kern="1200">
                          <a:solidFill>
                            <a:schemeClr val="tx1"/>
                          </a:solidFill>
                          <a:latin typeface="Verdana"/>
                          <a:ea typeface=""/>
                          <a:cs typeface=""/>
                        </a:defRPr>
                      </a:lvl2pPr>
                      <a:lvl3pPr marL="914400" algn="l" defTabSz="914400" rtl="0" eaLnBrk="1" latinLnBrk="0" hangingPunct="1">
                        <a:defRPr sz="1800" kern="1200">
                          <a:solidFill>
                            <a:schemeClr val="tx1"/>
                          </a:solidFill>
                          <a:latin typeface="Verdana"/>
                          <a:ea typeface=""/>
                          <a:cs typeface=""/>
                        </a:defRPr>
                      </a:lvl3pPr>
                      <a:lvl4pPr marL="1371600" algn="l" defTabSz="914400" rtl="0" eaLnBrk="1" latinLnBrk="0" hangingPunct="1">
                        <a:defRPr sz="1800" kern="1200">
                          <a:solidFill>
                            <a:schemeClr val="tx1"/>
                          </a:solidFill>
                          <a:latin typeface="Verdana"/>
                          <a:ea typeface=""/>
                          <a:cs typeface=""/>
                        </a:defRPr>
                      </a:lvl4pPr>
                      <a:lvl5pPr marL="1828800" algn="l" defTabSz="914400" rtl="0" eaLnBrk="1" latinLnBrk="0" hangingPunct="1">
                        <a:defRPr sz="1800" kern="1200">
                          <a:solidFill>
                            <a:schemeClr val="tx1"/>
                          </a:solidFill>
                          <a:latin typeface="Verdana"/>
                          <a:ea typeface=""/>
                          <a:cs typeface=""/>
                        </a:defRPr>
                      </a:lvl5pPr>
                      <a:lvl6pPr marL="2286000" algn="l" defTabSz="914400" rtl="0" eaLnBrk="1" latinLnBrk="0" hangingPunct="1">
                        <a:defRPr sz="1800" kern="1200">
                          <a:solidFill>
                            <a:schemeClr val="tx1"/>
                          </a:solidFill>
                          <a:latin typeface="Verdana"/>
                          <a:ea typeface=""/>
                          <a:cs typeface=""/>
                        </a:defRPr>
                      </a:lvl6pPr>
                      <a:lvl7pPr marL="2743200" algn="l" defTabSz="914400" rtl="0" eaLnBrk="1" latinLnBrk="0" hangingPunct="1">
                        <a:defRPr sz="1800" kern="1200">
                          <a:solidFill>
                            <a:schemeClr val="tx1"/>
                          </a:solidFill>
                          <a:latin typeface="Verdana"/>
                          <a:ea typeface=""/>
                          <a:cs typeface=""/>
                        </a:defRPr>
                      </a:lvl7pPr>
                      <a:lvl8pPr marL="3200400" algn="l" defTabSz="914400" rtl="0" eaLnBrk="1" latinLnBrk="0" hangingPunct="1">
                        <a:defRPr sz="1800" kern="1200">
                          <a:solidFill>
                            <a:schemeClr val="tx1"/>
                          </a:solidFill>
                          <a:latin typeface="Verdana"/>
                          <a:ea typeface=""/>
                          <a:cs typeface=""/>
                        </a:defRPr>
                      </a:lvl8pPr>
                      <a:lvl9pPr marL="3657600" algn="l" defTabSz="914400" rtl="0" eaLnBrk="1" latinLnBrk="0" hangingPunct="1">
                        <a:defRPr sz="1800" kern="1200">
                          <a:solidFill>
                            <a:schemeClr val="tx1"/>
                          </a:solidFill>
                          <a:latin typeface="Verdana"/>
                          <a:ea typeface=""/>
                          <a:cs typeface=""/>
                        </a:defRPr>
                      </a:lvl9pPr>
                    </a:lstStyle>
                    <a:p>
                      <a:pPr algn="r"/>
                      <a:r>
                        <a:rPr lang="en-ZA" sz="1800" b="1" dirty="0">
                          <a:solidFill>
                            <a:schemeClr val="tx1"/>
                          </a:solidFill>
                          <a:latin typeface="Arial" panose="020B0604020202020204" pitchFamily="34" charset="0"/>
                          <a:cs typeface="Arial" panose="020B0604020202020204" pitchFamily="34" charset="0"/>
                        </a:rPr>
                        <a:t>99.98%</a:t>
                      </a:r>
                    </a:p>
                  </a:txBody>
                  <a:tcPr marL="84402" marR="84402" marT="42201" marB="4220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4"/>
                  </a:ext>
                </a:extLst>
              </a:tr>
            </a:tbl>
          </a:graphicData>
        </a:graphic>
      </p:graphicFrame>
      <p:sp>
        <p:nvSpPr>
          <p:cNvPr id="11" name="Rounded Rectangle 10"/>
          <p:cNvSpPr/>
          <p:nvPr/>
        </p:nvSpPr>
        <p:spPr>
          <a:xfrm>
            <a:off x="7952874" y="3586954"/>
            <a:ext cx="893791" cy="388814"/>
          </a:xfrm>
          <a:prstGeom prst="roundRect">
            <a:avLst/>
          </a:prstGeom>
          <a:noFill/>
          <a:ln w="28575">
            <a:solidFill>
              <a:srgbClr val="0066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80316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Summary of State of Expenditure:  31 Mar 2020</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38</a:t>
            </a:fld>
            <a:endParaRPr lang="en-US" altLang="en-US" sz="2400" dirty="0">
              <a:solidFill>
                <a:srgbClr val="014929"/>
              </a:solidFill>
              <a:latin typeface="Arial" panose="020B0604020202020204" pitchFamily="34" charset="0"/>
            </a:endParaRPr>
          </a:p>
        </p:txBody>
      </p:sp>
      <p:graphicFrame>
        <p:nvGraphicFramePr>
          <p:cNvPr id="8" name="Table 7">
            <a:extLst>
              <a:ext uri="{FF2B5EF4-FFF2-40B4-BE49-F238E27FC236}">
                <a16:creationId xmlns:a16="http://schemas.microsoft.com/office/drawing/2014/main" id="{D73EB5AA-88C0-4A6F-9627-DF4ECADA8927}"/>
              </a:ext>
            </a:extLst>
          </p:cNvPr>
          <p:cNvGraphicFramePr>
            <a:graphicFrameLocks noGrp="1"/>
          </p:cNvGraphicFramePr>
          <p:nvPr>
            <p:extLst>
              <p:ext uri="{D42A27DB-BD31-4B8C-83A1-F6EECF244321}">
                <p14:modId xmlns:p14="http://schemas.microsoft.com/office/powerpoint/2010/main" val="316635061"/>
              </p:ext>
            </p:extLst>
          </p:nvPr>
        </p:nvGraphicFramePr>
        <p:xfrm>
          <a:off x="191407" y="810419"/>
          <a:ext cx="8714385" cy="3505246"/>
        </p:xfrm>
        <a:graphic>
          <a:graphicData uri="http://schemas.openxmlformats.org/drawingml/2006/table">
            <a:tbl>
              <a:tblPr/>
              <a:tblGrid>
                <a:gridCol w="1950621">
                  <a:extLst>
                    <a:ext uri="{9D8B030D-6E8A-4147-A177-3AD203B41FA5}">
                      <a16:colId xmlns:a16="http://schemas.microsoft.com/office/drawing/2014/main" val="20000"/>
                    </a:ext>
                  </a:extLst>
                </a:gridCol>
                <a:gridCol w="1127294">
                  <a:extLst>
                    <a:ext uri="{9D8B030D-6E8A-4147-A177-3AD203B41FA5}">
                      <a16:colId xmlns:a16="http://schemas.microsoft.com/office/drawing/2014/main" val="20001"/>
                    </a:ext>
                  </a:extLst>
                </a:gridCol>
                <a:gridCol w="1127294">
                  <a:extLst>
                    <a:ext uri="{9D8B030D-6E8A-4147-A177-3AD203B41FA5}">
                      <a16:colId xmlns:a16="http://schemas.microsoft.com/office/drawing/2014/main" val="20002"/>
                    </a:ext>
                  </a:extLst>
                </a:gridCol>
                <a:gridCol w="1162940">
                  <a:extLst>
                    <a:ext uri="{9D8B030D-6E8A-4147-A177-3AD203B41FA5}">
                      <a16:colId xmlns:a16="http://schemas.microsoft.com/office/drawing/2014/main" val="20003"/>
                    </a:ext>
                  </a:extLst>
                </a:gridCol>
                <a:gridCol w="1120846">
                  <a:extLst>
                    <a:ext uri="{9D8B030D-6E8A-4147-A177-3AD203B41FA5}">
                      <a16:colId xmlns:a16="http://schemas.microsoft.com/office/drawing/2014/main" val="20004"/>
                    </a:ext>
                  </a:extLst>
                </a:gridCol>
                <a:gridCol w="1098096">
                  <a:extLst>
                    <a:ext uri="{9D8B030D-6E8A-4147-A177-3AD203B41FA5}">
                      <a16:colId xmlns:a16="http://schemas.microsoft.com/office/drawing/2014/main" val="20005"/>
                    </a:ext>
                  </a:extLst>
                </a:gridCol>
                <a:gridCol w="1127294">
                  <a:extLst>
                    <a:ext uri="{9D8B030D-6E8A-4147-A177-3AD203B41FA5}">
                      <a16:colId xmlns:a16="http://schemas.microsoft.com/office/drawing/2014/main" val="20006"/>
                    </a:ext>
                  </a:extLst>
                </a:gridCol>
              </a:tblGrid>
              <a:tr h="445229">
                <a:tc rowSpan="2">
                  <a:txBody>
                    <a:bodyPr/>
                    <a:lstStyle/>
                    <a:p>
                      <a:pPr algn="ctr" fontAlgn="ctr"/>
                      <a:r>
                        <a:rPr lang="en-GB" sz="1400" b="1" i="0" u="none" strike="noStrike" dirty="0">
                          <a:solidFill>
                            <a:schemeClr val="bg1"/>
                          </a:solidFill>
                          <a:effectLst/>
                          <a:latin typeface="Arial Narrow" panose="020B0606020202030204" pitchFamily="34" charset="0"/>
                          <a:cs typeface="Arial" panose="020B0604020202020204" pitchFamily="34" charset="0"/>
                        </a:rPr>
                        <a:t>Programme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2019/20</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Available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 Funds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Actual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Expenditure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Actual </a:t>
                      </a:r>
                      <a:br>
                        <a:rPr lang="en-GB" sz="1400" b="1" i="0" u="none" strike="noStrike" dirty="0">
                          <a:solidFill>
                            <a:schemeClr val="bg1"/>
                          </a:solidFill>
                          <a:effectLst/>
                          <a:latin typeface="Arial Narrow" panose="020B0606020202030204" pitchFamily="34" charset="0"/>
                          <a:cs typeface="Arial" panose="020B0604020202020204" pitchFamily="34" charset="0"/>
                        </a:rPr>
                      </a:br>
                      <a:r>
                        <a:rPr lang="en-GB" sz="1400" b="1" i="0" u="none" strike="noStrike" dirty="0">
                          <a:solidFill>
                            <a:schemeClr val="bg1"/>
                          </a:solidFill>
                          <a:effectLst/>
                          <a:latin typeface="Arial Narrow" panose="020B0606020202030204" pitchFamily="34" charset="0"/>
                          <a:cs typeface="Arial" panose="020B0604020202020204" pitchFamily="34" charset="0"/>
                        </a:rPr>
                        <a:t>Expenditure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cs typeface="Arial" panose="020B060402020202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extLst>
                  <a:ext uri="{0D108BD9-81ED-4DB2-BD59-A6C34878D82A}">
                    <a16:rowId xmlns:a16="http://schemas.microsoft.com/office/drawing/2014/main" val="10000"/>
                  </a:ext>
                </a:extLst>
              </a:tr>
              <a:tr h="222614">
                <a:tc vMerge="1">
                  <a:txBody>
                    <a:bodyPr/>
                    <a:lstStyle/>
                    <a:p>
                      <a:endParaRPr lang="en-ZA"/>
                    </a:p>
                  </a:txBody>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cs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1"/>
                  </a:ext>
                </a:extLst>
              </a:tr>
              <a:tr h="222614">
                <a:tc>
                  <a:txBody>
                    <a:bodyPr/>
                    <a:lstStyle/>
                    <a:p>
                      <a:pPr algn="ctr" fontAlgn="b"/>
                      <a:r>
                        <a:rPr lang="en-GB" sz="1400" b="0" i="0" u="none" strike="noStrike" dirty="0">
                          <a:effectLst/>
                          <a:latin typeface="Arial Narrow" panose="020B0606020202030204" pitchFamily="34" charset="0"/>
                          <a:cs typeface="Arial" panose="020B0604020202020204" pitchFamily="34" charset="0"/>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e=(d/c)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cs typeface="Arial" panose="020B0604020202020204" pitchFamily="34" charset="0"/>
                        </a:rPr>
                        <a:t>f=(c-d)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err="1">
                          <a:effectLst/>
                          <a:latin typeface="Arial Narrow" panose="020B0606020202030204" pitchFamily="34" charset="0"/>
                          <a:cs typeface="Arial" panose="020B0604020202020204" pitchFamily="34" charset="0"/>
                        </a:rPr>
                        <a:t>i</a:t>
                      </a:r>
                      <a:r>
                        <a:rPr lang="en-GB" sz="1400" b="0" i="0" u="none" strike="noStrike" dirty="0">
                          <a:effectLst/>
                          <a:latin typeface="Arial Narrow" panose="020B0606020202030204" pitchFamily="34" charset="0"/>
                          <a:cs typeface="Arial" panose="020B0604020202020204" pitchFamily="34" charset="0"/>
                        </a:rPr>
                        <a:t>=(h/d)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2"/>
                  </a:ext>
                </a:extLst>
              </a:tr>
              <a:tr h="288000">
                <a:tc>
                  <a:txBody>
                    <a:bodyPr/>
                    <a:lstStyle/>
                    <a:p>
                      <a:pPr algn="l" fontAlgn="b"/>
                      <a:r>
                        <a:rPr lang="en-GB" sz="1400" b="0" i="0" u="none" strike="noStrike" dirty="0">
                          <a:effectLst/>
                          <a:latin typeface="Arial Narrow" panose="020B0606020202030204" pitchFamily="34" charset="0"/>
                          <a:cs typeface="Arial" panose="020B0604020202020204" pitchFamily="34" charset="0"/>
                        </a:rPr>
                        <a:t>Administration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6 187 144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5 992 369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5 990 944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99.98%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0.02%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000">
                <a:tc>
                  <a:txBody>
                    <a:bodyPr/>
                    <a:lstStyle/>
                    <a:p>
                      <a:pPr algn="l" fontAlgn="b"/>
                      <a:r>
                        <a:rPr lang="en-GB" sz="1400" b="0" i="0" u="none" strike="noStrike" dirty="0">
                          <a:effectLst/>
                          <a:latin typeface="Arial Narrow" panose="020B0606020202030204" pitchFamily="34" charset="0"/>
                          <a:cs typeface="Arial" panose="020B0604020202020204" pitchFamily="34" charset="0"/>
                        </a:rPr>
                        <a:t>Force Employment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3 620 718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3 491 273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3 491 273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000">
                <a:tc>
                  <a:txBody>
                    <a:bodyPr/>
                    <a:lstStyle/>
                    <a:p>
                      <a:pPr algn="l" fontAlgn="b"/>
                      <a:r>
                        <a:rPr lang="en-GB" sz="1400" b="0" i="0" u="none" strike="noStrike" dirty="0">
                          <a:effectLst/>
                          <a:latin typeface="Arial Narrow" panose="020B0606020202030204" pitchFamily="34" charset="0"/>
                          <a:cs typeface="Arial" panose="020B0604020202020204" pitchFamily="34" charset="0"/>
                        </a:rPr>
                        <a:t>Landward Defence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16 464 299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16 763 605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16 763 605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000">
                <a:tc>
                  <a:txBody>
                    <a:bodyPr/>
                    <a:lstStyle/>
                    <a:p>
                      <a:pPr algn="l" fontAlgn="b"/>
                      <a:r>
                        <a:rPr lang="en-GB" sz="1400" b="0" i="0" u="none" strike="noStrike" dirty="0">
                          <a:effectLst/>
                          <a:latin typeface="Arial Narrow" panose="020B0606020202030204" pitchFamily="34" charset="0"/>
                          <a:cs typeface="Arial" panose="020B0604020202020204" pitchFamily="34" charset="0"/>
                        </a:rPr>
                        <a:t>Air Defence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6 977 747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6 700 902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6 700 902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8000">
                <a:tc>
                  <a:txBody>
                    <a:bodyPr/>
                    <a:lstStyle/>
                    <a:p>
                      <a:pPr algn="l" fontAlgn="b"/>
                      <a:r>
                        <a:rPr lang="en-GB" sz="1400" b="0" i="0" u="none" strike="noStrike" dirty="0">
                          <a:effectLst/>
                          <a:latin typeface="Arial Narrow" panose="020B0606020202030204" pitchFamily="34" charset="0"/>
                          <a:cs typeface="Arial" panose="020B0604020202020204" pitchFamily="34" charset="0"/>
                        </a:rPr>
                        <a:t>Maritime Defence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4 517 878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4 709 361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4 709 361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8000">
                <a:tc>
                  <a:txBody>
                    <a:bodyPr/>
                    <a:lstStyle/>
                    <a:p>
                      <a:pPr algn="l" fontAlgn="b"/>
                      <a:r>
                        <a:rPr lang="en-GB" sz="1400" b="0" i="0" u="none" strike="noStrike" dirty="0">
                          <a:effectLst/>
                          <a:latin typeface="Arial Narrow" panose="020B0606020202030204" pitchFamily="34" charset="0"/>
                          <a:cs typeface="Arial" panose="020B0604020202020204" pitchFamily="34" charset="0"/>
                        </a:rPr>
                        <a:t>Military Health 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5 375 266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5 370 886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5 370 886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8000">
                <a:tc>
                  <a:txBody>
                    <a:bodyPr/>
                    <a:lstStyle/>
                    <a:p>
                      <a:pPr algn="l" fontAlgn="b"/>
                      <a:r>
                        <a:rPr lang="en-GB" sz="1400" b="0" i="0" u="none" strike="noStrike" dirty="0">
                          <a:effectLst/>
                          <a:latin typeface="Arial Narrow" panose="020B0606020202030204" pitchFamily="34" charset="0"/>
                          <a:cs typeface="Arial" panose="020B0604020202020204" pitchFamily="34" charset="0"/>
                        </a:rPr>
                        <a:t>Defence Intelligence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1 020 469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1 002 197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1 002 197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8000">
                <a:tc>
                  <a:txBody>
                    <a:bodyPr/>
                    <a:lstStyle/>
                    <a:p>
                      <a:pPr algn="l" fontAlgn="b"/>
                      <a:r>
                        <a:rPr lang="en-GB" sz="1400" b="0" i="0" u="none" strike="noStrike" dirty="0">
                          <a:effectLst/>
                          <a:latin typeface="Arial Narrow" panose="020B0606020202030204" pitchFamily="34" charset="0"/>
                          <a:cs typeface="Arial" panose="020B0604020202020204" pitchFamily="34" charset="0"/>
                        </a:rPr>
                        <a:t>General 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6 349 471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6 857 539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6 857 539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0247">
                <a:tc>
                  <a:txBody>
                    <a:bodyPr/>
                    <a:lstStyle/>
                    <a:p>
                      <a:pPr algn="l" fontAlgn="b"/>
                      <a:r>
                        <a:rPr lang="en-GB" sz="1400" b="1" i="0" u="none" strike="noStrike" dirty="0">
                          <a:effectLst/>
                          <a:latin typeface="Arial Narrow" panose="020B0606020202030204" pitchFamily="34" charset="0"/>
                          <a:cs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50 512 992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50 888 132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50 886 707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99.997%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1 425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effectLst/>
                          <a:latin typeface="Arial Narrow" panose="020B0606020202030204" pitchFamily="34" charset="0"/>
                        </a:rPr>
                        <a:t>0.003%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11"/>
                  </a:ext>
                </a:extLst>
              </a:tr>
            </a:tbl>
          </a:graphicData>
        </a:graphic>
      </p:graphicFrame>
      <p:sp>
        <p:nvSpPr>
          <p:cNvPr id="9" name="Rectangle 8">
            <a:extLst>
              <a:ext uri="{FF2B5EF4-FFF2-40B4-BE49-F238E27FC236}">
                <a16:creationId xmlns:a16="http://schemas.microsoft.com/office/drawing/2014/main" id="{6A6B7C4A-A243-4BEB-AADD-7E49FC0DA909}"/>
              </a:ext>
            </a:extLst>
          </p:cNvPr>
          <p:cNvSpPr/>
          <p:nvPr/>
        </p:nvSpPr>
        <p:spPr>
          <a:xfrm>
            <a:off x="191407" y="4329630"/>
            <a:ext cx="8714385" cy="830997"/>
          </a:xfrm>
          <a:prstGeom prst="rect">
            <a:avLst/>
          </a:prstGeom>
        </p:spPr>
        <p:txBody>
          <a:bodyPr wrap="square">
            <a:spAutoFit/>
          </a:bodyPr>
          <a:lstStyle/>
          <a:p>
            <a:r>
              <a:rPr lang="en-GB" sz="1600" u="sng" dirty="0">
                <a:latin typeface="Arial Narrow" panose="020B0606020202030204" pitchFamily="34" charset="0"/>
                <a:ea typeface="Times New Roman" panose="02020603050405020304" pitchFamily="18" charset="0"/>
              </a:rPr>
              <a:t>Note</a:t>
            </a:r>
            <a:r>
              <a:rPr lang="en-GB" sz="1600" dirty="0">
                <a:latin typeface="Arial Narrow" panose="020B0606020202030204" pitchFamily="34" charset="0"/>
                <a:ea typeface="Times New Roman" panose="02020603050405020304" pitchFamily="18" charset="0"/>
              </a:rPr>
              <a:t>:  </a:t>
            </a:r>
          </a:p>
          <a:p>
            <a:r>
              <a:rPr lang="en-GB" sz="1600" dirty="0">
                <a:latin typeface="Arial Narrow" panose="020B0606020202030204" pitchFamily="34" charset="0"/>
                <a:ea typeface="Times New Roman" panose="02020603050405020304" pitchFamily="18" charset="0"/>
              </a:rPr>
              <a:t>It should be noted that the final accounting of suspense accounts are not yet finalised, hence the actual expenditure in the Appropriation Statement will change accordingly.</a:t>
            </a:r>
            <a:endParaRPr lang="en-ZA" sz="1600" dirty="0">
              <a:latin typeface="Arial Narrow" panose="020B0606020202030204" pitchFamily="34" charset="0"/>
            </a:endParaRPr>
          </a:p>
        </p:txBody>
      </p:sp>
    </p:spTree>
    <p:extLst>
      <p:ext uri="{BB962C8B-B14F-4D97-AF65-F5344CB8AC3E}">
        <p14:creationId xmlns:p14="http://schemas.microsoft.com/office/powerpoint/2010/main" val="41860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Summary of State of Expenditure </a:t>
            </a:r>
          </a:p>
          <a:p>
            <a:pPr algn="ctr" defTabSz="914400" fontAlgn="base">
              <a:spcBef>
                <a:spcPct val="0"/>
              </a:spcBef>
              <a:spcAft>
                <a:spcPct val="0"/>
              </a:spcAft>
            </a:pPr>
            <a:r>
              <a:rPr lang="en-ZA" altLang="en-US" sz="2800" b="1" dirty="0">
                <a:solidFill>
                  <a:prstClr val="white"/>
                </a:solidFill>
                <a:latin typeface="Arial" panose="020B0604020202020204" pitchFamily="34" charset="0"/>
              </a:rPr>
              <a:t>per Economic Classification:  31 Mar 2020</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39</a:t>
            </a:fld>
            <a:endParaRPr lang="en-US" altLang="en-US" sz="2400" dirty="0">
              <a:solidFill>
                <a:srgbClr val="014929"/>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8AC2E611-9A55-4445-80A3-A6167110B8EF}"/>
              </a:ext>
            </a:extLst>
          </p:cNvPr>
          <p:cNvGraphicFramePr>
            <a:graphicFrameLocks noGrp="1"/>
          </p:cNvGraphicFramePr>
          <p:nvPr>
            <p:extLst>
              <p:ext uri="{D42A27DB-BD31-4B8C-83A1-F6EECF244321}">
                <p14:modId xmlns:p14="http://schemas.microsoft.com/office/powerpoint/2010/main" val="1962357567"/>
              </p:ext>
            </p:extLst>
          </p:nvPr>
        </p:nvGraphicFramePr>
        <p:xfrm>
          <a:off x="133665" y="1045029"/>
          <a:ext cx="8875056" cy="3119716"/>
        </p:xfrm>
        <a:graphic>
          <a:graphicData uri="http://schemas.openxmlformats.org/drawingml/2006/table">
            <a:tbl>
              <a:tblPr/>
              <a:tblGrid>
                <a:gridCol w="2500016">
                  <a:extLst>
                    <a:ext uri="{9D8B030D-6E8A-4147-A177-3AD203B41FA5}">
                      <a16:colId xmlns:a16="http://schemas.microsoft.com/office/drawing/2014/main" val="20000"/>
                    </a:ext>
                  </a:extLst>
                </a:gridCol>
                <a:gridCol w="1103781">
                  <a:extLst>
                    <a:ext uri="{9D8B030D-6E8A-4147-A177-3AD203B41FA5}">
                      <a16:colId xmlns:a16="http://schemas.microsoft.com/office/drawing/2014/main" val="20001"/>
                    </a:ext>
                  </a:extLst>
                </a:gridCol>
                <a:gridCol w="1132083">
                  <a:extLst>
                    <a:ext uri="{9D8B030D-6E8A-4147-A177-3AD203B41FA5}">
                      <a16:colId xmlns:a16="http://schemas.microsoft.com/office/drawing/2014/main" val="20002"/>
                    </a:ext>
                  </a:extLst>
                </a:gridCol>
                <a:gridCol w="1207555">
                  <a:extLst>
                    <a:ext uri="{9D8B030D-6E8A-4147-A177-3AD203B41FA5}">
                      <a16:colId xmlns:a16="http://schemas.microsoft.com/office/drawing/2014/main" val="20003"/>
                    </a:ext>
                  </a:extLst>
                </a:gridCol>
                <a:gridCol w="1094347">
                  <a:extLst>
                    <a:ext uri="{9D8B030D-6E8A-4147-A177-3AD203B41FA5}">
                      <a16:colId xmlns:a16="http://schemas.microsoft.com/office/drawing/2014/main" val="20004"/>
                    </a:ext>
                  </a:extLst>
                </a:gridCol>
                <a:gridCol w="975244">
                  <a:extLst>
                    <a:ext uri="{9D8B030D-6E8A-4147-A177-3AD203B41FA5}">
                      <a16:colId xmlns:a16="http://schemas.microsoft.com/office/drawing/2014/main" val="20005"/>
                    </a:ext>
                  </a:extLst>
                </a:gridCol>
                <a:gridCol w="862030">
                  <a:extLst>
                    <a:ext uri="{9D8B030D-6E8A-4147-A177-3AD203B41FA5}">
                      <a16:colId xmlns:a16="http://schemas.microsoft.com/office/drawing/2014/main" val="20006"/>
                    </a:ext>
                  </a:extLst>
                </a:gridCol>
              </a:tblGrid>
              <a:tr h="582556">
                <a:tc rowSpan="2">
                  <a:txBody>
                    <a:bodyPr/>
                    <a:lstStyle/>
                    <a:p>
                      <a:pPr algn="ctr" fontAlgn="ctr"/>
                      <a:r>
                        <a:rPr lang="en-GB" sz="1400" b="1" i="0" u="none" strike="noStrike" dirty="0">
                          <a:solidFill>
                            <a:schemeClr val="bg1"/>
                          </a:solidFill>
                          <a:effectLst/>
                          <a:latin typeface="Arial Narrow" panose="020B0606020202030204" pitchFamily="34" charset="0"/>
                        </a:rPr>
                        <a:t>Economic Classification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rPr>
                        <a:t>2019/20</a:t>
                      </a:r>
                      <a:br>
                        <a:rPr lang="en-GB" sz="1400" b="1" i="0" u="none" strike="noStrike" dirty="0">
                          <a:solidFill>
                            <a:schemeClr val="bg1"/>
                          </a:solidFill>
                          <a:effectLst/>
                          <a:latin typeface="Arial Narrow" panose="020B0606020202030204" pitchFamily="34" charset="0"/>
                        </a:rPr>
                      </a:br>
                      <a:r>
                        <a:rPr lang="en-GB" sz="1400" b="1" i="0" u="none" strike="noStrike" dirty="0">
                          <a:solidFill>
                            <a:schemeClr val="bg1"/>
                          </a:solidFill>
                          <a:effectLst/>
                          <a:latin typeface="Arial Narrow" panose="020B0606020202030204" pitchFamily="34" charset="0"/>
                        </a:rPr>
                        <a:t>ENE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rPr>
                        <a:t>Available </a:t>
                      </a:r>
                      <a:br>
                        <a:rPr lang="en-GB" sz="1400" b="1" i="0" u="none" strike="noStrike" dirty="0">
                          <a:solidFill>
                            <a:schemeClr val="bg1"/>
                          </a:solidFill>
                          <a:effectLst/>
                          <a:latin typeface="Arial Narrow" panose="020B0606020202030204" pitchFamily="34" charset="0"/>
                        </a:rPr>
                      </a:br>
                      <a:r>
                        <a:rPr lang="en-GB" sz="1400" b="1" i="0" u="none" strike="noStrike" dirty="0">
                          <a:solidFill>
                            <a:schemeClr val="bg1"/>
                          </a:solidFill>
                          <a:effectLst/>
                          <a:latin typeface="Arial Narrow" panose="020B0606020202030204" pitchFamily="34" charset="0"/>
                        </a:rPr>
                        <a:t> Funds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rPr>
                        <a:t>Actual </a:t>
                      </a:r>
                      <a:br>
                        <a:rPr lang="en-GB" sz="1400" b="1" i="0" u="none" strike="noStrike" dirty="0">
                          <a:solidFill>
                            <a:schemeClr val="bg1"/>
                          </a:solidFill>
                          <a:effectLst/>
                          <a:latin typeface="Arial Narrow" panose="020B0606020202030204" pitchFamily="34" charset="0"/>
                        </a:rPr>
                      </a:br>
                      <a:r>
                        <a:rPr lang="en-GB" sz="1400" b="1" i="0" u="none" strike="noStrike" dirty="0">
                          <a:solidFill>
                            <a:schemeClr val="bg1"/>
                          </a:solidFill>
                          <a:effectLst/>
                          <a:latin typeface="Arial Narrow" panose="020B0606020202030204" pitchFamily="34" charset="0"/>
                        </a:rPr>
                        <a:t>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rPr>
                        <a:t>Actual </a:t>
                      </a:r>
                      <a:br>
                        <a:rPr lang="en-GB" sz="1400" b="1" i="0" u="none" strike="noStrike" dirty="0">
                          <a:solidFill>
                            <a:schemeClr val="bg1"/>
                          </a:solidFill>
                          <a:effectLst/>
                          <a:latin typeface="Arial Narrow" panose="020B0606020202030204" pitchFamily="34" charset="0"/>
                        </a:rPr>
                      </a:br>
                      <a:r>
                        <a:rPr lang="en-GB" sz="1400" b="1" i="0" u="none" strike="noStrike" dirty="0">
                          <a:solidFill>
                            <a:schemeClr val="bg1"/>
                          </a:solidFill>
                          <a:effectLst/>
                          <a:latin typeface="Arial Narrow" panose="020B0606020202030204" pitchFamily="34" charset="0"/>
                        </a:rPr>
                        <a:t>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tc>
                  <a:txBody>
                    <a:bodyPr/>
                    <a:lstStyle/>
                    <a:p>
                      <a:pPr algn="ctr" fontAlgn="b"/>
                      <a:r>
                        <a:rPr lang="en-GB" sz="1400" b="1" i="0" u="none" strike="noStrike" dirty="0">
                          <a:solidFill>
                            <a:schemeClr val="bg1"/>
                          </a:solidFill>
                          <a:effectLst/>
                          <a:latin typeface="Arial Narrow" panose="020B0606020202030204" pitchFamily="34" charset="0"/>
                        </a:rPr>
                        <a:t>Variance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4929"/>
                    </a:solidFill>
                  </a:tcPr>
                </a:tc>
                <a:extLst>
                  <a:ext uri="{0D108BD9-81ED-4DB2-BD59-A6C34878D82A}">
                    <a16:rowId xmlns:a16="http://schemas.microsoft.com/office/drawing/2014/main" val="10000"/>
                  </a:ext>
                </a:extLst>
              </a:tr>
              <a:tr h="269661">
                <a:tc vMerge="1">
                  <a:txBody>
                    <a:bodyPr/>
                    <a:lstStyle/>
                    <a:p>
                      <a:endParaRPr lang="en-ZA"/>
                    </a:p>
                  </a:txBody>
                  <a:tcPr/>
                </a:tc>
                <a:tc>
                  <a:txBody>
                    <a:bodyPr/>
                    <a:lstStyle/>
                    <a:p>
                      <a:pPr algn="ctr" fontAlgn="b"/>
                      <a:r>
                        <a:rPr lang="en-GB" sz="1400" b="0" i="0" u="none" strike="noStrike" dirty="0">
                          <a:solidFill>
                            <a:schemeClr val="bg1"/>
                          </a:solidFill>
                          <a:effectLst/>
                          <a:latin typeface="Arial Narrow" panose="020B0606020202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tc>
                  <a:txBody>
                    <a:bodyPr/>
                    <a:lstStyle/>
                    <a:p>
                      <a:pPr algn="ctr" fontAlgn="b"/>
                      <a:r>
                        <a:rPr lang="en-GB" sz="1400" b="0" i="0" u="none" strike="noStrike" dirty="0">
                          <a:solidFill>
                            <a:schemeClr val="bg1"/>
                          </a:solidFill>
                          <a:effectLst/>
                          <a:latin typeface="Arial Narrow" panose="020B0606020202030204" pitchFamily="34" charset="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14929"/>
                    </a:solidFill>
                  </a:tcPr>
                </a:tc>
                <a:extLst>
                  <a:ext uri="{0D108BD9-81ED-4DB2-BD59-A6C34878D82A}">
                    <a16:rowId xmlns:a16="http://schemas.microsoft.com/office/drawing/2014/main" val="10001"/>
                  </a:ext>
                </a:extLst>
              </a:tr>
              <a:tr h="269661">
                <a:tc>
                  <a:txBody>
                    <a:bodyPr/>
                    <a:lstStyle/>
                    <a:p>
                      <a:pPr algn="ctr" fontAlgn="b"/>
                      <a:r>
                        <a:rPr lang="en-GB" sz="1400" b="0" i="0" u="none" strike="noStrike">
                          <a:effectLst/>
                          <a:latin typeface="Arial Narrow" panose="020B0606020202030204" pitchFamily="34" charset="0"/>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a:effectLst/>
                          <a:latin typeface="Arial Narrow" panose="020B0606020202030204" pitchFamily="34" charset="0"/>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rPr>
                        <a: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rPr>
                        <a:t>e=(d/c)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a:effectLst/>
                          <a:latin typeface="Arial Narrow" panose="020B0606020202030204" pitchFamily="34" charset="0"/>
                        </a:rPr>
                        <a:t>f=(c-d)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tc>
                  <a:txBody>
                    <a:bodyPr/>
                    <a:lstStyle/>
                    <a:p>
                      <a:pPr algn="ctr" fontAlgn="b"/>
                      <a:r>
                        <a:rPr lang="en-GB" sz="1400" b="0" i="0" u="none" strike="noStrike" dirty="0" err="1">
                          <a:effectLst/>
                          <a:latin typeface="Arial Narrow" panose="020B0606020202030204" pitchFamily="34" charset="0"/>
                        </a:rPr>
                        <a:t>i</a:t>
                      </a:r>
                      <a:r>
                        <a:rPr lang="en-GB" sz="1400" b="0" i="0" u="none" strike="noStrike" dirty="0">
                          <a:effectLst/>
                          <a:latin typeface="Arial Narrow" panose="020B0606020202030204" pitchFamily="34" charset="0"/>
                        </a:rPr>
                        <a:t>=(h/d)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2"/>
                  </a:ext>
                </a:extLst>
              </a:tr>
              <a:tr h="329740">
                <a:tc>
                  <a:txBody>
                    <a:bodyPr/>
                    <a:lstStyle/>
                    <a:p>
                      <a:pPr algn="l" fontAlgn="b"/>
                      <a:r>
                        <a:rPr lang="en-GB" sz="1400" b="0" i="0" u="none" strike="noStrike" dirty="0">
                          <a:effectLst/>
                          <a:latin typeface="Arial Narrow" panose="020B0606020202030204" pitchFamily="34" charset="0"/>
                        </a:rPr>
                        <a:t>Compensation of Employees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Narrow" panose="020B0606020202030204" pitchFamily="34" charset="0"/>
                        </a:rPr>
                        <a:t>29 193 710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29 193 710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31 803 026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108.94%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-2 609 316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-8.94%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9740">
                <a:tc>
                  <a:txBody>
                    <a:bodyPr/>
                    <a:lstStyle/>
                    <a:p>
                      <a:pPr algn="l" fontAlgn="b"/>
                      <a:r>
                        <a:rPr lang="en-GB" sz="1400" b="0" i="0" u="none" strike="noStrike" dirty="0">
                          <a:effectLst/>
                          <a:latin typeface="Arial Narrow" panose="020B0606020202030204" pitchFamily="34" charset="0"/>
                        </a:rPr>
                        <a:t>Goods and Services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12 934 153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13 575 483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10 964 742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80.77%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2 610 741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20.19%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9740">
                <a:tc>
                  <a:txBody>
                    <a:bodyPr/>
                    <a:lstStyle/>
                    <a:p>
                      <a:pPr algn="l" fontAlgn="b"/>
                      <a:r>
                        <a:rPr lang="en-GB" sz="1400" b="0" i="0" u="none" strike="noStrike" dirty="0">
                          <a:effectLst/>
                          <a:latin typeface="Arial Narrow" panose="020B0606020202030204" pitchFamily="34" charset="0"/>
                        </a:rPr>
                        <a:t>Total 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7 622 351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6 674 371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6 674 371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9740">
                <a:tc>
                  <a:txBody>
                    <a:bodyPr/>
                    <a:lstStyle/>
                    <a:p>
                      <a:pPr algn="l" fontAlgn="b"/>
                      <a:r>
                        <a:rPr lang="en-GB" sz="1400" b="0" i="0" u="none" strike="noStrike" dirty="0">
                          <a:effectLst/>
                          <a:latin typeface="Arial Narrow" panose="020B0606020202030204" pitchFamily="34" charset="0"/>
                        </a:rPr>
                        <a:t>Payments for Capital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762 778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1 417 557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1 417 557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9740">
                <a:tc>
                  <a:txBody>
                    <a:bodyPr/>
                    <a:lstStyle/>
                    <a:p>
                      <a:pPr algn="l" fontAlgn="b"/>
                      <a:r>
                        <a:rPr lang="en-GB" sz="1400" b="0" i="0" u="none" strike="noStrike" dirty="0">
                          <a:effectLst/>
                          <a:latin typeface="Arial Narrow" panose="020B0606020202030204" pitchFamily="34" charset="0"/>
                        </a:rPr>
                        <a:t>Payments for Financial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27 011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27 011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Narrow" panose="020B0606020202030204" pitchFamily="34" charset="0"/>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9138">
                <a:tc>
                  <a:txBody>
                    <a:bodyPr/>
                    <a:lstStyle/>
                    <a:p>
                      <a:pPr algn="l" fontAlgn="b"/>
                      <a:r>
                        <a:rPr lang="en-GB" sz="1400" b="1" i="0" u="none" strike="noStrike">
                          <a:effectLst/>
                          <a:latin typeface="Arial Narrow" panose="020B0606020202030204" pitchFamily="34" charset="0"/>
                        </a:rPr>
                        <a:t>Total 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50 512 992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50 888 132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50 886 707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99.997%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a:effectLst/>
                          <a:latin typeface="Arial Narrow" panose="020B0606020202030204" pitchFamily="34" charset="0"/>
                        </a:rPr>
                        <a:t>1 425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tc>
                  <a:txBody>
                    <a:bodyPr/>
                    <a:lstStyle/>
                    <a:p>
                      <a:pPr algn="r" fontAlgn="b"/>
                      <a:r>
                        <a:rPr lang="en-ZA" sz="1400" b="1" i="0" u="none" strike="noStrike" dirty="0">
                          <a:effectLst/>
                          <a:latin typeface="Arial Narrow" panose="020B0606020202030204" pitchFamily="34" charset="0"/>
                        </a:rPr>
                        <a:t>0.003%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2DC"/>
                    </a:solidFill>
                  </a:tcPr>
                </a:tc>
                <a:extLst>
                  <a:ext uri="{0D108BD9-81ED-4DB2-BD59-A6C34878D82A}">
                    <a16:rowId xmlns:a16="http://schemas.microsoft.com/office/drawing/2014/main" val="10008"/>
                  </a:ext>
                </a:extLst>
              </a:tr>
            </a:tbl>
          </a:graphicData>
        </a:graphic>
      </p:graphicFrame>
      <p:sp>
        <p:nvSpPr>
          <p:cNvPr id="9" name="Rectangle 8">
            <a:extLst>
              <a:ext uri="{FF2B5EF4-FFF2-40B4-BE49-F238E27FC236}">
                <a16:creationId xmlns:a16="http://schemas.microsoft.com/office/drawing/2014/main" id="{4FD1319F-EA9E-476D-B6DC-021F47D56A5E}"/>
              </a:ext>
            </a:extLst>
          </p:cNvPr>
          <p:cNvSpPr/>
          <p:nvPr/>
        </p:nvSpPr>
        <p:spPr>
          <a:xfrm>
            <a:off x="133665" y="4185246"/>
            <a:ext cx="8875056" cy="830997"/>
          </a:xfrm>
          <a:prstGeom prst="rect">
            <a:avLst/>
          </a:prstGeom>
        </p:spPr>
        <p:txBody>
          <a:bodyPr wrap="square">
            <a:spAutoFit/>
          </a:bodyPr>
          <a:lstStyle/>
          <a:p>
            <a:r>
              <a:rPr lang="en-GB" sz="1600" u="sng" dirty="0">
                <a:latin typeface="Arial Narrow" panose="020B0606020202030204" pitchFamily="34" charset="0"/>
                <a:ea typeface="Times New Roman" panose="02020603050405020304" pitchFamily="18" charset="0"/>
              </a:rPr>
              <a:t>Note</a:t>
            </a:r>
            <a:r>
              <a:rPr lang="en-GB" sz="1600" dirty="0">
                <a:latin typeface="Arial Narrow" panose="020B0606020202030204" pitchFamily="34" charset="0"/>
                <a:ea typeface="Times New Roman" panose="02020603050405020304" pitchFamily="18" charset="0"/>
              </a:rPr>
              <a:t>:  </a:t>
            </a:r>
          </a:p>
          <a:p>
            <a:r>
              <a:rPr lang="en-GB" sz="1600" dirty="0">
                <a:latin typeface="Arial Narrow" panose="020B0606020202030204" pitchFamily="34" charset="0"/>
                <a:ea typeface="Times New Roman" panose="02020603050405020304" pitchFamily="18" charset="0"/>
              </a:rPr>
              <a:t>It should be noted that the final accounting of suspense accounts are not yet finalised, hence the actual expenditure in the Appropriation Statement will change accordingly.</a:t>
            </a:r>
            <a:endParaRPr lang="en-ZA" sz="1600" dirty="0">
              <a:latin typeface="Arial Narrow" panose="020B0606020202030204" pitchFamily="34" charset="0"/>
            </a:endParaRPr>
          </a:p>
        </p:txBody>
      </p:sp>
    </p:spTree>
    <p:extLst>
      <p:ext uri="{BB962C8B-B14F-4D97-AF65-F5344CB8AC3E}">
        <p14:creationId xmlns:p14="http://schemas.microsoft.com/office/powerpoint/2010/main" val="2861992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Legislative Requirements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In terms of Section 38(1)(a)(</a:t>
            </a:r>
            <a:r>
              <a:rPr lang="en-ZA" sz="2200" dirty="0" err="1">
                <a:solidFill>
                  <a:prstClr val="black"/>
                </a:solidFill>
                <a:latin typeface="Arial" charset="0"/>
                <a:cs typeface="Arial" charset="0"/>
              </a:rPr>
              <a:t>i</a:t>
            </a:r>
            <a:r>
              <a:rPr lang="en-ZA" sz="2200" dirty="0">
                <a:solidFill>
                  <a:prstClr val="black"/>
                </a:solidFill>
                <a:latin typeface="Arial" charset="0"/>
                <a:cs typeface="Arial" charset="0"/>
              </a:rPr>
              <a:t>) and (ii) of the PFMA, 1999 as amended, the “</a:t>
            </a:r>
            <a:r>
              <a:rPr lang="en-ZA" sz="2200" i="1" dirty="0">
                <a:solidFill>
                  <a:prstClr val="black"/>
                </a:solidFill>
                <a:latin typeface="Arial" charset="0"/>
                <a:cs typeface="Arial" charset="0"/>
              </a:rPr>
              <a:t>Accounting Officer for a department must ensure that the department has and maintains effective, efficient and transparent systems of financial and risk management and internal control; and a system of internal audit under the control and direction of an audit committee</a:t>
            </a:r>
            <a:r>
              <a:rPr lang="en-ZA" sz="2200" dirty="0">
                <a:solidFill>
                  <a:prstClr val="black"/>
                </a:solidFill>
                <a:latin typeface="Arial" charset="0"/>
                <a:cs typeface="Arial" charset="0"/>
              </a:rPr>
              <a:t>”. </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Treasury Regulations, section 5.3.1 states that, the Accounting Officer of an institution must establish procedures for </a:t>
            </a:r>
            <a:r>
              <a:rPr lang="en-ZA" sz="2200" b="1" dirty="0">
                <a:effectLst>
                  <a:outerShdw blurRad="38100" dist="38100" dir="2700000" algn="tl">
                    <a:srgbClr val="000000">
                      <a:alpha val="43137"/>
                    </a:srgbClr>
                  </a:outerShdw>
                </a:effectLst>
                <a:latin typeface="Arial" charset="0"/>
                <a:cs typeface="Arial" charset="0"/>
              </a:rPr>
              <a:t>quarterly</a:t>
            </a:r>
            <a:r>
              <a:rPr lang="en-ZA" sz="2200" dirty="0">
                <a:effectLst>
                  <a:outerShdw blurRad="38100" dist="38100" dir="2700000" algn="tl">
                    <a:srgbClr val="000000">
                      <a:alpha val="43137"/>
                    </a:srgbClr>
                  </a:outerShdw>
                </a:effectLst>
                <a:latin typeface="Arial" charset="0"/>
                <a:cs typeface="Arial" charset="0"/>
              </a:rPr>
              <a:t> </a:t>
            </a:r>
            <a:r>
              <a:rPr lang="en-ZA" sz="2200" b="1" dirty="0">
                <a:effectLst>
                  <a:outerShdw blurRad="38100" dist="38100" dir="2700000" algn="tl">
                    <a:srgbClr val="000000">
                      <a:alpha val="43137"/>
                    </a:srgbClr>
                  </a:outerShdw>
                </a:effectLst>
                <a:latin typeface="Arial" charset="0"/>
                <a:cs typeface="Arial" charset="0"/>
              </a:rPr>
              <a:t>reporting</a:t>
            </a:r>
            <a:r>
              <a:rPr lang="en-ZA" sz="2200" dirty="0">
                <a:effectLst>
                  <a:outerShdw blurRad="38100" dist="38100" dir="2700000" algn="tl">
                    <a:srgbClr val="000000">
                      <a:alpha val="43137"/>
                    </a:srgbClr>
                  </a:outerShdw>
                </a:effectLst>
                <a:latin typeface="Arial" charset="0"/>
                <a:cs typeface="Arial" charset="0"/>
              </a:rPr>
              <a:t> </a:t>
            </a:r>
            <a:r>
              <a:rPr lang="en-ZA" sz="2200" dirty="0">
                <a:solidFill>
                  <a:prstClr val="black"/>
                </a:solidFill>
                <a:latin typeface="Arial" charset="0"/>
                <a:cs typeface="Arial" charset="0"/>
              </a:rPr>
              <a:t>to the Executive Authority to facilitate </a:t>
            </a:r>
            <a:r>
              <a:rPr lang="en-ZA" sz="2200" b="1" dirty="0">
                <a:effectLst>
                  <a:outerShdw blurRad="38100" dist="38100" dir="2700000" algn="tl">
                    <a:srgbClr val="000000">
                      <a:alpha val="43137"/>
                    </a:srgbClr>
                  </a:outerShdw>
                </a:effectLst>
                <a:latin typeface="Arial" charset="0"/>
                <a:cs typeface="Arial" charset="0"/>
              </a:rPr>
              <a:t>effective performance monitoring, evaluation and corrective action</a:t>
            </a:r>
            <a:r>
              <a:rPr lang="en-ZA" sz="2200" dirty="0">
                <a:solidFill>
                  <a:prstClr val="black"/>
                </a:solidFill>
                <a:latin typeface="Arial" charset="0"/>
                <a:cs typeface="Arial" charset="0"/>
              </a:rPr>
              <a:t>.</a:t>
            </a: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388770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Comments on of State of Expenditure per</a:t>
            </a:r>
          </a:p>
          <a:p>
            <a:pPr algn="ctr" defTabSz="914400" fontAlgn="base">
              <a:spcBef>
                <a:spcPct val="0"/>
              </a:spcBef>
              <a:spcAft>
                <a:spcPct val="0"/>
              </a:spcAft>
            </a:pPr>
            <a:r>
              <a:rPr lang="en-ZA" altLang="en-US" sz="2800" b="1" dirty="0">
                <a:solidFill>
                  <a:prstClr val="white"/>
                </a:solidFill>
                <a:latin typeface="Arial" panose="020B0604020202020204" pitchFamily="34" charset="0"/>
              </a:rPr>
              <a:t>Economic Classification:  31 Mar 2020</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40</a:t>
            </a:fld>
            <a:endParaRPr lang="en-US" altLang="en-US" sz="2400" dirty="0">
              <a:solidFill>
                <a:srgbClr val="014929"/>
              </a:solidFill>
              <a:latin typeface="Arial" panose="020B0604020202020204" pitchFamily="34" charset="0"/>
            </a:endParaRPr>
          </a:p>
        </p:txBody>
      </p:sp>
      <p:sp>
        <p:nvSpPr>
          <p:cNvPr id="6" name="TextBox 5"/>
          <p:cNvSpPr txBox="1"/>
          <p:nvPr/>
        </p:nvSpPr>
        <p:spPr>
          <a:xfrm>
            <a:off x="154792" y="1014984"/>
            <a:ext cx="8820766" cy="5278368"/>
          </a:xfrm>
          <a:prstGeom prst="rect">
            <a:avLst/>
          </a:prstGeom>
          <a:noFill/>
        </p:spPr>
        <p:txBody>
          <a:bodyPr wrap="square">
            <a:spAutoFit/>
          </a:bodyPr>
          <a:lstStyle/>
          <a:p>
            <a:pPr marL="0" lvl="1" algn="just" defTabSz="914400" fontAlgn="base">
              <a:spcBef>
                <a:spcPct val="0"/>
              </a:spcBef>
              <a:spcAft>
                <a:spcPct val="0"/>
              </a:spcAft>
              <a:defRPr/>
            </a:pPr>
            <a:r>
              <a:rPr lang="en-GB" b="1" dirty="0">
                <a:latin typeface="Arial" panose="020B0604020202020204" pitchFamily="34" charset="0"/>
                <a:cs typeface="Arial" panose="020B0604020202020204" pitchFamily="34" charset="0"/>
              </a:rPr>
              <a:t>Contributing factors to negative or positive balances of more than 8% of actual drawings</a:t>
            </a:r>
            <a:r>
              <a:rPr lang="en-ZA" b="1" dirty="0">
                <a:latin typeface="Arial" panose="020B0604020202020204" pitchFamily="34" charset="0"/>
                <a:cs typeface="Arial" panose="020B0604020202020204" pitchFamily="34" charset="0"/>
              </a:rPr>
              <a:t> per economic classification are as follows</a:t>
            </a:r>
            <a:r>
              <a:rPr lang="en-ZA" dirty="0">
                <a:latin typeface="Arial" panose="020B0604020202020204" pitchFamily="34" charset="0"/>
                <a:cs typeface="Arial" panose="020B0604020202020204" pitchFamily="34" charset="0"/>
              </a:rPr>
              <a:t>:</a:t>
            </a:r>
          </a:p>
          <a:p>
            <a:pPr marL="77788" lvl="2" algn="just" defTabSz="914400" fontAlgn="base">
              <a:spcBef>
                <a:spcPct val="0"/>
              </a:spcBef>
              <a:spcAft>
                <a:spcPct val="0"/>
              </a:spcAft>
              <a:defRPr/>
            </a:pPr>
            <a:endParaRPr lang="en-GB" dirty="0">
              <a:latin typeface="Arial" panose="020B0604020202020204" pitchFamily="34" charset="0"/>
              <a:cs typeface="Arial" panose="020B0604020202020204" pitchFamily="34" charset="0"/>
            </a:endParaRPr>
          </a:p>
          <a:p>
            <a:pPr marL="363538" lvl="2" indent="-285750" algn="just" defTabSz="914400" fontAlgn="base">
              <a:spcBef>
                <a:spcPct val="0"/>
              </a:spcBef>
              <a:spcAft>
                <a:spcPct val="0"/>
              </a:spcAft>
              <a:buFont typeface="Arial" panose="020B0604020202020204" pitchFamily="34" charset="0"/>
              <a:buChar char="•"/>
              <a:defRPr/>
            </a:pPr>
            <a:r>
              <a:rPr lang="en-ZA" sz="1700" b="1" u="sng" dirty="0">
                <a:latin typeface="Arial" panose="020B0604020202020204" pitchFamily="34" charset="0"/>
                <a:cs typeface="Arial" panose="020B0604020202020204" pitchFamily="34" charset="0"/>
              </a:rPr>
              <a:t>Compensation of Employees</a:t>
            </a:r>
            <a:r>
              <a:rPr lang="en-ZA" sz="1700" dirty="0">
                <a:latin typeface="Arial" panose="020B0604020202020204" pitchFamily="34" charset="0"/>
                <a:cs typeface="Arial" panose="020B0604020202020204" pitchFamily="34" charset="0"/>
              </a:rPr>
              <a:t>. Over expenditure of R2.609 billion was mainly due to:</a:t>
            </a:r>
          </a:p>
          <a:p>
            <a:pPr marL="363538" lvl="2" indent="-285750" algn="just" defTabSz="914400" fontAlgn="base">
              <a:spcBef>
                <a:spcPct val="0"/>
              </a:spcBef>
              <a:spcAft>
                <a:spcPct val="0"/>
              </a:spcAft>
              <a:buFont typeface="Arial" panose="020B0604020202020204" pitchFamily="34" charset="0"/>
              <a:buChar char="•"/>
              <a:defRPr/>
            </a:pPr>
            <a:endParaRPr lang="en-ZA" sz="1400" dirty="0">
              <a:latin typeface="Arial" panose="020B0604020202020204" pitchFamily="34" charset="0"/>
              <a:cs typeface="Arial" panose="020B0604020202020204" pitchFamily="34" charset="0"/>
            </a:endParaRPr>
          </a:p>
          <a:p>
            <a:pPr marL="866775" lvl="3" indent="-342900" algn="just" defTabSz="914400" fontAlgn="base">
              <a:spcBef>
                <a:spcPct val="0"/>
              </a:spcBef>
              <a:spcAft>
                <a:spcPct val="0"/>
              </a:spcAft>
              <a:buFont typeface="+mj-lt"/>
              <a:buAutoNum type="arabicParenR"/>
              <a:defRPr/>
            </a:pPr>
            <a:r>
              <a:rPr lang="en-ZA" sz="1600" dirty="0">
                <a:solidFill>
                  <a:srgbClr val="000000"/>
                </a:solidFill>
                <a:latin typeface="Arial" charset="0"/>
                <a:cs typeface="Arial" charset="0"/>
              </a:rPr>
              <a:t>The NT MTEF allocations dated 29 Oct 2018 indicated that personnel related costs estimates should be prepared in line with the approach set out in the 2019 MTEF guidelines for costing and budgeting for </a:t>
            </a:r>
            <a:r>
              <a:rPr lang="en-ZA" sz="1600" dirty="0" err="1">
                <a:solidFill>
                  <a:srgbClr val="000000"/>
                </a:solidFill>
                <a:latin typeface="Arial" charset="0"/>
                <a:cs typeface="Arial" charset="0"/>
              </a:rPr>
              <a:t>CoE</a:t>
            </a:r>
            <a:r>
              <a:rPr lang="en-ZA" sz="1600" dirty="0">
                <a:solidFill>
                  <a:srgbClr val="000000"/>
                </a:solidFill>
                <a:latin typeface="Arial" charset="0"/>
                <a:cs typeface="Arial" charset="0"/>
              </a:rPr>
              <a:t> issued by the NT.  The Vote (ceiling amount) in terms of </a:t>
            </a:r>
            <a:r>
              <a:rPr lang="en-ZA" sz="1600" dirty="0" err="1">
                <a:solidFill>
                  <a:srgbClr val="000000"/>
                </a:solidFill>
                <a:latin typeface="Arial" charset="0"/>
                <a:cs typeface="Arial" charset="0"/>
              </a:rPr>
              <a:t>CoE</a:t>
            </a:r>
            <a:r>
              <a:rPr lang="en-ZA" sz="1600" dirty="0">
                <a:solidFill>
                  <a:srgbClr val="000000"/>
                </a:solidFill>
                <a:latin typeface="Arial" charset="0"/>
                <a:cs typeface="Arial" charset="0"/>
              </a:rPr>
              <a:t> was set at R29.194 billion, which was specifically and exclusively earmarked.</a:t>
            </a:r>
          </a:p>
          <a:p>
            <a:pPr marL="866775" lvl="3" indent="-342900" algn="just" defTabSz="914400" fontAlgn="base">
              <a:spcBef>
                <a:spcPct val="0"/>
              </a:spcBef>
              <a:spcAft>
                <a:spcPct val="0"/>
              </a:spcAft>
              <a:buFont typeface="+mj-lt"/>
              <a:buAutoNum type="arabicParenR"/>
              <a:defRPr/>
            </a:pPr>
            <a:endParaRPr lang="en-ZA" sz="1100" dirty="0">
              <a:solidFill>
                <a:srgbClr val="000000"/>
              </a:solidFill>
              <a:latin typeface="Arial" charset="0"/>
              <a:cs typeface="Arial" charset="0"/>
            </a:endParaRPr>
          </a:p>
          <a:p>
            <a:pPr marL="866775" lvl="3" indent="-342900" algn="just" defTabSz="914400" fontAlgn="base">
              <a:spcBef>
                <a:spcPct val="0"/>
              </a:spcBef>
              <a:spcAft>
                <a:spcPct val="0"/>
              </a:spcAft>
              <a:buFont typeface="+mj-lt"/>
              <a:buAutoNum type="arabicParenR"/>
              <a:defRPr/>
            </a:pPr>
            <a:r>
              <a:rPr lang="en-ZA" sz="1600" dirty="0">
                <a:solidFill>
                  <a:srgbClr val="000000"/>
                </a:solidFill>
                <a:latin typeface="Arial" charset="0"/>
                <a:cs typeface="Arial" charset="0"/>
              </a:rPr>
              <a:t>It was already evident during the MTEC process that the DOD would not be able to adhere to the latter, due to the departmental position, to maintain an average Regular Force strength of 75 000 and the utilisation of 2 693 048 </a:t>
            </a:r>
            <a:r>
              <a:rPr lang="en-ZA" sz="1600" dirty="0" err="1">
                <a:solidFill>
                  <a:srgbClr val="000000"/>
                </a:solidFill>
                <a:latin typeface="Arial" charset="0"/>
                <a:cs typeface="Arial" charset="0"/>
              </a:rPr>
              <a:t>mandays</a:t>
            </a:r>
            <a:r>
              <a:rPr lang="en-ZA" sz="1600" dirty="0">
                <a:solidFill>
                  <a:srgbClr val="000000"/>
                </a:solidFill>
                <a:latin typeface="Arial" charset="0"/>
                <a:cs typeface="Arial" charset="0"/>
              </a:rPr>
              <a:t> for Reserve Forces in support of operations.</a:t>
            </a:r>
          </a:p>
          <a:p>
            <a:pPr marL="866775" lvl="3" indent="-342900" algn="just" defTabSz="914400" fontAlgn="base">
              <a:spcBef>
                <a:spcPct val="0"/>
              </a:spcBef>
              <a:spcAft>
                <a:spcPct val="0"/>
              </a:spcAft>
              <a:buFont typeface="+mj-lt"/>
              <a:buAutoNum type="arabicParenR"/>
              <a:defRPr/>
            </a:pPr>
            <a:endParaRPr lang="en-ZA" sz="1100" dirty="0">
              <a:solidFill>
                <a:srgbClr val="000000"/>
              </a:solidFill>
              <a:latin typeface="Arial" charset="0"/>
              <a:cs typeface="Arial" charset="0"/>
            </a:endParaRPr>
          </a:p>
          <a:p>
            <a:pPr marL="866775" lvl="3" indent="-342900" algn="just" defTabSz="914400" fontAlgn="base">
              <a:spcBef>
                <a:spcPct val="0"/>
              </a:spcBef>
              <a:spcAft>
                <a:spcPct val="0"/>
              </a:spcAft>
              <a:buFont typeface="+mj-lt"/>
              <a:buAutoNum type="arabicParenR"/>
              <a:defRPr/>
            </a:pPr>
            <a:r>
              <a:rPr lang="en-ZA" sz="1600" dirty="0">
                <a:solidFill>
                  <a:srgbClr val="000000"/>
                </a:solidFill>
                <a:latin typeface="Arial" charset="0"/>
                <a:cs typeface="Arial" charset="0"/>
              </a:rPr>
              <a:t>The NT was approached during the AENE process to increase the budget ceiling amount, however it was indicated that the NT did not approve the Department’s request to increase the Compensation of Employees ceiling leaving the budget limit unchanged.</a:t>
            </a:r>
          </a:p>
          <a:p>
            <a:pPr marL="1104900" lvl="3" indent="-285750" algn="just" defTabSz="914400" fontAlgn="base">
              <a:spcBef>
                <a:spcPct val="0"/>
              </a:spcBef>
              <a:spcAft>
                <a:spcPct val="0"/>
              </a:spcAft>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789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854439"/>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Comments on of State of Expenditure per</a:t>
            </a:r>
          </a:p>
          <a:p>
            <a:pPr algn="ctr" defTabSz="914400" fontAlgn="base">
              <a:spcBef>
                <a:spcPct val="0"/>
              </a:spcBef>
              <a:spcAft>
                <a:spcPct val="0"/>
              </a:spcAft>
            </a:pPr>
            <a:r>
              <a:rPr lang="en-ZA" altLang="en-US" sz="2800" b="1" dirty="0">
                <a:solidFill>
                  <a:prstClr val="white"/>
                </a:solidFill>
                <a:latin typeface="Arial" panose="020B0604020202020204" pitchFamily="34" charset="0"/>
              </a:rPr>
              <a:t>Economic Classification:  31 Mar 2020</a:t>
            </a: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41</a:t>
            </a:fld>
            <a:endParaRPr lang="en-US" altLang="en-US" sz="2400" dirty="0">
              <a:solidFill>
                <a:srgbClr val="014929"/>
              </a:solidFill>
              <a:latin typeface="Arial" panose="020B0604020202020204" pitchFamily="34" charset="0"/>
            </a:endParaRPr>
          </a:p>
        </p:txBody>
      </p:sp>
      <p:sp>
        <p:nvSpPr>
          <p:cNvPr id="6" name="TextBox 5"/>
          <p:cNvSpPr txBox="1"/>
          <p:nvPr/>
        </p:nvSpPr>
        <p:spPr>
          <a:xfrm>
            <a:off x="154792" y="1014984"/>
            <a:ext cx="8820766" cy="3985706"/>
          </a:xfrm>
          <a:prstGeom prst="rect">
            <a:avLst/>
          </a:prstGeom>
          <a:noFill/>
        </p:spPr>
        <p:txBody>
          <a:bodyPr wrap="square">
            <a:spAutoFit/>
          </a:bodyPr>
          <a:lstStyle/>
          <a:p>
            <a:pPr marL="0" lvl="1" algn="just" defTabSz="914400" fontAlgn="base">
              <a:spcBef>
                <a:spcPct val="0"/>
              </a:spcBef>
              <a:spcAft>
                <a:spcPct val="0"/>
              </a:spcAft>
              <a:defRPr/>
            </a:pPr>
            <a:r>
              <a:rPr lang="en-GB" b="1" dirty="0">
                <a:latin typeface="Arial" panose="020B0604020202020204" pitchFamily="34" charset="0"/>
                <a:cs typeface="Arial" panose="020B0604020202020204" pitchFamily="34" charset="0"/>
              </a:rPr>
              <a:t>Contributing factors to negative or positive balances of more than 8% of actual drawings</a:t>
            </a:r>
            <a:r>
              <a:rPr lang="en-ZA" b="1" dirty="0">
                <a:latin typeface="Arial" panose="020B0604020202020204" pitchFamily="34" charset="0"/>
                <a:cs typeface="Arial" panose="020B0604020202020204" pitchFamily="34" charset="0"/>
              </a:rPr>
              <a:t> per economic classification are as follows</a:t>
            </a:r>
            <a:r>
              <a:rPr lang="en-ZA" dirty="0">
                <a:latin typeface="Arial" panose="020B0604020202020204" pitchFamily="34" charset="0"/>
                <a:cs typeface="Arial" panose="020B0604020202020204" pitchFamily="34" charset="0"/>
              </a:rPr>
              <a:t>:</a:t>
            </a:r>
          </a:p>
          <a:p>
            <a:pPr marL="77788" lvl="2" algn="just" defTabSz="914400" fontAlgn="base">
              <a:spcBef>
                <a:spcPct val="0"/>
              </a:spcBef>
              <a:spcAft>
                <a:spcPct val="0"/>
              </a:spcAft>
              <a:defRPr/>
            </a:pPr>
            <a:endParaRPr lang="en-GB" dirty="0">
              <a:latin typeface="Arial" panose="020B0604020202020204" pitchFamily="34" charset="0"/>
              <a:cs typeface="Arial" panose="020B0604020202020204" pitchFamily="34" charset="0"/>
            </a:endParaRPr>
          </a:p>
          <a:p>
            <a:pPr marL="363538" lvl="2" indent="-285750" algn="just" defTabSz="914400" fontAlgn="base">
              <a:spcBef>
                <a:spcPct val="0"/>
              </a:spcBef>
              <a:spcAft>
                <a:spcPct val="0"/>
              </a:spcAft>
              <a:buFont typeface="Arial" panose="020B0604020202020204" pitchFamily="34" charset="0"/>
              <a:buChar char="•"/>
              <a:defRPr/>
            </a:pPr>
            <a:r>
              <a:rPr lang="en-ZA" sz="1700" b="1" u="sng" dirty="0">
                <a:latin typeface="Arial" panose="020B0604020202020204" pitchFamily="34" charset="0"/>
                <a:cs typeface="Arial" panose="020B0604020202020204" pitchFamily="34" charset="0"/>
              </a:rPr>
              <a:t>Goods and Services</a:t>
            </a:r>
            <a:r>
              <a:rPr lang="en-ZA" sz="1700" dirty="0">
                <a:latin typeface="Arial" panose="020B0604020202020204" pitchFamily="34" charset="0"/>
                <a:cs typeface="Arial" panose="020B0604020202020204" pitchFamily="34" charset="0"/>
              </a:rPr>
              <a:t>. Under expenditure of R2.611 billion was mainly due to:</a:t>
            </a:r>
          </a:p>
          <a:p>
            <a:pPr marL="363538" lvl="2" indent="-285750" algn="just" defTabSz="914400" fontAlgn="base">
              <a:spcBef>
                <a:spcPct val="0"/>
              </a:spcBef>
              <a:spcAft>
                <a:spcPct val="0"/>
              </a:spcAft>
              <a:buFont typeface="Arial" panose="020B0604020202020204" pitchFamily="34" charset="0"/>
              <a:buChar char="•"/>
              <a:defRPr/>
            </a:pPr>
            <a:endParaRPr lang="en-ZA" sz="1400" dirty="0">
              <a:latin typeface="Arial" panose="020B0604020202020204" pitchFamily="34" charset="0"/>
              <a:cs typeface="Arial" panose="020B0604020202020204" pitchFamily="34" charset="0"/>
            </a:endParaRPr>
          </a:p>
          <a:p>
            <a:pPr marL="866775" lvl="3" indent="-342900" algn="just" defTabSz="914400" fontAlgn="base">
              <a:spcBef>
                <a:spcPct val="0"/>
              </a:spcBef>
              <a:spcAft>
                <a:spcPct val="0"/>
              </a:spcAft>
              <a:buFont typeface="+mj-lt"/>
              <a:buAutoNum type="arabicParenR"/>
              <a:defRPr/>
            </a:pPr>
            <a:r>
              <a:rPr lang="en-ZA" sz="1600" dirty="0">
                <a:solidFill>
                  <a:srgbClr val="000000"/>
                </a:solidFill>
                <a:latin typeface="Arial" charset="0"/>
                <a:cs typeface="Arial" charset="0"/>
              </a:rPr>
              <a:t>The contingency budget provided for the envisaged shortfall on </a:t>
            </a:r>
            <a:r>
              <a:rPr lang="en-ZA" sz="1600" dirty="0" err="1">
                <a:solidFill>
                  <a:srgbClr val="000000"/>
                </a:solidFill>
                <a:latin typeface="Arial" charset="0"/>
                <a:cs typeface="Arial" charset="0"/>
              </a:rPr>
              <a:t>CoE</a:t>
            </a:r>
            <a:r>
              <a:rPr lang="en-ZA" sz="1600" dirty="0">
                <a:solidFill>
                  <a:srgbClr val="000000"/>
                </a:solidFill>
                <a:latin typeface="Arial" charset="0"/>
                <a:cs typeface="Arial" charset="0"/>
              </a:rPr>
              <a:t>. </a:t>
            </a:r>
            <a:br>
              <a:rPr lang="en-ZA" sz="1600" dirty="0">
                <a:solidFill>
                  <a:srgbClr val="000000"/>
                </a:solidFill>
                <a:latin typeface="Arial" charset="0"/>
                <a:cs typeface="Arial" charset="0"/>
              </a:rPr>
            </a:br>
            <a:r>
              <a:rPr lang="en-ZA" sz="1600" dirty="0">
                <a:solidFill>
                  <a:srgbClr val="000000"/>
                </a:solidFill>
                <a:latin typeface="Arial" charset="0"/>
                <a:cs typeface="Arial" charset="0"/>
              </a:rPr>
              <a:t>R2.609 billion were made available through reprioritisation as well as the implementation of mitigation actions by the Department to accommodate the Virement to defray the over expenditure within </a:t>
            </a:r>
            <a:r>
              <a:rPr lang="en-ZA" sz="1600" dirty="0" err="1">
                <a:solidFill>
                  <a:srgbClr val="000000"/>
                </a:solidFill>
                <a:latin typeface="Arial" charset="0"/>
                <a:cs typeface="Arial" charset="0"/>
              </a:rPr>
              <a:t>CoE</a:t>
            </a:r>
            <a:r>
              <a:rPr lang="en-ZA" sz="1600" dirty="0">
                <a:solidFill>
                  <a:srgbClr val="000000"/>
                </a:solidFill>
                <a:latin typeface="Arial" charset="0"/>
                <a:cs typeface="Arial" charset="0"/>
              </a:rPr>
              <a:t>.</a:t>
            </a:r>
          </a:p>
          <a:p>
            <a:pPr marL="866775" lvl="3" indent="-342900" algn="just" defTabSz="914400" fontAlgn="base">
              <a:spcBef>
                <a:spcPct val="0"/>
              </a:spcBef>
              <a:spcAft>
                <a:spcPct val="0"/>
              </a:spcAft>
              <a:buFont typeface="+mj-lt"/>
              <a:buAutoNum type="arabicParenR"/>
              <a:defRPr/>
            </a:pPr>
            <a:endParaRPr lang="en-ZA" sz="1100" dirty="0">
              <a:solidFill>
                <a:srgbClr val="000000"/>
              </a:solidFill>
              <a:latin typeface="Arial" charset="0"/>
              <a:cs typeface="Arial" charset="0"/>
            </a:endParaRPr>
          </a:p>
          <a:p>
            <a:pPr marL="866775" lvl="3" indent="-342900" algn="just" defTabSz="914400" fontAlgn="base">
              <a:spcBef>
                <a:spcPct val="0"/>
              </a:spcBef>
              <a:spcAft>
                <a:spcPct val="0"/>
              </a:spcAft>
              <a:buFont typeface="+mj-lt"/>
              <a:buAutoNum type="arabicParenR"/>
              <a:defRPr/>
            </a:pPr>
            <a:r>
              <a:rPr lang="en-ZA" sz="1600" dirty="0">
                <a:solidFill>
                  <a:srgbClr val="000000"/>
                </a:solidFill>
                <a:latin typeface="Arial" charset="0"/>
                <a:cs typeface="Arial" charset="0"/>
              </a:rPr>
              <a:t>The office of the Military Ombud underspent the budget allocation within Subsistence and Travel expenditure with R1.425 million.  It should be noted that the budget of the Military Ombud was specifically and exclusively appropriated and could not be allocated to defray critical operational requirements within the DOD.</a:t>
            </a:r>
          </a:p>
          <a:p>
            <a:pPr marL="866775" lvl="3" indent="-342900" algn="just" defTabSz="914400" fontAlgn="base">
              <a:spcBef>
                <a:spcPct val="0"/>
              </a:spcBef>
              <a:spcAft>
                <a:spcPct val="0"/>
              </a:spcAft>
              <a:buFont typeface="+mj-lt"/>
              <a:buAutoNum type="arabicParenR"/>
              <a:defRPr/>
            </a:pPr>
            <a:endParaRPr lang="en-ZA" sz="1100" dirty="0">
              <a:solidFill>
                <a:srgbClr val="000000"/>
              </a:solidFill>
              <a:latin typeface="Arial" charset="0"/>
              <a:cs typeface="Arial" charset="0"/>
            </a:endParaRPr>
          </a:p>
          <a:p>
            <a:pPr marL="1104900" lvl="3" indent="-285750" algn="just" defTabSz="914400" fontAlgn="base">
              <a:spcBef>
                <a:spcPct val="0"/>
              </a:spcBef>
              <a:spcAft>
                <a:spcPct val="0"/>
              </a:spcAft>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3815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Irregular Expenditure (IE)</a:t>
            </a:r>
          </a:p>
        </p:txBody>
      </p:sp>
      <p:sp>
        <p:nvSpPr>
          <p:cNvPr id="6" name="Rectangle 13"/>
          <p:cNvSpPr>
            <a:spLocks noChangeArrowheads="1"/>
          </p:cNvSpPr>
          <p:nvPr/>
        </p:nvSpPr>
        <p:spPr bwMode="auto">
          <a:xfrm>
            <a:off x="288979" y="764340"/>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a:solidFill>
                  <a:prstClr val="black"/>
                </a:solidFill>
                <a:latin typeface="Arial" charset="0"/>
                <a:cs typeface="Arial" charset="0"/>
              </a:rPr>
              <a:t>IE for the DOD as at 31 Mar 2020 amounts to Rb7.9, made up from the following categories:</a:t>
            </a: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42</a:t>
            </a:fld>
            <a:endParaRPr lang="en-US" altLang="en-US" sz="2400" dirty="0">
              <a:solidFill>
                <a:srgbClr val="014929"/>
              </a:solidFill>
              <a:latin typeface="Arial" panose="020B0604020202020204" pitchFamily="34" charset="0"/>
            </a:endParaRPr>
          </a:p>
        </p:txBody>
      </p:sp>
      <p:graphicFrame>
        <p:nvGraphicFramePr>
          <p:cNvPr id="2" name="Table 2">
            <a:extLst>
              <a:ext uri="{FF2B5EF4-FFF2-40B4-BE49-F238E27FC236}">
                <a16:creationId xmlns:a16="http://schemas.microsoft.com/office/drawing/2014/main" id="{F39356F6-7A56-4FCC-935C-B04DC4FD4CE1}"/>
              </a:ext>
            </a:extLst>
          </p:cNvPr>
          <p:cNvGraphicFramePr>
            <a:graphicFrameLocks noGrp="1"/>
          </p:cNvGraphicFramePr>
          <p:nvPr>
            <p:extLst>
              <p:ext uri="{D42A27DB-BD31-4B8C-83A1-F6EECF244321}">
                <p14:modId xmlns:p14="http://schemas.microsoft.com/office/powerpoint/2010/main" val="2588871430"/>
              </p:ext>
            </p:extLst>
          </p:nvPr>
        </p:nvGraphicFramePr>
        <p:xfrm>
          <a:off x="288979" y="1624361"/>
          <a:ext cx="8565503" cy="3858693"/>
        </p:xfrm>
        <a:graphic>
          <a:graphicData uri="http://schemas.openxmlformats.org/drawingml/2006/table">
            <a:tbl>
              <a:tblPr firstRow="1" bandRow="1">
                <a:tableStyleId>{5940675A-B579-460E-94D1-54222C63F5DA}</a:tableStyleId>
              </a:tblPr>
              <a:tblGrid>
                <a:gridCol w="5244074">
                  <a:extLst>
                    <a:ext uri="{9D8B030D-6E8A-4147-A177-3AD203B41FA5}">
                      <a16:colId xmlns:a16="http://schemas.microsoft.com/office/drawing/2014/main" val="3051355563"/>
                    </a:ext>
                  </a:extLst>
                </a:gridCol>
                <a:gridCol w="1716833">
                  <a:extLst>
                    <a:ext uri="{9D8B030D-6E8A-4147-A177-3AD203B41FA5}">
                      <a16:colId xmlns:a16="http://schemas.microsoft.com/office/drawing/2014/main" val="1859135017"/>
                    </a:ext>
                  </a:extLst>
                </a:gridCol>
                <a:gridCol w="1604596">
                  <a:extLst>
                    <a:ext uri="{9D8B030D-6E8A-4147-A177-3AD203B41FA5}">
                      <a16:colId xmlns:a16="http://schemas.microsoft.com/office/drawing/2014/main" val="2447733626"/>
                    </a:ext>
                  </a:extLst>
                </a:gridCol>
              </a:tblGrid>
              <a:tr h="407737">
                <a:tc>
                  <a:txBody>
                    <a:bodyPr/>
                    <a:lstStyle/>
                    <a:p>
                      <a:pPr algn="ctr"/>
                      <a:r>
                        <a:rPr lang="en-ZA" sz="1800" b="1" dirty="0">
                          <a:solidFill>
                            <a:schemeClr val="bg1"/>
                          </a:solidFill>
                          <a:latin typeface="Arial Narrow" panose="020B0606020202030204" pitchFamily="34" charset="0"/>
                        </a:rPr>
                        <a:t>Category</a:t>
                      </a:r>
                    </a:p>
                  </a:txBody>
                  <a:tcPr anchor="ctr">
                    <a:solidFill>
                      <a:srgbClr val="014929"/>
                    </a:solidFill>
                  </a:tcPr>
                </a:tc>
                <a:tc gridSpan="2">
                  <a:txBody>
                    <a:bodyPr/>
                    <a:lstStyle/>
                    <a:p>
                      <a:pPr algn="ctr"/>
                      <a:r>
                        <a:rPr lang="en-ZA" sz="1800" b="1" dirty="0">
                          <a:solidFill>
                            <a:schemeClr val="bg1"/>
                          </a:solidFill>
                          <a:latin typeface="Arial Narrow" panose="020B0606020202030204" pitchFamily="34" charset="0"/>
                        </a:rPr>
                        <a:t>Amount (R’000)</a:t>
                      </a:r>
                    </a:p>
                  </a:txBody>
                  <a:tcPr anchor="ctr">
                    <a:solidFill>
                      <a:srgbClr val="014929"/>
                    </a:solidFill>
                  </a:tcPr>
                </a:tc>
                <a:tc hMerge="1">
                  <a:txBody>
                    <a:bodyPr/>
                    <a:lstStyle/>
                    <a:p>
                      <a:pPr algn="ctr"/>
                      <a:endParaRPr lang="en-ZA" sz="1800" b="1" dirty="0">
                        <a:solidFill>
                          <a:schemeClr val="bg1"/>
                        </a:solidFill>
                        <a:latin typeface="Arial Narrow" panose="020B0606020202030204" pitchFamily="34" charset="0"/>
                      </a:endParaRPr>
                    </a:p>
                  </a:txBody>
                  <a:tcPr anchor="ctr">
                    <a:solidFill>
                      <a:srgbClr val="014929"/>
                    </a:solidFill>
                  </a:tcPr>
                </a:tc>
                <a:extLst>
                  <a:ext uri="{0D108BD9-81ED-4DB2-BD59-A6C34878D82A}">
                    <a16:rowId xmlns:a16="http://schemas.microsoft.com/office/drawing/2014/main" val="3422823319"/>
                  </a:ext>
                </a:extLst>
              </a:tr>
              <a:tr h="407737">
                <a:tc gridSpan="2">
                  <a:txBody>
                    <a:bodyPr/>
                    <a:lstStyle/>
                    <a:p>
                      <a:r>
                        <a:rPr lang="en-ZA" sz="1800" b="1" dirty="0">
                          <a:latin typeface="Arial Narrow" panose="020B0606020202030204" pitchFamily="34" charset="0"/>
                        </a:rPr>
                        <a:t>IE as at 31 Mar 2020</a:t>
                      </a:r>
                    </a:p>
                  </a:txBody>
                  <a:tcPr anchor="ctr">
                    <a:solidFill>
                      <a:srgbClr val="DCE2DC"/>
                    </a:solidFill>
                  </a:tcPr>
                </a:tc>
                <a:tc hMerge="1">
                  <a:txBody>
                    <a:bodyPr/>
                    <a:lstStyle/>
                    <a:p>
                      <a:pPr algn="r"/>
                      <a:endParaRPr lang="en-ZA" sz="1800" b="1" dirty="0">
                        <a:latin typeface="Arial Narrow" panose="020B0606020202030204" pitchFamily="34" charset="0"/>
                      </a:endParaRPr>
                    </a:p>
                  </a:txBody>
                  <a:tcPr anchor="ctr">
                    <a:solidFill>
                      <a:srgbClr val="DCE2DC"/>
                    </a:solidFill>
                  </a:tcPr>
                </a:tc>
                <a:tc>
                  <a:txBody>
                    <a:bodyPr/>
                    <a:lstStyle/>
                    <a:p>
                      <a:pPr algn="r"/>
                      <a:r>
                        <a:rPr lang="en-ZA" sz="1800" b="1" dirty="0">
                          <a:latin typeface="Arial Narrow" panose="020B0606020202030204" pitchFamily="34" charset="0"/>
                        </a:rPr>
                        <a:t>7 877 000</a:t>
                      </a:r>
                    </a:p>
                  </a:txBody>
                  <a:tcPr anchor="ctr">
                    <a:solidFill>
                      <a:srgbClr val="DCE2DC"/>
                    </a:solidFill>
                  </a:tcPr>
                </a:tc>
                <a:extLst>
                  <a:ext uri="{0D108BD9-81ED-4DB2-BD59-A6C34878D82A}">
                    <a16:rowId xmlns:a16="http://schemas.microsoft.com/office/drawing/2014/main" val="1485494038"/>
                  </a:ext>
                </a:extLst>
              </a:tr>
              <a:tr h="407737">
                <a:tc>
                  <a:txBody>
                    <a:bodyPr/>
                    <a:lstStyle/>
                    <a:p>
                      <a:pPr marL="285750" lvl="0" indent="-285750">
                        <a:buFont typeface="Arial" panose="020B0604020202020204" pitchFamily="34" charset="0"/>
                        <a:buChar char="•"/>
                      </a:pPr>
                      <a:r>
                        <a:rPr lang="en-ZA" sz="1800" dirty="0">
                          <a:latin typeface="Arial Narrow" panose="020B0606020202030204" pitchFamily="34" charset="0"/>
                        </a:rPr>
                        <a:t>Underfunding of </a:t>
                      </a:r>
                      <a:r>
                        <a:rPr lang="en-ZA" sz="1800" dirty="0" err="1">
                          <a:latin typeface="Arial Narrow" panose="020B0606020202030204" pitchFamily="34" charset="0"/>
                        </a:rPr>
                        <a:t>CoE</a:t>
                      </a:r>
                      <a:r>
                        <a:rPr lang="en-ZA" sz="1800" dirty="0">
                          <a:latin typeface="Arial Narrow" panose="020B0606020202030204" pitchFamily="34" charset="0"/>
                        </a:rPr>
                        <a:t> </a:t>
                      </a:r>
                      <a:br>
                        <a:rPr lang="en-ZA" sz="1800" dirty="0">
                          <a:latin typeface="Arial Narrow" panose="020B0606020202030204" pitchFamily="34" charset="0"/>
                        </a:rPr>
                      </a:br>
                      <a:r>
                        <a:rPr lang="en-ZA" sz="1800" dirty="0">
                          <a:latin typeface="Arial Narrow" panose="020B0606020202030204" pitchFamily="34" charset="0"/>
                        </a:rPr>
                        <a:t>(FY2017/18, FY2018/19 &amp; FY2019/20)</a:t>
                      </a:r>
                    </a:p>
                  </a:txBody>
                  <a:tcPr anchor="ctr">
                    <a:lnB w="12700" cap="flat" cmpd="sng" algn="ctr">
                      <a:solidFill>
                        <a:schemeClr val="tx1"/>
                      </a:solidFill>
                      <a:prstDash val="solid"/>
                      <a:round/>
                      <a:headEnd type="none" w="med" len="med"/>
                      <a:tailEnd type="none" w="med" len="med"/>
                    </a:lnB>
                  </a:tcPr>
                </a:tc>
                <a:tc>
                  <a:txBody>
                    <a:bodyPr/>
                    <a:lstStyle/>
                    <a:p>
                      <a:pPr algn="r"/>
                      <a:r>
                        <a:rPr lang="en-ZA" sz="1800" dirty="0">
                          <a:latin typeface="Arial Narrow" panose="020B0606020202030204" pitchFamily="34" charset="0"/>
                        </a:rPr>
                        <a:t>5 647 000</a:t>
                      </a:r>
                    </a:p>
                  </a:txBody>
                  <a:tcPr anchor="ctr">
                    <a:lnB w="12700" cap="flat" cmpd="sng" algn="ctr">
                      <a:solidFill>
                        <a:schemeClr val="tx1"/>
                      </a:solidFill>
                      <a:prstDash val="solid"/>
                      <a:round/>
                      <a:headEnd type="none" w="med" len="med"/>
                      <a:tailEnd type="none" w="med" len="med"/>
                    </a:lnB>
                  </a:tcPr>
                </a:tc>
                <a:tc>
                  <a:txBody>
                    <a:bodyPr/>
                    <a:lstStyle/>
                    <a:p>
                      <a:pPr algn="r"/>
                      <a:endParaRPr lang="en-ZA" sz="1800" dirty="0">
                        <a:latin typeface="Arial Narrow" panose="020B060602020203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76838"/>
                  </a:ext>
                </a:extLst>
              </a:tr>
              <a:tr h="407737">
                <a:tc>
                  <a:txBody>
                    <a:bodyPr/>
                    <a:lstStyle/>
                    <a:p>
                      <a:pPr marL="285750" indent="-285750">
                        <a:lnSpc>
                          <a:spcPct val="107000"/>
                        </a:lnSpc>
                        <a:spcAft>
                          <a:spcPts val="0"/>
                        </a:spcAft>
                        <a:buFont typeface="Arial" panose="020B0604020202020204" pitchFamily="34" charset="0"/>
                        <a:buChar char="•"/>
                      </a:pPr>
                      <a:r>
                        <a:rPr lang="en-ZA" sz="1800" dirty="0">
                          <a:effectLst/>
                          <a:latin typeface="Arial Narrow" panose="020B0606020202030204" pitchFamily="34" charset="0"/>
                          <a:ea typeface="Calibri" panose="020F0502020204030204" pitchFamily="34" charset="0"/>
                          <a:cs typeface="Times New Roman" panose="02020603050405020304" pitchFamily="18" charset="0"/>
                        </a:rPr>
                        <a:t>Non-compliance with Supply Chain Prescripts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800" dirty="0">
                          <a:latin typeface="Arial Narrow" panose="020B0606020202030204" pitchFamily="34" charset="0"/>
                        </a:rPr>
                        <a:t>2 230 000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8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2897091"/>
                  </a:ext>
                </a:extLst>
              </a:tr>
              <a:tr h="364454">
                <a:tc>
                  <a:txBody>
                    <a:bodyPr/>
                    <a:lstStyle/>
                    <a:p>
                      <a:pPr>
                        <a:lnSpc>
                          <a:spcPct val="107000"/>
                        </a:lnSpc>
                        <a:spcAft>
                          <a:spcPts val="0"/>
                        </a:spcAft>
                      </a:pPr>
                      <a:endParaRPr lang="en-ZA"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800" dirty="0">
                        <a:latin typeface="Arial Narrow" panose="020B060602020203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tc>
                  <a:txBody>
                    <a:bodyPr/>
                    <a:lstStyle/>
                    <a:p>
                      <a:pPr algn="r"/>
                      <a:endParaRPr lang="en-ZA" sz="800" dirty="0">
                        <a:latin typeface="Arial Narrow" panose="020B060602020203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577294"/>
                  </a:ext>
                </a:extLst>
              </a:tr>
              <a:tr h="407737">
                <a:tc>
                  <a:txBody>
                    <a:bodyPr/>
                    <a:lstStyle/>
                    <a:p>
                      <a:pPr algn="ctr"/>
                      <a:r>
                        <a:rPr lang="en-ZA" sz="1800" b="1" dirty="0">
                          <a:solidFill>
                            <a:schemeClr val="bg1"/>
                          </a:solidFill>
                          <a:latin typeface="Arial Narrow" panose="020B0606020202030204" pitchFamily="34" charset="0"/>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4929"/>
                    </a:solidFill>
                  </a:tcPr>
                </a:tc>
                <a:tc gridSpan="2">
                  <a:txBody>
                    <a:bodyPr/>
                    <a:lstStyle/>
                    <a:p>
                      <a:pPr algn="ctr"/>
                      <a:r>
                        <a:rPr lang="en-ZA" sz="1800" b="1" dirty="0">
                          <a:solidFill>
                            <a:schemeClr val="bg1"/>
                          </a:solidFill>
                          <a:latin typeface="Arial Narrow" panose="020B0606020202030204" pitchFamily="34" charset="0"/>
                        </a:rPr>
                        <a:t>Amount (R’000)</a:t>
                      </a:r>
                    </a:p>
                  </a:txBody>
                  <a:tcPr anchor="ctr">
                    <a:lnL w="12700" cap="flat" cmpd="sng" algn="ctr">
                      <a:solidFill>
                        <a:schemeClr val="tx1"/>
                      </a:solidFill>
                      <a:prstDash val="solid"/>
                      <a:round/>
                      <a:headEnd type="none" w="med" len="med"/>
                      <a:tailEnd type="none" w="med" len="med"/>
                    </a:lnL>
                    <a:solidFill>
                      <a:srgbClr val="014929"/>
                    </a:solidFill>
                  </a:tcPr>
                </a:tc>
                <a:tc hMerge="1">
                  <a:txBody>
                    <a:bodyPr/>
                    <a:lstStyle/>
                    <a:p>
                      <a:pPr algn="ctr"/>
                      <a:endParaRPr lang="en-ZA" sz="1800" b="1" dirty="0">
                        <a:solidFill>
                          <a:schemeClr val="bg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2DC"/>
                    </a:solidFill>
                  </a:tcPr>
                </a:tc>
                <a:extLst>
                  <a:ext uri="{0D108BD9-81ED-4DB2-BD59-A6C34878D82A}">
                    <a16:rowId xmlns:a16="http://schemas.microsoft.com/office/drawing/2014/main" val="2118178606"/>
                  </a:ext>
                </a:extLst>
              </a:tr>
              <a:tr h="407737">
                <a:tc gridSpan="2">
                  <a:txBody>
                    <a:bodyPr/>
                    <a:lstStyle/>
                    <a:p>
                      <a:pPr>
                        <a:lnSpc>
                          <a:spcPct val="107000"/>
                        </a:lnSpc>
                        <a:spcAft>
                          <a:spcPts val="0"/>
                        </a:spcAft>
                      </a:pPr>
                      <a:r>
                        <a:rPr lang="en-ZA" sz="1800" b="1" dirty="0">
                          <a:effectLst/>
                          <a:latin typeface="Arial Narrow" panose="020B0606020202030204" pitchFamily="34" charset="0"/>
                          <a:ea typeface="Calibri" panose="020F0502020204030204" pitchFamily="34" charset="0"/>
                          <a:cs typeface="Times New Roman" panose="02020603050405020304" pitchFamily="18" charset="0"/>
                        </a:rPr>
                        <a:t>IE for the FY2019/20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2DC"/>
                    </a:solidFill>
                  </a:tcPr>
                </a:tc>
                <a:tc hMerge="1">
                  <a:txBody>
                    <a:bodyPr/>
                    <a:lstStyle/>
                    <a:p>
                      <a:pPr algn="r"/>
                      <a:endParaRPr lang="en-ZA" sz="1800" b="1"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2DC"/>
                    </a:solidFill>
                  </a:tcPr>
                </a:tc>
                <a:tc>
                  <a:txBody>
                    <a:bodyPr/>
                    <a:lstStyle/>
                    <a:p>
                      <a:pPr algn="r"/>
                      <a:r>
                        <a:rPr lang="en-ZA" sz="1800" b="1" dirty="0">
                          <a:latin typeface="Arial Narrow" panose="020B0606020202030204" pitchFamily="34" charset="0"/>
                        </a:rPr>
                        <a:t>2 778 000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2DC"/>
                    </a:solidFill>
                  </a:tcPr>
                </a:tc>
                <a:extLst>
                  <a:ext uri="{0D108BD9-81ED-4DB2-BD59-A6C34878D82A}">
                    <a16:rowId xmlns:a16="http://schemas.microsoft.com/office/drawing/2014/main" val="216622024"/>
                  </a:ext>
                </a:extLst>
              </a:tr>
              <a:tr h="407737">
                <a:tc>
                  <a:txBody>
                    <a:bodyPr/>
                    <a:lstStyle/>
                    <a:p>
                      <a:pPr marL="285750" indent="-285750">
                        <a:lnSpc>
                          <a:spcPct val="107000"/>
                        </a:lnSpc>
                        <a:spcAft>
                          <a:spcPts val="0"/>
                        </a:spcAft>
                        <a:buFont typeface="Arial" panose="020B0604020202020204" pitchFamily="34" charset="0"/>
                        <a:buChar char="•"/>
                      </a:pPr>
                      <a:r>
                        <a:rPr lang="en-ZA" sz="1800" kern="1200" dirty="0">
                          <a:solidFill>
                            <a:schemeClr val="tx1"/>
                          </a:solidFill>
                          <a:effectLst/>
                          <a:latin typeface="Arial Narrow" panose="020B0606020202030204" pitchFamily="34" charset="0"/>
                          <a:ea typeface="+mn-ea"/>
                          <a:cs typeface="+mn-cs"/>
                        </a:rPr>
                        <a:t>Underfunding of </a:t>
                      </a:r>
                      <a:r>
                        <a:rPr lang="en-ZA" sz="1800" kern="1200" dirty="0" err="1">
                          <a:solidFill>
                            <a:schemeClr val="tx1"/>
                          </a:solidFill>
                          <a:effectLst/>
                          <a:latin typeface="Arial Narrow" panose="020B0606020202030204" pitchFamily="34" charset="0"/>
                          <a:ea typeface="+mn-ea"/>
                          <a:cs typeface="+mn-cs"/>
                        </a:rPr>
                        <a:t>CoE</a:t>
                      </a:r>
                      <a:endParaRPr lang="en-ZA"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800" dirty="0">
                          <a:latin typeface="Arial Narrow" panose="020B0606020202030204" pitchFamily="34" charset="0"/>
                        </a:rPr>
                        <a:t>2 609 000</a:t>
                      </a:r>
                    </a:p>
                  </a:txBody>
                  <a:tcPr anchor="ctr">
                    <a:lnT w="12700" cap="flat" cmpd="sng" algn="ctr">
                      <a:solidFill>
                        <a:schemeClr val="tx1"/>
                      </a:solidFill>
                      <a:prstDash val="solid"/>
                      <a:round/>
                      <a:headEnd type="none" w="med" len="med"/>
                      <a:tailEnd type="none" w="med" len="med"/>
                    </a:lnT>
                  </a:tcPr>
                </a:tc>
                <a:tc>
                  <a:txBody>
                    <a:bodyPr/>
                    <a:lstStyle/>
                    <a:p>
                      <a:pPr algn="r"/>
                      <a:endParaRPr lang="en-ZA" sz="1800" dirty="0">
                        <a:latin typeface="Arial Narrow" panose="020B060602020203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15402490"/>
                  </a:ext>
                </a:extLst>
              </a:tr>
              <a:tr h="407737">
                <a:tc>
                  <a:txBody>
                    <a:bodyPr/>
                    <a:lstStyle/>
                    <a:p>
                      <a:pPr marL="285750" indent="-285750">
                        <a:lnSpc>
                          <a:spcPct val="107000"/>
                        </a:lnSpc>
                        <a:spcAft>
                          <a:spcPts val="0"/>
                        </a:spcAft>
                        <a:buFont typeface="Arial" panose="020B0604020202020204" pitchFamily="34" charset="0"/>
                        <a:buChar char="•"/>
                      </a:pPr>
                      <a:r>
                        <a:rPr lang="en-ZA" sz="1800" kern="1200" dirty="0">
                          <a:solidFill>
                            <a:schemeClr val="tx1"/>
                          </a:solidFill>
                          <a:effectLst/>
                          <a:latin typeface="Arial Narrow" panose="020B0606020202030204" pitchFamily="34" charset="0"/>
                          <a:ea typeface="+mn-ea"/>
                          <a:cs typeface="+mn-cs"/>
                        </a:rPr>
                        <a:t>Non-compliance with Supply Chain Prescripts</a:t>
                      </a:r>
                      <a:endParaRPr lang="en-ZA"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800" dirty="0">
                          <a:latin typeface="Arial Narrow" panose="020B0606020202030204" pitchFamily="34" charset="0"/>
                        </a:rPr>
                        <a:t>169 000</a:t>
                      </a:r>
                    </a:p>
                  </a:txBody>
                  <a:tcPr anchor="ctr"/>
                </a:tc>
                <a:tc>
                  <a:txBody>
                    <a:bodyPr/>
                    <a:lstStyle/>
                    <a:p>
                      <a:pPr algn="r"/>
                      <a:endParaRPr lang="en-ZA" sz="1800" dirty="0">
                        <a:latin typeface="Arial Narrow" panose="020B0606020202030204" pitchFamily="34" charset="0"/>
                      </a:endParaRPr>
                    </a:p>
                  </a:txBody>
                  <a:tcPr anchor="ctr"/>
                </a:tc>
                <a:extLst>
                  <a:ext uri="{0D108BD9-81ED-4DB2-BD59-A6C34878D82A}">
                    <a16:rowId xmlns:a16="http://schemas.microsoft.com/office/drawing/2014/main" val="638484425"/>
                  </a:ext>
                </a:extLst>
              </a:tr>
            </a:tbl>
          </a:graphicData>
        </a:graphic>
      </p:graphicFrame>
    </p:spTree>
    <p:extLst>
      <p:ext uri="{BB962C8B-B14F-4D97-AF65-F5344CB8AC3E}">
        <p14:creationId xmlns:p14="http://schemas.microsoft.com/office/powerpoint/2010/main" val="1914139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ZA" altLang="en-US" sz="2800" b="1" dirty="0">
                <a:solidFill>
                  <a:prstClr val="white"/>
                </a:solidFill>
                <a:latin typeface="Arial" panose="020B0604020202020204" pitchFamily="34" charset="0"/>
              </a:rPr>
              <a:t>Irregular Expenditure (IE)</a:t>
            </a:r>
          </a:p>
        </p:txBody>
      </p:sp>
      <p:sp>
        <p:nvSpPr>
          <p:cNvPr id="6" name="Rectangle 13"/>
          <p:cNvSpPr>
            <a:spLocks noChangeArrowheads="1"/>
          </p:cNvSpPr>
          <p:nvPr/>
        </p:nvSpPr>
        <p:spPr bwMode="auto">
          <a:xfrm>
            <a:off x="288979" y="764340"/>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a:solidFill>
                  <a:prstClr val="black"/>
                </a:solidFill>
                <a:latin typeface="Arial" charset="0"/>
                <a:cs typeface="Arial" charset="0"/>
              </a:rPr>
              <a:t>Main contributors to IE of Rb7.9 as at 31 Mar 2020, are as follows:</a:t>
            </a: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342900" indent="-3429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43</a:t>
            </a:fld>
            <a:endParaRPr lang="en-US" altLang="en-US" sz="2400" dirty="0">
              <a:solidFill>
                <a:srgbClr val="014929"/>
              </a:solidFill>
              <a:latin typeface="Arial" panose="020B0604020202020204" pitchFamily="34" charset="0"/>
            </a:endParaRPr>
          </a:p>
        </p:txBody>
      </p:sp>
      <p:graphicFrame>
        <p:nvGraphicFramePr>
          <p:cNvPr id="2" name="Table 2">
            <a:extLst>
              <a:ext uri="{FF2B5EF4-FFF2-40B4-BE49-F238E27FC236}">
                <a16:creationId xmlns:a16="http://schemas.microsoft.com/office/drawing/2014/main" id="{F39356F6-7A56-4FCC-935C-B04DC4FD4CE1}"/>
              </a:ext>
            </a:extLst>
          </p:cNvPr>
          <p:cNvGraphicFramePr>
            <a:graphicFrameLocks noGrp="1"/>
          </p:cNvGraphicFramePr>
          <p:nvPr>
            <p:extLst>
              <p:ext uri="{D42A27DB-BD31-4B8C-83A1-F6EECF244321}">
                <p14:modId xmlns:p14="http://schemas.microsoft.com/office/powerpoint/2010/main" val="1302661927"/>
              </p:ext>
            </p:extLst>
          </p:nvPr>
        </p:nvGraphicFramePr>
        <p:xfrm>
          <a:off x="288979" y="1421289"/>
          <a:ext cx="8565502" cy="3736186"/>
        </p:xfrm>
        <a:graphic>
          <a:graphicData uri="http://schemas.openxmlformats.org/drawingml/2006/table">
            <a:tbl>
              <a:tblPr firstRow="1" bandRow="1">
                <a:tableStyleId>{5940675A-B579-460E-94D1-54222C63F5DA}</a:tableStyleId>
              </a:tblPr>
              <a:tblGrid>
                <a:gridCol w="5257579">
                  <a:extLst>
                    <a:ext uri="{9D8B030D-6E8A-4147-A177-3AD203B41FA5}">
                      <a16:colId xmlns:a16="http://schemas.microsoft.com/office/drawing/2014/main" val="3051355563"/>
                    </a:ext>
                  </a:extLst>
                </a:gridCol>
                <a:gridCol w="1675351">
                  <a:extLst>
                    <a:ext uri="{9D8B030D-6E8A-4147-A177-3AD203B41FA5}">
                      <a16:colId xmlns:a16="http://schemas.microsoft.com/office/drawing/2014/main" val="132777545"/>
                    </a:ext>
                  </a:extLst>
                </a:gridCol>
                <a:gridCol w="1632572">
                  <a:extLst>
                    <a:ext uri="{9D8B030D-6E8A-4147-A177-3AD203B41FA5}">
                      <a16:colId xmlns:a16="http://schemas.microsoft.com/office/drawing/2014/main" val="2447733626"/>
                    </a:ext>
                  </a:extLst>
                </a:gridCol>
              </a:tblGrid>
              <a:tr h="474290">
                <a:tc>
                  <a:txBody>
                    <a:bodyPr/>
                    <a:lstStyle/>
                    <a:p>
                      <a:pPr algn="ctr"/>
                      <a:r>
                        <a:rPr lang="en-ZA" sz="1800" b="1" dirty="0">
                          <a:solidFill>
                            <a:schemeClr val="bg1"/>
                          </a:solidFill>
                          <a:latin typeface="Arial Narrow" panose="020B0606020202030204" pitchFamily="34" charset="0"/>
                        </a:rPr>
                        <a:t>Description</a:t>
                      </a:r>
                    </a:p>
                  </a:txBody>
                  <a:tcPr anchor="ctr">
                    <a:solidFill>
                      <a:srgbClr val="014929"/>
                    </a:solidFill>
                  </a:tcPr>
                </a:tc>
                <a:tc>
                  <a:txBody>
                    <a:bodyPr/>
                    <a:lstStyle/>
                    <a:p>
                      <a:pPr algn="ctr"/>
                      <a:r>
                        <a:rPr lang="en-ZA" sz="1800" b="1" dirty="0">
                          <a:solidFill>
                            <a:schemeClr val="bg1"/>
                          </a:solidFill>
                          <a:latin typeface="Arial Narrow" panose="020B0606020202030204" pitchFamily="34" charset="0"/>
                        </a:rPr>
                        <a:t>Financial Year</a:t>
                      </a:r>
                    </a:p>
                  </a:txBody>
                  <a:tcPr anchor="ctr">
                    <a:solidFill>
                      <a:srgbClr val="014929"/>
                    </a:solidFill>
                  </a:tcPr>
                </a:tc>
                <a:tc>
                  <a:txBody>
                    <a:bodyPr/>
                    <a:lstStyle/>
                    <a:p>
                      <a:pPr algn="ctr"/>
                      <a:r>
                        <a:rPr lang="en-ZA" sz="1800" b="1" dirty="0">
                          <a:solidFill>
                            <a:schemeClr val="bg1"/>
                          </a:solidFill>
                          <a:latin typeface="Arial Narrow" panose="020B0606020202030204" pitchFamily="34" charset="0"/>
                        </a:rPr>
                        <a:t>Amount (R’000)</a:t>
                      </a:r>
                    </a:p>
                  </a:txBody>
                  <a:tcPr anchor="ctr">
                    <a:solidFill>
                      <a:srgbClr val="014929"/>
                    </a:solidFill>
                  </a:tcPr>
                </a:tc>
                <a:extLst>
                  <a:ext uri="{0D108BD9-81ED-4DB2-BD59-A6C34878D82A}">
                    <a16:rowId xmlns:a16="http://schemas.microsoft.com/office/drawing/2014/main" val="3422823319"/>
                  </a:ext>
                </a:extLst>
              </a:tr>
              <a:tr h="407737">
                <a:tc rowSpan="3">
                  <a:txBody>
                    <a:bodyPr/>
                    <a:lstStyle/>
                    <a:p>
                      <a:r>
                        <a:rPr lang="en-ZA" sz="1800" kern="1200" dirty="0">
                          <a:solidFill>
                            <a:schemeClr val="tx1"/>
                          </a:solidFill>
                          <a:effectLst/>
                          <a:latin typeface="Arial Narrow" panose="020B0606020202030204" pitchFamily="34" charset="0"/>
                          <a:ea typeface="+mn-ea"/>
                          <a:cs typeface="+mn-cs"/>
                        </a:rPr>
                        <a:t>Asset verification contract</a:t>
                      </a:r>
                      <a:endParaRPr lang="en-ZA" sz="1800" b="0" dirty="0">
                        <a:latin typeface="Arial Narrow" panose="020B0606020202030204" pitchFamily="34" charset="0"/>
                      </a:endParaRPr>
                    </a:p>
                  </a:txBody>
                  <a:tcPr anchor="ctr">
                    <a:noFill/>
                  </a:tcPr>
                </a:tc>
                <a:tc>
                  <a:txBody>
                    <a:bodyPr/>
                    <a:lstStyle/>
                    <a:p>
                      <a:r>
                        <a:rPr lang="en-ZA" sz="1800" b="0" dirty="0">
                          <a:latin typeface="Arial Narrow" panose="020B0606020202030204" pitchFamily="34" charset="0"/>
                        </a:rPr>
                        <a:t>FY2017/18</a:t>
                      </a:r>
                    </a:p>
                  </a:txBody>
                  <a:tcPr anchor="ctr">
                    <a:noFill/>
                  </a:tcPr>
                </a:tc>
                <a:tc>
                  <a:txBody>
                    <a:bodyPr/>
                    <a:lstStyle/>
                    <a:p>
                      <a:pPr algn="r"/>
                      <a:r>
                        <a:rPr lang="en-ZA" sz="1800" b="0" dirty="0">
                          <a:latin typeface="Arial Narrow" panose="020B0606020202030204" pitchFamily="34" charset="0"/>
                        </a:rPr>
                        <a:t>165 295</a:t>
                      </a:r>
                    </a:p>
                  </a:txBody>
                  <a:tcPr anchor="ctr">
                    <a:noFill/>
                  </a:tcPr>
                </a:tc>
                <a:extLst>
                  <a:ext uri="{0D108BD9-81ED-4DB2-BD59-A6C34878D82A}">
                    <a16:rowId xmlns:a16="http://schemas.microsoft.com/office/drawing/2014/main" val="1485494038"/>
                  </a:ext>
                </a:extLst>
              </a:tr>
              <a:tr h="407737">
                <a:tc vMerge="1">
                  <a:txBody>
                    <a:bodyPr/>
                    <a:lstStyle/>
                    <a:p>
                      <a:endParaRPr lang="en-ZA"/>
                    </a:p>
                  </a:txBody>
                  <a:tcPr anchor="ctr">
                    <a:noFill/>
                  </a:tcPr>
                </a:tc>
                <a:tc>
                  <a:txBody>
                    <a:bodyPr/>
                    <a:lstStyle/>
                    <a:p>
                      <a:r>
                        <a:rPr lang="en-ZA" sz="1800" b="0" dirty="0">
                          <a:latin typeface="Arial Narrow" panose="020B0606020202030204" pitchFamily="34" charset="0"/>
                        </a:rPr>
                        <a:t>FY2018/19</a:t>
                      </a:r>
                    </a:p>
                  </a:txBody>
                  <a:tcPr anchor="ctr">
                    <a:noFill/>
                  </a:tcPr>
                </a:tc>
                <a:tc>
                  <a:txBody>
                    <a:bodyPr/>
                    <a:lstStyle/>
                    <a:p>
                      <a:pPr algn="r"/>
                      <a:r>
                        <a:rPr lang="en-ZA" sz="1800" b="0" dirty="0">
                          <a:latin typeface="Arial Narrow" panose="020B0606020202030204" pitchFamily="34" charset="0"/>
                        </a:rPr>
                        <a:t>134 914</a:t>
                      </a:r>
                    </a:p>
                  </a:txBody>
                  <a:tcPr anchor="ctr">
                    <a:noFill/>
                  </a:tcPr>
                </a:tc>
                <a:extLst>
                  <a:ext uri="{0D108BD9-81ED-4DB2-BD59-A6C34878D82A}">
                    <a16:rowId xmlns:a16="http://schemas.microsoft.com/office/drawing/2014/main" val="98676838"/>
                  </a:ext>
                </a:extLst>
              </a:tr>
              <a:tr h="407737">
                <a:tc vMerge="1">
                  <a:txBody>
                    <a:bodyPr/>
                    <a:lstStyle/>
                    <a:p>
                      <a:endParaRPr lang="en-ZA" dirty="0"/>
                    </a:p>
                  </a:txBody>
                  <a:tcPr anchor="ctr">
                    <a:noFill/>
                  </a:tcPr>
                </a:tc>
                <a:tc>
                  <a:txBody>
                    <a:bodyPr/>
                    <a:lstStyle/>
                    <a:p>
                      <a:r>
                        <a:rPr lang="en-ZA" sz="1800" b="0" dirty="0">
                          <a:latin typeface="Arial Narrow" panose="020B0606020202030204" pitchFamily="34" charset="0"/>
                        </a:rPr>
                        <a:t>FY2019/20</a:t>
                      </a:r>
                    </a:p>
                  </a:txBody>
                  <a:tcPr anchor="ctr">
                    <a:noFill/>
                  </a:tcPr>
                </a:tc>
                <a:tc>
                  <a:txBody>
                    <a:bodyPr/>
                    <a:lstStyle/>
                    <a:p>
                      <a:pPr algn="r"/>
                      <a:r>
                        <a:rPr lang="en-ZA" sz="1800" b="0" dirty="0">
                          <a:latin typeface="Arial Narrow" panose="020B0606020202030204" pitchFamily="34" charset="0"/>
                        </a:rPr>
                        <a:t>143 466</a:t>
                      </a:r>
                    </a:p>
                  </a:txBody>
                  <a:tcPr anchor="ctr">
                    <a:noFill/>
                  </a:tcPr>
                </a:tc>
                <a:extLst>
                  <a:ext uri="{0D108BD9-81ED-4DB2-BD59-A6C34878D82A}">
                    <a16:rowId xmlns:a16="http://schemas.microsoft.com/office/drawing/2014/main" val="2220567913"/>
                  </a:ext>
                </a:extLst>
              </a:tr>
              <a:tr h="407737">
                <a:tc>
                  <a:txBody>
                    <a:bodyPr/>
                    <a:lstStyle/>
                    <a:p>
                      <a:r>
                        <a:rPr lang="en-ZA" dirty="0">
                          <a:latin typeface="Arial Narrow" panose="020B0606020202030204" pitchFamily="34" charset="0"/>
                        </a:rPr>
                        <a:t>2 x SA Navy spare parts and storage contract</a:t>
                      </a:r>
                    </a:p>
                  </a:txBody>
                  <a:tcPr anchor="ctr">
                    <a:noFill/>
                  </a:tcPr>
                </a:tc>
                <a:tc>
                  <a:txBody>
                    <a:bodyPr/>
                    <a:lstStyle/>
                    <a:p>
                      <a:r>
                        <a:rPr lang="en-ZA" sz="1800" b="0" dirty="0">
                          <a:latin typeface="Arial Narrow" panose="020B0606020202030204" pitchFamily="34" charset="0"/>
                        </a:rPr>
                        <a:t>FY2019/20</a:t>
                      </a:r>
                    </a:p>
                  </a:txBody>
                  <a:tcPr anchor="ctr">
                    <a:noFill/>
                  </a:tcPr>
                </a:tc>
                <a:tc>
                  <a:txBody>
                    <a:bodyPr/>
                    <a:lstStyle/>
                    <a:p>
                      <a:pPr algn="r"/>
                      <a:r>
                        <a:rPr lang="en-ZA" sz="1800" b="0" dirty="0">
                          <a:latin typeface="Arial Narrow" panose="020B0606020202030204" pitchFamily="34" charset="0"/>
                        </a:rPr>
                        <a:t>19 459</a:t>
                      </a:r>
                    </a:p>
                  </a:txBody>
                  <a:tcPr anchor="ctr">
                    <a:noFill/>
                  </a:tcPr>
                </a:tc>
                <a:extLst>
                  <a:ext uri="{0D108BD9-81ED-4DB2-BD59-A6C34878D82A}">
                    <a16:rowId xmlns:a16="http://schemas.microsoft.com/office/drawing/2014/main" val="561861524"/>
                  </a:ext>
                </a:extLst>
              </a:tr>
              <a:tr h="407737">
                <a:tc rowSpan="2">
                  <a:txBody>
                    <a:bodyPr/>
                    <a:lstStyle/>
                    <a:p>
                      <a:pPr>
                        <a:lnSpc>
                          <a:spcPct val="107000"/>
                        </a:lnSpc>
                        <a:spcAft>
                          <a:spcPts val="0"/>
                        </a:spcAft>
                      </a:pPr>
                      <a:r>
                        <a:rPr lang="en-ZA" sz="1800" b="0" dirty="0">
                          <a:effectLst/>
                          <a:latin typeface="Arial Narrow" panose="020B0606020202030204" pitchFamily="34" charset="0"/>
                          <a:ea typeface="Calibri" panose="020F0502020204030204" pitchFamily="34" charset="0"/>
                          <a:cs typeface="Times New Roman" panose="02020603050405020304" pitchFamily="18" charset="0"/>
                        </a:rPr>
                        <a:t>Procurement of ICT services without MPSA authority</a:t>
                      </a:r>
                    </a:p>
                  </a:txBody>
                  <a:tcPr marL="68580" marR="68580" marT="0" marB="0" anchor="ctr">
                    <a:noFill/>
                  </a:tcPr>
                </a:tc>
                <a:tc>
                  <a:txBody>
                    <a:bodyPr/>
                    <a:lstStyle/>
                    <a:p>
                      <a:pPr>
                        <a:lnSpc>
                          <a:spcPct val="107000"/>
                        </a:lnSpc>
                        <a:spcAft>
                          <a:spcPts val="0"/>
                        </a:spcAft>
                      </a:pPr>
                      <a:r>
                        <a:rPr lang="en-ZA" sz="1800" b="0" dirty="0">
                          <a:effectLst/>
                          <a:latin typeface="Arial Narrow" panose="020B0606020202030204" pitchFamily="34" charset="0"/>
                          <a:ea typeface="Calibri" panose="020F0502020204030204" pitchFamily="34" charset="0"/>
                          <a:cs typeface="Times New Roman" panose="02020603050405020304" pitchFamily="18" charset="0"/>
                        </a:rPr>
                        <a:t>FY2017/18</a:t>
                      </a:r>
                    </a:p>
                  </a:txBody>
                  <a:tcPr marL="68580" marR="68580" marT="0" marB="0" anchor="ctr">
                    <a:noFill/>
                  </a:tcPr>
                </a:tc>
                <a:tc>
                  <a:txBody>
                    <a:bodyPr/>
                    <a:lstStyle/>
                    <a:p>
                      <a:pPr algn="r"/>
                      <a:r>
                        <a:rPr lang="en-ZA" sz="1800" b="0" dirty="0">
                          <a:latin typeface="Arial Narrow" panose="020B0606020202030204" pitchFamily="34" charset="0"/>
                        </a:rPr>
                        <a:t>73 139</a:t>
                      </a:r>
                    </a:p>
                  </a:txBody>
                  <a:tcPr anchor="ctr">
                    <a:noFill/>
                  </a:tcPr>
                </a:tc>
                <a:extLst>
                  <a:ext uri="{0D108BD9-81ED-4DB2-BD59-A6C34878D82A}">
                    <a16:rowId xmlns:a16="http://schemas.microsoft.com/office/drawing/2014/main" val="3502897091"/>
                  </a:ext>
                </a:extLst>
              </a:tr>
              <a:tr h="407737">
                <a:tc vMerge="1">
                  <a:txBody>
                    <a:bodyPr/>
                    <a:lstStyle/>
                    <a:p>
                      <a:pPr>
                        <a:lnSpc>
                          <a:spcPct val="107000"/>
                        </a:lnSpc>
                        <a:spcAft>
                          <a:spcPts val="0"/>
                        </a:spcAft>
                      </a:pPr>
                      <a:endParaRPr lang="en-ZA"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0"/>
                        </a:spcAft>
                      </a:pPr>
                      <a:r>
                        <a:rPr lang="en-ZA" sz="1800" b="0" dirty="0">
                          <a:effectLst/>
                          <a:latin typeface="Arial Narrow" panose="020B0606020202030204" pitchFamily="34" charset="0"/>
                          <a:ea typeface="Calibri" panose="020F0502020204030204" pitchFamily="34" charset="0"/>
                          <a:cs typeface="Times New Roman" panose="02020603050405020304" pitchFamily="18" charset="0"/>
                        </a:rPr>
                        <a:t>FY2018/19</a:t>
                      </a:r>
                    </a:p>
                  </a:txBody>
                  <a:tcPr marL="68580" marR="68580" marT="0" marB="0" anchor="ctr">
                    <a:noFill/>
                  </a:tcPr>
                </a:tc>
                <a:tc>
                  <a:txBody>
                    <a:bodyPr/>
                    <a:lstStyle/>
                    <a:p>
                      <a:pPr algn="r"/>
                      <a:r>
                        <a:rPr lang="en-ZA" sz="1800" b="0" dirty="0">
                          <a:latin typeface="Arial Narrow" panose="020B0606020202030204" pitchFamily="34" charset="0"/>
                        </a:rPr>
                        <a:t>46 660</a:t>
                      </a:r>
                    </a:p>
                  </a:txBody>
                  <a:tcPr anchor="ctr">
                    <a:noFill/>
                  </a:tcPr>
                </a:tc>
                <a:extLst>
                  <a:ext uri="{0D108BD9-81ED-4DB2-BD59-A6C34878D82A}">
                    <a16:rowId xmlns:a16="http://schemas.microsoft.com/office/drawing/2014/main" val="216622024"/>
                  </a:ext>
                </a:extLst>
              </a:tr>
              <a:tr h="407737">
                <a:tc>
                  <a:txBody>
                    <a:bodyPr/>
                    <a:lstStyle/>
                    <a:p>
                      <a:pPr>
                        <a:lnSpc>
                          <a:spcPct val="107000"/>
                        </a:lnSpc>
                        <a:spcAft>
                          <a:spcPts val="0"/>
                        </a:spcAft>
                      </a:pPr>
                      <a:r>
                        <a:rPr lang="en-ZA" sz="1800" b="0" kern="1200" dirty="0">
                          <a:solidFill>
                            <a:schemeClr val="tx1"/>
                          </a:solidFill>
                          <a:effectLst/>
                          <a:latin typeface="Arial Narrow" panose="020B0606020202030204" pitchFamily="34" charset="0"/>
                          <a:ea typeface="+mn-ea"/>
                          <a:cs typeface="+mn-cs"/>
                        </a:rPr>
                        <a:t>TLCM contract</a:t>
                      </a:r>
                      <a:endParaRPr lang="en-ZA"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0"/>
                        </a:spcAft>
                      </a:pPr>
                      <a:r>
                        <a:rPr lang="en-ZA" sz="1800" b="0" dirty="0">
                          <a:effectLst/>
                          <a:latin typeface="Arial Narrow" panose="020B0606020202030204" pitchFamily="34" charset="0"/>
                          <a:ea typeface="Calibri" panose="020F0502020204030204" pitchFamily="34" charset="0"/>
                          <a:cs typeface="Times New Roman" panose="02020603050405020304" pitchFamily="18" charset="0"/>
                        </a:rPr>
                        <a:t>FY2018/19</a:t>
                      </a:r>
                    </a:p>
                  </a:txBody>
                  <a:tcPr marL="68580" marR="68580" marT="0" marB="0" anchor="ctr">
                    <a:noFill/>
                  </a:tcPr>
                </a:tc>
                <a:tc>
                  <a:txBody>
                    <a:bodyPr/>
                    <a:lstStyle/>
                    <a:p>
                      <a:pPr algn="r"/>
                      <a:r>
                        <a:rPr lang="en-ZA" sz="1800" b="0" dirty="0">
                          <a:latin typeface="Arial Narrow" panose="020B0606020202030204" pitchFamily="34" charset="0"/>
                        </a:rPr>
                        <a:t>72 216</a:t>
                      </a:r>
                    </a:p>
                  </a:txBody>
                  <a:tcPr anchor="ctr">
                    <a:noFill/>
                  </a:tcPr>
                </a:tc>
                <a:extLst>
                  <a:ext uri="{0D108BD9-81ED-4DB2-BD59-A6C34878D82A}">
                    <a16:rowId xmlns:a16="http://schemas.microsoft.com/office/drawing/2014/main" val="3615402490"/>
                  </a:ext>
                </a:extLst>
              </a:tr>
              <a:tr h="407737">
                <a:tc>
                  <a:txBody>
                    <a:bodyPr/>
                    <a:lstStyle/>
                    <a:p>
                      <a:pPr>
                        <a:lnSpc>
                          <a:spcPct val="107000"/>
                        </a:lnSpc>
                        <a:spcAft>
                          <a:spcPts val="0"/>
                        </a:spcAft>
                      </a:pPr>
                      <a:r>
                        <a:rPr lang="en-ZA" sz="1800" b="0" kern="1200" dirty="0">
                          <a:solidFill>
                            <a:schemeClr val="tx1"/>
                          </a:solidFill>
                          <a:effectLst/>
                          <a:latin typeface="Arial Narrow" panose="020B0606020202030204" pitchFamily="34" charset="0"/>
                          <a:ea typeface="+mn-ea"/>
                          <a:cs typeface="+mn-cs"/>
                        </a:rPr>
                        <a:t>2 x ICT services and licenses</a:t>
                      </a:r>
                      <a:endParaRPr lang="en-ZA"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0"/>
                        </a:spcAft>
                      </a:pPr>
                      <a:r>
                        <a:rPr lang="en-ZA" sz="1800" b="0" dirty="0">
                          <a:effectLst/>
                          <a:latin typeface="Arial Narrow" panose="020B0606020202030204" pitchFamily="34" charset="0"/>
                          <a:ea typeface="Calibri" panose="020F0502020204030204" pitchFamily="34" charset="0"/>
                          <a:cs typeface="Times New Roman" panose="02020603050405020304" pitchFamily="18" charset="0"/>
                        </a:rPr>
                        <a:t>FY2018/19</a:t>
                      </a:r>
                    </a:p>
                  </a:txBody>
                  <a:tcPr marL="68580" marR="68580" marT="0" marB="0" anchor="ctr">
                    <a:noFill/>
                  </a:tcPr>
                </a:tc>
                <a:tc>
                  <a:txBody>
                    <a:bodyPr/>
                    <a:lstStyle/>
                    <a:p>
                      <a:pPr algn="r"/>
                      <a:r>
                        <a:rPr lang="en-ZA" sz="1800" b="0" dirty="0">
                          <a:latin typeface="Arial Narrow" panose="020B0606020202030204" pitchFamily="34" charset="0"/>
                        </a:rPr>
                        <a:t>216 714</a:t>
                      </a:r>
                    </a:p>
                  </a:txBody>
                  <a:tcPr anchor="ctr">
                    <a:noFill/>
                  </a:tcPr>
                </a:tc>
                <a:extLst>
                  <a:ext uri="{0D108BD9-81ED-4DB2-BD59-A6C34878D82A}">
                    <a16:rowId xmlns:a16="http://schemas.microsoft.com/office/drawing/2014/main" val="638484425"/>
                  </a:ext>
                </a:extLst>
              </a:tr>
            </a:tbl>
          </a:graphicData>
        </a:graphic>
      </p:graphicFrame>
    </p:spTree>
    <p:extLst>
      <p:ext uri="{BB962C8B-B14F-4D97-AF65-F5344CB8AC3E}">
        <p14:creationId xmlns:p14="http://schemas.microsoft.com/office/powerpoint/2010/main" val="4146930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DE43F4-AC2F-2540-B1D3-A3B211703107}"/>
              </a:ext>
            </a:extLst>
          </p:cNvPr>
          <p:cNvPicPr>
            <a:picLocks noChangeAspect="1"/>
          </p:cNvPicPr>
          <p:nvPr/>
        </p:nvPicPr>
        <p:blipFill>
          <a:blip r:embed="rId3"/>
          <a:stretch>
            <a:fillRect/>
          </a:stretch>
        </p:blipFill>
        <p:spPr>
          <a:xfrm>
            <a:off x="0" y="7276"/>
            <a:ext cx="9144000" cy="6858000"/>
          </a:xfrm>
          <a:prstGeom prst="rect">
            <a:avLst/>
          </a:prstGeom>
        </p:spPr>
      </p:pic>
      <p:sp>
        <p:nvSpPr>
          <p:cNvPr id="3" name="TextBox 2"/>
          <p:cNvSpPr txBox="1"/>
          <p:nvPr/>
        </p:nvSpPr>
        <p:spPr>
          <a:xfrm>
            <a:off x="0" y="-8092"/>
            <a:ext cx="5724694" cy="1015663"/>
          </a:xfrm>
          <a:prstGeom prst="rect">
            <a:avLst/>
          </a:prstGeom>
          <a:noFill/>
        </p:spPr>
        <p:txBody>
          <a:bodyPr wrap="square" rtlCol="0">
            <a:spAutoFit/>
            <a:scene3d>
              <a:camera prst="orthographicFront"/>
              <a:lightRig rig="flat" dir="t"/>
            </a:scene3d>
            <a:sp3d extrusionH="38100">
              <a:bevelT w="38100" h="38100"/>
            </a:sp3d>
          </a:bodyPr>
          <a:lstStyle/>
          <a:p>
            <a:r>
              <a:rPr lang="en-GB" sz="6000" dirty="0">
                <a:solidFill>
                  <a:srgbClr val="3D6040">
                    <a:alpha val="26000"/>
                  </a:srgbClr>
                </a:solidFill>
                <a:effectLst>
                  <a:innerShdw blurRad="63500" dist="50800" dir="8100000">
                    <a:prstClr val="black">
                      <a:alpha val="50000"/>
                    </a:prstClr>
                  </a:innerShdw>
                </a:effectLst>
                <a:latin typeface="Arial Black" panose="020B0A04020102020204" pitchFamily="34" charset="0"/>
              </a:rPr>
              <a:t>Thank you…</a:t>
            </a:r>
          </a:p>
        </p:txBody>
      </p:sp>
      <p:pic>
        <p:nvPicPr>
          <p:cNvPr id="2" name="Picture 1"/>
          <p:cNvPicPr>
            <a:picLocks noChangeAspect="1"/>
          </p:cNvPicPr>
          <p:nvPr/>
        </p:nvPicPr>
        <p:blipFill>
          <a:blip r:embed="rId4"/>
          <a:stretch>
            <a:fillRect/>
          </a:stretch>
        </p:blipFill>
        <p:spPr>
          <a:xfrm>
            <a:off x="4219575" y="5238750"/>
            <a:ext cx="4857750" cy="1504950"/>
          </a:xfrm>
          <a:prstGeom prst="rect">
            <a:avLst/>
          </a:prstGeom>
        </p:spPr>
      </p:pic>
    </p:spTree>
    <p:extLst>
      <p:ext uri="{BB962C8B-B14F-4D97-AF65-F5344CB8AC3E}">
        <p14:creationId xmlns:p14="http://schemas.microsoft.com/office/powerpoint/2010/main" val="312174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Legislative Requirements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The Revised Framework for Strategic Plans and Annual Performance Plans, states that “</a:t>
            </a:r>
            <a:r>
              <a:rPr lang="en-ZA" sz="2200" i="1" dirty="0">
                <a:solidFill>
                  <a:prstClr val="black"/>
                </a:solidFill>
                <a:latin typeface="Arial" charset="0"/>
                <a:cs typeface="Arial" charset="0"/>
              </a:rPr>
              <a:t>reporting is a vital component of the monitoring process and must be undertaken with the intent to use the findings to inform management and oversight decision making.  Reporting entails </a:t>
            </a:r>
            <a:r>
              <a:rPr lang="en-ZA" sz="2200" b="1" i="1" dirty="0">
                <a:solidFill>
                  <a:prstClr val="black"/>
                </a:solidFill>
                <a:effectLst>
                  <a:outerShdw blurRad="38100" dist="38100" dir="2700000" algn="tl">
                    <a:srgbClr val="000000">
                      <a:alpha val="43137"/>
                    </a:srgbClr>
                  </a:outerShdw>
                </a:effectLst>
                <a:latin typeface="Arial" charset="0"/>
                <a:cs typeface="Arial" charset="0"/>
              </a:rPr>
              <a:t>tracking progress against a plan</a:t>
            </a:r>
            <a:r>
              <a:rPr lang="en-ZA" sz="2200" i="1" dirty="0">
                <a:solidFill>
                  <a:prstClr val="black"/>
                </a:solidFill>
                <a:latin typeface="Arial" charset="0"/>
                <a:cs typeface="Arial" charset="0"/>
              </a:rPr>
              <a:t> and it </a:t>
            </a:r>
            <a:r>
              <a:rPr lang="en-ZA" sz="2200" b="1" i="1" dirty="0">
                <a:solidFill>
                  <a:prstClr val="black"/>
                </a:solidFill>
                <a:effectLst>
                  <a:outerShdw blurRad="38100" dist="38100" dir="2700000" algn="tl">
                    <a:srgbClr val="000000">
                      <a:alpha val="43137"/>
                    </a:srgbClr>
                  </a:outerShdw>
                </a:effectLst>
                <a:latin typeface="Arial" charset="0"/>
                <a:cs typeface="Arial" charset="0"/>
              </a:rPr>
              <a:t>improves accountability for delivering on the priorities of government</a:t>
            </a:r>
            <a:r>
              <a:rPr lang="en-ZA" sz="2200" i="1" dirty="0">
                <a:solidFill>
                  <a:prstClr val="black"/>
                </a:solidFill>
                <a:latin typeface="Arial" charset="0"/>
                <a:cs typeface="Arial" charset="0"/>
              </a:rPr>
              <a:t>, and provides </a:t>
            </a:r>
            <a:r>
              <a:rPr lang="en-ZA" sz="2200" b="1" i="1" dirty="0">
                <a:solidFill>
                  <a:prstClr val="black"/>
                </a:solidFill>
                <a:effectLst>
                  <a:outerShdw blurRad="38100" dist="38100" dir="2700000" algn="tl">
                    <a:srgbClr val="000000">
                      <a:alpha val="43137"/>
                    </a:srgbClr>
                  </a:outerShdw>
                </a:effectLst>
                <a:latin typeface="Arial" charset="0"/>
                <a:cs typeface="Arial" charset="0"/>
              </a:rPr>
              <a:t>focus on the use of allocated budgets</a:t>
            </a:r>
            <a:r>
              <a:rPr lang="en-ZA" sz="2200" i="1" dirty="0">
                <a:solidFill>
                  <a:prstClr val="black"/>
                </a:solidFill>
                <a:latin typeface="Arial" charset="0"/>
                <a:cs typeface="Arial" charset="0"/>
              </a:rPr>
              <a:t> by institutions. It also provides an opportunity for institutions to </a:t>
            </a:r>
            <a:r>
              <a:rPr lang="en-ZA" sz="2200" b="1" i="1" dirty="0">
                <a:solidFill>
                  <a:prstClr val="black"/>
                </a:solidFill>
                <a:effectLst>
                  <a:outerShdw blurRad="38100" dist="38100" dir="2700000" algn="tl">
                    <a:srgbClr val="000000">
                      <a:alpha val="43137"/>
                    </a:srgbClr>
                  </a:outerShdw>
                </a:effectLst>
                <a:latin typeface="Arial" charset="0"/>
                <a:cs typeface="Arial" charset="0"/>
              </a:rPr>
              <a:t>indicate measures that will be taken to ensure that implementation of plans remains on track</a:t>
            </a:r>
            <a:r>
              <a:rPr lang="en-ZA" sz="2200" dirty="0">
                <a:solidFill>
                  <a:prstClr val="black"/>
                </a:solidFill>
                <a:latin typeface="Arial" charset="0"/>
                <a:cs typeface="Arial" charset="0"/>
              </a:rPr>
              <a:t>.”</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5</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346580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1" y="0"/>
            <a:ext cx="914399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Legislative Requirements</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a:t>
            </a:r>
            <a:r>
              <a:rPr lang="en-ZA" sz="2200" i="1" dirty="0">
                <a:solidFill>
                  <a:prstClr val="black"/>
                </a:solidFill>
                <a:latin typeface="Arial" charset="0"/>
                <a:cs typeface="Arial" charset="0"/>
              </a:rPr>
              <a:t>Quarterly Performance Reports (QPRs) provide </a:t>
            </a:r>
            <a:r>
              <a:rPr lang="en-ZA" sz="2200" b="1" i="1" dirty="0">
                <a:solidFill>
                  <a:prstClr val="black"/>
                </a:solidFill>
                <a:effectLst>
                  <a:outerShdw blurRad="38100" dist="38100" dir="2700000" algn="tl">
                    <a:srgbClr val="000000">
                      <a:alpha val="43137"/>
                    </a:srgbClr>
                  </a:outerShdw>
                </a:effectLst>
                <a:latin typeface="Arial" charset="0"/>
                <a:cs typeface="Arial" charset="0"/>
              </a:rPr>
              <a:t>progress on the implementation of an institutions’ Annual Performance Plan </a:t>
            </a:r>
            <a:r>
              <a:rPr lang="en-ZA" sz="2200" i="1" dirty="0">
                <a:solidFill>
                  <a:prstClr val="black"/>
                </a:solidFill>
                <a:latin typeface="Arial" charset="0"/>
                <a:cs typeface="Arial" charset="0"/>
              </a:rPr>
              <a:t>on a quarterly basis, with particular reference to </a:t>
            </a:r>
            <a:r>
              <a:rPr lang="en-ZA" sz="2200" b="1" i="1" dirty="0">
                <a:solidFill>
                  <a:prstClr val="black"/>
                </a:solidFill>
                <a:effectLst>
                  <a:outerShdw blurRad="38100" dist="38100" dir="2700000" algn="tl">
                    <a:srgbClr val="000000">
                      <a:alpha val="43137"/>
                    </a:srgbClr>
                  </a:outerShdw>
                </a:effectLst>
                <a:latin typeface="Arial" charset="0"/>
                <a:cs typeface="Arial" charset="0"/>
              </a:rPr>
              <a:t>monitoring performance against outputs</a:t>
            </a:r>
            <a:r>
              <a:rPr lang="en-ZA" sz="2200" dirty="0">
                <a:solidFill>
                  <a:prstClr val="black"/>
                </a:solidFill>
                <a:latin typeface="Arial" charset="0"/>
                <a:cs typeface="Arial" charset="0"/>
              </a:rPr>
              <a:t>.”</a:t>
            </a:r>
          </a:p>
          <a:p>
            <a:pPr algn="just" defTabSz="914400" fontAlgn="base">
              <a:spcBef>
                <a:spcPct val="0"/>
              </a:spcBef>
              <a:spcAft>
                <a:spcPct val="0"/>
              </a:spcAft>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r>
              <a:rPr lang="en-ZA" sz="2200" dirty="0">
                <a:solidFill>
                  <a:prstClr val="black"/>
                </a:solidFill>
                <a:latin typeface="Arial" charset="0"/>
                <a:cs typeface="Arial" charset="0"/>
              </a:rPr>
              <a:t>DPME in the Presidency’s “</a:t>
            </a:r>
            <a:r>
              <a:rPr lang="en-ZA" sz="2200" i="1" dirty="0">
                <a:solidFill>
                  <a:prstClr val="black"/>
                </a:solidFill>
                <a:latin typeface="Arial" charset="0"/>
                <a:cs typeface="Arial" charset="0"/>
              </a:rPr>
              <a:t>Guidelines for the Preparation of Quarterly Performance Reports</a:t>
            </a:r>
            <a:r>
              <a:rPr lang="en-ZA" sz="2200" dirty="0">
                <a:solidFill>
                  <a:prstClr val="black"/>
                </a:solidFill>
                <a:latin typeface="Arial" charset="0"/>
                <a:cs typeface="Arial" charset="0"/>
              </a:rPr>
              <a:t>” dated May 2019 indicates that preliminary information must be submitted </a:t>
            </a:r>
            <a:r>
              <a:rPr lang="en-ZA" sz="2200" b="1" dirty="0">
                <a:effectLst>
                  <a:outerShdw blurRad="38100" dist="38100" dir="2700000" algn="tl">
                    <a:srgbClr val="000000">
                      <a:alpha val="43137"/>
                    </a:srgbClr>
                  </a:outerShdw>
                </a:effectLst>
                <a:latin typeface="Arial" charset="0"/>
                <a:cs typeface="Arial" charset="0"/>
              </a:rPr>
              <a:t>within 30 days after the end of each quarter</a:t>
            </a:r>
            <a:r>
              <a:rPr lang="en-ZA" sz="2200" dirty="0">
                <a:solidFill>
                  <a:prstClr val="black"/>
                </a:solidFill>
                <a:latin typeface="Arial" charset="0"/>
                <a:cs typeface="Arial" charset="0"/>
              </a:rPr>
              <a:t> and actual information must be submitted with preliminary data of the next quarter. </a:t>
            </a: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578517" y="6477000"/>
            <a:ext cx="53382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6</a:t>
            </a:fld>
            <a:endParaRPr lang="en-US" altLang="en-US" sz="2400" dirty="0">
              <a:solidFill>
                <a:srgbClr val="014929"/>
              </a:solidFill>
              <a:latin typeface="Arial" panose="020B0604020202020204" pitchFamily="34" charset="0"/>
            </a:endParaRPr>
          </a:p>
        </p:txBody>
      </p:sp>
    </p:spTree>
    <p:extLst>
      <p:ext uri="{BB962C8B-B14F-4D97-AF65-F5344CB8AC3E}">
        <p14:creationId xmlns:p14="http://schemas.microsoft.com/office/powerpoint/2010/main" val="416979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6" name="Rectangle 13"/>
          <p:cNvSpPr>
            <a:spLocks noChangeArrowheads="1"/>
          </p:cNvSpPr>
          <p:nvPr/>
        </p:nvSpPr>
        <p:spPr bwMode="auto">
          <a:xfrm>
            <a:off x="298580" y="595901"/>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lnSpc>
                <a:spcPct val="200000"/>
              </a:lnSpc>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endParaRPr lang="en-ZA" sz="2600" dirty="0">
              <a:solidFill>
                <a:prstClr val="black"/>
              </a:solidFill>
              <a:latin typeface="Arial" charset="0"/>
              <a:cs typeface="Arial" charset="0"/>
            </a:endParaRP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
            </a:r>
            <a:br>
              <a:rPr lang="en-ZA" sz="4800" b="1" dirty="0">
                <a:solidFill>
                  <a:srgbClr val="014929"/>
                </a:solidFill>
                <a:effectLst>
                  <a:outerShdw blurRad="38100" dist="38100" dir="2700000" algn="tl">
                    <a:srgbClr val="000000">
                      <a:alpha val="43137"/>
                    </a:srgbClr>
                  </a:outerShdw>
                </a:effectLst>
                <a:latin typeface="Arial" charset="0"/>
                <a:cs typeface="Arial" charset="0"/>
              </a:rPr>
            </a:br>
            <a:r>
              <a:rPr lang="en-ZA" sz="4800" b="1" dirty="0">
                <a:solidFill>
                  <a:srgbClr val="014929"/>
                </a:solidFill>
                <a:effectLst>
                  <a:outerShdw blurRad="38100" dist="38100" dir="2700000" algn="tl">
                    <a:srgbClr val="000000">
                      <a:alpha val="43137"/>
                    </a:srgbClr>
                  </a:outerShdw>
                </a:effectLst>
                <a:latin typeface="Arial" charset="0"/>
                <a:cs typeface="Arial" charset="0"/>
              </a:rPr>
              <a:t>DOD Q4 Performance </a:t>
            </a:r>
          </a:p>
          <a:p>
            <a:pPr algn="ctr" defTabSz="914400" fontAlgn="base">
              <a:spcBef>
                <a:spcPct val="0"/>
              </a:spcBef>
              <a:spcAft>
                <a:spcPct val="0"/>
              </a:spcAft>
            </a:pPr>
            <a:r>
              <a:rPr lang="en-ZA" sz="4800" b="1" dirty="0">
                <a:solidFill>
                  <a:srgbClr val="014929"/>
                </a:solidFill>
                <a:effectLst>
                  <a:outerShdw blurRad="38100" dist="38100" dir="2700000" algn="tl">
                    <a:srgbClr val="000000">
                      <a:alpha val="43137"/>
                    </a:srgbClr>
                  </a:outerShdw>
                </a:effectLst>
                <a:latin typeface="Arial" charset="0"/>
                <a:cs typeface="Arial" charset="0"/>
              </a:rPr>
              <a:t>Report </a:t>
            </a:r>
          </a:p>
        </p:txBody>
      </p:sp>
    </p:spTree>
    <p:extLst>
      <p:ext uri="{BB962C8B-B14F-4D97-AF65-F5344CB8AC3E}">
        <p14:creationId xmlns:p14="http://schemas.microsoft.com/office/powerpoint/2010/main" val="2157483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Analysis of DOD Performance Indicators </a:t>
            </a:r>
          </a:p>
        </p:txBody>
      </p:sp>
      <p:sp>
        <p:nvSpPr>
          <p:cNvPr id="6" name="Rectangle 13"/>
          <p:cNvSpPr>
            <a:spLocks noChangeArrowheads="1"/>
          </p:cNvSpPr>
          <p:nvPr/>
        </p:nvSpPr>
        <p:spPr bwMode="auto">
          <a:xfrm>
            <a:off x="288979" y="836532"/>
            <a:ext cx="8565502" cy="45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14400" fontAlgn="base">
              <a:spcBef>
                <a:spcPct val="0"/>
              </a:spcBef>
              <a:spcAft>
                <a:spcPct val="0"/>
              </a:spcAft>
            </a:pPr>
            <a:r>
              <a:rPr lang="en-ZA" sz="2200" dirty="0">
                <a:solidFill>
                  <a:prstClr val="black"/>
                </a:solidFill>
                <a:latin typeface="Arial" charset="0"/>
                <a:cs typeface="Arial" charset="0"/>
              </a:rPr>
              <a:t>The DOD reported against 78 Performance Indicators (</a:t>
            </a:r>
            <a:r>
              <a:rPr lang="en-ZA" sz="2200" dirty="0" err="1">
                <a:solidFill>
                  <a:prstClr val="black"/>
                </a:solidFill>
                <a:latin typeface="Arial" charset="0"/>
                <a:cs typeface="Arial" charset="0"/>
              </a:rPr>
              <a:t>PInds</a:t>
            </a:r>
            <a:r>
              <a:rPr lang="en-ZA" sz="2200" dirty="0">
                <a:solidFill>
                  <a:prstClr val="black"/>
                </a:solidFill>
                <a:latin typeface="Arial" charset="0"/>
                <a:cs typeface="Arial" charset="0"/>
              </a:rPr>
              <a:t>), consisting of 140 targets, in the FY2019/20. </a:t>
            </a:r>
          </a:p>
          <a:p>
            <a:pPr algn="just" defTabSz="914400" fontAlgn="base">
              <a:spcBef>
                <a:spcPct val="0"/>
              </a:spcBef>
              <a:spcAft>
                <a:spcPct val="0"/>
              </a:spcAft>
            </a:pPr>
            <a:endParaRPr lang="en-ZA" sz="2200" dirty="0">
              <a:solidFill>
                <a:prstClr val="black"/>
              </a:solidFill>
              <a:latin typeface="Arial" charset="0"/>
              <a:cs typeface="Arial" charset="0"/>
            </a:endParaRPr>
          </a:p>
          <a:p>
            <a:pPr marL="457200" indent="-457200" algn="just" defTabSz="914400" fontAlgn="base">
              <a:spcBef>
                <a:spcPct val="0"/>
              </a:spcBef>
              <a:spcAft>
                <a:spcPct val="0"/>
              </a:spcAft>
              <a:buFont typeface="Arial" panose="020B0604020202020204" pitchFamily="34" charset="0"/>
              <a:buChar char="•"/>
            </a:pPr>
            <a:endParaRPr lang="en-ZA" sz="2200" dirty="0">
              <a:solidFill>
                <a:prstClr val="black"/>
              </a:solidFill>
              <a:latin typeface="Arial" charset="0"/>
              <a:cs typeface="Arial" charset="0"/>
            </a:endParaRPr>
          </a:p>
          <a:p>
            <a:pPr algn="just" defTabSz="914400" fontAlgn="base">
              <a:spcBef>
                <a:spcPct val="0"/>
              </a:spcBef>
              <a:spcAft>
                <a:spcPct val="0"/>
              </a:spcAft>
            </a:pPr>
            <a:endParaRPr lang="en-ZA" sz="2200" dirty="0">
              <a:solidFill>
                <a:prstClr val="black"/>
              </a:solidFill>
              <a:latin typeface="Arial" charset="0"/>
              <a:cs typeface="Arial" charset="0"/>
            </a:endParaRPr>
          </a:p>
        </p:txBody>
      </p:sp>
      <p:sp>
        <p:nvSpPr>
          <p:cNvPr id="7" name="Slide Number Placeholder 1"/>
          <p:cNvSpPr>
            <a:spLocks noGrp="1"/>
          </p:cNvSpPr>
          <p:nvPr>
            <p:ph type="sldNum" sz="quarter" idx="10"/>
          </p:nvPr>
        </p:nvSpPr>
        <p:spPr bwMode="auto">
          <a:xfrm>
            <a:off x="8674769" y="6477000"/>
            <a:ext cx="437576"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8</a:t>
            </a:fld>
            <a:endParaRPr lang="en-US" altLang="en-US" sz="2400" dirty="0">
              <a:solidFill>
                <a:srgbClr val="014929"/>
              </a:solidFill>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56275" y="1846817"/>
            <a:ext cx="4369653" cy="2432106"/>
          </a:xfrm>
          <a:prstGeom prst="rect">
            <a:avLst/>
          </a:prstGeom>
        </p:spPr>
      </p:pic>
      <p:pic>
        <p:nvPicPr>
          <p:cNvPr id="3" name="Picture 2"/>
          <p:cNvPicPr>
            <a:picLocks noChangeAspect="1"/>
          </p:cNvPicPr>
          <p:nvPr/>
        </p:nvPicPr>
        <p:blipFill>
          <a:blip r:embed="rId4"/>
          <a:stretch>
            <a:fillRect/>
          </a:stretch>
        </p:blipFill>
        <p:spPr>
          <a:xfrm>
            <a:off x="1921009" y="3627453"/>
            <a:ext cx="4561584" cy="2532024"/>
          </a:xfrm>
          <a:prstGeom prst="rect">
            <a:avLst/>
          </a:prstGeom>
        </p:spPr>
      </p:pic>
      <p:pic>
        <p:nvPicPr>
          <p:cNvPr id="8" name="Picture 7"/>
          <p:cNvPicPr>
            <a:picLocks noChangeAspect="1"/>
          </p:cNvPicPr>
          <p:nvPr/>
        </p:nvPicPr>
        <p:blipFill>
          <a:blip r:embed="rId5"/>
          <a:stretch>
            <a:fillRect/>
          </a:stretch>
        </p:blipFill>
        <p:spPr>
          <a:xfrm>
            <a:off x="4679539" y="1882603"/>
            <a:ext cx="4131324" cy="2454936"/>
          </a:xfrm>
          <a:prstGeom prst="rect">
            <a:avLst/>
          </a:prstGeom>
        </p:spPr>
      </p:pic>
    </p:spTree>
    <p:extLst>
      <p:ext uri="{BB962C8B-B14F-4D97-AF65-F5344CB8AC3E}">
        <p14:creationId xmlns:p14="http://schemas.microsoft.com/office/powerpoint/2010/main" val="188936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A1CDA-D78E-4139-A30F-DB0B35DA2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 y="404"/>
            <a:ext cx="9144539" cy="6857596"/>
          </a:xfrm>
          <a:prstGeom prst="rect">
            <a:avLst/>
          </a:prstGeom>
        </p:spPr>
      </p:pic>
      <p:sp>
        <p:nvSpPr>
          <p:cNvPr id="4" name="Rectangle 2"/>
          <p:cNvSpPr txBox="1">
            <a:spLocks/>
          </p:cNvSpPr>
          <p:nvPr/>
        </p:nvSpPr>
        <p:spPr bwMode="auto">
          <a:xfrm>
            <a:off x="-539" y="0"/>
            <a:ext cx="9144539" cy="625475"/>
          </a:xfrm>
          <a:prstGeom prst="rect">
            <a:avLst/>
          </a:prstGeom>
          <a:solidFill>
            <a:srgbClr val="014929"/>
          </a:solidFill>
          <a:ln>
            <a:noFill/>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fontAlgn="base">
              <a:spcBef>
                <a:spcPct val="0"/>
              </a:spcBef>
              <a:spcAft>
                <a:spcPct val="0"/>
              </a:spcAft>
            </a:pPr>
            <a:r>
              <a:rPr lang="en-US" altLang="en-US" sz="2800" b="1" dirty="0">
                <a:solidFill>
                  <a:prstClr val="white"/>
                </a:solidFill>
                <a:latin typeface="Arial" panose="020B0604020202020204" pitchFamily="34" charset="0"/>
              </a:rPr>
              <a:t>Analysis of DOD Targets per Main </a:t>
            </a:r>
            <a:r>
              <a:rPr lang="en-US" altLang="en-US" sz="2800" b="1" dirty="0" err="1">
                <a:solidFill>
                  <a:prstClr val="white"/>
                </a:solidFill>
                <a:latin typeface="Arial" panose="020B0604020202020204" pitchFamily="34" charset="0"/>
              </a:rPr>
              <a:t>Programme</a:t>
            </a:r>
            <a:endParaRPr lang="en-US" altLang="en-US" sz="2800" b="1" dirty="0">
              <a:solidFill>
                <a:prstClr val="white"/>
              </a:solidFill>
              <a:latin typeface="Arial" panose="020B0604020202020204" pitchFamily="34" charset="0"/>
            </a:endParaRPr>
          </a:p>
        </p:txBody>
      </p:sp>
      <p:sp>
        <p:nvSpPr>
          <p:cNvPr id="7" name="Slide Number Placeholder 1"/>
          <p:cNvSpPr>
            <a:spLocks noGrp="1"/>
          </p:cNvSpPr>
          <p:nvPr>
            <p:ph type="sldNum" sz="quarter" idx="10"/>
          </p:nvPr>
        </p:nvSpPr>
        <p:spPr bwMode="auto">
          <a:xfrm>
            <a:off x="8590547" y="6477000"/>
            <a:ext cx="521797"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BC28864-C4CA-4A15-9413-2BBFBF60B2D0}" type="slidenum">
              <a:rPr lang="en-US" altLang="en-US" sz="1600" smtClean="0">
                <a:solidFill>
                  <a:srgbClr val="014929"/>
                </a:solidFill>
                <a:latin typeface="Arial" panose="020B0604020202020204" pitchFamily="34" charset="0"/>
              </a:rPr>
              <a:pPr algn="r"/>
              <a:t>9</a:t>
            </a:fld>
            <a:endParaRPr lang="en-US" altLang="en-US" sz="2400" dirty="0">
              <a:solidFill>
                <a:srgbClr val="014929"/>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6233675"/>
              </p:ext>
            </p:extLst>
          </p:nvPr>
        </p:nvGraphicFramePr>
        <p:xfrm>
          <a:off x="223419" y="850178"/>
          <a:ext cx="8691983" cy="4021065"/>
        </p:xfrm>
        <a:graphic>
          <a:graphicData uri="http://schemas.openxmlformats.org/drawingml/2006/table">
            <a:tbl>
              <a:tblPr firstRow="1" bandRow="1"/>
              <a:tblGrid>
                <a:gridCol w="3903413">
                  <a:extLst>
                    <a:ext uri="{9D8B030D-6E8A-4147-A177-3AD203B41FA5}">
                      <a16:colId xmlns:a16="http://schemas.microsoft.com/office/drawing/2014/main" val="20000"/>
                    </a:ext>
                  </a:extLst>
                </a:gridCol>
                <a:gridCol w="957714">
                  <a:extLst>
                    <a:ext uri="{9D8B030D-6E8A-4147-A177-3AD203B41FA5}">
                      <a16:colId xmlns:a16="http://schemas.microsoft.com/office/drawing/2014/main" val="20001"/>
                    </a:ext>
                  </a:extLst>
                </a:gridCol>
                <a:gridCol w="957714">
                  <a:extLst>
                    <a:ext uri="{9D8B030D-6E8A-4147-A177-3AD203B41FA5}">
                      <a16:colId xmlns:a16="http://schemas.microsoft.com/office/drawing/2014/main" val="20002"/>
                    </a:ext>
                  </a:extLst>
                </a:gridCol>
                <a:gridCol w="957714">
                  <a:extLst>
                    <a:ext uri="{9D8B030D-6E8A-4147-A177-3AD203B41FA5}">
                      <a16:colId xmlns:a16="http://schemas.microsoft.com/office/drawing/2014/main" val="20003"/>
                    </a:ext>
                  </a:extLst>
                </a:gridCol>
                <a:gridCol w="957714">
                  <a:extLst>
                    <a:ext uri="{9D8B030D-6E8A-4147-A177-3AD203B41FA5}">
                      <a16:colId xmlns:a16="http://schemas.microsoft.com/office/drawing/2014/main" val="20004"/>
                    </a:ext>
                  </a:extLst>
                </a:gridCol>
                <a:gridCol w="957714">
                  <a:extLst>
                    <a:ext uri="{9D8B030D-6E8A-4147-A177-3AD203B41FA5}">
                      <a16:colId xmlns:a16="http://schemas.microsoft.com/office/drawing/2014/main" val="20005"/>
                    </a:ext>
                  </a:extLst>
                </a:gridCol>
              </a:tblGrid>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Programme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Q1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Q2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Q3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Q4 </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chemeClr val="bg1"/>
                          </a:solidFill>
                          <a:latin typeface="Arial" panose="020B0604020202020204" pitchFamily="34" charset="0"/>
                          <a:cs typeface="Arial" panose="020B0604020202020204" pitchFamily="34" charset="0"/>
                        </a:rPr>
                        <a:t>Total</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14929"/>
                    </a:solidFill>
                  </a:tcPr>
                </a:tc>
                <a:extLst>
                  <a:ext uri="{0D108BD9-81ED-4DB2-BD59-A6C34878D82A}">
                    <a16:rowId xmlns:a16="http://schemas.microsoft.com/office/drawing/2014/main" val="10000"/>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US" sz="1500" b="1" dirty="0">
                          <a:solidFill>
                            <a:schemeClr val="tx1"/>
                          </a:solidFill>
                          <a:latin typeface="Arial" panose="020B0604020202020204" pitchFamily="34" charset="0"/>
                          <a:cs typeface="Arial" panose="020B0604020202020204" pitchFamily="34" charset="0"/>
                        </a:rPr>
                        <a:t>Administration</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15</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16</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11</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47</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89</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1"/>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Force Employment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5</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5</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2"/>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Landward Defence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6</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3"/>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Air Defence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6</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4"/>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Maritime Defence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1</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6</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5"/>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Military Health Support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8</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6"/>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Defence Intelligence</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8</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7"/>
                  </a:ext>
                </a:extLst>
              </a:tr>
              <a:tr h="3951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r>
                        <a:rPr lang="en-ZA" sz="1500" b="1" dirty="0">
                          <a:solidFill>
                            <a:schemeClr val="tx1"/>
                          </a:solidFill>
                          <a:latin typeface="Arial" panose="020B0604020202020204" pitchFamily="34" charset="0"/>
                          <a:cs typeface="Arial" panose="020B0604020202020204" pitchFamily="34" charset="0"/>
                        </a:rPr>
                        <a:t>General Support</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2</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500" dirty="0">
                          <a:effectLst/>
                          <a:latin typeface="Arial" panose="020B0604020202020204" pitchFamily="34" charset="0"/>
                          <a:ea typeface="Times New Roman" panose="02020603050405020304" pitchFamily="18" charset="0"/>
                          <a:cs typeface="Arial" panose="020B0604020202020204" pitchFamily="34" charset="0"/>
                        </a:rPr>
                        <a:t>6</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12</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8"/>
                  </a:ext>
                </a:extLst>
              </a:tr>
              <a:tr h="464994">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r>
                        <a:rPr lang="en-ZA" sz="1600" b="1" dirty="0">
                          <a:solidFill>
                            <a:srgbClr val="014929"/>
                          </a:solidFill>
                          <a:latin typeface="Arial" panose="020B0604020202020204" pitchFamily="34" charset="0"/>
                          <a:cs typeface="Arial" panose="020B0604020202020204" pitchFamily="34" charset="0"/>
                        </a:rPr>
                        <a:t>TOTAL</a:t>
                      </a:r>
                      <a:endParaRPr lang="en-ZA" sz="1200" b="1" i="1" dirty="0">
                        <a:solidFill>
                          <a:srgbClr val="014929"/>
                        </a:solidFill>
                        <a:latin typeface="Arial" panose="020B0604020202020204" pitchFamily="34" charset="0"/>
                        <a:cs typeface="Arial" panose="020B0604020202020204" pitchFamily="34" charset="0"/>
                      </a:endParaRP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24</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27</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21</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p>
                      <a:pPr marL="0" algn="ctr" defTabSz="914400" rtl="0" eaLnBrk="1" latinLnBrk="0" hangingPunct="1">
                        <a:spcAft>
                          <a:spcPts val="0"/>
                        </a:spcAft>
                      </a:pPr>
                      <a:r>
                        <a:rPr lang="en-ZA" sz="1600" b="1" kern="1200" dirty="0">
                          <a:solidFill>
                            <a:srgbClr val="014929"/>
                          </a:solidFill>
                          <a:latin typeface="Arial" panose="020B0604020202020204" pitchFamily="34" charset="0"/>
                          <a:ea typeface="+mn-ea"/>
                          <a:cs typeface="Arial" panose="020B0604020202020204" pitchFamily="34" charset="0"/>
                        </a:rPr>
                        <a:t>68</a:t>
                      </a:r>
                      <a:endParaRPr lang="en-GB" sz="1600" b="1" kern="1200" dirty="0">
                        <a:solidFill>
                          <a:srgbClr val="014929"/>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en-ZA" sz="1600" b="1" dirty="0">
                          <a:solidFill>
                            <a:srgbClr val="014929"/>
                          </a:solidFill>
                          <a:latin typeface="Arial" panose="020B0604020202020204" pitchFamily="34" charset="0"/>
                          <a:cs typeface="Arial" panose="020B0604020202020204" pitchFamily="34" charset="0"/>
                        </a:rPr>
                        <a:t>140</a:t>
                      </a:r>
                    </a:p>
                  </a:txBody>
                  <a:tcPr marL="84406" marR="84406" marT="42203" marB="422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2DC"/>
                    </a:solidFill>
                  </a:tcPr>
                </a:tc>
                <a:extLst>
                  <a:ext uri="{0D108BD9-81ED-4DB2-BD59-A6C34878D82A}">
                    <a16:rowId xmlns:a16="http://schemas.microsoft.com/office/drawing/2014/main" val="10009"/>
                  </a:ext>
                </a:extLst>
              </a:tr>
            </a:tbl>
          </a:graphicData>
        </a:graphic>
      </p:graphicFrame>
      <p:sp>
        <p:nvSpPr>
          <p:cNvPr id="2" name="Rounded Rectangle 1"/>
          <p:cNvSpPr/>
          <p:nvPr/>
        </p:nvSpPr>
        <p:spPr>
          <a:xfrm>
            <a:off x="7163396" y="1275128"/>
            <a:ext cx="582706" cy="3538920"/>
          </a:xfrm>
          <a:prstGeom prst="roundRect">
            <a:avLst/>
          </a:prstGeom>
          <a:noFill/>
          <a:ln w="28575">
            <a:solidFill>
              <a:srgbClr val="0066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073498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atellite Dish">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1_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1_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1_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1_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1_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1_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1_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1_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9288</TotalTime>
  <Words>3252</Words>
  <Application>Microsoft Office PowerPoint</Application>
  <PresentationFormat>On-screen Show (4:3)</PresentationFormat>
  <Paragraphs>770</Paragraphs>
  <Slides>44</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Arial</vt:lpstr>
      <vt:lpstr>Arial Black</vt:lpstr>
      <vt:lpstr>Arial Narrow</vt:lpstr>
      <vt:lpstr>Calibri</vt:lpstr>
      <vt:lpstr>Calibri Light</vt:lpstr>
      <vt:lpstr>Courier New</vt:lpstr>
      <vt:lpstr>Times New Roman</vt:lpstr>
      <vt:lpstr>Verdana</vt:lpstr>
      <vt:lpstr>Wingdings</vt:lpstr>
      <vt:lpstr>Office Theme</vt:lpstr>
      <vt:lpstr>2_Satellite Dish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Peter Daniels</cp:lastModifiedBy>
  <cp:revision>460</cp:revision>
  <cp:lastPrinted>2020-05-08T17:59:48Z</cp:lastPrinted>
  <dcterms:created xsi:type="dcterms:W3CDTF">2017-09-19T08:49:45Z</dcterms:created>
  <dcterms:modified xsi:type="dcterms:W3CDTF">2020-06-02T12:18:57Z</dcterms:modified>
</cp:coreProperties>
</file>