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12" r:id="rId3"/>
    <p:sldId id="307" r:id="rId4"/>
    <p:sldId id="308" r:id="rId5"/>
    <p:sldId id="309" r:id="rId6"/>
    <p:sldId id="310" r:id="rId7"/>
    <p:sldId id="281" r:id="rId8"/>
    <p:sldId id="304" r:id="rId9"/>
    <p:sldId id="333" r:id="rId10"/>
    <p:sldId id="319" r:id="rId11"/>
    <p:sldId id="321" r:id="rId12"/>
    <p:sldId id="322" r:id="rId13"/>
    <p:sldId id="314" r:id="rId14"/>
    <p:sldId id="315" r:id="rId15"/>
    <p:sldId id="335" r:id="rId16"/>
    <p:sldId id="316" r:id="rId17"/>
    <p:sldId id="317" r:id="rId18"/>
    <p:sldId id="323" r:id="rId19"/>
    <p:sldId id="324" r:id="rId20"/>
    <p:sldId id="326" r:id="rId21"/>
    <p:sldId id="327" r:id="rId22"/>
    <p:sldId id="328" r:id="rId23"/>
    <p:sldId id="329" r:id="rId24"/>
    <p:sldId id="330" r:id="rId25"/>
    <p:sldId id="332" r:id="rId26"/>
    <p:sldId id="300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Sheet1!$A$12:$A$20</c:f>
              <c:strCache>
                <c:ptCount val="9"/>
                <c:pt idx="0">
                  <c:v>FY2011/12</c:v>
                </c:pt>
                <c:pt idx="1">
                  <c:v>FY2012/13</c:v>
                </c:pt>
                <c:pt idx="2">
                  <c:v>FY2013/14</c:v>
                </c:pt>
                <c:pt idx="3">
                  <c:v>FY2014/15</c:v>
                </c:pt>
                <c:pt idx="4">
                  <c:v>FY2015/16</c:v>
                </c:pt>
                <c:pt idx="5">
                  <c:v>FY2016/17</c:v>
                </c:pt>
                <c:pt idx="6">
                  <c:v>FY2017/18</c:v>
                </c:pt>
                <c:pt idx="7">
                  <c:v>FY2018/19</c:v>
                </c:pt>
                <c:pt idx="8">
                  <c:v>FY2019/20</c:v>
                </c:pt>
              </c:strCache>
            </c:strRef>
          </c:cat>
          <c:val>
            <c:numRef>
              <c:f>Sheet1!$B$12:$B$20</c:f>
              <c:numCache>
                <c:formatCode>General</c:formatCode>
                <c:ptCount val="9"/>
                <c:pt idx="0">
                  <c:v>79108</c:v>
                </c:pt>
                <c:pt idx="1">
                  <c:v>78586</c:v>
                </c:pt>
                <c:pt idx="2">
                  <c:v>78979</c:v>
                </c:pt>
                <c:pt idx="3">
                  <c:v>78513</c:v>
                </c:pt>
                <c:pt idx="4">
                  <c:v>77964</c:v>
                </c:pt>
                <c:pt idx="5">
                  <c:v>77383</c:v>
                </c:pt>
                <c:pt idx="6">
                  <c:v>76173</c:v>
                </c:pt>
                <c:pt idx="7">
                  <c:v>74851</c:v>
                </c:pt>
                <c:pt idx="8">
                  <c:v>72768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0-4189-BA2B-8A79B52F1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846816"/>
        <c:axId val="1085856064"/>
      </c:barChart>
      <c:catAx>
        <c:axId val="10858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5856064"/>
        <c:crosses val="autoZero"/>
        <c:auto val="1"/>
        <c:lblAlgn val="ctr"/>
        <c:lblOffset val="100"/>
        <c:noMultiLvlLbl val="0"/>
      </c:catAx>
      <c:valAx>
        <c:axId val="108585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58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35433070866141E-2"/>
          <c:y val="9.2906249999999996E-2"/>
          <c:w val="0.49959596456692912"/>
          <c:h val="0.749393946850393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8F-4C35-B49C-6C7FBC5DA9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8F-4C35-B49C-6C7FBC5DA9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8F-4C35-B49C-6C7FBC5DA9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8F-4C35-B49C-6C7FBC5DA90E}"/>
              </c:ext>
            </c:extLst>
          </c:dPt>
          <c:cat>
            <c:strRef>
              <c:f>Sheet1!$A$2:$A$5</c:f>
              <c:strCache>
                <c:ptCount val="4"/>
                <c:pt idx="0">
                  <c:v>Combat</c:v>
                </c:pt>
                <c:pt idx="1">
                  <c:v>Proffessional</c:v>
                </c:pt>
                <c:pt idx="2">
                  <c:v>Supprt</c:v>
                </c:pt>
                <c:pt idx="3">
                  <c:v>Technical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32270</c:v>
                </c:pt>
                <c:pt idx="1">
                  <c:v>5389</c:v>
                </c:pt>
                <c:pt idx="2">
                  <c:v>18969</c:v>
                </c:pt>
                <c:pt idx="3">
                  <c:v>6465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8F-4C35-B49C-6C7FBC5D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893674449258279E-2"/>
          <c:y val="0.85167519685039372"/>
          <c:w val="0.63093474731893373"/>
          <c:h val="9.207480314960632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0.37186</cdr:x>
      <cdr:y>0.42448</cdr:y>
    </cdr:from>
    <cdr:to>
      <cdr:x>0.50259</cdr:x>
      <cdr:y>0.50103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1134" y="1725099"/>
          <a:ext cx="914400" cy="3110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33 490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0.22913</cdr:x>
      <cdr:y>0.69644</cdr:y>
    </cdr:from>
    <cdr:to>
      <cdr:x>0.30325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2754" y="2830343"/>
          <a:ext cx="518474" cy="33936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5 389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0.14479</cdr:x>
      <cdr:y>0.41993</cdr:y>
    </cdr:from>
    <cdr:to>
      <cdr:x>0.24317</cdr:x>
      <cdr:y>0.50808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12781" y="1706610"/>
          <a:ext cx="688156" cy="35821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18 969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0.22778</cdr:x>
      <cdr:y>0.16237</cdr:y>
    </cdr:from>
    <cdr:to>
      <cdr:x>0.31673</cdr:x>
      <cdr:y>0.2366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93327" y="659871"/>
          <a:ext cx="622169" cy="30165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6 465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55F2-7D68-420A-AA77-0F91050D828A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A419-0482-452A-A76F-6FCA1255A11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1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26C00-2C15-9648-9468-39B9E16F7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82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509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3972-2774-473B-8A2E-E779B9D652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7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3972-2774-473B-8A2E-E779B9D652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7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3972-2774-473B-8A2E-E779B9D652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/>
          </p:cNvPr>
          <p:cNvSpPr txBox="1">
            <a:spLocks/>
          </p:cNvSpPr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499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3972-2774-473B-8A2E-E779B9D652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7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A569-38E3-4F52-9CFB-6354BB78D9B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56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5334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17D3-0550-4A4B-AA00-BFB273454F8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27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3485-38E6-41C0-8B4E-8E51310FC78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0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302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95EF-3CA1-4D7C-A978-099D1E989F6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2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>
            <a:spLocks noChangeArrowheads="1"/>
          </p:cNvSpPr>
          <p:nvPr userDrawn="1"/>
        </p:nvSpPr>
        <p:spPr bwMode="auto">
          <a:xfrm>
            <a:off x="3744913" y="63944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Date Placeholder 3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8503-7989-41E0-9547-D14333EBD41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>
            <a:spLocks noChangeArrowheads="1"/>
          </p:cNvSpPr>
          <p:nvPr userDrawn="1"/>
        </p:nvSpPr>
        <p:spPr bwMode="auto">
          <a:xfrm>
            <a:off x="3744913" y="63944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5334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0839-6F3F-4421-ABDA-25ECD14498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9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3AE1-CFB6-4168-BB6B-3FE446985A3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5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CF04-F537-4865-B0F7-5A78473ACC5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Date Placeholder 5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8F5D-F1D6-45B0-A0A3-E470BC88D59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64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/>
          </p:cNvPr>
          <p:cNvSpPr txBox="1">
            <a:spLocks noChangeArrowheads="1"/>
          </p:cNvSpPr>
          <p:nvPr userDrawn="1"/>
        </p:nvSpPr>
        <p:spPr bwMode="auto">
          <a:xfrm>
            <a:off x="3592513" y="6242050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3162-C530-4E44-A07E-E350E12673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3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 userDrawn="1"/>
        </p:nvSpPr>
        <p:spPr>
          <a:xfrm>
            <a:off x="395288" y="6524625"/>
            <a:ext cx="86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algn="r" eaLnBrk="0" hangingPunct="0">
              <a:defRPr/>
            </a:pPr>
            <a:r>
              <a:rPr lang="en-US" sz="1000" b="1" dirty="0" smtClean="0">
                <a:solidFill>
                  <a:srgbClr val="FFFFFF">
                    <a:lumMod val="50000"/>
                  </a:srgbClr>
                </a:solidFill>
              </a:rPr>
              <a:t>08/09/2015</a:t>
            </a:r>
            <a:endParaRPr 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8610600" y="476672"/>
            <a:ext cx="533400" cy="586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5496" y="-27384"/>
            <a:ext cx="8568952" cy="504056"/>
          </a:xfr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txBody>
          <a:bodyPr anchor="ctr">
            <a:noAutofit/>
          </a:bodyPr>
          <a:lstStyle>
            <a:lvl1pPr marL="90488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extLst/>
          </a:lstStyle>
          <a:p>
            <a:pPr lvl="0"/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B8D6-7AF6-4D8F-B46E-E45A24985D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/xx</a:t>
            </a:r>
          </a:p>
        </p:txBody>
      </p:sp>
      <p:sp>
        <p:nvSpPr>
          <p:cNvPr id="6" name="Rectangl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358072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 userDrawn="1"/>
        </p:nvSpPr>
        <p:spPr>
          <a:xfrm>
            <a:off x="395288" y="6524625"/>
            <a:ext cx="86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algn="r" eaLnBrk="0" hangingPunct="0">
              <a:defRPr/>
            </a:pPr>
            <a:r>
              <a:rPr lang="en-US" sz="1000" b="1" dirty="0" smtClean="0">
                <a:solidFill>
                  <a:srgbClr val="FFFFFF">
                    <a:lumMod val="50000"/>
                  </a:srgbClr>
                </a:solidFill>
              </a:rPr>
              <a:t>08/09/2015</a:t>
            </a:r>
            <a:endParaRPr 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8610600" y="476672"/>
            <a:ext cx="533400" cy="586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5496" y="-27384"/>
            <a:ext cx="8568952" cy="504056"/>
          </a:xfr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txBody>
          <a:bodyPr anchor="ctr">
            <a:noAutofit/>
          </a:bodyPr>
          <a:lstStyle>
            <a:lvl1pPr marL="90488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extLst/>
          </a:lstStyle>
          <a:p>
            <a:pPr lvl="0"/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0A47-BC99-4B40-84D6-7323D25957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/xx</a:t>
            </a:r>
          </a:p>
        </p:txBody>
      </p:sp>
      <p:sp>
        <p:nvSpPr>
          <p:cNvPr id="6" name="Rectangl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35865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 userDrawn="1"/>
        </p:nvSpPr>
        <p:spPr>
          <a:xfrm>
            <a:off x="395288" y="6524625"/>
            <a:ext cx="86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algn="r" eaLnBrk="0" hangingPunct="0">
              <a:defRPr/>
            </a:pPr>
            <a:r>
              <a:rPr lang="en-US" sz="1000" b="1" dirty="0" smtClean="0">
                <a:solidFill>
                  <a:srgbClr val="FFFFFF">
                    <a:lumMod val="50000"/>
                  </a:srgbClr>
                </a:solidFill>
              </a:rPr>
              <a:t>08/09/2015</a:t>
            </a:r>
            <a:endParaRPr 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8610600" y="476672"/>
            <a:ext cx="533400" cy="586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5496" y="-27384"/>
            <a:ext cx="8568952" cy="504056"/>
          </a:xfr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txBody>
          <a:bodyPr anchor="ctr">
            <a:noAutofit/>
          </a:bodyPr>
          <a:lstStyle>
            <a:lvl1pPr marL="90488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extLst/>
          </a:lstStyle>
          <a:p>
            <a:pPr lvl="0"/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0F1D-F02C-424B-AC57-E4AD57AE9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/xx</a:t>
            </a:r>
          </a:p>
        </p:txBody>
      </p:sp>
      <p:sp>
        <p:nvSpPr>
          <p:cNvPr id="6" name="Rectangl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73206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6025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4AB2-F653-4DDA-BD22-546A6506EB16}" type="datetime1">
              <a:rPr lang="en-GB">
                <a:solidFill>
                  <a:srgbClr val="000000"/>
                </a:solidFill>
              </a:rPr>
              <a:pPr>
                <a:defRPr/>
              </a:pPr>
              <a:t>27/05/2020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AC14-F48A-42B7-AD25-F6F812559E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388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556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96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25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2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679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DFEB-C66B-4D93-91A2-0196143355C6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56B2-8FB5-4DCB-BA59-BE94C56CAA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1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93" r:id="rId13"/>
    <p:sldLayoutId id="21474836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5" name="Rectangle 3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076" name="Rectangle 4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2">
            <a:extLst/>
          </p:cNvPr>
          <p:cNvSpPr>
            <a:spLocks noChangeArrowheads="1"/>
          </p:cNvSpPr>
          <p:nvPr/>
        </p:nvSpPr>
        <p:spPr bwMode="black">
          <a:xfrm>
            <a:off x="215900" y="2159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3B849-558F-493B-A2CC-A0326F1A968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/>
          </p:cNvPr>
          <p:cNvSpPr txBox="1">
            <a:spLocks/>
          </p:cNvSpPr>
          <p:nvPr/>
        </p:nvSpPr>
        <p:spPr bwMode="auto">
          <a:xfrm>
            <a:off x="0" y="0"/>
            <a:ext cx="9144000" cy="617538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/>
          </p:cNvPr>
          <p:cNvSpPr txBox="1">
            <a:spLocks noChangeArrowheads="1"/>
          </p:cNvSpPr>
          <p:nvPr/>
        </p:nvSpPr>
        <p:spPr bwMode="auto">
          <a:xfrm>
            <a:off x="3600450" y="636111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1400" b="1" dirty="0" smtClean="0">
                <a:solidFill>
                  <a:srgbClr val="000000"/>
                </a:solidFill>
              </a:rPr>
              <a:t>CONFIDENTIAL</a:t>
            </a:r>
            <a:endParaRPr lang="en-ZA" alt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8C67E-A59D-2E4A-818C-4284EC5F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" y="-2523"/>
            <a:ext cx="9140638" cy="68605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99615" y="2134118"/>
            <a:ext cx="3609474" cy="23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ZA" sz="2000" b="1" dirty="0" smtClean="0"/>
              <a:t>STATUS  OF THE DOD</a:t>
            </a:r>
          </a:p>
          <a:p>
            <a:pPr algn="ctr">
              <a:defRPr/>
            </a:pPr>
            <a:endParaRPr lang="en-ZA" sz="2000" b="1" dirty="0"/>
          </a:p>
          <a:p>
            <a:pPr algn="ctr">
              <a:defRPr/>
            </a:pPr>
            <a:r>
              <a:rPr lang="en-ZA" sz="2000" b="1" dirty="0" smtClean="0"/>
              <a:t>PORTFOLIO COMMITTEE ON DEFENCE </a:t>
            </a:r>
          </a:p>
          <a:p>
            <a:pPr algn="ctr">
              <a:defRPr/>
            </a:pPr>
            <a:endParaRPr lang="en-ZA" sz="2000" b="1" dirty="0"/>
          </a:p>
          <a:p>
            <a:pPr algn="ctr">
              <a:defRPr/>
            </a:pPr>
            <a:endParaRPr lang="en-ZA" sz="2000" b="1" dirty="0" smtClean="0"/>
          </a:p>
          <a:p>
            <a:pPr algn="ctr">
              <a:defRPr/>
            </a:pPr>
            <a:r>
              <a:rPr lang="en-ZA" sz="2000" b="1" dirty="0" smtClean="0"/>
              <a:t>27 MAY 2020 </a:t>
            </a:r>
          </a:p>
          <a:p>
            <a:pPr algn="ctr">
              <a:defRPr/>
            </a:pPr>
            <a:endParaRPr lang="en-ZA" sz="2000" b="1" dirty="0"/>
          </a:p>
          <a:p>
            <a:pPr algn="ctr">
              <a:defRPr/>
            </a:pPr>
            <a:endParaRPr lang="en-ZA" sz="2000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940FC-57B8-4292-9891-1929B1C9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FF2-D517-4865-A9A1-DD59E1C7EAF8}" type="slidenum">
              <a:rPr lang="en-ZA" smtClean="0"/>
              <a:t>1</a:t>
            </a:fld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51B88E-47C4-B746-A9AC-17E5B1208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84" y="155303"/>
            <a:ext cx="1077425" cy="14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08441"/>
            <a:ext cx="6858000" cy="41861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 Actual Strength of the DOD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934211"/>
              </p:ext>
            </p:extLst>
          </p:nvPr>
        </p:nvGraphicFramePr>
        <p:xfrm>
          <a:off x="339364" y="1417764"/>
          <a:ext cx="8474697" cy="365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6375" y="1603110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79,108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6477" y="1735946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78,586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182" y="1633998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78,979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356" y="1754477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78,513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9646" y="1899669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77,964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6560" y="2057219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77,383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863" y="2410187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76,173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2744" y="2749843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74,851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1442" y="3383547"/>
            <a:ext cx="68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73,988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368F6EA-D564-6E43-8C35-1A469DC0DC1E}"/>
              </a:ext>
            </a:extLst>
          </p:cNvPr>
          <p:cNvSpPr txBox="1">
            <a:spLocks/>
          </p:cNvSpPr>
          <p:nvPr/>
        </p:nvSpPr>
        <p:spPr>
          <a:xfrm>
            <a:off x="502555" y="50800"/>
            <a:ext cx="8229600" cy="569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PERSONNEL (FY 2018/19)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328883-2F42-394F-A15B-EA1CF162A662}"/>
              </a:ext>
            </a:extLst>
          </p:cNvPr>
          <p:cNvCxnSpPr>
            <a:cxnSpLocks/>
          </p:cNvCxnSpPr>
          <p:nvPr/>
        </p:nvCxnSpPr>
        <p:spPr>
          <a:xfrm>
            <a:off x="2609566" y="476672"/>
            <a:ext cx="4680520" cy="0"/>
          </a:xfrm>
          <a:prstGeom prst="line">
            <a:avLst/>
          </a:prstGeom>
          <a:noFill/>
          <a:ln w="38100" cap="flat" cmpd="sng" algn="ctr">
            <a:solidFill>
              <a:srgbClr val="006536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5B722-5668-6447-B16C-DF4594A144CA}"/>
              </a:ext>
            </a:extLst>
          </p:cNvPr>
          <p:cNvCxnSpPr>
            <a:cxnSpLocks/>
          </p:cNvCxnSpPr>
          <p:nvPr/>
        </p:nvCxnSpPr>
        <p:spPr>
          <a:xfrm>
            <a:off x="4575105" y="488401"/>
            <a:ext cx="1924261" cy="0"/>
          </a:xfrm>
          <a:prstGeom prst="line">
            <a:avLst/>
          </a:prstGeom>
          <a:noFill/>
          <a:ln w="38100" cap="flat" cmpd="sng" algn="ctr">
            <a:solidFill>
              <a:srgbClr val="80B29B"/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C16EB0-4C3C-DE49-B1CE-94013D40A3E6}"/>
              </a:ext>
            </a:extLst>
          </p:cNvPr>
          <p:cNvSpPr txBox="1"/>
          <p:nvPr/>
        </p:nvSpPr>
        <p:spPr>
          <a:xfrm>
            <a:off x="1547664" y="59872"/>
            <a:ext cx="67763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DOD Rejuvenation Plan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0B946E-4D3A-A346-ACFA-8AFB23C6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175310"/>
            <a:ext cx="328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Strength as on 31 March 2020</a:t>
            </a:r>
          </a:p>
        </p:txBody>
      </p:sp>
    </p:spTree>
    <p:extLst>
      <p:ext uri="{BB962C8B-B14F-4D97-AF65-F5344CB8AC3E}">
        <p14:creationId xmlns:p14="http://schemas.microsoft.com/office/powerpoint/2010/main" val="26126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0229"/>
            <a:ext cx="7886700" cy="530420"/>
          </a:xfrm>
        </p:spPr>
        <p:txBody>
          <a:bodyPr>
            <a:normAutofit/>
          </a:bodyPr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Mustering Distribution in the SANDF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37477"/>
              </p:ext>
            </p:extLst>
          </p:nvPr>
        </p:nvGraphicFramePr>
        <p:xfrm>
          <a:off x="4998586" y="3185484"/>
          <a:ext cx="3688214" cy="2187731"/>
        </p:xfrm>
        <a:graphic>
          <a:graphicData uri="http://schemas.openxmlformats.org/drawingml/2006/table">
            <a:tbl>
              <a:tblPr/>
              <a:tblGrid>
                <a:gridCol w="174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MUSTERING CATEGORY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  <a:r>
                        <a:rPr lang="en-ZA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 YRS IN RANK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Combat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368F6EA-D564-6E43-8C35-1A469DC0DC1E}"/>
              </a:ext>
            </a:extLst>
          </p:cNvPr>
          <p:cNvSpPr txBox="1">
            <a:spLocks/>
          </p:cNvSpPr>
          <p:nvPr/>
        </p:nvSpPr>
        <p:spPr>
          <a:xfrm>
            <a:off x="457200" y="50800"/>
            <a:ext cx="8229600" cy="569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altLang="en-US" sz="2800" b="1">
                <a:solidFill>
                  <a:schemeClr val="bg1"/>
                </a:solidFill>
              </a:rPr>
              <a:t>PERSONNEL (FY 2018/19)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28883-2F42-394F-A15B-EA1CF162A662}"/>
              </a:ext>
            </a:extLst>
          </p:cNvPr>
          <p:cNvCxnSpPr>
            <a:cxnSpLocks/>
          </p:cNvCxnSpPr>
          <p:nvPr/>
        </p:nvCxnSpPr>
        <p:spPr>
          <a:xfrm>
            <a:off x="1979712" y="476672"/>
            <a:ext cx="4608512" cy="0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5B722-5668-6447-B16C-DF4594A144CA}"/>
              </a:ext>
            </a:extLst>
          </p:cNvPr>
          <p:cNvCxnSpPr>
            <a:cxnSpLocks/>
          </p:cNvCxnSpPr>
          <p:nvPr/>
        </p:nvCxnSpPr>
        <p:spPr>
          <a:xfrm>
            <a:off x="4593323" y="476672"/>
            <a:ext cx="2066909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C16EB0-4C3C-DE49-B1CE-94013D40A3E6}"/>
              </a:ext>
            </a:extLst>
          </p:cNvPr>
          <p:cNvSpPr txBox="1"/>
          <p:nvPr/>
        </p:nvSpPr>
        <p:spPr>
          <a:xfrm>
            <a:off x="323528" y="59872"/>
            <a:ext cx="79928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Personnel DOD Rejuvenation Plan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0B946E-4D3A-A346-ACFA-8AFB23C6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75212"/>
              </p:ext>
            </p:extLst>
          </p:nvPr>
        </p:nvGraphicFramePr>
        <p:xfrm>
          <a:off x="4998586" y="1282838"/>
          <a:ext cx="3688214" cy="1498089"/>
        </p:xfrm>
        <a:graphic>
          <a:graphicData uri="http://schemas.openxmlformats.org/drawingml/2006/table">
            <a:tbl>
              <a:tblPr/>
              <a:tblGrid>
                <a:gridCol w="174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1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Strength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313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Civilian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9 675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73 988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02865961"/>
              </p:ext>
            </p:extLst>
          </p:nvPr>
        </p:nvGraphicFramePr>
        <p:xfrm>
          <a:off x="-19051" y="1480014"/>
          <a:ext cx="69948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5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664639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 dirty="0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277850" y="1982153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377C22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328511" y="5004465"/>
            <a:ext cx="733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has led to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the ability to execute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efficient and effective military operations.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251520" y="4446915"/>
            <a:ext cx="18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77C22"/>
                </a:solidFill>
              </a:rPr>
              <a:t>Implication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328510" y="2697420"/>
            <a:ext cx="7339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Defence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Allocation only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funds 63%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organisational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full requirement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relative decline in resource allocation to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portion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services)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budget significantly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inhibits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military operations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day-to-day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functioning of the DOD.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standard models used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inflation adjustments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allocation do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apply to Defence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(Defence Inflation is higher)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12</a:t>
            </a:fld>
            <a:endParaRPr lang="en-GB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53" y="627299"/>
            <a:ext cx="3452811" cy="20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681260" y="476672"/>
            <a:ext cx="1153349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476672"/>
            <a:ext cx="1086703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664639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251520" y="1847740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302181" y="3856980"/>
            <a:ext cx="7517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 new acquisition and no partial acquisition for the SANDF. No technology renewal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The DOD will experience declining equipment availability for operations due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poor serviceability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inadequate maintenance owing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ageing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DOD PME is characterized by growing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combat equipment and systems leading to incomplete or partial capabilities. Reduced overall combat readiness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307967" y="3351497"/>
            <a:ext cx="18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302180" y="2350742"/>
            <a:ext cx="7517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Capital Budget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SDA budget allocation for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renewal and modernisation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PME has been withdrawn almost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entirely (2021).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will certainly cause irreparable harm to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status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well as the future viability of the Defence Industry.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698E1C-B6F3-674D-BF2D-E444F8EE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ADE99C3-F1E6-9E4F-990D-08A74AEC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13</a:t>
            </a:fld>
            <a:endParaRPr lang="en-GB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53" y="627300"/>
            <a:ext cx="2928791" cy="172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681260" y="476672"/>
            <a:ext cx="1153349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476672"/>
            <a:ext cx="1086703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ontent Placeholder 1"/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49974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ZA" altLang="en-US" sz="1800" b="1" u="sng" dirty="0" smtClean="0">
                <a:latin typeface="Arial" pitchFamily="34" charset="0"/>
                <a:cs typeface="Arial" pitchFamily="34" charset="0"/>
              </a:rPr>
              <a:t>The Sovereignty Question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. The major defence contractor at this stage is DENEL with almost </a:t>
            </a:r>
            <a:r>
              <a:rPr lang="en-ZA" alt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% of orders coming from the SANDF (DOD). The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forfeiture/loss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 of the Special Defence Account implies the loss of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local defence industry including the skill set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Sovereign technology innovation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 may not realise. In situations of war or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external aggression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, South Africa will not have a defence related industry of its own for arms manufacturing and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modernisation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. Partly our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sovereignty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 is at </a:t>
            </a:r>
            <a:r>
              <a:rPr lang="en-ZA" altLang="en-US" sz="1800" b="1" dirty="0" smtClean="0">
                <a:latin typeface="Arial" pitchFamily="34" charset="0"/>
                <a:cs typeface="Arial" pitchFamily="34" charset="0"/>
              </a:rPr>
              <a:t>risk</a:t>
            </a:r>
            <a:r>
              <a:rPr lang="en-ZA" altLang="en-US" sz="1800" dirty="0" smtClean="0">
                <a:latin typeface="Arial" pitchFamily="34" charset="0"/>
                <a:cs typeface="Arial" pitchFamily="34" charset="0"/>
              </a:rPr>
              <a:t> of being eroded due to future reliance on foreign defence industries</a:t>
            </a: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5141A7-CA1C-465D-AA09-02FC235EB4D0}" type="slidenum">
              <a:rPr lang="en-GB" altLang="en-US" smtClean="0">
                <a:solidFill>
                  <a:srgbClr val="000000"/>
                </a:solidFill>
              </a:rPr>
              <a:pPr/>
              <a:t>14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40292" name="Title 2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8569325" cy="64611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z="2800" b="1" smtClean="0">
                <a:solidFill>
                  <a:schemeClr val="bg1"/>
                </a:solidFill>
              </a:rPr>
              <a:t>SPECIAL DEFENCE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A88B9-5269-AC4D-BA92-3A10AF23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 flipV="1">
            <a:off x="2411760" y="620689"/>
            <a:ext cx="2422849" cy="23958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620689"/>
            <a:ext cx="2454855" cy="11979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2076113" y="59872"/>
            <a:ext cx="51612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efence Account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469561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323528" y="1577063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374189" y="3933056"/>
            <a:ext cx="733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has led to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defence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effective military operations.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379975" y="3349881"/>
            <a:ext cx="18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328770" y="2053737"/>
            <a:ext cx="733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Year on year experience indicates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the ability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military processes and activities especially pertaining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military specific commodities and equipment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Notably, </a:t>
            </a:r>
            <a:r>
              <a:rPr lang="en-US" sz="1600" dirty="0"/>
              <a:t>Stock levels </a:t>
            </a:r>
            <a:r>
              <a:rPr lang="en-US" sz="1600" dirty="0" smtClean="0"/>
              <a:t>are </a:t>
            </a:r>
            <a:r>
              <a:rPr lang="en-US" sz="1600" b="1" dirty="0"/>
              <a:t>inadequate</a:t>
            </a:r>
            <a:r>
              <a:rPr lang="en-US" sz="1600" dirty="0"/>
              <a:t> to support current defence commitments.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15</a:t>
            </a:fld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779912" y="469561"/>
            <a:ext cx="1054697" cy="7112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 flipV="1">
            <a:off x="4493409" y="469561"/>
            <a:ext cx="1086703" cy="7111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Sustainment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" descr="Mobilization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04" y="4461981"/>
            <a:ext cx="1929706" cy="175334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G:\logisti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92877"/>
            <a:ext cx="2031709" cy="172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Hangars - BA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79" y="4461981"/>
            <a:ext cx="2653331" cy="177533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33" y="4636344"/>
            <a:ext cx="3211020" cy="22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953CF2E-D323-9149-BE2A-0A6322DA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28" y="145379"/>
            <a:ext cx="8229600" cy="5699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ZA" altLang="en-US" sz="2800" b="1" kern="1200">
                <a:solidFill>
                  <a:schemeClr val="bg1"/>
                </a:solidFill>
              </a:rPr>
              <a:t>PERSONNEL (FY 2018/19)</a:t>
            </a:r>
          </a:p>
        </p:txBody>
      </p:sp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548680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 dirty="0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179512" y="1672645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230173" y="4498760"/>
            <a:ext cx="7339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Military capabilities 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 prepared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required level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combat readiness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leading to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inability to execute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expected range of operations. This introduces significant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terms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command and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and safety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235959" y="3941210"/>
            <a:ext cx="2005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230172" y="2304914"/>
            <a:ext cx="733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relative decline in resource allocation to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operating portion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budget significantly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inhibits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SANDF to provide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effective training for  individuals, single service and joint domains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Training has been significantly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The training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Centre's of Excellence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losing the ability to offer and execute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required quality combat training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enable effective operations.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Doctrinal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knowledge gap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becomes an obvious risk.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16</a:t>
            </a:fld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419872" y="476672"/>
            <a:ext cx="1414737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476672"/>
            <a:ext cx="1806783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2438729" y="59872"/>
            <a:ext cx="47255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and Doctrine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37" y="692696"/>
            <a:ext cx="1953727" cy="166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42" y="59871"/>
            <a:ext cx="1936162" cy="17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www.saaf.mil.za:8080/SAAF_Systems/Images/D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43" y="1296646"/>
            <a:ext cx="2055185" cy="121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672888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251520" y="2013990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302181" y="4293096"/>
            <a:ext cx="7339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backlog will continue with consequent loss of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expertise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unless funding is made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available.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backlog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Z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Rotational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Preventative Maintenance  may collapse </a:t>
            </a:r>
            <a:r>
              <a:rPr lang="en-ZA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PME</a:t>
            </a:r>
            <a:r>
              <a:rPr lang="en-Z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307967" y="3841884"/>
            <a:ext cx="2005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284284" y="2510110"/>
            <a:ext cx="736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SANDF faces equipment obsolescence and the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 2015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has had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 direct intervention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avert the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 state of decline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defence capabilities. Most of the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PME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ageing with very slim prospects for modernization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17</a:t>
            </a:fld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923928" y="476672"/>
            <a:ext cx="881185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63913" y="476672"/>
            <a:ext cx="898370" cy="1181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" descr="slide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46" y="3371423"/>
            <a:ext cx="1995597" cy="120621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Submarine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87" y="5106778"/>
            <a:ext cx="2258172" cy="14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AtSe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82" y="3371423"/>
            <a:ext cx="184471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opy of her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96645"/>
            <a:ext cx="1872208" cy="12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698" descr="E:\RWU WC Recreation Centre (1)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5091585"/>
            <a:ext cx="2229609" cy="144143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rotWithShape="0">
              <a:srgbClr val="333333">
                <a:alpha val="647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672888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194687" y="1762942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201459" y="4728046"/>
            <a:ext cx="625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and repair backlogs will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in the medium term,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consequent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increases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maintain the current facility footprint. </a:t>
            </a:r>
            <a:endParaRPr lang="en-ZA" altLang="en-US" sz="1600" b="1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207244" y="4170496"/>
            <a:ext cx="2005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179512" y="2375669"/>
            <a:ext cx="7339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relative underfunding of DOD facilities has resulted in the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 of the property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portfolio.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 readiness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extremely affected because the endowment property portfolio cannot be optimally utilised (OHS challenges) due to the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inability of NDPW to maintain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them.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capacity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established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requires professionals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planning and quality assurance – the funding question. At this stage they are responsible for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refurbishment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endowment properties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18</a:t>
            </a:fld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4067944" y="476672"/>
            <a:ext cx="766665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476672"/>
            <a:ext cx="726663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8" y="672888"/>
            <a:ext cx="2276476" cy="16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67" y="3324704"/>
            <a:ext cx="4071236" cy="30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672888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205842" y="1744484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256503" y="4175209"/>
            <a:ext cx="510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ICT systems are largely legacy systems becoming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unstable and vulnerable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threats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Essential components of the enterprise system suffers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down-time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resulting in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number of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and accounting requirements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262289" y="3697868"/>
            <a:ext cx="2005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251520" y="227687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DOD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architecture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coherent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fit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purpose and compatible with modern information systems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therefore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provide sufficient real-time management information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and compliance to governance requirements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19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923928" y="476672"/>
            <a:ext cx="910681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476672"/>
            <a:ext cx="868873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 descr="Filo5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7233539" y="90785"/>
            <a:ext cx="1835664" cy="230621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AutoShape 2" descr="Computer-based training assists the South African Army Engine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" name="AutoShape 4" descr="Computer-based training assists the South African Army Enginee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078" name="Picture 6" descr="Computer-based training assists the South African Army Engineer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1" y="2708920"/>
            <a:ext cx="3303131" cy="24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3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E26C00-2C15-9648-9468-39B9E16F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BB91553-2B0D-9443-B828-9111BFDD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428374"/>
            <a:ext cx="6840760" cy="125117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b="1" kern="0" dirty="0" smtClean="0"/>
              <a:t>To Brief the Portfolio Committee on Defence on the Areas requiring Rejuvenation</a:t>
            </a:r>
            <a:endParaRPr lang="en-US" altLang="en-US" sz="2800" b="1" kern="0" dirty="0"/>
          </a:p>
          <a:p>
            <a:pPr algn="ctr" eaLnBrk="1" hangingPunct="1">
              <a:buFontTx/>
              <a:buNone/>
              <a:defRPr/>
            </a:pPr>
            <a:endParaRPr lang="en-US" altLang="en-US" sz="2800" kern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0ADD46-7067-0F4B-9E93-FFF6139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2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 flipV="1">
            <a:off x="4241510" y="548681"/>
            <a:ext cx="677623" cy="11978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533689" y="548680"/>
            <a:ext cx="470359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5B73809-1232-9141-B095-335F9835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99" y="3763890"/>
            <a:ext cx="3203848" cy="2404654"/>
          </a:xfrm>
          <a:prstGeom prst="rect">
            <a:avLst/>
          </a:prstGeom>
        </p:spPr>
      </p:pic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672888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251520" y="1844824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302181" y="4321440"/>
            <a:ext cx="7339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Sovereign technology can no longer be guaranteed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Outdated technology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providing less winning edge may continue to be utilised during military operations.</a:t>
            </a:r>
          </a:p>
          <a:p>
            <a:pPr algn="just"/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IP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307967" y="3763890"/>
            <a:ext cx="2005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6A2F"/>
                </a:solidFill>
              </a:rPr>
              <a:t>Implications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302180" y="2347826"/>
            <a:ext cx="821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South Africa used to be the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amongst the best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world </a:t>
            </a:r>
            <a:r>
              <a:rPr lang="en-ZA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The continuous need to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renew, maintain and modernise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landward, aerospace and maritime technology is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seriously affected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However, the need to provide a real time </a:t>
            </a:r>
            <a:r>
              <a:rPr lang="en-Z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operating picture to enhance 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“boots on the ground” during military operations remains.</a:t>
            </a:r>
            <a:endParaRPr lang="en-ZA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4B4C2-A94F-3143-A798-DB0138CB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F29FC29-96FF-1048-A213-FEA038C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20</a:t>
            </a:fld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923928" y="521537"/>
            <a:ext cx="910681" cy="3160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 flipV="1">
            <a:off x="4493409" y="521537"/>
            <a:ext cx="896290" cy="3159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997"/>
            <a:ext cx="2879547" cy="17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2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>
            <a:extLst>
              <a:ext uri="{FF2B5EF4-FFF2-40B4-BE49-F238E27FC236}">
                <a16:creationId xmlns:a16="http://schemas.microsoft.com/office/drawing/2014/main" id="{5004761C-B18F-E74D-9377-9DC7E630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350093"/>
            <a:ext cx="4699000" cy="263783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2800" b="1" dirty="0"/>
              <a:t>DEFENCE BUDGET ALLOCATION:</a:t>
            </a:r>
            <a:br>
              <a:rPr lang="en-GB" altLang="en-US" sz="2800" b="1" dirty="0"/>
            </a:br>
            <a:r>
              <a:rPr lang="en-GB" altLang="en-US" sz="2800" b="1" dirty="0"/>
              <a:t/>
            </a:r>
            <a:br>
              <a:rPr lang="en-GB" altLang="en-US" sz="2800" b="1" dirty="0"/>
            </a:br>
            <a:r>
              <a:rPr lang="en-GB" altLang="en-US" sz="2800" b="1" u="sng" dirty="0" smtClean="0"/>
              <a:t>AREAS OF UNDERFUNDING /UNDERSPENDING</a:t>
            </a:r>
            <a:endParaRPr lang="en-ZA" altLang="en-US" sz="2800" b="1" dirty="0"/>
          </a:p>
        </p:txBody>
      </p:sp>
      <p:grpSp>
        <p:nvGrpSpPr>
          <p:cNvPr id="62468" name="Group 1">
            <a:extLst>
              <a:ext uri="{FF2B5EF4-FFF2-40B4-BE49-F238E27FC236}">
                <a16:creationId xmlns:a16="http://schemas.microsoft.com/office/drawing/2014/main" id="{D0ADCD6E-66C5-4C4A-AAF6-E767201046C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606673"/>
            <a:ext cx="4092575" cy="5302250"/>
            <a:chOff x="4522479" y="309562"/>
            <a:chExt cx="4092883" cy="5302250"/>
          </a:xfrm>
        </p:grpSpPr>
        <p:pic>
          <p:nvPicPr>
            <p:cNvPr id="62470" name="Picture 3">
              <a:extLst>
                <a:ext uri="{FF2B5EF4-FFF2-40B4-BE49-F238E27FC236}">
                  <a16:creationId xmlns:a16="http://schemas.microsoft.com/office/drawing/2014/main" id="{62A8D720-3932-3E41-9D13-00DB7421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8"/>
            <a:stretch>
              <a:fillRect/>
            </a:stretch>
          </p:blipFill>
          <p:spPr bwMode="auto">
            <a:xfrm>
              <a:off x="5940151" y="309562"/>
              <a:ext cx="2675211" cy="530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4">
              <a:extLst>
                <a:ext uri="{FF2B5EF4-FFF2-40B4-BE49-F238E27FC236}">
                  <a16:creationId xmlns:a16="http://schemas.microsoft.com/office/drawing/2014/main" id="{3A548372-914F-4146-9CFF-32C082B6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92" r="79745"/>
            <a:stretch>
              <a:fillRect/>
            </a:stretch>
          </p:blipFill>
          <p:spPr bwMode="auto">
            <a:xfrm>
              <a:off x="4522479" y="980728"/>
              <a:ext cx="1438736" cy="422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0F944B7-8D64-8649-AF16-0EF926ED2BA2}"/>
              </a:ext>
            </a:extLst>
          </p:cNvPr>
          <p:cNvSpPr/>
          <p:nvPr/>
        </p:nvSpPr>
        <p:spPr>
          <a:xfrm>
            <a:off x="6350509" y="4688935"/>
            <a:ext cx="1349252" cy="136490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F3626-5127-3C4E-9DB5-77384EBAAAB4}"/>
              </a:ext>
            </a:extLst>
          </p:cNvPr>
          <p:cNvSpPr txBox="1"/>
          <p:nvPr/>
        </p:nvSpPr>
        <p:spPr>
          <a:xfrm>
            <a:off x="6417061" y="4982158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b="1" u="sng">
                <a:solidFill>
                  <a:schemeClr val="bg1"/>
                </a:solidFill>
              </a:rPr>
              <a:t>2019</a:t>
            </a:r>
          </a:p>
          <a:p>
            <a:pPr algn="ctr">
              <a:defRPr/>
            </a:pPr>
            <a:r>
              <a:rPr lang="en-GB" b="1">
                <a:solidFill>
                  <a:schemeClr val="bg1"/>
                </a:solidFill>
              </a:rPr>
              <a:t>0.97% GDP</a:t>
            </a:r>
          </a:p>
          <a:p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75FAC4-4A2D-5F40-80DA-96C9B020D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D34ABE7-70F4-A743-AC1F-C7F45520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21</a:t>
            </a:fld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26C8D1-BC5E-7B4C-919D-7D4E0D8EB47C}"/>
              </a:ext>
            </a:extLst>
          </p:cNvPr>
          <p:cNvCxnSpPr>
            <a:cxnSpLocks/>
          </p:cNvCxnSpPr>
          <p:nvPr/>
        </p:nvCxnSpPr>
        <p:spPr>
          <a:xfrm>
            <a:off x="2555776" y="476672"/>
            <a:ext cx="2990259" cy="0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0C8D1E-CD1C-BF41-8DCE-78F18A58E68F}"/>
              </a:ext>
            </a:extLst>
          </p:cNvPr>
          <p:cNvCxnSpPr>
            <a:cxnSpLocks/>
          </p:cNvCxnSpPr>
          <p:nvPr/>
        </p:nvCxnSpPr>
        <p:spPr>
          <a:xfrm>
            <a:off x="4533689" y="476671"/>
            <a:ext cx="1581361" cy="1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8043BC-7C4A-0440-8E6D-91898F9BBF5A}"/>
              </a:ext>
            </a:extLst>
          </p:cNvPr>
          <p:cNvSpPr txBox="1"/>
          <p:nvPr/>
        </p:nvSpPr>
        <p:spPr>
          <a:xfrm>
            <a:off x="2051720" y="59872"/>
            <a:ext cx="4536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Defence Budget Allocation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591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4BBFCC-B07C-3F46-8C96-8BBC70BC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000" b="1" kern="1200">
                <a:solidFill>
                  <a:schemeClr val="bg1"/>
                </a:solidFill>
              </a:rPr>
              <a:t>BUDGET REDUCTIONS AND REPRIORITISATION (2008/09 – 2020/21)</a:t>
            </a:r>
            <a:r>
              <a:rPr lang="en-ZA" altLang="en-US" sz="2000" b="1" kern="1200">
                <a:solidFill>
                  <a:schemeClr val="bg1"/>
                </a:solidFill>
              </a:rPr>
              <a:t/>
            </a:r>
            <a:br>
              <a:rPr lang="en-ZA" altLang="en-US" sz="2000" b="1" kern="1200">
                <a:solidFill>
                  <a:schemeClr val="bg1"/>
                </a:solidFill>
              </a:rPr>
            </a:br>
            <a:endParaRPr lang="en-ZA" altLang="en-US" sz="2000" b="1" kern="12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E697A-D374-C54B-931C-1F3CDE01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3D9B382-0494-C442-B98F-BF9BA2A4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22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BABFF3-6CF0-6842-A4A9-6E13612AAFC6}"/>
              </a:ext>
            </a:extLst>
          </p:cNvPr>
          <p:cNvCxnSpPr>
            <a:cxnSpLocks/>
          </p:cNvCxnSpPr>
          <p:nvPr/>
        </p:nvCxnSpPr>
        <p:spPr>
          <a:xfrm flipV="1">
            <a:off x="2915816" y="512533"/>
            <a:ext cx="2933261" cy="16070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8EEDD9-AED1-8948-9F09-8CD294174FCD}"/>
              </a:ext>
            </a:extLst>
          </p:cNvPr>
          <p:cNvCxnSpPr>
            <a:cxnSpLocks/>
          </p:cNvCxnSpPr>
          <p:nvPr/>
        </p:nvCxnSpPr>
        <p:spPr>
          <a:xfrm>
            <a:off x="4697583" y="512532"/>
            <a:ext cx="1459607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6BE3D8F-4C71-6747-B762-46F47DB0E3B1}"/>
              </a:ext>
            </a:extLst>
          </p:cNvPr>
          <p:cNvSpPr txBox="1"/>
          <p:nvPr/>
        </p:nvSpPr>
        <p:spPr>
          <a:xfrm>
            <a:off x="2446895" y="66938"/>
            <a:ext cx="42133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Defence Budget Allocation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746B65-642E-1B47-949F-B163481175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129" y="602241"/>
          <a:ext cx="8959271" cy="5331241"/>
        </p:xfrm>
        <a:graphic>
          <a:graphicData uri="http://schemas.openxmlformats.org/drawingml/2006/table">
            <a:tbl>
              <a:tblPr firstRow="1" firstCol="1" bandRow="1"/>
              <a:tblGrid>
                <a:gridCol w="55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0459">
                  <a:extLst>
                    <a:ext uri="{9D8B030D-6E8A-4147-A177-3AD203B41FA5}">
                      <a16:colId xmlns:a16="http://schemas.microsoft.com/office/drawing/2014/main" val="2756781944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50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chemeClr val="bg1"/>
                          </a:solidFill>
                          <a:effectLst/>
                        </a:rPr>
                        <a:t>MTEF Cycle</a:t>
                      </a:r>
                      <a:endParaRPr lang="en-ZA" sz="10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2008/09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>
                          <a:solidFill>
                            <a:schemeClr val="bg1"/>
                          </a:solidFill>
                          <a:effectLst/>
                        </a:rPr>
                        <a:t>2009/10</a:t>
                      </a:r>
                      <a:endParaRPr lang="en-ZA" sz="9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2010/11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2011/12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2012/13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2013/14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2014/15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2015/16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2016/17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2017/18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2018/19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2020/21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2021/22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2022/23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0" dirty="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9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chemeClr val="bg1"/>
                          </a:solidFill>
                          <a:effectLst/>
                        </a:rPr>
                        <a:t>R Million</a:t>
                      </a:r>
                      <a:endParaRPr lang="en-ZA" sz="10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2008/09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-23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-99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000" b="1" i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000" b="1" i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-172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2009/10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-450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-544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-596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-1 590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2010/11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-447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-627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-624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>
                          <a:effectLst/>
                        </a:rPr>
                        <a:t>-1 698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2011/12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-507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-568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-549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-1 624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2012/13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-516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-531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-663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>
                          <a:effectLst/>
                        </a:rPr>
                        <a:t>-1 710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2013/14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-85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-350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-485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2014/15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-700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-900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>
                          <a:effectLst/>
                        </a:rPr>
                        <a:t>-2 100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2015/16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-722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-1 062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-985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-2 769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2016/17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-51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-1 369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-2 324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-3 744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2017/18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-113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-102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-131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-346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2018/19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-2 660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-3 338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-3 521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 dirty="0">
                          <a:effectLst/>
                        </a:rPr>
                        <a:t> 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-9 519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2019/20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 dirty="0">
                          <a:effectLst/>
                        </a:rPr>
                        <a:t> 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 dirty="0">
                          <a:effectLst/>
                        </a:rPr>
                        <a:t> 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-183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-174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-5 035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-5 392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u="none" strike="noStrike" dirty="0">
                          <a:effectLst/>
                        </a:rPr>
                        <a:t>2020/21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u="none" strike="noStrike">
                          <a:effectLst/>
                        </a:rPr>
                        <a:t> 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>
                          <a:effectLst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-750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-756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u="none" strike="noStrike" dirty="0">
                          <a:effectLst/>
                        </a:rPr>
                        <a:t>-583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-1 506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98096"/>
                  </a:ext>
                </a:extLst>
              </a:tr>
              <a:tr h="35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ZA" sz="10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93" marR="68593" marT="0" marB="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-23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-500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-1 090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-1 730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-1 708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-1 130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-1 248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-1 772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-2 013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-2 467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-5 086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-3 652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-4 445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-5 791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-583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Z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-32 655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058" marR="9058" marT="9058" marB="0" anchor="b">
                    <a:solidFill>
                      <a:srgbClr val="1F7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6C0C228-8210-5149-BAA3-CA3D048A322F}"/>
              </a:ext>
            </a:extLst>
          </p:cNvPr>
          <p:cNvSpPr/>
          <p:nvPr/>
        </p:nvSpPr>
        <p:spPr>
          <a:xfrm>
            <a:off x="8455185" y="5593868"/>
            <a:ext cx="592553" cy="592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7504" y="620688"/>
            <a:ext cx="9001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62865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Font typeface="Times New Roman" panose="02020603050405020304" pitchFamily="18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Font typeface="Times New Roman" panose="02020603050405020304" pitchFamily="18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      Planned </a:t>
            </a:r>
            <a:r>
              <a:rPr lang="en-US" altLang="en-US" sz="1800" dirty="0">
                <a:solidFill>
                  <a:schemeClr val="tx1"/>
                </a:solidFill>
              </a:rPr>
              <a:t>on the bases of 75 000 HR </a:t>
            </a:r>
            <a:r>
              <a:rPr lang="en-US" altLang="en-US" sz="1800" dirty="0" smtClean="0">
                <a:solidFill>
                  <a:schemeClr val="tx1"/>
                </a:solidFill>
              </a:rPr>
              <a:t>strength</a:t>
            </a:r>
            <a:endParaRPr lang="en-ZA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5565" y="1139533"/>
          <a:ext cx="8092871" cy="352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9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2018/19</a:t>
                      </a: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2019/20</a:t>
                      </a: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2020/21</a:t>
                      </a:r>
                      <a:endParaRPr lang="en-ZA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2021/22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2022/23</a:t>
                      </a:r>
                      <a:endParaRPr lang="en-ZA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46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CoE ceiling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(Indicative baseline)</a:t>
                      </a:r>
                      <a:endParaRPr lang="en-Z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27 116 696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29 193 710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30 489 144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32 528 400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33 730 459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1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Baseline adjustment</a:t>
                      </a:r>
                      <a:endParaRPr lang="en-Z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688 543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675 837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917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957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7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ceiling 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(revised baseline)</a:t>
                      </a:r>
                      <a:endParaRPr lang="en-Z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27 116 696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29 193</a:t>
                      </a:r>
                      <a:r>
                        <a:rPr lang="en-ZA" sz="1600" b="1" baseline="0" dirty="0">
                          <a:solidFill>
                            <a:schemeClr val="tx1"/>
                          </a:solidFill>
                        </a:rPr>
                        <a:t> 710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31 177 687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33 204 237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34 648 416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23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err="1">
                          <a:solidFill>
                            <a:schemeClr val="tx1"/>
                          </a:solidFill>
                        </a:rPr>
                        <a:t>CoE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 Full Cost</a:t>
                      </a:r>
                    </a:p>
                    <a:p>
                      <a:pPr algn="ct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(Planned)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30 011 960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31 891 704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34 195 252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36 597 365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39 224 288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6496"/>
                  </a:ext>
                </a:extLst>
              </a:tr>
              <a:tr h="366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Shortfall</a:t>
                      </a:r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ZA" sz="1600" b="1" baseline="0" dirty="0">
                          <a:solidFill>
                            <a:srgbClr val="FF0000"/>
                          </a:solidFill>
                        </a:rPr>
                        <a:t> 2 895 264</a:t>
                      </a:r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rgbClr val="FF0000"/>
                          </a:solidFill>
                        </a:rPr>
                        <a:t>-2 697 994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-3 017 </a:t>
                      </a:r>
                      <a:r>
                        <a:rPr lang="en-ZA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  <a:endParaRPr lang="en-Z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-3 393 </a:t>
                      </a:r>
                      <a:r>
                        <a:rPr lang="en-ZA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Z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-4 575 </a:t>
                      </a:r>
                      <a:r>
                        <a:rPr lang="en-ZA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872</a:t>
                      </a:r>
                      <a:endParaRPr lang="en-Z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4D7FFEA-383F-E04C-86E9-CE3B3EB2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0E49AE39-C754-C349-9ECE-6AB93105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23</a:t>
            </a:fld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11140B-B0D1-4349-AF13-D45BAE4C46BA}"/>
              </a:ext>
            </a:extLst>
          </p:cNvPr>
          <p:cNvCxnSpPr>
            <a:cxnSpLocks/>
          </p:cNvCxnSpPr>
          <p:nvPr/>
        </p:nvCxnSpPr>
        <p:spPr>
          <a:xfrm flipV="1">
            <a:off x="2057400" y="446567"/>
            <a:ext cx="3766930" cy="13416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05E558-7205-E74C-B4D5-E5FEAB9AF4ED}"/>
              </a:ext>
            </a:extLst>
          </p:cNvPr>
          <p:cNvCxnSpPr>
            <a:cxnSpLocks/>
          </p:cNvCxnSpPr>
          <p:nvPr/>
        </p:nvCxnSpPr>
        <p:spPr>
          <a:xfrm>
            <a:off x="4533689" y="446566"/>
            <a:ext cx="2417444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8E8EC0-C789-0946-A211-5F0FA3502C3E}"/>
              </a:ext>
            </a:extLst>
          </p:cNvPr>
          <p:cNvSpPr txBox="1"/>
          <p:nvPr/>
        </p:nvSpPr>
        <p:spPr>
          <a:xfrm>
            <a:off x="1566251" y="59872"/>
            <a:ext cx="58938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Underfunding: Compensation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Employees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920" y="5037667"/>
            <a:ext cx="3670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Note:  Real time Information as on 13/02/2020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94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13C2236-EB98-1947-9679-D1C31E87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0495" y="6525344"/>
            <a:ext cx="1525961" cy="254375"/>
          </a:xfrm>
        </p:spPr>
        <p:txBody>
          <a:bodyPr/>
          <a:lstStyle/>
          <a:p>
            <a:fld id="{21E658BB-60F2-694C-94A2-547BBDBCA93C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B6CF525-F945-3A43-AA58-94E9DA73F6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0333" y="780306"/>
          <a:ext cx="8127999" cy="33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0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2018/19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(Actual)</a:t>
                      </a:r>
                    </a:p>
                  </a:txBody>
                  <a:tcPr marL="68580" marR="68580" marT="34290" marB="3429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2019/20</a:t>
                      </a:r>
                    </a:p>
                  </a:txBody>
                  <a:tcPr marL="68580" marR="68580" marT="34290" marB="3429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2020/21</a:t>
                      </a:r>
                    </a:p>
                  </a:txBody>
                  <a:tcPr marL="68580" marR="68580" marT="34290" marB="3429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2021/22</a:t>
                      </a:r>
                    </a:p>
                  </a:txBody>
                  <a:tcPr marL="68580" marR="68580" marT="34290" marB="34290" anchor="ctr"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</a:txBody>
                  <a:tcPr marL="68580" marR="68580" marT="34290" marB="34290" anchor="ctr">
                    <a:solidFill>
                      <a:srgbClr val="1F7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*Operating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17 177 474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16 619 280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18 684 529</a:t>
                      </a:r>
                      <a:endParaRPr lang="en-ZA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17 526 903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18 425 899</a:t>
                      </a:r>
                      <a:endParaRPr lang="en-ZA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Baseline reductions</a:t>
                      </a:r>
                      <a:endParaRPr lang="en-ZA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2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(2 895 263</a:t>
                      </a:r>
                      <a:r>
                        <a:rPr lang="en-ZA" sz="1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(2 697 924)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(5 818 107) 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(4 614 294) 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(6 088 492)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solidFill>
                            <a:schemeClr val="tx1"/>
                          </a:solidFill>
                        </a:rPr>
                        <a:t>Revised</a:t>
                      </a:r>
                      <a:r>
                        <a:rPr lang="en-ZA" sz="1400" b="0" baseline="0" dirty="0">
                          <a:solidFill>
                            <a:schemeClr val="tx1"/>
                          </a:solidFill>
                        </a:rPr>
                        <a:t> Baseline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14 282 211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13 921 356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12 866 422</a:t>
                      </a:r>
                      <a:endParaRPr lang="en-ZA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12 912</a:t>
                      </a:r>
                      <a:r>
                        <a:rPr lang="en-ZA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609</a:t>
                      </a:r>
                      <a:endParaRPr lang="en-ZA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12 337 407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6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% Reduction</a:t>
                      </a:r>
                      <a:endParaRPr lang="en-ZA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16.85%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16.23%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31.13%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26.32%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33.04%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Full Cost</a:t>
                      </a:r>
                    </a:p>
                    <a:p>
                      <a:pPr algn="ctr"/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(Planned)</a:t>
                      </a:r>
                      <a:endParaRPr lang="en-ZA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40 042 332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35 522 063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35 627 551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solidFill>
                            <a:srgbClr val="FF0000"/>
                          </a:solidFill>
                        </a:rPr>
                        <a:t>Shortfall/</a:t>
                      </a:r>
                    </a:p>
                    <a:p>
                      <a:pPr algn="ctr"/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Surplus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(-25 760 121)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(-21 902 707)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(-22 761 129)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428" y="4477397"/>
            <a:ext cx="3907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Note</a:t>
            </a:r>
            <a:r>
              <a:rPr lang="en-US" sz="1350" dirty="0" smtClean="0"/>
              <a:t>: </a:t>
            </a:r>
            <a:r>
              <a:rPr lang="en-US" sz="1350" b="1" dirty="0" smtClean="0"/>
              <a:t>As on 01/04/2019</a:t>
            </a:r>
          </a:p>
          <a:p>
            <a:endParaRPr lang="en-US" sz="135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Accumulative over cycles</a:t>
            </a:r>
            <a:endParaRPr lang="en-US" sz="1350" b="1" dirty="0"/>
          </a:p>
          <a:p>
            <a:r>
              <a:rPr lang="en-US" sz="1350" b="1" dirty="0" smtClean="0"/>
              <a:t>*     Operating = Full allocation minus (</a:t>
            </a:r>
            <a:r>
              <a:rPr lang="en-US" sz="1350" b="1" dirty="0" err="1" smtClean="0"/>
              <a:t>CoE</a:t>
            </a:r>
            <a:r>
              <a:rPr lang="en-US" sz="1350" b="1" dirty="0" smtClean="0"/>
              <a:t> plus SDA)</a:t>
            </a:r>
            <a:endParaRPr lang="en-US" sz="135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33B500-1832-9C4C-BEFC-F164ABB33134}"/>
              </a:ext>
            </a:extLst>
          </p:cNvPr>
          <p:cNvCxnSpPr>
            <a:cxnSpLocks/>
          </p:cNvCxnSpPr>
          <p:nvPr/>
        </p:nvCxnSpPr>
        <p:spPr>
          <a:xfrm>
            <a:off x="1667933" y="502292"/>
            <a:ext cx="3901523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09554E-906B-4141-A8A3-C4A3F9686CDD}"/>
              </a:ext>
            </a:extLst>
          </p:cNvPr>
          <p:cNvCxnSpPr>
            <a:cxnSpLocks/>
          </p:cNvCxnSpPr>
          <p:nvPr/>
        </p:nvCxnSpPr>
        <p:spPr>
          <a:xfrm>
            <a:off x="4533689" y="502292"/>
            <a:ext cx="2995824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DAC048-B9A7-0747-A7B3-EA1D02A1BBF9}"/>
              </a:ext>
            </a:extLst>
          </p:cNvPr>
          <p:cNvSpPr txBox="1"/>
          <p:nvPr/>
        </p:nvSpPr>
        <p:spPr>
          <a:xfrm>
            <a:off x="1356838" y="120416"/>
            <a:ext cx="63790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Underfunding Operating: Requirement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Allocation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65188"/>
            <a:ext cx="6681787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0CD36C-378B-4F68-91C6-0356997DBA2A}" type="slidenum">
              <a:rPr lang="en-GB" altLang="en-US" smtClean="0">
                <a:solidFill>
                  <a:srgbClr val="000000"/>
                </a:solidFill>
              </a:rPr>
              <a:pPr/>
              <a:t>25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0825" y="839788"/>
            <a:ext cx="6100763" cy="360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The changing nature of </a:t>
            </a:r>
            <a:r>
              <a:rPr lang="en-ZA" b="1" dirty="0">
                <a:solidFill>
                  <a:srgbClr val="000000"/>
                </a:solidFill>
              </a:rPr>
              <a:t>conflict and the complexities </a:t>
            </a:r>
            <a:r>
              <a:rPr lang="en-ZA" dirty="0">
                <a:solidFill>
                  <a:srgbClr val="000000"/>
                </a:solidFill>
              </a:rPr>
              <a:t>that arise thereto no longer </a:t>
            </a:r>
            <a:r>
              <a:rPr lang="en-ZA" dirty="0" smtClean="0">
                <a:solidFill>
                  <a:srgbClr val="000000"/>
                </a:solidFill>
              </a:rPr>
              <a:t>afford </a:t>
            </a:r>
            <a:r>
              <a:rPr lang="en-ZA" dirty="0">
                <a:solidFill>
                  <a:srgbClr val="000000"/>
                </a:solidFill>
              </a:rPr>
              <a:t>any country the luxury of long </a:t>
            </a:r>
            <a:r>
              <a:rPr lang="en-ZA" dirty="0" smtClean="0">
                <a:solidFill>
                  <a:srgbClr val="000000"/>
                </a:solidFill>
              </a:rPr>
              <a:t>lead </a:t>
            </a:r>
            <a:r>
              <a:rPr lang="en-ZA" dirty="0">
                <a:solidFill>
                  <a:srgbClr val="000000"/>
                </a:solidFill>
              </a:rPr>
              <a:t>times to prepare for counter measures against the </a:t>
            </a:r>
            <a:r>
              <a:rPr lang="en-ZA" b="1" dirty="0">
                <a:solidFill>
                  <a:srgbClr val="000000"/>
                </a:solidFill>
              </a:rPr>
              <a:t>threats</a:t>
            </a:r>
            <a:r>
              <a:rPr lang="en-ZA" dirty="0">
                <a:solidFill>
                  <a:srgbClr val="000000"/>
                </a:solidFill>
              </a:rPr>
              <a:t> that will disrupt the nation state. It is for this reason that very </a:t>
            </a:r>
            <a:r>
              <a:rPr lang="en-ZA" b="1" dirty="0">
                <a:solidFill>
                  <a:srgbClr val="000000"/>
                </a:solidFill>
              </a:rPr>
              <a:t>careful consideration </a:t>
            </a:r>
            <a:r>
              <a:rPr lang="en-ZA" dirty="0">
                <a:solidFill>
                  <a:srgbClr val="000000"/>
                </a:solidFill>
              </a:rPr>
              <a:t>be given to the </a:t>
            </a:r>
            <a:r>
              <a:rPr lang="en-ZA" b="1" dirty="0">
                <a:solidFill>
                  <a:srgbClr val="000000"/>
                </a:solidFill>
              </a:rPr>
              <a:t>funding of the defence function</a:t>
            </a:r>
            <a:r>
              <a:rPr lang="en-ZA" dirty="0">
                <a:solidFill>
                  <a:srgbClr val="000000"/>
                </a:solidFill>
              </a:rPr>
              <a:t>.</a:t>
            </a:r>
          </a:p>
          <a:p>
            <a:pPr marL="342900" indent="-3429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The Defence Force’s vision remains as “</a:t>
            </a:r>
            <a:r>
              <a:rPr lang="en-GB" b="1" dirty="0">
                <a:solidFill>
                  <a:srgbClr val="000000"/>
                </a:solidFill>
              </a:rPr>
              <a:t>effective defence for a democratic South Africa</a:t>
            </a:r>
            <a:r>
              <a:rPr lang="en-GB" dirty="0">
                <a:solidFill>
                  <a:srgbClr val="000000"/>
                </a:solidFill>
              </a:rPr>
              <a:t>”, a vision that must be carried and inculcated to the next generation of soldiers in a patriotic manner.</a:t>
            </a: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en-ZA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A88B9-5269-AC4D-BA92-3A10AF23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3923928" y="456666"/>
            <a:ext cx="1584176" cy="2076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2123728" y="41801"/>
            <a:ext cx="51612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588E625-A20A-F24A-A185-64DB8139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95" y="866687"/>
            <a:ext cx="8229600" cy="26646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800" dirty="0" smtClean="0"/>
              <a:t>Strategic Dilemma – Defence Review 2015</a:t>
            </a:r>
            <a:endParaRPr lang="en-ZA" alt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altLang="en-US" sz="1800" dirty="0" smtClean="0"/>
              <a:t>POSTEDFIT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ZA" altLang="en-US" sz="1800" dirty="0" smtClean="0"/>
              <a:t>Areas of Under Funding</a:t>
            </a:r>
          </a:p>
          <a:p>
            <a:pPr lvl="1">
              <a:buFontTx/>
              <a:buChar char="•"/>
            </a:pPr>
            <a:r>
              <a:rPr lang="en-ZA" altLang="en-US" sz="1800" dirty="0" smtClean="0"/>
              <a:t>Questions </a:t>
            </a:r>
            <a:r>
              <a:rPr lang="en-ZA" altLang="en-US" sz="1800" dirty="0"/>
              <a:t>/ </a:t>
            </a:r>
            <a:r>
              <a:rPr lang="en-ZA" altLang="en-US" sz="1800" dirty="0" smtClean="0"/>
              <a:t>Comments</a:t>
            </a:r>
            <a:endParaRPr lang="en-ZA" altLang="en-US" sz="1800" dirty="0"/>
          </a:p>
          <a:p>
            <a:pPr eaLnBrk="1" hangingPunct="1"/>
            <a:endParaRPr lang="en-ZA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A88B9-5269-AC4D-BA92-3A10AF23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EE6E609-B765-824D-AE45-51B495B4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3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 flipV="1">
            <a:off x="4067944" y="548681"/>
            <a:ext cx="851189" cy="23958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533689" y="548680"/>
            <a:ext cx="686383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5">
            <a:extLst>
              <a:ext uri="{FF2B5EF4-FFF2-40B4-BE49-F238E27FC236}">
                <a16:creationId xmlns:a16="http://schemas.microsoft.com/office/drawing/2014/main" id="{FD80A09D-BBDC-7A48-9432-4FC802C5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04" y="1390807"/>
            <a:ext cx="735963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ZA" altLang="en-US" sz="1800" dirty="0"/>
              <a:t>“</a:t>
            </a:r>
            <a:r>
              <a:rPr lang="en-ZA" altLang="en-US" sz="1800" i="1" dirty="0"/>
              <a:t>the Defence Force is in a </a:t>
            </a:r>
            <a:r>
              <a:rPr lang="en-ZA" altLang="en-US" sz="1800" b="1" i="1" dirty="0"/>
              <a:t>critical</a:t>
            </a:r>
            <a:r>
              <a:rPr lang="en-ZA" altLang="en-US" sz="1800" i="1" dirty="0"/>
              <a:t> </a:t>
            </a:r>
            <a:r>
              <a:rPr lang="en-ZA" altLang="en-US" sz="1800" b="1" i="1" dirty="0"/>
              <a:t>state of decline</a:t>
            </a:r>
            <a:r>
              <a:rPr lang="en-ZA" altLang="en-US" sz="1800" i="1" dirty="0"/>
              <a:t> which is characterized by </a:t>
            </a:r>
            <a:r>
              <a:rPr lang="en-ZA" altLang="en-US" sz="1800" b="1" i="1" dirty="0"/>
              <a:t>force imbalance</a:t>
            </a:r>
            <a:r>
              <a:rPr lang="en-ZA" altLang="en-US" sz="1800" i="1" dirty="0"/>
              <a:t>, </a:t>
            </a:r>
            <a:r>
              <a:rPr lang="en-ZA" altLang="en-US" sz="1800" b="1" i="1" dirty="0"/>
              <a:t>unaffordability</a:t>
            </a:r>
            <a:r>
              <a:rPr lang="en-ZA" altLang="en-US" sz="1800" i="1" dirty="0"/>
              <a:t> of its </a:t>
            </a:r>
            <a:r>
              <a:rPr lang="en-ZA" altLang="en-US" sz="1800" b="1" i="1" dirty="0"/>
              <a:t>main operating systems</a:t>
            </a:r>
            <a:r>
              <a:rPr lang="en-ZA" altLang="en-US" sz="1800" i="1" dirty="0"/>
              <a:t>, </a:t>
            </a:r>
            <a:r>
              <a:rPr lang="en-ZA" altLang="en-US" sz="1800" b="1" i="1" dirty="0"/>
              <a:t>inability</a:t>
            </a:r>
            <a:r>
              <a:rPr lang="en-ZA" altLang="en-US" sz="1800" i="1" dirty="0"/>
              <a:t> to </a:t>
            </a:r>
            <a:r>
              <a:rPr lang="en-ZA" altLang="en-US" sz="1800" b="1" i="1" dirty="0"/>
              <a:t>meet current standing defence commitments</a:t>
            </a:r>
            <a:r>
              <a:rPr lang="en-ZA" altLang="en-US" sz="1800" i="1" dirty="0"/>
              <a:t>, and the lack of </a:t>
            </a:r>
            <a:r>
              <a:rPr lang="en-ZA" altLang="en-US" sz="1800" b="1" i="1" dirty="0"/>
              <a:t>critical mobility</a:t>
            </a:r>
            <a:r>
              <a:rPr lang="en-ZA" altLang="en-US" sz="1800" i="1" dirty="0"/>
              <a:t>. </a:t>
            </a:r>
            <a:r>
              <a:rPr lang="en-ZA" altLang="en-US" sz="1800" b="1" i="1" dirty="0"/>
              <a:t>Left unchecked </a:t>
            </a:r>
            <a:r>
              <a:rPr lang="en-ZA" altLang="en-US" sz="1800" i="1" dirty="0"/>
              <a:t>and at </a:t>
            </a:r>
            <a:r>
              <a:rPr lang="en-ZA" altLang="en-US" sz="1800" b="1" i="1" dirty="0"/>
              <a:t>present funding levels</a:t>
            </a:r>
            <a:r>
              <a:rPr lang="en-ZA" altLang="en-US" sz="1800" i="1" dirty="0"/>
              <a:t>, this decline will </a:t>
            </a:r>
            <a:r>
              <a:rPr lang="en-ZA" altLang="en-US" sz="1800" b="1" i="1" dirty="0"/>
              <a:t>severely compromise </a:t>
            </a:r>
            <a:r>
              <a:rPr lang="en-ZA" altLang="en-US" sz="1800" i="1" dirty="0"/>
              <a:t>and further </a:t>
            </a:r>
            <a:r>
              <a:rPr lang="en-ZA" altLang="en-US" sz="1800" b="1" i="1" dirty="0"/>
              <a:t>fragment</a:t>
            </a:r>
            <a:r>
              <a:rPr lang="en-ZA" altLang="en-US" sz="1800" i="1" dirty="0"/>
              <a:t> </a:t>
            </a:r>
            <a:r>
              <a:rPr lang="en-ZA" altLang="en-US" sz="1800" b="1" i="1" dirty="0"/>
              <a:t>South Africa’s defence capability”</a:t>
            </a:r>
            <a:r>
              <a:rPr lang="en-ZA" altLang="en-US" sz="1800" i="1" dirty="0"/>
              <a:t>. </a:t>
            </a:r>
            <a:r>
              <a:rPr lang="en-ZA" altLang="en-US" sz="1800" dirty="0"/>
              <a:t>(DR2015)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A9BA8-72B9-1749-A7E5-B7BC3736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D13F35FA-BC36-D04A-818C-B243E2E8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4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2EA953-3DD8-DF4B-8F50-EC30B89D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0"/>
            <a:ext cx="603555" cy="59554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275856" y="632405"/>
            <a:ext cx="2086427" cy="0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533689" y="638618"/>
            <a:ext cx="2126543" cy="1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059832" y="35913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Dilemma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5CCC54-7A6D-194A-9E27-EC3D2200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" y="-2523"/>
            <a:ext cx="9140638" cy="68605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5D314-99BC-5B4D-8107-506BEDB5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04A3-D40C-CD4D-8067-65AC2722FED7}" type="slidenum">
              <a:rPr lang="en-GB" smtClean="0"/>
              <a:t>5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246FC-605D-7B4F-B326-FE8EBFE15EC7}"/>
              </a:ext>
            </a:extLst>
          </p:cNvPr>
          <p:cNvSpPr txBox="1">
            <a:spLocks/>
          </p:cNvSpPr>
          <p:nvPr/>
        </p:nvSpPr>
        <p:spPr bwMode="auto">
          <a:xfrm>
            <a:off x="6284311" y="2625991"/>
            <a:ext cx="2563854" cy="7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ZA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79A9B-A174-2B4A-B36C-3CF76F9AD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6" y="1341197"/>
            <a:ext cx="1509968" cy="19976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9246FC-605D-7B4F-B326-FE8EBFE15EC7}"/>
              </a:ext>
            </a:extLst>
          </p:cNvPr>
          <p:cNvSpPr txBox="1">
            <a:spLocks/>
          </p:cNvSpPr>
          <p:nvPr/>
        </p:nvSpPr>
        <p:spPr bwMode="auto">
          <a:xfrm>
            <a:off x="4477562" y="3708989"/>
            <a:ext cx="4547775" cy="11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ZA" sz="3200" b="1" dirty="0"/>
              <a:t>POSTEDFIT:</a:t>
            </a:r>
          </a:p>
          <a:p>
            <a:pPr algn="ctr">
              <a:defRPr/>
            </a:pPr>
            <a:r>
              <a:rPr lang="en-ZA" sz="3200" b="1" dirty="0"/>
              <a:t>System Elements </a:t>
            </a:r>
            <a:br>
              <a:rPr lang="en-ZA" sz="3200" b="1" dirty="0"/>
            </a:br>
            <a:r>
              <a:rPr lang="en-ZA" sz="3200" b="1" dirty="0"/>
              <a:t>Requiring Rejuvenation</a:t>
            </a:r>
          </a:p>
        </p:txBody>
      </p:sp>
    </p:spTree>
    <p:extLst>
      <p:ext uri="{BB962C8B-B14F-4D97-AF65-F5344CB8AC3E}">
        <p14:creationId xmlns:p14="http://schemas.microsoft.com/office/powerpoint/2010/main" val="39556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EE19E2-0FDD-4557-A5CC-C8D89E7E9DE4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122884" name="Group 65546"/>
          <p:cNvGrpSpPr>
            <a:grpSpLocks/>
          </p:cNvGrpSpPr>
          <p:nvPr/>
        </p:nvGrpSpPr>
        <p:grpSpPr bwMode="auto">
          <a:xfrm>
            <a:off x="215900" y="646113"/>
            <a:ext cx="8928100" cy="5087937"/>
            <a:chOff x="215516" y="646113"/>
            <a:chExt cx="8929214" cy="5087560"/>
          </a:xfrm>
        </p:grpSpPr>
        <p:sp>
          <p:nvSpPr>
            <p:cNvPr id="2" name="Flowchart: Connector 1">
              <a:extLst/>
            </p:cNvPr>
            <p:cNvSpPr/>
            <p:nvPr/>
          </p:nvSpPr>
          <p:spPr>
            <a:xfrm>
              <a:off x="256296" y="646113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11" name="Flowchart: Connector 10">
              <a:extLst/>
            </p:cNvPr>
            <p:cNvSpPr/>
            <p:nvPr/>
          </p:nvSpPr>
          <p:spPr>
            <a:xfrm>
              <a:off x="256296" y="1150708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12" name="Flowchart: Connector 11">
              <a:extLst/>
            </p:cNvPr>
            <p:cNvSpPr/>
            <p:nvPr/>
          </p:nvSpPr>
          <p:spPr>
            <a:xfrm>
              <a:off x="256296" y="1646914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3" name="Flowchart: Connector 12">
              <a:extLst/>
            </p:cNvPr>
            <p:cNvSpPr/>
            <p:nvPr/>
          </p:nvSpPr>
          <p:spPr>
            <a:xfrm>
              <a:off x="261072" y="2158532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14" name="Flowchart: Connector 13">
              <a:extLst/>
            </p:cNvPr>
            <p:cNvSpPr/>
            <p:nvPr/>
          </p:nvSpPr>
          <p:spPr>
            <a:xfrm>
              <a:off x="256296" y="2662227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6" name="Flowchart: Connector 15">
              <a:extLst/>
            </p:cNvPr>
            <p:cNvSpPr/>
            <p:nvPr/>
          </p:nvSpPr>
          <p:spPr>
            <a:xfrm>
              <a:off x="251520" y="3164518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7" name="Flowchart: Connector 16">
              <a:extLst/>
            </p:cNvPr>
            <p:cNvSpPr/>
            <p:nvPr/>
          </p:nvSpPr>
          <p:spPr>
            <a:xfrm>
              <a:off x="256296" y="3669077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18" name="Flowchart: Connector 17">
              <a:extLst/>
            </p:cNvPr>
            <p:cNvSpPr/>
            <p:nvPr/>
          </p:nvSpPr>
          <p:spPr>
            <a:xfrm>
              <a:off x="254743" y="4164271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9" name="Flowchart: Connector 18">
              <a:extLst/>
            </p:cNvPr>
            <p:cNvSpPr/>
            <p:nvPr/>
          </p:nvSpPr>
          <p:spPr>
            <a:xfrm>
              <a:off x="254743" y="4668327"/>
              <a:ext cx="504056" cy="504056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20" name="Flowchart: Connector 19">
              <a:extLst/>
            </p:cNvPr>
            <p:cNvSpPr/>
            <p:nvPr/>
          </p:nvSpPr>
          <p:spPr>
            <a:xfrm>
              <a:off x="215516" y="5185034"/>
              <a:ext cx="576064" cy="548639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(B)</a:t>
              </a:r>
            </a:p>
          </p:txBody>
        </p:sp>
        <p:sp>
          <p:nvSpPr>
            <p:cNvPr id="122916" name="TextBox 28"/>
            <p:cNvSpPr txBox="1">
              <a:spLocks noChangeArrowheads="1"/>
            </p:cNvSpPr>
            <p:nvPr/>
          </p:nvSpPr>
          <p:spPr bwMode="auto">
            <a:xfrm>
              <a:off x="962162" y="5321828"/>
              <a:ext cx="1133785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ZA" altLang="en-US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Budget</a:t>
              </a:r>
              <a:r>
                <a:rPr lang="en-ZA" alt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22917" name="Rectangle 6"/>
            <p:cNvSpPr>
              <a:spLocks noChangeArrowheads="1"/>
            </p:cNvSpPr>
            <p:nvPr/>
          </p:nvSpPr>
          <p:spPr bwMode="auto">
            <a:xfrm>
              <a:off x="962162" y="4766466"/>
              <a:ext cx="7868154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Technology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characteristics of commercial and/or military technologies.</a:t>
              </a:r>
            </a:p>
          </p:txBody>
        </p:sp>
        <p:sp>
          <p:nvSpPr>
            <p:cNvPr id="122918" name="Rectangle 8"/>
            <p:cNvSpPr>
              <a:spLocks noChangeArrowheads="1"/>
            </p:cNvSpPr>
            <p:nvPr/>
          </p:nvSpPr>
          <p:spPr bwMode="auto">
            <a:xfrm>
              <a:off x="966402" y="712536"/>
              <a:ext cx="6677302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Personnel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characteristics of the human resources.</a:t>
              </a:r>
            </a:p>
          </p:txBody>
        </p:sp>
        <p:sp>
          <p:nvSpPr>
            <p:cNvPr id="122919" name="Rectangle 29"/>
            <p:cNvSpPr>
              <a:spLocks noChangeArrowheads="1"/>
            </p:cNvSpPr>
            <p:nvPr/>
          </p:nvSpPr>
          <p:spPr bwMode="auto">
            <a:xfrm>
              <a:off x="962222" y="1250103"/>
              <a:ext cx="7714906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Organisation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Related command and control characteristics of the SANDF.</a:t>
              </a:r>
            </a:p>
          </p:txBody>
        </p:sp>
        <p:sp>
          <p:nvSpPr>
            <p:cNvPr id="122920" name="Rectangle 30"/>
            <p:cNvSpPr>
              <a:spLocks noChangeArrowheads="1"/>
            </p:cNvSpPr>
            <p:nvPr/>
          </p:nvSpPr>
          <p:spPr bwMode="auto">
            <a:xfrm>
              <a:off x="962222" y="1748072"/>
              <a:ext cx="8028502" cy="58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Sustainment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characteristics of the logistics, personnel and financial support.</a:t>
              </a:r>
            </a:p>
          </p:txBody>
        </p:sp>
        <p:sp>
          <p:nvSpPr>
            <p:cNvPr id="122921" name="Rectangle 65535"/>
            <p:cNvSpPr>
              <a:spLocks noChangeArrowheads="1"/>
            </p:cNvSpPr>
            <p:nvPr/>
          </p:nvSpPr>
          <p:spPr bwMode="auto">
            <a:xfrm>
              <a:off x="962222" y="2258357"/>
              <a:ext cx="6814054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Training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training to prepare human resources.</a:t>
              </a:r>
            </a:p>
          </p:txBody>
        </p:sp>
        <p:sp>
          <p:nvSpPr>
            <p:cNvPr id="122922" name="Rectangle 65536"/>
            <p:cNvSpPr>
              <a:spLocks noChangeArrowheads="1"/>
            </p:cNvSpPr>
            <p:nvPr/>
          </p:nvSpPr>
          <p:spPr bwMode="auto">
            <a:xfrm>
              <a:off x="978694" y="2690538"/>
              <a:ext cx="8012029" cy="58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Equipment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type, quantity and the required characteristics of the defence equipment.</a:t>
              </a:r>
            </a:p>
          </p:txBody>
        </p:sp>
        <p:sp>
          <p:nvSpPr>
            <p:cNvPr id="122923" name="Rectangle 65539"/>
            <p:cNvSpPr>
              <a:spLocks noChangeArrowheads="1"/>
            </p:cNvSpPr>
            <p:nvPr/>
          </p:nvSpPr>
          <p:spPr bwMode="auto">
            <a:xfrm>
              <a:off x="962222" y="3262657"/>
              <a:ext cx="8028502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Doctrine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characteristics of the doctrine, aids, operating procedures etc.</a:t>
              </a:r>
            </a:p>
          </p:txBody>
        </p:sp>
        <p:sp>
          <p:nvSpPr>
            <p:cNvPr id="122924" name="Rectangle 65541"/>
            <p:cNvSpPr>
              <a:spLocks noChangeArrowheads="1"/>
            </p:cNvSpPr>
            <p:nvPr/>
          </p:nvSpPr>
          <p:spPr bwMode="auto">
            <a:xfrm>
              <a:off x="962222" y="3764580"/>
              <a:ext cx="6617003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Facilities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characteristics of the military facilities.</a:t>
              </a:r>
            </a:p>
          </p:txBody>
        </p:sp>
        <p:sp>
          <p:nvSpPr>
            <p:cNvPr id="122925" name="Rectangle 65542"/>
            <p:cNvSpPr>
              <a:spLocks noChangeArrowheads="1"/>
            </p:cNvSpPr>
            <p:nvPr/>
          </p:nvSpPr>
          <p:spPr bwMode="auto">
            <a:xfrm>
              <a:off x="978695" y="4266503"/>
              <a:ext cx="8166035" cy="3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ZA" altLang="en-US" sz="1600" b="1" u="sng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Information</a:t>
              </a:r>
              <a:r>
                <a:rPr lang="en-ZA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The required characteristics of defence intelligence, information and data.</a:t>
              </a:r>
            </a:p>
          </p:txBody>
        </p:sp>
      </p:grpSp>
      <p:sp>
        <p:nvSpPr>
          <p:cNvPr id="122885" name="Rectangle 65544"/>
          <p:cNvSpPr>
            <a:spLocks noChangeArrowheads="1"/>
          </p:cNvSpPr>
          <p:nvPr/>
        </p:nvSpPr>
        <p:spPr bwMode="auto">
          <a:xfrm>
            <a:off x="2123728" y="5183188"/>
            <a:ext cx="6675437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1600" dirty="0">
                <a:solidFill>
                  <a:srgbClr val="FF0000"/>
                </a:solidFill>
              </a:rPr>
              <a:t>The POSTEDFIT attributes are defined in functional terms and relates to what the SANDF, </a:t>
            </a:r>
            <a:r>
              <a:rPr lang="en-ZA" altLang="en-US" sz="1600" b="1" u="sng" dirty="0">
                <a:solidFill>
                  <a:srgbClr val="FF0000"/>
                </a:solidFill>
              </a:rPr>
              <a:t>as a capability</a:t>
            </a:r>
            <a:r>
              <a:rPr lang="en-ZA" altLang="en-US" sz="1600" dirty="0">
                <a:solidFill>
                  <a:srgbClr val="FF0000"/>
                </a:solidFill>
              </a:rPr>
              <a:t>, must be able to do. The elements are the essential components of the SANDF and describe what the SANDF consists of.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FA88B9-5269-AC4D-BA92-3A10AF23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 flipV="1">
            <a:off x="3491880" y="596730"/>
            <a:ext cx="1342729" cy="6520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596729"/>
            <a:ext cx="1255722" cy="6521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POSTEDFIT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2C628E8-4DC8-6C41-A748-044D9F3C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31554"/>
              </p:ext>
            </p:extLst>
          </p:nvPr>
        </p:nvGraphicFramePr>
        <p:xfrm>
          <a:off x="179510" y="836712"/>
          <a:ext cx="8882244" cy="453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14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*R000</a:t>
                      </a: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2018/19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(Actual)</a:t>
                      </a: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2019/20</a:t>
                      </a: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2020/21</a:t>
                      </a:r>
                      <a:endParaRPr lang="en-ZA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2021/22</a:t>
                      </a:r>
                      <a:endParaRPr lang="en-Z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2022/23</a:t>
                      </a:r>
                      <a:endParaRPr lang="en-Z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7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solidFill>
                            <a:schemeClr val="bg1"/>
                          </a:solidFill>
                        </a:rPr>
                        <a:t>Optimal Ratios</a:t>
                      </a:r>
                    </a:p>
                  </a:txBody>
                  <a:tcPr>
                    <a:solidFill>
                      <a:srgbClr val="1F7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68">
                <a:tc>
                  <a:txBody>
                    <a:bodyPr/>
                    <a:lstStyle/>
                    <a:p>
                      <a:pPr algn="ct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b="0" dirty="0">
                          <a:solidFill>
                            <a:schemeClr val="tx1"/>
                          </a:solidFill>
                        </a:rPr>
                        <a:t>Budget Allocation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48 492</a:t>
                      </a:r>
                      <a:r>
                        <a:rPr lang="en-ZA" sz="1800" b="1" baseline="0" dirty="0">
                          <a:solidFill>
                            <a:schemeClr val="tx1"/>
                          </a:solidFill>
                        </a:rPr>
                        <a:t> 072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50 512 992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52 438 621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50 852 491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52 993 577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89"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b="0" dirty="0" err="1">
                          <a:solidFill>
                            <a:schemeClr val="tx1"/>
                          </a:solidFill>
                        </a:rPr>
                        <a:t>CoE</a:t>
                      </a:r>
                      <a:r>
                        <a:rPr lang="en-ZA" sz="1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700" b="0" dirty="0" smtClean="0">
                          <a:solidFill>
                            <a:schemeClr val="tx1"/>
                          </a:solidFill>
                        </a:rPr>
                        <a:t>Allocation</a:t>
                      </a:r>
                      <a:endParaRPr lang="en-ZA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27 116 696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55.91%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29 193 710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57.79%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31 177 687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59.45%</a:t>
                      </a:r>
                      <a:endParaRPr lang="en-ZA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33 204237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65.29%</a:t>
                      </a:r>
                      <a:endParaRPr lang="en-ZA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34 648416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65.38%</a:t>
                      </a:r>
                      <a:endParaRPr lang="en-ZA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rgbClr val="0066FF"/>
                          </a:solidFill>
                        </a:rPr>
                        <a:t>40%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042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b="0" baseline="0" dirty="0" smtClean="0">
                          <a:solidFill>
                            <a:schemeClr val="tx1"/>
                          </a:solidFill>
                        </a:rPr>
                        <a:t>Projected </a:t>
                      </a:r>
                      <a:r>
                        <a:rPr lang="en-ZA" sz="1700" b="0" baseline="0" dirty="0" err="1">
                          <a:solidFill>
                            <a:schemeClr val="tx1"/>
                          </a:solidFill>
                        </a:rPr>
                        <a:t>CoE</a:t>
                      </a:r>
                      <a:endParaRPr lang="en-ZA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30 011 960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61,89%</a:t>
                      </a: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31 891 704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63,15%</a:t>
                      </a: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34 195 252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65,21%</a:t>
                      </a: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36 597 365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71,96%</a:t>
                      </a: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39 224 288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74,02%</a:t>
                      </a: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solidFill>
                      <a:srgbClr val="FF9966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1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Operating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17 177 474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35.42%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16 619 280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32.90%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18 684 529</a:t>
                      </a:r>
                    </a:p>
                    <a:p>
                      <a:pPr algn="ctr" fontAlgn="b"/>
                      <a:r>
                        <a:rPr lang="en-ZA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35.56%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17 526 903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34.46%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18 425 899</a:t>
                      </a:r>
                    </a:p>
                    <a:p>
                      <a:pPr algn="ctr" fontAlgn="b"/>
                      <a:r>
                        <a:rPr lang="en-ZA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34.77%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35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Internal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Adjustment</a:t>
                      </a: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14 282</a:t>
                      </a:r>
                      <a:r>
                        <a:rPr lang="en-ZA" sz="1800" b="1" baseline="0" dirty="0">
                          <a:solidFill>
                            <a:schemeClr val="tx1"/>
                          </a:solidFill>
                        </a:rPr>
                        <a:t> 211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29,46%</a:t>
                      </a: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13 921 356</a:t>
                      </a:r>
                    </a:p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27,55%</a:t>
                      </a: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12 866 422</a:t>
                      </a:r>
                      <a:endParaRPr lang="en-ZA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Z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24.53%</a:t>
                      </a:r>
                      <a:endParaRPr lang="en-ZA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</a:rPr>
                        <a:t>12 912 609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</a:rPr>
                        <a:t>25.39%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Z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337 407</a:t>
                      </a:r>
                      <a:endParaRPr lang="en-ZA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Z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23.28%</a:t>
                      </a:r>
                      <a:endParaRPr lang="en-ZA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800" b="1" i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66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SDA </a:t>
                      </a:r>
                    </a:p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en-ZA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4 197 902</a:t>
                      </a:r>
                    </a:p>
                    <a:p>
                      <a:pPr algn="ctr"/>
                      <a:r>
                        <a:rPr lang="en-ZA" sz="1800" b="1" dirty="0" smtClean="0">
                          <a:solidFill>
                            <a:srgbClr val="FF0000"/>
                          </a:solidFill>
                        </a:rPr>
                        <a:t>8.65</a:t>
                      </a:r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4 699 932</a:t>
                      </a:r>
                    </a:p>
                    <a:p>
                      <a:pPr algn="ctr"/>
                      <a:r>
                        <a:rPr lang="en-ZA" sz="1800" b="1" dirty="0" smtClean="0">
                          <a:solidFill>
                            <a:srgbClr val="FF0000"/>
                          </a:solidFill>
                        </a:rPr>
                        <a:t>9.30</a:t>
                      </a:r>
                      <a:r>
                        <a:rPr lang="en-ZA" sz="1800" b="1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5 376 947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10.25%</a:t>
                      </a:r>
                      <a:endParaRPr lang="en-ZA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1 342 517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2.64%</a:t>
                      </a:r>
                      <a:endParaRPr lang="en-ZA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1 431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882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2.70%</a:t>
                      </a:r>
                      <a:endParaRPr lang="en-ZA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rgbClr val="0066FF"/>
                          </a:solidFill>
                        </a:rPr>
                        <a:t>30%</a:t>
                      </a:r>
                    </a:p>
                  </a:txBody>
                  <a:tcPr>
                    <a:solidFill>
                      <a:srgbClr val="1F71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6496"/>
                  </a:ext>
                </a:extLst>
              </a:tr>
            </a:tbl>
          </a:graphicData>
        </a:graphic>
      </p:graphicFrame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E4487CF-4177-614E-ACD0-514A6F0D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21E658BB-60F2-694C-94A2-547BBDBCA93C}" type="slidenum">
              <a:rPr lang="en-GB" smtClean="0"/>
              <a:t>7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C04A0-EB56-3843-B425-E1816C88226E}"/>
              </a:ext>
            </a:extLst>
          </p:cNvPr>
          <p:cNvCxnSpPr>
            <a:cxnSpLocks/>
          </p:cNvCxnSpPr>
          <p:nvPr/>
        </p:nvCxnSpPr>
        <p:spPr>
          <a:xfrm>
            <a:off x="467544" y="548679"/>
            <a:ext cx="5827624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5B04A7-5F6E-2740-9A75-95724F005A82}"/>
              </a:ext>
            </a:extLst>
          </p:cNvPr>
          <p:cNvCxnSpPr>
            <a:cxnSpLocks/>
          </p:cNvCxnSpPr>
          <p:nvPr/>
        </p:nvCxnSpPr>
        <p:spPr>
          <a:xfrm>
            <a:off x="4533688" y="548679"/>
            <a:ext cx="3854736" cy="1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28ED482-516A-8740-AAE3-A65104CFE2B0}"/>
              </a:ext>
            </a:extLst>
          </p:cNvPr>
          <p:cNvSpPr txBox="1"/>
          <p:nvPr/>
        </p:nvSpPr>
        <p:spPr>
          <a:xfrm>
            <a:off x="251520" y="59871"/>
            <a:ext cx="83529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Budget Allocation Ratios (Final Letter of Allocation)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FA88B9-5269-AC4D-BA92-3A10AF23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693" y="5301208"/>
            <a:ext cx="747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en-US" altLang="en-US" sz="1400" dirty="0">
                <a:solidFill>
                  <a:schemeClr val="accent1"/>
                </a:solidFill>
              </a:rPr>
              <a:t>Personnel = 	</a:t>
            </a:r>
            <a:r>
              <a:rPr lang="en-US" altLang="en-US" sz="1400" dirty="0" err="1">
                <a:solidFill>
                  <a:schemeClr val="accent1"/>
                </a:solidFill>
              </a:rPr>
              <a:t>CoE</a:t>
            </a:r>
            <a:endParaRPr lang="en-US" altLang="en-US" sz="1400" dirty="0">
              <a:solidFill>
                <a:schemeClr val="accent1"/>
              </a:solidFill>
            </a:endParaRPr>
          </a:p>
          <a:p>
            <a:pPr algn="just">
              <a:buClrTx/>
            </a:pPr>
            <a:r>
              <a:rPr lang="en-US" altLang="en-US" sz="1400" dirty="0">
                <a:solidFill>
                  <a:schemeClr val="accent1"/>
                </a:solidFill>
              </a:rPr>
              <a:t>Operating = 	All funds not allocated to </a:t>
            </a:r>
            <a:r>
              <a:rPr lang="en-US" altLang="en-US" sz="1400" dirty="0" err="1">
                <a:solidFill>
                  <a:schemeClr val="accent1"/>
                </a:solidFill>
              </a:rPr>
              <a:t>CoE</a:t>
            </a:r>
            <a:r>
              <a:rPr lang="en-US" altLang="en-US" sz="1400" dirty="0">
                <a:solidFill>
                  <a:schemeClr val="accent1"/>
                </a:solidFill>
              </a:rPr>
              <a:t> and SDA. (Goods and Services, Transfers and Subsidies, </a:t>
            </a:r>
            <a:r>
              <a:rPr lang="en-US" altLang="en-US" sz="1400" dirty="0" smtClean="0">
                <a:solidFill>
                  <a:schemeClr val="accent1"/>
                </a:solidFill>
              </a:rPr>
              <a:t>	Payments </a:t>
            </a:r>
            <a:r>
              <a:rPr lang="en-US" altLang="en-US" sz="1400" dirty="0">
                <a:solidFill>
                  <a:schemeClr val="accent1"/>
                </a:solidFill>
              </a:rPr>
              <a:t>of </a:t>
            </a:r>
            <a:r>
              <a:rPr lang="en-US" altLang="en-US" sz="1400" dirty="0" smtClean="0">
                <a:solidFill>
                  <a:schemeClr val="accent1"/>
                </a:solidFill>
              </a:rPr>
              <a:t>Capital </a:t>
            </a:r>
            <a:r>
              <a:rPr lang="en-US" altLang="en-US" sz="1400" dirty="0">
                <a:solidFill>
                  <a:schemeClr val="accent1"/>
                </a:solidFill>
              </a:rPr>
              <a:t>and Financial assets)</a:t>
            </a:r>
          </a:p>
          <a:p>
            <a:pPr algn="just">
              <a:buClrTx/>
            </a:pPr>
            <a:r>
              <a:rPr lang="en-US" altLang="en-US" sz="1400" dirty="0" smtClean="0">
                <a:solidFill>
                  <a:schemeClr val="accent1"/>
                </a:solidFill>
              </a:rPr>
              <a:t>SD	Folio </a:t>
            </a:r>
            <a:r>
              <a:rPr lang="en-US" altLang="en-US" sz="1400" dirty="0">
                <a:solidFill>
                  <a:schemeClr val="accent1"/>
                </a:solidFill>
              </a:rPr>
              <a:t>2 Fund Allocation</a:t>
            </a:r>
          </a:p>
        </p:txBody>
      </p:sp>
    </p:spTree>
    <p:extLst>
      <p:ext uri="{BB962C8B-B14F-4D97-AF65-F5344CB8AC3E}">
        <p14:creationId xmlns:p14="http://schemas.microsoft.com/office/powerpoint/2010/main" val="8348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59" y="643017"/>
            <a:ext cx="7886700" cy="516281"/>
          </a:xfrm>
        </p:spPr>
        <p:txBody>
          <a:bodyPr>
            <a:normAutofit fontScale="92500" lnSpcReduction="10000"/>
          </a:bodyPr>
          <a:lstStyle/>
          <a:p>
            <a:pPr marL="22225" indent="0" algn="just">
              <a:buNone/>
            </a:pPr>
            <a:r>
              <a:rPr lang="en-US" b="1" dirty="0">
                <a:solidFill>
                  <a:srgbClr val="377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ZA" sz="1600" b="1" dirty="0">
              <a:solidFill>
                <a:srgbClr val="377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" indent="0" algn="just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68F6EA-D564-6E43-8C35-1A469DC0DC1E}"/>
              </a:ext>
            </a:extLst>
          </p:cNvPr>
          <p:cNvSpPr txBox="1">
            <a:spLocks/>
          </p:cNvSpPr>
          <p:nvPr/>
        </p:nvSpPr>
        <p:spPr>
          <a:xfrm>
            <a:off x="457200" y="50800"/>
            <a:ext cx="8229600" cy="569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altLang="en-US" sz="2800" b="1">
                <a:solidFill>
                  <a:schemeClr val="bg1"/>
                </a:solidFill>
              </a:rPr>
              <a:t>PERSONNEL (FY 2018/19)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328883-2F42-394F-A15B-EA1CF162A662}"/>
              </a:ext>
            </a:extLst>
          </p:cNvPr>
          <p:cNvCxnSpPr>
            <a:cxnSpLocks/>
          </p:cNvCxnSpPr>
          <p:nvPr/>
        </p:nvCxnSpPr>
        <p:spPr>
          <a:xfrm flipV="1">
            <a:off x="2267744" y="463258"/>
            <a:ext cx="4007546" cy="13414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B5B722-5668-6447-B16C-DF4594A144CA}"/>
              </a:ext>
            </a:extLst>
          </p:cNvPr>
          <p:cNvCxnSpPr>
            <a:cxnSpLocks/>
          </p:cNvCxnSpPr>
          <p:nvPr/>
        </p:nvCxnSpPr>
        <p:spPr>
          <a:xfrm>
            <a:off x="4951995" y="463256"/>
            <a:ext cx="1924261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C16EB0-4C3C-DE49-B1CE-94013D40A3E6}"/>
              </a:ext>
            </a:extLst>
          </p:cNvPr>
          <p:cNvSpPr txBox="1"/>
          <p:nvPr/>
        </p:nvSpPr>
        <p:spPr>
          <a:xfrm>
            <a:off x="1681886" y="44624"/>
            <a:ext cx="57421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Personnel DOD Rejuvenation Plan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B946E-4D3A-A346-ACFA-8AFB23C6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9"/>
            <a:ext cx="5362283" cy="906041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931CF3F-FE8B-0D46-833A-34C5D414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36424" y="2728009"/>
            <a:ext cx="7813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0" algn="just">
              <a:buNone/>
            </a:pPr>
            <a:r>
              <a:rPr lang="en-US" sz="2800" b="1" dirty="0" smtClean="0">
                <a:solidFill>
                  <a:srgbClr val="377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144" y="3283490"/>
            <a:ext cx="7684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975" lvl="1" indent="-285750" algn="just">
              <a:lnSpc>
                <a:spcPct val="150000"/>
              </a:lnSpc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Re-muster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from combat to support corps.</a:t>
            </a:r>
          </a:p>
          <a:p>
            <a:pPr marL="307975" lvl="1" indent="-285750" algn="just">
              <a:lnSpc>
                <a:spcPct val="150000"/>
              </a:lnSpc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Demilitarise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to PSAP funded vacancies within the DOD.</a:t>
            </a:r>
          </a:p>
          <a:p>
            <a:pPr marL="307975" lvl="1" indent="-285750" algn="just">
              <a:lnSpc>
                <a:spcPct val="150000"/>
              </a:lnSpc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Inter-departmental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transfers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975" lvl="1" indent="-285750" algn="just"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intake beyond attrition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(based on the success of the above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implications).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5454" y="1230035"/>
            <a:ext cx="7886700" cy="1291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lvl="1" indent="0" algn="just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Clearly defined, rejuvenation of the HR component of the SANDF is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premised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of the HR component to the 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combat profile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to meet military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requirements and to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prevent the stagnation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(knowledge gap) by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filling vacancies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that occur as a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 of attrition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 The strategic intent of the DoD is to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 force levels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(75,000) whilst at the same time ensuring the continued rejuvenation of the force. This model does not propose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any savings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the first MTSF period.</a:t>
            </a:r>
          </a:p>
        </p:txBody>
      </p:sp>
    </p:spTree>
    <p:extLst>
      <p:ext uri="{BB962C8B-B14F-4D97-AF65-F5344CB8AC3E}">
        <p14:creationId xmlns:p14="http://schemas.microsoft.com/office/powerpoint/2010/main" val="8193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0734D6-CCD2-47B8-9079-C18B2FB1B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47" y="0"/>
            <a:ext cx="7380312" cy="68575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953CF2E-D323-9149-BE2A-0A6322DA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5699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ZA" altLang="en-US" sz="2800" b="1" kern="1200" dirty="0">
                <a:solidFill>
                  <a:schemeClr val="bg1"/>
                </a:solidFill>
              </a:rPr>
              <a:t>PERSONNEL (FY 2018/19)</a:t>
            </a:r>
          </a:p>
        </p:txBody>
      </p:sp>
      <p:grpSp>
        <p:nvGrpSpPr>
          <p:cNvPr id="67590" name="Group 9">
            <a:extLst>
              <a:ext uri="{FF2B5EF4-FFF2-40B4-BE49-F238E27FC236}">
                <a16:creationId xmlns:a16="http://schemas.microsoft.com/office/drawing/2014/main" id="{20E8F42B-7666-B141-BD53-E5AFA196EEF2}"/>
              </a:ext>
            </a:extLst>
          </p:cNvPr>
          <p:cNvGrpSpPr>
            <a:grpSpLocks/>
          </p:cNvGrpSpPr>
          <p:nvPr/>
        </p:nvGrpSpPr>
        <p:grpSpPr bwMode="auto">
          <a:xfrm>
            <a:off x="160855" y="476672"/>
            <a:ext cx="4837112" cy="1228725"/>
            <a:chOff x="5899011" y="1044725"/>
            <a:chExt cx="4836922" cy="1228051"/>
          </a:xfrm>
        </p:grpSpPr>
        <p:pic>
          <p:nvPicPr>
            <p:cNvPr id="67613" name="Picture 10">
              <a:extLst>
                <a:ext uri="{FF2B5EF4-FFF2-40B4-BE49-F238E27FC236}">
                  <a16:creationId xmlns:a16="http://schemas.microsoft.com/office/drawing/2014/main" id="{5F6EF59F-27B7-714D-A9BE-2DBDFB46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11" y="1044725"/>
              <a:ext cx="4836922" cy="122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Rectangle 11">
              <a:extLst>
                <a:ext uri="{FF2B5EF4-FFF2-40B4-BE49-F238E27FC236}">
                  <a16:creationId xmlns:a16="http://schemas.microsoft.com/office/drawing/2014/main" id="{EDB5D759-16F5-554A-B8A4-CCB645E7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785" y="1418521"/>
              <a:ext cx="1565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ZA" altLang="en-US" sz="1800" b="1" u="sng">
                  <a:solidFill>
                    <a:schemeClr val="bg1"/>
                  </a:solidFill>
                  <a:cs typeface="Arial" panose="020B0604020202020204" pitchFamily="34" charset="0"/>
                </a:rPr>
                <a:t>KEY ISSUES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258278-DB43-C940-ACB8-703BB724C984}"/>
              </a:ext>
            </a:extLst>
          </p:cNvPr>
          <p:cNvSpPr txBox="1"/>
          <p:nvPr/>
        </p:nvSpPr>
        <p:spPr>
          <a:xfrm>
            <a:off x="107504" y="1556792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77C22"/>
                </a:solidFill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7E6F-B509-F348-B962-91AE776C141E}"/>
              </a:ext>
            </a:extLst>
          </p:cNvPr>
          <p:cNvSpPr txBox="1"/>
          <p:nvPr/>
        </p:nvSpPr>
        <p:spPr>
          <a:xfrm>
            <a:off x="86157" y="4151982"/>
            <a:ext cx="5709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DoD may be unable to provide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value against its funding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all other elements of POSTEDFIT will be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negatively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affected.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Lifting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through additional funding.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4E225-F7BB-4C46-937A-6768D79C46A1}"/>
              </a:ext>
            </a:extLst>
          </p:cNvPr>
          <p:cNvSpPr txBox="1"/>
          <p:nvPr/>
        </p:nvSpPr>
        <p:spPr>
          <a:xfrm>
            <a:off x="91943" y="3553852"/>
            <a:ext cx="18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77C22"/>
                </a:solidFill>
              </a:rPr>
              <a:t>Implication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587E2-2691-0A41-A7E4-DD1100967DC6}"/>
              </a:ext>
            </a:extLst>
          </p:cNvPr>
          <p:cNvSpPr txBox="1"/>
          <p:nvPr/>
        </p:nvSpPr>
        <p:spPr>
          <a:xfrm>
            <a:off x="158164" y="2059794"/>
            <a:ext cx="5709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HR component will eventually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consume all resources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required by the DOD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execute its mandate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This is largely due to consistent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budget cuts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capping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ceiling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existing strength compelling the Department to source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additional funding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operating portion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budget.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BDE50-BC2B-3543-9EA2-2821E6F75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8944"/>
            <a:ext cx="5362283" cy="906041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0C65555-871C-2E4E-843E-47047D05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21E658BB-60F2-694C-94A2-547BBDBCA93C}" type="slidenum">
              <a:rPr lang="en-GB" smtClean="0"/>
              <a:t>9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4C6D6-DC84-2E4D-9278-971541EF5A5C}"/>
              </a:ext>
            </a:extLst>
          </p:cNvPr>
          <p:cNvCxnSpPr>
            <a:cxnSpLocks/>
          </p:cNvCxnSpPr>
          <p:nvPr/>
        </p:nvCxnSpPr>
        <p:spPr>
          <a:xfrm>
            <a:off x="3923928" y="476672"/>
            <a:ext cx="910681" cy="1"/>
          </a:xfrm>
          <a:prstGeom prst="line">
            <a:avLst/>
          </a:prstGeom>
          <a:ln w="38100">
            <a:solidFill>
              <a:srgbClr val="006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0939A9-44CA-CA49-9915-2E953695BF45}"/>
              </a:ext>
            </a:extLst>
          </p:cNvPr>
          <p:cNvCxnSpPr>
            <a:cxnSpLocks/>
          </p:cNvCxnSpPr>
          <p:nvPr/>
        </p:nvCxnSpPr>
        <p:spPr>
          <a:xfrm>
            <a:off x="4493409" y="476672"/>
            <a:ext cx="868874" cy="0"/>
          </a:xfrm>
          <a:prstGeom prst="line">
            <a:avLst/>
          </a:prstGeom>
          <a:ln w="38100">
            <a:solidFill>
              <a:srgbClr val="80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85B6F7-82F7-5245-819F-8883CFE50556}"/>
              </a:ext>
            </a:extLst>
          </p:cNvPr>
          <p:cNvSpPr txBox="1"/>
          <p:nvPr/>
        </p:nvSpPr>
        <p:spPr>
          <a:xfrm>
            <a:off x="3203848" y="59872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9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2223</Words>
  <Application>Microsoft Office PowerPoint</Application>
  <PresentationFormat>On-screen Show (4:3)</PresentationFormat>
  <Paragraphs>625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PERSONNEL (FY 2018/19)</vt:lpstr>
      <vt:lpstr>Historic Actual Strength of the DOD</vt:lpstr>
      <vt:lpstr>Mustering Distribution in the SANDF</vt:lpstr>
      <vt:lpstr>PowerPoint Presentation</vt:lpstr>
      <vt:lpstr>PowerPoint Presentation</vt:lpstr>
      <vt:lpstr>SPECIAL DEFENCE ACCOUNT</vt:lpstr>
      <vt:lpstr>PowerPoint Presentation</vt:lpstr>
      <vt:lpstr>PERSONNEL (FY 2018/19)</vt:lpstr>
      <vt:lpstr>PowerPoint Presentation</vt:lpstr>
      <vt:lpstr>PowerPoint Presentation</vt:lpstr>
      <vt:lpstr>PowerPoint Presentation</vt:lpstr>
      <vt:lpstr>PowerPoint Presentation</vt:lpstr>
      <vt:lpstr>DEFENCE BUDGET ALLOCATION:  AREAS OF UNDERFUNDING /UNDERSPENDING</vt:lpstr>
      <vt:lpstr>BUDGET REDUCTIONS AND REPRIORITISATION (2008/09 – 2020/21)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Lester Gardiner</dc:creator>
  <cp:lastModifiedBy>Bryan Mantyi</cp:lastModifiedBy>
  <cp:revision>97</cp:revision>
  <cp:lastPrinted>2020-05-27T04:23:18Z</cp:lastPrinted>
  <dcterms:created xsi:type="dcterms:W3CDTF">2020-05-26T15:15:32Z</dcterms:created>
  <dcterms:modified xsi:type="dcterms:W3CDTF">2020-05-27T09:15:37Z</dcterms:modified>
</cp:coreProperties>
</file>