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627" r:id="rId2"/>
    <p:sldId id="579" r:id="rId3"/>
    <p:sldId id="662" r:id="rId4"/>
    <p:sldId id="671" r:id="rId5"/>
    <p:sldId id="670" r:id="rId6"/>
    <p:sldId id="634" r:id="rId7"/>
    <p:sldId id="672" r:id="rId8"/>
    <p:sldId id="643" r:id="rId9"/>
    <p:sldId id="649" r:id="rId10"/>
    <p:sldId id="638" r:id="rId11"/>
    <p:sldId id="667" r:id="rId12"/>
    <p:sldId id="668" r:id="rId13"/>
    <p:sldId id="640" r:id="rId14"/>
  </p:sldIdLst>
  <p:sldSz cx="9144000" cy="6858000" type="screen4x3"/>
  <p:notesSz cx="6797675" cy="9926638"/>
  <p:defaultTextStyle>
    <a:defPPr>
      <a:defRPr lang="en-Z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0000"/>
    <a:srgbClr val="000000"/>
    <a:srgbClr val="FF9900"/>
    <a:srgbClr val="CC6600"/>
    <a:srgbClr val="800000"/>
    <a:srgbClr val="FFFFA3"/>
    <a:srgbClr val="CCCC00"/>
    <a:srgbClr val="3333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2007" autoAdjust="0"/>
  </p:normalViewPr>
  <p:slideViewPr>
    <p:cSldViewPr>
      <p:cViewPr varScale="1">
        <p:scale>
          <a:sx n="68" d="100"/>
          <a:sy n="68" d="100"/>
        </p:scale>
        <p:origin x="167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57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7" y="3"/>
            <a:ext cx="2946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8"/>
            <a:ext cx="2946576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3F6EA2C-89E7-48FA-8420-9CC9D7F155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159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657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7" y="3"/>
            <a:ext cx="2946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81"/>
            <a:ext cx="5438464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8"/>
            <a:ext cx="2946576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A4D6E59-5702-48A2-922A-9D354E1BA83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146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EC0294-F4B5-4CAF-B2AB-24C53F2C733B}" type="slidenum">
              <a:rPr lang="en-GB" smtClean="0">
                <a:cs typeface="Arial" charset="0"/>
              </a:rPr>
              <a:pPr/>
              <a:t>1</a:t>
            </a:fld>
            <a:endParaRPr lang="en-GB" dirty="0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10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11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12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13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2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3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>
                <a:solidFill>
                  <a:prstClr val="black"/>
                </a:solidFill>
              </a:rPr>
              <a:pPr algn="r"/>
              <a:t>4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5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6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>
                <a:solidFill>
                  <a:prstClr val="black"/>
                </a:solidFill>
              </a:rPr>
              <a:pPr algn="r"/>
              <a:t>7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8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9487" y="9428168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3DF172-C8B0-434A-85C2-9187F106B256}" type="slidenum">
              <a:rPr lang="en-US" sz="1200"/>
              <a:pPr algn="r"/>
              <a:t>9</a:t>
            </a:fld>
            <a:endParaRPr lang="en-US" sz="1200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-100013"/>
            <a:ext cx="7772400" cy="1152526"/>
          </a:xfrm>
        </p:spPr>
        <p:txBody>
          <a:bodyPr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2375" y="1341438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991CA-A0C2-491C-8F49-E13BE0EDF852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2E46-865F-44B4-BDB6-435F07183716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117475"/>
            <a:ext cx="2178050" cy="5688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7475"/>
            <a:ext cx="6383338" cy="5688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13AF0-DC8B-4085-B452-179C8278EA0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493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908050"/>
            <a:ext cx="8785225" cy="4897438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87EF0-94A7-41F2-B819-0086D1ED4D38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BCE4B-6FDA-4C07-BC1B-4FA611C41609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196975"/>
            <a:ext cx="42799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196975"/>
            <a:ext cx="4281488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6645C-C7A3-4EAF-ABB5-F21CE7F6F740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9B42A-BF8E-49C9-9A97-9463841229C9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96BF4-758F-4CDC-8E5C-D7F1A6DD2DFE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99ACB-8360-4E70-A001-AC17C8B46818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C1A02-CE21-4D8B-B216-A312D430986B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5F9DA-636B-4C40-9ACC-0DD6E6B415C4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117475"/>
            <a:ext cx="7345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Z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96975"/>
            <a:ext cx="871378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 smtClean="0"/>
              <a:t>Click to edit Master text styles</a:t>
            </a:r>
          </a:p>
          <a:p>
            <a:pPr lvl="1"/>
            <a:r>
              <a:rPr lang="en-ZA" smtClean="0"/>
              <a:t>Second level</a:t>
            </a:r>
          </a:p>
          <a:p>
            <a:pPr lvl="2"/>
            <a:r>
              <a:rPr lang="en-ZA" smtClean="0"/>
              <a:t>Third level</a:t>
            </a:r>
          </a:p>
          <a:p>
            <a:pPr lvl="3"/>
            <a:r>
              <a:rPr lang="en-ZA" smtClean="0"/>
              <a:t>Fourth level</a:t>
            </a:r>
          </a:p>
          <a:p>
            <a:pPr lvl="4"/>
            <a:r>
              <a:rPr lang="en-ZA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524625"/>
            <a:ext cx="21336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058317C-B603-473B-82E9-4C16C46E83A8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90000"/>
        <a:buFont typeface="Wingdings" pitchFamily="2" charset="2"/>
        <a:buChar char="§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SzPct val="85000"/>
        <a:buFont typeface="Wingdings" pitchFamily="2" charset="2"/>
        <a:buChar char="§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defRPr sz="14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defRPr sz="14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defRPr sz="14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defRPr sz="14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SzPct val="80000"/>
        <a:buFont typeface="Wingdings" pitchFamily="2" charset="2"/>
        <a:buChar char="§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625" y="1143000"/>
            <a:ext cx="8339138" cy="1311275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ZA" sz="3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EXTRADITION AND MUTUAL LEGAL ASSISTANCE IN CRIMINAL MATTERS TREATIES WITH THE UNITED MEXICAN STATES</a:t>
            </a:r>
            <a:r>
              <a:rPr lang="en-GB" sz="2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2800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84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10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332656"/>
            <a:ext cx="907256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/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/>
              <a:t>Important </a:t>
            </a:r>
            <a:r>
              <a:rPr lang="en-ZA" sz="1600" b="1" dirty="0"/>
              <a:t>provisions of </a:t>
            </a:r>
            <a:r>
              <a:rPr lang="en-ZA" sz="1600" b="1" dirty="0" smtClean="0"/>
              <a:t>the Mutual Legal Assistance Treaty</a:t>
            </a:r>
            <a:endParaRPr lang="en-ZA" sz="1600" b="1" dirty="0"/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/>
              <a:t>Article 1</a:t>
            </a:r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/>
              <a:t>Scope of Application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The Treaty provides for various forms of assistance such as taking of evidence or statements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from persons, </a:t>
            </a:r>
            <a:r>
              <a:rPr lang="en-ZA" sz="1600" dirty="0" smtClean="0">
                <a:solidFill>
                  <a:srgbClr val="000000"/>
                </a:solidFill>
              </a:rPr>
              <a:t>providing </a:t>
            </a:r>
            <a:r>
              <a:rPr lang="en-ZA" sz="1600" dirty="0">
                <a:solidFill>
                  <a:srgbClr val="000000"/>
                </a:solidFill>
              </a:rPr>
              <a:t>information, documents, records and articles of evidence, locating or </a:t>
            </a:r>
          </a:p>
          <a:p>
            <a:pPr marL="6223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identifying persons or items, serving documents or any other form of legal assistance not</a:t>
            </a:r>
          </a:p>
          <a:p>
            <a:pPr marL="6223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prohibited by the laws of the </a:t>
            </a:r>
            <a:r>
              <a:rPr lang="en-ZA" sz="1600" dirty="0" smtClean="0"/>
              <a:t>requested state.</a:t>
            </a:r>
          </a:p>
          <a:p>
            <a:pPr marL="6413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Duel criminality not a requirement. </a:t>
            </a:r>
            <a:endParaRPr lang="en-ZA" sz="1600" dirty="0"/>
          </a:p>
          <a:p>
            <a:pPr marL="6223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/>
          </a:p>
          <a:p>
            <a:pPr marL="6223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/>
              <a:t>Article 2</a:t>
            </a:r>
          </a:p>
          <a:p>
            <a:pPr marL="6223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/>
              <a:t>Execution of Requests</a:t>
            </a:r>
          </a:p>
          <a:p>
            <a:pPr marL="6413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Executed promptly in accordance with the law of the requested state and if not prohibited</a:t>
            </a:r>
          </a:p>
          <a:p>
            <a:pPr marL="6223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by the law, in the manner specified by the requesting state.  </a:t>
            </a:r>
          </a:p>
          <a:p>
            <a:pPr marL="6413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Requested state shall not refuse to execute a request on the ground of bank secrecy.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endParaRPr lang="en-ZA" sz="1600" dirty="0"/>
          </a:p>
          <a:p>
            <a:pPr marL="6223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7466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11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332656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/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5</a:t>
            </a: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Refusal </a:t>
            </a:r>
            <a:r>
              <a:rPr lang="en-ZA" sz="1600" b="1" dirty="0">
                <a:solidFill>
                  <a:srgbClr val="000000"/>
                </a:solidFill>
              </a:rPr>
              <a:t>of Postponement of Assistance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Although various grounds for refusal exist, the requested state may refuse assistance if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the execution of the request would impair its sovereignty, security, public order, or other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essential public interests. 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Conditions may be set for the execution of the request.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Article 14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Proceeds and Instruments of Crime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The requested state shall upon request ascertain whether any proceeds of crime are located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within its jurisdiction and shall notify the requesting state of the outcome.  If proceeds of crime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are found, measures should be taken to restrain and forfeit those proceeds.  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Proceeds seized shall be shared between the Requested and the Requesting Parties on a </a:t>
            </a:r>
          </a:p>
          <a:p>
            <a:pPr marL="6223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50/50 basis after the costs of the Requested Party have been defrayed unless otherwise </a:t>
            </a:r>
          </a:p>
          <a:p>
            <a:pPr marL="6223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Agreed.</a:t>
            </a:r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 smtClean="0"/>
          </a:p>
        </p:txBody>
      </p:sp>
    </p:spTree>
    <p:extLst>
      <p:ext uri="{BB962C8B-B14F-4D97-AF65-F5344CB8AC3E}">
        <p14:creationId xmlns:p14="http://schemas.microsoft.com/office/powerpoint/2010/main" val="184347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12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30158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-156888" y="241895"/>
            <a:ext cx="9193384" cy="5923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 smtClean="0">
              <a:solidFill>
                <a:srgbClr val="000000"/>
              </a:solidFill>
            </a:endParaRP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20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Expenses</a:t>
            </a:r>
            <a:endParaRPr lang="en-ZA" sz="1600" b="1" dirty="0">
              <a:solidFill>
                <a:srgbClr val="000000"/>
              </a:solidFill>
            </a:endParaRP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Requested state shall bear all costs relating to the execution of a request.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Requesting state shall pay the fees of experts, translation, transcription, allowances and </a:t>
            </a:r>
          </a:p>
          <a:p>
            <a:pPr marL="622300" lvl="0" indent="-2667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expenses to travel. </a:t>
            </a: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Requesting State shall pay expenses associated with the taking of evidence and statements </a:t>
            </a:r>
          </a:p>
          <a:p>
            <a:pPr marL="6223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f</a:t>
            </a:r>
            <a:r>
              <a:rPr lang="en-ZA" sz="1600" dirty="0" smtClean="0">
                <a:solidFill>
                  <a:srgbClr val="000000"/>
                </a:solidFill>
              </a:rPr>
              <a:t>rom the Requested State via video, satellite or other technological means.</a:t>
            </a:r>
            <a:endParaRPr lang="en-ZA" sz="1600" dirty="0">
              <a:solidFill>
                <a:srgbClr val="000000"/>
              </a:solidFill>
            </a:endParaRPr>
          </a:p>
          <a:p>
            <a:pPr marL="641350" lvl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In the event of expenses of an extraordinary nature, the states shall consult.  </a:t>
            </a:r>
          </a:p>
          <a:p>
            <a:pPr marL="35560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4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13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85725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/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 smtClean="0"/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/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 smtClean="0"/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/>
          </a:p>
          <a:p>
            <a:pPr marL="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 smtClean="0"/>
          </a:p>
          <a:p>
            <a:pPr marL="3556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ZA" sz="3600" b="1" dirty="0" smtClean="0"/>
              <a:t>THANK YOU</a:t>
            </a:r>
          </a:p>
          <a:p>
            <a:pPr marL="6223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/>
          </a:p>
          <a:p>
            <a:pPr marL="355600" indent="-3556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val="235607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2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52810" y="332656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355600" indent="-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1.	PURPOSE OF THE TREATIES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 smtClean="0"/>
              <a:t>To underscore that South Africa will not be a safe haven for criminals by providing for the 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extradition of fugitives and to facilitate the effectiveness of law enforcement authorities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in the prevention, investigation and prosecution of crime. 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355600" indent="-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2.	BACKGROUND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 smtClean="0"/>
              <a:t>During 2012, Extradition and Mutual Legal Assistance in Criminal Matters Treaties were 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n</a:t>
            </a:r>
            <a:r>
              <a:rPr lang="en-ZA" sz="1600" dirty="0" smtClean="0"/>
              <a:t>egotiated with the United Mexican </a:t>
            </a:r>
            <a:r>
              <a:rPr lang="en-ZA" sz="1600" dirty="0"/>
              <a:t>States. On 6 December 2012, former President </a:t>
            </a:r>
            <a:r>
              <a:rPr lang="en-ZA" sz="1600" dirty="0" smtClean="0"/>
              <a:t>Zuma 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authorized </a:t>
            </a:r>
            <a:r>
              <a:rPr lang="en-ZA" sz="1600" dirty="0"/>
              <a:t>former Minister </a:t>
            </a:r>
            <a:r>
              <a:rPr lang="en-ZA" sz="1600" dirty="0" err="1"/>
              <a:t>Radebe</a:t>
            </a:r>
            <a:r>
              <a:rPr lang="en-ZA" sz="1600" dirty="0"/>
              <a:t> to sign the Treaties on behalf of the Government.  </a:t>
            </a:r>
            <a:endParaRPr lang="en-ZA" sz="1600" dirty="0" smtClean="0"/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Opinions </a:t>
            </a:r>
            <a:r>
              <a:rPr lang="en-ZA" sz="1600" dirty="0"/>
              <a:t>from both the Office of the Chief State Law Advisor (DOJCD) and Chief State Law </a:t>
            </a:r>
            <a:endParaRPr lang="en-ZA" sz="1600" dirty="0" smtClean="0"/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Adviser </a:t>
            </a:r>
            <a:r>
              <a:rPr lang="en-ZA" sz="1600" dirty="0"/>
              <a:t>(International Law) in the Department of International Relations and Cooperation </a:t>
            </a:r>
            <a:endParaRPr lang="en-ZA" sz="1600" dirty="0" smtClean="0"/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have </a:t>
            </a:r>
            <a:r>
              <a:rPr lang="en-ZA" sz="1600" dirty="0"/>
              <a:t>been obtained, in which it was indicated that the Treaties are in line with South Africa’s </a:t>
            </a:r>
            <a:endParaRPr lang="en-ZA" sz="1600" dirty="0" smtClean="0"/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domestic </a:t>
            </a:r>
            <a:r>
              <a:rPr lang="en-ZA" sz="1600" dirty="0"/>
              <a:t>law and not in conflict with South Africa’s international obligations.</a:t>
            </a:r>
            <a:endParaRPr lang="en-ZA" sz="1600" dirty="0" smtClean="0"/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It was decided that the Treaties first be signed by the Mexican Attorney-General where after </a:t>
            </a:r>
            <a:endParaRPr lang="en-ZA" sz="1600" dirty="0" smtClean="0"/>
          </a:p>
          <a:p>
            <a:pPr marL="355600" indent="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the </a:t>
            </a:r>
            <a:r>
              <a:rPr lang="en-ZA" sz="1600" dirty="0"/>
              <a:t>Treaties will be returned to South Africa for the former Minister to sign.  The Treaties </a:t>
            </a:r>
            <a:endParaRPr lang="en-ZA" sz="1600" dirty="0" smtClean="0"/>
          </a:p>
          <a:p>
            <a:pPr marL="355600" indent="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were </a:t>
            </a:r>
            <a:r>
              <a:rPr lang="en-ZA" sz="1600" dirty="0"/>
              <a:t>therefore signed on 1 November 2013 and 24 March 2014, respectively.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3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103362" y="22488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 smtClean="0"/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In a memorandum submitted to the Minister on 18 November 2014, former Minister </a:t>
            </a:r>
            <a:r>
              <a:rPr lang="en-ZA" sz="1600" dirty="0" err="1"/>
              <a:t>Radebe</a:t>
            </a:r>
            <a:r>
              <a:rPr lang="en-ZA" sz="1600" dirty="0"/>
              <a:t> </a:t>
            </a:r>
            <a:endParaRPr lang="en-ZA" sz="1600" dirty="0" smtClean="0"/>
          </a:p>
          <a:p>
            <a:pPr marL="355600" indent="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was </a:t>
            </a:r>
            <a:r>
              <a:rPr lang="en-ZA" sz="1600" dirty="0"/>
              <a:t>requested to submit the above-mentioned Treaties to Parliament for ratification</a:t>
            </a:r>
            <a:r>
              <a:rPr lang="en-ZA" sz="1600" dirty="0" smtClean="0"/>
              <a:t>. Although </a:t>
            </a:r>
          </a:p>
          <a:p>
            <a:pPr marL="355600" indent="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the memorandum was returned to the Department, the documents never reached Parliament.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The Department was therefore under the impression that the documents were indeed </a:t>
            </a:r>
            <a:endParaRPr lang="en-ZA" sz="1600" dirty="0" smtClean="0">
              <a:solidFill>
                <a:srgbClr val="000000"/>
              </a:solidFill>
            </a:endParaRPr>
          </a:p>
          <a:p>
            <a:pPr marL="355600" indent="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submitted </a:t>
            </a:r>
            <a:r>
              <a:rPr lang="en-ZA" sz="1600" dirty="0">
                <a:solidFill>
                  <a:srgbClr val="000000"/>
                </a:solidFill>
              </a:rPr>
              <a:t>to Parliament.  After various enquiries to determine whether it would be necessary </a:t>
            </a:r>
            <a:endParaRPr lang="en-ZA" sz="1600" dirty="0" smtClean="0">
              <a:solidFill>
                <a:srgbClr val="000000"/>
              </a:solidFill>
            </a:endParaRPr>
          </a:p>
          <a:p>
            <a:pPr marL="355600" indent="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for </a:t>
            </a:r>
            <a:r>
              <a:rPr lang="en-ZA" sz="1600" dirty="0">
                <a:solidFill>
                  <a:srgbClr val="000000"/>
                </a:solidFill>
              </a:rPr>
              <a:t>the Department to brief the Portfolio Committee and Select Committee on the ratification </a:t>
            </a:r>
            <a:endParaRPr lang="en-ZA" sz="1600" dirty="0" smtClean="0">
              <a:solidFill>
                <a:srgbClr val="000000"/>
              </a:solidFill>
            </a:endParaRPr>
          </a:p>
          <a:p>
            <a:pPr marL="355600" indent="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of </a:t>
            </a:r>
            <a:r>
              <a:rPr lang="en-ZA" sz="1600" dirty="0">
                <a:solidFill>
                  <a:srgbClr val="000000"/>
                </a:solidFill>
              </a:rPr>
              <a:t>the Treaties it was evident that the Treaties never reached Parliament and the </a:t>
            </a:r>
            <a:r>
              <a:rPr lang="en-ZA" sz="1600" dirty="0" smtClean="0">
                <a:solidFill>
                  <a:srgbClr val="000000"/>
                </a:solidFill>
              </a:rPr>
              <a:t>Department </a:t>
            </a:r>
          </a:p>
          <a:p>
            <a:pPr marL="355600" indent="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was </a:t>
            </a:r>
            <a:r>
              <a:rPr lang="en-ZA" sz="1600" dirty="0">
                <a:solidFill>
                  <a:srgbClr val="000000"/>
                </a:solidFill>
              </a:rPr>
              <a:t>once again requested to resubmit the Treaties. </a:t>
            </a:r>
            <a:endParaRPr lang="en-ZA" sz="1600" dirty="0" smtClean="0">
              <a:solidFill>
                <a:srgbClr val="000000"/>
              </a:solidFill>
            </a:endParaRP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The Department subsequently received information that after the change of administration</a:t>
            </a:r>
          </a:p>
          <a:p>
            <a:pPr marL="355600" indent="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in Mexico, there were indications that the new administration would require certain </a:t>
            </a:r>
          </a:p>
          <a:p>
            <a:pPr marL="355600" indent="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amendments to the treaties signed during the previous administration in order to regard </a:t>
            </a:r>
          </a:p>
          <a:p>
            <a:pPr marL="355600" indent="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them as valid and in force.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On 25 July 2019, a letter was submitted to DIRCO to determine from the Mexican Authorities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what the status of the treaties are in Mexico and whether any amendments will be 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n</a:t>
            </a:r>
            <a:r>
              <a:rPr lang="en-ZA" sz="1600" dirty="0" smtClean="0">
                <a:solidFill>
                  <a:srgbClr val="000000"/>
                </a:solidFill>
              </a:rPr>
              <a:t>ecessary.  On 15 November 2019,  the Department was informed that no further 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a</a:t>
            </a:r>
            <a:r>
              <a:rPr lang="en-ZA" sz="1600" dirty="0" smtClean="0">
                <a:solidFill>
                  <a:srgbClr val="000000"/>
                </a:solidFill>
              </a:rPr>
              <a:t>mendments would be necessary and that the Department can proceed with the ratification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process.  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  <a:endParaRPr lang="en-ZA" sz="1600" dirty="0" smtClean="0">
              <a:solidFill>
                <a:srgbClr val="000000"/>
              </a:solidFill>
            </a:endParaRPr>
          </a:p>
          <a:p>
            <a:pPr marL="6413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>
              <a:solidFill>
                <a:srgbClr val="000000"/>
              </a:solidFill>
            </a:endParaRPr>
          </a:p>
          <a:p>
            <a:pPr marL="355600" lvl="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Conclusion of Treaties compared to the provisions in the relevant legislation</a:t>
            </a:r>
          </a:p>
          <a:p>
            <a:pPr marL="6413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In terms of Section 3(2) of the Extradition Act, a person may be extradited to a foreign </a:t>
            </a:r>
          </a:p>
          <a:p>
            <a:pPr marL="622300" lvl="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	state if the President has consented to the surrender.</a:t>
            </a:r>
          </a:p>
          <a:p>
            <a:pPr marL="6413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In terms of Section 7 of the International Cooperation in Criminal Matters Act, assistance </a:t>
            </a:r>
          </a:p>
          <a:p>
            <a:pPr marL="622300" lvl="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	may be granted to a foreign state, if the Minister approved such assistance. </a:t>
            </a:r>
          </a:p>
          <a:p>
            <a:pPr marL="6413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Persons can be extradited and legal assistance be provided in the absence of a treaty.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val="165680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rgbClr val="000000">
                    <a:shade val="90000"/>
                  </a:srgbClr>
                </a:solidFill>
              </a:rPr>
              <a:pPr algn="r">
                <a:defRPr/>
              </a:pPr>
              <a:t>4</a:t>
            </a:fld>
            <a:endParaRPr lang="en-US" sz="1200" dirty="0">
              <a:solidFill>
                <a:srgbClr val="000000">
                  <a:shade val="90000"/>
                </a:srgbClr>
              </a:solidFill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3274" y="54868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>
              <a:solidFill>
                <a:srgbClr val="000000"/>
              </a:solidFill>
            </a:endParaRP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Conclusion of Treaties compared to the provisions in the relevant legislation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In terms of Section 3(2) of the Extradition Act, a person may be extradited to a foreign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	state if the President has consented to the surrender.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In terms of Section 7 of the International Cooperation in Criminal Matters Act, assistance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	may be granted to a foreign state, if the Minister approved such assistance. 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Persons can be extradited and legal assistance be provided in the absence of a treaty.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</a:p>
          <a:p>
            <a:pPr marL="355600" lvl="0" indent="-889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Need for Extradition and Mutual Legal Assistance Treaties with the United Mexican States</a:t>
            </a:r>
          </a:p>
          <a:p>
            <a:pPr marL="6413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In order to assist in the fight against drug trafficking and other related crimes emanating</a:t>
            </a:r>
          </a:p>
          <a:p>
            <a:pPr marL="622300" lvl="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from  Latin America a need was identified to conclude Extradition and Mutual Legal </a:t>
            </a:r>
          </a:p>
          <a:p>
            <a:pPr marL="622300" lvl="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Assistance in Criminal Matters Treaties with the United Mexican States.</a:t>
            </a:r>
          </a:p>
          <a:p>
            <a:pPr marL="6413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Treaties assist in indicating the specific requirements of the Requested State’s domestic law.</a:t>
            </a:r>
          </a:p>
          <a:p>
            <a:pPr marL="6413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Number of valid requests increase drastically.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70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5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101154" y="577900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355600" lvl="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>
              <a:solidFill>
                <a:srgbClr val="000000"/>
              </a:solidFill>
            </a:endParaRPr>
          </a:p>
          <a:p>
            <a:pPr marL="355600" lvl="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228600" indent="1270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b="1" dirty="0" smtClean="0"/>
              <a:t>Important provisions of the Extradition Treaty</a:t>
            </a:r>
          </a:p>
          <a:p>
            <a:pPr marL="228600" indent="1270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/>
              <a:t>Article 2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/>
              <a:t>Extraditable offences</a:t>
            </a:r>
          </a:p>
          <a:p>
            <a:pPr marL="622300" lvl="0" indent="-2667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An extraditable offence is an offence which is punishable under the laws of both states by </a:t>
            </a:r>
          </a:p>
          <a:p>
            <a:pPr marL="622300" lvl="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the deprivation of liberty for a period of at least one year or by a more severe penalty.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/>
              <a:t>Where a request for extradition relates to a person sentenced to deprivation of liberty by a </a:t>
            </a:r>
          </a:p>
          <a:p>
            <a:pPr marL="622300" indent="-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court  of the requesting state for any extraditable offence, extradition shall be granted only if </a:t>
            </a:r>
          </a:p>
          <a:p>
            <a:pPr marL="622300" indent="-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a period of at least six months of the sentence remains to be </a:t>
            </a:r>
            <a:r>
              <a:rPr lang="en-ZA" sz="1600" dirty="0" smtClean="0"/>
              <a:t>served.</a:t>
            </a:r>
            <a:endParaRPr lang="en-ZA" sz="1600" b="1" dirty="0" smtClean="0"/>
          </a:p>
          <a:p>
            <a:pPr marL="622300" lvl="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Extraditable offence whether or not the laws of the states place the offence within the same</a:t>
            </a:r>
          </a:p>
          <a:p>
            <a:pPr marL="622300" lvl="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category of offences or describe by the same terminology.</a:t>
            </a:r>
          </a:p>
          <a:p>
            <a:pPr marL="641350" lvl="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An offence of a fiscal character including an offence relating to taxation, customs duties, </a:t>
            </a:r>
          </a:p>
          <a:p>
            <a:pPr marL="622300" lvl="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exchange control is an extraditable offence despite the fact that the requested state does </a:t>
            </a:r>
          </a:p>
          <a:p>
            <a:pPr marL="622300" lvl="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not impose the same kind of taxes or duties.</a:t>
            </a:r>
          </a:p>
          <a:p>
            <a:pPr marL="228600" indent="127000">
              <a:spcBef>
                <a:spcPts val="0"/>
              </a:spcBef>
              <a:spcAft>
                <a:spcPts val="0"/>
              </a:spcAft>
              <a:defRPr/>
            </a:pP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14429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6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124818" y="277663"/>
            <a:ext cx="9072562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b="1" dirty="0" smtClean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endParaRPr lang="en-ZA" sz="1600" b="1" dirty="0" smtClean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3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Mandatory grounds for refusal 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 smtClean="0"/>
              <a:t>Political offence – does not include an attack on the Head of State or a member of his / her 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family.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 smtClean="0"/>
              <a:t>Where the prosecution is based on the person’s race, religion, nationality, ethnic origin,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language, political opinion, gender, sexual orientation, age, mental of physical disability or 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status or that the person’s position may be prejudiced for any of these reasons.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 smtClean="0"/>
              <a:t>Person may be subjected to cruel, inhuman or degrading treatment or punishment.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 smtClean="0"/>
              <a:t>Prosecution would be barred by prescription under the law of the Requesting State.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 smtClean="0"/>
              <a:t>An offence under military law which is not an offence under ordinary criminal law.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 smtClean="0"/>
              <a:t>The person sought has been finally acquitted or convicted in the Requested State for the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 smtClean="0"/>
              <a:t>Same offence for which extradition is requested. 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ZA" sz="1600" dirty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endParaRPr lang="en-ZA" sz="1600" b="1" dirty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 smtClean="0"/>
          </a:p>
          <a:p>
            <a:pPr marL="355600" indent="-3556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533400" indent="-5334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val="27381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rgbClr val="000000">
                    <a:shade val="90000"/>
                  </a:srgbClr>
                </a:solidFill>
              </a:rPr>
              <a:pPr algn="r">
                <a:defRPr/>
              </a:pPr>
              <a:t>7</a:t>
            </a:fld>
            <a:endParaRPr lang="en-US" sz="1200" dirty="0">
              <a:solidFill>
                <a:srgbClr val="000000">
                  <a:shade val="90000"/>
                </a:srgbClr>
              </a:solidFill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85974" y="116632"/>
            <a:ext cx="9072562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endParaRPr lang="en-ZA" sz="1600" b="1" dirty="0">
              <a:solidFill>
                <a:srgbClr val="000000"/>
              </a:solidFill>
            </a:endParaRP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4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Death penalty and other grounds for refusal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Extradition shall be refused if the offence is punishable with the death penalty or any other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penalties prohibited by the laws of the Requested Party unless the Requesting Party 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provides the necessary assurances that these penalties will not be imposed, and if imposed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not be executed. 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5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Nationality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Extradition shall not be refused on the grounds of the nationality of the person sought.</a:t>
            </a:r>
            <a:endParaRPr lang="en-ZA" sz="1600" dirty="0">
              <a:solidFill>
                <a:srgbClr val="000000"/>
              </a:solidFill>
            </a:endParaRP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endParaRPr lang="en-ZA" sz="1600" b="1" dirty="0" smtClean="0">
              <a:solidFill>
                <a:srgbClr val="000000"/>
              </a:solidFill>
            </a:endParaRP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>
                <a:solidFill>
                  <a:srgbClr val="000000"/>
                </a:solidFill>
              </a:rPr>
              <a:t>Article 6</a:t>
            </a:r>
            <a:endParaRPr lang="en-ZA" sz="1600" b="1" dirty="0">
              <a:solidFill>
                <a:srgbClr val="000000"/>
              </a:solidFill>
            </a:endParaRP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>
                <a:solidFill>
                  <a:srgbClr val="000000"/>
                </a:solidFill>
              </a:rPr>
              <a:t>Discretionary refusal of Extradition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Extradition may be refused: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>
                <a:solidFill>
                  <a:srgbClr val="000000"/>
                </a:solidFill>
              </a:rPr>
              <a:t>Requested state has jurisdiction to </a:t>
            </a:r>
            <a:r>
              <a:rPr lang="en-ZA" sz="1600" dirty="0" smtClean="0">
                <a:solidFill>
                  <a:srgbClr val="000000"/>
                </a:solidFill>
              </a:rPr>
              <a:t>prosecute or the person sought is being prosecuted</a:t>
            </a:r>
          </a:p>
          <a:p>
            <a:pPr marL="901700" indent="-2794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by the Requested State for an offence based on the same facts as the offence which </a:t>
            </a:r>
          </a:p>
          <a:p>
            <a:pPr marL="901700" indent="-2794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>
                <a:solidFill>
                  <a:srgbClr val="000000"/>
                </a:solidFill>
              </a:rPr>
              <a:t>extradition is requested.</a:t>
            </a:r>
            <a:endParaRPr lang="en-ZA" sz="1600" dirty="0">
              <a:solidFill>
                <a:srgbClr val="000000"/>
              </a:solidFill>
            </a:endParaRP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 smtClean="0">
              <a:solidFill>
                <a:srgbClr val="000000"/>
              </a:solidFill>
            </a:endParaRPr>
          </a:p>
          <a:p>
            <a:pPr marL="355600" indent="-3556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>
              <a:solidFill>
                <a:srgbClr val="000000"/>
              </a:solidFill>
            </a:endParaRPr>
          </a:p>
          <a:p>
            <a:pPr marL="533400" indent="-5334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>
              <a:solidFill>
                <a:srgbClr val="000000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dirty="0">
              <a:solidFill>
                <a:srgbClr val="000000"/>
              </a:solidFill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>
                <a:solidFill>
                  <a:srgbClr val="000000"/>
                </a:solidFill>
              </a:rPr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3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8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71438" y="765672"/>
            <a:ext cx="907256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9080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ZA" sz="1600" dirty="0" smtClean="0"/>
          </a:p>
          <a:p>
            <a:pPr marL="9080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Humanitarian grounds such as age, mental or physical ability of the person sought. </a:t>
            </a:r>
            <a:endParaRPr lang="en-ZA" sz="1600" dirty="0" smtClean="0"/>
          </a:p>
          <a:p>
            <a:pPr marL="9080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The person sought has already been acquitted or convicted in a third State for an offence</a:t>
            </a:r>
          </a:p>
          <a:p>
            <a:pPr marL="901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based on the same facts as the office for which extradition is requested. 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endParaRPr lang="en-ZA" sz="1600" b="1" dirty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</a:t>
            </a:r>
            <a:r>
              <a:rPr lang="en-ZA" sz="1600" b="1" dirty="0"/>
              <a:t>17</a:t>
            </a:r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/>
              <a:t>Rule of Speciality</a:t>
            </a:r>
          </a:p>
          <a:p>
            <a:pPr marL="901700" indent="-2794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A person who has been extradited, shall not be prosecuted, sentenced, detained or </a:t>
            </a:r>
          </a:p>
          <a:p>
            <a:pPr marL="901700" indent="-2794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re-extradited to a third state for any other offence as the offence for which extradition is </a:t>
            </a:r>
          </a:p>
          <a:p>
            <a:pPr marL="901700" indent="-2794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requested unless the requested state consents or the person had the opportunity to leave</a:t>
            </a:r>
          </a:p>
          <a:p>
            <a:pPr marL="901700" indent="-2794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the territory of the requesting state and did not do so.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val="398693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34488E0C-B397-42F4-B84E-12AB89140B41}" type="slidenum">
              <a:rPr lang="en-US" sz="1200">
                <a:solidFill>
                  <a:schemeClr val="tx2">
                    <a:shade val="90000"/>
                  </a:schemeClr>
                </a:solidFill>
                <a:cs typeface="+mn-cs"/>
              </a:rPr>
              <a:pPr algn="r">
                <a:defRPr/>
              </a:pPr>
              <a:t>9</a:t>
            </a:fld>
            <a:endParaRPr lang="en-US" sz="1200" dirty="0">
              <a:solidFill>
                <a:schemeClr val="tx2">
                  <a:shade val="90000"/>
                </a:schemeClr>
              </a:solidFill>
              <a:cs typeface="+mn-cs"/>
            </a:endParaRPr>
          </a:p>
        </p:txBody>
      </p:sp>
      <p:sp>
        <p:nvSpPr>
          <p:cNvPr id="18434" name="Footer Placeholder 4"/>
          <p:cNvSpPr txBox="1">
            <a:spLocks noGrp="1"/>
          </p:cNvSpPr>
          <p:nvPr/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dirty="0"/>
          </a:p>
        </p:txBody>
      </p:sp>
      <p:sp>
        <p:nvSpPr>
          <p:cNvPr id="18442" name="TextBox 7"/>
          <p:cNvSpPr txBox="1">
            <a:spLocks noChangeArrowheads="1"/>
          </p:cNvSpPr>
          <p:nvPr/>
        </p:nvSpPr>
        <p:spPr bwMode="auto">
          <a:xfrm>
            <a:off x="44178" y="260648"/>
            <a:ext cx="907256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Article 19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 smtClean="0"/>
              <a:t>Expenses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The requested state shall make all necessary arrangements for and meet the cost of any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	proceedings arising out of a request for extradition, the arrest of the person and the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	maintenance in custody of the person sought. </a:t>
            </a:r>
          </a:p>
          <a:p>
            <a:pPr marL="6413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 smtClean="0"/>
              <a:t>The requesting state shall bear the expenses incurred in conveying the person from the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</a:t>
            </a:r>
            <a:r>
              <a:rPr lang="en-ZA" sz="1600" dirty="0" smtClean="0"/>
              <a:t>requested state. </a:t>
            </a:r>
          </a:p>
          <a:p>
            <a:pPr marL="723900" indent="-368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/>
              <a:t>Article </a:t>
            </a:r>
            <a:r>
              <a:rPr lang="en-ZA" sz="1600" b="1" dirty="0" smtClean="0"/>
              <a:t>24</a:t>
            </a:r>
            <a:endParaRPr lang="en-ZA" sz="1600" b="1" dirty="0"/>
          </a:p>
          <a:p>
            <a:pPr marL="723900" indent="-368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b="1" dirty="0"/>
              <a:t>Entry into Force, Amendment and Termination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Treaty subject to ratification and instruments of ratification shall be exchanged as soon as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possible.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Treaty shall enter into </a:t>
            </a:r>
            <a:r>
              <a:rPr lang="en-ZA" sz="1600" dirty="0" smtClean="0"/>
              <a:t>force 30 days after the date of the exchange of instruments of </a:t>
            </a:r>
          </a:p>
          <a:p>
            <a:pPr marL="6223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 smtClean="0"/>
              <a:t>ratification. </a:t>
            </a:r>
            <a:endParaRPr lang="en-ZA" sz="1600" dirty="0"/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Treaty may be amended through </a:t>
            </a:r>
            <a:r>
              <a:rPr lang="en-ZA" sz="1600" dirty="0" smtClean="0"/>
              <a:t>an exchange of notes between the Parties</a:t>
            </a:r>
            <a:r>
              <a:rPr lang="en-ZA" sz="1600" dirty="0"/>
              <a:t>.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ZA" sz="1600" dirty="0"/>
              <a:t>Treaty may be terminated upon written notice and shall take effect 3 months following 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r>
              <a:rPr lang="en-ZA" sz="1600" dirty="0"/>
              <a:t>	notification.</a:t>
            </a:r>
          </a:p>
          <a:p>
            <a:pPr marL="622300" indent="-2667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/>
          </a:p>
          <a:p>
            <a:pPr marL="355600">
              <a:spcBef>
                <a:spcPts val="0"/>
              </a:spcBef>
              <a:spcAft>
                <a:spcPts val="600"/>
              </a:spcAft>
              <a:defRPr/>
            </a:pPr>
            <a:endParaRPr lang="en-ZA" sz="1600" dirty="0" smtClean="0"/>
          </a:p>
          <a:p>
            <a:pPr marL="342900" indent="-342900">
              <a:spcBef>
                <a:spcPts val="0"/>
              </a:spcBef>
              <a:spcAft>
                <a:spcPts val="600"/>
              </a:spcAft>
              <a:tabLst>
                <a:tab pos="5019675" algn="l"/>
              </a:tabLst>
              <a:defRPr/>
            </a:pPr>
            <a:endParaRPr lang="en-ZA" sz="1600" dirty="0"/>
          </a:p>
          <a:p>
            <a:pPr marL="342900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ZA" sz="1600" dirty="0"/>
              <a:t>	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defRPr/>
            </a:pPr>
            <a:endParaRPr lang="en-ZA" sz="1600" b="1" dirty="0"/>
          </a:p>
        </p:txBody>
      </p:sp>
    </p:spTree>
    <p:extLst>
      <p:ext uri="{BB962C8B-B14F-4D97-AF65-F5344CB8AC3E}">
        <p14:creationId xmlns:p14="http://schemas.microsoft.com/office/powerpoint/2010/main" val="336453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43686</TotalTime>
  <Words>724</Words>
  <Application>Microsoft Office PowerPoint</Application>
  <PresentationFormat>On-screen Show (4:3)</PresentationFormat>
  <Paragraphs>228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Wingdings</vt:lpstr>
      <vt:lpstr>Default Design</vt:lpstr>
      <vt:lpstr>       EXTRADITION AND MUTUAL LEGAL ASSISTANCE IN CRIMINAL MATTERS TREATIES WITH THE UNITED MEXICAN STATES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Dept. of Justice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maridupreez</dc:creator>
  <cp:lastModifiedBy>Vhonani Ramaano</cp:lastModifiedBy>
  <cp:revision>1677</cp:revision>
  <cp:lastPrinted>2020-02-10T11:12:46Z</cp:lastPrinted>
  <dcterms:created xsi:type="dcterms:W3CDTF">2006-06-20T08:12:14Z</dcterms:created>
  <dcterms:modified xsi:type="dcterms:W3CDTF">2020-05-25T09:29:18Z</dcterms:modified>
</cp:coreProperties>
</file>