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08" r:id="rId5"/>
  </p:sldMasterIdLst>
  <p:notesMasterIdLst>
    <p:notesMasterId r:id="rId83"/>
  </p:notesMasterIdLst>
  <p:handoutMasterIdLst>
    <p:handoutMasterId r:id="rId84"/>
  </p:handoutMasterIdLst>
  <p:sldIdLst>
    <p:sldId id="279" r:id="rId6"/>
    <p:sldId id="982" r:id="rId7"/>
    <p:sldId id="996" r:id="rId8"/>
    <p:sldId id="997" r:id="rId9"/>
    <p:sldId id="998" r:id="rId10"/>
    <p:sldId id="956" r:id="rId11"/>
    <p:sldId id="973" r:id="rId12"/>
    <p:sldId id="935" r:id="rId13"/>
    <p:sldId id="936" r:id="rId14"/>
    <p:sldId id="937" r:id="rId15"/>
    <p:sldId id="971" r:id="rId16"/>
    <p:sldId id="938" r:id="rId17"/>
    <p:sldId id="939" r:id="rId18"/>
    <p:sldId id="940" r:id="rId19"/>
    <p:sldId id="941" r:id="rId20"/>
    <p:sldId id="942" r:id="rId21"/>
    <p:sldId id="943" r:id="rId22"/>
    <p:sldId id="974" r:id="rId23"/>
    <p:sldId id="975" r:id="rId24"/>
    <p:sldId id="976" r:id="rId25"/>
    <p:sldId id="977" r:id="rId26"/>
    <p:sldId id="978" r:id="rId27"/>
    <p:sldId id="958" r:id="rId28"/>
    <p:sldId id="916" r:id="rId29"/>
    <p:sldId id="917" r:id="rId30"/>
    <p:sldId id="918" r:id="rId31"/>
    <p:sldId id="919" r:id="rId32"/>
    <p:sldId id="920" r:id="rId33"/>
    <p:sldId id="921" r:id="rId34"/>
    <p:sldId id="922" r:id="rId35"/>
    <p:sldId id="923" r:id="rId36"/>
    <p:sldId id="924" r:id="rId37"/>
    <p:sldId id="925" r:id="rId38"/>
    <p:sldId id="926" r:id="rId39"/>
    <p:sldId id="878" r:id="rId40"/>
    <p:sldId id="806" r:id="rId41"/>
    <p:sldId id="883" r:id="rId42"/>
    <p:sldId id="812" r:id="rId43"/>
    <p:sldId id="809" r:id="rId44"/>
    <p:sldId id="932" r:id="rId45"/>
    <p:sldId id="886" r:id="rId46"/>
    <p:sldId id="888" r:id="rId47"/>
    <p:sldId id="915" r:id="rId48"/>
    <p:sldId id="879" r:id="rId49"/>
    <p:sldId id="744" r:id="rId50"/>
    <p:sldId id="927" r:id="rId51"/>
    <p:sldId id="832" r:id="rId52"/>
    <p:sldId id="833" r:id="rId53"/>
    <p:sldId id="928" r:id="rId54"/>
    <p:sldId id="929" r:id="rId55"/>
    <p:sldId id="830" r:id="rId56"/>
    <p:sldId id="880" r:id="rId57"/>
    <p:sldId id="983" r:id="rId58"/>
    <p:sldId id="984" r:id="rId59"/>
    <p:sldId id="985" r:id="rId60"/>
    <p:sldId id="986" r:id="rId61"/>
    <p:sldId id="987" r:id="rId62"/>
    <p:sldId id="988" r:id="rId63"/>
    <p:sldId id="989" r:id="rId64"/>
    <p:sldId id="990" r:id="rId65"/>
    <p:sldId id="991" r:id="rId66"/>
    <p:sldId id="992" r:id="rId67"/>
    <p:sldId id="993" r:id="rId68"/>
    <p:sldId id="959" r:id="rId69"/>
    <p:sldId id="960" r:id="rId70"/>
    <p:sldId id="961" r:id="rId71"/>
    <p:sldId id="962" r:id="rId72"/>
    <p:sldId id="963" r:id="rId73"/>
    <p:sldId id="964" r:id="rId74"/>
    <p:sldId id="965" r:id="rId75"/>
    <p:sldId id="966" r:id="rId76"/>
    <p:sldId id="967" r:id="rId77"/>
    <p:sldId id="968" r:id="rId78"/>
    <p:sldId id="969" r:id="rId79"/>
    <p:sldId id="994" r:id="rId80"/>
    <p:sldId id="995" r:id="rId81"/>
    <p:sldId id="350" r:id="rId8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vanNiekerk" initials="P" lastIdx="33" clrIdx="0">
    <p:extLst>
      <p:ext uri="{19B8F6BF-5375-455C-9EA6-DF929625EA0E}">
        <p15:presenceInfo xmlns:p15="http://schemas.microsoft.com/office/powerpoint/2012/main" userId="PvanNiekerk" providerId="None"/>
      </p:ext>
    </p:extLst>
  </p:cmAuthor>
  <p:cmAuthor id="2" name="lkwinika" initials="l" lastIdx="1" clrIdx="1">
    <p:extLst>
      <p:ext uri="{19B8F6BF-5375-455C-9EA6-DF929625EA0E}">
        <p15:presenceInfo xmlns:p15="http://schemas.microsoft.com/office/powerpoint/2012/main" userId="lkwinika" providerId="None"/>
      </p:ext>
    </p:extLst>
  </p:cmAuthor>
  <p:cmAuthor id="3" name="Mramphele" initials="M" lastIdx="7" clrIdx="2">
    <p:extLst>
      <p:ext uri="{19B8F6BF-5375-455C-9EA6-DF929625EA0E}">
        <p15:presenceInfo xmlns:p15="http://schemas.microsoft.com/office/powerpoint/2012/main" userId="Mramphe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95D"/>
    <a:srgbClr val="F26522"/>
    <a:srgbClr val="F4AB83"/>
    <a:srgbClr val="FCECE8"/>
    <a:srgbClr val="FF4000"/>
    <a:srgbClr val="F26500"/>
    <a:srgbClr val="ED7D31"/>
    <a:srgbClr val="FCE8ED"/>
    <a:srgbClr val="876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733" autoAdjust="0"/>
  </p:normalViewPr>
  <p:slideViewPr>
    <p:cSldViewPr snapToGrid="0">
      <p:cViewPr varScale="1">
        <p:scale>
          <a:sx n="99" d="100"/>
          <a:sy n="99" d="100"/>
        </p:scale>
        <p:origin x="2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78513" cy="471009"/>
          </a:xfrm>
          <a:prstGeom prst="rect">
            <a:avLst/>
          </a:prstGeom>
        </p:spPr>
        <p:txBody>
          <a:bodyPr vert="horz" lIns="91426" tIns="45714" rIns="91426" bIns="45714" rtlCol="0"/>
          <a:lstStyle>
            <a:lvl1pPr algn="l">
              <a:defRPr sz="1200"/>
            </a:lvl1pPr>
          </a:lstStyle>
          <a:p>
            <a:endParaRPr lang="en-ZA" dirty="0"/>
          </a:p>
        </p:txBody>
      </p:sp>
      <p:sp>
        <p:nvSpPr>
          <p:cNvPr id="3" name="Date Placeholder 2"/>
          <p:cNvSpPr>
            <a:spLocks noGrp="1"/>
          </p:cNvSpPr>
          <p:nvPr>
            <p:ph type="dt" sz="quarter" idx="1"/>
          </p:nvPr>
        </p:nvSpPr>
        <p:spPr>
          <a:xfrm>
            <a:off x="4022305" y="0"/>
            <a:ext cx="3078513" cy="471009"/>
          </a:xfrm>
          <a:prstGeom prst="rect">
            <a:avLst/>
          </a:prstGeom>
        </p:spPr>
        <p:txBody>
          <a:bodyPr vert="horz" lIns="91426" tIns="45714" rIns="91426" bIns="45714" rtlCol="0"/>
          <a:lstStyle>
            <a:lvl1pPr algn="r">
              <a:defRPr sz="1200"/>
            </a:lvl1pPr>
          </a:lstStyle>
          <a:p>
            <a:fld id="{0DB4B226-A223-44AF-A5DE-7972580B7E0F}" type="datetimeFigureOut">
              <a:rPr lang="en-ZA" smtClean="0"/>
              <a:t>2020/05/20</a:t>
            </a:fld>
            <a:endParaRPr lang="en-ZA" dirty="0"/>
          </a:p>
        </p:txBody>
      </p:sp>
      <p:sp>
        <p:nvSpPr>
          <p:cNvPr id="4" name="Footer Placeholder 3"/>
          <p:cNvSpPr>
            <a:spLocks noGrp="1"/>
          </p:cNvSpPr>
          <p:nvPr>
            <p:ph type="ftr" sz="quarter" idx="2"/>
          </p:nvPr>
        </p:nvSpPr>
        <p:spPr>
          <a:xfrm>
            <a:off x="3" y="8917466"/>
            <a:ext cx="3078513" cy="471009"/>
          </a:xfrm>
          <a:prstGeom prst="rect">
            <a:avLst/>
          </a:prstGeom>
        </p:spPr>
        <p:txBody>
          <a:bodyPr vert="horz" lIns="91426" tIns="45714" rIns="91426" bIns="45714" rtlCol="0" anchor="b"/>
          <a:lstStyle>
            <a:lvl1pPr algn="l">
              <a:defRPr sz="1200"/>
            </a:lvl1pPr>
          </a:lstStyle>
          <a:p>
            <a:endParaRPr lang="en-ZA" dirty="0"/>
          </a:p>
        </p:txBody>
      </p:sp>
      <p:sp>
        <p:nvSpPr>
          <p:cNvPr id="5" name="Slide Number Placeholder 4"/>
          <p:cNvSpPr>
            <a:spLocks noGrp="1"/>
          </p:cNvSpPr>
          <p:nvPr>
            <p:ph type="sldNum" sz="quarter" idx="3"/>
          </p:nvPr>
        </p:nvSpPr>
        <p:spPr>
          <a:xfrm>
            <a:off x="4022305" y="8917466"/>
            <a:ext cx="3078513" cy="471009"/>
          </a:xfrm>
          <a:prstGeom prst="rect">
            <a:avLst/>
          </a:prstGeom>
        </p:spPr>
        <p:txBody>
          <a:bodyPr vert="horz" lIns="91426" tIns="45714" rIns="91426" bIns="45714" rtlCol="0" anchor="b"/>
          <a:lstStyle>
            <a:lvl1pPr algn="r">
              <a:defRPr sz="1200"/>
            </a:lvl1pPr>
          </a:lstStyle>
          <a:p>
            <a:fld id="{BA92FF64-19F6-4D56-B77D-1A9A61A7DE10}" type="slidenum">
              <a:rPr lang="en-ZA" smtClean="0"/>
              <a:t>‹#›</a:t>
            </a:fld>
            <a:endParaRPr lang="en-ZA" dirty="0"/>
          </a:p>
        </p:txBody>
      </p:sp>
    </p:spTree>
    <p:extLst>
      <p:ext uri="{BB962C8B-B14F-4D97-AF65-F5344CB8AC3E}">
        <p14:creationId xmlns:p14="http://schemas.microsoft.com/office/powerpoint/2010/main" val="2238217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77739" cy="471054"/>
          </a:xfrm>
          <a:prstGeom prst="rect">
            <a:avLst/>
          </a:prstGeom>
        </p:spPr>
        <p:txBody>
          <a:bodyPr vert="horz" lIns="91426" tIns="45714" rIns="91426" bIns="45714" rtlCol="0"/>
          <a:lstStyle>
            <a:lvl1pPr algn="l">
              <a:defRPr sz="1200"/>
            </a:lvl1pPr>
          </a:lstStyle>
          <a:p>
            <a:endParaRPr lang="en-ZA" dirty="0"/>
          </a:p>
        </p:txBody>
      </p:sp>
      <p:sp>
        <p:nvSpPr>
          <p:cNvPr id="3" name="Date Placeholder 2"/>
          <p:cNvSpPr>
            <a:spLocks noGrp="1"/>
          </p:cNvSpPr>
          <p:nvPr>
            <p:ph type="dt" idx="1"/>
          </p:nvPr>
        </p:nvSpPr>
        <p:spPr>
          <a:xfrm>
            <a:off x="4023096" y="2"/>
            <a:ext cx="3077739" cy="471054"/>
          </a:xfrm>
          <a:prstGeom prst="rect">
            <a:avLst/>
          </a:prstGeom>
        </p:spPr>
        <p:txBody>
          <a:bodyPr vert="horz" lIns="91426" tIns="45714" rIns="91426" bIns="45714" rtlCol="0"/>
          <a:lstStyle>
            <a:lvl1pPr algn="r">
              <a:defRPr sz="1200"/>
            </a:lvl1pPr>
          </a:lstStyle>
          <a:p>
            <a:fld id="{63597F0C-5600-4E51-AFA2-926859C0B40D}" type="datetimeFigureOut">
              <a:rPr lang="en-ZA" smtClean="0"/>
              <a:t>2020/05/20</a:t>
            </a:fld>
            <a:endParaRPr lang="en-ZA"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26" tIns="45714" rIns="91426" bIns="45714" rtlCol="0" anchor="ctr"/>
          <a:lstStyle/>
          <a:p>
            <a:endParaRPr lang="en-ZA" dirty="0"/>
          </a:p>
        </p:txBody>
      </p:sp>
      <p:sp>
        <p:nvSpPr>
          <p:cNvPr id="5" name="Notes Placeholder 4"/>
          <p:cNvSpPr>
            <a:spLocks noGrp="1"/>
          </p:cNvSpPr>
          <p:nvPr>
            <p:ph type="body" sz="quarter" idx="3"/>
          </p:nvPr>
        </p:nvSpPr>
        <p:spPr>
          <a:xfrm>
            <a:off x="710248" y="4518207"/>
            <a:ext cx="5681980" cy="3696713"/>
          </a:xfrm>
          <a:prstGeom prst="rect">
            <a:avLst/>
          </a:prstGeom>
        </p:spPr>
        <p:txBody>
          <a:bodyPr vert="horz" lIns="91426" tIns="45714" rIns="91426"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7" y="8917429"/>
            <a:ext cx="3077739" cy="471053"/>
          </a:xfrm>
          <a:prstGeom prst="rect">
            <a:avLst/>
          </a:prstGeom>
        </p:spPr>
        <p:txBody>
          <a:bodyPr vert="horz" lIns="91426" tIns="45714" rIns="91426" bIns="45714" rtlCol="0" anchor="b"/>
          <a:lstStyle>
            <a:lvl1pPr algn="l">
              <a:defRPr sz="1200"/>
            </a:lvl1pPr>
          </a:lstStyle>
          <a:p>
            <a:endParaRPr lang="en-ZA" dirty="0"/>
          </a:p>
        </p:txBody>
      </p:sp>
      <p:sp>
        <p:nvSpPr>
          <p:cNvPr id="7" name="Slide Number Placeholder 6"/>
          <p:cNvSpPr>
            <a:spLocks noGrp="1"/>
          </p:cNvSpPr>
          <p:nvPr>
            <p:ph type="sldNum" sz="quarter" idx="5"/>
          </p:nvPr>
        </p:nvSpPr>
        <p:spPr>
          <a:xfrm>
            <a:off x="4023096" y="8917429"/>
            <a:ext cx="3077739" cy="471053"/>
          </a:xfrm>
          <a:prstGeom prst="rect">
            <a:avLst/>
          </a:prstGeom>
        </p:spPr>
        <p:txBody>
          <a:bodyPr vert="horz" lIns="91426" tIns="45714" rIns="91426" bIns="45714" rtlCol="0" anchor="b"/>
          <a:lstStyle>
            <a:lvl1pPr algn="r">
              <a:defRPr sz="1200"/>
            </a:lvl1pPr>
          </a:lstStyle>
          <a:p>
            <a:fld id="{06402EDC-0BE1-4820-B591-570EC25993C5}" type="slidenum">
              <a:rPr lang="en-ZA" smtClean="0"/>
              <a:t>‹#›</a:t>
            </a:fld>
            <a:endParaRPr lang="en-ZA" dirty="0"/>
          </a:p>
        </p:txBody>
      </p:sp>
    </p:spTree>
    <p:extLst>
      <p:ext uri="{BB962C8B-B14F-4D97-AF65-F5344CB8AC3E}">
        <p14:creationId xmlns:p14="http://schemas.microsoft.com/office/powerpoint/2010/main" val="371356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415257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46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dirty="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a:solidFill>
                  <a:schemeClr val="bg1">
                    <a:lumMod val="65000"/>
                  </a:schemeClr>
                </a:solidFill>
                <a:latin typeface="Arial" panose="020B0604020202020204" pitchFamily="34" charset="0"/>
                <a:cs typeface="Arial" panose="020B0604020202020204" pitchFamily="34" charset="0"/>
              </a:rPr>
              <a:t>Departmental Strategy (2021/22 - 2024/25) and Revised APP (2021/22 - 2022/23) </a:t>
            </a: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34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a:t>Departmental Strategy (2021/22 - 2024/25) and Revised APP (2021/22 - 2022/23)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8310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a:t>Departmental Strategy (2021/22 - 2024/25) and Revised APP (2021/22 - 2022/23)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21167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ZA" sz="900" i="1" dirty="0">
                <a:solidFill>
                  <a:prstClr val="white">
                    <a:lumMod val="65000"/>
                  </a:prstClr>
                </a:solidFill>
                <a:latin typeface="Arial" panose="020B0604020202020204" pitchFamily="34" charset="0"/>
                <a:cs typeface="Arial" panose="020B0604020202020204" pitchFamily="34" charset="0"/>
              </a:rPr>
              <a:t>Departmental Strategy (2021/22 - 2024/25) and Revised APP (2021/22 - 2022/23) </a:t>
            </a: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34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ZA" sz="900" i="1" dirty="0">
                <a:solidFill>
                  <a:prstClr val="white">
                    <a:lumMod val="65000"/>
                  </a:prstClr>
                </a:solidFill>
                <a:latin typeface="Arial" panose="020B0604020202020204" pitchFamily="34" charset="0"/>
                <a:cs typeface="Arial" panose="020B0604020202020204" pitchFamily="34" charset="0"/>
              </a:rPr>
              <a:t>Departmental Strategy (2021/22 - 2024/25) and Revised APP (2021/22 - 2022/23) </a:t>
            </a: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dirty="0">
                <a:latin typeface="Arial" panose="020B0604020202020204" pitchFamily="34" charset="0"/>
                <a:cs typeface="Arial" panose="020B0604020202020204" pitchFamily="34" charset="0"/>
              </a:rPr>
              <a:t>Click to edit Master text styles</a:t>
            </a:r>
          </a:p>
        </p:txBody>
      </p:sp>
      <p:sp>
        <p:nvSpPr>
          <p:cNvPr id="2" name="TextBox 1"/>
          <p:cNvSpPr txBox="1"/>
          <p:nvPr userDrawn="1"/>
        </p:nvSpPr>
        <p:spPr>
          <a:xfrm rot="19574815">
            <a:off x="1114425" y="2503647"/>
            <a:ext cx="5822495" cy="923330"/>
          </a:xfrm>
          <a:prstGeom prst="rect">
            <a:avLst/>
          </a:prstGeom>
          <a:noFill/>
        </p:spPr>
        <p:txBody>
          <a:bodyPr wrap="square" rtlCol="0">
            <a:spAutoFit/>
          </a:bodyPr>
          <a:lstStyle/>
          <a:p>
            <a:pPr algn="ctr"/>
            <a:r>
              <a:rPr lang="en-US" sz="5400" dirty="0" smtClean="0">
                <a:solidFill>
                  <a:schemeClr val="bg2">
                    <a:lumMod val="90000"/>
                  </a:schemeClr>
                </a:solidFill>
              </a:rPr>
              <a:t>DRAFT</a:t>
            </a:r>
            <a:endParaRPr lang="en-ZA" sz="5400" dirty="0">
              <a:solidFill>
                <a:schemeClr val="bg2">
                  <a:lumMod val="90000"/>
                </a:schemeClr>
              </a:solidFill>
            </a:endParaRPr>
          </a:p>
        </p:txBody>
      </p:sp>
    </p:spTree>
    <p:extLst>
      <p:ext uri="{BB962C8B-B14F-4D97-AF65-F5344CB8AC3E}">
        <p14:creationId xmlns:p14="http://schemas.microsoft.com/office/powerpoint/2010/main" val="11977536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ZA" sz="900" i="1" dirty="0">
                <a:solidFill>
                  <a:prstClr val="white">
                    <a:lumMod val="65000"/>
                  </a:prstClr>
                </a:solidFill>
                <a:latin typeface="Arial" panose="020B0604020202020204" pitchFamily="34" charset="0"/>
                <a:cs typeface="Arial" panose="020B0604020202020204" pitchFamily="34" charset="0"/>
              </a:rPr>
              <a:t>Departmental Strategy (2021/22 - 2024/25) and Revised APP (2021/22 - 2022/23) </a:t>
            </a: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822644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4664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497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70643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226660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67628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a:solidFill>
                  <a:schemeClr val="bg1">
                    <a:lumMod val="65000"/>
                  </a:schemeClr>
                </a:solidFill>
                <a:latin typeface="Arial" panose="020B0604020202020204" pitchFamily="34" charset="0"/>
                <a:cs typeface="Arial" panose="020B0604020202020204" pitchFamily="34" charset="0"/>
              </a:rPr>
              <a:t>Departmental Strategy (2021/22 - 2024/25) and Revised APP (2021/22 - 2022/23) </a:t>
            </a: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994347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086773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56608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92534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ZA" sz="900" i="1" dirty="0">
                <a:solidFill>
                  <a:prstClr val="white">
                    <a:lumMod val="65000"/>
                  </a:prstClr>
                </a:solidFill>
                <a:latin typeface="Arial" panose="020B0604020202020204" pitchFamily="34" charset="0"/>
                <a:cs typeface="Arial" panose="020B0604020202020204" pitchFamily="34" charset="0"/>
              </a:rPr>
              <a:t>Departmental Strategy (2021/22 - 2024/25) and Revised APP (2021/22 - 2022/23) </a:t>
            </a: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156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ZA" sz="900" i="1" dirty="0">
                <a:solidFill>
                  <a:prstClr val="white">
                    <a:lumMod val="65000"/>
                  </a:prstClr>
                </a:solidFill>
                <a:latin typeface="Arial" panose="020B0604020202020204" pitchFamily="34" charset="0"/>
                <a:cs typeface="Arial" panose="020B0604020202020204" pitchFamily="34" charset="0"/>
              </a:rPr>
              <a:t>Departmental Strategy (2021/22 - 2024/25) and Revised APP (2021/22 - 2022/23) </a:t>
            </a: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380286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ZA" sz="900" i="1" dirty="0">
                <a:solidFill>
                  <a:prstClr val="white">
                    <a:lumMod val="65000"/>
                  </a:prstClr>
                </a:solidFill>
                <a:latin typeface="Arial" panose="020B0604020202020204" pitchFamily="34" charset="0"/>
                <a:cs typeface="Arial" panose="020B0604020202020204" pitchFamily="34" charset="0"/>
              </a:rPr>
              <a:t>Departmental Strategy (2021/22 - 2024/25) and Revised APP (2021/22 - 2022/23) </a:t>
            </a: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2689539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662675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506784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563591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97261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a:solidFill>
                  <a:schemeClr val="bg1">
                    <a:lumMod val="65000"/>
                  </a:schemeClr>
                </a:solidFill>
                <a:latin typeface="Arial" panose="020B0604020202020204" pitchFamily="34" charset="0"/>
                <a:cs typeface="Arial" panose="020B0604020202020204" pitchFamily="34" charset="0"/>
              </a:rPr>
              <a:t>Departmental Strategy (2021/22 - 2024/25) and Revised APP (2021/22 - 2022/23) </a:t>
            </a: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3286429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78566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776367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637346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877493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ZA" sz="900" i="1" dirty="0">
                <a:solidFill>
                  <a:prstClr val="white">
                    <a:lumMod val="65000"/>
                  </a:prstClr>
                </a:solidFill>
                <a:latin typeface="Arial" panose="020B0604020202020204" pitchFamily="34" charset="0"/>
                <a:cs typeface="Arial" panose="020B0604020202020204" pitchFamily="34" charset="0"/>
              </a:rPr>
              <a:t>Departmental Strategy (2021/22 - 2024/25) and Revised APP (2021/22 - 2022/23) </a:t>
            </a: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215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ZA" sz="900" i="1" dirty="0">
                <a:solidFill>
                  <a:prstClr val="white">
                    <a:lumMod val="65000"/>
                  </a:prstClr>
                </a:solidFill>
                <a:latin typeface="Arial" panose="020B0604020202020204" pitchFamily="34" charset="0"/>
                <a:cs typeface="Arial" panose="020B0604020202020204" pitchFamily="34" charset="0"/>
              </a:rPr>
              <a:t>Departmental Strategy (2021/22 - 2024/25) and Revised APP (2021/22 - 2022/23) </a:t>
            </a: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3958940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ZA" sz="900" i="1" dirty="0">
                <a:solidFill>
                  <a:prstClr val="white">
                    <a:lumMod val="65000"/>
                  </a:prstClr>
                </a:solidFill>
                <a:latin typeface="Arial" panose="020B0604020202020204" pitchFamily="34" charset="0"/>
                <a:cs typeface="Arial" panose="020B0604020202020204" pitchFamily="34" charset="0"/>
              </a:rPr>
              <a:t>Departmental Strategy (2021/22 - 2024/25) and Revised APP (2021/22 - 2022/23) </a:t>
            </a: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2157711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767412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81455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93083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t>Departmental Strategy (2021/22 - 2024/25) and Revised APP (2021/22 - 2022/23)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543746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586041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969701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859280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553764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Departmental Strategy (2021/22 - 2024/25) and Revised APP (2021/22 - 2022/23)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821168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a:solidFill>
                  <a:schemeClr val="bg1">
                    <a:lumMod val="65000"/>
                  </a:schemeClr>
                </a:solidFill>
                <a:latin typeface="Arial" panose="020B0604020202020204" pitchFamily="34" charset="0"/>
                <a:cs typeface="Arial" panose="020B0604020202020204" pitchFamily="34" charset="0"/>
              </a:rPr>
              <a:t>Departmental Strategy (2021/22 - 2024/25) and Revised APP (2021/22 - 2022/23) </a:t>
            </a: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659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a:solidFill>
                  <a:schemeClr val="bg1">
                    <a:lumMod val="65000"/>
                  </a:schemeClr>
                </a:solidFill>
                <a:latin typeface="Arial" panose="020B0604020202020204" pitchFamily="34" charset="0"/>
                <a:cs typeface="Arial" panose="020B0604020202020204" pitchFamily="34" charset="0"/>
              </a:rPr>
              <a:t>Departmental Strategy (2021/22 - 2024/25) and Revised APP (2021/22 - 2022/23) </a:t>
            </a: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37800885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a:solidFill>
                  <a:schemeClr val="bg1">
                    <a:lumMod val="65000"/>
                  </a:schemeClr>
                </a:solidFill>
                <a:latin typeface="Arial" panose="020B0604020202020204" pitchFamily="34" charset="0"/>
                <a:cs typeface="Arial" panose="020B0604020202020204" pitchFamily="34" charset="0"/>
              </a:rPr>
              <a:t>Departmental Strategy (2021/22 - 2024/25) and Revised APP (2021/22 - 2022/23) </a:t>
            </a: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41780682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t>Departmental Strategy (2021/22 - 2024/25) and Revised APP (2021/22 - 2022/23)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1748147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dirty="0"/>
              <a:t>Departmental Strategy (2021/22 - 2024/25) and Revised APP (2021/22 - 2022/23) </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505378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dirty="0"/>
              <a:t>Departmental Strategy (2021/22 - 2024/25) and Revised APP (2021/22 - 2022/23) </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3633192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dirty="0"/>
              <a:t>Departmental Strategy (2021/22 - 2024/25) and Revised APP (2021/22 - 2022/23) </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4228948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dirty="0"/>
              <a:t>Departmental Strategy (2021/22 - 2024/25) and Revised APP (2021/22 - 2022/23) </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2338506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t>Departmental Strategy (2021/22 - 2024/25) and Revised APP (2021/22 - 2022/23)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818923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t>Departmental Strategy (2021/22 - 2024/25) and Revised APP (2021/22 - 2022/23)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4713463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a:t>Departmental Strategy (2021/22 - 2024/25) and Revised APP (2021/22 - 2022/23)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5225371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a:t>Departmental Strategy (2021/22 - 2024/25) and Revised APP (2021/22 - 2022/23)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0286627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2AFF6B-0477-48B7-9CB9-814FB554370D}"/>
              </a:ext>
            </a:extLst>
          </p:cNvPr>
          <p:cNvGraphicFramePr>
            <a:graphicFrameLocks noChangeAspect="1"/>
          </p:cNvGraphicFramePr>
          <p:nvPr userDrawn="1">
            <p:custDataLst>
              <p:tags r:id="rId2"/>
            </p:custDataLst>
          </p:nvPr>
        </p:nvGraphicFramePr>
        <p:xfrm>
          <a:off x="1621" y="1622"/>
          <a:ext cx="1619" cy="1619"/>
        </p:xfrm>
        <a:graphic>
          <a:graphicData uri="http://schemas.openxmlformats.org/presentationml/2006/ole">
            <mc:AlternateContent xmlns:mc="http://schemas.openxmlformats.org/markup-compatibility/2006">
              <mc:Choice xmlns:v="urn:schemas-microsoft-com:vml" Requires="v">
                <p:oleObj spid="_x0000_s1030"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332AFF6B-0477-48B7-9CB9-814FB554370D}"/>
                          </a:ext>
                        </a:extLst>
                      </p:cNvPr>
                      <p:cNvPicPr/>
                      <p:nvPr/>
                    </p:nvPicPr>
                    <p:blipFill>
                      <a:blip r:embed="rId5"/>
                      <a:stretch>
                        <a:fillRect/>
                      </a:stretch>
                    </p:blipFill>
                    <p:spPr>
                      <a:xfrm>
                        <a:off x="1621" y="1622"/>
                        <a:ext cx="1619" cy="1619"/>
                      </a:xfrm>
                      <a:prstGeom prst="rect">
                        <a:avLst/>
                      </a:prstGeom>
                    </p:spPr>
                  </p:pic>
                </p:oleObj>
              </mc:Fallback>
            </mc:AlternateContent>
          </a:graphicData>
        </a:graphic>
      </p:graphicFrame>
      <p:sp>
        <p:nvSpPr>
          <p:cNvPr id="7" name="Title 1"/>
          <p:cNvSpPr>
            <a:spLocks noGrp="1"/>
          </p:cNvSpPr>
          <p:nvPr>
            <p:ph type="title" hasCustomPrompt="1"/>
          </p:nvPr>
        </p:nvSpPr>
        <p:spPr>
          <a:xfrm>
            <a:off x="473076" y="515970"/>
            <a:ext cx="7085308" cy="335098"/>
          </a:xfrm>
          <a:noFill/>
        </p:spPr>
        <p:txBody>
          <a:bodyPr lIns="36000">
            <a:noAutofit/>
          </a:bodyPr>
          <a:lstStyle>
            <a:lvl1pPr algn="l">
              <a:defRPr sz="1500">
                <a:solidFill>
                  <a:schemeClr val="accent6">
                    <a:lumMod val="90000"/>
                    <a:lumOff val="10000"/>
                  </a:schemeClr>
                </a:solidFill>
                <a:latin typeface="Trebuchet MS" panose="020B0603020202020204" pitchFamily="34" charset="0"/>
              </a:defRPr>
            </a:lvl1pPr>
          </a:lstStyle>
          <a:p>
            <a:r>
              <a:rPr lang="en-US" dirty="0"/>
              <a:t>Click to insert slide title</a:t>
            </a:r>
          </a:p>
        </p:txBody>
      </p:sp>
      <p:sp>
        <p:nvSpPr>
          <p:cNvPr id="13" name="Text Placeholder 12"/>
          <p:cNvSpPr>
            <a:spLocks noGrp="1"/>
          </p:cNvSpPr>
          <p:nvPr>
            <p:ph type="body" sz="quarter" idx="12" hasCustomPrompt="1"/>
          </p:nvPr>
        </p:nvSpPr>
        <p:spPr>
          <a:xfrm>
            <a:off x="473077" y="949200"/>
            <a:ext cx="8207999" cy="646331"/>
          </a:xfrm>
        </p:spPr>
        <p:txBody>
          <a:bodyPr lIns="36000"/>
          <a:lstStyle>
            <a:lvl1pPr marL="0" marR="0" indent="0" algn="l" defTabSz="685145" rtl="0" eaLnBrk="1" fontAlgn="base" latinLnBrk="0" hangingPunct="1">
              <a:lnSpc>
                <a:spcPct val="100000"/>
              </a:lnSpc>
              <a:spcBef>
                <a:spcPct val="0"/>
              </a:spcBef>
              <a:spcAft>
                <a:spcPct val="0"/>
              </a:spcAft>
              <a:buClr>
                <a:srgbClr val="063E59"/>
              </a:buClr>
              <a:buSzPct val="100000"/>
              <a:buFontTx/>
              <a:buNone/>
              <a:tabLst/>
              <a:defRPr sz="1050">
                <a:solidFill>
                  <a:schemeClr val="accent3">
                    <a:lumMod val="90000"/>
                    <a:lumOff val="10000"/>
                  </a:schemeClr>
                </a:solidFill>
                <a:latin typeface="Trebuchet MS" panose="020B0603020202020204" pitchFamily="34" charset="0"/>
              </a:defRPr>
            </a:lvl1pPr>
          </a:lstStyle>
          <a:p>
            <a:pPr lvl="0"/>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Tree>
    <p:extLst>
      <p:ext uri="{BB962C8B-B14F-4D97-AF65-F5344CB8AC3E}">
        <p14:creationId xmlns:p14="http://schemas.microsoft.com/office/powerpoint/2010/main" val="2494069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dirty="0"/>
              <a:t>Departmental Strategy (2021/22 - 2024/25) and Revised APP (2021/22 - 2022/23) </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95462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dirty="0"/>
              <a:t>Departmental Strategy (2021/22 - 2024/25) and Revised APP (2021/22 - 2022/23) </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48617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t>Departmental Strategy (2021/22 - 2024/25) and Revised APP (2021/22 - 2022/23)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39793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t>Departmental Strategy (2021/22 - 2024/25) and Revised APP (2021/22 - 2022/23)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73063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ZA" sz="900" i="1" dirty="0">
                <a:solidFill>
                  <a:schemeClr val="bg1">
                    <a:lumMod val="65000"/>
                  </a:schemeClr>
                </a:solidFill>
                <a:latin typeface="Arial" panose="020B0604020202020204" pitchFamily="34" charset="0"/>
                <a:cs typeface="Arial" panose="020B0604020202020204" pitchFamily="34" charset="0"/>
              </a:rPr>
              <a:t>Departmental Strategy (2021/22 - 2024/25) and Revised APP (2021/22 - 2022/23) </a:t>
            </a: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33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ZA" sz="900" i="1" dirty="0">
                <a:solidFill>
                  <a:prstClr val="white">
                    <a:lumMod val="65000"/>
                  </a:prstClr>
                </a:solidFill>
                <a:latin typeface="Arial" panose="020B0604020202020204" pitchFamily="34" charset="0"/>
                <a:cs typeface="Arial" panose="020B0604020202020204" pitchFamily="34" charset="0"/>
              </a:rPr>
              <a:t>Departmental Strategy (2021/22 - 2024/25) and Revised APP (2021/22 - 2022/23) </a:t>
            </a: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961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ZA" sz="900" i="1" dirty="0">
                <a:solidFill>
                  <a:prstClr val="white">
                    <a:lumMod val="65000"/>
                  </a:prstClr>
                </a:solidFill>
                <a:latin typeface="Arial" panose="020B0604020202020204" pitchFamily="34" charset="0"/>
                <a:cs typeface="Arial" panose="020B0604020202020204" pitchFamily="34" charset="0"/>
              </a:rPr>
              <a:t>Departmental Strategy (2021/22 - 2024/25) and Revised APP (2021/22 - 2022/23) </a:t>
            </a: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6849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ZA" sz="900" i="1" dirty="0">
                <a:solidFill>
                  <a:prstClr val="white">
                    <a:lumMod val="65000"/>
                  </a:prstClr>
                </a:solidFill>
                <a:latin typeface="Arial" panose="020B0604020202020204" pitchFamily="34" charset="0"/>
                <a:cs typeface="Arial" panose="020B0604020202020204" pitchFamily="34" charset="0"/>
              </a:rPr>
              <a:t>Departmental Strategy (2021/22 - 2024/25) and Revised APP (2021/22 - 2022/23) </a:t>
            </a: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0603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ZA" sz="900" i="1" dirty="0">
                <a:solidFill>
                  <a:schemeClr val="bg1">
                    <a:lumMod val="65000"/>
                  </a:schemeClr>
                </a:solidFill>
                <a:latin typeface="Arial" panose="020B0604020202020204" pitchFamily="34" charset="0"/>
                <a:cs typeface="Arial" panose="020B0604020202020204" pitchFamily="34" charset="0"/>
              </a:rPr>
              <a:t>Departmental Strategy (2021/22 - 2024/25) and Revised APP (2021/22 - 2022/23) </a:t>
            </a: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5979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Title 5"/>
          <p:cNvSpPr txBox="1">
            <a:spLocks/>
          </p:cNvSpPr>
          <p:nvPr/>
        </p:nvSpPr>
        <p:spPr bwMode="auto">
          <a:xfrm>
            <a:off x="545910" y="573207"/>
            <a:ext cx="8106771" cy="338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r>
              <a:rPr lang="en-US" sz="2400" b="1" dirty="0">
                <a:solidFill>
                  <a:srgbClr val="ED7D31"/>
                </a:solidFill>
                <a:latin typeface="Gill Sans MT" panose="020B0502020104020203" pitchFamily="34" charset="0"/>
              </a:rPr>
              <a:t>DEPARTMENTAL STRATEGY (2020/21 – 2024/25) AND </a:t>
            </a:r>
          </a:p>
          <a:p>
            <a:pPr lvl="0"/>
            <a:r>
              <a:rPr lang="en-US" sz="2400" b="1" dirty="0">
                <a:solidFill>
                  <a:srgbClr val="ED7D31"/>
                </a:solidFill>
                <a:latin typeface="Gill Sans MT" panose="020B0502020104020203" pitchFamily="34" charset="0"/>
              </a:rPr>
              <a:t>REVISED ANNUAL PERFORMANCE PLAN (2020/21 – 2022/23) </a:t>
            </a:r>
          </a:p>
          <a:p>
            <a:pPr lvl="0"/>
            <a:r>
              <a:rPr lang="en-US" sz="2400" b="1" dirty="0" smtClean="0">
                <a:solidFill>
                  <a:srgbClr val="ED7D31"/>
                </a:solidFill>
                <a:latin typeface="Gill Sans MT" panose="020B0502020104020203" pitchFamily="34" charset="0"/>
              </a:rPr>
              <a:t>Presentation to the Joint Committee </a:t>
            </a:r>
          </a:p>
          <a:p>
            <a:pPr lvl="0"/>
            <a:endParaRPr lang="en-US" sz="2400" b="1" dirty="0" smtClean="0">
              <a:solidFill>
                <a:srgbClr val="ED7D31"/>
              </a:solidFill>
              <a:latin typeface="Gill Sans MT" panose="020B0502020104020203" pitchFamily="34" charset="0"/>
            </a:endParaRPr>
          </a:p>
          <a:p>
            <a:pPr lvl="0"/>
            <a:r>
              <a:rPr lang="en-US" sz="2000" b="1" dirty="0" smtClean="0">
                <a:solidFill>
                  <a:srgbClr val="ED7D31"/>
                </a:solidFill>
                <a:latin typeface="Gill Sans MT" panose="020B0502020104020203" pitchFamily="34" charset="0"/>
              </a:rPr>
              <a:t>( PC on Tourism and Select Committee on Trade &amp; Industry, Economic Development, Small Business development, Tourism and Employment &amp; </a:t>
            </a:r>
            <a:r>
              <a:rPr lang="en-US" sz="2000" b="1" dirty="0" err="1" smtClean="0">
                <a:solidFill>
                  <a:srgbClr val="ED7D31"/>
                </a:solidFill>
                <a:latin typeface="Gill Sans MT" panose="020B0502020104020203" pitchFamily="34" charset="0"/>
              </a:rPr>
              <a:t>Labour</a:t>
            </a:r>
            <a:r>
              <a:rPr lang="en-US" sz="2000" b="1" dirty="0" smtClean="0">
                <a:solidFill>
                  <a:srgbClr val="ED7D31"/>
                </a:solidFill>
                <a:latin typeface="Gill Sans MT" panose="020B0502020104020203" pitchFamily="34" charset="0"/>
              </a:rPr>
              <a:t>)</a:t>
            </a:r>
          </a:p>
          <a:p>
            <a:pPr lvl="0"/>
            <a:endParaRPr lang="en-US" sz="2000" b="1" dirty="0">
              <a:solidFill>
                <a:srgbClr val="ED7D31"/>
              </a:solidFill>
              <a:latin typeface="Gill Sans MT" panose="020B0502020104020203" pitchFamily="34" charset="0"/>
            </a:endParaRPr>
          </a:p>
          <a:p>
            <a:pPr lvl="0"/>
            <a:endParaRPr lang="en-US" sz="2000" b="1" dirty="0">
              <a:solidFill>
                <a:srgbClr val="ED7D31"/>
              </a:solidFill>
              <a:latin typeface="Gill Sans MT" panose="020B0502020104020203" pitchFamily="34" charset="0"/>
            </a:endParaRPr>
          </a:p>
          <a:p>
            <a:pPr lvl="0"/>
            <a:r>
              <a:rPr lang="en-US" sz="2400" b="1" dirty="0" smtClean="0">
                <a:solidFill>
                  <a:srgbClr val="ED7D31"/>
                </a:solidFill>
                <a:latin typeface="Gill Sans MT" panose="020B0502020104020203" pitchFamily="34" charset="0"/>
              </a:rPr>
              <a:t>26 MAY </a:t>
            </a:r>
            <a:r>
              <a:rPr lang="en-US" sz="2400" b="1" dirty="0">
                <a:solidFill>
                  <a:srgbClr val="ED7D31"/>
                </a:solidFill>
                <a:latin typeface="Gill Sans MT" panose="020B0502020104020203" pitchFamily="34" charset="0"/>
              </a:rPr>
              <a:t>2020</a:t>
            </a:r>
          </a:p>
        </p:txBody>
      </p:sp>
      <p:sp>
        <p:nvSpPr>
          <p:cNvPr id="7" name="Subtitle 2"/>
          <p:cNvSpPr txBox="1">
            <a:spLocks/>
          </p:cNvSpPr>
          <p:nvPr/>
        </p:nvSpPr>
        <p:spPr>
          <a:xfrm>
            <a:off x="739588" y="2794690"/>
            <a:ext cx="7772400" cy="6612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ZA"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30040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28650" y="5991226"/>
            <a:ext cx="496604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531378" y="165235"/>
            <a:ext cx="8162246" cy="453581"/>
          </a:xfrm>
        </p:spPr>
        <p:txBody>
          <a:bodyPr>
            <a:normAutofit fontScale="90000"/>
          </a:bodyPr>
          <a:lstStyle/>
          <a:p>
            <a:pPr algn="ctr"/>
            <a:r>
              <a:rPr lang="en-ZA" sz="1600" dirty="0">
                <a:solidFill>
                  <a:srgbClr val="ED7D31"/>
                </a:solidFill>
              </a:rPr>
              <a:t>7.  THE STRATEGY (WHERE WE MUST INTERVENE / WHERE WE MUST EFFECT CHANGE)</a:t>
            </a:r>
            <a:endParaRPr lang="en-ZA" dirty="0"/>
          </a:p>
        </p:txBody>
      </p:sp>
      <p:sp>
        <p:nvSpPr>
          <p:cNvPr id="5" name="Content Placeholder 4"/>
          <p:cNvSpPr>
            <a:spLocks noGrp="1"/>
          </p:cNvSpPr>
          <p:nvPr>
            <p:ph idx="1"/>
          </p:nvPr>
        </p:nvSpPr>
        <p:spPr>
          <a:xfrm>
            <a:off x="628650" y="618815"/>
            <a:ext cx="7886700" cy="4935824"/>
          </a:xfrm>
        </p:spPr>
        <p:txBody>
          <a:bodyPr>
            <a:noAutofit/>
          </a:bodyPr>
          <a:lstStyle/>
          <a:p>
            <a:pPr marL="0" lvl="0" indent="0" algn="just">
              <a:buNone/>
            </a:pPr>
            <a:r>
              <a:rPr lang="en-ZA" sz="1600" dirty="0">
                <a:solidFill>
                  <a:prstClr val="black"/>
                </a:solidFill>
                <a:ea typeface="Calibri" panose="020F0502020204030204" pitchFamily="34" charset="0"/>
                <a:cs typeface="Times New Roman" panose="02020603050405020304" pitchFamily="18" charset="0"/>
              </a:rPr>
              <a:t>Key change enablers that must be in place to ensure that the 6</a:t>
            </a:r>
            <a:r>
              <a:rPr lang="en-ZA" sz="1600" baseline="30000" dirty="0">
                <a:solidFill>
                  <a:prstClr val="black"/>
                </a:solidFill>
                <a:ea typeface="Calibri" panose="020F0502020204030204" pitchFamily="34" charset="0"/>
                <a:cs typeface="Times New Roman" panose="02020603050405020304" pitchFamily="18" charset="0"/>
              </a:rPr>
              <a:t>th</a:t>
            </a:r>
            <a:r>
              <a:rPr lang="en-ZA" sz="1600" dirty="0">
                <a:solidFill>
                  <a:prstClr val="black"/>
                </a:solidFill>
                <a:ea typeface="Calibri" panose="020F0502020204030204" pitchFamily="34" charset="0"/>
                <a:cs typeface="Times New Roman" panose="02020603050405020304" pitchFamily="18" charset="0"/>
              </a:rPr>
              <a:t> Administration objectives for a capable and ethical state are met include:</a:t>
            </a:r>
            <a:r>
              <a:rPr lang="en-ZA" sz="1600" dirty="0">
                <a:solidFill>
                  <a:srgbClr val="000000"/>
                </a:solidFill>
                <a:ea typeface="Calibri" panose="020F0502020204030204" pitchFamily="34" charset="0"/>
                <a:cs typeface="Times New Roman" panose="02020603050405020304" pitchFamily="18" charset="0"/>
              </a:rPr>
              <a:t> </a:t>
            </a:r>
          </a:p>
          <a:p>
            <a:pPr marL="457200" lvl="0" indent="-457200" algn="just">
              <a:buFont typeface="Arial" panose="020B0604020202020204" pitchFamily="34" charset="0"/>
              <a:buAutoNum type="arabicParenR"/>
            </a:pPr>
            <a:r>
              <a:rPr lang="en-ZA" sz="1600" b="1" dirty="0">
                <a:solidFill>
                  <a:prstClr val="black"/>
                </a:solidFill>
              </a:rPr>
              <a:t>Strategic Leadership </a:t>
            </a:r>
            <a:r>
              <a:rPr lang="en-ZA" sz="1600" dirty="0">
                <a:solidFill>
                  <a:prstClr val="black"/>
                </a:solidFill>
              </a:rPr>
              <a:t>- </a:t>
            </a:r>
            <a:r>
              <a:rPr lang="en-ZA" sz="1600" dirty="0"/>
              <a:t>Visionary and transformational leaders that are able to clearly articulate the vision of the department to achieve government outcomes, and provide leadership through all stages of transition in the ever changing operating landscape of the department.</a:t>
            </a:r>
          </a:p>
          <a:p>
            <a:pPr marL="457200" lvl="0" indent="-457200" algn="just">
              <a:buFont typeface="Arial" panose="020B0604020202020204" pitchFamily="34" charset="0"/>
              <a:buAutoNum type="arabicParenR"/>
            </a:pPr>
            <a:r>
              <a:rPr lang="en-ZA" sz="1600" b="1" dirty="0">
                <a:solidFill>
                  <a:prstClr val="black"/>
                </a:solidFill>
              </a:rPr>
              <a:t>Management (systems) </a:t>
            </a:r>
            <a:r>
              <a:rPr lang="en-ZA" sz="1600" dirty="0">
                <a:solidFill>
                  <a:prstClr val="black"/>
                </a:solidFill>
              </a:rPr>
              <a:t>- </a:t>
            </a:r>
            <a:r>
              <a:rPr lang="en-ZA" sz="1600" dirty="0">
                <a:solidFill>
                  <a:srgbClr val="000000"/>
                </a:solidFill>
              </a:rPr>
              <a:t>Proper systems, processes and procedures that ensures the achievement of good performance, and help to maintain the highest standards of governance to achieve effective, efficient, economic and equitable service delivery.</a:t>
            </a:r>
            <a:endParaRPr lang="en-ZA" sz="1600" dirty="0">
              <a:solidFill>
                <a:prstClr val="black"/>
              </a:solidFill>
            </a:endParaRPr>
          </a:p>
          <a:p>
            <a:pPr marL="457200" lvl="0" indent="-457200" algn="just">
              <a:buFont typeface="Arial" panose="020B0604020202020204" pitchFamily="34" charset="0"/>
              <a:buAutoNum type="arabicParenR"/>
            </a:pPr>
            <a:r>
              <a:rPr lang="en-ZA" sz="1600" b="1" dirty="0">
                <a:solidFill>
                  <a:prstClr val="black"/>
                </a:solidFill>
              </a:rPr>
              <a:t>Human Resources </a:t>
            </a:r>
            <a:r>
              <a:rPr lang="en-ZA" sz="1600" dirty="0">
                <a:solidFill>
                  <a:prstClr val="black"/>
                </a:solidFill>
              </a:rPr>
              <a:t>- </a:t>
            </a:r>
            <a:r>
              <a:rPr lang="en-ZA" sz="1600" dirty="0">
                <a:solidFill>
                  <a:srgbClr val="000000"/>
                </a:solidFill>
              </a:rPr>
              <a:t>capacitation, empowerment and motivation of all staff.</a:t>
            </a:r>
            <a:endParaRPr lang="en-ZA" sz="1600" dirty="0">
              <a:solidFill>
                <a:prstClr val="black"/>
              </a:solidFill>
            </a:endParaRPr>
          </a:p>
          <a:p>
            <a:pPr marL="457200" lvl="0" indent="-457200" algn="just">
              <a:buFont typeface="Arial" panose="020B0604020202020204" pitchFamily="34" charset="0"/>
              <a:buAutoNum type="arabicParenR"/>
            </a:pPr>
            <a:r>
              <a:rPr lang="en-ZA" sz="1600" b="1" dirty="0">
                <a:solidFill>
                  <a:prstClr val="black"/>
                </a:solidFill>
              </a:rPr>
              <a:t>Governance</a:t>
            </a:r>
            <a:r>
              <a:rPr lang="en-ZA" sz="1600" dirty="0">
                <a:solidFill>
                  <a:prstClr val="black"/>
                </a:solidFill>
              </a:rPr>
              <a:t> - Effective governance (processes and structures of the organisation and as part of the oversight function).</a:t>
            </a:r>
          </a:p>
          <a:p>
            <a:pPr marL="457200" lvl="0" indent="-457200" algn="just">
              <a:buFont typeface="Arial" panose="020B0604020202020204" pitchFamily="34" charset="0"/>
              <a:buAutoNum type="arabicParenR"/>
            </a:pPr>
            <a:r>
              <a:rPr lang="en-ZA" sz="1600" b="1" dirty="0">
                <a:solidFill>
                  <a:prstClr val="black"/>
                </a:solidFill>
              </a:rPr>
              <a:t>Technology</a:t>
            </a:r>
            <a:r>
              <a:rPr lang="en-ZA" sz="1600" dirty="0">
                <a:solidFill>
                  <a:prstClr val="black"/>
                </a:solidFill>
              </a:rPr>
              <a:t> (digital transformation).</a:t>
            </a:r>
          </a:p>
          <a:p>
            <a:pPr marL="457200" lvl="0" indent="-457200" algn="just">
              <a:buFont typeface="Arial" panose="020B0604020202020204" pitchFamily="34" charset="0"/>
              <a:buAutoNum type="arabicParenR"/>
            </a:pPr>
            <a:r>
              <a:rPr lang="en-ZA" sz="1600" dirty="0">
                <a:solidFill>
                  <a:prstClr val="black"/>
                </a:solidFill>
              </a:rPr>
              <a:t>A </a:t>
            </a:r>
            <a:r>
              <a:rPr lang="en-ZA" sz="1600" b="1" dirty="0">
                <a:solidFill>
                  <a:prstClr val="black"/>
                </a:solidFill>
              </a:rPr>
              <a:t>collaborative approach </a:t>
            </a:r>
            <a:r>
              <a:rPr lang="en-ZA" sz="1600" dirty="0">
                <a:solidFill>
                  <a:prstClr val="black"/>
                </a:solidFill>
              </a:rPr>
              <a:t>through Stakeholder Engagement and customer focus (internal; intra; entity; intergovernmental relations; private sector). </a:t>
            </a:r>
          </a:p>
          <a:p>
            <a:pPr marL="0" lvl="0" indent="0" algn="just">
              <a:buNone/>
            </a:pPr>
            <a:r>
              <a:rPr lang="en-US" sz="1600" b="1" dirty="0">
                <a:solidFill>
                  <a:srgbClr val="002060"/>
                </a:solidFill>
              </a:rPr>
              <a:t>All above are about: </a:t>
            </a:r>
            <a:r>
              <a:rPr lang="en-ZA" sz="1600" b="1" dirty="0">
                <a:solidFill>
                  <a:srgbClr val="002060"/>
                </a:solidFill>
              </a:rPr>
              <a:t>Achieving good corporate and cooperative governance  (i.e. outcome), thus contributing to Capable, Ethical and Developmental State  (Government Priority 1).</a:t>
            </a:r>
          </a:p>
          <a:p>
            <a:pPr marL="457200" lvl="0" indent="-457200" algn="just">
              <a:buFont typeface="Arial" panose="020B0604020202020204" pitchFamily="34" charset="0"/>
              <a:buAutoNum type="arabicParenR"/>
            </a:pPr>
            <a:endParaRPr lang="en-ZA" sz="1600" dirty="0">
              <a:ea typeface="Times New Roman" panose="02020603050405020304" pitchFamily="18" charset="0"/>
            </a:endParaRPr>
          </a:p>
          <a:p>
            <a:pPr marL="457200" lvl="0" indent="-457200">
              <a:buFont typeface="Arial" panose="020B0604020202020204" pitchFamily="34" charset="0"/>
              <a:buAutoNum type="arabicParenR"/>
            </a:pPr>
            <a:endParaRPr lang="en-ZA" sz="1600" b="1" dirty="0">
              <a:solidFill>
                <a:srgbClr val="FF0000"/>
              </a:solidFill>
              <a:ea typeface="Calibri" panose="020F0502020204030204" pitchFamily="34" charset="0"/>
              <a:cs typeface="Times New Roman" panose="02020603050405020304" pitchFamily="18" charset="0"/>
            </a:endParaRPr>
          </a:p>
          <a:p>
            <a:pPr marL="0" lvl="0" indent="0">
              <a:buNone/>
            </a:pPr>
            <a:endParaRPr lang="en-ZA" sz="1600" dirty="0">
              <a:solidFill>
                <a:prstClr val="black"/>
              </a:solidFill>
            </a:endParaRPr>
          </a:p>
          <a:p>
            <a:pPr marL="0" lvl="0" indent="0">
              <a:buNone/>
            </a:pPr>
            <a:endParaRPr lang="en-ZA" sz="1600" dirty="0">
              <a:solidFill>
                <a:prstClr val="black"/>
              </a:solidFill>
            </a:endParaRPr>
          </a:p>
          <a:p>
            <a:pPr marL="0" lvl="0" indent="0" algn="just">
              <a:buNone/>
            </a:pPr>
            <a:endParaRPr lang="en-US" sz="1600" dirty="0">
              <a:solidFill>
                <a:srgbClr val="000000"/>
              </a:solidFill>
              <a:ea typeface="Calibri" panose="020F0502020204030204" pitchFamily="34" charset="0"/>
              <a:cs typeface="Times New Roman" panose="02020603050405020304" pitchFamily="18" charset="0"/>
            </a:endParaRPr>
          </a:p>
          <a:p>
            <a:pPr marL="0" lvl="0" indent="0" algn="just">
              <a:buNone/>
            </a:pPr>
            <a:endParaRPr lang="en-ZA" sz="1600" dirty="0">
              <a:solidFill>
                <a:prstClr val="black"/>
              </a:solidFill>
              <a:ea typeface="Calibri" panose="020F0502020204030204" pitchFamily="34" charset="0"/>
              <a:cs typeface="Times New Roman" panose="02020603050405020304" pitchFamily="18" charset="0"/>
            </a:endParaRPr>
          </a:p>
          <a:p>
            <a:pPr marL="0" indent="0">
              <a:buNone/>
            </a:pPr>
            <a:endParaRPr lang="en-ZA" sz="1600" dirty="0"/>
          </a:p>
        </p:txBody>
      </p:sp>
    </p:spTree>
    <p:extLst>
      <p:ext uri="{BB962C8B-B14F-4D97-AF65-F5344CB8AC3E}">
        <p14:creationId xmlns:p14="http://schemas.microsoft.com/office/powerpoint/2010/main" val="115016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28650" y="5991226"/>
            <a:ext cx="447561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531378" y="165235"/>
            <a:ext cx="8244132" cy="453581"/>
          </a:xfrm>
        </p:spPr>
        <p:txBody>
          <a:bodyPr>
            <a:normAutofit fontScale="90000"/>
          </a:bodyPr>
          <a:lstStyle/>
          <a:p>
            <a:pPr algn="ctr"/>
            <a:r>
              <a:rPr lang="en-ZA" sz="1600" dirty="0">
                <a:solidFill>
                  <a:srgbClr val="ED7D31"/>
                </a:solidFill>
              </a:rPr>
              <a:t>7. THE STRATEGY (WHERE WE MUST INTERVENE / WHERE WE MUST EFFECT CHANGE)</a:t>
            </a:r>
            <a:endParaRPr lang="en-ZA" dirty="0"/>
          </a:p>
        </p:txBody>
      </p:sp>
      <p:sp>
        <p:nvSpPr>
          <p:cNvPr id="5" name="Content Placeholder 4"/>
          <p:cNvSpPr>
            <a:spLocks noGrp="1"/>
          </p:cNvSpPr>
          <p:nvPr>
            <p:ph idx="1"/>
          </p:nvPr>
        </p:nvSpPr>
        <p:spPr>
          <a:xfrm>
            <a:off x="628649" y="683549"/>
            <a:ext cx="7886700" cy="4976766"/>
          </a:xfrm>
        </p:spPr>
        <p:txBody>
          <a:bodyPr>
            <a:noAutofit/>
          </a:bodyPr>
          <a:lstStyle/>
          <a:p>
            <a:pPr marL="0" lvl="0" indent="0" algn="just">
              <a:buNone/>
            </a:pPr>
            <a:r>
              <a:rPr lang="en-ZA" sz="1600" dirty="0">
                <a:solidFill>
                  <a:prstClr val="black"/>
                </a:solidFill>
                <a:ea typeface="Calibri" panose="020F0502020204030204" pitchFamily="34" charset="0"/>
                <a:cs typeface="Times New Roman" panose="02020603050405020304" pitchFamily="18" charset="0"/>
              </a:rPr>
              <a:t>Key change enablers that must be in place to ensure that the 6</a:t>
            </a:r>
            <a:r>
              <a:rPr lang="en-ZA" sz="1600" baseline="30000" dirty="0">
                <a:solidFill>
                  <a:prstClr val="black"/>
                </a:solidFill>
                <a:ea typeface="Calibri" panose="020F0502020204030204" pitchFamily="34" charset="0"/>
                <a:cs typeface="Times New Roman" panose="02020603050405020304" pitchFamily="18" charset="0"/>
              </a:rPr>
              <a:t>th</a:t>
            </a:r>
            <a:r>
              <a:rPr lang="en-ZA" sz="1600" dirty="0">
                <a:solidFill>
                  <a:prstClr val="black"/>
                </a:solidFill>
                <a:ea typeface="Calibri" panose="020F0502020204030204" pitchFamily="34" charset="0"/>
                <a:cs typeface="Times New Roman" panose="02020603050405020304" pitchFamily="18" charset="0"/>
              </a:rPr>
              <a:t> Administration objectives for a capable and ethical state are met include:</a:t>
            </a:r>
            <a:r>
              <a:rPr lang="en-ZA" sz="1600" dirty="0">
                <a:solidFill>
                  <a:srgbClr val="000000"/>
                </a:solidFill>
                <a:ea typeface="Calibri" panose="020F0502020204030204" pitchFamily="34" charset="0"/>
                <a:cs typeface="Times New Roman" panose="02020603050405020304" pitchFamily="18" charset="0"/>
              </a:rPr>
              <a:t> </a:t>
            </a:r>
          </a:p>
          <a:p>
            <a:pPr marL="457200" lvl="0" indent="-457200" algn="just">
              <a:buFont typeface="+mj-lt"/>
              <a:buAutoNum type="arabicParenR" startAt="7"/>
            </a:pPr>
            <a:r>
              <a:rPr lang="en-US" sz="1600" b="1" dirty="0">
                <a:solidFill>
                  <a:srgbClr val="000000"/>
                </a:solidFill>
              </a:rPr>
              <a:t>Monitoring and Evaluation</a:t>
            </a:r>
            <a:r>
              <a:rPr lang="en-ZA" sz="1600" b="1" dirty="0">
                <a:solidFill>
                  <a:srgbClr val="000000"/>
                </a:solidFill>
              </a:rPr>
              <a:t> - </a:t>
            </a:r>
            <a:r>
              <a:rPr lang="en-ZA" sz="1600" dirty="0">
                <a:solidFill>
                  <a:srgbClr val="000000"/>
                </a:solidFill>
              </a:rPr>
              <a:t>To provide information on key aspects of how the department is operating and the extent to which its objectives are attained, through periodic checks conducted to check the direction towards achieving the set targets. </a:t>
            </a:r>
          </a:p>
          <a:p>
            <a:pPr marL="457200" lvl="0" indent="-457200" algn="just">
              <a:buFont typeface="Arial" panose="020B0604020202020204" pitchFamily="34" charset="0"/>
              <a:buAutoNum type="arabicParenR" startAt="7"/>
            </a:pPr>
            <a:r>
              <a:rPr lang="en-US" sz="1600" b="1" dirty="0">
                <a:ea typeface="Calibri" panose="020F0502020204030204" pitchFamily="34" charset="0"/>
                <a:cs typeface="Times New Roman" panose="02020603050405020304" pitchFamily="18" charset="0"/>
              </a:rPr>
              <a:t>Strategic Communication - </a:t>
            </a:r>
            <a:r>
              <a:rPr lang="en-GB" sz="1600" dirty="0"/>
              <a:t>capacity to communicate effectively with stakeholders, </a:t>
            </a:r>
            <a:r>
              <a:rPr lang="en-ZA" sz="1600" dirty="0"/>
              <a:t>and focus on people-centred development through implementation of awareness drives, profiling the services and programmes of the department; and mobilising community and stakeholder support and participation in the department’s initiative.   </a:t>
            </a:r>
          </a:p>
          <a:p>
            <a:pPr marL="457200" lvl="0" indent="-457200" algn="just">
              <a:buFont typeface="Arial" panose="020B0604020202020204" pitchFamily="34" charset="0"/>
              <a:buAutoNum type="arabicParenR" startAt="7"/>
            </a:pPr>
            <a:r>
              <a:rPr lang="en-US" sz="1600" b="1" dirty="0"/>
              <a:t>Ethics</a:t>
            </a:r>
            <a:r>
              <a:rPr lang="en-US" sz="1600" dirty="0"/>
              <a:t> - governing in a manner that supports the creation of an ethical culture and integrity, transparency and accountability.</a:t>
            </a:r>
            <a:endParaRPr lang="en-ZA" sz="1600" dirty="0"/>
          </a:p>
          <a:p>
            <a:pPr marL="0" lvl="0" indent="0" algn="just">
              <a:buNone/>
            </a:pPr>
            <a:r>
              <a:rPr lang="en-US" sz="1600" b="1" dirty="0">
                <a:solidFill>
                  <a:srgbClr val="002060"/>
                </a:solidFill>
              </a:rPr>
              <a:t>All above are about: </a:t>
            </a:r>
            <a:r>
              <a:rPr lang="en-ZA" sz="1600" b="1" dirty="0">
                <a:solidFill>
                  <a:srgbClr val="002060"/>
                </a:solidFill>
              </a:rPr>
              <a:t>Achieving good corporate and cooperative governance  (i.e. outcome), thus contributing to Capable, Ethical and Developmental State  (Government Priority 1).</a:t>
            </a:r>
          </a:p>
          <a:p>
            <a:pPr marL="457200" lvl="0" indent="-457200" algn="just">
              <a:buFont typeface="Arial" panose="020B0604020202020204" pitchFamily="34" charset="0"/>
              <a:buAutoNum type="arabicParenR"/>
            </a:pPr>
            <a:endParaRPr lang="en-ZA" sz="1600" dirty="0">
              <a:ea typeface="Times New Roman" panose="02020603050405020304" pitchFamily="18" charset="0"/>
            </a:endParaRPr>
          </a:p>
          <a:p>
            <a:pPr marL="457200" lvl="0" indent="-457200">
              <a:buFont typeface="Arial" panose="020B0604020202020204" pitchFamily="34" charset="0"/>
              <a:buAutoNum type="arabicParenR"/>
            </a:pPr>
            <a:endParaRPr lang="en-ZA" sz="1600" b="1" dirty="0">
              <a:solidFill>
                <a:srgbClr val="FF0000"/>
              </a:solidFill>
              <a:ea typeface="Calibri" panose="020F0502020204030204" pitchFamily="34" charset="0"/>
              <a:cs typeface="Times New Roman" panose="02020603050405020304" pitchFamily="18" charset="0"/>
            </a:endParaRPr>
          </a:p>
          <a:p>
            <a:pPr marL="0" lvl="0" indent="0">
              <a:buNone/>
            </a:pPr>
            <a:endParaRPr lang="en-ZA" sz="1600" dirty="0">
              <a:solidFill>
                <a:prstClr val="black"/>
              </a:solidFill>
            </a:endParaRPr>
          </a:p>
          <a:p>
            <a:pPr marL="0" lvl="0" indent="0">
              <a:buNone/>
            </a:pPr>
            <a:endParaRPr lang="en-ZA" sz="1600" dirty="0">
              <a:solidFill>
                <a:prstClr val="black"/>
              </a:solidFill>
            </a:endParaRPr>
          </a:p>
          <a:p>
            <a:pPr marL="0" lvl="0" indent="0" algn="just">
              <a:buNone/>
            </a:pPr>
            <a:endParaRPr lang="en-US" sz="1600" dirty="0">
              <a:solidFill>
                <a:srgbClr val="000000"/>
              </a:solidFill>
              <a:ea typeface="Calibri" panose="020F0502020204030204" pitchFamily="34" charset="0"/>
              <a:cs typeface="Times New Roman" panose="02020603050405020304" pitchFamily="18" charset="0"/>
            </a:endParaRPr>
          </a:p>
          <a:p>
            <a:pPr marL="0" lvl="0" indent="0" algn="just">
              <a:buNone/>
            </a:pPr>
            <a:endParaRPr lang="en-ZA" sz="1600" dirty="0">
              <a:solidFill>
                <a:prstClr val="black"/>
              </a:solidFill>
              <a:ea typeface="Calibri" panose="020F0502020204030204" pitchFamily="34" charset="0"/>
              <a:cs typeface="Times New Roman" panose="02020603050405020304" pitchFamily="18" charset="0"/>
            </a:endParaRPr>
          </a:p>
          <a:p>
            <a:pPr marL="0" indent="0">
              <a:buNone/>
            </a:pPr>
            <a:endParaRPr lang="en-ZA" sz="1600" dirty="0"/>
          </a:p>
        </p:txBody>
      </p:sp>
    </p:spTree>
    <p:extLst>
      <p:ext uri="{BB962C8B-B14F-4D97-AF65-F5344CB8AC3E}">
        <p14:creationId xmlns:p14="http://schemas.microsoft.com/office/powerpoint/2010/main" val="2682710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28651" y="5844490"/>
            <a:ext cx="440737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464024" y="194980"/>
            <a:ext cx="8256895" cy="623414"/>
          </a:xfrm>
          <a:solidFill>
            <a:schemeClr val="bg1"/>
          </a:solidFill>
        </p:spPr>
        <p:txBody>
          <a:bodyPr>
            <a:noAutofit/>
          </a:bodyPr>
          <a:lstStyle/>
          <a:p>
            <a:pPr lvl="0" algn="ctr">
              <a:spcBef>
                <a:spcPts val="1000"/>
              </a:spcBef>
            </a:pPr>
            <a:r>
              <a:rPr lang="en-ZA" sz="1600" dirty="0"/>
              <a:t>8. CONTRIBUTION OF CHANGE ENABLERS TOWARDS THE ACHIEVEMENT OF MANDATE (OUTCOMES) TO THE ACHIEVEMENT OF THE IMPACT</a:t>
            </a:r>
          </a:p>
        </p:txBody>
      </p:sp>
      <p:sp>
        <p:nvSpPr>
          <p:cNvPr id="5" name="Content Placeholder 4"/>
          <p:cNvSpPr>
            <a:spLocks noGrp="1"/>
          </p:cNvSpPr>
          <p:nvPr>
            <p:ph idx="1"/>
          </p:nvPr>
        </p:nvSpPr>
        <p:spPr>
          <a:xfrm>
            <a:off x="464024" y="995518"/>
            <a:ext cx="8051325" cy="4611714"/>
          </a:xfrm>
          <a:solidFill>
            <a:schemeClr val="bg1"/>
          </a:solidFill>
        </p:spPr>
        <p:txBody>
          <a:bodyPr>
            <a:noAutofit/>
          </a:bodyPr>
          <a:lstStyle/>
          <a:p>
            <a:pPr algn="just">
              <a:lnSpc>
                <a:spcPct val="107000"/>
              </a:lnSpc>
              <a:spcAft>
                <a:spcPts val="0"/>
              </a:spcAft>
            </a:pPr>
            <a:r>
              <a:rPr lang="en-ZA" sz="1500" dirty="0">
                <a:ea typeface="Calibri" panose="020F0502020204030204" pitchFamily="34" charset="0"/>
                <a:cs typeface="Times New Roman" panose="02020603050405020304" pitchFamily="18" charset="0"/>
              </a:rPr>
              <a:t>The contribution of tourism in the economy is measured by </a:t>
            </a:r>
            <a:r>
              <a:rPr lang="en-ZA" sz="1500" b="1" dirty="0">
                <a:ea typeface="Calibri" panose="020F0502020204030204" pitchFamily="34" charset="0"/>
                <a:cs typeface="Times New Roman" panose="02020603050405020304" pitchFamily="18" charset="0"/>
              </a:rPr>
              <a:t>jobs created, GDP contributed and revenue generated </a:t>
            </a:r>
            <a:r>
              <a:rPr lang="en-ZA" sz="1500" dirty="0">
                <a:ea typeface="Calibri" panose="020F0502020204030204" pitchFamily="34" charset="0"/>
                <a:cs typeface="Times New Roman" panose="02020603050405020304" pitchFamily="18" charset="0"/>
              </a:rPr>
              <a:t>from tourism activity.  In the SA, this growth should be underpinned by principles of </a:t>
            </a:r>
            <a:r>
              <a:rPr lang="en-ZA" sz="1500" b="1" dirty="0">
                <a:ea typeface="Calibri" panose="020F0502020204030204" pitchFamily="34" charset="0"/>
                <a:cs typeface="Times New Roman" panose="02020603050405020304" pitchFamily="18" charset="0"/>
              </a:rPr>
              <a:t>inclusivity to drive sector transformation</a:t>
            </a:r>
            <a:r>
              <a:rPr lang="en-ZA" sz="1500" dirty="0">
                <a:ea typeface="Calibri" panose="020F0502020204030204" pitchFamily="34" charset="0"/>
                <a:cs typeface="Times New Roman" panose="02020603050405020304" pitchFamily="18" charset="0"/>
              </a:rPr>
              <a:t>.  Tourism’s performance is largely driven by the size and nature of demand (number of tourists and how much they spend in the country).  The </a:t>
            </a:r>
            <a:r>
              <a:rPr lang="en-ZA" sz="1500" b="1" dirty="0">
                <a:ea typeface="Calibri" panose="020F0502020204030204" pitchFamily="34" charset="0"/>
                <a:cs typeface="Times New Roman" panose="02020603050405020304" pitchFamily="18" charset="0"/>
              </a:rPr>
              <a:t>experience</a:t>
            </a:r>
            <a:r>
              <a:rPr lang="en-ZA" sz="1500" dirty="0">
                <a:solidFill>
                  <a:srgbClr val="7030A0"/>
                </a:solidFill>
                <a:ea typeface="Calibri" panose="020F0502020204030204" pitchFamily="34" charset="0"/>
                <a:cs typeface="Times New Roman" panose="02020603050405020304" pitchFamily="18" charset="0"/>
              </a:rPr>
              <a:t> </a:t>
            </a:r>
            <a:r>
              <a:rPr lang="en-ZA" sz="1500" dirty="0">
                <a:ea typeface="Calibri" panose="020F0502020204030204" pitchFamily="34" charset="0"/>
                <a:cs typeface="Times New Roman" panose="02020603050405020304" pitchFamily="18" charset="0"/>
              </a:rPr>
              <a:t>of the tourists is a key factor in success of the destination. Tourists’ experience affects the destination’s reputation.  The experience is a factor of </a:t>
            </a:r>
            <a:r>
              <a:rPr lang="en-ZA" sz="1500" b="1" dirty="0">
                <a:ea typeface="Calibri" panose="020F0502020204030204" pitchFamily="34" charset="0"/>
                <a:cs typeface="Times New Roman" panose="02020603050405020304" pitchFamily="18" charset="0"/>
              </a:rPr>
              <a:t>quality in both offerings and services</a:t>
            </a:r>
            <a:r>
              <a:rPr lang="en-ZA" sz="1500" dirty="0">
                <a:ea typeface="Calibri" panose="020F0502020204030204" pitchFamily="34" charset="0"/>
                <a:cs typeface="Times New Roman" panose="02020603050405020304" pitchFamily="18" charset="0"/>
              </a:rPr>
              <a:t>.  Effective quality management is therefore essential for the destination’s competitiveness.  As a service industry, tourism growth is enabled by </a:t>
            </a:r>
            <a:r>
              <a:rPr lang="en-US" sz="1500" b="1" dirty="0">
                <a:ea typeface="Calibri" panose="020F0502020204030204" pitchFamily="34" charset="0"/>
                <a:cs typeface="Times New Roman" panose="02020603050405020304" pitchFamily="18" charset="0"/>
              </a:rPr>
              <a:t>memorable experiences and enhanced visitor experience. </a:t>
            </a:r>
            <a:r>
              <a:rPr lang="en-ZA" sz="1500" b="1" dirty="0">
                <a:ea typeface="Calibri" panose="020F0502020204030204" pitchFamily="34" charset="0"/>
                <a:cs typeface="Times New Roman" panose="02020603050405020304" pitchFamily="18" charset="0"/>
              </a:rPr>
              <a:t>Safety and security </a:t>
            </a:r>
            <a:r>
              <a:rPr lang="en-ZA" sz="1500" dirty="0">
                <a:ea typeface="Calibri" panose="020F0502020204030204" pitchFamily="34" charset="0"/>
                <a:cs typeface="Times New Roman" panose="02020603050405020304" pitchFamily="18" charset="0"/>
              </a:rPr>
              <a:t>of visitors impact significantly to their experience and the reputation of the destination. More than any other economic activity, the success or failure of a tourism destination depends on being able to provide a safe and secure environment for visitors. </a:t>
            </a:r>
          </a:p>
          <a:p>
            <a:pPr algn="just">
              <a:lnSpc>
                <a:spcPct val="107000"/>
              </a:lnSpc>
              <a:spcAft>
                <a:spcPts val="0"/>
              </a:spcAft>
            </a:pPr>
            <a:r>
              <a:rPr lang="en-ZA" sz="1500" dirty="0">
                <a:ea typeface="Calibri" panose="020F0502020204030204" pitchFamily="34" charset="0"/>
                <a:cs typeface="Times New Roman" panose="02020603050405020304" pitchFamily="18" charset="0"/>
              </a:rPr>
              <a:t>The outputs related to diversity of offering, capacity building and skills development are intended to affect positively the tourist experience, in turn affecting the destination’s reputation, increasing volumes and spend.  This will result in the increase of the tourism sector’s contribution to economic growth.  The </a:t>
            </a:r>
            <a:r>
              <a:rPr lang="en-ZA" sz="1500" b="1" dirty="0">
                <a:ea typeface="Calibri" panose="020F0502020204030204" pitchFamily="34" charset="0"/>
                <a:cs typeface="Times New Roman" panose="02020603050405020304" pitchFamily="18" charset="0"/>
              </a:rPr>
              <a:t>transformative interventions</a:t>
            </a:r>
            <a:r>
              <a:rPr lang="en-ZA" sz="1500" dirty="0">
                <a:ea typeface="Calibri" panose="020F0502020204030204" pitchFamily="34" charset="0"/>
                <a:cs typeface="Times New Roman" panose="02020603050405020304" pitchFamily="18" charset="0"/>
              </a:rPr>
              <a:t>, particularly SMME development and incentives, will contribute to </a:t>
            </a:r>
            <a:r>
              <a:rPr lang="en-ZA" sz="1500" b="1" dirty="0">
                <a:ea typeface="Calibri" panose="020F0502020204030204" pitchFamily="34" charset="0"/>
                <a:cs typeface="Times New Roman" panose="02020603050405020304" pitchFamily="18" charset="0"/>
              </a:rPr>
              <a:t>expanding participation, and achieving inclusivity</a:t>
            </a:r>
            <a:r>
              <a:rPr lang="en-ZA" sz="1500" dirty="0">
                <a:ea typeface="Calibri" panose="020F0502020204030204" pitchFamily="34" charset="0"/>
                <a:cs typeface="Times New Roman" panose="02020603050405020304" pitchFamily="18" charset="0"/>
              </a:rPr>
              <a:t>.</a:t>
            </a:r>
          </a:p>
          <a:p>
            <a:pPr marL="0" indent="0" algn="just">
              <a:spcAft>
                <a:spcPts val="0"/>
              </a:spcAft>
              <a:buNone/>
            </a:pPr>
            <a:endParaRPr lang="en-ZA" sz="1500" dirty="0"/>
          </a:p>
        </p:txBody>
      </p:sp>
    </p:spTree>
    <p:extLst>
      <p:ext uri="{BB962C8B-B14F-4D97-AF65-F5344CB8AC3E}">
        <p14:creationId xmlns:p14="http://schemas.microsoft.com/office/powerpoint/2010/main" val="3161909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7DC2796-7AC4-44B7-87B7-3067C57E6CCD}"/>
              </a:ext>
            </a:extLst>
          </p:cNvPr>
          <p:cNvSpPr>
            <a:spLocks noGrp="1"/>
          </p:cNvSpPr>
          <p:nvPr>
            <p:ph type="ftr" sz="quarter" idx="11"/>
          </p:nvPr>
        </p:nvSpPr>
        <p:spPr>
          <a:xfrm>
            <a:off x="341194" y="5892327"/>
            <a:ext cx="450376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a:extLst>
              <a:ext uri="{FF2B5EF4-FFF2-40B4-BE49-F238E27FC236}">
                <a16:creationId xmlns:a16="http://schemas.microsoft.com/office/drawing/2014/main" id="{5CB4F4C3-6F78-4955-A693-ACA507249C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00002E03-E56A-4C46-8ABA-2345C8CA2EE2}"/>
              </a:ext>
            </a:extLst>
          </p:cNvPr>
          <p:cNvSpPr>
            <a:spLocks noGrp="1"/>
          </p:cNvSpPr>
          <p:nvPr>
            <p:ph type="title"/>
          </p:nvPr>
        </p:nvSpPr>
        <p:spPr>
          <a:xfrm>
            <a:off x="341194" y="365127"/>
            <a:ext cx="8174156" cy="781286"/>
          </a:xfrm>
        </p:spPr>
        <p:txBody>
          <a:bodyPr>
            <a:normAutofit/>
          </a:bodyPr>
          <a:lstStyle/>
          <a:p>
            <a:pPr lvl="0" algn="ctr">
              <a:spcBef>
                <a:spcPts val="1000"/>
              </a:spcBef>
            </a:pPr>
            <a:r>
              <a:rPr lang="en-ZA" sz="1600" dirty="0">
                <a:solidFill>
                  <a:srgbClr val="ED7D31"/>
                </a:solidFill>
                <a:ea typeface="+mn-ea"/>
                <a:cs typeface="+mn-cs"/>
              </a:rPr>
              <a:t>9. MEASURING OUR PERFORMANCE: IMPACT STATEMENT, OUTCOMES, OUTCOMES INDICATORS,  BASELINES  AND  FIVE  YEAR TARGETS </a:t>
            </a:r>
            <a:endParaRPr lang="en-ZA" sz="1600" dirty="0"/>
          </a:p>
        </p:txBody>
      </p:sp>
      <p:graphicFrame>
        <p:nvGraphicFramePr>
          <p:cNvPr id="6" name="Content Placeholder 5">
            <a:extLst>
              <a:ext uri="{FF2B5EF4-FFF2-40B4-BE49-F238E27FC236}">
                <a16:creationId xmlns:a16="http://schemas.microsoft.com/office/drawing/2014/main" id="{69E3BFE6-AE47-4142-800C-F43B4745866E}"/>
              </a:ext>
            </a:extLst>
          </p:cNvPr>
          <p:cNvGraphicFramePr>
            <a:graphicFrameLocks noGrp="1"/>
          </p:cNvGraphicFramePr>
          <p:nvPr>
            <p:ph idx="1"/>
            <p:extLst>
              <p:ext uri="{D42A27DB-BD31-4B8C-83A1-F6EECF244321}">
                <p14:modId xmlns:p14="http://schemas.microsoft.com/office/powerpoint/2010/main" val="1203441469"/>
              </p:ext>
            </p:extLst>
          </p:nvPr>
        </p:nvGraphicFramePr>
        <p:xfrm>
          <a:off x="341194" y="1811977"/>
          <a:ext cx="8339859" cy="1299714"/>
        </p:xfrm>
        <a:graphic>
          <a:graphicData uri="http://schemas.openxmlformats.org/drawingml/2006/table">
            <a:tbl>
              <a:tblPr firstRow="1" bandRow="1">
                <a:tableStyleId>{21E4AEA4-8DFA-4A89-87EB-49C32662AFE0}</a:tableStyleId>
              </a:tblPr>
              <a:tblGrid>
                <a:gridCol w="2538828">
                  <a:extLst>
                    <a:ext uri="{9D8B030D-6E8A-4147-A177-3AD203B41FA5}">
                      <a16:colId xmlns:a16="http://schemas.microsoft.com/office/drawing/2014/main" val="1082854500"/>
                    </a:ext>
                  </a:extLst>
                </a:gridCol>
                <a:gridCol w="5801031">
                  <a:extLst>
                    <a:ext uri="{9D8B030D-6E8A-4147-A177-3AD203B41FA5}">
                      <a16:colId xmlns:a16="http://schemas.microsoft.com/office/drawing/2014/main" val="968695264"/>
                    </a:ext>
                  </a:extLst>
                </a:gridCol>
              </a:tblGrid>
              <a:tr h="1299714">
                <a:tc>
                  <a:txBody>
                    <a:bodyPr/>
                    <a:lstStyle/>
                    <a:p>
                      <a:pPr algn="just"/>
                      <a:r>
                        <a:rPr kumimoji="0" lang="en-ZA" sz="18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rPr>
                        <a:t>Impact Statement: </a:t>
                      </a:r>
                      <a:endParaRPr lang="en-ZA" dirty="0">
                        <a:latin typeface="Gill Sans MT" panose="020B0502020104020203" pitchFamily="34" charset="0"/>
                      </a:endParaRPr>
                    </a:p>
                  </a:txBody>
                  <a:tcPr/>
                </a:tc>
                <a:tc>
                  <a:txBody>
                    <a:bodyPr/>
                    <a:lstStyle/>
                    <a:p>
                      <a:pPr algn="just"/>
                      <a:r>
                        <a:rPr kumimoji="0" lang="en-ZA" sz="1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Tourism to and within South Africa grows and increasingly contributes to GDP, job creation, inclusive economic participation, and is enjoyed by all South Africans</a:t>
                      </a:r>
                      <a:r>
                        <a:rPr kumimoji="0" lang="en-ZA" sz="22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lang="en-ZA" dirty="0">
                        <a:latin typeface="Gill Sans MT" panose="020B0502020104020203" pitchFamily="34" charset="0"/>
                      </a:endParaRPr>
                    </a:p>
                  </a:txBody>
                  <a:tcPr/>
                </a:tc>
                <a:extLst>
                  <a:ext uri="{0D108BD9-81ED-4DB2-BD59-A6C34878D82A}">
                    <a16:rowId xmlns:a16="http://schemas.microsoft.com/office/drawing/2014/main" val="448357621"/>
                  </a:ext>
                </a:extLst>
              </a:tr>
            </a:tbl>
          </a:graphicData>
        </a:graphic>
      </p:graphicFrame>
    </p:spTree>
    <p:extLst>
      <p:ext uri="{BB962C8B-B14F-4D97-AF65-F5344CB8AC3E}">
        <p14:creationId xmlns:p14="http://schemas.microsoft.com/office/powerpoint/2010/main" val="3015777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30909" y="6001368"/>
            <a:ext cx="528278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30A6D21B-9DD2-496F-977A-C82DB55C3190}"/>
              </a:ext>
            </a:extLst>
          </p:cNvPr>
          <p:cNvGraphicFramePr>
            <a:graphicFrameLocks noGrp="1"/>
          </p:cNvGraphicFramePr>
          <p:nvPr>
            <p:ph idx="1"/>
            <p:extLst>
              <p:ext uri="{D42A27DB-BD31-4B8C-83A1-F6EECF244321}">
                <p14:modId xmlns:p14="http://schemas.microsoft.com/office/powerpoint/2010/main" val="2752759636"/>
              </p:ext>
            </p:extLst>
          </p:nvPr>
        </p:nvGraphicFramePr>
        <p:xfrm>
          <a:off x="230909" y="694293"/>
          <a:ext cx="8682180" cy="5022216"/>
        </p:xfrm>
        <a:graphic>
          <a:graphicData uri="http://schemas.openxmlformats.org/drawingml/2006/table">
            <a:tbl>
              <a:tblPr firstRow="1" bandRow="1">
                <a:tableStyleId>{21E4AEA4-8DFA-4A89-87EB-49C32662AFE0}</a:tableStyleId>
              </a:tblPr>
              <a:tblGrid>
                <a:gridCol w="1447030">
                  <a:extLst>
                    <a:ext uri="{9D8B030D-6E8A-4147-A177-3AD203B41FA5}">
                      <a16:colId xmlns:a16="http://schemas.microsoft.com/office/drawing/2014/main" val="1113900204"/>
                    </a:ext>
                  </a:extLst>
                </a:gridCol>
                <a:gridCol w="1447030">
                  <a:extLst>
                    <a:ext uri="{9D8B030D-6E8A-4147-A177-3AD203B41FA5}">
                      <a16:colId xmlns:a16="http://schemas.microsoft.com/office/drawing/2014/main" val="746187351"/>
                    </a:ext>
                  </a:extLst>
                </a:gridCol>
                <a:gridCol w="1447030">
                  <a:extLst>
                    <a:ext uri="{9D8B030D-6E8A-4147-A177-3AD203B41FA5}">
                      <a16:colId xmlns:a16="http://schemas.microsoft.com/office/drawing/2014/main" val="3038189823"/>
                    </a:ext>
                  </a:extLst>
                </a:gridCol>
                <a:gridCol w="1447030">
                  <a:extLst>
                    <a:ext uri="{9D8B030D-6E8A-4147-A177-3AD203B41FA5}">
                      <a16:colId xmlns:a16="http://schemas.microsoft.com/office/drawing/2014/main" val="930995767"/>
                    </a:ext>
                  </a:extLst>
                </a:gridCol>
                <a:gridCol w="1447030">
                  <a:extLst>
                    <a:ext uri="{9D8B030D-6E8A-4147-A177-3AD203B41FA5}">
                      <a16:colId xmlns:a16="http://schemas.microsoft.com/office/drawing/2014/main" val="1214753864"/>
                    </a:ext>
                  </a:extLst>
                </a:gridCol>
                <a:gridCol w="1447030">
                  <a:extLst>
                    <a:ext uri="{9D8B030D-6E8A-4147-A177-3AD203B41FA5}">
                      <a16:colId xmlns:a16="http://schemas.microsoft.com/office/drawing/2014/main" val="2349846551"/>
                    </a:ext>
                  </a:extLst>
                </a:gridCol>
              </a:tblGrid>
              <a:tr h="370840">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Outcome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MTSF Priority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MTSF Outcomes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Outcome Indicator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Baseline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Five-year target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5289446"/>
                  </a:ext>
                </a:extLst>
              </a:tr>
              <a:tr h="370840">
                <a:tc rowSpan="4">
                  <a:txBody>
                    <a:bodyPr/>
                    <a:lstStyle/>
                    <a:p>
                      <a:pPr algn="just">
                        <a:lnSpc>
                          <a:spcPct val="107000"/>
                        </a:lnSpc>
                        <a:spcAft>
                          <a:spcPts val="80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Increase the tourism sector’s contribution to inclusive economic growth.</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ZA" sz="1400" dirty="0">
                        <a:latin typeface="Gill Sans MT" panose="020B0502020104020203" pitchFamily="34" charset="0"/>
                      </a:endParaRPr>
                    </a:p>
                  </a:txBody>
                  <a:tcPr/>
                </a:tc>
                <a:tc>
                  <a:txBody>
                    <a:bodyPr/>
                    <a:lstStyle/>
                    <a:p>
                      <a:pPr algn="just">
                        <a:lnSpc>
                          <a:spcPct val="107000"/>
                        </a:lnSpc>
                        <a:spcAft>
                          <a:spcPts val="0"/>
                        </a:spcAft>
                      </a:pPr>
                      <a:r>
                        <a:rPr lang="en-ZA"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Priority 7:</a:t>
                      </a: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 better Africa and the World.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Growth in tourism sector resulting in economic growth.</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Increase in international tourist arrivals.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10.4 million in 2019.</a:t>
                      </a:r>
                    </a:p>
                    <a:p>
                      <a:pPr algn="just">
                        <a:lnSpc>
                          <a:spcPct val="107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just">
                        <a:lnSpc>
                          <a:spcPct val="107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Increase international tourist arrival with 6% annually by 2024.</a:t>
                      </a:r>
                    </a:p>
                    <a:p>
                      <a:pPr algn="just">
                        <a:lnSpc>
                          <a:spcPct val="107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0037203"/>
                  </a:ext>
                </a:extLst>
              </a:tr>
              <a:tr h="370840">
                <a:tc vMerge="1">
                  <a:txBody>
                    <a:bodyPr/>
                    <a:lstStyle/>
                    <a:p>
                      <a:endParaRPr lang="en-ZA" dirty="0"/>
                    </a:p>
                  </a:txBody>
                  <a:tcPr/>
                </a:tc>
                <a:tc rowSpan="3">
                  <a:txBody>
                    <a:bodyPr/>
                    <a:lstStyle/>
                    <a:p>
                      <a:pPr algn="just">
                        <a:lnSpc>
                          <a:spcPct val="107000"/>
                        </a:lnSpc>
                        <a:spcAft>
                          <a:spcPts val="0"/>
                        </a:spcAft>
                      </a:pPr>
                      <a:r>
                        <a:rPr lang="en-ZA"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Priority 2:</a:t>
                      </a: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Economic transformation and job creation.</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just">
                        <a:lnSpc>
                          <a:spcPct val="107000"/>
                        </a:lnSpc>
                        <a:spcAft>
                          <a:spcPts val="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Re-industrialisation of the economy and emergence of globally competitive sectors.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Increase in the number of domestic holiday trips.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7.1 million domestic holiday trips in 2019.</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10 million domestic holiday trips.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6494065"/>
                  </a:ext>
                </a:extLst>
              </a:tr>
              <a:tr h="1001588">
                <a:tc vMerge="1">
                  <a:txBody>
                    <a:bodyPr/>
                    <a:lstStyle/>
                    <a:p>
                      <a:endParaRPr lang="en-ZA" dirty="0"/>
                    </a:p>
                  </a:txBody>
                  <a:tcPr/>
                </a:tc>
                <a:tc vMerge="1">
                  <a:txBody>
                    <a:bodyPr/>
                    <a:lstStyle/>
                    <a:p>
                      <a:endParaRPr lang="en-ZA" dirty="0"/>
                    </a:p>
                  </a:txBody>
                  <a:tcPr/>
                </a:tc>
                <a:tc vMerge="1">
                  <a:txBody>
                    <a:bodyPr/>
                    <a:lstStyle/>
                    <a:p>
                      <a:endParaRPr lang="en-ZA" dirty="0"/>
                    </a:p>
                  </a:txBody>
                  <a:tcPr/>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Cambria" panose="02040503050406030204" pitchFamily="18" charset="0"/>
                          <a:cs typeface="Times New Roman" panose="02020603050405020304" pitchFamily="18" charset="0"/>
                        </a:rPr>
                        <a:t>Percentage increase in capital investment in tourism</a:t>
                      </a: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2.88% </a:t>
                      </a:r>
                      <a:r>
                        <a:rPr lang="en-ZA" sz="1400" dirty="0">
                          <a:solidFill>
                            <a:srgbClr val="000000"/>
                          </a:solidFill>
                          <a:effectLst/>
                          <a:latin typeface="Gill Sans MT" panose="020B0502020104020203" pitchFamily="34" charset="0"/>
                          <a:ea typeface="Cambria" panose="02040503050406030204" pitchFamily="18" charset="0"/>
                          <a:cs typeface="Times New Roman" panose="02020603050405020304" pitchFamily="18" charset="0"/>
                        </a:rPr>
                        <a:t>increase in capital investment in tourism in 2019.</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u="none" strike="noStrike"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2.50% </a:t>
                      </a:r>
                      <a:r>
                        <a:rPr lang="en-ZA" sz="1400" dirty="0">
                          <a:solidFill>
                            <a:srgbClr val="000000"/>
                          </a:solidFill>
                          <a:effectLst/>
                          <a:latin typeface="Gill Sans MT" panose="020B0502020104020203" pitchFamily="34" charset="0"/>
                          <a:ea typeface="Cambria" panose="02040503050406030204" pitchFamily="18" charset="0"/>
                          <a:cs typeface="Times New Roman" panose="02020603050405020304" pitchFamily="18" charset="0"/>
                        </a:rPr>
                        <a:t>increase in capital investment </a:t>
                      </a:r>
                      <a:r>
                        <a:rPr lang="en-ZA"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per annum</a:t>
                      </a:r>
                      <a:r>
                        <a:rPr lang="en-ZA" sz="1400" dirty="0">
                          <a:solidFill>
                            <a:srgbClr val="000000"/>
                          </a:solidFill>
                          <a:effectLst/>
                          <a:latin typeface="Gill Sans MT" panose="020B0502020104020203" pitchFamily="34" charset="0"/>
                          <a:ea typeface="Cambria" panose="02040503050406030204" pitchFamily="18" charset="0"/>
                          <a:cs typeface="Times New Roman" panose="02020603050405020304" pitchFamily="18" charset="0"/>
                        </a:rPr>
                        <a:t> by 2024.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1362080"/>
                  </a:ext>
                </a:extLst>
              </a:tr>
              <a:tr h="741680">
                <a:tc vMerge="1">
                  <a:txBody>
                    <a:bodyPr/>
                    <a:lstStyle/>
                    <a:p>
                      <a:endParaRPr lang="en-ZA" dirty="0"/>
                    </a:p>
                  </a:txBody>
                  <a:tcPr/>
                </a:tc>
                <a:tc vMerge="1">
                  <a:txBody>
                    <a:bodyPr/>
                    <a:lstStyle/>
                    <a:p>
                      <a:endParaRPr lang="en-ZA" dirty="0"/>
                    </a:p>
                  </a:txBody>
                  <a:tcPr/>
                </a:tc>
                <a:tc vMerge="1">
                  <a:txBody>
                    <a:bodyPr/>
                    <a:lstStyle/>
                    <a:p>
                      <a:endParaRPr lang="en-ZA" dirty="0"/>
                    </a:p>
                  </a:txBody>
                  <a:tcPr/>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Percentage increase in tourism’s direct contribution to employment.</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3.19% tourism’s direct employment increase in 2019.</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Tourism’s direct employment increase by a rate of 2.67% per annum by 2024.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6735419"/>
                  </a:ext>
                </a:extLst>
              </a:tr>
            </a:tbl>
          </a:graphicData>
        </a:graphic>
      </p:graphicFrame>
      <p:sp>
        <p:nvSpPr>
          <p:cNvPr id="8" name="Title 3"/>
          <p:cNvSpPr>
            <a:spLocks noGrp="1"/>
          </p:cNvSpPr>
          <p:nvPr>
            <p:ph type="title"/>
          </p:nvPr>
        </p:nvSpPr>
        <p:spPr>
          <a:xfrm>
            <a:off x="230910" y="194980"/>
            <a:ext cx="8682179" cy="337283"/>
          </a:xfrm>
          <a:solidFill>
            <a:schemeClr val="bg1"/>
          </a:solidFill>
        </p:spPr>
        <p:txBody>
          <a:bodyPr>
            <a:noAutofit/>
          </a:bodyPr>
          <a:lstStyle/>
          <a:p>
            <a:pPr lvl="0" algn="ctr">
              <a:spcBef>
                <a:spcPts val="1000"/>
              </a:spcBef>
            </a:pPr>
            <a:r>
              <a:rPr lang="en-ZA" sz="1600" dirty="0"/>
              <a:t>10. OUTCOMES AND FIVE YEAR TARGETS</a:t>
            </a:r>
          </a:p>
        </p:txBody>
      </p:sp>
    </p:spTree>
    <p:extLst>
      <p:ext uri="{BB962C8B-B14F-4D97-AF65-F5344CB8AC3E}">
        <p14:creationId xmlns:p14="http://schemas.microsoft.com/office/powerpoint/2010/main" val="2155726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30909" y="6015016"/>
            <a:ext cx="522819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30A6D21B-9DD2-496F-977A-C82DB55C3190}"/>
              </a:ext>
            </a:extLst>
          </p:cNvPr>
          <p:cNvGraphicFramePr>
            <a:graphicFrameLocks noGrp="1"/>
          </p:cNvGraphicFramePr>
          <p:nvPr>
            <p:ph idx="1"/>
            <p:extLst>
              <p:ext uri="{D42A27DB-BD31-4B8C-83A1-F6EECF244321}">
                <p14:modId xmlns:p14="http://schemas.microsoft.com/office/powerpoint/2010/main" val="3260770450"/>
              </p:ext>
            </p:extLst>
          </p:nvPr>
        </p:nvGraphicFramePr>
        <p:xfrm>
          <a:off x="230909" y="786607"/>
          <a:ext cx="8682180" cy="4779011"/>
        </p:xfrm>
        <a:graphic>
          <a:graphicData uri="http://schemas.openxmlformats.org/drawingml/2006/table">
            <a:tbl>
              <a:tblPr firstRow="1" bandRow="1">
                <a:tableStyleId>{21E4AEA4-8DFA-4A89-87EB-49C32662AFE0}</a:tableStyleId>
              </a:tblPr>
              <a:tblGrid>
                <a:gridCol w="1447030">
                  <a:extLst>
                    <a:ext uri="{9D8B030D-6E8A-4147-A177-3AD203B41FA5}">
                      <a16:colId xmlns:a16="http://schemas.microsoft.com/office/drawing/2014/main" val="1113900204"/>
                    </a:ext>
                  </a:extLst>
                </a:gridCol>
                <a:gridCol w="1447030">
                  <a:extLst>
                    <a:ext uri="{9D8B030D-6E8A-4147-A177-3AD203B41FA5}">
                      <a16:colId xmlns:a16="http://schemas.microsoft.com/office/drawing/2014/main" val="746187351"/>
                    </a:ext>
                  </a:extLst>
                </a:gridCol>
                <a:gridCol w="1447030">
                  <a:extLst>
                    <a:ext uri="{9D8B030D-6E8A-4147-A177-3AD203B41FA5}">
                      <a16:colId xmlns:a16="http://schemas.microsoft.com/office/drawing/2014/main" val="3038189823"/>
                    </a:ext>
                  </a:extLst>
                </a:gridCol>
                <a:gridCol w="1447030">
                  <a:extLst>
                    <a:ext uri="{9D8B030D-6E8A-4147-A177-3AD203B41FA5}">
                      <a16:colId xmlns:a16="http://schemas.microsoft.com/office/drawing/2014/main" val="930995767"/>
                    </a:ext>
                  </a:extLst>
                </a:gridCol>
                <a:gridCol w="1447030">
                  <a:extLst>
                    <a:ext uri="{9D8B030D-6E8A-4147-A177-3AD203B41FA5}">
                      <a16:colId xmlns:a16="http://schemas.microsoft.com/office/drawing/2014/main" val="1214753864"/>
                    </a:ext>
                  </a:extLst>
                </a:gridCol>
                <a:gridCol w="1447030">
                  <a:extLst>
                    <a:ext uri="{9D8B030D-6E8A-4147-A177-3AD203B41FA5}">
                      <a16:colId xmlns:a16="http://schemas.microsoft.com/office/drawing/2014/main" val="2349846551"/>
                    </a:ext>
                  </a:extLst>
                </a:gridCol>
              </a:tblGrid>
              <a:tr h="370840">
                <a:tc>
                  <a:txBody>
                    <a:bodyPr/>
                    <a:lstStyle/>
                    <a:p>
                      <a:pPr algn="ctr">
                        <a:lnSpc>
                          <a:spcPct val="107000"/>
                        </a:lnSpc>
                        <a:spcAft>
                          <a:spcPts val="0"/>
                        </a:spcAft>
                      </a:pPr>
                      <a:r>
                        <a:rPr lang="en-ZA"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Outcome</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MTSF Priority</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MTSF Outcomes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Outcome Indicator</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Baseline</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Five-year target</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5289446"/>
                  </a:ext>
                </a:extLst>
              </a:tr>
              <a:tr h="370840">
                <a:tc rowSpan="3">
                  <a:txBody>
                    <a:bodyPr/>
                    <a:lstStyle/>
                    <a:p>
                      <a:pPr algn="just">
                        <a:lnSpc>
                          <a:spcPct val="107000"/>
                        </a:lnSpc>
                        <a:spcAft>
                          <a:spcPts val="80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Increase the tourism sector’s contribution to inclusive economic growth.</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ZA" sz="1400" dirty="0">
                        <a:latin typeface="Gill Sans MT" panose="020B0502020104020203" pitchFamily="34" charset="0"/>
                      </a:endParaRPr>
                    </a:p>
                  </a:txBody>
                  <a:tcPr/>
                </a:tc>
                <a:tc rowSpan="3">
                  <a:txBody>
                    <a:bodyPr/>
                    <a:lstStyle/>
                    <a:p>
                      <a:pPr algn="just">
                        <a:lnSpc>
                          <a:spcPct val="107000"/>
                        </a:lnSpc>
                        <a:spcAft>
                          <a:spcPts val="0"/>
                        </a:spcAft>
                      </a:pPr>
                      <a:r>
                        <a:rPr lang="en-ZA"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Priority 2:</a:t>
                      </a: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Economic transformation and job creation.</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just">
                        <a:lnSpc>
                          <a:spcPct val="107000"/>
                        </a:lnSpc>
                        <a:spcAft>
                          <a:spcPts val="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Re-industrialisation of the economy and emergence of globally competitive sectors.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Percentage growth in tourism’s direct contribution to the GDP.</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4.53% growth in tourism’s direct contribution to the GDP in 2019.</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3.23% growth in tourism’s direct contribution to the GDP per annum by 2024.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spcAft>
                          <a:spcPts val="0"/>
                        </a:spcAft>
                      </a:pPr>
                      <a:r>
                        <a:rPr lang="en-ZA" sz="1400" dirty="0">
                          <a:solidFill>
                            <a:srgbClr val="000000"/>
                          </a:solidFill>
                          <a:effectLst/>
                          <a:latin typeface="Gill Sans MT" panose="020B0502020104020203" pitchFamily="34" charset="0"/>
                        </a:rPr>
                        <a:t> </a:t>
                      </a:r>
                      <a:endParaRPr lang="en-ZA" sz="1400" dirty="0">
                        <a:effectLst/>
                        <a:latin typeface="Gill Sans MT" panose="020B0502020104020203" pitchFamily="34" charset="0"/>
                      </a:endParaRPr>
                    </a:p>
                  </a:txBody>
                  <a:tcPr marL="68580" marR="68580" marT="0" marB="0"/>
                </a:tc>
                <a:extLst>
                  <a:ext uri="{0D108BD9-81ED-4DB2-BD59-A6C34878D82A}">
                    <a16:rowId xmlns:a16="http://schemas.microsoft.com/office/drawing/2014/main" val="1670037203"/>
                  </a:ext>
                </a:extLst>
              </a:tr>
              <a:tr h="370840">
                <a:tc vMerge="1">
                  <a:txBody>
                    <a:bodyPr/>
                    <a:lstStyle/>
                    <a:p>
                      <a:endParaRPr lang="en-ZA" dirty="0"/>
                    </a:p>
                  </a:txBody>
                  <a:tcPr/>
                </a:tc>
                <a:tc vMerge="1">
                  <a:txBody>
                    <a:bodyPr/>
                    <a:lstStyle/>
                    <a:p>
                      <a:pPr algn="just">
                        <a:lnSpc>
                          <a:spcPct val="107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just">
                        <a:lnSpc>
                          <a:spcPct val="107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kern="12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Maintain or improve ratings in the Competitiveness Index.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SA ratings in the 2019 WEF Travel and Tourism Competitiveness rankings.</a:t>
                      </a:r>
                    </a:p>
                    <a:p>
                      <a:pPr algn="just">
                        <a:lnSpc>
                          <a:spcPct val="107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SA ratings improved in the 2021 WEF Competitiveness Index.</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6494065"/>
                  </a:ext>
                </a:extLst>
              </a:tr>
              <a:tr h="1112520">
                <a:tc vMerge="1">
                  <a:txBody>
                    <a:bodyPr/>
                    <a:lstStyle/>
                    <a:p>
                      <a:endParaRPr lang="en-ZA" dirty="0"/>
                    </a:p>
                  </a:txBody>
                  <a:tcPr/>
                </a:tc>
                <a:tc vMerge="1">
                  <a:txBody>
                    <a:bodyPr/>
                    <a:lstStyle/>
                    <a:p>
                      <a:endParaRPr lang="en-ZA" dirty="0"/>
                    </a:p>
                  </a:txBody>
                  <a:tcPr/>
                </a:tc>
                <a:tc vMerge="1">
                  <a:txBody>
                    <a:bodyPr/>
                    <a:lstStyle/>
                    <a:p>
                      <a:endParaRPr lang="en-ZA" dirty="0"/>
                    </a:p>
                  </a:txBody>
                  <a:tcPr/>
                </a:tc>
                <a:tc>
                  <a:txBody>
                    <a:bodyPr/>
                    <a:lstStyle/>
                    <a:p>
                      <a:pPr algn="just">
                        <a:lnSpc>
                          <a:spcPct val="107000"/>
                        </a:lnSpc>
                        <a:spcAft>
                          <a:spcPts val="0"/>
                        </a:spcAft>
                      </a:pPr>
                      <a:r>
                        <a:rPr lang="en-ZA" sz="1400" kern="1200" dirty="0">
                          <a:solidFill>
                            <a:srgbClr val="000000"/>
                          </a:solidFill>
                          <a:effectLst/>
                          <a:latin typeface="Gill Sans MT" panose="020B0502020104020203" pitchFamily="34" charset="0"/>
                          <a:ea typeface="Yu Mincho" panose="02020400000000000000" pitchFamily="18" charset="-128"/>
                          <a:cs typeface="Times New Roman" panose="02020603050405020304" pitchFamily="18" charset="0"/>
                        </a:rPr>
                        <a:t>Increase diversification of South Africa’s product offering.</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kern="1200" dirty="0">
                          <a:effectLst/>
                          <a:latin typeface="Gill Sans MT" panose="020B0502020104020203" pitchFamily="34" charset="0"/>
                          <a:ea typeface="Times New Roman" panose="02020603050405020304" pitchFamily="18" charset="0"/>
                          <a:cs typeface="Times New Roman" panose="02020603050405020304" pitchFamily="18" charset="0"/>
                        </a:rPr>
                        <a:t>Currently, there is no reliable information on the level of diversity to use as a baseline.</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just">
                        <a:lnSpc>
                          <a:spcPct val="107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Set baseline by 2021.</a:t>
                      </a:r>
                    </a:p>
                  </a:txBody>
                  <a:tcPr marL="68580" marR="68580" marT="0" marB="0"/>
                </a:tc>
                <a:extLst>
                  <a:ext uri="{0D108BD9-81ED-4DB2-BD59-A6C34878D82A}">
                    <a16:rowId xmlns:a16="http://schemas.microsoft.com/office/drawing/2014/main" val="3901362080"/>
                  </a:ext>
                </a:extLst>
              </a:tr>
            </a:tbl>
          </a:graphicData>
        </a:graphic>
      </p:graphicFrame>
      <p:sp>
        <p:nvSpPr>
          <p:cNvPr id="8" name="Title 3"/>
          <p:cNvSpPr>
            <a:spLocks noGrp="1"/>
          </p:cNvSpPr>
          <p:nvPr>
            <p:ph type="title"/>
          </p:nvPr>
        </p:nvSpPr>
        <p:spPr>
          <a:xfrm>
            <a:off x="230910" y="194980"/>
            <a:ext cx="8682179" cy="460113"/>
          </a:xfrm>
          <a:solidFill>
            <a:schemeClr val="bg1"/>
          </a:solidFill>
        </p:spPr>
        <p:txBody>
          <a:bodyPr>
            <a:noAutofit/>
          </a:bodyPr>
          <a:lstStyle/>
          <a:p>
            <a:pPr lvl="0" algn="ctr">
              <a:spcBef>
                <a:spcPts val="1000"/>
              </a:spcBef>
            </a:pPr>
            <a:r>
              <a:rPr lang="en-ZA" sz="1600" dirty="0"/>
              <a:t>10. OUTCOMES AND FIVE YEAR TARGETS … CONTINUED</a:t>
            </a:r>
          </a:p>
        </p:txBody>
      </p:sp>
    </p:spTree>
    <p:extLst>
      <p:ext uri="{BB962C8B-B14F-4D97-AF65-F5344CB8AC3E}">
        <p14:creationId xmlns:p14="http://schemas.microsoft.com/office/powerpoint/2010/main" val="4087626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30909" y="6015016"/>
            <a:ext cx="503712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30A6D21B-9DD2-496F-977A-C82DB55C3190}"/>
              </a:ext>
            </a:extLst>
          </p:cNvPr>
          <p:cNvGraphicFramePr>
            <a:graphicFrameLocks noGrp="1"/>
          </p:cNvGraphicFramePr>
          <p:nvPr>
            <p:ph idx="1"/>
            <p:extLst>
              <p:ext uri="{D42A27DB-BD31-4B8C-83A1-F6EECF244321}">
                <p14:modId xmlns:p14="http://schemas.microsoft.com/office/powerpoint/2010/main" val="1198269641"/>
              </p:ext>
            </p:extLst>
          </p:nvPr>
        </p:nvGraphicFramePr>
        <p:xfrm>
          <a:off x="230909" y="805218"/>
          <a:ext cx="8682180" cy="4337368"/>
        </p:xfrm>
        <a:graphic>
          <a:graphicData uri="http://schemas.openxmlformats.org/drawingml/2006/table">
            <a:tbl>
              <a:tblPr firstRow="1" bandRow="1">
                <a:tableStyleId>{21E4AEA4-8DFA-4A89-87EB-49C32662AFE0}</a:tableStyleId>
              </a:tblPr>
              <a:tblGrid>
                <a:gridCol w="1447030">
                  <a:extLst>
                    <a:ext uri="{9D8B030D-6E8A-4147-A177-3AD203B41FA5}">
                      <a16:colId xmlns:a16="http://schemas.microsoft.com/office/drawing/2014/main" val="1113900204"/>
                    </a:ext>
                  </a:extLst>
                </a:gridCol>
                <a:gridCol w="1447030">
                  <a:extLst>
                    <a:ext uri="{9D8B030D-6E8A-4147-A177-3AD203B41FA5}">
                      <a16:colId xmlns:a16="http://schemas.microsoft.com/office/drawing/2014/main" val="746187351"/>
                    </a:ext>
                  </a:extLst>
                </a:gridCol>
                <a:gridCol w="1447030">
                  <a:extLst>
                    <a:ext uri="{9D8B030D-6E8A-4147-A177-3AD203B41FA5}">
                      <a16:colId xmlns:a16="http://schemas.microsoft.com/office/drawing/2014/main" val="3038189823"/>
                    </a:ext>
                  </a:extLst>
                </a:gridCol>
                <a:gridCol w="1447030">
                  <a:extLst>
                    <a:ext uri="{9D8B030D-6E8A-4147-A177-3AD203B41FA5}">
                      <a16:colId xmlns:a16="http://schemas.microsoft.com/office/drawing/2014/main" val="930995767"/>
                    </a:ext>
                  </a:extLst>
                </a:gridCol>
                <a:gridCol w="1447030">
                  <a:extLst>
                    <a:ext uri="{9D8B030D-6E8A-4147-A177-3AD203B41FA5}">
                      <a16:colId xmlns:a16="http://schemas.microsoft.com/office/drawing/2014/main" val="1214753864"/>
                    </a:ext>
                  </a:extLst>
                </a:gridCol>
                <a:gridCol w="1447030">
                  <a:extLst>
                    <a:ext uri="{9D8B030D-6E8A-4147-A177-3AD203B41FA5}">
                      <a16:colId xmlns:a16="http://schemas.microsoft.com/office/drawing/2014/main" val="2349846551"/>
                    </a:ext>
                  </a:extLst>
                </a:gridCol>
              </a:tblGrid>
              <a:tr h="370840">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Outcome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MTSF Priority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MTSF Outcomes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Outcome Indicator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Baseline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Five-year target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5289446"/>
                  </a:ext>
                </a:extLst>
              </a:tr>
              <a:tr h="370840">
                <a:tc rowSpan="4">
                  <a:txBody>
                    <a:bodyPr/>
                    <a:lstStyle/>
                    <a:p>
                      <a:pPr algn="just">
                        <a:lnSpc>
                          <a:spcPct val="107000"/>
                        </a:lnSpc>
                        <a:spcAft>
                          <a:spcPts val="80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Increase the tourism sector’s contribution to inclusive economic growth.</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ZA" sz="1400" dirty="0">
                        <a:latin typeface="Gill Sans MT" panose="020B0502020104020203" pitchFamily="34" charset="0"/>
                      </a:endParaRPr>
                    </a:p>
                  </a:txBody>
                  <a:tcPr/>
                </a:tc>
                <a:tc rowSpan="4">
                  <a:txBody>
                    <a:bodyPr/>
                    <a:lstStyle/>
                    <a:p>
                      <a:pPr algn="just">
                        <a:lnSpc>
                          <a:spcPct val="107000"/>
                        </a:lnSpc>
                        <a:spcAft>
                          <a:spcPts val="0"/>
                        </a:spcAft>
                      </a:pPr>
                      <a:r>
                        <a:rPr lang="en-ZA"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Priority 2:</a:t>
                      </a: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Economic transformation and job creation.</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rowSpan="4">
                  <a:txBody>
                    <a:bodyPr/>
                    <a:lstStyle/>
                    <a:p>
                      <a:pPr algn="just">
                        <a:lnSpc>
                          <a:spcPct val="107000"/>
                        </a:lnSpc>
                        <a:spcAft>
                          <a:spcPts val="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Re-industrialisation of the economy and emergence of globally competitive sectors.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rowSpan="4">
                  <a:txBody>
                    <a:bodyPr/>
                    <a:lstStyle/>
                    <a:p>
                      <a:pPr algn="just">
                        <a:lnSpc>
                          <a:spcPct val="107000"/>
                        </a:lnSpc>
                        <a:spcAft>
                          <a:spcPts val="0"/>
                        </a:spcAft>
                      </a:pPr>
                      <a:r>
                        <a:rPr lang="en-ZA" sz="1400" kern="12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Improved transformation levels in the sector in terms of management control, skills development, enterprise and supplier development and socio-economic development.</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Management control – 18.64.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20.00</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0037203"/>
                  </a:ext>
                </a:extLst>
              </a:tr>
              <a:tr h="370840">
                <a:tc vMerge="1">
                  <a:txBody>
                    <a:bodyPr/>
                    <a:lstStyle/>
                    <a:p>
                      <a:endParaRPr lang="en-ZA" dirty="0"/>
                    </a:p>
                  </a:txBody>
                  <a:tcPr/>
                </a:tc>
                <a:tc vMerge="1">
                  <a:txBody>
                    <a:bodyPr/>
                    <a:lstStyle/>
                    <a:p>
                      <a:pPr algn="just">
                        <a:lnSpc>
                          <a:spcPct val="107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just">
                        <a:lnSpc>
                          <a:spcPct val="107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ZA"/>
                    </a:p>
                  </a:txBody>
                  <a:tcPr/>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Skills development – 14.68.</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25.00</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6494065"/>
                  </a:ext>
                </a:extLst>
              </a:tr>
              <a:tr h="370840">
                <a:tc vMerge="1">
                  <a:txBody>
                    <a:bodyPr/>
                    <a:lstStyle/>
                    <a:p>
                      <a:endParaRPr lang="en-ZA" dirty="0"/>
                    </a:p>
                  </a:txBody>
                  <a:tcPr/>
                </a:tc>
                <a:tc vMerge="1">
                  <a:txBody>
                    <a:bodyPr/>
                    <a:lstStyle/>
                    <a:p>
                      <a:endParaRPr lang="en-ZA" dirty="0"/>
                    </a:p>
                  </a:txBody>
                  <a:tcPr/>
                </a:tc>
                <a:tc vMerge="1">
                  <a:txBody>
                    <a:bodyPr/>
                    <a:lstStyle/>
                    <a:p>
                      <a:endParaRPr lang="en-ZA" dirty="0"/>
                    </a:p>
                  </a:txBody>
                  <a:tcPr/>
                </a:tc>
                <a:tc vMerge="1">
                  <a:txBody>
                    <a:bodyPr/>
                    <a:lstStyle/>
                    <a:p>
                      <a:endParaRPr lang="en-ZA"/>
                    </a:p>
                  </a:txBody>
                  <a:tcPr/>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Enterprise and supplier development – 11.30.</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50.00</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1362080"/>
                  </a:ext>
                </a:extLst>
              </a:tr>
              <a:tr h="741680">
                <a:tc vMerge="1">
                  <a:txBody>
                    <a:bodyPr/>
                    <a:lstStyle/>
                    <a:p>
                      <a:endParaRPr lang="en-ZA" dirty="0"/>
                    </a:p>
                  </a:txBody>
                  <a:tcPr/>
                </a:tc>
                <a:tc vMerge="1">
                  <a:txBody>
                    <a:bodyPr/>
                    <a:lstStyle/>
                    <a:p>
                      <a:endParaRPr lang="en-ZA" dirty="0"/>
                    </a:p>
                  </a:txBody>
                  <a:tcPr/>
                </a:tc>
                <a:tc vMerge="1">
                  <a:txBody>
                    <a:bodyPr/>
                    <a:lstStyle/>
                    <a:p>
                      <a:endParaRPr lang="en-ZA" dirty="0"/>
                    </a:p>
                  </a:txBody>
                  <a:tcPr/>
                </a:tc>
                <a:tc vMerge="1">
                  <a:txBody>
                    <a:bodyPr/>
                    <a:lstStyle/>
                    <a:p>
                      <a:endParaRPr lang="en-ZA"/>
                    </a:p>
                  </a:txBody>
                  <a:tcPr/>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Socio-economic development – 2.34.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5.00</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6735419"/>
                  </a:ext>
                </a:extLst>
              </a:tr>
            </a:tbl>
          </a:graphicData>
        </a:graphic>
      </p:graphicFrame>
      <p:sp>
        <p:nvSpPr>
          <p:cNvPr id="8" name="Title 3"/>
          <p:cNvSpPr>
            <a:spLocks noGrp="1"/>
          </p:cNvSpPr>
          <p:nvPr>
            <p:ph type="title"/>
          </p:nvPr>
        </p:nvSpPr>
        <p:spPr>
          <a:xfrm>
            <a:off x="230910" y="194980"/>
            <a:ext cx="8682179" cy="460113"/>
          </a:xfrm>
          <a:solidFill>
            <a:schemeClr val="bg1"/>
          </a:solidFill>
        </p:spPr>
        <p:txBody>
          <a:bodyPr>
            <a:noAutofit/>
          </a:bodyPr>
          <a:lstStyle/>
          <a:p>
            <a:pPr lvl="0" algn="ctr">
              <a:spcBef>
                <a:spcPts val="1000"/>
              </a:spcBef>
            </a:pPr>
            <a:r>
              <a:rPr lang="en-ZA" sz="1600" dirty="0"/>
              <a:t>10. OUTCOMES AND FIVE YEAR TARGETS … CONTINUED</a:t>
            </a:r>
          </a:p>
        </p:txBody>
      </p:sp>
    </p:spTree>
    <p:extLst>
      <p:ext uri="{BB962C8B-B14F-4D97-AF65-F5344CB8AC3E}">
        <p14:creationId xmlns:p14="http://schemas.microsoft.com/office/powerpoint/2010/main" val="3657391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30910" y="6068580"/>
            <a:ext cx="460039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30A6D21B-9DD2-496F-977A-C82DB55C3190}"/>
              </a:ext>
            </a:extLst>
          </p:cNvPr>
          <p:cNvGraphicFramePr>
            <a:graphicFrameLocks noGrp="1"/>
          </p:cNvGraphicFramePr>
          <p:nvPr>
            <p:ph idx="1"/>
            <p:extLst>
              <p:ext uri="{D42A27DB-BD31-4B8C-83A1-F6EECF244321}">
                <p14:modId xmlns:p14="http://schemas.microsoft.com/office/powerpoint/2010/main" val="4174800931"/>
              </p:ext>
            </p:extLst>
          </p:nvPr>
        </p:nvGraphicFramePr>
        <p:xfrm>
          <a:off x="230910" y="655093"/>
          <a:ext cx="8682180" cy="5309852"/>
        </p:xfrm>
        <a:graphic>
          <a:graphicData uri="http://schemas.openxmlformats.org/drawingml/2006/table">
            <a:tbl>
              <a:tblPr firstRow="1" bandRow="1">
                <a:tableStyleId>{21E4AEA4-8DFA-4A89-87EB-49C32662AFE0}</a:tableStyleId>
              </a:tblPr>
              <a:tblGrid>
                <a:gridCol w="1447030">
                  <a:extLst>
                    <a:ext uri="{9D8B030D-6E8A-4147-A177-3AD203B41FA5}">
                      <a16:colId xmlns:a16="http://schemas.microsoft.com/office/drawing/2014/main" val="1113900204"/>
                    </a:ext>
                  </a:extLst>
                </a:gridCol>
                <a:gridCol w="1447030">
                  <a:extLst>
                    <a:ext uri="{9D8B030D-6E8A-4147-A177-3AD203B41FA5}">
                      <a16:colId xmlns:a16="http://schemas.microsoft.com/office/drawing/2014/main" val="746187351"/>
                    </a:ext>
                  </a:extLst>
                </a:gridCol>
                <a:gridCol w="1201370">
                  <a:extLst>
                    <a:ext uri="{9D8B030D-6E8A-4147-A177-3AD203B41FA5}">
                      <a16:colId xmlns:a16="http://schemas.microsoft.com/office/drawing/2014/main" val="3038189823"/>
                    </a:ext>
                  </a:extLst>
                </a:gridCol>
                <a:gridCol w="1487606">
                  <a:extLst>
                    <a:ext uri="{9D8B030D-6E8A-4147-A177-3AD203B41FA5}">
                      <a16:colId xmlns:a16="http://schemas.microsoft.com/office/drawing/2014/main" val="930995767"/>
                    </a:ext>
                  </a:extLst>
                </a:gridCol>
                <a:gridCol w="1555845">
                  <a:extLst>
                    <a:ext uri="{9D8B030D-6E8A-4147-A177-3AD203B41FA5}">
                      <a16:colId xmlns:a16="http://schemas.microsoft.com/office/drawing/2014/main" val="1214753864"/>
                    </a:ext>
                  </a:extLst>
                </a:gridCol>
                <a:gridCol w="1543299">
                  <a:extLst>
                    <a:ext uri="{9D8B030D-6E8A-4147-A177-3AD203B41FA5}">
                      <a16:colId xmlns:a16="http://schemas.microsoft.com/office/drawing/2014/main" val="2349846551"/>
                    </a:ext>
                  </a:extLst>
                </a:gridCol>
              </a:tblGrid>
              <a:tr h="423003">
                <a:tc>
                  <a:txBody>
                    <a:bodyPr/>
                    <a:lstStyle/>
                    <a:p>
                      <a:pPr algn="ctr">
                        <a:lnSpc>
                          <a:spcPct val="107000"/>
                        </a:lnSpc>
                        <a:spcAft>
                          <a:spcPts val="0"/>
                        </a:spcAft>
                      </a:pPr>
                      <a:r>
                        <a:rPr lang="en-ZA"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Outcome</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MTSF Priority</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MTSF Outcomes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Outcome Indicator</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Baseline</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Five-year target</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5289446"/>
                  </a:ext>
                </a:extLst>
              </a:tr>
              <a:tr h="1078567">
                <a:tc rowSpan="2">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Achieve good corporate and cooperative governance.</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just">
                        <a:lnSpc>
                          <a:spcPct val="107000"/>
                        </a:lnSpc>
                        <a:spcAft>
                          <a:spcPts val="0"/>
                        </a:spcAft>
                      </a:pPr>
                      <a:r>
                        <a:rPr lang="en-ZA"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Priority 1:</a:t>
                      </a: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dirty="0">
                          <a:effectLst/>
                          <a:latin typeface="Gill Sans MT" panose="020B0502020104020203" pitchFamily="34" charset="0"/>
                          <a:ea typeface="Calibri" panose="020F0502020204030204" pitchFamily="34" charset="0"/>
                          <a:cs typeface="Times New Roman" panose="02020603050405020304" pitchFamily="18" charset="0"/>
                        </a:rPr>
                        <a:t>Capable, ethical and developmental State.</a:t>
                      </a:r>
                    </a:p>
                  </a:txBody>
                  <a:tcPr marL="68580" marR="68580" marT="0" marB="0"/>
                </a:tc>
                <a:tc rowSpan="2">
                  <a:txBody>
                    <a:bodyPr/>
                    <a:lstStyle/>
                    <a:p>
                      <a:pPr>
                        <a:lnSpc>
                          <a:spcPct val="107000"/>
                        </a:lnSpc>
                        <a:spcAft>
                          <a:spcPts val="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Improved governance</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and accountability.</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Functional, efficient and integrated Government.</a:t>
                      </a:r>
                    </a:p>
                    <a:p>
                      <a:pPr algn="just">
                        <a:lnSpc>
                          <a:spcPct val="107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Audit outcomes on financial and non-financial performance.</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b="1" kern="12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2018/19 Audit outcome – qualified.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Unqualified audit outcomes.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0037203"/>
                  </a:ext>
                </a:extLst>
              </a:tr>
              <a:tr h="3711874">
                <a:tc vMerge="1">
                  <a:txBody>
                    <a:bodyPr/>
                    <a:lstStyle/>
                    <a:p>
                      <a:endParaRPr lang="en-ZA" dirty="0"/>
                    </a:p>
                  </a:txBody>
                  <a:tcPr/>
                </a:tc>
                <a:tc vMerge="1">
                  <a:txBody>
                    <a:bodyPr/>
                    <a:lstStyle/>
                    <a:p>
                      <a:endParaRPr lang="en-ZA" dirty="0"/>
                    </a:p>
                  </a:txBody>
                  <a:tcPr/>
                </a:tc>
                <a:tc vMerge="1">
                  <a:txBody>
                    <a:bodyPr/>
                    <a:lstStyle/>
                    <a:p>
                      <a:endParaRPr lang="en-ZA" dirty="0"/>
                    </a:p>
                  </a:txBody>
                  <a:tcPr/>
                </a:tc>
                <a:tc>
                  <a:txBody>
                    <a:bodyPr/>
                    <a:lstStyle/>
                    <a:p>
                      <a:pPr algn="just">
                        <a:lnSpc>
                          <a:spcPct val="107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High standard of professional ethics promoted and maintained. </a:t>
                      </a:r>
                    </a:p>
                  </a:txBody>
                  <a:tcPr marL="68580" marR="68580" marT="0" marB="0"/>
                </a:tc>
                <a:tc>
                  <a:txBody>
                    <a:bodyPr/>
                    <a:lstStyle/>
                    <a:p>
                      <a:pPr algn="just">
                        <a:lnSpc>
                          <a:spcPct val="107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Implementation of the departmental integrity management programme (including management of gifts, anti-corruption, code of conduct, remunerative work outside of public service, doing business with the State, financial disclosures).</a:t>
                      </a:r>
                    </a:p>
                  </a:txBody>
                  <a:tcPr marL="68580" marR="68580" marT="0" marB="0"/>
                </a:tc>
                <a:tc>
                  <a:txBody>
                    <a:bodyPr/>
                    <a:lstStyle/>
                    <a:p>
                      <a:pPr algn="just">
                        <a:lnSpc>
                          <a:spcPct val="107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100% implementation of all initiatives to promote integrity and ethical conduct (including management of gifts, anti-corruption, code of conduct, remunerative work outside of public service, doing business with the State, financial disclosures).</a:t>
                      </a:r>
                    </a:p>
                  </a:txBody>
                  <a:tcPr marL="68580" marR="68580" marT="0" marB="0"/>
                </a:tc>
                <a:extLst>
                  <a:ext uri="{0D108BD9-81ED-4DB2-BD59-A6C34878D82A}">
                    <a16:rowId xmlns:a16="http://schemas.microsoft.com/office/drawing/2014/main" val="2496494065"/>
                  </a:ext>
                </a:extLst>
              </a:tr>
            </a:tbl>
          </a:graphicData>
        </a:graphic>
      </p:graphicFrame>
      <p:sp>
        <p:nvSpPr>
          <p:cNvPr id="9" name="Title 3"/>
          <p:cNvSpPr>
            <a:spLocks noGrp="1"/>
          </p:cNvSpPr>
          <p:nvPr>
            <p:ph type="title"/>
          </p:nvPr>
        </p:nvSpPr>
        <p:spPr>
          <a:xfrm>
            <a:off x="230910" y="194980"/>
            <a:ext cx="8682180" cy="337283"/>
          </a:xfrm>
          <a:solidFill>
            <a:schemeClr val="bg1"/>
          </a:solidFill>
        </p:spPr>
        <p:txBody>
          <a:bodyPr>
            <a:noAutofit/>
          </a:bodyPr>
          <a:lstStyle/>
          <a:p>
            <a:pPr lvl="0" algn="ctr">
              <a:spcBef>
                <a:spcPts val="1000"/>
              </a:spcBef>
            </a:pPr>
            <a:r>
              <a:rPr lang="en-ZA" sz="1600" dirty="0"/>
              <a:t>10. OUTCOMES AND FIVE YEAR TARGETS … CONTINUED</a:t>
            </a:r>
          </a:p>
        </p:txBody>
      </p:sp>
    </p:spTree>
    <p:extLst>
      <p:ext uri="{BB962C8B-B14F-4D97-AF65-F5344CB8AC3E}">
        <p14:creationId xmlns:p14="http://schemas.microsoft.com/office/powerpoint/2010/main" val="3497785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79E083-42C1-42FB-8DC4-7A38675DFBE0}"/>
              </a:ext>
            </a:extLst>
          </p:cNvPr>
          <p:cNvSpPr>
            <a:spLocks noGrp="1"/>
          </p:cNvSpPr>
          <p:nvPr>
            <p:ph type="ftr" sz="quarter" idx="11"/>
          </p:nvPr>
        </p:nvSpPr>
        <p:spPr>
          <a:xfrm>
            <a:off x="628650" y="5991226"/>
            <a:ext cx="466668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a:extLst>
              <a:ext uri="{FF2B5EF4-FFF2-40B4-BE49-F238E27FC236}">
                <a16:creationId xmlns:a16="http://schemas.microsoft.com/office/drawing/2014/main" id="{CAF9BAC8-6AFF-4ED5-B96A-0C64D94112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14179C13-B4B3-44C1-B8AE-513BC42BB172}"/>
              </a:ext>
            </a:extLst>
          </p:cNvPr>
          <p:cNvSpPr>
            <a:spLocks noGrp="1"/>
          </p:cNvSpPr>
          <p:nvPr>
            <p:ph type="title"/>
          </p:nvPr>
        </p:nvSpPr>
        <p:spPr>
          <a:xfrm>
            <a:off x="628650" y="365126"/>
            <a:ext cx="7886700" cy="590217"/>
          </a:xfrm>
        </p:spPr>
        <p:txBody>
          <a:bodyPr>
            <a:normAutofit/>
          </a:bodyPr>
          <a:lstStyle/>
          <a:p>
            <a:pPr algn="ctr"/>
            <a:r>
              <a:rPr lang="en-ZA" sz="2000" dirty="0"/>
              <a:t>11.  VISION AND MISION</a:t>
            </a:r>
          </a:p>
        </p:txBody>
      </p:sp>
      <p:graphicFrame>
        <p:nvGraphicFramePr>
          <p:cNvPr id="7" name="Content Placeholder 6">
            <a:extLst>
              <a:ext uri="{FF2B5EF4-FFF2-40B4-BE49-F238E27FC236}">
                <a16:creationId xmlns:a16="http://schemas.microsoft.com/office/drawing/2014/main" id="{BC7E681A-3EA4-450C-998C-5D64A6B627A5}"/>
              </a:ext>
            </a:extLst>
          </p:cNvPr>
          <p:cNvGraphicFramePr>
            <a:graphicFrameLocks noGrp="1"/>
          </p:cNvGraphicFramePr>
          <p:nvPr>
            <p:ph idx="1"/>
            <p:extLst>
              <p:ext uri="{D42A27DB-BD31-4B8C-83A1-F6EECF244321}">
                <p14:modId xmlns:p14="http://schemas.microsoft.com/office/powerpoint/2010/main" val="2641635281"/>
              </p:ext>
            </p:extLst>
          </p:nvPr>
        </p:nvGraphicFramePr>
        <p:xfrm>
          <a:off x="628650" y="1197828"/>
          <a:ext cx="8181975" cy="2805176"/>
        </p:xfrm>
        <a:graphic>
          <a:graphicData uri="http://schemas.openxmlformats.org/drawingml/2006/table">
            <a:tbl>
              <a:tblPr firstRow="1" bandRow="1">
                <a:tableStyleId>{21E4AEA4-8DFA-4A89-87EB-49C32662AFE0}</a:tableStyleId>
              </a:tblPr>
              <a:tblGrid>
                <a:gridCol w="2035612">
                  <a:extLst>
                    <a:ext uri="{9D8B030D-6E8A-4147-A177-3AD203B41FA5}">
                      <a16:colId xmlns:a16="http://schemas.microsoft.com/office/drawing/2014/main" val="4001337013"/>
                    </a:ext>
                  </a:extLst>
                </a:gridCol>
                <a:gridCol w="6146363">
                  <a:extLst>
                    <a:ext uri="{9D8B030D-6E8A-4147-A177-3AD203B41FA5}">
                      <a16:colId xmlns:a16="http://schemas.microsoft.com/office/drawing/2014/main" val="260592822"/>
                    </a:ext>
                  </a:extLst>
                </a:gridCol>
              </a:tblGrid>
              <a:tr h="346075">
                <a:tc>
                  <a:txBody>
                    <a:bodyPr/>
                    <a:lstStyle/>
                    <a:p>
                      <a:r>
                        <a:rPr lang="en-ZA" b="1" dirty="0">
                          <a:solidFill>
                            <a:sysClr val="windowText" lastClr="000000"/>
                          </a:solidFill>
                          <a:latin typeface="Gill Sans MT" panose="020B0502020104020203" pitchFamily="34" charset="0"/>
                        </a:rPr>
                        <a:t>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ZA" sz="18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Leading sustainable tourism development for inclusive economic growth in South Africa.</a:t>
                      </a:r>
                    </a:p>
                    <a:p>
                      <a:pPr algn="just"/>
                      <a:endParaRPr lang="en-ZA" b="0" dirty="0">
                        <a:solidFill>
                          <a:sysClr val="windowText" lastClr="000000"/>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4453249"/>
                  </a:ext>
                </a:extLst>
              </a:tr>
              <a:tr h="370840">
                <a:tc>
                  <a:txBody>
                    <a:bodyPr/>
                    <a:lstStyle/>
                    <a:p>
                      <a:r>
                        <a:rPr lang="en-ZA" b="1" dirty="0">
                          <a:latin typeface="Gill Sans MT" panose="020B0502020104020203" pitchFamily="34" charset="0"/>
                        </a:rPr>
                        <a:t>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ZA" sz="18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To grow an inclusive and sustainable tourism economy through:</a:t>
                      </a:r>
                    </a:p>
                    <a:p>
                      <a:pPr algn="just">
                        <a:lnSpc>
                          <a:spcPct val="107000"/>
                        </a:lnSpc>
                        <a:spcAft>
                          <a:spcPts val="0"/>
                        </a:spcAft>
                      </a:pPr>
                      <a:r>
                        <a:rPr lang="en-ZA" sz="18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Symbol" panose="05050102010706020507" pitchFamily="18" charset="2"/>
                        <a:buChar char=""/>
                      </a:pPr>
                      <a:r>
                        <a:rPr lang="en-ZA" sz="18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good corporate and cooperative governance;</a:t>
                      </a:r>
                    </a:p>
                    <a:p>
                      <a:pPr marL="342900" lvl="0" indent="-342900" algn="just">
                        <a:lnSpc>
                          <a:spcPct val="107000"/>
                        </a:lnSpc>
                        <a:spcAft>
                          <a:spcPts val="0"/>
                        </a:spcAft>
                        <a:buFont typeface="Symbol" panose="05050102010706020507" pitchFamily="18" charset="2"/>
                        <a:buChar char=""/>
                      </a:pPr>
                      <a:r>
                        <a:rPr lang="en-ZA" sz="18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strategic partnerships and collaboration;</a:t>
                      </a:r>
                    </a:p>
                    <a:p>
                      <a:pPr marL="342900" lvl="0" indent="-342900" algn="just">
                        <a:lnSpc>
                          <a:spcPct val="107000"/>
                        </a:lnSpc>
                        <a:spcAft>
                          <a:spcPts val="0"/>
                        </a:spcAft>
                        <a:buFont typeface="Symbol" panose="05050102010706020507" pitchFamily="18" charset="2"/>
                        <a:buChar char=""/>
                      </a:pPr>
                      <a:r>
                        <a:rPr lang="en-ZA" sz="18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innovation and knowledge management; and</a:t>
                      </a:r>
                    </a:p>
                    <a:p>
                      <a:pPr marL="342900" lvl="0" indent="-342900" algn="just">
                        <a:lnSpc>
                          <a:spcPct val="107000"/>
                        </a:lnSpc>
                        <a:spcAft>
                          <a:spcPts val="0"/>
                        </a:spcAft>
                        <a:buFont typeface="Symbol" panose="05050102010706020507" pitchFamily="18" charset="2"/>
                        <a:buChar char=""/>
                      </a:pPr>
                      <a:r>
                        <a:rPr lang="en-ZA" sz="1800" b="0" dirty="0">
                          <a:solidFill>
                            <a:sysClr val="windowText" lastClr="000000"/>
                          </a:solidFill>
                          <a:effectLst/>
                          <a:latin typeface="Gill Sans MT" panose="020B0502020104020203" pitchFamily="34" charset="0"/>
                          <a:ea typeface="Calibri" panose="020F0502020204030204" pitchFamily="34" charset="0"/>
                        </a:rPr>
                        <a:t>effective stakeholder communication</a:t>
                      </a:r>
                      <a:endParaRPr lang="en-ZA" b="0" dirty="0">
                        <a:solidFill>
                          <a:sysClr val="windowText" lastClr="000000"/>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7318892"/>
                  </a:ext>
                </a:extLst>
              </a:tr>
            </a:tbl>
          </a:graphicData>
        </a:graphic>
      </p:graphicFrame>
    </p:spTree>
    <p:extLst>
      <p:ext uri="{BB962C8B-B14F-4D97-AF65-F5344CB8AC3E}">
        <p14:creationId xmlns:p14="http://schemas.microsoft.com/office/powerpoint/2010/main" val="4209803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79E083-42C1-42FB-8DC4-7A38675DFBE0}"/>
              </a:ext>
            </a:extLst>
          </p:cNvPr>
          <p:cNvSpPr>
            <a:spLocks noGrp="1"/>
          </p:cNvSpPr>
          <p:nvPr>
            <p:ph type="ftr" sz="quarter" idx="11"/>
          </p:nvPr>
        </p:nvSpPr>
        <p:spPr>
          <a:xfrm>
            <a:off x="439431" y="5991226"/>
            <a:ext cx="50469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a:extLst>
              <a:ext uri="{FF2B5EF4-FFF2-40B4-BE49-F238E27FC236}">
                <a16:creationId xmlns:a16="http://schemas.microsoft.com/office/drawing/2014/main" id="{CAF9BAC8-6AFF-4ED5-B96A-0C64D94112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14179C13-B4B3-44C1-B8AE-513BC42BB172}"/>
              </a:ext>
            </a:extLst>
          </p:cNvPr>
          <p:cNvSpPr>
            <a:spLocks noGrp="1"/>
          </p:cNvSpPr>
          <p:nvPr>
            <p:ph type="title"/>
          </p:nvPr>
        </p:nvSpPr>
        <p:spPr>
          <a:xfrm>
            <a:off x="439430" y="365127"/>
            <a:ext cx="8420100" cy="489894"/>
          </a:xfrm>
        </p:spPr>
        <p:txBody>
          <a:bodyPr>
            <a:normAutofit/>
          </a:bodyPr>
          <a:lstStyle/>
          <a:p>
            <a:pPr algn="ctr"/>
            <a:r>
              <a:rPr lang="en-ZA" sz="2000" dirty="0"/>
              <a:t>12.  VALUES</a:t>
            </a:r>
          </a:p>
        </p:txBody>
      </p:sp>
      <p:sp>
        <p:nvSpPr>
          <p:cNvPr id="5" name="Content Placeholder 4">
            <a:extLst>
              <a:ext uri="{FF2B5EF4-FFF2-40B4-BE49-F238E27FC236}">
                <a16:creationId xmlns:a16="http://schemas.microsoft.com/office/drawing/2014/main" id="{0E0B0854-306A-44D9-9B8C-0BBE58A0DC2C}"/>
              </a:ext>
            </a:extLst>
          </p:cNvPr>
          <p:cNvSpPr>
            <a:spLocks noGrp="1"/>
          </p:cNvSpPr>
          <p:nvPr>
            <p:ph idx="1"/>
          </p:nvPr>
        </p:nvSpPr>
        <p:spPr/>
        <p:txBody>
          <a:bodyPr/>
          <a:lstStyle/>
          <a:p>
            <a:pPr marL="0" indent="0">
              <a:lnSpc>
                <a:spcPct val="107000"/>
              </a:lnSpc>
              <a:spcAft>
                <a:spcPts val="0"/>
              </a:spcAft>
              <a:buNone/>
            </a:pPr>
            <a:endParaRPr lang="en-ZA"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graphicFrame>
        <p:nvGraphicFramePr>
          <p:cNvPr id="6" name="Table 5">
            <a:extLst>
              <a:ext uri="{FF2B5EF4-FFF2-40B4-BE49-F238E27FC236}">
                <a16:creationId xmlns:a16="http://schemas.microsoft.com/office/drawing/2014/main" id="{01FA8128-EFF2-4881-A578-6DADEA538E5D}"/>
              </a:ext>
            </a:extLst>
          </p:cNvPr>
          <p:cNvGraphicFramePr>
            <a:graphicFrameLocks noGrp="1"/>
          </p:cNvGraphicFramePr>
          <p:nvPr>
            <p:extLst>
              <p:ext uri="{D42A27DB-BD31-4B8C-83A1-F6EECF244321}">
                <p14:modId xmlns:p14="http://schemas.microsoft.com/office/powerpoint/2010/main" val="2729609811"/>
              </p:ext>
            </p:extLst>
          </p:nvPr>
        </p:nvGraphicFramePr>
        <p:xfrm>
          <a:off x="439430" y="943267"/>
          <a:ext cx="8420100" cy="4862386"/>
        </p:xfrm>
        <a:graphic>
          <a:graphicData uri="http://schemas.openxmlformats.org/drawingml/2006/table">
            <a:tbl>
              <a:tblPr firstRow="1" bandRow="1">
                <a:tableStyleId>{21E4AEA4-8DFA-4A89-87EB-49C32662AFE0}</a:tableStyleId>
              </a:tblPr>
              <a:tblGrid>
                <a:gridCol w="1762125">
                  <a:extLst>
                    <a:ext uri="{9D8B030D-6E8A-4147-A177-3AD203B41FA5}">
                      <a16:colId xmlns:a16="http://schemas.microsoft.com/office/drawing/2014/main" val="3705842160"/>
                    </a:ext>
                  </a:extLst>
                </a:gridCol>
                <a:gridCol w="6657975">
                  <a:extLst>
                    <a:ext uri="{9D8B030D-6E8A-4147-A177-3AD203B41FA5}">
                      <a16:colId xmlns:a16="http://schemas.microsoft.com/office/drawing/2014/main" val="3622805778"/>
                    </a:ext>
                  </a:extLst>
                </a:gridCol>
              </a:tblGrid>
              <a:tr h="2139269">
                <a:tc>
                  <a:txBody>
                    <a:bodyPr/>
                    <a:lstStyle/>
                    <a:p>
                      <a:r>
                        <a:rPr lang="en-ZA" sz="1600" b="1" dirty="0">
                          <a:solidFill>
                            <a:sysClr val="windowText" lastClr="000000"/>
                          </a:solidFill>
                          <a:latin typeface="Gill Sans MT" panose="020B0502020104020203" pitchFamily="34" charset="0"/>
                        </a:rPr>
                        <a:t>Performance Values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07000"/>
                        </a:lnSpc>
                        <a:spcAft>
                          <a:spcPts val="0"/>
                        </a:spcAft>
                        <a:buFont typeface="Symbol" panose="05050102010706020507" pitchFamily="18" charset="2"/>
                        <a:buChar char=""/>
                      </a:pPr>
                      <a:r>
                        <a:rPr lang="en-ZA" sz="1600" b="1"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Innovative:</a:t>
                      </a:r>
                      <a:r>
                        <a:rPr lang="en-ZA" sz="16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Leveraging of resources and partnerships to optimise delivery to our stakeholders, and being responsive to change.</a:t>
                      </a:r>
                    </a:p>
                    <a:p>
                      <a:pPr marL="0" lvl="0" indent="0" algn="just">
                        <a:lnSpc>
                          <a:spcPct val="107000"/>
                        </a:lnSpc>
                        <a:spcAft>
                          <a:spcPts val="0"/>
                        </a:spcAft>
                        <a:buFont typeface="Symbol" panose="05050102010706020507" pitchFamily="18" charset="2"/>
                        <a:buNone/>
                      </a:pPr>
                      <a:endParaRPr lang="en-ZA" sz="16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ZA" sz="1600" b="1"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Ethical (good corporate governance):</a:t>
                      </a:r>
                      <a:r>
                        <a:rPr lang="en-ZA" sz="16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Encapsulating the principles of integrity, transparency and accountability.</a:t>
                      </a:r>
                    </a:p>
                    <a:p>
                      <a:pPr marL="0" lvl="0" indent="0" algn="just">
                        <a:lnSpc>
                          <a:spcPct val="107000"/>
                        </a:lnSpc>
                        <a:spcAft>
                          <a:spcPts val="0"/>
                        </a:spcAft>
                        <a:buFont typeface="Symbol" panose="05050102010706020507" pitchFamily="18" charset="2"/>
                        <a:buNone/>
                      </a:pPr>
                      <a:endParaRPr lang="en-ZA" sz="16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ZA" sz="1600" b="1" dirty="0">
                          <a:solidFill>
                            <a:sysClr val="windowText" lastClr="000000"/>
                          </a:solidFill>
                          <a:effectLst/>
                          <a:latin typeface="Gill Sans MT" panose="020B0502020104020203" pitchFamily="34" charset="0"/>
                          <a:ea typeface="Calibri" panose="020F0502020204030204" pitchFamily="34" charset="0"/>
                        </a:rPr>
                        <a:t>Customer focus:</a:t>
                      </a:r>
                      <a:r>
                        <a:rPr lang="en-ZA" sz="1600" dirty="0">
                          <a:solidFill>
                            <a:sysClr val="windowText" lastClr="000000"/>
                          </a:solidFill>
                          <a:effectLst/>
                          <a:latin typeface="Gill Sans MT" panose="020B0502020104020203" pitchFamily="34" charset="0"/>
                          <a:ea typeface="Calibri" panose="020F0502020204030204" pitchFamily="34" charset="0"/>
                        </a:rPr>
                        <a:t> </a:t>
                      </a:r>
                      <a:r>
                        <a:rPr lang="en-ZA" sz="1600" b="0" dirty="0">
                          <a:solidFill>
                            <a:sysClr val="windowText" lastClr="000000"/>
                          </a:solidFill>
                          <a:effectLst/>
                          <a:latin typeface="Gill Sans MT" panose="020B0502020104020203" pitchFamily="34" charset="0"/>
                          <a:ea typeface="Calibri" panose="020F0502020204030204" pitchFamily="34" charset="0"/>
                        </a:rPr>
                        <a:t>Providing services and solutions in a manner that is efficient, effective and responsive</a:t>
                      </a:r>
                      <a:endParaRPr lang="en-ZA" sz="1600" b="0" dirty="0">
                        <a:solidFill>
                          <a:sysClr val="windowText" lastClr="000000"/>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6893767"/>
                  </a:ext>
                </a:extLst>
              </a:tr>
              <a:tr h="2634870">
                <a:tc>
                  <a:txBody>
                    <a:bodyPr/>
                    <a:lstStyle/>
                    <a:p>
                      <a:r>
                        <a:rPr lang="en-ZA" sz="1600" b="1" dirty="0">
                          <a:solidFill>
                            <a:sysClr val="windowText" lastClr="000000"/>
                          </a:solidFill>
                          <a:latin typeface="Gill Sans MT" panose="020B0502020104020203" pitchFamily="34" charset="0"/>
                        </a:rPr>
                        <a:t>Organisational Values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6700" indent="-266700">
                        <a:lnSpc>
                          <a:spcPct val="107000"/>
                        </a:lnSpc>
                        <a:spcAft>
                          <a:spcPts val="0"/>
                        </a:spcAft>
                        <a:buFont typeface="Arial" panose="020B0604020202020204" pitchFamily="34" charset="0"/>
                        <a:buChar char="•"/>
                      </a:pPr>
                      <a:r>
                        <a:rPr lang="en-ZA" sz="16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Empowerment:</a:t>
                      </a:r>
                      <a:r>
                        <a:rPr lang="en-ZA" sz="16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 Create an environment conducive to growth and development for our people.</a:t>
                      </a:r>
                    </a:p>
                    <a:p>
                      <a:pPr marL="0" indent="0">
                        <a:lnSpc>
                          <a:spcPct val="107000"/>
                        </a:lnSpc>
                        <a:spcAft>
                          <a:spcPts val="0"/>
                        </a:spcAft>
                        <a:buFont typeface="Arial" panose="020B0604020202020204" pitchFamily="34" charset="0"/>
                        <a:buNone/>
                      </a:pPr>
                      <a:endParaRPr lang="en-ZA" sz="16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ZA" sz="1600" b="1"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Integrity:</a:t>
                      </a:r>
                      <a:r>
                        <a:rPr lang="en-ZA" sz="16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 Act with integrity by maintaining the highest standards for accountability, serving with respect, honesty and trustworthiness</a:t>
                      </a:r>
                    </a:p>
                    <a:p>
                      <a:pPr marL="0" lvl="0" indent="0" algn="just">
                        <a:lnSpc>
                          <a:spcPct val="107000"/>
                        </a:lnSpc>
                        <a:spcAft>
                          <a:spcPts val="0"/>
                        </a:spcAft>
                        <a:buFont typeface="Symbol" panose="05050102010706020507" pitchFamily="18" charset="2"/>
                        <a:buNone/>
                      </a:pPr>
                      <a:endParaRPr lang="en-ZA" sz="16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ZA" sz="1600" b="1"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Recognition:</a:t>
                      </a:r>
                      <a:r>
                        <a:rPr lang="en-ZA" sz="16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 Be an organisation that values its own people by ensuring fairness of systems and processes, being supportive as well as recognising and rewarding performance.</a:t>
                      </a:r>
                    </a:p>
                    <a:p>
                      <a:endParaRPr lang="en-ZA" sz="1600" dirty="0">
                        <a:solidFill>
                          <a:sysClr val="windowText" lastClr="000000"/>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0697822"/>
                  </a:ext>
                </a:extLst>
              </a:tr>
            </a:tbl>
          </a:graphicData>
        </a:graphic>
      </p:graphicFrame>
    </p:spTree>
    <p:extLst>
      <p:ext uri="{BB962C8B-B14F-4D97-AF65-F5344CB8AC3E}">
        <p14:creationId xmlns:p14="http://schemas.microsoft.com/office/powerpoint/2010/main" val="2332883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64877" y="6001368"/>
            <a:ext cx="514435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628650" y="346654"/>
            <a:ext cx="7886700" cy="418097"/>
          </a:xfrm>
          <a:solidFill>
            <a:schemeClr val="bg1"/>
          </a:solidFill>
        </p:spPr>
        <p:txBody>
          <a:bodyPr>
            <a:normAutofit fontScale="90000"/>
          </a:bodyPr>
          <a:lstStyle/>
          <a:p>
            <a:pPr algn="ctr"/>
            <a:r>
              <a:rPr lang="en-US" sz="2400" dirty="0"/>
              <a:t>CONTENTS</a:t>
            </a:r>
            <a:endParaRPr lang="en-ZA" sz="2400" dirty="0"/>
          </a:p>
        </p:txBody>
      </p:sp>
      <p:sp>
        <p:nvSpPr>
          <p:cNvPr id="5" name="Content Placeholder 4"/>
          <p:cNvSpPr>
            <a:spLocks noGrp="1"/>
          </p:cNvSpPr>
          <p:nvPr>
            <p:ph idx="1"/>
          </p:nvPr>
        </p:nvSpPr>
        <p:spPr>
          <a:xfrm>
            <a:off x="628649" y="928047"/>
            <a:ext cx="7886700" cy="4954137"/>
          </a:xfrm>
          <a:solidFill>
            <a:schemeClr val="bg1"/>
          </a:solidFill>
        </p:spPr>
        <p:txBody>
          <a:bodyPr>
            <a:noAutofit/>
          </a:bodyPr>
          <a:lstStyle/>
          <a:p>
            <a:pPr marL="269875" indent="-269875" algn="just">
              <a:buFont typeface="+mj-lt"/>
              <a:buAutoNum type="arabicPeriod"/>
            </a:pPr>
            <a:r>
              <a:rPr lang="en-US" sz="1300" dirty="0">
                <a:ea typeface="Times New Roman" panose="02020603050405020304" pitchFamily="18" charset="0"/>
                <a:cs typeface="Times New Roman" panose="02020603050405020304" pitchFamily="18" charset="0"/>
              </a:rPr>
              <a:t>Context for revision and re-tabling</a:t>
            </a:r>
          </a:p>
          <a:p>
            <a:pPr marL="269875" indent="-269875" algn="just">
              <a:buFont typeface="+mj-lt"/>
              <a:buAutoNum type="arabicPeriod"/>
            </a:pPr>
            <a:r>
              <a:rPr lang="en-US" sz="1300" dirty="0">
                <a:ea typeface="Times New Roman" panose="02020603050405020304" pitchFamily="18" charset="0"/>
                <a:cs typeface="Times New Roman" panose="02020603050405020304" pitchFamily="18" charset="0"/>
              </a:rPr>
              <a:t>Background</a:t>
            </a:r>
          </a:p>
          <a:p>
            <a:pPr marL="269875" indent="-269875" algn="just">
              <a:buFont typeface="+mj-lt"/>
              <a:buAutoNum type="arabicPeriod"/>
            </a:pPr>
            <a:r>
              <a:rPr lang="en-US" sz="1300" dirty="0">
                <a:ea typeface="Times New Roman" panose="02020603050405020304" pitchFamily="18" charset="0"/>
                <a:cs typeface="Times New Roman" panose="02020603050405020304" pitchFamily="18" charset="0"/>
              </a:rPr>
              <a:t>“Local First’ recovery</a:t>
            </a:r>
          </a:p>
          <a:p>
            <a:pPr marL="269875" indent="-269875" algn="just">
              <a:buFont typeface="+mj-lt"/>
              <a:buAutoNum type="arabicPeriod"/>
            </a:pPr>
            <a:r>
              <a:rPr lang="en-US" sz="1300" dirty="0">
                <a:ea typeface="Times New Roman" panose="02020603050405020304" pitchFamily="18" charset="0"/>
                <a:cs typeface="Times New Roman" panose="02020603050405020304" pitchFamily="18" charset="0"/>
              </a:rPr>
              <a:t>Risk Adjusted Approach</a:t>
            </a:r>
          </a:p>
          <a:p>
            <a:pPr marL="269875" indent="-269875" algn="just">
              <a:buFont typeface="+mj-lt"/>
              <a:buAutoNum type="arabicPeriod"/>
            </a:pPr>
            <a:r>
              <a:rPr lang="en-ZA" sz="1300" dirty="0">
                <a:ea typeface="Times New Roman" panose="02020603050405020304" pitchFamily="18" charset="0"/>
                <a:cs typeface="Times New Roman" panose="02020603050405020304" pitchFamily="18" charset="0"/>
              </a:rPr>
              <a:t>Outcome</a:t>
            </a:r>
            <a:r>
              <a:rPr lang="en-US" sz="1300" dirty="0">
                <a:ea typeface="Times New Roman" panose="02020603050405020304" pitchFamily="18" charset="0"/>
                <a:cs typeface="Times New Roman" panose="02020603050405020304" pitchFamily="18" charset="0"/>
              </a:rPr>
              <a:t>s</a:t>
            </a:r>
            <a:endParaRPr lang="en-ZA" sz="1300" dirty="0">
              <a:ea typeface="Times New Roman" panose="02020603050405020304" pitchFamily="18" charset="0"/>
              <a:cs typeface="Times New Roman" panose="02020603050405020304" pitchFamily="18" charset="0"/>
            </a:endParaRPr>
          </a:p>
          <a:p>
            <a:pPr marL="269875" indent="-269875" algn="just">
              <a:buFont typeface="+mj-lt"/>
              <a:buAutoNum type="arabicPeriod"/>
            </a:pPr>
            <a:r>
              <a:rPr lang="en-ZA" sz="1300" dirty="0">
                <a:ea typeface="Times New Roman" panose="02020603050405020304" pitchFamily="18" charset="0"/>
                <a:cs typeface="Times New Roman" panose="02020603050405020304" pitchFamily="18" charset="0"/>
              </a:rPr>
              <a:t>Mandate </a:t>
            </a:r>
          </a:p>
          <a:p>
            <a:pPr marL="269875" indent="-269875" algn="just">
              <a:buFont typeface="+mj-lt"/>
              <a:buAutoNum type="arabicPeriod"/>
            </a:pPr>
            <a:r>
              <a:rPr lang="en-ZA" sz="1300" dirty="0">
                <a:ea typeface="Times New Roman" panose="02020603050405020304" pitchFamily="18" charset="0"/>
                <a:cs typeface="Times New Roman" panose="02020603050405020304" pitchFamily="18" charset="0"/>
              </a:rPr>
              <a:t>Strategy</a:t>
            </a:r>
          </a:p>
          <a:p>
            <a:pPr marL="269875" indent="-269875" algn="just">
              <a:buFont typeface="+mj-lt"/>
              <a:buAutoNum type="arabicPeriod"/>
            </a:pPr>
            <a:r>
              <a:rPr lang="en-ZA" sz="1300" dirty="0">
                <a:ea typeface="Times New Roman" panose="02020603050405020304" pitchFamily="18" charset="0"/>
                <a:cs typeface="Times New Roman" panose="02020603050405020304" pitchFamily="18" charset="0"/>
              </a:rPr>
              <a:t>Contribution of change enablers towards the achievement of mandate </a:t>
            </a:r>
          </a:p>
          <a:p>
            <a:pPr marL="269875" indent="-269875" algn="just">
              <a:buFont typeface="+mj-lt"/>
              <a:buAutoNum type="arabicPeriod"/>
            </a:pPr>
            <a:r>
              <a:rPr lang="en-US" sz="1300" dirty="0">
                <a:ea typeface="Times New Roman" panose="02020603050405020304" pitchFamily="18" charset="0"/>
                <a:cs typeface="Times New Roman" panose="02020603050405020304" pitchFamily="18" charset="0"/>
              </a:rPr>
              <a:t>Measuring Performance</a:t>
            </a:r>
          </a:p>
          <a:p>
            <a:pPr marL="269875" indent="-269875" algn="just">
              <a:buFont typeface="+mj-lt"/>
              <a:buAutoNum type="arabicPeriod"/>
            </a:pPr>
            <a:r>
              <a:rPr lang="en-US" sz="1300" dirty="0">
                <a:ea typeface="Times New Roman" panose="02020603050405020304" pitchFamily="18" charset="0"/>
                <a:cs typeface="Times New Roman" panose="02020603050405020304" pitchFamily="18" charset="0"/>
              </a:rPr>
              <a:t>Outcomes and Five year targets</a:t>
            </a:r>
          </a:p>
          <a:p>
            <a:pPr marL="269875" indent="-269875" algn="just">
              <a:buFont typeface="+mj-lt"/>
              <a:buAutoNum type="arabicPeriod"/>
            </a:pPr>
            <a:r>
              <a:rPr lang="en-US" sz="1300" dirty="0">
                <a:ea typeface="Times New Roman" panose="02020603050405020304" pitchFamily="18" charset="0"/>
                <a:cs typeface="Times New Roman" panose="02020603050405020304" pitchFamily="18" charset="0"/>
              </a:rPr>
              <a:t>Vision and Mission</a:t>
            </a:r>
          </a:p>
          <a:p>
            <a:pPr marL="269875" indent="-269875" algn="just">
              <a:buFont typeface="+mj-lt"/>
              <a:buAutoNum type="arabicPeriod"/>
            </a:pPr>
            <a:r>
              <a:rPr lang="en-US" sz="1300" dirty="0">
                <a:ea typeface="Times New Roman" panose="02020603050405020304" pitchFamily="18" charset="0"/>
                <a:cs typeface="Times New Roman" panose="02020603050405020304" pitchFamily="18" charset="0"/>
              </a:rPr>
              <a:t>Values</a:t>
            </a:r>
          </a:p>
          <a:p>
            <a:pPr marL="269875" indent="-269875" algn="just">
              <a:buFont typeface="+mj-lt"/>
              <a:buAutoNum type="arabicPeriod"/>
            </a:pPr>
            <a:r>
              <a:rPr lang="en-US" sz="1300" dirty="0">
                <a:ea typeface="Times New Roman" panose="02020603050405020304" pitchFamily="18" charset="0"/>
                <a:cs typeface="Times New Roman" panose="02020603050405020304" pitchFamily="18" charset="0"/>
              </a:rPr>
              <a:t>Key Risks</a:t>
            </a:r>
          </a:p>
          <a:p>
            <a:pPr marL="269875" indent="-269875" algn="just">
              <a:buFont typeface="+mj-lt"/>
              <a:buAutoNum type="arabicPeriod"/>
            </a:pPr>
            <a:r>
              <a:rPr lang="en-US" sz="1300" dirty="0">
                <a:ea typeface="Times New Roman" panose="02020603050405020304" pitchFamily="18" charset="0"/>
                <a:cs typeface="Times New Roman" panose="02020603050405020304" pitchFamily="18" charset="0"/>
              </a:rPr>
              <a:t>Programme Performance Information</a:t>
            </a:r>
            <a:endParaRPr lang="en-ZA" sz="1300" dirty="0">
              <a:ea typeface="Times New Roman" panose="02020603050405020304" pitchFamily="18" charset="0"/>
              <a:cs typeface="Times New Roman" panose="02020603050405020304" pitchFamily="18" charset="0"/>
            </a:endParaRPr>
          </a:p>
          <a:p>
            <a:pPr marL="269875" indent="-269875" algn="just">
              <a:buFont typeface="+mj-lt"/>
              <a:buAutoNum type="arabicPeriod"/>
            </a:pPr>
            <a:r>
              <a:rPr lang="en-US" sz="1300" dirty="0">
                <a:ea typeface="Times New Roman" panose="02020603050405020304" pitchFamily="18" charset="0"/>
                <a:cs typeface="Times New Roman" panose="02020603050405020304" pitchFamily="18" charset="0"/>
              </a:rPr>
              <a:t>Financial Information</a:t>
            </a:r>
          </a:p>
          <a:p>
            <a:pPr marL="269875" indent="-269875" algn="just">
              <a:buFont typeface="+mj-lt"/>
              <a:buAutoNum type="arabicPeriod"/>
            </a:pPr>
            <a:r>
              <a:rPr lang="en-US" sz="1300" dirty="0">
                <a:ea typeface="Times New Roman" panose="02020603050405020304" pitchFamily="18" charset="0"/>
                <a:cs typeface="Times New Roman" panose="02020603050405020304" pitchFamily="18" charset="0"/>
              </a:rPr>
              <a:t>Abbreviations and Acronyms</a:t>
            </a:r>
          </a:p>
        </p:txBody>
      </p:sp>
    </p:spTree>
    <p:extLst>
      <p:ext uri="{BB962C8B-B14F-4D97-AF65-F5344CB8AC3E}">
        <p14:creationId xmlns:p14="http://schemas.microsoft.com/office/powerpoint/2010/main" val="748186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7C31153-61FE-4D54-8C19-A2D3F98FE544}"/>
              </a:ext>
            </a:extLst>
          </p:cNvPr>
          <p:cNvSpPr>
            <a:spLocks noGrp="1"/>
          </p:cNvSpPr>
          <p:nvPr>
            <p:ph type="ftr" sz="quarter" idx="11"/>
          </p:nvPr>
        </p:nvSpPr>
        <p:spPr>
          <a:xfrm>
            <a:off x="371475" y="5991226"/>
            <a:ext cx="488291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a:extLst>
              <a:ext uri="{FF2B5EF4-FFF2-40B4-BE49-F238E27FC236}">
                <a16:creationId xmlns:a16="http://schemas.microsoft.com/office/drawing/2014/main" id="{A32A5AF6-C097-423C-95BA-E78EB56771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418687D4-DC8A-4F1F-A22D-7CC0F58FA61B}"/>
              </a:ext>
            </a:extLst>
          </p:cNvPr>
          <p:cNvSpPr>
            <a:spLocks noGrp="1"/>
          </p:cNvSpPr>
          <p:nvPr>
            <p:ph type="title"/>
          </p:nvPr>
        </p:nvSpPr>
        <p:spPr>
          <a:xfrm>
            <a:off x="371475" y="365127"/>
            <a:ext cx="8401050" cy="377824"/>
          </a:xfrm>
        </p:spPr>
        <p:txBody>
          <a:bodyPr>
            <a:normAutofit/>
          </a:bodyPr>
          <a:lstStyle/>
          <a:p>
            <a:pPr algn="ctr"/>
            <a:r>
              <a:rPr lang="en-ZA" sz="2000" dirty="0"/>
              <a:t>13. KEY RISKS</a:t>
            </a:r>
          </a:p>
        </p:txBody>
      </p:sp>
      <p:graphicFrame>
        <p:nvGraphicFramePr>
          <p:cNvPr id="6" name="Content Placeholder 5">
            <a:extLst>
              <a:ext uri="{FF2B5EF4-FFF2-40B4-BE49-F238E27FC236}">
                <a16:creationId xmlns:a16="http://schemas.microsoft.com/office/drawing/2014/main" id="{B1E91777-FD04-4AC8-98C5-338400AF764E}"/>
              </a:ext>
            </a:extLst>
          </p:cNvPr>
          <p:cNvGraphicFramePr>
            <a:graphicFrameLocks noGrp="1"/>
          </p:cNvGraphicFramePr>
          <p:nvPr>
            <p:ph idx="1"/>
            <p:extLst>
              <p:ext uri="{D42A27DB-BD31-4B8C-83A1-F6EECF244321}">
                <p14:modId xmlns:p14="http://schemas.microsoft.com/office/powerpoint/2010/main" val="3934995436"/>
              </p:ext>
            </p:extLst>
          </p:nvPr>
        </p:nvGraphicFramePr>
        <p:xfrm>
          <a:off x="371475" y="849431"/>
          <a:ext cx="8401050" cy="4897120"/>
        </p:xfrm>
        <a:graphic>
          <a:graphicData uri="http://schemas.openxmlformats.org/drawingml/2006/table">
            <a:tbl>
              <a:tblPr firstRow="1" bandRow="1">
                <a:tableStyleId>{21E4AEA4-8DFA-4A89-87EB-49C32662AFE0}</a:tableStyleId>
              </a:tblPr>
              <a:tblGrid>
                <a:gridCol w="1589672">
                  <a:extLst>
                    <a:ext uri="{9D8B030D-6E8A-4147-A177-3AD203B41FA5}">
                      <a16:colId xmlns:a16="http://schemas.microsoft.com/office/drawing/2014/main" val="2795084548"/>
                    </a:ext>
                  </a:extLst>
                </a:gridCol>
                <a:gridCol w="3152274">
                  <a:extLst>
                    <a:ext uri="{9D8B030D-6E8A-4147-A177-3AD203B41FA5}">
                      <a16:colId xmlns:a16="http://schemas.microsoft.com/office/drawing/2014/main" val="573444226"/>
                    </a:ext>
                  </a:extLst>
                </a:gridCol>
                <a:gridCol w="3659104">
                  <a:extLst>
                    <a:ext uri="{9D8B030D-6E8A-4147-A177-3AD203B41FA5}">
                      <a16:colId xmlns:a16="http://schemas.microsoft.com/office/drawing/2014/main" val="3313317976"/>
                    </a:ext>
                  </a:extLst>
                </a:gridCol>
              </a:tblGrid>
              <a:tr h="370840">
                <a:tc>
                  <a:txBody>
                    <a:bodyPr/>
                    <a:lstStyle/>
                    <a:p>
                      <a:pPr algn="ctr">
                        <a:lnSpc>
                          <a:spcPct val="100000"/>
                        </a:lnSpc>
                      </a:pPr>
                      <a:r>
                        <a:rPr lang="en-ZA" sz="1100" dirty="0">
                          <a:solidFill>
                            <a:sysClr val="windowText" lastClr="000000"/>
                          </a:solidFill>
                          <a:latin typeface="Gill Sans MT" panose="020B0502020104020203" pitchFamily="34" charset="0"/>
                        </a:rPr>
                        <a:t>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ZA" sz="1100" dirty="0">
                          <a:solidFill>
                            <a:sysClr val="windowText" lastClr="000000"/>
                          </a:solidFill>
                          <a:latin typeface="Gill Sans MT" panose="020B0502020104020203" pitchFamily="34" charset="0"/>
                        </a:rPr>
                        <a:t>Key Risk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ZA" sz="1100" dirty="0">
                          <a:solidFill>
                            <a:sysClr val="windowText" lastClr="000000"/>
                          </a:solidFill>
                          <a:latin typeface="Gill Sans MT" panose="020B0502020104020203" pitchFamily="34" charset="0"/>
                        </a:rPr>
                        <a:t>Risk Mitigation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972806"/>
                  </a:ext>
                </a:extLst>
              </a:tr>
              <a:tr h="370840">
                <a:tc rowSpan="6">
                  <a:txBody>
                    <a:bodyPr/>
                    <a:lstStyle/>
                    <a:p>
                      <a:pPr>
                        <a:lnSpc>
                          <a:spcPct val="100000"/>
                        </a:lnSpc>
                      </a:pPr>
                      <a:r>
                        <a:rPr lang="en-ZA" sz="1100" dirty="0">
                          <a:effectLst/>
                          <a:latin typeface="Gill Sans MT" panose="020B0502020104020203" pitchFamily="34" charset="0"/>
                          <a:ea typeface="Calibri" panose="020F0502020204030204" pitchFamily="34" charset="0"/>
                        </a:rPr>
                        <a:t>Increase the tourism sector’s contribution to inclusive economic growth.</a:t>
                      </a:r>
                      <a:endParaRPr lang="en-ZA" sz="11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Inability to meet the Tourism B-BBEE Sector Code targets to facilitate radical economic transformation within tourism sector.</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lvl="0" indent="-180975" algn="just">
                        <a:lnSpc>
                          <a:spcPct val="100000"/>
                        </a:lnSpc>
                        <a:spcAft>
                          <a:spcPts val="0"/>
                        </a:spcAft>
                        <a:buFont typeface="Symbol" panose="05050102010706020507" pitchFamily="18" charset="2"/>
                        <a:buChar char=""/>
                      </a:pPr>
                      <a:r>
                        <a:rPr lang="en-GB" sz="1100" dirty="0">
                          <a:solidFill>
                            <a:srgbClr val="000000"/>
                          </a:solidFill>
                          <a:effectLst/>
                          <a:latin typeface="Gill Sans MT" panose="020B0502020104020203" pitchFamily="34" charset="0"/>
                          <a:cs typeface="Times New Roman" panose="02020603050405020304" pitchFamily="18" charset="0"/>
                        </a:rPr>
                        <a:t>Support the Tourism Transformation Charter Council of South Africa to be independent from the Department of Tourism.</a:t>
                      </a:r>
                      <a:endParaRPr lang="en-ZA" sz="1100" dirty="0">
                        <a:solidFill>
                          <a:schemeClr val="dk1"/>
                        </a:solidFill>
                        <a:effectLst/>
                        <a:latin typeface="Gill Sans MT" panose="020B0502020104020203" pitchFamily="34" charset="0"/>
                        <a:cs typeface="Times New Roman" panose="02020603050405020304" pitchFamily="18" charset="0"/>
                      </a:endParaRPr>
                    </a:p>
                    <a:p>
                      <a:pPr marL="180975" lvl="0" indent="-180975" algn="just">
                        <a:lnSpc>
                          <a:spcPct val="100000"/>
                        </a:lnSpc>
                        <a:spcAft>
                          <a:spcPts val="0"/>
                        </a:spcAft>
                        <a:buFont typeface="Symbol" panose="05050102010706020507" pitchFamily="18" charset="2"/>
                        <a:buChar char=""/>
                      </a:pPr>
                      <a:r>
                        <a:rPr lang="en-GB" sz="1100" dirty="0">
                          <a:solidFill>
                            <a:srgbClr val="000000"/>
                          </a:solidFill>
                          <a:effectLst/>
                          <a:latin typeface="Gill Sans MT" panose="020B0502020104020203" pitchFamily="34" charset="0"/>
                          <a:cs typeface="Times New Roman" panose="02020603050405020304" pitchFamily="18" charset="0"/>
                        </a:rPr>
                        <a:t>Establish mechanism for monitoring and reporting of sector transformation targets.</a:t>
                      </a:r>
                      <a:endParaRPr lang="en-ZA" sz="1100" dirty="0">
                        <a:effectLst/>
                        <a:latin typeface="Gill Sans MT" panose="020B0502020104020203" pitchFamily="34" charset="0"/>
                        <a:cs typeface="Times New Roman" panose="02020603050405020304" pitchFamily="18" charset="0"/>
                      </a:endParaRPr>
                    </a:p>
                    <a:p>
                      <a:pPr marL="228600" algn="just">
                        <a:lnSpc>
                          <a:spcPct val="100000"/>
                        </a:lnSpc>
                        <a:spcAft>
                          <a:spcPts val="0"/>
                        </a:spcAft>
                      </a:pPr>
                      <a:r>
                        <a:rPr lang="en-GB" sz="1100" dirty="0">
                          <a:solidFill>
                            <a:srgbClr val="000000"/>
                          </a:solidFill>
                          <a:effectLst/>
                          <a:latin typeface="Gill Sans MT" panose="020B0502020104020203" pitchFamily="34" charset="0"/>
                          <a:cs typeface="Times New Roman" panose="02020603050405020304" pitchFamily="18" charset="0"/>
                        </a:rPr>
                        <a:t> </a:t>
                      </a:r>
                      <a:endParaRPr lang="en-ZA" sz="1100" dirty="0">
                        <a:effectLst/>
                        <a:latin typeface="Gill Sans MT" panose="020B05020201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2124954"/>
                  </a:ext>
                </a:extLst>
              </a:tr>
              <a:tr h="370840">
                <a:tc vMerge="1">
                  <a:txBody>
                    <a:bodyPr/>
                    <a:lstStyle/>
                    <a:p>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Inadequate infrastructure planning and implementation.</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100" dirty="0">
                          <a:solidFill>
                            <a:srgbClr val="000000"/>
                          </a:solidFill>
                          <a:effectLst/>
                          <a:latin typeface="Gill Sans MT" panose="020B0502020104020203" pitchFamily="34" charset="0"/>
                          <a:cs typeface="Times New Roman" panose="02020603050405020304" pitchFamily="18" charset="0"/>
                        </a:rPr>
                        <a:t>Create capacity to plan and implement infrastructure development projects.</a:t>
                      </a:r>
                      <a:endParaRPr lang="en-ZA" sz="1100" dirty="0">
                        <a:effectLst/>
                        <a:latin typeface="Gill Sans MT" panose="020B0502020104020203" pitchFamily="34" charset="0"/>
                        <a:cs typeface="Times New Roman" panose="02020603050405020304" pitchFamily="18" charset="0"/>
                      </a:endParaRPr>
                    </a:p>
                    <a:p>
                      <a:pPr algn="just">
                        <a:lnSpc>
                          <a:spcPct val="100000"/>
                        </a:lnSpc>
                        <a:spcAft>
                          <a:spcPts val="0"/>
                        </a:spcAft>
                      </a:pPr>
                      <a:r>
                        <a:rPr lang="en-GB" sz="1100" dirty="0">
                          <a:solidFill>
                            <a:srgbClr val="000000"/>
                          </a:solidFill>
                          <a:effectLst/>
                          <a:latin typeface="Gill Sans MT" panose="020B0502020104020203" pitchFamily="34" charset="0"/>
                          <a:cs typeface="Times New Roman" panose="02020603050405020304" pitchFamily="18" charset="0"/>
                        </a:rPr>
                        <a:t> </a:t>
                      </a:r>
                      <a:endParaRPr lang="en-ZA" sz="1100" dirty="0">
                        <a:effectLst/>
                        <a:latin typeface="Gill Sans MT" panose="020B05020201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3383009"/>
                  </a:ext>
                </a:extLst>
              </a:tr>
              <a:tr h="370840">
                <a:tc vMerge="1">
                  <a:txBody>
                    <a:bodyPr/>
                    <a:lstStyle/>
                    <a:p>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Inability to create an enabling legislative and regulatory environment for tourism development and growth.</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100" dirty="0">
                          <a:solidFill>
                            <a:srgbClr val="000000"/>
                          </a:solidFill>
                          <a:effectLst/>
                          <a:latin typeface="Gill Sans MT" panose="020B0502020104020203" pitchFamily="34" charset="0"/>
                          <a:cs typeface="Times New Roman" panose="02020603050405020304" pitchFamily="18" charset="0"/>
                        </a:rPr>
                        <a:t>Policy review on tourism promotion and development.</a:t>
                      </a:r>
                      <a:endParaRPr lang="en-ZA" sz="1100" dirty="0">
                        <a:effectLst/>
                        <a:latin typeface="Gill Sans MT" panose="020B0502020104020203" pitchFamily="34" charset="0"/>
                        <a:cs typeface="Times New Roman" panose="02020603050405020304" pitchFamily="18" charset="0"/>
                      </a:endParaRPr>
                    </a:p>
                    <a:p>
                      <a:pPr marL="228600" algn="just">
                        <a:lnSpc>
                          <a:spcPct val="100000"/>
                        </a:lnSpc>
                        <a:spcAft>
                          <a:spcPts val="0"/>
                        </a:spcAft>
                      </a:pPr>
                      <a:r>
                        <a:rPr lang="en-GB" sz="1100" dirty="0">
                          <a:solidFill>
                            <a:srgbClr val="000000"/>
                          </a:solidFill>
                          <a:effectLst/>
                          <a:latin typeface="Gill Sans MT" panose="020B0502020104020203" pitchFamily="34" charset="0"/>
                          <a:cs typeface="Times New Roman" panose="02020603050405020304" pitchFamily="18" charset="0"/>
                        </a:rPr>
                        <a:t> </a:t>
                      </a:r>
                      <a:endParaRPr lang="en-ZA" sz="1100" dirty="0">
                        <a:effectLst/>
                        <a:latin typeface="Gill Sans MT" panose="020B05020201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1483885"/>
                  </a:ext>
                </a:extLst>
              </a:tr>
              <a:tr h="370840">
                <a:tc vMerge="1">
                  <a:txBody>
                    <a:bodyPr/>
                    <a:lstStyle/>
                    <a:p>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Key markets’ access to South Africa constrained due to limited aviation capacity especially following the COVID-19 pandemic.</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100" dirty="0">
                          <a:solidFill>
                            <a:srgbClr val="000000"/>
                          </a:solidFill>
                          <a:effectLst/>
                          <a:latin typeface="Gill Sans MT" panose="020B0502020104020203" pitchFamily="34" charset="0"/>
                          <a:cs typeface="Times New Roman" panose="02020603050405020304" pitchFamily="18" charset="0"/>
                        </a:rPr>
                        <a:t>Collaborate with the aviation sector to achieve an enabling air capacity strategy.</a:t>
                      </a:r>
                      <a:endParaRPr lang="en-ZA" sz="1100" dirty="0">
                        <a:effectLst/>
                        <a:latin typeface="Gill Sans MT" panose="020B0502020104020203" pitchFamily="34" charset="0"/>
                        <a:cs typeface="Times New Roman" panose="02020603050405020304" pitchFamily="18" charset="0"/>
                      </a:endParaRPr>
                    </a:p>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8123610"/>
                  </a:ext>
                </a:extLst>
              </a:tr>
              <a:tr h="370840">
                <a:tc vMerge="1">
                  <a:txBody>
                    <a:bodyPr/>
                    <a:lstStyle/>
                    <a:p>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Key markets’ access to South Africa constrained due to limited visa processing capacity.</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100" dirty="0">
                          <a:solidFill>
                            <a:srgbClr val="000000"/>
                          </a:solidFill>
                          <a:effectLst/>
                          <a:latin typeface="Gill Sans MT" panose="020B0502020104020203" pitchFamily="34" charset="0"/>
                          <a:cs typeface="Times New Roman" panose="02020603050405020304" pitchFamily="18" charset="0"/>
                        </a:rPr>
                        <a:t>Collaborate with Home Affairs to achieve a world-class visa regime.</a:t>
                      </a:r>
                      <a:endParaRPr lang="en-ZA" sz="1100" dirty="0">
                        <a:effectLst/>
                        <a:latin typeface="Gill Sans MT" panose="020B05020201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2211270"/>
                  </a:ext>
                </a:extLst>
              </a:tr>
              <a:tr h="741680">
                <a:tc vMerge="1">
                  <a:txBody>
                    <a:bodyPr/>
                    <a:lstStyle/>
                    <a:p>
                      <a:endParaRPr lang="en-ZA" sz="11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Poor brand reputation, and potential visitors’ perceptions about safety of destination South Africa.</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lvl="0" indent="-180975" algn="just" defTabSz="914400" rtl="0" eaLnBrk="1" latinLnBrk="0" hangingPunct="1">
                        <a:lnSpc>
                          <a:spcPct val="100000"/>
                        </a:lnSpc>
                        <a:spcAft>
                          <a:spcPts val="0"/>
                        </a:spcAft>
                        <a:buFont typeface="Symbol" panose="05050102010706020507" pitchFamily="18" charset="2"/>
                        <a:buChar char=""/>
                      </a:pPr>
                      <a:r>
                        <a:rPr lang="en-GB" sz="1100" kern="1200" dirty="0">
                          <a:solidFill>
                            <a:srgbClr val="000000"/>
                          </a:solidFill>
                          <a:effectLst/>
                          <a:latin typeface="Gill Sans MT" panose="020B0502020104020203" pitchFamily="34" charset="0"/>
                          <a:ea typeface="+mn-ea"/>
                          <a:cs typeface="Times New Roman" panose="02020603050405020304" pitchFamily="18" charset="0"/>
                        </a:rPr>
                        <a:t>Develop policy directives to SA Tourism regarding strengthening of the destination brand.</a:t>
                      </a:r>
                      <a:endParaRPr lang="en-ZA" sz="1100" kern="1200" dirty="0">
                        <a:solidFill>
                          <a:srgbClr val="000000"/>
                        </a:solidFill>
                        <a:effectLst/>
                        <a:latin typeface="Gill Sans MT" panose="020B0502020104020203" pitchFamily="34" charset="0"/>
                        <a:ea typeface="+mn-ea"/>
                        <a:cs typeface="Times New Roman" panose="02020603050405020304" pitchFamily="18" charset="0"/>
                      </a:endParaRPr>
                    </a:p>
                    <a:p>
                      <a:pPr marL="180975" lvl="0" indent="-180975" algn="just" defTabSz="914400" rtl="0" eaLnBrk="1" latinLnBrk="0" hangingPunct="1">
                        <a:lnSpc>
                          <a:spcPct val="100000"/>
                        </a:lnSpc>
                        <a:spcAft>
                          <a:spcPts val="0"/>
                        </a:spcAft>
                        <a:buFont typeface="Symbol" panose="05050102010706020507" pitchFamily="18" charset="2"/>
                        <a:buChar char=""/>
                      </a:pPr>
                      <a:r>
                        <a:rPr lang="en-GB" sz="1100" kern="1200" dirty="0">
                          <a:solidFill>
                            <a:srgbClr val="000000"/>
                          </a:solidFill>
                          <a:effectLst/>
                          <a:latin typeface="Gill Sans MT" panose="020B0502020104020203" pitchFamily="34" charset="0"/>
                          <a:ea typeface="+mn-ea"/>
                          <a:cs typeface="Times New Roman" panose="02020603050405020304" pitchFamily="18" charset="0"/>
                        </a:rPr>
                        <a:t>Collaborate with Police Services to improve safety for tourists.</a:t>
                      </a:r>
                      <a:endParaRPr lang="en-ZA" sz="1100" kern="1200" dirty="0">
                        <a:solidFill>
                          <a:srgbClr val="000000"/>
                        </a:solidFill>
                        <a:effectLst/>
                        <a:latin typeface="Gill Sans MT" panose="020B0502020104020203" pitchFamily="34" charset="0"/>
                        <a:ea typeface="+mn-ea"/>
                        <a:cs typeface="Times New Roman" panose="02020603050405020304" pitchFamily="18" charset="0"/>
                      </a:endParaRPr>
                    </a:p>
                    <a:p>
                      <a:pPr marL="180975" lvl="0" indent="-180975" algn="just" defTabSz="914400" rtl="0" eaLnBrk="1" latinLnBrk="0" hangingPunct="1">
                        <a:lnSpc>
                          <a:spcPct val="100000"/>
                        </a:lnSpc>
                        <a:spcAft>
                          <a:spcPts val="0"/>
                        </a:spcAft>
                        <a:buFont typeface="Symbol" panose="05050102010706020507" pitchFamily="18" charset="2"/>
                        <a:buChar char=""/>
                      </a:pPr>
                      <a:r>
                        <a:rPr lang="en-GB" sz="1100" kern="1200" dirty="0">
                          <a:solidFill>
                            <a:srgbClr val="000000"/>
                          </a:solidFill>
                          <a:effectLst/>
                          <a:latin typeface="Gill Sans MT" panose="020B0502020104020203" pitchFamily="34" charset="0"/>
                          <a:ea typeface="+mn-ea"/>
                          <a:cs typeface="Times New Roman" panose="02020603050405020304" pitchFamily="18" charset="0"/>
                        </a:rPr>
                        <a:t>Develop and drive campaigns and messaging to promote domestic tourism locally and internationally.</a:t>
                      </a:r>
                      <a:endParaRPr lang="en-ZA" sz="1100" kern="1200" dirty="0">
                        <a:solidFill>
                          <a:srgbClr val="000000"/>
                        </a:solidFill>
                        <a:effectLst/>
                        <a:latin typeface="Gill Sans MT" panose="020B0502020104020203" pitchFamily="34" charset="0"/>
                        <a:ea typeface="+mn-ea"/>
                        <a:cs typeface="Times New Roman" panose="02020603050405020304" pitchFamily="18" charset="0"/>
                      </a:endParaRPr>
                    </a:p>
                    <a:p>
                      <a:pPr marL="228600" algn="just">
                        <a:lnSpc>
                          <a:spcPct val="100000"/>
                        </a:lnSpc>
                        <a:spcAft>
                          <a:spcPts val="0"/>
                        </a:spcAft>
                      </a:pPr>
                      <a:r>
                        <a:rPr lang="en-GB" sz="1100" dirty="0">
                          <a:solidFill>
                            <a:srgbClr val="000000"/>
                          </a:solidFill>
                          <a:effectLst/>
                          <a:latin typeface="Gill Sans MT" panose="020B0502020104020203" pitchFamily="34" charset="0"/>
                          <a:cs typeface="Times New Roman" panose="02020603050405020304" pitchFamily="18" charset="0"/>
                        </a:rPr>
                        <a:t> </a:t>
                      </a:r>
                      <a:endParaRPr lang="en-ZA" sz="1100" dirty="0">
                        <a:effectLst/>
                        <a:latin typeface="Gill Sans MT" panose="020B05020201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9869524"/>
                  </a:ext>
                </a:extLst>
              </a:tr>
            </a:tbl>
          </a:graphicData>
        </a:graphic>
      </p:graphicFrame>
    </p:spTree>
    <p:extLst>
      <p:ext uri="{BB962C8B-B14F-4D97-AF65-F5344CB8AC3E}">
        <p14:creationId xmlns:p14="http://schemas.microsoft.com/office/powerpoint/2010/main" val="1768116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7C31153-61FE-4D54-8C19-A2D3F98FE544}"/>
              </a:ext>
            </a:extLst>
          </p:cNvPr>
          <p:cNvSpPr>
            <a:spLocks noGrp="1"/>
          </p:cNvSpPr>
          <p:nvPr>
            <p:ph type="ftr" sz="quarter" idx="11"/>
          </p:nvPr>
        </p:nvSpPr>
        <p:spPr>
          <a:xfrm>
            <a:off x="304800" y="5991226"/>
            <a:ext cx="50314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a:extLst>
              <a:ext uri="{FF2B5EF4-FFF2-40B4-BE49-F238E27FC236}">
                <a16:creationId xmlns:a16="http://schemas.microsoft.com/office/drawing/2014/main" id="{A32A5AF6-C097-423C-95BA-E78EB56771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418687D4-DC8A-4F1F-A22D-7CC0F58FA61B}"/>
              </a:ext>
            </a:extLst>
          </p:cNvPr>
          <p:cNvSpPr>
            <a:spLocks noGrp="1"/>
          </p:cNvSpPr>
          <p:nvPr>
            <p:ph type="title"/>
          </p:nvPr>
        </p:nvSpPr>
        <p:spPr>
          <a:xfrm>
            <a:off x="628650" y="365127"/>
            <a:ext cx="7886700" cy="377824"/>
          </a:xfrm>
        </p:spPr>
        <p:txBody>
          <a:bodyPr>
            <a:normAutofit/>
          </a:bodyPr>
          <a:lstStyle/>
          <a:p>
            <a:pPr algn="ctr"/>
            <a:r>
              <a:rPr lang="en-ZA" sz="2000" dirty="0"/>
              <a:t>13. KEY RISKS … CONTINUED</a:t>
            </a:r>
          </a:p>
        </p:txBody>
      </p:sp>
      <p:graphicFrame>
        <p:nvGraphicFramePr>
          <p:cNvPr id="6" name="Content Placeholder 5">
            <a:extLst>
              <a:ext uri="{FF2B5EF4-FFF2-40B4-BE49-F238E27FC236}">
                <a16:creationId xmlns:a16="http://schemas.microsoft.com/office/drawing/2014/main" id="{B1E91777-FD04-4AC8-98C5-338400AF764E}"/>
              </a:ext>
            </a:extLst>
          </p:cNvPr>
          <p:cNvGraphicFramePr>
            <a:graphicFrameLocks noGrp="1"/>
          </p:cNvGraphicFramePr>
          <p:nvPr>
            <p:ph idx="1"/>
            <p:extLst>
              <p:ext uri="{D42A27DB-BD31-4B8C-83A1-F6EECF244321}">
                <p14:modId xmlns:p14="http://schemas.microsoft.com/office/powerpoint/2010/main" val="3324379938"/>
              </p:ext>
            </p:extLst>
          </p:nvPr>
        </p:nvGraphicFramePr>
        <p:xfrm>
          <a:off x="304799" y="889096"/>
          <a:ext cx="8210550" cy="4800749"/>
        </p:xfrm>
        <a:graphic>
          <a:graphicData uri="http://schemas.openxmlformats.org/drawingml/2006/table">
            <a:tbl>
              <a:tblPr firstRow="1" bandRow="1">
                <a:tableStyleId>{21E4AEA4-8DFA-4A89-87EB-49C32662AFE0}</a:tableStyleId>
              </a:tblPr>
              <a:tblGrid>
                <a:gridCol w="1656348">
                  <a:extLst>
                    <a:ext uri="{9D8B030D-6E8A-4147-A177-3AD203B41FA5}">
                      <a16:colId xmlns:a16="http://schemas.microsoft.com/office/drawing/2014/main" val="2795084548"/>
                    </a:ext>
                  </a:extLst>
                </a:gridCol>
                <a:gridCol w="2839453">
                  <a:extLst>
                    <a:ext uri="{9D8B030D-6E8A-4147-A177-3AD203B41FA5}">
                      <a16:colId xmlns:a16="http://schemas.microsoft.com/office/drawing/2014/main" val="573444226"/>
                    </a:ext>
                  </a:extLst>
                </a:gridCol>
                <a:gridCol w="3714749">
                  <a:extLst>
                    <a:ext uri="{9D8B030D-6E8A-4147-A177-3AD203B41FA5}">
                      <a16:colId xmlns:a16="http://schemas.microsoft.com/office/drawing/2014/main" val="3313317976"/>
                    </a:ext>
                  </a:extLst>
                </a:gridCol>
              </a:tblGrid>
              <a:tr h="274299">
                <a:tc>
                  <a:txBody>
                    <a:bodyPr/>
                    <a:lstStyle/>
                    <a:p>
                      <a:pPr algn="just">
                        <a:lnSpc>
                          <a:spcPct val="100000"/>
                        </a:lnSpc>
                      </a:pPr>
                      <a:r>
                        <a:rPr lang="en-ZA" sz="1200" dirty="0">
                          <a:solidFill>
                            <a:sysClr val="windowText" lastClr="000000"/>
                          </a:solidFill>
                          <a:latin typeface="Gill Sans MT" panose="020B0502020104020203" pitchFamily="34" charset="0"/>
                        </a:rPr>
                        <a:t>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en-ZA" sz="1200" dirty="0">
                          <a:solidFill>
                            <a:sysClr val="windowText" lastClr="000000"/>
                          </a:solidFill>
                          <a:latin typeface="Gill Sans MT" panose="020B0502020104020203" pitchFamily="34" charset="0"/>
                        </a:rPr>
                        <a:t>Key Risk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en-ZA" sz="1200" dirty="0">
                          <a:solidFill>
                            <a:sysClr val="windowText" lastClr="000000"/>
                          </a:solidFill>
                          <a:latin typeface="Gill Sans MT" panose="020B0502020104020203" pitchFamily="34" charset="0"/>
                        </a:rPr>
                        <a:t>Risk Mitigation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972806"/>
                  </a:ext>
                </a:extLst>
              </a:tr>
              <a:tr h="454589">
                <a:tc row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mn-cs"/>
                        </a:rPr>
                        <a:t>Increase the tourism sector’s contribution to inclusive economic growth.</a:t>
                      </a:r>
                      <a:endParaRPr kumimoji="0" lang="en-ZA"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algn="just">
                        <a:lnSpc>
                          <a:spcPct val="100000"/>
                        </a:lnSpc>
                      </a:pPr>
                      <a:endParaRPr lang="en-ZA" sz="12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Decline in supply side products and services following the COVID-19 pandemic.</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200" dirty="0">
                          <a:solidFill>
                            <a:srgbClr val="000000"/>
                          </a:solidFill>
                          <a:effectLst/>
                          <a:latin typeface="Gill Sans MT" panose="020B0502020104020203" pitchFamily="34" charset="0"/>
                          <a:cs typeface="Times New Roman" panose="02020603050405020304" pitchFamily="18" charset="0"/>
                        </a:rPr>
                        <a:t>Participation in the development and implementation of the Tourism Recovery Plan.</a:t>
                      </a:r>
                      <a:endParaRPr lang="en-ZA" sz="1200" dirty="0">
                        <a:effectLst/>
                        <a:latin typeface="Gill Sans MT" panose="020B05020201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2124954"/>
                  </a:ext>
                </a:extLst>
              </a:tr>
              <a:tr h="1060709">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Negative effect of public health emergencies due to global outbreaks.</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lvl="0" indent="-180975" algn="just" defTabSz="914400" rtl="0" eaLnBrk="1" latinLnBrk="0" hangingPunct="1">
                        <a:lnSpc>
                          <a:spcPct val="100000"/>
                        </a:lnSpc>
                        <a:spcAft>
                          <a:spcPts val="0"/>
                        </a:spcAft>
                        <a:buFont typeface="Symbol" panose="05050102010706020507" pitchFamily="18" charset="2"/>
                        <a:buChar char=""/>
                      </a:pPr>
                      <a:r>
                        <a:rPr lang="en-GB" sz="1200" kern="1200" dirty="0">
                          <a:solidFill>
                            <a:srgbClr val="000000"/>
                          </a:solidFill>
                          <a:effectLst/>
                          <a:latin typeface="Gill Sans MT" panose="020B0502020104020203" pitchFamily="34" charset="0"/>
                          <a:ea typeface="+mn-ea"/>
                          <a:cs typeface="Times New Roman" panose="02020603050405020304" pitchFamily="18" charset="0"/>
                        </a:rPr>
                        <a:t>Strengthen performance of domestic market.</a:t>
                      </a:r>
                      <a:endParaRPr lang="en-ZA" sz="1200" kern="1200" dirty="0">
                        <a:solidFill>
                          <a:srgbClr val="000000"/>
                        </a:solidFill>
                        <a:effectLst/>
                        <a:latin typeface="Gill Sans MT" panose="020B0502020104020203" pitchFamily="34" charset="0"/>
                        <a:ea typeface="+mn-ea"/>
                        <a:cs typeface="Times New Roman" panose="02020603050405020304" pitchFamily="18" charset="0"/>
                      </a:endParaRPr>
                    </a:p>
                    <a:p>
                      <a:pPr marL="180975" lvl="0" indent="-180975" algn="just" defTabSz="914400" rtl="0" eaLnBrk="1" latinLnBrk="0" hangingPunct="1">
                        <a:lnSpc>
                          <a:spcPct val="100000"/>
                        </a:lnSpc>
                        <a:spcAft>
                          <a:spcPts val="0"/>
                        </a:spcAft>
                        <a:buFont typeface="Symbol" panose="05050102010706020507" pitchFamily="18" charset="2"/>
                        <a:buChar char=""/>
                      </a:pPr>
                      <a:r>
                        <a:rPr lang="en-GB" sz="1200" kern="1200" dirty="0">
                          <a:solidFill>
                            <a:srgbClr val="000000"/>
                          </a:solidFill>
                          <a:effectLst/>
                          <a:latin typeface="Gill Sans MT" panose="020B0502020104020203" pitchFamily="34" charset="0"/>
                          <a:ea typeface="+mn-ea"/>
                          <a:cs typeface="Times New Roman" panose="02020603050405020304" pitchFamily="18" charset="0"/>
                        </a:rPr>
                        <a:t>Collaborate with health authorities to ensure appropriate messaging about South Africa is communicated.</a:t>
                      </a:r>
                      <a:endParaRPr lang="en-ZA" sz="1200" kern="1200" dirty="0">
                        <a:solidFill>
                          <a:srgbClr val="000000"/>
                        </a:solidFill>
                        <a:effectLst/>
                        <a:latin typeface="Gill Sans MT" panose="020B0502020104020203" pitchFamily="34" charset="0"/>
                        <a:ea typeface="+mn-ea"/>
                        <a:cs typeface="Times New Roman" panose="02020603050405020304" pitchFamily="18" charset="0"/>
                      </a:endParaRPr>
                    </a:p>
                    <a:p>
                      <a:pPr marL="180975" lvl="0" indent="-180975" algn="just" defTabSz="914400" rtl="0" eaLnBrk="1" latinLnBrk="0" hangingPunct="1">
                        <a:lnSpc>
                          <a:spcPct val="100000"/>
                        </a:lnSpc>
                        <a:spcAft>
                          <a:spcPts val="0"/>
                        </a:spcAft>
                        <a:buFont typeface="Symbol" panose="05050102010706020507" pitchFamily="18" charset="2"/>
                        <a:buChar char=""/>
                      </a:pPr>
                      <a:r>
                        <a:rPr lang="en-GB" sz="1200" kern="1200" dirty="0">
                          <a:solidFill>
                            <a:srgbClr val="000000"/>
                          </a:solidFill>
                          <a:effectLst/>
                          <a:latin typeface="Gill Sans MT" panose="020B0502020104020203" pitchFamily="34" charset="0"/>
                          <a:ea typeface="+mn-ea"/>
                          <a:cs typeface="Times New Roman" panose="02020603050405020304" pitchFamily="18" charset="0"/>
                        </a:rPr>
                        <a:t>Engage Host Employers to health programmes to be implemented to foster customer confidence.</a:t>
                      </a:r>
                      <a:endParaRPr lang="en-ZA" sz="1200" kern="1200" dirty="0">
                        <a:solidFill>
                          <a:srgbClr val="000000"/>
                        </a:solidFill>
                        <a:effectLst/>
                        <a:latin typeface="Gill Sans MT" panose="020B0502020104020203" pitchFamily="34" charset="0"/>
                        <a:ea typeface="+mn-ea"/>
                        <a:cs typeface="Times New Roman" panose="02020603050405020304" pitchFamily="18" charset="0"/>
                      </a:endParaRPr>
                    </a:p>
                    <a:p>
                      <a:pPr marL="0" lvl="0" indent="0" algn="just" defTabSz="914400" rtl="0" eaLnBrk="1" latinLnBrk="0" hangingPunct="1">
                        <a:lnSpc>
                          <a:spcPct val="100000"/>
                        </a:lnSpc>
                        <a:spcAft>
                          <a:spcPts val="0"/>
                        </a:spcAft>
                        <a:buFont typeface="Symbol" panose="05050102010706020507" pitchFamily="18" charset="2"/>
                        <a:buNone/>
                      </a:pPr>
                      <a:endParaRPr lang="en-ZA" sz="1200" kern="1200" dirty="0">
                        <a:solidFill>
                          <a:srgbClr val="000000"/>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3383009"/>
                  </a:ext>
                </a:extLst>
              </a:tr>
              <a:tr h="757649">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Negative impacts of climate change (including natural disasters).</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lvl="0" indent="-180975" algn="just" defTabSz="914400" rtl="0" eaLnBrk="1" latinLnBrk="0" hangingPunct="1">
                        <a:lnSpc>
                          <a:spcPct val="100000"/>
                        </a:lnSpc>
                        <a:spcAft>
                          <a:spcPts val="0"/>
                        </a:spcAft>
                        <a:buFont typeface="Symbol" panose="05050102010706020507" pitchFamily="18" charset="2"/>
                        <a:buChar char=""/>
                      </a:pPr>
                      <a:r>
                        <a:rPr lang="en-GB" sz="1200" kern="1200" dirty="0">
                          <a:solidFill>
                            <a:srgbClr val="000000"/>
                          </a:solidFill>
                          <a:effectLst/>
                          <a:latin typeface="Gill Sans MT" panose="020B0502020104020203" pitchFamily="34" charset="0"/>
                          <a:ea typeface="+mn-ea"/>
                          <a:cs typeface="Times New Roman" panose="02020603050405020304" pitchFamily="18" charset="0"/>
                        </a:rPr>
                        <a:t>Create awareness about vulnerability of Destination South Africa and necessary mitigations.</a:t>
                      </a:r>
                      <a:endParaRPr lang="en-ZA" sz="1200" kern="1200" dirty="0">
                        <a:solidFill>
                          <a:srgbClr val="000000"/>
                        </a:solidFill>
                        <a:effectLst/>
                        <a:latin typeface="Gill Sans MT" panose="020B0502020104020203" pitchFamily="34" charset="0"/>
                        <a:ea typeface="+mn-ea"/>
                        <a:cs typeface="Times New Roman" panose="02020603050405020304" pitchFamily="18" charset="0"/>
                      </a:endParaRPr>
                    </a:p>
                    <a:p>
                      <a:pPr marL="180975" lvl="0" indent="-180975" algn="just" defTabSz="914400" rtl="0" eaLnBrk="1" latinLnBrk="0" hangingPunct="1">
                        <a:lnSpc>
                          <a:spcPct val="100000"/>
                        </a:lnSpc>
                        <a:spcAft>
                          <a:spcPts val="0"/>
                        </a:spcAft>
                        <a:buFont typeface="Symbol" panose="05050102010706020507" pitchFamily="18" charset="2"/>
                        <a:buChar char=""/>
                      </a:pPr>
                      <a:r>
                        <a:rPr lang="en-GB" sz="1200" kern="1200" dirty="0">
                          <a:solidFill>
                            <a:srgbClr val="000000"/>
                          </a:solidFill>
                          <a:effectLst/>
                          <a:latin typeface="Gill Sans MT" panose="020B0502020104020203" pitchFamily="34" charset="0"/>
                          <a:ea typeface="+mn-ea"/>
                          <a:cs typeface="Times New Roman" panose="02020603050405020304" pitchFamily="18" charset="0"/>
                        </a:rPr>
                        <a:t>Drive responsible tourism for the sustainability of South Africa’s unique attractions.</a:t>
                      </a:r>
                      <a:endParaRPr lang="en-ZA" sz="1200" kern="1200" dirty="0">
                        <a:solidFill>
                          <a:srgbClr val="000000"/>
                        </a:solidFill>
                        <a:effectLst/>
                        <a:latin typeface="Gill Sans MT" panose="020B0502020104020203" pitchFamily="34" charset="0"/>
                        <a:ea typeface="+mn-ea"/>
                        <a:cs typeface="Times New Roman" panose="02020603050405020304" pitchFamily="18" charset="0"/>
                      </a:endParaRPr>
                    </a:p>
                    <a:p>
                      <a:pPr algn="just">
                        <a:lnSpc>
                          <a:spcPct val="100000"/>
                        </a:lnSpc>
                        <a:spcAft>
                          <a:spcPts val="0"/>
                        </a:spcAft>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0757272"/>
                  </a:ext>
                </a:extLst>
              </a:tr>
              <a:tr h="606119">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Negative impacts on the implementation of signed bilateral agreements due to global health outbreaks of pandemics such Covid-19.</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200" dirty="0">
                          <a:solidFill>
                            <a:srgbClr val="000000"/>
                          </a:solidFill>
                          <a:effectLst/>
                          <a:latin typeface="Gill Sans MT" panose="020B0502020104020203" pitchFamily="34" charset="0"/>
                          <a:cs typeface="Times New Roman" panose="02020603050405020304" pitchFamily="18" charset="0"/>
                        </a:rPr>
                        <a:t>Cooperate with counterparts to find solutions to deal with such conditions whilst contributing to the promotion and development of the tourism sector.</a:t>
                      </a:r>
                      <a:endParaRPr lang="en-ZA" sz="1200" dirty="0">
                        <a:effectLst/>
                        <a:latin typeface="Gill Sans MT" panose="020B05020201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500671"/>
                  </a:ext>
                </a:extLst>
              </a:tr>
              <a:tr h="685949">
                <a:tc vMerge="1">
                  <a:txBody>
                    <a:bodyPr/>
                    <a:lstStyle/>
                    <a:p>
                      <a:pPr>
                        <a:lnSpc>
                          <a:spcPct val="100000"/>
                        </a:lnSpc>
                      </a:pPr>
                      <a:endParaRPr lang="en-ZA" sz="11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Capacity of SA Tourism to fulfil their mandate.</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200" dirty="0">
                          <a:solidFill>
                            <a:srgbClr val="000000"/>
                          </a:solidFill>
                          <a:effectLst/>
                          <a:latin typeface="Gill Sans MT" panose="020B0502020104020203" pitchFamily="34" charset="0"/>
                          <a:cs typeface="Times New Roman" panose="02020603050405020304" pitchFamily="18" charset="0"/>
                        </a:rPr>
                        <a:t>Strengthen oversight on SA Tourism.</a:t>
                      </a:r>
                      <a:endParaRPr lang="en-ZA" sz="1200" dirty="0">
                        <a:effectLst/>
                        <a:latin typeface="Gill Sans MT" panose="020B05020201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4832172"/>
                  </a:ext>
                </a:extLst>
              </a:tr>
            </a:tbl>
          </a:graphicData>
        </a:graphic>
      </p:graphicFrame>
    </p:spTree>
    <p:extLst>
      <p:ext uri="{BB962C8B-B14F-4D97-AF65-F5344CB8AC3E}">
        <p14:creationId xmlns:p14="http://schemas.microsoft.com/office/powerpoint/2010/main" val="3734999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7C31153-61FE-4D54-8C19-A2D3F98FE544}"/>
              </a:ext>
            </a:extLst>
          </p:cNvPr>
          <p:cNvSpPr>
            <a:spLocks noGrp="1"/>
          </p:cNvSpPr>
          <p:nvPr>
            <p:ph type="ftr" sz="quarter" idx="11"/>
          </p:nvPr>
        </p:nvSpPr>
        <p:spPr>
          <a:xfrm>
            <a:off x="496723" y="5991226"/>
            <a:ext cx="478496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a:extLst>
              <a:ext uri="{FF2B5EF4-FFF2-40B4-BE49-F238E27FC236}">
                <a16:creationId xmlns:a16="http://schemas.microsoft.com/office/drawing/2014/main" id="{A32A5AF6-C097-423C-95BA-E78EB56771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418687D4-DC8A-4F1F-A22D-7CC0F58FA61B}"/>
              </a:ext>
            </a:extLst>
          </p:cNvPr>
          <p:cNvSpPr>
            <a:spLocks noGrp="1"/>
          </p:cNvSpPr>
          <p:nvPr>
            <p:ph type="title"/>
          </p:nvPr>
        </p:nvSpPr>
        <p:spPr>
          <a:xfrm>
            <a:off x="409433" y="365127"/>
            <a:ext cx="8297839" cy="377824"/>
          </a:xfrm>
        </p:spPr>
        <p:txBody>
          <a:bodyPr>
            <a:normAutofit/>
          </a:bodyPr>
          <a:lstStyle/>
          <a:p>
            <a:pPr algn="ctr"/>
            <a:r>
              <a:rPr lang="en-ZA" sz="2000" dirty="0"/>
              <a:t>13.  KEY RISKS … CONTINUED</a:t>
            </a:r>
          </a:p>
        </p:txBody>
      </p:sp>
      <p:graphicFrame>
        <p:nvGraphicFramePr>
          <p:cNvPr id="6" name="Content Placeholder 5">
            <a:extLst>
              <a:ext uri="{FF2B5EF4-FFF2-40B4-BE49-F238E27FC236}">
                <a16:creationId xmlns:a16="http://schemas.microsoft.com/office/drawing/2014/main" id="{B1E91777-FD04-4AC8-98C5-338400AF764E}"/>
              </a:ext>
            </a:extLst>
          </p:cNvPr>
          <p:cNvGraphicFramePr>
            <a:graphicFrameLocks noGrp="1"/>
          </p:cNvGraphicFramePr>
          <p:nvPr>
            <p:ph idx="1"/>
            <p:extLst>
              <p:ext uri="{D42A27DB-BD31-4B8C-83A1-F6EECF244321}">
                <p14:modId xmlns:p14="http://schemas.microsoft.com/office/powerpoint/2010/main" val="1888030687"/>
              </p:ext>
            </p:extLst>
          </p:nvPr>
        </p:nvGraphicFramePr>
        <p:xfrm>
          <a:off x="496722" y="835977"/>
          <a:ext cx="8210550" cy="4932680"/>
        </p:xfrm>
        <a:graphic>
          <a:graphicData uri="http://schemas.openxmlformats.org/drawingml/2006/table">
            <a:tbl>
              <a:tblPr firstRow="1" bandRow="1">
                <a:tableStyleId>{21E4AEA4-8DFA-4A89-87EB-49C32662AFE0}</a:tableStyleId>
              </a:tblPr>
              <a:tblGrid>
                <a:gridCol w="1572710">
                  <a:extLst>
                    <a:ext uri="{9D8B030D-6E8A-4147-A177-3AD203B41FA5}">
                      <a16:colId xmlns:a16="http://schemas.microsoft.com/office/drawing/2014/main" val="2795084548"/>
                    </a:ext>
                  </a:extLst>
                </a:gridCol>
                <a:gridCol w="2418347">
                  <a:extLst>
                    <a:ext uri="{9D8B030D-6E8A-4147-A177-3AD203B41FA5}">
                      <a16:colId xmlns:a16="http://schemas.microsoft.com/office/drawing/2014/main" val="573444226"/>
                    </a:ext>
                  </a:extLst>
                </a:gridCol>
                <a:gridCol w="4219493">
                  <a:extLst>
                    <a:ext uri="{9D8B030D-6E8A-4147-A177-3AD203B41FA5}">
                      <a16:colId xmlns:a16="http://schemas.microsoft.com/office/drawing/2014/main" val="3313317976"/>
                    </a:ext>
                  </a:extLst>
                </a:gridCol>
              </a:tblGrid>
              <a:tr h="370840">
                <a:tc>
                  <a:txBody>
                    <a:bodyPr/>
                    <a:lstStyle/>
                    <a:p>
                      <a:pPr algn="ctr">
                        <a:lnSpc>
                          <a:spcPct val="100000"/>
                        </a:lnSpc>
                      </a:pPr>
                      <a:r>
                        <a:rPr lang="en-ZA" sz="1100" dirty="0">
                          <a:solidFill>
                            <a:sysClr val="windowText" lastClr="000000"/>
                          </a:solidFill>
                          <a:latin typeface="Gill Sans MT" panose="020B0502020104020203" pitchFamily="34" charset="0"/>
                        </a:rPr>
                        <a:t>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ZA" sz="1100" dirty="0">
                          <a:solidFill>
                            <a:sysClr val="windowText" lastClr="000000"/>
                          </a:solidFill>
                          <a:latin typeface="Gill Sans MT" panose="020B0502020104020203" pitchFamily="34" charset="0"/>
                        </a:rPr>
                        <a:t>Key Risk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ZA" sz="1100" dirty="0">
                          <a:solidFill>
                            <a:sysClr val="windowText" lastClr="000000"/>
                          </a:solidFill>
                          <a:latin typeface="Gill Sans MT" panose="020B0502020104020203" pitchFamily="34" charset="0"/>
                        </a:rPr>
                        <a:t>Risk Mitigation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972806"/>
                  </a:ext>
                </a:extLst>
              </a:tr>
              <a:tr h="370840">
                <a:tc rowSpan="7">
                  <a:txBody>
                    <a:bodyPr/>
                    <a:lstStyle/>
                    <a:p>
                      <a:pPr algn="just">
                        <a:lnSpc>
                          <a:spcPct val="100000"/>
                        </a:lnSpc>
                      </a:pPr>
                      <a:r>
                        <a:rPr lang="en-ZA" sz="1100" dirty="0">
                          <a:effectLst/>
                          <a:latin typeface="Gill Sans MT" panose="020B0502020104020203" pitchFamily="34" charset="0"/>
                          <a:ea typeface="Calibri" panose="020F0502020204030204" pitchFamily="34" charset="0"/>
                        </a:rPr>
                        <a:t>Achieve good corporate and cooperative governance.</a:t>
                      </a:r>
                      <a:endParaRPr lang="en-ZA" sz="11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Inadequate capacity for management of infrastructure and training projects.</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Ensure availability of professional built environment expertise for departmental projects.</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p>
                      <a:pPr marL="228600"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2124954"/>
                  </a:ext>
                </a:extLst>
              </a:tr>
              <a:tr h="370840">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Inadequate contract management.</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lvl="0" indent="-180975" algn="just" defTabSz="914400" rtl="0" eaLnBrk="1" latinLnBrk="0" hangingPunct="1">
                        <a:lnSpc>
                          <a:spcPct val="100000"/>
                        </a:lnSpc>
                        <a:spcAft>
                          <a:spcPts val="0"/>
                        </a:spcAft>
                        <a:buFont typeface="Symbol" panose="05050102010706020507" pitchFamily="18" charset="2"/>
                        <a:buChar char=""/>
                      </a:pPr>
                      <a:r>
                        <a:rPr lang="en-GB" sz="1100" kern="1200" dirty="0">
                          <a:solidFill>
                            <a:srgbClr val="000000"/>
                          </a:solidFill>
                          <a:effectLst/>
                          <a:latin typeface="Gill Sans MT" panose="020B0502020104020203" pitchFamily="34" charset="0"/>
                          <a:ea typeface="+mn-ea"/>
                          <a:cs typeface="Times New Roman" panose="02020603050405020304" pitchFamily="18" charset="0"/>
                        </a:rPr>
                        <a:t>Awareness on conclusion of quality contracts, vetting processes, Guarantees and Warranties.</a:t>
                      </a:r>
                      <a:endParaRPr lang="en-ZA" sz="1100" kern="1200" dirty="0">
                        <a:solidFill>
                          <a:srgbClr val="000000"/>
                        </a:solidFill>
                        <a:effectLst/>
                        <a:latin typeface="Gill Sans MT" panose="020B0502020104020203" pitchFamily="34" charset="0"/>
                        <a:ea typeface="+mn-ea"/>
                        <a:cs typeface="Times New Roman" panose="02020603050405020304" pitchFamily="18" charset="0"/>
                      </a:endParaRPr>
                    </a:p>
                    <a:p>
                      <a:pPr marL="180975" lvl="0" indent="-180975" algn="just" defTabSz="914400" rtl="0" eaLnBrk="1" latinLnBrk="0" hangingPunct="1">
                        <a:lnSpc>
                          <a:spcPct val="100000"/>
                        </a:lnSpc>
                        <a:spcAft>
                          <a:spcPts val="0"/>
                        </a:spcAft>
                        <a:buFont typeface="Symbol" panose="05050102010706020507" pitchFamily="18" charset="2"/>
                        <a:buChar char=""/>
                      </a:pPr>
                      <a:r>
                        <a:rPr lang="en-GB" sz="1100" kern="1200" dirty="0">
                          <a:solidFill>
                            <a:srgbClr val="000000"/>
                          </a:solidFill>
                          <a:effectLst/>
                          <a:latin typeface="Gill Sans MT" panose="020B0502020104020203" pitchFamily="34" charset="0"/>
                          <a:ea typeface="+mn-ea"/>
                          <a:cs typeface="Times New Roman" panose="02020603050405020304" pitchFamily="18" charset="0"/>
                        </a:rPr>
                        <a:t>Strengthen contract enforcement capacity.</a:t>
                      </a:r>
                      <a:endParaRPr lang="en-ZA" sz="1100" kern="1200" dirty="0">
                        <a:solidFill>
                          <a:srgbClr val="000000"/>
                        </a:solidFill>
                        <a:effectLst/>
                        <a:latin typeface="Gill Sans MT" panose="020B0502020104020203" pitchFamily="34" charset="0"/>
                        <a:ea typeface="+mn-ea"/>
                        <a:cs typeface="Times New Roman" panose="02020603050405020304" pitchFamily="18" charset="0"/>
                      </a:endParaRPr>
                    </a:p>
                    <a:p>
                      <a:pPr marL="180975" lvl="0" indent="-180975" algn="just" defTabSz="914400" rtl="0" eaLnBrk="1" latinLnBrk="0" hangingPunct="1">
                        <a:lnSpc>
                          <a:spcPct val="100000"/>
                        </a:lnSpc>
                        <a:spcAft>
                          <a:spcPts val="0"/>
                        </a:spcAft>
                        <a:buFont typeface="Symbol" panose="05050102010706020507" pitchFamily="18" charset="2"/>
                        <a:buChar char=""/>
                      </a:pPr>
                      <a:r>
                        <a:rPr lang="en-GB" sz="1100" kern="1200" dirty="0">
                          <a:solidFill>
                            <a:srgbClr val="000000"/>
                          </a:solidFill>
                          <a:effectLst/>
                          <a:latin typeface="Gill Sans MT" panose="020B0502020104020203" pitchFamily="34" charset="0"/>
                          <a:ea typeface="+mn-ea"/>
                          <a:cs typeface="Times New Roman" panose="02020603050405020304" pitchFamily="18" charset="0"/>
                        </a:rPr>
                        <a:t>Engage Service Providers to manage the completion of current contracts operating during COVID-19.</a:t>
                      </a:r>
                      <a:endParaRPr lang="en-ZA" sz="1100" kern="1200" dirty="0">
                        <a:solidFill>
                          <a:srgbClr val="000000"/>
                        </a:solidFill>
                        <a:effectLst/>
                        <a:latin typeface="Gill Sans MT" panose="020B0502020104020203" pitchFamily="34" charset="0"/>
                        <a:ea typeface="+mn-ea"/>
                        <a:cs typeface="Times New Roman" panose="02020603050405020304" pitchFamily="18" charset="0"/>
                      </a:endParaRPr>
                    </a:p>
                    <a:p>
                      <a:pPr marL="228600"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3383009"/>
                  </a:ext>
                </a:extLst>
              </a:tr>
              <a:tr h="370840">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Inadequate project management.</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lvl="0" indent="-180975" algn="just" defTabSz="914400" rtl="0" eaLnBrk="1" latinLnBrk="0" hangingPunct="1">
                        <a:lnSpc>
                          <a:spcPct val="100000"/>
                        </a:lnSpc>
                        <a:spcAft>
                          <a:spcPts val="0"/>
                        </a:spcAft>
                        <a:buFont typeface="Symbol" panose="05050102010706020507" pitchFamily="18" charset="2"/>
                        <a:buChar char=""/>
                      </a:pPr>
                      <a:r>
                        <a:rPr lang="en-GB" sz="1100" kern="1200" dirty="0">
                          <a:solidFill>
                            <a:srgbClr val="000000"/>
                          </a:solidFill>
                          <a:effectLst/>
                          <a:latin typeface="Gill Sans MT" panose="020B0502020104020203" pitchFamily="34" charset="0"/>
                          <a:ea typeface="+mn-ea"/>
                          <a:cs typeface="Times New Roman" panose="02020603050405020304" pitchFamily="18" charset="0"/>
                        </a:rPr>
                        <a:t>Strengthen project management, monitoring and reporting capacity of project implementers.</a:t>
                      </a:r>
                      <a:endParaRPr lang="en-ZA" sz="1100" kern="1200" dirty="0">
                        <a:solidFill>
                          <a:srgbClr val="000000"/>
                        </a:solidFill>
                        <a:effectLst/>
                        <a:latin typeface="Gill Sans MT" panose="020B0502020104020203" pitchFamily="34" charset="0"/>
                        <a:ea typeface="+mn-ea"/>
                        <a:cs typeface="Times New Roman" panose="02020603050405020304" pitchFamily="18" charset="0"/>
                      </a:endParaRPr>
                    </a:p>
                    <a:p>
                      <a:pPr marL="180975" lvl="0" indent="-180975" algn="just" defTabSz="914400" rtl="0" eaLnBrk="1" latinLnBrk="0" hangingPunct="1">
                        <a:lnSpc>
                          <a:spcPct val="100000"/>
                        </a:lnSpc>
                        <a:spcAft>
                          <a:spcPts val="0"/>
                        </a:spcAft>
                        <a:buFont typeface="Symbol" panose="05050102010706020507" pitchFamily="18" charset="2"/>
                        <a:buChar char=""/>
                      </a:pPr>
                      <a:r>
                        <a:rPr lang="en-GB" sz="1100" kern="1200" dirty="0">
                          <a:solidFill>
                            <a:srgbClr val="000000"/>
                          </a:solidFill>
                          <a:effectLst/>
                          <a:latin typeface="Gill Sans MT" panose="020B0502020104020203" pitchFamily="34" charset="0"/>
                          <a:ea typeface="+mn-ea"/>
                          <a:cs typeface="Times New Roman" panose="02020603050405020304" pitchFamily="18" charset="0"/>
                        </a:rPr>
                        <a:t>Develop and implement systems for assessing project viability.</a:t>
                      </a:r>
                      <a:endParaRPr lang="en-ZA" sz="1100" kern="1200" dirty="0">
                        <a:solidFill>
                          <a:srgbClr val="000000"/>
                        </a:solidFill>
                        <a:effectLst/>
                        <a:latin typeface="Gill Sans MT" panose="020B0502020104020203" pitchFamily="34" charset="0"/>
                        <a:ea typeface="+mn-ea"/>
                        <a:cs typeface="Times New Roman" panose="02020603050405020304" pitchFamily="18" charset="0"/>
                      </a:endParaRPr>
                    </a:p>
                    <a:p>
                      <a:pPr marL="180975" lvl="0" indent="-180975" algn="just" defTabSz="914400" rtl="0" eaLnBrk="1" latinLnBrk="0" hangingPunct="1">
                        <a:lnSpc>
                          <a:spcPct val="100000"/>
                        </a:lnSpc>
                        <a:spcAft>
                          <a:spcPts val="0"/>
                        </a:spcAft>
                        <a:buFont typeface="Symbol" panose="05050102010706020507" pitchFamily="18" charset="2"/>
                        <a:buChar char=""/>
                      </a:pPr>
                      <a:r>
                        <a:rPr lang="en-GB" sz="1100" kern="1200" dirty="0">
                          <a:solidFill>
                            <a:srgbClr val="000000"/>
                          </a:solidFill>
                          <a:effectLst/>
                          <a:latin typeface="Gill Sans MT" panose="020B0502020104020203" pitchFamily="34" charset="0"/>
                          <a:ea typeface="+mn-ea"/>
                          <a:cs typeface="Times New Roman" panose="02020603050405020304" pitchFamily="18" charset="0"/>
                        </a:rPr>
                        <a:t>Develop and implement system for monitoring progress of projects.</a:t>
                      </a:r>
                      <a:endParaRPr lang="en-ZA" sz="1100" kern="1200" dirty="0">
                        <a:solidFill>
                          <a:srgbClr val="000000"/>
                        </a:solidFill>
                        <a:effectLst/>
                        <a:latin typeface="Gill Sans MT" panose="020B0502020104020203" pitchFamily="34" charset="0"/>
                        <a:ea typeface="+mn-ea"/>
                        <a:cs typeface="Times New Roman" panose="02020603050405020304" pitchFamily="18" charset="0"/>
                      </a:endParaRPr>
                    </a:p>
                    <a:p>
                      <a:pPr marL="228600"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4136605"/>
                  </a:ext>
                </a:extLst>
              </a:tr>
              <a:tr h="370840">
                <a:tc vMerge="1">
                  <a:txBody>
                    <a:bodyPr/>
                    <a:lstStyle/>
                    <a:p>
                      <a:pPr algn="just"/>
                      <a:endParaRPr lang="en-ZA" sz="11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Inadequate impact evaluation of COVID-19 on the tourism sector.</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Build networks with tourism associations to cover all enterprises in the sector.</a:t>
                      </a:r>
                    </a:p>
                    <a:p>
                      <a:pPr algn="just">
                        <a:lnSpc>
                          <a:spcPct val="100000"/>
                        </a:lnSpc>
                        <a:spcAft>
                          <a:spcPts val="0"/>
                        </a:spcAft>
                      </a:pP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8371799"/>
                  </a:ext>
                </a:extLst>
              </a:tr>
              <a:tr h="370840">
                <a:tc vMerge="1">
                  <a:txBody>
                    <a:bodyPr/>
                    <a:lstStyle/>
                    <a:p>
                      <a:pPr algn="just"/>
                      <a:endParaRPr lang="en-ZA" sz="11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Inadequate understanding of the supply-side of tourism.</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Enforce the regulations by calling for information from tourism businesses, products and services to understand the entire supply-side of tourism.</a:t>
                      </a:r>
                    </a:p>
                    <a:p>
                      <a:pPr algn="just">
                        <a:lnSpc>
                          <a:spcPct val="100000"/>
                        </a:lnSpc>
                        <a:spcAft>
                          <a:spcPts val="0"/>
                        </a:spcAft>
                      </a:pP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581456"/>
                  </a:ext>
                </a:extLst>
              </a:tr>
              <a:tr h="370840">
                <a:tc vMerge="1">
                  <a:txBody>
                    <a:bodyPr/>
                    <a:lstStyle/>
                    <a:p>
                      <a:pPr algn="just"/>
                      <a:endParaRPr lang="en-ZA" sz="11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Monopoly and collusive practices by suppliers.</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lvl="0" indent="-180975" algn="just" defTabSz="914400" rtl="0" eaLnBrk="1" latinLnBrk="0" hangingPunct="1">
                        <a:lnSpc>
                          <a:spcPct val="100000"/>
                        </a:lnSpc>
                        <a:spcAft>
                          <a:spcPts val="0"/>
                        </a:spcAft>
                        <a:buFont typeface="Symbol" panose="05050102010706020507" pitchFamily="18" charset="2"/>
                        <a:buChar char=""/>
                        <a:tabLst>
                          <a:tab pos="457200" algn="l"/>
                        </a:tabLst>
                      </a:pPr>
                      <a:r>
                        <a:rPr lang="en-GB" sz="1100" kern="1200" dirty="0">
                          <a:solidFill>
                            <a:srgbClr val="000000"/>
                          </a:solidFill>
                          <a:effectLst/>
                          <a:latin typeface="Gill Sans MT" panose="020B0502020104020203" pitchFamily="34" charset="0"/>
                          <a:ea typeface="+mn-ea"/>
                          <a:cs typeface="Times New Roman" panose="02020603050405020304" pitchFamily="18" charset="0"/>
                        </a:rPr>
                        <a:t>Monitor supplier pattern.</a:t>
                      </a:r>
                      <a:endParaRPr lang="en-ZA" sz="1100" kern="1200" dirty="0">
                        <a:solidFill>
                          <a:srgbClr val="000000"/>
                        </a:solidFill>
                        <a:effectLst/>
                        <a:latin typeface="Gill Sans MT" panose="020B0502020104020203" pitchFamily="34" charset="0"/>
                        <a:ea typeface="+mn-ea"/>
                        <a:cs typeface="Times New Roman" panose="02020603050405020304" pitchFamily="18" charset="0"/>
                      </a:endParaRPr>
                    </a:p>
                    <a:p>
                      <a:pPr marL="180975" lvl="0" indent="-180975" algn="just" defTabSz="914400" rtl="0" eaLnBrk="1" latinLnBrk="0" hangingPunct="1">
                        <a:lnSpc>
                          <a:spcPct val="100000"/>
                        </a:lnSpc>
                        <a:spcAft>
                          <a:spcPts val="0"/>
                        </a:spcAft>
                        <a:buFont typeface="Symbol" panose="05050102010706020507" pitchFamily="18" charset="2"/>
                        <a:buChar char=""/>
                        <a:tabLst>
                          <a:tab pos="457200" algn="l"/>
                        </a:tabLst>
                      </a:pPr>
                      <a:r>
                        <a:rPr lang="en-GB" sz="1100" kern="1200" dirty="0">
                          <a:solidFill>
                            <a:srgbClr val="000000"/>
                          </a:solidFill>
                          <a:effectLst/>
                          <a:latin typeface="Gill Sans MT" panose="020B0502020104020203" pitchFamily="34" charset="0"/>
                          <a:ea typeface="+mn-ea"/>
                          <a:cs typeface="Times New Roman" panose="02020603050405020304" pitchFamily="18" charset="0"/>
                        </a:rPr>
                        <a:t>Encourage supplier rotation.</a:t>
                      </a:r>
                      <a:endParaRPr lang="en-ZA" sz="1100" kern="1200" dirty="0">
                        <a:solidFill>
                          <a:srgbClr val="000000"/>
                        </a:solidFill>
                        <a:effectLst/>
                        <a:latin typeface="Gill Sans MT" panose="020B0502020104020203" pitchFamily="34" charset="0"/>
                        <a:ea typeface="+mn-ea"/>
                        <a:cs typeface="Times New Roman" panose="02020603050405020304" pitchFamily="18" charset="0"/>
                      </a:endParaRPr>
                    </a:p>
                    <a:p>
                      <a:pPr marL="180975" lvl="0" indent="-180975" algn="just" defTabSz="914400" rtl="0" eaLnBrk="1" latinLnBrk="0" hangingPunct="1">
                        <a:lnSpc>
                          <a:spcPct val="100000"/>
                        </a:lnSpc>
                        <a:spcAft>
                          <a:spcPts val="0"/>
                        </a:spcAft>
                        <a:buFont typeface="Symbol" panose="05050102010706020507" pitchFamily="18" charset="2"/>
                        <a:buChar char=""/>
                        <a:tabLst>
                          <a:tab pos="457200" algn="l"/>
                        </a:tabLst>
                      </a:pPr>
                      <a:r>
                        <a:rPr lang="en-GB" sz="1100" kern="1200" dirty="0">
                          <a:solidFill>
                            <a:srgbClr val="000000"/>
                          </a:solidFill>
                          <a:effectLst/>
                          <a:latin typeface="Gill Sans MT" panose="020B0502020104020203" pitchFamily="34" charset="0"/>
                          <a:ea typeface="+mn-ea"/>
                          <a:cs typeface="Times New Roman" panose="02020603050405020304" pitchFamily="18" charset="0"/>
                        </a:rPr>
                        <a:t>Supplier development initiatives.</a:t>
                      </a:r>
                      <a:endParaRPr lang="en-ZA" sz="1100" kern="1200" dirty="0">
                        <a:solidFill>
                          <a:srgbClr val="000000"/>
                        </a:solidFill>
                        <a:effectLst/>
                        <a:latin typeface="Gill Sans MT" panose="020B0502020104020203" pitchFamily="34" charset="0"/>
                        <a:ea typeface="+mn-ea"/>
                        <a:cs typeface="Times New Roman" panose="02020603050405020304" pitchFamily="18" charset="0"/>
                      </a:endParaRPr>
                    </a:p>
                    <a:p>
                      <a:pPr marL="0" lvl="0" indent="0" algn="just" defTabSz="914400" rtl="0" eaLnBrk="1" latinLnBrk="0" hangingPunct="1">
                        <a:lnSpc>
                          <a:spcPct val="100000"/>
                        </a:lnSpc>
                        <a:spcAft>
                          <a:spcPts val="0"/>
                        </a:spcAft>
                        <a:buFont typeface="Symbol" panose="05050102010706020507" pitchFamily="18" charset="2"/>
                        <a:buNone/>
                      </a:pPr>
                      <a:endParaRPr lang="en-ZA" sz="1100" kern="1200" dirty="0">
                        <a:solidFill>
                          <a:srgbClr val="000000"/>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094933"/>
                  </a:ext>
                </a:extLst>
              </a:tr>
              <a:tr h="370840">
                <a:tc vMerge="1">
                  <a:txBody>
                    <a:bodyPr/>
                    <a:lstStyle/>
                    <a:p>
                      <a:pPr algn="just"/>
                      <a:endParaRPr lang="en-ZA" sz="11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Corruption</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1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Strengthen internal controls and apply consequence management.</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5226064"/>
                  </a:ext>
                </a:extLst>
              </a:tr>
            </a:tbl>
          </a:graphicData>
        </a:graphic>
      </p:graphicFrame>
    </p:spTree>
    <p:extLst>
      <p:ext uri="{BB962C8B-B14F-4D97-AF65-F5344CB8AC3E}">
        <p14:creationId xmlns:p14="http://schemas.microsoft.com/office/powerpoint/2010/main" val="2074903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p:cNvSpPr>
            <a:spLocks noGrp="1"/>
          </p:cNvSpPr>
          <p:nvPr>
            <p:ph idx="1"/>
          </p:nvPr>
        </p:nvSpPr>
        <p:spPr>
          <a:xfrm>
            <a:off x="628649" y="1662545"/>
            <a:ext cx="7886700" cy="2807855"/>
          </a:xfrm>
        </p:spPr>
        <p:txBody>
          <a:bodyPr>
            <a:normAutofit fontScale="85000" lnSpcReduction="20000"/>
          </a:bodyPr>
          <a:lstStyle/>
          <a:p>
            <a:pPr marL="0" indent="0" algn="ctr">
              <a:lnSpc>
                <a:spcPct val="100000"/>
              </a:lnSpc>
              <a:spcBef>
                <a:spcPts val="0"/>
              </a:spcBef>
              <a:buNone/>
            </a:pPr>
            <a:r>
              <a:rPr lang="en-ZA" sz="8000" b="1" dirty="0">
                <a:solidFill>
                  <a:srgbClr val="ED7D31"/>
                </a:solidFill>
                <a:ea typeface="+mj-ea"/>
                <a:cs typeface="+mj-cs"/>
              </a:rPr>
              <a:t>14. Programme Performance Information -  APP</a:t>
            </a:r>
            <a:endParaRPr lang="en-ZA" sz="8000" dirty="0">
              <a:solidFill>
                <a:srgbClr val="FF0000"/>
              </a:solidFill>
            </a:endParaRPr>
          </a:p>
        </p:txBody>
      </p:sp>
      <p:sp>
        <p:nvSpPr>
          <p:cNvPr id="6" name="Footer Placeholder 1"/>
          <p:cNvSpPr>
            <a:spLocks noGrp="1"/>
          </p:cNvSpPr>
          <p:nvPr>
            <p:ph type="ftr" sz="quarter" idx="11"/>
          </p:nvPr>
        </p:nvSpPr>
        <p:spPr>
          <a:xfrm>
            <a:off x="487104" y="6027458"/>
            <a:ext cx="4494328" cy="3288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3547257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p:cNvSpPr>
            <a:spLocks noGrp="1"/>
          </p:cNvSpPr>
          <p:nvPr>
            <p:ph idx="1"/>
          </p:nvPr>
        </p:nvSpPr>
        <p:spPr>
          <a:xfrm>
            <a:off x="628650" y="1384043"/>
            <a:ext cx="7886700" cy="3003230"/>
          </a:xfrm>
        </p:spPr>
        <p:txBody>
          <a:bodyPr>
            <a:normAutofit/>
          </a:bodyPr>
          <a:lstStyle/>
          <a:p>
            <a:pPr marL="0" lvl="0" indent="0" algn="ctr">
              <a:lnSpc>
                <a:spcPct val="100000"/>
              </a:lnSpc>
              <a:spcBef>
                <a:spcPts val="0"/>
              </a:spcBef>
              <a:buNone/>
            </a:pPr>
            <a:r>
              <a:rPr lang="en-ZA" sz="3600" b="1" dirty="0">
                <a:solidFill>
                  <a:srgbClr val="ED7D31"/>
                </a:solidFill>
              </a:rPr>
              <a:t>Programme 1:</a:t>
            </a:r>
          </a:p>
          <a:p>
            <a:pPr marL="0" lvl="0" indent="0" algn="ctr">
              <a:lnSpc>
                <a:spcPct val="100000"/>
              </a:lnSpc>
              <a:spcBef>
                <a:spcPts val="0"/>
              </a:spcBef>
              <a:buNone/>
            </a:pPr>
            <a:r>
              <a:rPr lang="en-US" sz="3600" b="1" dirty="0">
                <a:solidFill>
                  <a:srgbClr val="ED7D31"/>
                </a:solidFill>
              </a:rPr>
              <a:t>Corporate Management</a:t>
            </a:r>
            <a:endParaRPr lang="en-ZA" sz="3600" dirty="0">
              <a:solidFill>
                <a:srgbClr val="FF0000"/>
              </a:solidFill>
            </a:endParaRPr>
          </a:p>
          <a:p>
            <a:pPr marL="0" indent="0" algn="just">
              <a:spcBef>
                <a:spcPts val="0"/>
              </a:spcBef>
              <a:buNone/>
            </a:pPr>
            <a:endParaRPr lang="en-US" dirty="0"/>
          </a:p>
          <a:p>
            <a:pPr marL="0" indent="0" algn="just">
              <a:spcBef>
                <a:spcPts val="0"/>
              </a:spcBef>
              <a:buNone/>
            </a:pPr>
            <a:endParaRPr lang="en-US" dirty="0"/>
          </a:p>
          <a:p>
            <a:pPr marL="0" indent="0" algn="just">
              <a:spcBef>
                <a:spcPts val="0"/>
              </a:spcBef>
              <a:buNone/>
            </a:pPr>
            <a:r>
              <a:rPr lang="en-US" sz="2800" dirty="0"/>
              <a:t>Branch provides strategic leadership, management and support services to the department.</a:t>
            </a:r>
          </a:p>
          <a:p>
            <a:pPr marL="0" indent="0" algn="just">
              <a:spcBef>
                <a:spcPts val="0"/>
              </a:spcBef>
              <a:buNone/>
            </a:pPr>
            <a:endParaRPr lang="en-US" dirty="0"/>
          </a:p>
          <a:p>
            <a:pPr marL="0" indent="0" algn="just">
              <a:spcBef>
                <a:spcPts val="0"/>
              </a:spcBef>
              <a:buNone/>
            </a:pPr>
            <a:endParaRPr lang="en-US" dirty="0"/>
          </a:p>
          <a:p>
            <a:pPr marL="0" indent="0" algn="just">
              <a:buNone/>
            </a:pPr>
            <a:endParaRPr lang="en-ZA" sz="2000" dirty="0"/>
          </a:p>
        </p:txBody>
      </p:sp>
      <p:sp>
        <p:nvSpPr>
          <p:cNvPr id="6" name="Footer Placeholder 1"/>
          <p:cNvSpPr>
            <a:spLocks noGrp="1"/>
          </p:cNvSpPr>
          <p:nvPr>
            <p:ph type="ftr" sz="quarter" idx="11"/>
          </p:nvPr>
        </p:nvSpPr>
        <p:spPr>
          <a:xfrm>
            <a:off x="628650" y="5895691"/>
            <a:ext cx="4748568" cy="36512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4028620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384805"/>
          </a:xfrm>
        </p:spPr>
        <p:txBody>
          <a:bodyPr>
            <a:noAutofit/>
          </a:bodyPr>
          <a:lstStyle/>
          <a:p>
            <a:pPr algn="ctr"/>
            <a:r>
              <a:rPr lang="en-ZA" sz="2000" dirty="0">
                <a:solidFill>
                  <a:srgbClr val="ED7D31"/>
                </a:solidFill>
              </a:rPr>
              <a:t>Programme 1:  Corporate Management Annual Targets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38439861"/>
              </p:ext>
            </p:extLst>
          </p:nvPr>
        </p:nvGraphicFramePr>
        <p:xfrm>
          <a:off x="258793" y="707037"/>
          <a:ext cx="8462127" cy="5083812"/>
        </p:xfrm>
        <a:graphic>
          <a:graphicData uri="http://schemas.openxmlformats.org/drawingml/2006/table">
            <a:tbl>
              <a:tblPr firstRow="1" bandRow="1">
                <a:tableStyleId>{21E4AEA4-8DFA-4A89-87EB-49C32662AFE0}</a:tableStyleId>
              </a:tblPr>
              <a:tblGrid>
                <a:gridCol w="1754743">
                  <a:extLst>
                    <a:ext uri="{9D8B030D-6E8A-4147-A177-3AD203B41FA5}">
                      <a16:colId xmlns:a16="http://schemas.microsoft.com/office/drawing/2014/main" val="20001"/>
                    </a:ext>
                  </a:extLst>
                </a:gridCol>
                <a:gridCol w="1555180">
                  <a:extLst>
                    <a:ext uri="{9D8B030D-6E8A-4147-A177-3AD203B41FA5}">
                      <a16:colId xmlns:a16="http://schemas.microsoft.com/office/drawing/2014/main" val="1035027834"/>
                    </a:ext>
                  </a:extLst>
                </a:gridCol>
                <a:gridCol w="1587484">
                  <a:extLst>
                    <a:ext uri="{9D8B030D-6E8A-4147-A177-3AD203B41FA5}">
                      <a16:colId xmlns:a16="http://schemas.microsoft.com/office/drawing/2014/main" val="2209766174"/>
                    </a:ext>
                  </a:extLst>
                </a:gridCol>
                <a:gridCol w="1943100">
                  <a:extLst>
                    <a:ext uri="{9D8B030D-6E8A-4147-A177-3AD203B41FA5}">
                      <a16:colId xmlns:a16="http://schemas.microsoft.com/office/drawing/2014/main" val="2530067727"/>
                    </a:ext>
                  </a:extLst>
                </a:gridCol>
                <a:gridCol w="1621620">
                  <a:extLst>
                    <a:ext uri="{9D8B030D-6E8A-4147-A177-3AD203B41FA5}">
                      <a16:colId xmlns:a16="http://schemas.microsoft.com/office/drawing/2014/main" val="3454523602"/>
                    </a:ext>
                  </a:extLst>
                </a:gridCol>
              </a:tblGrid>
              <a:tr h="288630">
                <a:tc rowSpan="2">
                  <a:txBody>
                    <a:bodyPr/>
                    <a:lstStyle/>
                    <a:p>
                      <a:pPr algn="ctr">
                        <a:lnSpc>
                          <a:spcPct val="100000"/>
                        </a:lnSpc>
                      </a:pPr>
                      <a:r>
                        <a:rPr lang="en-ZA"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pPr>
                      <a:r>
                        <a:rPr lang="en-ZA"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95457">
                <a:tc vMerge="1">
                  <a:txBody>
                    <a:bodyPr/>
                    <a:lstStyle/>
                    <a:p>
                      <a:endParaRPr lang="en-ZA" dirty="0"/>
                    </a:p>
                  </a:txBody>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2946">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Output: </a:t>
                      </a:r>
                      <a:r>
                        <a:rPr lang="en-ZA" sz="1400" dirty="0">
                          <a:effectLst/>
                          <a:latin typeface="Gill Sans MT" panose="020B0502020104020203" pitchFamily="34" charset="0"/>
                          <a:ea typeface="Calibri" panose="020F0502020204030204" pitchFamily="34" charset="0"/>
                        </a:rPr>
                        <a:t>Unqualified annual audit on financial and non-financial performance</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a:t>
                      </a:r>
                      <a:r>
                        <a:rPr lang="en-ZA" sz="1400" b="0" dirty="0">
                          <a:effectLst/>
                          <a:latin typeface="Gill Sans MT" panose="020B0502020104020203" pitchFamily="34" charset="0"/>
                          <a:ea typeface="Calibri" panose="020F0502020204030204" pitchFamily="34" charset="0"/>
                        </a:rPr>
                        <a:t>Audit outcome on financial statements and performance information</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77956672"/>
                  </a:ext>
                </a:extLst>
              </a:tr>
              <a:tr h="646534">
                <a:tc>
                  <a:txBody>
                    <a:bodyPr/>
                    <a:lstStyle/>
                    <a:p>
                      <a:pPr algn="just">
                        <a:lnSpc>
                          <a:spcPct val="100000"/>
                        </a:lnSpc>
                        <a:spcAft>
                          <a:spcPts val="0"/>
                        </a:spcAft>
                      </a:pPr>
                      <a:r>
                        <a:rPr lang="en-ZA" sz="1400" dirty="0">
                          <a:effectLst/>
                          <a:latin typeface="Gill Sans MT" panose="020B0502020104020203" pitchFamily="34" charset="0"/>
                          <a:ea typeface="Calibri" panose="020F0502020204030204" pitchFamily="34" charset="0"/>
                        </a:rPr>
                        <a:t>Unqualified audit on financial statements and performance information</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400" kern="1200" dirty="0">
                          <a:solidFill>
                            <a:schemeClr val="dk1"/>
                          </a:solidFill>
                          <a:effectLst/>
                          <a:latin typeface="Gill Sans MT" panose="020B0502020104020203" pitchFamily="34" charset="0"/>
                          <a:ea typeface="+mn-ea"/>
                          <a:cs typeface="+mn-cs"/>
                        </a:rPr>
                        <a:t>Financial and non-financial performance information submitted to the Auditor-General of South Africa (AGSA) and National Treasury (NT)</a:t>
                      </a:r>
                    </a:p>
                    <a:p>
                      <a:pPr algn="just">
                        <a:lnSpc>
                          <a:spcPct val="10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6213" lvl="0" indent="-176213" algn="just">
                        <a:lnSpc>
                          <a:spcPct val="100000"/>
                        </a:lnSpc>
                        <a:spcAft>
                          <a:spcPts val="0"/>
                        </a:spcAft>
                        <a:buFont typeface="Symbol" panose="05050102010706020507" pitchFamily="18" charset="2"/>
                        <a:buChar char=""/>
                      </a:pPr>
                      <a:r>
                        <a:rPr lang="en-ZA" sz="1400" dirty="0">
                          <a:effectLst/>
                          <a:latin typeface="Gill Sans MT" panose="020B0502020104020203" pitchFamily="34" charset="0"/>
                        </a:rPr>
                        <a:t>Implementation plan developed as per AGSA outcomes</a:t>
                      </a:r>
                    </a:p>
                    <a:p>
                      <a:pPr marL="176213" lvl="0" indent="-176213" algn="just">
                        <a:lnSpc>
                          <a:spcPct val="100000"/>
                        </a:lnSpc>
                        <a:spcAft>
                          <a:spcPts val="0"/>
                        </a:spcAft>
                        <a:buFont typeface="Symbol" panose="05050102010706020507" pitchFamily="18" charset="2"/>
                        <a:buChar char=""/>
                      </a:pPr>
                      <a:r>
                        <a:rPr lang="en-ZA" sz="1400" dirty="0">
                          <a:effectLst/>
                          <a:latin typeface="Gill Sans MT" panose="020B0502020104020203" pitchFamily="34" charset="0"/>
                        </a:rPr>
                        <a:t>Review of internal control measures</a:t>
                      </a:r>
                    </a:p>
                    <a:p>
                      <a:pPr marL="176213" indent="-176213" algn="just">
                        <a:lnSpc>
                          <a:spcPct val="100000"/>
                        </a:lnSpc>
                        <a:spcAft>
                          <a:spcPts val="0"/>
                        </a:spcAft>
                      </a:pPr>
                      <a:r>
                        <a:rPr lang="en-ZA" sz="1400" dirty="0">
                          <a:effectLst/>
                          <a:latin typeface="Gill Sans MT" panose="020B0502020104020203"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531756">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Output: </a:t>
                      </a:r>
                      <a:r>
                        <a:rPr lang="en-GB" sz="1400" dirty="0">
                          <a:effectLst/>
                          <a:latin typeface="Arial" panose="020B0604020202020204" pitchFamily="34" charset="0"/>
                          <a:ea typeface="Calibri" panose="020F0502020204030204" pitchFamily="34" charset="0"/>
                        </a:rPr>
                        <a:t>To attract and retain a capable and ethical workforce in a caring environment</a:t>
                      </a:r>
                      <a:endPar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a:t>
                      </a:r>
                      <a:r>
                        <a:rPr lang="en-GB" sz="1400" kern="1200" dirty="0">
                          <a:solidFill>
                            <a:schemeClr val="dk1"/>
                          </a:solidFill>
                          <a:effectLst/>
                          <a:latin typeface="Gill Sans MT" panose="020B0502020104020203" pitchFamily="34" charset="0"/>
                          <a:ea typeface="+mn-ea"/>
                          <a:cs typeface="+mn-cs"/>
                        </a:rPr>
                        <a:t>Vacancy rate</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0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0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76213" indent="-176213" algn="just">
                        <a:lnSpc>
                          <a:spcPct val="100000"/>
                        </a:lnSpc>
                        <a:spcAft>
                          <a:spcPts val="0"/>
                        </a:spcAft>
                      </a:pPr>
                      <a:endParaRPr lang="en-ZA" sz="16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0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0237083"/>
                  </a:ext>
                </a:extLst>
              </a:tr>
              <a:tr h="646534">
                <a:tc>
                  <a:txBody>
                    <a:bodyPr/>
                    <a:lstStyle/>
                    <a:p>
                      <a:pPr marL="0" marR="0" algn="just">
                        <a:lnSpc>
                          <a:spcPct val="107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Vacancy rate not to exceed 10% of the funded establishment</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Vacancy rate not to exceed 10% of the funded establishment</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Vacancy rate not to exceed 10% of the funded establishment</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GB" sz="1400" dirty="0">
                          <a:effectLst/>
                          <a:latin typeface="Gill Sans MT" panose="020B0502020104020203" pitchFamily="34" charset="0"/>
                          <a:cs typeface="Times New Roman" panose="02020603050405020304" pitchFamily="18" charset="0"/>
                        </a:rPr>
                        <a:t>Vacancy rate not to exceed 10% of the funded establishment</a:t>
                      </a:r>
                      <a:endParaRPr lang="en-US" sz="1400" dirty="0">
                        <a:effectLst/>
                        <a:latin typeface="Gill Sans MT" panose="020B05020201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Vacancy rate not to exceed 10% of the funded establishment</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1363039"/>
                  </a:ext>
                </a:extLst>
              </a:tr>
            </a:tbl>
          </a:graphicData>
        </a:graphic>
      </p:graphicFrame>
      <p:sp>
        <p:nvSpPr>
          <p:cNvPr id="2" name="Footer Placeholder 1"/>
          <p:cNvSpPr>
            <a:spLocks noGrp="1"/>
          </p:cNvSpPr>
          <p:nvPr>
            <p:ph type="ftr" sz="quarter" idx="11"/>
          </p:nvPr>
        </p:nvSpPr>
        <p:spPr>
          <a:xfrm>
            <a:off x="258793" y="5907664"/>
            <a:ext cx="488641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1206545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384805"/>
          </a:xfrm>
        </p:spPr>
        <p:txBody>
          <a:bodyPr>
            <a:noAutofit/>
          </a:bodyPr>
          <a:lstStyle/>
          <a:p>
            <a:pPr algn="ctr"/>
            <a:r>
              <a:rPr lang="en-ZA" sz="2000" dirty="0">
                <a:solidFill>
                  <a:srgbClr val="ED7D31"/>
                </a:solidFill>
              </a:rPr>
              <a:t>Programme 1:  Corporate Management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9658899"/>
              </p:ext>
            </p:extLst>
          </p:nvPr>
        </p:nvGraphicFramePr>
        <p:xfrm>
          <a:off x="258793" y="707037"/>
          <a:ext cx="8462127" cy="4764781"/>
        </p:xfrm>
        <a:graphic>
          <a:graphicData uri="http://schemas.openxmlformats.org/drawingml/2006/table">
            <a:tbl>
              <a:tblPr firstRow="1" bandRow="1">
                <a:tableStyleId>{21E4AEA4-8DFA-4A89-87EB-49C32662AFE0}</a:tableStyleId>
              </a:tblPr>
              <a:tblGrid>
                <a:gridCol w="1754743">
                  <a:extLst>
                    <a:ext uri="{9D8B030D-6E8A-4147-A177-3AD203B41FA5}">
                      <a16:colId xmlns:a16="http://schemas.microsoft.com/office/drawing/2014/main" val="20001"/>
                    </a:ext>
                  </a:extLst>
                </a:gridCol>
                <a:gridCol w="1555180">
                  <a:extLst>
                    <a:ext uri="{9D8B030D-6E8A-4147-A177-3AD203B41FA5}">
                      <a16:colId xmlns:a16="http://schemas.microsoft.com/office/drawing/2014/main" val="1035027834"/>
                    </a:ext>
                  </a:extLst>
                </a:gridCol>
                <a:gridCol w="1828212">
                  <a:extLst>
                    <a:ext uri="{9D8B030D-6E8A-4147-A177-3AD203B41FA5}">
                      <a16:colId xmlns:a16="http://schemas.microsoft.com/office/drawing/2014/main" val="2209766174"/>
                    </a:ext>
                  </a:extLst>
                </a:gridCol>
                <a:gridCol w="1565906">
                  <a:extLst>
                    <a:ext uri="{9D8B030D-6E8A-4147-A177-3AD203B41FA5}">
                      <a16:colId xmlns:a16="http://schemas.microsoft.com/office/drawing/2014/main" val="2277793781"/>
                    </a:ext>
                  </a:extLst>
                </a:gridCol>
                <a:gridCol w="1758086">
                  <a:extLst>
                    <a:ext uri="{9D8B030D-6E8A-4147-A177-3AD203B41FA5}">
                      <a16:colId xmlns:a16="http://schemas.microsoft.com/office/drawing/2014/main" val="20005"/>
                    </a:ext>
                  </a:extLst>
                </a:gridCol>
              </a:tblGrid>
              <a:tr h="288630">
                <a:tc rowSpan="2">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just">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295457">
                <a:tc vMerge="1">
                  <a:txBody>
                    <a:bodyPr/>
                    <a:lstStyle/>
                    <a:p>
                      <a:endParaRPr lang="en-ZA" dirty="0"/>
                    </a:p>
                  </a:txBody>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2946">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Output: </a:t>
                      </a:r>
                      <a:r>
                        <a:rPr lang="en-ZA" sz="1400" dirty="0">
                          <a:effectLst/>
                          <a:latin typeface="Gill Sans MT" panose="020B0502020104020203" pitchFamily="34" charset="0"/>
                          <a:ea typeface="Calibri" panose="020F0502020204030204" pitchFamily="34" charset="0"/>
                        </a:rPr>
                        <a:t>To attract and retain a capable and ethical workforce in a caring environment</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a:t>
                      </a:r>
                      <a:r>
                        <a:rPr lang="en-ZA" sz="1400" b="0" dirty="0">
                          <a:effectLst/>
                          <a:latin typeface="Gill Sans MT" panose="020B0502020104020203" pitchFamily="34" charset="0"/>
                          <a:ea typeface="Calibri" panose="020F0502020204030204" pitchFamily="34" charset="0"/>
                        </a:rPr>
                        <a:t>Percentage compliance with equity targets in terms of departmental Employment Equity Plan</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646534">
                <a:tc>
                  <a:txBody>
                    <a:bodyPr/>
                    <a:lstStyle/>
                    <a:p>
                      <a:pPr algn="just">
                        <a:lnSpc>
                          <a:spcPct val="107000"/>
                        </a:lnSpc>
                        <a:spcAft>
                          <a:spcPts val="80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Maintain minimum of 50% women representation at SMS level through designation of SMS posts at recruitment</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Maintain minimum of 50% women representation at SMS level through designation of SMS posts at recruitment</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Maintain minimum of 50% women representation at SMS level through designation of SMS posts at recruitment</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Maintain minimum of 50% women representation at SMS level through designation of SMS posts at recruitment</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Maintain minimum of 50% women representation at SMS level through designation of SMS posts at recruitment</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1009352">
                <a:tc>
                  <a:txBody>
                    <a:bodyPr/>
                    <a:lstStyle/>
                    <a:p>
                      <a:pPr marL="0" marR="0"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Maintain minimum of 3% people with disabilities representation</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Maintain minimum of 3% people with disabilities representation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228600" marR="0"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Maintain minimum of 3% people with disabilities representation</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228600" marR="0"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Maintain minimum of 3% people with disabilities representation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Maintain minimum of 3% people with disabilities representation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228600" marR="0"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1693133"/>
                  </a:ext>
                </a:extLst>
              </a:tr>
              <a:tr h="646534">
                <a:tc>
                  <a:txBody>
                    <a:bodyPr/>
                    <a:lstStyle/>
                    <a:p>
                      <a:pPr marL="0" marR="0"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Maintain minimum of 91,5% black representation</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Maintain minimum of 91,5% black representation</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Maintain minimum of 91,5% black representation</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Maintain minimum of 91,5% black representation</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Maintain minimum of 91,5% black representation</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7100631"/>
                  </a:ext>
                </a:extLst>
              </a:tr>
            </a:tbl>
          </a:graphicData>
        </a:graphic>
      </p:graphicFrame>
      <p:sp>
        <p:nvSpPr>
          <p:cNvPr id="2" name="Footer Placeholder 1"/>
          <p:cNvSpPr>
            <a:spLocks noGrp="1"/>
          </p:cNvSpPr>
          <p:nvPr>
            <p:ph type="ftr" sz="quarter" idx="11"/>
          </p:nvPr>
        </p:nvSpPr>
        <p:spPr>
          <a:xfrm>
            <a:off x="258793" y="5837735"/>
            <a:ext cx="520031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97145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384805"/>
          </a:xfrm>
        </p:spPr>
        <p:txBody>
          <a:bodyPr>
            <a:noAutofit/>
          </a:bodyPr>
          <a:lstStyle/>
          <a:p>
            <a:pPr algn="ctr"/>
            <a:r>
              <a:rPr lang="en-ZA" sz="2000" dirty="0">
                <a:solidFill>
                  <a:srgbClr val="ED7D31"/>
                </a:solidFill>
              </a:rPr>
              <a:t>Programme 1:  Corporate Management Annual Targets</a:t>
            </a:r>
            <a:endParaRPr lang="en-ZA" sz="2100" dirty="0">
              <a:solidFill>
                <a:schemeClr val="tx1"/>
              </a:solidFill>
            </a:endParaRPr>
          </a:p>
        </p:txBody>
      </p:sp>
      <p:graphicFrame>
        <p:nvGraphicFramePr>
          <p:cNvPr id="6" name="Content Placeholder 5"/>
          <p:cNvGraphicFramePr>
            <a:graphicFrameLocks noGrp="1"/>
          </p:cNvGraphicFramePr>
          <p:nvPr>
            <p:ph idx="1"/>
          </p:nvPr>
        </p:nvGraphicFramePr>
        <p:xfrm>
          <a:off x="258793" y="707037"/>
          <a:ext cx="8462127" cy="5081769"/>
        </p:xfrm>
        <a:graphic>
          <a:graphicData uri="http://schemas.openxmlformats.org/drawingml/2006/table">
            <a:tbl>
              <a:tblPr firstRow="1" bandRow="1">
                <a:tableStyleId>{21E4AEA4-8DFA-4A89-87EB-49C32662AFE0}</a:tableStyleId>
              </a:tblPr>
              <a:tblGrid>
                <a:gridCol w="1754743">
                  <a:extLst>
                    <a:ext uri="{9D8B030D-6E8A-4147-A177-3AD203B41FA5}">
                      <a16:colId xmlns:a16="http://schemas.microsoft.com/office/drawing/2014/main" val="20001"/>
                    </a:ext>
                  </a:extLst>
                </a:gridCol>
                <a:gridCol w="1653300">
                  <a:extLst>
                    <a:ext uri="{9D8B030D-6E8A-4147-A177-3AD203B41FA5}">
                      <a16:colId xmlns:a16="http://schemas.microsoft.com/office/drawing/2014/main" val="1035027834"/>
                    </a:ext>
                  </a:extLst>
                </a:gridCol>
                <a:gridCol w="232064">
                  <a:extLst>
                    <a:ext uri="{9D8B030D-6E8A-4147-A177-3AD203B41FA5}">
                      <a16:colId xmlns:a16="http://schemas.microsoft.com/office/drawing/2014/main" val="650366979"/>
                    </a:ext>
                  </a:extLst>
                </a:gridCol>
                <a:gridCol w="1347355">
                  <a:extLst>
                    <a:ext uri="{9D8B030D-6E8A-4147-A177-3AD203B41FA5}">
                      <a16:colId xmlns:a16="http://schemas.microsoft.com/office/drawing/2014/main" val="113552755"/>
                    </a:ext>
                  </a:extLst>
                </a:gridCol>
                <a:gridCol w="150673">
                  <a:extLst>
                    <a:ext uri="{9D8B030D-6E8A-4147-A177-3AD203B41FA5}">
                      <a16:colId xmlns:a16="http://schemas.microsoft.com/office/drawing/2014/main" val="1502155279"/>
                    </a:ext>
                  </a:extLst>
                </a:gridCol>
                <a:gridCol w="1565906">
                  <a:extLst>
                    <a:ext uri="{9D8B030D-6E8A-4147-A177-3AD203B41FA5}">
                      <a16:colId xmlns:a16="http://schemas.microsoft.com/office/drawing/2014/main" val="2277793781"/>
                    </a:ext>
                  </a:extLst>
                </a:gridCol>
                <a:gridCol w="1758086">
                  <a:extLst>
                    <a:ext uri="{9D8B030D-6E8A-4147-A177-3AD203B41FA5}">
                      <a16:colId xmlns:a16="http://schemas.microsoft.com/office/drawing/2014/main" val="20005"/>
                    </a:ext>
                  </a:extLst>
                </a:gridCol>
              </a:tblGrid>
              <a:tr h="277165">
                <a:tc rowSpan="2">
                  <a:txBody>
                    <a:bodyPr/>
                    <a:lstStyle/>
                    <a:p>
                      <a:pPr algn="ctr">
                        <a:lnSpc>
                          <a:spcPct val="100000"/>
                        </a:lnSpc>
                        <a:spcAft>
                          <a:spcPts val="0"/>
                        </a:spcAft>
                      </a:pPr>
                      <a:r>
                        <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2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6">
                  <a:txBody>
                    <a:bodyPr/>
                    <a:lstStyle/>
                    <a:p>
                      <a:pPr algn="ctr">
                        <a:lnSpc>
                          <a:spcPct val="100000"/>
                        </a:lnSpc>
                        <a:spcAft>
                          <a:spcPts val="0"/>
                        </a:spcAft>
                      </a:pPr>
                      <a:r>
                        <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2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283721">
                <a:tc vMerge="1">
                  <a:txBody>
                    <a:bodyPr/>
                    <a:lstStyle/>
                    <a:p>
                      <a:endParaRPr lang="en-ZA" dirty="0"/>
                    </a:p>
                  </a:txBody>
                  <a:tcPr/>
                </a:tc>
                <a:tc gridSpan="2">
                  <a:txBody>
                    <a:bodyPr/>
                    <a:lstStyle/>
                    <a:p>
                      <a:pPr algn="ctr">
                        <a:lnSpc>
                          <a:spcPct val="100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0000"/>
                        </a:lnSpc>
                        <a:spcAft>
                          <a:spcPts val="0"/>
                        </a:spcAft>
                      </a:pP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0000"/>
                        </a:lnSpc>
                        <a:spcAft>
                          <a:spcPts val="0"/>
                        </a:spcAft>
                      </a:pP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4655">
                <a:tc gridSpan="7">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Output: </a:t>
                      </a:r>
                      <a:r>
                        <a:rPr lang="en-ZA" sz="1400" dirty="0">
                          <a:effectLst/>
                          <a:latin typeface="Gill Sans MT" panose="020B0502020104020203" pitchFamily="34" charset="0"/>
                          <a:ea typeface="Calibri" panose="020F0502020204030204" pitchFamily="34" charset="0"/>
                        </a:rPr>
                        <a:t>Capacity development interventions to address identified skills gaps</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a:t>
                      </a:r>
                      <a:r>
                        <a:rPr lang="en-ZA" sz="1400" b="0" dirty="0">
                          <a:effectLst/>
                          <a:latin typeface="Gill Sans MT" panose="020B0502020104020203" pitchFamily="34" charset="0"/>
                          <a:ea typeface="Calibri" panose="020F0502020204030204" pitchFamily="34" charset="0"/>
                        </a:rPr>
                        <a:t>Percentage implementation of Work Place Skills Plan (WSP) with defined targeted training interventions</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1096074">
                <a:tc rowSpan="2">
                  <a:txBody>
                    <a:bodyPr/>
                    <a:lstStyle/>
                    <a:p>
                      <a:pPr marL="0" marR="0" algn="just">
                        <a:lnSpc>
                          <a:spcPct val="107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Development and 100% implementation of WSP for all employees</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Development and 25% implementation WSP for all employees</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30% implementation of WSP for all employees</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r>
                        <a:rPr lang="en-GB" sz="12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30% implementation of WSP for all employees</a:t>
                      </a:r>
                      <a:endParaRPr lang="en-US" sz="120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2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25% implementation of WSP for all employees</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r>
                        <a:rPr lang="en-GB" sz="12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25% implementation of WSP for all employees</a:t>
                      </a:r>
                      <a:endParaRPr lang="en-US" sz="120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2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20% implementation of WSP for all employees</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2630577">
                <a:tc vMerge="1">
                  <a:txBody>
                    <a:bodyPr/>
                    <a:lstStyle/>
                    <a:p>
                      <a:endParaRPr lang="en-US" dirty="0">
                        <a:solidFill>
                          <a:srgbClr val="FF0000"/>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Identify suitable leadership programmes for MMS and SMS to address skills gaps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Training undertaken for MMS and SMS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Training undertaken for MMS and SMS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Consultation with various stakeholders on the mentorship and coaching framework undertaken</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Training undertaken for MMS and SMS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rPr>
                        <a:t>Training undertaken for MMS and SMS members identified for leadership programme</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bl>
          </a:graphicData>
        </a:graphic>
      </p:graphicFrame>
      <p:sp>
        <p:nvSpPr>
          <p:cNvPr id="2" name="Footer Placeholder 1"/>
          <p:cNvSpPr>
            <a:spLocks noGrp="1"/>
          </p:cNvSpPr>
          <p:nvPr>
            <p:ph type="ftr" sz="quarter" idx="11"/>
          </p:nvPr>
        </p:nvSpPr>
        <p:spPr>
          <a:xfrm>
            <a:off x="258793" y="5991226"/>
            <a:ext cx="498194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1990556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384805"/>
          </a:xfrm>
        </p:spPr>
        <p:txBody>
          <a:bodyPr>
            <a:noAutofit/>
          </a:bodyPr>
          <a:lstStyle/>
          <a:p>
            <a:pPr algn="ctr"/>
            <a:r>
              <a:rPr lang="en-ZA" sz="2000" dirty="0">
                <a:solidFill>
                  <a:srgbClr val="ED7D31"/>
                </a:solidFill>
              </a:rPr>
              <a:t>Programme 1:  Corporate Management Annual Targets</a:t>
            </a:r>
            <a:endParaRPr lang="en-ZA" sz="2100" dirty="0">
              <a:solidFill>
                <a:schemeClr val="tx1"/>
              </a:solidFill>
            </a:endParaRPr>
          </a:p>
        </p:txBody>
      </p:sp>
      <p:graphicFrame>
        <p:nvGraphicFramePr>
          <p:cNvPr id="6" name="Content Placeholder 5"/>
          <p:cNvGraphicFramePr>
            <a:graphicFrameLocks noGrp="1"/>
          </p:cNvGraphicFramePr>
          <p:nvPr>
            <p:ph idx="1"/>
          </p:nvPr>
        </p:nvGraphicFramePr>
        <p:xfrm>
          <a:off x="258793" y="859809"/>
          <a:ext cx="8462127" cy="2983400"/>
        </p:xfrm>
        <a:graphic>
          <a:graphicData uri="http://schemas.openxmlformats.org/drawingml/2006/table">
            <a:tbl>
              <a:tblPr firstRow="1" bandRow="1">
                <a:tableStyleId>{21E4AEA4-8DFA-4A89-87EB-49C32662AFE0}</a:tableStyleId>
              </a:tblPr>
              <a:tblGrid>
                <a:gridCol w="1754743">
                  <a:extLst>
                    <a:ext uri="{9D8B030D-6E8A-4147-A177-3AD203B41FA5}">
                      <a16:colId xmlns:a16="http://schemas.microsoft.com/office/drawing/2014/main" val="20001"/>
                    </a:ext>
                  </a:extLst>
                </a:gridCol>
                <a:gridCol w="1555180">
                  <a:extLst>
                    <a:ext uri="{9D8B030D-6E8A-4147-A177-3AD203B41FA5}">
                      <a16:colId xmlns:a16="http://schemas.microsoft.com/office/drawing/2014/main" val="1035027834"/>
                    </a:ext>
                  </a:extLst>
                </a:gridCol>
                <a:gridCol w="1828212">
                  <a:extLst>
                    <a:ext uri="{9D8B030D-6E8A-4147-A177-3AD203B41FA5}">
                      <a16:colId xmlns:a16="http://schemas.microsoft.com/office/drawing/2014/main" val="2209766174"/>
                    </a:ext>
                  </a:extLst>
                </a:gridCol>
                <a:gridCol w="1565906">
                  <a:extLst>
                    <a:ext uri="{9D8B030D-6E8A-4147-A177-3AD203B41FA5}">
                      <a16:colId xmlns:a16="http://schemas.microsoft.com/office/drawing/2014/main" val="2277793781"/>
                    </a:ext>
                  </a:extLst>
                </a:gridCol>
                <a:gridCol w="1758086">
                  <a:extLst>
                    <a:ext uri="{9D8B030D-6E8A-4147-A177-3AD203B41FA5}">
                      <a16:colId xmlns:a16="http://schemas.microsoft.com/office/drawing/2014/main" val="20005"/>
                    </a:ext>
                  </a:extLst>
                </a:gridCol>
              </a:tblGrid>
              <a:tr h="313898">
                <a:tc rowSpan="2">
                  <a:txBody>
                    <a:bodyPr/>
                    <a:lstStyle/>
                    <a:p>
                      <a:pPr algn="ctr">
                        <a:lnSpc>
                          <a:spcPct val="100000"/>
                        </a:lnSpc>
                      </a:pPr>
                      <a:r>
                        <a:rPr lang="en-ZA"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pPr>
                      <a:r>
                        <a:rPr lang="en-ZA"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374761">
                <a:tc vMerge="1">
                  <a:txBody>
                    <a:bodyPr/>
                    <a:lstStyle/>
                    <a:p>
                      <a:endParaRPr lang="en-ZA" dirty="0"/>
                    </a:p>
                  </a:txBody>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8579">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Output: </a:t>
                      </a:r>
                      <a:r>
                        <a:rPr lang="en-ZA" sz="1600" dirty="0">
                          <a:effectLst/>
                          <a:latin typeface="Gill Sans MT" panose="020B0502020104020203" pitchFamily="34" charset="0"/>
                          <a:ea typeface="Calibri" panose="020F0502020204030204" pitchFamily="34" charset="0"/>
                        </a:rPr>
                        <a:t>Audit reports with recommendations as per the approved Internal Audit Plan</a:t>
                      </a:r>
                      <a:endParaRPr kumimoji="0" lang="en-ZA" sz="16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a:t>
                      </a:r>
                      <a:r>
                        <a:rPr lang="en-ZA" sz="1600" b="0" dirty="0">
                          <a:effectLst/>
                          <a:latin typeface="Gill Sans MT" panose="020B0502020104020203" pitchFamily="34" charset="0"/>
                          <a:ea typeface="Calibri" panose="020F0502020204030204" pitchFamily="34" charset="0"/>
                        </a:rPr>
                        <a:t>Percentage implementation of the annual internal audit plan</a:t>
                      </a:r>
                      <a:endParaRPr kumimoji="0" lang="en-ZA" sz="16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1654780">
                <a:tc>
                  <a:txBody>
                    <a:bodyPr/>
                    <a:lstStyle/>
                    <a:p>
                      <a:pPr marL="0" marR="0" algn="just">
                        <a:lnSpc>
                          <a:spcPct val="107000"/>
                        </a:lnSpc>
                        <a:spcBef>
                          <a:spcPts val="0"/>
                        </a:spcBef>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100% implementation of the Annual Internal Audit Plan</a:t>
                      </a:r>
                      <a:endParaRPr lang="en-US" sz="16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30% implementation of the Annual Internal Audit Plan</a:t>
                      </a:r>
                      <a:endParaRPr lang="en-US"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30% implementation of the Annual Internal Audit Plan</a:t>
                      </a:r>
                      <a:endParaRPr lang="en-US"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30% implementation of the Annual Internal Audit Plan</a:t>
                      </a:r>
                      <a:endParaRPr lang="en-US"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10% implementation of the Annual Internal Audit Plan</a:t>
                      </a:r>
                      <a:endParaRPr lang="en-US"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bl>
          </a:graphicData>
        </a:graphic>
      </p:graphicFrame>
      <p:sp>
        <p:nvSpPr>
          <p:cNvPr id="2" name="Footer Placeholder 1"/>
          <p:cNvSpPr>
            <a:spLocks noGrp="1"/>
          </p:cNvSpPr>
          <p:nvPr>
            <p:ph type="ftr" sz="quarter" idx="11"/>
          </p:nvPr>
        </p:nvSpPr>
        <p:spPr>
          <a:xfrm>
            <a:off x="258794" y="5987720"/>
            <a:ext cx="439509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3115199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384805"/>
          </a:xfrm>
        </p:spPr>
        <p:txBody>
          <a:bodyPr>
            <a:noAutofit/>
          </a:bodyPr>
          <a:lstStyle/>
          <a:p>
            <a:pPr algn="ctr"/>
            <a:r>
              <a:rPr lang="en-ZA" sz="2000" dirty="0">
                <a:solidFill>
                  <a:srgbClr val="ED7D31"/>
                </a:solidFill>
              </a:rPr>
              <a:t>Programme 1:  Corporate Management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81598299"/>
              </p:ext>
            </p:extLst>
          </p:nvPr>
        </p:nvGraphicFramePr>
        <p:xfrm>
          <a:off x="258793" y="707037"/>
          <a:ext cx="8462127" cy="5007399"/>
        </p:xfrm>
        <a:graphic>
          <a:graphicData uri="http://schemas.openxmlformats.org/drawingml/2006/table">
            <a:tbl>
              <a:tblPr firstRow="1" bandRow="1">
                <a:tableStyleId>{21E4AEA4-8DFA-4A89-87EB-49C32662AFE0}</a:tableStyleId>
              </a:tblPr>
              <a:tblGrid>
                <a:gridCol w="1989107">
                  <a:extLst>
                    <a:ext uri="{9D8B030D-6E8A-4147-A177-3AD203B41FA5}">
                      <a16:colId xmlns:a16="http://schemas.microsoft.com/office/drawing/2014/main" val="20001"/>
                    </a:ext>
                  </a:extLst>
                </a:gridCol>
                <a:gridCol w="1600200">
                  <a:extLst>
                    <a:ext uri="{9D8B030D-6E8A-4147-A177-3AD203B41FA5}">
                      <a16:colId xmlns:a16="http://schemas.microsoft.com/office/drawing/2014/main" val="319339190"/>
                    </a:ext>
                  </a:extLst>
                </a:gridCol>
                <a:gridCol w="1548828">
                  <a:extLst>
                    <a:ext uri="{9D8B030D-6E8A-4147-A177-3AD203B41FA5}">
                      <a16:colId xmlns:a16="http://schemas.microsoft.com/office/drawing/2014/main" val="295109171"/>
                    </a:ext>
                  </a:extLst>
                </a:gridCol>
                <a:gridCol w="1565906">
                  <a:extLst>
                    <a:ext uri="{9D8B030D-6E8A-4147-A177-3AD203B41FA5}">
                      <a16:colId xmlns:a16="http://schemas.microsoft.com/office/drawing/2014/main" val="2277793781"/>
                    </a:ext>
                  </a:extLst>
                </a:gridCol>
                <a:gridCol w="1758086">
                  <a:extLst>
                    <a:ext uri="{9D8B030D-6E8A-4147-A177-3AD203B41FA5}">
                      <a16:colId xmlns:a16="http://schemas.microsoft.com/office/drawing/2014/main" val="20005"/>
                    </a:ext>
                  </a:extLst>
                </a:gridCol>
              </a:tblGrid>
              <a:tr h="313430">
                <a:tc rowSpan="2">
                  <a:txBody>
                    <a:bodyPr/>
                    <a:lstStyle/>
                    <a:p>
                      <a:pPr algn="ctr">
                        <a:lnSpc>
                          <a:spcPct val="100000"/>
                        </a:lnSpc>
                      </a:pPr>
                      <a:r>
                        <a:rPr lang="en-ZA"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pPr>
                      <a:r>
                        <a:rPr lang="en-ZA"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227949">
                <a:tc vMerge="1">
                  <a:txBody>
                    <a:bodyPr/>
                    <a:lstStyle/>
                    <a:p>
                      <a:endParaRPr lang="en-ZA" dirty="0"/>
                    </a:p>
                  </a:txBody>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8910">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Output: </a:t>
                      </a:r>
                      <a:r>
                        <a:rPr lang="en-ZA" sz="1400" dirty="0">
                          <a:effectLst/>
                          <a:latin typeface="Gill Sans MT" panose="020B0502020104020203" pitchFamily="34" charset="0"/>
                          <a:ea typeface="Calibri" panose="020F0502020204030204" pitchFamily="34" charset="0"/>
                        </a:rPr>
                        <a:t>Approved 2020-2021 Departmental Communication Strategy</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a:t>
                      </a:r>
                      <a:r>
                        <a:rPr lang="en-ZA" sz="1400" b="0" dirty="0">
                          <a:effectLst/>
                          <a:latin typeface="Gill Sans MT" panose="020B0502020104020203" pitchFamily="34" charset="0"/>
                          <a:ea typeface="Calibri" panose="020F0502020204030204" pitchFamily="34" charset="0"/>
                        </a:rPr>
                        <a:t>Percentage implementation of the annual Communication Strategy</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120340">
                <a:tc rowSpan="2">
                  <a:txBody>
                    <a:bodyPr/>
                    <a:lstStyle/>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Communication</a:t>
                      </a:r>
                      <a:r>
                        <a:rPr lang="en-GB" sz="1400" baseline="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Strategy for 2020/21 implemented</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100% implementation of Quarter 1 targets of the 2020/21 Annual Implementation Plan of the Communication Strategy</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100% implementation of Quarter t2wo targets of the 2020/21 Annual Implementation Plan of the Communication Strategy</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100% implementation of Quarter 3 targets of the 2020/21 Annual Implementation Plan of the Communication Strategy</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100% implementation of Quarter 4 targets of the 2020/21 Annual Implementation Plan of the Communication Strategy</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1718734">
                <a:tc vMerge="1">
                  <a:txBody>
                    <a:bodyPr/>
                    <a:lstStyle/>
                    <a:p>
                      <a:pPr marL="0" marR="0" algn="just">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Review priorities for the 2020/21 Annual Implementation Plan for the rest of the year</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Review priorities for the 2020/21 Annual Implementation Plan for the rest of the year.</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Review priorities for the 2020/21 Annual Implementation Plan for the rest of the year.</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4159199"/>
                  </a:ext>
                </a:extLst>
              </a:tr>
            </a:tbl>
          </a:graphicData>
        </a:graphic>
      </p:graphicFrame>
      <p:sp>
        <p:nvSpPr>
          <p:cNvPr id="2" name="Footer Placeholder 1"/>
          <p:cNvSpPr>
            <a:spLocks noGrp="1"/>
          </p:cNvSpPr>
          <p:nvPr>
            <p:ph type="ftr" sz="quarter" idx="11"/>
          </p:nvPr>
        </p:nvSpPr>
        <p:spPr>
          <a:xfrm>
            <a:off x="258794" y="5852831"/>
            <a:ext cx="518666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3675694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626E1-A331-4FB3-995C-81CB89AF12C3}"/>
              </a:ext>
            </a:extLst>
          </p:cNvPr>
          <p:cNvSpPr>
            <a:spLocks noGrp="1"/>
          </p:cNvSpPr>
          <p:nvPr>
            <p:ph type="title"/>
          </p:nvPr>
        </p:nvSpPr>
        <p:spPr>
          <a:xfrm>
            <a:off x="304800" y="398108"/>
            <a:ext cx="8634484" cy="485192"/>
          </a:xfrm>
        </p:spPr>
        <p:txBody>
          <a:bodyPr>
            <a:normAutofit/>
          </a:bodyPr>
          <a:lstStyle/>
          <a:p>
            <a:pPr algn="ctr"/>
            <a:r>
              <a:rPr lang="en-ZA" sz="2600" dirty="0"/>
              <a:t>1. CONTEXT FOR REVISION AND RE-TABLING</a:t>
            </a:r>
          </a:p>
        </p:txBody>
      </p:sp>
      <p:sp>
        <p:nvSpPr>
          <p:cNvPr id="6" name="TextBox 5">
            <a:extLst>
              <a:ext uri="{FF2B5EF4-FFF2-40B4-BE49-F238E27FC236}">
                <a16:creationId xmlns:a16="http://schemas.microsoft.com/office/drawing/2014/main" id="{5B291B04-2786-43DA-A78B-DCAA91B1BF51}"/>
              </a:ext>
            </a:extLst>
          </p:cNvPr>
          <p:cNvSpPr txBox="1"/>
          <p:nvPr/>
        </p:nvSpPr>
        <p:spPr>
          <a:xfrm>
            <a:off x="6662443" y="1144598"/>
            <a:ext cx="2157707"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ED7D31"/>
                </a:solidFill>
                <a:effectLst/>
                <a:uLnTx/>
                <a:uFillTx/>
                <a:latin typeface="Calibri" panose="020F0502020204030204"/>
                <a:ea typeface="+mn-ea"/>
                <a:cs typeface="+mn-cs"/>
              </a:rPr>
              <a:t>ESTIMATED GLOBAL</a:t>
            </a:r>
            <a:r>
              <a:rPr kumimoji="0" lang="en-US" sz="1600" b="0" i="0" u="none" strike="noStrike" kern="1200" cap="none" spc="0" normalizeH="0" baseline="0" noProof="0" dirty="0">
                <a:ln>
                  <a:noFill/>
                </a:ln>
                <a:solidFill>
                  <a:srgbClr val="ED7D31"/>
                </a:solidFill>
                <a:effectLst/>
                <a:uLnTx/>
                <a:uFillTx/>
                <a:latin typeface="Calibri" panose="020F0502020204030204"/>
                <a:ea typeface="+mn-ea"/>
                <a:cs typeface="+mn-cs"/>
              </a:rPr>
              <a:t> </a:t>
            </a:r>
            <a:r>
              <a:rPr kumimoji="0" lang="en-ZA" sz="1600" b="0" i="0" u="none" strike="noStrike" kern="1200" cap="none" spc="0" normalizeH="0" baseline="0" noProof="0" dirty="0">
                <a:ln>
                  <a:noFill/>
                </a:ln>
                <a:solidFill>
                  <a:srgbClr val="ED7D31"/>
                </a:solidFill>
                <a:effectLst/>
                <a:uLnTx/>
                <a:uFillTx/>
                <a:latin typeface="Calibri" panose="020F0502020204030204"/>
                <a:ea typeface="+mn-ea"/>
                <a:cs typeface="+mn-cs"/>
              </a:rPr>
              <a:t>IMPACT OF COVID-19 (UNWTO)</a:t>
            </a:r>
            <a:endParaRPr kumimoji="0" lang="en-US" sz="1600" b="0" i="0" u="none" strike="noStrike" kern="1200" cap="none" spc="0" normalizeH="0" baseline="0" noProof="0" dirty="0">
              <a:ln>
                <a:noFill/>
              </a:ln>
              <a:solidFill>
                <a:srgbClr val="ED7D31"/>
              </a:solidFill>
              <a:effectLst/>
              <a:uLnTx/>
              <a:uFillTx/>
              <a:latin typeface="Gill Sans MT" panose="020B0502020104020203"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D7D31"/>
                </a:solidFill>
                <a:effectLst/>
                <a:uLnTx/>
                <a:uFillTx/>
                <a:latin typeface="Gill Sans MT" panose="020B0502020104020203" pitchFamily="34" charset="0"/>
                <a:ea typeface="+mn-ea"/>
                <a:cs typeface="Arial" panose="020B0604020202020204" pitchFamily="34" charset="0"/>
              </a:rPr>
              <a:t>Decline of 290 to 440 million International Tourist Arrivals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D7D31"/>
                </a:solidFill>
                <a:effectLst/>
                <a:uLnTx/>
                <a:uFillTx/>
                <a:latin typeface="Gill Sans MT" panose="020B0502020104020203" pitchFamily="34" charset="0"/>
                <a:ea typeface="+mn-ea"/>
                <a:cs typeface="Arial" panose="020B0604020202020204" pitchFamily="34" charset="0"/>
              </a:rPr>
              <a:t>5 to 7 years lost in numbers of tourists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D7D31"/>
                </a:solidFill>
                <a:effectLst/>
                <a:uLnTx/>
                <a:uFillTx/>
                <a:latin typeface="Gill Sans MT" panose="020B0502020104020203" pitchFamily="34" charset="0"/>
                <a:ea typeface="+mn-ea"/>
                <a:cs typeface="Arial" panose="020B0604020202020204" pitchFamily="34" charset="0"/>
              </a:rPr>
              <a:t>Decline of 300 to 450 US$ billion in Tourism Exports (receipts)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D7D31"/>
                </a:solidFill>
                <a:effectLst/>
                <a:uLnTx/>
                <a:uFillTx/>
                <a:latin typeface="Gill Sans MT" panose="020B0502020104020203" pitchFamily="34" charset="0"/>
                <a:ea typeface="+mn-ea"/>
                <a:cs typeface="Arial" panose="020B0604020202020204" pitchFamily="34" charset="0"/>
              </a:rPr>
              <a:t>1/3 of 1.5 US$ trillion lost in Tourism Exports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endParaRPr>
          </a:p>
        </p:txBody>
      </p:sp>
      <p:sp>
        <p:nvSpPr>
          <p:cNvPr id="8" name="Slide Number Placeholder 7">
            <a:extLst>
              <a:ext uri="{FF2B5EF4-FFF2-40B4-BE49-F238E27FC236}">
                <a16:creationId xmlns:a16="http://schemas.microsoft.com/office/drawing/2014/main" id="{9560CB11-887E-44CF-A9B4-28DC2714F9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00369-66F7-4E90-B9E8-E7C30E015ADE}"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a:xfrm>
            <a:off x="628651" y="6356350"/>
            <a:ext cx="51034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7" name="TextBox 6">
            <a:extLst>
              <a:ext uri="{FF2B5EF4-FFF2-40B4-BE49-F238E27FC236}">
                <a16:creationId xmlns:a16="http://schemas.microsoft.com/office/drawing/2014/main" id="{5B291B04-2786-43DA-A78B-DCAA91B1BF51}"/>
              </a:ext>
            </a:extLst>
          </p:cNvPr>
          <p:cNvSpPr txBox="1"/>
          <p:nvPr/>
        </p:nvSpPr>
        <p:spPr>
          <a:xfrm>
            <a:off x="491455" y="1144598"/>
            <a:ext cx="6026632" cy="4708981"/>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Covid 19 has transformed the global landscape.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All sectors have been impacted but none more than the travel and tourism sector.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With borders being closed, planes and mass transport being grounded and large gatherings being prohibited there is almost zero activity in the sector.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The tourism sector has in the past demonstrated strong resilience and will certainly be transformed and rise again.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Early indications are that recovery of the sector </a:t>
            </a:r>
            <a:r>
              <a:rPr lang="en-US" sz="2000" dirty="0">
                <a:solidFill>
                  <a:prstClr val="black"/>
                </a:solidFill>
                <a:latin typeface="Gill Sans MT" panose="020B0502020104020203" pitchFamily="34" charset="0"/>
                <a:cs typeface="Arial" panose="020B0604020202020204" pitchFamily="34" charset="0"/>
              </a:rPr>
              <a:t>may</a:t>
            </a: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 take between 12 and 24 months.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There are high degrees of uncertainty both with regards to the pandemic and about the future of the sector, the planning context of the public sector will accordingly have to be adjusted.</a:t>
            </a:r>
          </a:p>
        </p:txBody>
      </p:sp>
    </p:spTree>
    <p:extLst>
      <p:ext uri="{BB962C8B-B14F-4D97-AF65-F5344CB8AC3E}">
        <p14:creationId xmlns:p14="http://schemas.microsoft.com/office/powerpoint/2010/main" val="1612277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384805"/>
          </a:xfrm>
        </p:spPr>
        <p:txBody>
          <a:bodyPr>
            <a:noAutofit/>
          </a:bodyPr>
          <a:lstStyle/>
          <a:p>
            <a:pPr algn="ctr"/>
            <a:r>
              <a:rPr lang="en-ZA" sz="2000" dirty="0">
                <a:solidFill>
                  <a:srgbClr val="ED7D31"/>
                </a:solidFill>
              </a:rPr>
              <a:t>Programme 1:  Corporate Management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91249059"/>
              </p:ext>
            </p:extLst>
          </p:nvPr>
        </p:nvGraphicFramePr>
        <p:xfrm>
          <a:off x="258793" y="707037"/>
          <a:ext cx="8462127" cy="3806190"/>
        </p:xfrm>
        <a:graphic>
          <a:graphicData uri="http://schemas.openxmlformats.org/drawingml/2006/table">
            <a:tbl>
              <a:tblPr firstRow="1" bandRow="1">
                <a:tableStyleId>{21E4AEA4-8DFA-4A89-87EB-49C32662AFE0}</a:tableStyleId>
              </a:tblPr>
              <a:tblGrid>
                <a:gridCol w="1989107">
                  <a:extLst>
                    <a:ext uri="{9D8B030D-6E8A-4147-A177-3AD203B41FA5}">
                      <a16:colId xmlns:a16="http://schemas.microsoft.com/office/drawing/2014/main" val="20001"/>
                    </a:ext>
                  </a:extLst>
                </a:gridCol>
                <a:gridCol w="1600200">
                  <a:extLst>
                    <a:ext uri="{9D8B030D-6E8A-4147-A177-3AD203B41FA5}">
                      <a16:colId xmlns:a16="http://schemas.microsoft.com/office/drawing/2014/main" val="319339190"/>
                    </a:ext>
                  </a:extLst>
                </a:gridCol>
                <a:gridCol w="1548828">
                  <a:extLst>
                    <a:ext uri="{9D8B030D-6E8A-4147-A177-3AD203B41FA5}">
                      <a16:colId xmlns:a16="http://schemas.microsoft.com/office/drawing/2014/main" val="295109171"/>
                    </a:ext>
                  </a:extLst>
                </a:gridCol>
                <a:gridCol w="1565906">
                  <a:extLst>
                    <a:ext uri="{9D8B030D-6E8A-4147-A177-3AD203B41FA5}">
                      <a16:colId xmlns:a16="http://schemas.microsoft.com/office/drawing/2014/main" val="2277793781"/>
                    </a:ext>
                  </a:extLst>
                </a:gridCol>
                <a:gridCol w="1758086">
                  <a:extLst>
                    <a:ext uri="{9D8B030D-6E8A-4147-A177-3AD203B41FA5}">
                      <a16:colId xmlns:a16="http://schemas.microsoft.com/office/drawing/2014/main" val="20005"/>
                    </a:ext>
                  </a:extLst>
                </a:gridCol>
              </a:tblGrid>
              <a:tr h="313430">
                <a:tc rowSpan="2">
                  <a:txBody>
                    <a:bodyPr/>
                    <a:lstStyle/>
                    <a:p>
                      <a:pPr algn="ctr">
                        <a:lnSpc>
                          <a:spcPct val="100000"/>
                        </a:lnSpc>
                      </a:pPr>
                      <a:r>
                        <a:rPr lang="en-ZA"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pPr>
                      <a:r>
                        <a:rPr lang="en-ZA"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227949">
                <a:tc vMerge="1">
                  <a:txBody>
                    <a:bodyPr/>
                    <a:lstStyle/>
                    <a:p>
                      <a:endParaRPr lang="en-ZA" dirty="0"/>
                    </a:p>
                  </a:txBody>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8910">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Output: </a:t>
                      </a:r>
                      <a:r>
                        <a:rPr lang="en-ZA" sz="1600" dirty="0">
                          <a:effectLst/>
                          <a:latin typeface="Gill Sans MT" panose="020B0502020104020203" pitchFamily="34" charset="0"/>
                          <a:ea typeface="Calibri" panose="020F0502020204030204" pitchFamily="34" charset="0"/>
                        </a:rPr>
                        <a:t>Approved 2020-2021 Departmental Communication Strategy</a:t>
                      </a:r>
                      <a:endParaRPr kumimoji="0" lang="en-ZA" sz="16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a:t>
                      </a:r>
                      <a:r>
                        <a:rPr lang="en-ZA" sz="1600" b="0" dirty="0">
                          <a:effectLst/>
                          <a:latin typeface="Gill Sans MT" panose="020B0502020104020203" pitchFamily="34" charset="0"/>
                          <a:ea typeface="Calibri" panose="020F0502020204030204" pitchFamily="34" charset="0"/>
                        </a:rPr>
                        <a:t>Percentage implementation of the annual Communication Strategy</a:t>
                      </a:r>
                      <a:endParaRPr kumimoji="0" lang="en-ZA" sz="16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268158">
                <a:tc>
                  <a:txBody>
                    <a:bodyPr/>
                    <a:lstStyle/>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Review 2021/22 Communication Strategy</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a:lnSpc>
                          <a:spcPct val="107000"/>
                        </a:lnSpc>
                        <a:spcBef>
                          <a:spcPts val="0"/>
                        </a:spcBef>
                        <a:spcAft>
                          <a:spcPts val="0"/>
                        </a:spcAft>
                        <a:buFont typeface="Symbol" panose="05050102010706020507" pitchFamily="18" charset="2"/>
                        <a:buChar char=""/>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Review Communication Strategy for 2021/22</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177800" marR="0" indent="-17780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177800" marR="0" lvl="0" indent="-177800" algn="just">
                        <a:lnSpc>
                          <a:spcPct val="107000"/>
                        </a:lnSpc>
                        <a:spcBef>
                          <a:spcPts val="0"/>
                        </a:spcBef>
                        <a:spcAft>
                          <a:spcPts val="0"/>
                        </a:spcAft>
                        <a:buFont typeface="Symbol" panose="05050102010706020507" pitchFamily="18" charset="2"/>
                        <a:buChar char=""/>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Develop 2021/22 Annual Implementation Plan of the Communication</a:t>
                      </a:r>
                      <a:r>
                        <a:rPr lang="en-GB" sz="1400" baseline="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Strategy</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bl>
          </a:graphicData>
        </a:graphic>
      </p:graphicFrame>
      <p:sp>
        <p:nvSpPr>
          <p:cNvPr id="2" name="Footer Placeholder 1"/>
          <p:cNvSpPr>
            <a:spLocks noGrp="1"/>
          </p:cNvSpPr>
          <p:nvPr>
            <p:ph type="ftr" sz="quarter" idx="11"/>
          </p:nvPr>
        </p:nvSpPr>
        <p:spPr>
          <a:xfrm>
            <a:off x="258794" y="5991226"/>
            <a:ext cx="515936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1393841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384805"/>
          </a:xfrm>
        </p:spPr>
        <p:txBody>
          <a:bodyPr>
            <a:noAutofit/>
          </a:bodyPr>
          <a:lstStyle/>
          <a:p>
            <a:pPr algn="ctr"/>
            <a:r>
              <a:rPr lang="en-ZA" sz="2000" dirty="0">
                <a:solidFill>
                  <a:srgbClr val="ED7D31"/>
                </a:solidFill>
              </a:rPr>
              <a:t>Programme 1:  Corporate Management Annual Targets </a:t>
            </a:r>
            <a:endParaRPr lang="en-ZA" sz="2100" dirty="0">
              <a:solidFill>
                <a:schemeClr val="tx1"/>
              </a:solidFill>
            </a:endParaRPr>
          </a:p>
        </p:txBody>
      </p:sp>
      <p:graphicFrame>
        <p:nvGraphicFramePr>
          <p:cNvPr id="6" name="Content Placeholder 5"/>
          <p:cNvGraphicFramePr>
            <a:graphicFrameLocks noGrp="1"/>
          </p:cNvGraphicFramePr>
          <p:nvPr>
            <p:ph idx="1"/>
          </p:nvPr>
        </p:nvGraphicFramePr>
        <p:xfrm>
          <a:off x="258792" y="662506"/>
          <a:ext cx="8462127" cy="5156570"/>
        </p:xfrm>
        <a:graphic>
          <a:graphicData uri="http://schemas.openxmlformats.org/drawingml/2006/table">
            <a:tbl>
              <a:tblPr firstRow="1" bandRow="1">
                <a:tableStyleId>{21E4AEA4-8DFA-4A89-87EB-49C32662AFE0}</a:tableStyleId>
              </a:tblPr>
              <a:tblGrid>
                <a:gridCol w="1754743">
                  <a:extLst>
                    <a:ext uri="{9D8B030D-6E8A-4147-A177-3AD203B41FA5}">
                      <a16:colId xmlns:a16="http://schemas.microsoft.com/office/drawing/2014/main" val="20001"/>
                    </a:ext>
                  </a:extLst>
                </a:gridCol>
                <a:gridCol w="1555180">
                  <a:extLst>
                    <a:ext uri="{9D8B030D-6E8A-4147-A177-3AD203B41FA5}">
                      <a16:colId xmlns:a16="http://schemas.microsoft.com/office/drawing/2014/main" val="1035027834"/>
                    </a:ext>
                  </a:extLst>
                </a:gridCol>
                <a:gridCol w="1828212">
                  <a:extLst>
                    <a:ext uri="{9D8B030D-6E8A-4147-A177-3AD203B41FA5}">
                      <a16:colId xmlns:a16="http://schemas.microsoft.com/office/drawing/2014/main" val="2209766174"/>
                    </a:ext>
                  </a:extLst>
                </a:gridCol>
                <a:gridCol w="1565906">
                  <a:extLst>
                    <a:ext uri="{9D8B030D-6E8A-4147-A177-3AD203B41FA5}">
                      <a16:colId xmlns:a16="http://schemas.microsoft.com/office/drawing/2014/main" val="2277793781"/>
                    </a:ext>
                  </a:extLst>
                </a:gridCol>
                <a:gridCol w="1758086">
                  <a:extLst>
                    <a:ext uri="{9D8B030D-6E8A-4147-A177-3AD203B41FA5}">
                      <a16:colId xmlns:a16="http://schemas.microsoft.com/office/drawing/2014/main" val="20005"/>
                    </a:ext>
                  </a:extLst>
                </a:gridCol>
              </a:tblGrid>
              <a:tr h="288630">
                <a:tc rowSpan="2">
                  <a:txBody>
                    <a:bodyPr/>
                    <a:lstStyle/>
                    <a:p>
                      <a:pPr algn="ctr">
                        <a:lnSpc>
                          <a:spcPct val="100000"/>
                        </a:lnSpc>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295457">
                <a:tc vMerge="1">
                  <a:txBody>
                    <a:bodyPr/>
                    <a:lstStyle/>
                    <a:p>
                      <a:endParaRPr lang="en-ZA" dirty="0"/>
                    </a:p>
                  </a:txBody>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2946">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Output: </a:t>
                      </a:r>
                      <a:r>
                        <a:rPr lang="en-ZA" sz="1300" dirty="0">
                          <a:effectLst/>
                          <a:latin typeface="Gill Sans MT" panose="020B0502020104020203" pitchFamily="34" charset="0"/>
                          <a:ea typeface="Calibri" panose="020F0502020204030204" pitchFamily="34" charset="0"/>
                        </a:rPr>
                        <a:t>Departmental expenditure to contribute to the government’s economic transformation agenda</a:t>
                      </a:r>
                      <a:endPar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a:t>
                      </a:r>
                      <a:r>
                        <a:rPr lang="en-ZA" sz="1300" b="0" dirty="0">
                          <a:effectLst/>
                          <a:latin typeface="Gill Sans MT" panose="020B0502020104020203" pitchFamily="34" charset="0"/>
                          <a:ea typeface="Calibri" panose="020F0502020204030204" pitchFamily="34" charset="0"/>
                        </a:rPr>
                        <a:t>Percentage procurement of goods and services from B-BBEE compliant businesses and SMMEs</a:t>
                      </a:r>
                      <a:endPar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646534">
                <a:tc>
                  <a:txBody>
                    <a:bodyPr/>
                    <a:lstStyle/>
                    <a:p>
                      <a:pPr marL="0" marR="0" algn="just">
                        <a:lnSpc>
                          <a:spcPct val="107000"/>
                        </a:lnSpc>
                        <a:spcBef>
                          <a:spcPts val="0"/>
                        </a:spcBef>
                        <a:spcAft>
                          <a:spcPts val="0"/>
                        </a:spcAft>
                      </a:pPr>
                      <a:r>
                        <a:rPr lang="en-GB" sz="1300" dirty="0">
                          <a:effectLst/>
                          <a:latin typeface="Gill Sans MT" panose="020B0502020104020203" pitchFamily="34" charset="0"/>
                          <a:ea typeface="Calibri" panose="020F0502020204030204" pitchFamily="34" charset="0"/>
                          <a:cs typeface="Times New Roman" panose="02020603050405020304" pitchFamily="18" charset="0"/>
                        </a:rPr>
                        <a:t>100% of expenditure achieved on procurement from </a:t>
                      </a:r>
                      <a:br>
                        <a:rPr lang="en-GB" sz="1300" dirty="0">
                          <a:effectLst/>
                          <a:latin typeface="Gill Sans MT" panose="020B0502020104020203" pitchFamily="34" charset="0"/>
                          <a:ea typeface="Calibri" panose="020F0502020204030204" pitchFamily="34" charset="0"/>
                          <a:cs typeface="Times New Roman" panose="02020603050405020304" pitchFamily="18" charset="0"/>
                        </a:rPr>
                      </a:br>
                      <a:r>
                        <a:rPr lang="en-GB" sz="1300" dirty="0">
                          <a:effectLst/>
                          <a:latin typeface="Gill Sans MT" panose="020B0502020104020203" pitchFamily="34" charset="0"/>
                          <a:ea typeface="Calibri" panose="020F0502020204030204" pitchFamily="34" charset="0"/>
                          <a:cs typeface="Times New Roman" panose="02020603050405020304" pitchFamily="18" charset="0"/>
                        </a:rPr>
                        <a:t>B-BBEE contributor status levels 1-5</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3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300" dirty="0">
                          <a:effectLst/>
                          <a:latin typeface="Gill Sans MT" panose="020B0502020104020203" pitchFamily="34" charset="0"/>
                          <a:ea typeface="Calibri" panose="020F0502020204030204" pitchFamily="34" charset="0"/>
                          <a:cs typeface="Times New Roman" panose="02020603050405020304" pitchFamily="18" charset="0"/>
                        </a:rPr>
                        <a:t>100% of expenditure achieved on procurement from B-BBEE contributor status levels 1-5</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300" dirty="0">
                          <a:effectLst/>
                          <a:latin typeface="Gill Sans MT" panose="020B0502020104020203" pitchFamily="34" charset="0"/>
                          <a:ea typeface="Calibri" panose="020F0502020204030204" pitchFamily="34" charset="0"/>
                          <a:cs typeface="Times New Roman" panose="02020603050405020304" pitchFamily="18" charset="0"/>
                        </a:rPr>
                        <a:t>100% of expenditure achieved on procurement from </a:t>
                      </a:r>
                      <a:br>
                        <a:rPr lang="en-GB" sz="1300" dirty="0">
                          <a:effectLst/>
                          <a:latin typeface="Gill Sans MT" panose="020B0502020104020203" pitchFamily="34" charset="0"/>
                          <a:ea typeface="Calibri" panose="020F0502020204030204" pitchFamily="34" charset="0"/>
                          <a:cs typeface="Times New Roman" panose="02020603050405020304" pitchFamily="18" charset="0"/>
                        </a:rPr>
                      </a:br>
                      <a:r>
                        <a:rPr lang="en-GB" sz="1300" dirty="0">
                          <a:effectLst/>
                          <a:latin typeface="Gill Sans MT" panose="020B0502020104020203" pitchFamily="34" charset="0"/>
                          <a:ea typeface="Calibri" panose="020F0502020204030204" pitchFamily="34" charset="0"/>
                          <a:cs typeface="Times New Roman" panose="02020603050405020304" pitchFamily="18" charset="0"/>
                        </a:rPr>
                        <a:t>B-BBEE contributor status levels 1-5</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300" dirty="0">
                          <a:effectLst/>
                          <a:latin typeface="Gill Sans MT" panose="020B0502020104020203" pitchFamily="34" charset="0"/>
                          <a:ea typeface="Calibri" panose="020F0502020204030204" pitchFamily="34" charset="0"/>
                          <a:cs typeface="Times New Roman" panose="02020603050405020304" pitchFamily="18" charset="0"/>
                        </a:rPr>
                        <a:t>100% of expenditure achieved on procurement from </a:t>
                      </a:r>
                      <a:br>
                        <a:rPr lang="en-GB" sz="1300" dirty="0">
                          <a:effectLst/>
                          <a:latin typeface="Gill Sans MT" panose="020B0502020104020203" pitchFamily="34" charset="0"/>
                          <a:ea typeface="Calibri" panose="020F0502020204030204" pitchFamily="34" charset="0"/>
                          <a:cs typeface="Times New Roman" panose="02020603050405020304" pitchFamily="18" charset="0"/>
                        </a:rPr>
                      </a:br>
                      <a:r>
                        <a:rPr lang="en-GB" sz="1300" dirty="0">
                          <a:effectLst/>
                          <a:latin typeface="Gill Sans MT" panose="020B0502020104020203" pitchFamily="34" charset="0"/>
                          <a:ea typeface="Calibri" panose="020F0502020204030204" pitchFamily="34" charset="0"/>
                          <a:cs typeface="Times New Roman" panose="02020603050405020304" pitchFamily="18" charset="0"/>
                        </a:rPr>
                        <a:t>B-BBEE contributor status levels 1-5</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300" dirty="0">
                          <a:effectLst/>
                          <a:latin typeface="Gill Sans MT" panose="020B0502020104020203" pitchFamily="34" charset="0"/>
                          <a:ea typeface="Calibri" panose="020F0502020204030204" pitchFamily="34" charset="0"/>
                          <a:cs typeface="Times New Roman" panose="02020603050405020304" pitchFamily="18" charset="0"/>
                        </a:rPr>
                        <a:t>100% of expenditure achieved on procurement from </a:t>
                      </a:r>
                      <a:br>
                        <a:rPr lang="en-GB" sz="1300" dirty="0">
                          <a:effectLst/>
                          <a:latin typeface="Gill Sans MT" panose="020B0502020104020203" pitchFamily="34" charset="0"/>
                          <a:ea typeface="Calibri" panose="020F0502020204030204" pitchFamily="34" charset="0"/>
                          <a:cs typeface="Times New Roman" panose="02020603050405020304" pitchFamily="18" charset="0"/>
                        </a:rPr>
                      </a:br>
                      <a:r>
                        <a:rPr lang="en-GB" sz="1300" dirty="0">
                          <a:effectLst/>
                          <a:latin typeface="Gill Sans MT" panose="020B0502020104020203" pitchFamily="34" charset="0"/>
                          <a:ea typeface="Calibri" panose="020F0502020204030204" pitchFamily="34" charset="0"/>
                          <a:cs typeface="Times New Roman" panose="02020603050405020304" pitchFamily="18" charset="0"/>
                        </a:rPr>
                        <a:t>B-BBEE contributor status levels 1-5</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1065564">
                <a:tc>
                  <a:txBody>
                    <a:bodyPr/>
                    <a:lstStyle/>
                    <a:p>
                      <a:pPr marL="0" marR="0" algn="just">
                        <a:lnSpc>
                          <a:spcPct val="107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Minimum 30% expenditure achieved on procurement of goods and services from SMMEs</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3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Minimum 30% expenditure achieved on procurement of goods and services from SMMEs</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Minimum 30% expenditure achieved on procurement of goods and services from SMMEs</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Minimum 30% expenditure achieved on procurement of goods and services from SMMEs</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Minimum 30% expenditure achieved on procurement of goods and services from SMMEs</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r h="323273">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a:t>
                      </a:r>
                      <a:r>
                        <a:rPr lang="en-GB" sz="1300" kern="1200" dirty="0">
                          <a:solidFill>
                            <a:schemeClr val="dk1"/>
                          </a:solidFill>
                          <a:effectLst/>
                          <a:latin typeface="Gill Sans MT" panose="020B0502020104020203" pitchFamily="34" charset="0"/>
                          <a:ea typeface="+mn-ea"/>
                          <a:cs typeface="+mn-cs"/>
                        </a:rPr>
                        <a:t>Percentage of invoices paid within prescribed timeframes</a:t>
                      </a:r>
                      <a:endParaRPr lang="en-US" sz="13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2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0747647"/>
                  </a:ext>
                </a:extLst>
              </a:tr>
              <a:tr h="979872">
                <a:tc>
                  <a:txBody>
                    <a:bodyPr/>
                    <a:lstStyle/>
                    <a:p>
                      <a:pPr marL="0" marR="0" algn="just">
                        <a:lnSpc>
                          <a:spcPct val="107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Payment of all compliant invoices within 30 days, including SOEs and Municipalities.</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100% of all compliant invoices paid within 30 days, including SOEs and Municipalities.</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100% of all compliant invoices paid within 30 days, including SOEs and Municipalities.</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100% of all compliant invoices paid within 30 days, including SOEs and Municipalities.</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100% of all compliant invoices paid within 30 days, including SOEs and Municipalities.</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8836482"/>
                  </a:ext>
                </a:extLst>
              </a:tr>
            </a:tbl>
          </a:graphicData>
        </a:graphic>
      </p:graphicFrame>
      <p:sp>
        <p:nvSpPr>
          <p:cNvPr id="2" name="Footer Placeholder 1"/>
          <p:cNvSpPr>
            <a:spLocks noGrp="1"/>
          </p:cNvSpPr>
          <p:nvPr>
            <p:ph type="ftr" sz="quarter" idx="11"/>
          </p:nvPr>
        </p:nvSpPr>
        <p:spPr>
          <a:xfrm>
            <a:off x="258792" y="6001368"/>
            <a:ext cx="517301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3875950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384805"/>
          </a:xfrm>
        </p:spPr>
        <p:txBody>
          <a:bodyPr>
            <a:noAutofit/>
          </a:bodyPr>
          <a:lstStyle/>
          <a:p>
            <a:pPr algn="ctr"/>
            <a:r>
              <a:rPr lang="en-ZA" sz="2000" dirty="0">
                <a:solidFill>
                  <a:srgbClr val="ED7D31"/>
                </a:solidFill>
              </a:rPr>
              <a:t>Programme 1:  Corporate Management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7046054"/>
              </p:ext>
            </p:extLst>
          </p:nvPr>
        </p:nvGraphicFramePr>
        <p:xfrm>
          <a:off x="258793" y="649190"/>
          <a:ext cx="8462127" cy="5079131"/>
        </p:xfrm>
        <a:graphic>
          <a:graphicData uri="http://schemas.openxmlformats.org/drawingml/2006/table">
            <a:tbl>
              <a:tblPr firstRow="1" bandRow="1">
                <a:tableStyleId>{21E4AEA4-8DFA-4A89-87EB-49C32662AFE0}</a:tableStyleId>
              </a:tblPr>
              <a:tblGrid>
                <a:gridCol w="1328707">
                  <a:extLst>
                    <a:ext uri="{9D8B030D-6E8A-4147-A177-3AD203B41FA5}">
                      <a16:colId xmlns:a16="http://schemas.microsoft.com/office/drawing/2014/main" val="20001"/>
                    </a:ext>
                  </a:extLst>
                </a:gridCol>
                <a:gridCol w="1778000">
                  <a:extLst>
                    <a:ext uri="{9D8B030D-6E8A-4147-A177-3AD203B41FA5}">
                      <a16:colId xmlns:a16="http://schemas.microsoft.com/office/drawing/2014/main" val="4047646202"/>
                    </a:ext>
                  </a:extLst>
                </a:gridCol>
                <a:gridCol w="128327">
                  <a:extLst>
                    <a:ext uri="{9D8B030D-6E8A-4147-A177-3AD203B41FA5}">
                      <a16:colId xmlns:a16="http://schemas.microsoft.com/office/drawing/2014/main" val="2701188556"/>
                    </a:ext>
                  </a:extLst>
                </a:gridCol>
                <a:gridCol w="1763973">
                  <a:extLst>
                    <a:ext uri="{9D8B030D-6E8A-4147-A177-3AD203B41FA5}">
                      <a16:colId xmlns:a16="http://schemas.microsoft.com/office/drawing/2014/main" val="3911711534"/>
                    </a:ext>
                  </a:extLst>
                </a:gridCol>
                <a:gridCol w="1705034">
                  <a:extLst>
                    <a:ext uri="{9D8B030D-6E8A-4147-A177-3AD203B41FA5}">
                      <a16:colId xmlns:a16="http://schemas.microsoft.com/office/drawing/2014/main" val="1234763809"/>
                    </a:ext>
                  </a:extLst>
                </a:gridCol>
                <a:gridCol w="1758086">
                  <a:extLst>
                    <a:ext uri="{9D8B030D-6E8A-4147-A177-3AD203B41FA5}">
                      <a16:colId xmlns:a16="http://schemas.microsoft.com/office/drawing/2014/main" val="20005"/>
                    </a:ext>
                  </a:extLst>
                </a:gridCol>
              </a:tblGrid>
              <a:tr h="256043">
                <a:tc rowSpan="2">
                  <a:txBody>
                    <a:bodyPr/>
                    <a:lstStyle/>
                    <a:p>
                      <a:pPr algn="ctr">
                        <a:lnSpc>
                          <a:spcPct val="100000"/>
                        </a:lnSpc>
                        <a:spcBef>
                          <a:spcPts val="0"/>
                        </a:spcBef>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5">
                  <a:txBody>
                    <a:bodyPr/>
                    <a:lstStyle/>
                    <a:p>
                      <a:pPr algn="ctr">
                        <a:lnSpc>
                          <a:spcPct val="100000"/>
                        </a:lnSpc>
                        <a:spcBef>
                          <a:spcPts val="0"/>
                        </a:spcBef>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361811">
                <a:tc vMerge="1">
                  <a:txBody>
                    <a:bodyPr/>
                    <a:lstStyle/>
                    <a:p>
                      <a:endParaRPr lang="en-ZA" dirty="0"/>
                    </a:p>
                  </a:txBody>
                  <a:tcPr/>
                </a:tc>
                <a:tc>
                  <a:txBody>
                    <a:bodyPr/>
                    <a:lstStyle/>
                    <a:p>
                      <a:pPr algn="ctr">
                        <a:lnSpc>
                          <a:spcPct val="100000"/>
                        </a:lnSpc>
                        <a:spcBef>
                          <a:spcPts val="0"/>
                        </a:spcBef>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Bef>
                          <a:spcPts val="0"/>
                        </a:spcBef>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a:txBody>
                    <a:bodyPr/>
                    <a:lstStyle/>
                    <a:p>
                      <a:pPr algn="ctr">
                        <a:lnSpc>
                          <a:spcPct val="100000"/>
                        </a:lnSpc>
                        <a:spcBef>
                          <a:spcPts val="0"/>
                        </a:spcBef>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2012">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Output: </a:t>
                      </a:r>
                      <a:r>
                        <a:rPr lang="en-GB" sz="1300" b="0" dirty="0">
                          <a:solidFill>
                            <a:srgbClr val="000000"/>
                          </a:solidFill>
                          <a:effectLst/>
                          <a:latin typeface="Gill Sans MT" panose="020B0502020104020203" pitchFamily="34" charset="0"/>
                          <a:ea typeface="Calibri" panose="020F0502020204030204" pitchFamily="34" charset="0"/>
                        </a:rPr>
                        <a:t>Promotion of reasonable access and gender equity</a:t>
                      </a:r>
                      <a:endPar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a:t>
                      </a:r>
                      <a:r>
                        <a:rPr lang="en-US" sz="1300" dirty="0">
                          <a:effectLst/>
                          <a:latin typeface="Gill Sans MT" panose="020B0502020104020203" pitchFamily="34" charset="0"/>
                          <a:ea typeface="Calibri" panose="020F0502020204030204" pitchFamily="34" charset="0"/>
                          <a:cs typeface="Times New Roman" panose="02020603050405020304" pitchFamily="18" charset="0"/>
                        </a:rPr>
                        <a:t>Number of initiatives implemented to promote reasonable access</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955383">
                <a:tc rowSpan="3">
                  <a:txBody>
                    <a:bodyPr/>
                    <a:lstStyle/>
                    <a:p>
                      <a:pPr marL="0" marR="0" algn="just">
                        <a:lnSpc>
                          <a:spcPct val="100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Eight initiatives implemented to promote reasonable access</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l">
                        <a:lnSpc>
                          <a:spcPct val="100000"/>
                        </a:lnSpc>
                        <a:spcBef>
                          <a:spcPts val="0"/>
                        </a:spcBef>
                        <a:spcAft>
                          <a:spcPts val="0"/>
                        </a:spcAft>
                      </a:pPr>
                      <a:r>
                        <a:rPr lang="en-US" sz="1300" baseline="0" dirty="0">
                          <a:effectLst/>
                          <a:latin typeface="Gill Sans MT" panose="020B0502020104020203" pitchFamily="34" charset="0"/>
                          <a:ea typeface="Calibri" panose="020F0502020204030204" pitchFamily="34" charset="0"/>
                          <a:cs typeface="Times New Roman" panose="02020603050405020304" pitchFamily="18" charset="0"/>
                        </a:rPr>
                        <a:t>-</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77800" marR="0" lvl="0" indent="-177800" algn="just">
                        <a:lnSpc>
                          <a:spcPct val="100000"/>
                        </a:lnSpc>
                        <a:spcBef>
                          <a:spcPts val="0"/>
                        </a:spcBef>
                        <a:spcAft>
                          <a:spcPts val="0"/>
                        </a:spcAft>
                        <a:buFont typeface="+mj-lt"/>
                        <a:buAutoNum type="romanLcPeriod"/>
                      </a:pP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a:lnSpc>
                          <a:spcPct val="100000"/>
                        </a:lnSpc>
                        <a:spcBef>
                          <a:spcPts val="0"/>
                        </a:spcBef>
                        <a:spcAft>
                          <a:spcPts val="0"/>
                        </a:spcAft>
                        <a:buFont typeface="+mj-lt"/>
                        <a:buAutoNum type="romanLcPeriod"/>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Universal accessibility audit for Tourism House conducted</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defTabSz="914400" rtl="0" eaLnBrk="1" latinLnBrk="0" hangingPunct="1">
                        <a:lnSpc>
                          <a:spcPct val="100000"/>
                        </a:lnSpc>
                        <a:spcBef>
                          <a:spcPts val="0"/>
                        </a:spcBef>
                        <a:spcAft>
                          <a:spcPts val="0"/>
                        </a:spcAft>
                        <a:buFont typeface="+mj-lt"/>
                        <a:buAutoNum type="romanLcPeriod" startAt="2"/>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Analyse and prioritise recommendations for implementation</a:t>
                      </a:r>
                      <a:endParaRPr lang="en-US"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latinLnBrk="0" hangingPunct="1">
                        <a:lnSpc>
                          <a:spcPct val="100000"/>
                        </a:lnSpc>
                        <a:spcBef>
                          <a:spcPts val="0"/>
                        </a:spcBef>
                        <a:spcAft>
                          <a:spcPts val="0"/>
                        </a:spcAft>
                        <a:buFont typeface="+mj-lt"/>
                        <a:buNone/>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t>
                      </a:r>
                      <a:endParaRPr lang="en-US"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1226312">
                <a:tc vMerge="1">
                  <a:txBody>
                    <a:bodyPr/>
                    <a:lstStyle/>
                    <a:p>
                      <a:pPr marL="0" marR="0" algn="just">
                        <a:lnSpc>
                          <a:spcPct val="107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just">
                        <a:lnSpc>
                          <a:spcPct val="100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77800" marR="0" lvl="0" indent="-177800" algn="just" defTabSz="914400" rtl="0" eaLnBrk="1" fontAlgn="auto" latinLnBrk="0" hangingPunct="1">
                        <a:lnSpc>
                          <a:spcPct val="100000"/>
                        </a:lnSpc>
                        <a:spcBef>
                          <a:spcPts val="0"/>
                        </a:spcBef>
                        <a:spcAft>
                          <a:spcPts val="0"/>
                        </a:spcAft>
                        <a:buClrTx/>
                        <a:buSzTx/>
                        <a:buFont typeface="+mj-lt"/>
                        <a:buAutoNum type="romanLcPeriod" startAt="3"/>
                        <a:tabLst/>
                        <a:defRPr/>
                      </a:pP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defTabSz="914400" rtl="0" eaLnBrk="1" fontAlgn="auto" latinLnBrk="0" hangingPunct="1">
                        <a:lnSpc>
                          <a:spcPct val="100000"/>
                        </a:lnSpc>
                        <a:spcBef>
                          <a:spcPts val="0"/>
                        </a:spcBef>
                        <a:spcAft>
                          <a:spcPts val="0"/>
                        </a:spcAft>
                        <a:buClrTx/>
                        <a:buSzTx/>
                        <a:buFont typeface="+mj-lt"/>
                        <a:buAutoNum type="romanLcPeriod" startAt="3"/>
                        <a:tabLst/>
                        <a:defRPr/>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Diversity and disability management session for supervisors of People with Disabilities (PWD) conducted</a:t>
                      </a: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defTabSz="914400" rtl="0" eaLnBrk="1" fontAlgn="auto" latinLnBrk="0" hangingPunct="1">
                        <a:lnSpc>
                          <a:spcPct val="100000"/>
                        </a:lnSpc>
                        <a:spcBef>
                          <a:spcPts val="0"/>
                        </a:spcBef>
                        <a:spcAft>
                          <a:spcPts val="0"/>
                        </a:spcAft>
                        <a:buClrTx/>
                        <a:buSzTx/>
                        <a:buFont typeface="+mj-lt"/>
                        <a:buAutoNum type="romanLcPeriod" startAt="4"/>
                        <a:tabLst/>
                        <a:defRPr/>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Diversity and disability management sensitisation session for employees conducted</a:t>
                      </a:r>
                      <a:endParaRPr lang="en-US"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400050" marR="0" lvl="0" indent="-400050" algn="just" defTabSz="914400" rtl="0" eaLnBrk="1" latinLnBrk="0" hangingPunct="1">
                        <a:lnSpc>
                          <a:spcPct val="100000"/>
                        </a:lnSpc>
                        <a:spcBef>
                          <a:spcPts val="0"/>
                        </a:spcBef>
                        <a:spcAft>
                          <a:spcPts val="0"/>
                        </a:spcAft>
                        <a:buFont typeface="+mj-lt"/>
                        <a:buAutoNum type="romanLcPeriod" startAt="4"/>
                      </a:pPr>
                      <a:endParaRPr lang="en-US"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defTabSz="914400" rtl="0" eaLnBrk="1" fontAlgn="auto" latinLnBrk="0" hangingPunct="1">
                        <a:lnSpc>
                          <a:spcPct val="100000"/>
                        </a:lnSpc>
                        <a:spcBef>
                          <a:spcPts val="0"/>
                        </a:spcBef>
                        <a:spcAft>
                          <a:spcPts val="0"/>
                        </a:spcAft>
                        <a:buClrTx/>
                        <a:buSzTx/>
                        <a:buFont typeface="+mj-lt"/>
                        <a:buAutoNum type="romanLcPeriod" startAt="5"/>
                        <a:tabLst/>
                        <a:defRPr/>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Profile Department’s progress with disability management matters.</a:t>
                      </a:r>
                      <a:endParaRPr lang="en-US"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2081479"/>
                  </a:ext>
                </a:extLst>
              </a:tr>
              <a:tr h="1689297">
                <a:tc vMerge="1">
                  <a:txBody>
                    <a:bodyPr/>
                    <a:lstStyle/>
                    <a:p>
                      <a:pPr marL="0" marR="0" algn="just">
                        <a:lnSpc>
                          <a:spcPct val="100000"/>
                        </a:lnSpc>
                        <a:spcBef>
                          <a:spcPts val="0"/>
                        </a:spcBef>
                        <a:spcAft>
                          <a:spcPts val="0"/>
                        </a:spcAft>
                      </a:pP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177800" marR="0" lvl="0" indent="-177800" algn="just" defTabSz="914400" rtl="0" eaLnBrk="1" fontAlgn="auto" latinLnBrk="0" hangingPunct="1">
                        <a:lnSpc>
                          <a:spcPct val="100000"/>
                        </a:lnSpc>
                        <a:spcBef>
                          <a:spcPts val="0"/>
                        </a:spcBef>
                        <a:spcAft>
                          <a:spcPts val="0"/>
                        </a:spcAft>
                        <a:buClrTx/>
                        <a:buSzTx/>
                        <a:buFont typeface="+mj-lt"/>
                        <a:buAutoNum type="romanLcPeriod" startAt="6"/>
                        <a:tabLst/>
                        <a:defRPr/>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Finalise Report to Department of Public Service and Administration (DPSA) on the Job Access Strategic Framework </a:t>
                      </a:r>
                      <a:endParaRPr lang="en-US"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a:lnSpc>
                          <a:spcPct val="100000"/>
                        </a:lnSpc>
                        <a:spcBef>
                          <a:spcPts val="0"/>
                        </a:spcBef>
                        <a:spcAft>
                          <a:spcPts val="0"/>
                        </a:spcAft>
                        <a:buFont typeface="+mj-lt"/>
                        <a:buNone/>
                      </a:pP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a:lnSpc>
                          <a:spcPct val="100000"/>
                        </a:lnSpc>
                        <a:spcBef>
                          <a:spcPts val="0"/>
                        </a:spcBef>
                        <a:spcAft>
                          <a:spcPts val="0"/>
                        </a:spcAft>
                        <a:buFont typeface="+mj-lt"/>
                        <a:buNone/>
                      </a:pPr>
                      <a:r>
                        <a:rPr lang="en-US" sz="1300" dirty="0">
                          <a:effectLst/>
                          <a:latin typeface="Gill Sans MT" panose="020B0502020104020203"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defTabSz="914400" rtl="0" eaLnBrk="1" fontAlgn="auto" latinLnBrk="0" hangingPunct="1">
                        <a:lnSpc>
                          <a:spcPct val="100000"/>
                        </a:lnSpc>
                        <a:spcBef>
                          <a:spcPts val="0"/>
                        </a:spcBef>
                        <a:spcAft>
                          <a:spcPts val="0"/>
                        </a:spcAft>
                        <a:buClrTx/>
                        <a:buSzTx/>
                        <a:buFont typeface="+mj-lt"/>
                        <a:buAutoNum type="romanLcPeriod" startAt="7"/>
                        <a:tabLst/>
                        <a:defRPr/>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Convene Disability Management Forum</a:t>
                      </a:r>
                      <a:endParaRPr lang="en-US"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00050" marR="0" lvl="0" indent="-400050" algn="just" defTabSz="914400" rtl="0" eaLnBrk="1" fontAlgn="auto" latinLnBrk="0" hangingPunct="1">
                        <a:lnSpc>
                          <a:spcPct val="100000"/>
                        </a:lnSpc>
                        <a:spcBef>
                          <a:spcPts val="0"/>
                        </a:spcBef>
                        <a:spcAft>
                          <a:spcPts val="0"/>
                        </a:spcAft>
                        <a:buClrTx/>
                        <a:buSzTx/>
                        <a:buFont typeface="+mj-lt"/>
                        <a:buAutoNum type="romanLcPeriod" startAt="8"/>
                        <a:tabLst/>
                        <a:defRPr/>
                      </a:pPr>
                      <a:r>
                        <a:rPr lang="en-GB" sz="1300" kern="1200" noProof="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Convene Disability Management Forum</a:t>
                      </a:r>
                      <a:endParaRPr lang="en-US" sz="1300" kern="1200" noProof="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indent="0" algn="just">
                        <a:lnSpc>
                          <a:spcPct val="100000"/>
                        </a:lnSpc>
                        <a:spcBef>
                          <a:spcPts val="0"/>
                        </a:spcBef>
                        <a:spcAft>
                          <a:spcPts val="0"/>
                        </a:spcAft>
                        <a:buFont typeface="+mj-lt"/>
                        <a:buNone/>
                      </a:pP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5346927"/>
                  </a:ext>
                </a:extLst>
              </a:tr>
            </a:tbl>
          </a:graphicData>
        </a:graphic>
      </p:graphicFrame>
      <p:sp>
        <p:nvSpPr>
          <p:cNvPr id="2" name="Footer Placeholder 1"/>
          <p:cNvSpPr>
            <a:spLocks noGrp="1"/>
          </p:cNvSpPr>
          <p:nvPr>
            <p:ph type="ftr" sz="quarter" idx="11"/>
          </p:nvPr>
        </p:nvSpPr>
        <p:spPr>
          <a:xfrm>
            <a:off x="258794" y="5991226"/>
            <a:ext cx="503653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3062567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384805"/>
          </a:xfrm>
        </p:spPr>
        <p:txBody>
          <a:bodyPr>
            <a:noAutofit/>
          </a:bodyPr>
          <a:lstStyle/>
          <a:p>
            <a:pPr algn="ctr"/>
            <a:r>
              <a:rPr lang="en-ZA" sz="2000" dirty="0">
                <a:solidFill>
                  <a:srgbClr val="ED7D31"/>
                </a:solidFill>
              </a:rPr>
              <a:t>Programme 1:  Corporate Management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7350008"/>
              </p:ext>
            </p:extLst>
          </p:nvPr>
        </p:nvGraphicFramePr>
        <p:xfrm>
          <a:off x="258793" y="858074"/>
          <a:ext cx="8462127" cy="5035634"/>
        </p:xfrm>
        <a:graphic>
          <a:graphicData uri="http://schemas.openxmlformats.org/drawingml/2006/table">
            <a:tbl>
              <a:tblPr firstRow="1" bandRow="1">
                <a:tableStyleId>{21E4AEA4-8DFA-4A89-87EB-49C32662AFE0}</a:tableStyleId>
              </a:tblPr>
              <a:tblGrid>
                <a:gridCol w="1430307">
                  <a:extLst>
                    <a:ext uri="{9D8B030D-6E8A-4147-A177-3AD203B41FA5}">
                      <a16:colId xmlns:a16="http://schemas.microsoft.com/office/drawing/2014/main" val="20001"/>
                    </a:ext>
                  </a:extLst>
                </a:gridCol>
                <a:gridCol w="1436238">
                  <a:extLst>
                    <a:ext uri="{9D8B030D-6E8A-4147-A177-3AD203B41FA5}">
                      <a16:colId xmlns:a16="http://schemas.microsoft.com/office/drawing/2014/main" val="1678122048"/>
                    </a:ext>
                  </a:extLst>
                </a:gridCol>
                <a:gridCol w="1596788">
                  <a:extLst>
                    <a:ext uri="{9D8B030D-6E8A-4147-A177-3AD203B41FA5}">
                      <a16:colId xmlns:a16="http://schemas.microsoft.com/office/drawing/2014/main" val="1778154934"/>
                    </a:ext>
                  </a:extLst>
                </a:gridCol>
                <a:gridCol w="2059674">
                  <a:extLst>
                    <a:ext uri="{9D8B030D-6E8A-4147-A177-3AD203B41FA5}">
                      <a16:colId xmlns:a16="http://schemas.microsoft.com/office/drawing/2014/main" val="503321852"/>
                    </a:ext>
                  </a:extLst>
                </a:gridCol>
                <a:gridCol w="1939120">
                  <a:extLst>
                    <a:ext uri="{9D8B030D-6E8A-4147-A177-3AD203B41FA5}">
                      <a16:colId xmlns:a16="http://schemas.microsoft.com/office/drawing/2014/main" val="3387057327"/>
                    </a:ext>
                  </a:extLst>
                </a:gridCol>
              </a:tblGrid>
              <a:tr h="288630">
                <a:tc rowSpan="2">
                  <a:txBody>
                    <a:bodyPr/>
                    <a:lstStyle/>
                    <a:p>
                      <a:pPr algn="ctr">
                        <a:lnSpc>
                          <a:spcPct val="100000"/>
                        </a:lnSpc>
                      </a:pPr>
                      <a:r>
                        <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2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pPr>
                      <a:r>
                        <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2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95457">
                <a:tc vMerge="1">
                  <a:txBody>
                    <a:bodyPr/>
                    <a:lstStyle/>
                    <a:p>
                      <a:endParaRPr lang="en-ZA" dirty="0"/>
                    </a:p>
                  </a:txBody>
                  <a:tcPr/>
                </a:tc>
                <a:tc>
                  <a:txBody>
                    <a:bodyPr/>
                    <a:lstStyle/>
                    <a:p>
                      <a:pPr algn="ctr">
                        <a:lnSpc>
                          <a:spcPct val="100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6884">
                <a:tc gridSpan="5">
                  <a:txBody>
                    <a:bodyPr/>
                    <a:lstStyle/>
                    <a:p>
                      <a:pPr algn="just">
                        <a:lnSpc>
                          <a:spcPct val="107000"/>
                        </a:lnSpc>
                        <a:spcAft>
                          <a:spcPts val="800"/>
                        </a:spcAft>
                      </a:pPr>
                      <a:r>
                        <a:rPr kumimoji="0" lang="en-ZA" sz="12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a:t>
                      </a:r>
                      <a:r>
                        <a:rPr lang="en-GB" sz="1200" kern="1200" dirty="0">
                          <a:solidFill>
                            <a:schemeClr val="dk1"/>
                          </a:solidFill>
                          <a:effectLst/>
                          <a:latin typeface="Gill Sans MT" panose="020B0502020104020203" pitchFamily="34" charset="0"/>
                          <a:ea typeface="+mn-ea"/>
                          <a:cs typeface="+mn-cs"/>
                        </a:rPr>
                        <a:t>Number of initiatives implemented to promote gender equity</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77956672"/>
                  </a:ext>
                </a:extLst>
              </a:tr>
              <a:tr h="1221575">
                <a:tc rowSpan="4">
                  <a:txBody>
                    <a:bodyPr/>
                    <a:lstStyle/>
                    <a:p>
                      <a:pPr marL="0" marR="0" algn="just">
                        <a:lnSpc>
                          <a:spcPct val="107000"/>
                        </a:lnSpc>
                        <a:spcBef>
                          <a:spcPts val="0"/>
                        </a:spcBef>
                        <a:spcAft>
                          <a:spcPts val="0"/>
                        </a:spcAft>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Eight initiatives implemented to promote gender equity</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0330" marR="0" algn="just">
                        <a:lnSpc>
                          <a:spcPct val="107000"/>
                        </a:lnSpc>
                        <a:spcBef>
                          <a:spcPts val="0"/>
                        </a:spcBef>
                        <a:spcAft>
                          <a:spcPts val="0"/>
                        </a:spcAft>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a:lnSpc>
                          <a:spcPct val="107000"/>
                        </a:lnSpc>
                        <a:spcBef>
                          <a:spcPts val="0"/>
                        </a:spcBef>
                        <a:spcAft>
                          <a:spcPts val="0"/>
                        </a:spcAft>
                        <a:buFont typeface="+mj-lt"/>
                        <a:buAutoNum type="romanLcPeriod"/>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Implement departmental Women’s Month Programme</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a:lnSpc>
                          <a:spcPct val="107000"/>
                        </a:lnSpc>
                        <a:spcBef>
                          <a:spcPts val="0"/>
                        </a:spcBef>
                        <a:spcAft>
                          <a:spcPts val="0"/>
                        </a:spcAft>
                        <a:buFont typeface="+mj-lt"/>
                        <a:buAutoNum type="romanLcPeriod" startAt="2"/>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Implement departmental Men’s Month Programme</a:t>
                      </a:r>
                    </a:p>
                    <a:p>
                      <a:pPr marL="177800" marR="0" lvl="0" indent="-177800" algn="just" defTabSz="914400" rtl="0" eaLnBrk="1" fontAlgn="auto" latinLnBrk="0" hangingPunct="1">
                        <a:lnSpc>
                          <a:spcPct val="107000"/>
                        </a:lnSpc>
                        <a:spcBef>
                          <a:spcPts val="0"/>
                        </a:spcBef>
                        <a:spcAft>
                          <a:spcPts val="0"/>
                        </a:spcAft>
                        <a:buClrTx/>
                        <a:buSzTx/>
                        <a:buFont typeface="+mj-lt"/>
                        <a:buAutoNum type="romanLcPeriod" startAt="2"/>
                        <a:tabLst/>
                        <a:defRPr/>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Workshop on Gender-based Planning, Budgeting, Monitoring and Evaluation Framework</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Font typeface="+mj-lt"/>
                        <a:buNone/>
                      </a:pPr>
                      <a:endPar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a:lnSpc>
                          <a:spcPct val="107000"/>
                        </a:lnSpc>
                        <a:spcBef>
                          <a:spcPts val="0"/>
                        </a:spcBef>
                        <a:spcAft>
                          <a:spcPts val="0"/>
                        </a:spcAft>
                        <a:buFont typeface="+mj-lt"/>
                        <a:buAutoNum type="romanLcPeriod" startAt="4"/>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Develop a 2021/22 Gender Forum, Programme of Action</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6362780"/>
                  </a:ext>
                </a:extLst>
              </a:tr>
              <a:tr h="646534">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a:lnSpc>
                          <a:spcPct val="107000"/>
                        </a:lnSpc>
                        <a:spcBef>
                          <a:spcPts val="0"/>
                        </a:spcBef>
                        <a:spcAft>
                          <a:spcPts val="0"/>
                        </a:spcAft>
                        <a:buFont typeface="+mj-lt"/>
                        <a:buAutoNum type="romanLcPeriod" startAt="5"/>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Finalise Report to DPSA on the Gender Equality Strategic Framework</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a:lnSpc>
                          <a:spcPct val="107000"/>
                        </a:lnSpc>
                        <a:spcBef>
                          <a:spcPts val="0"/>
                        </a:spcBef>
                        <a:spcAft>
                          <a:spcPts val="0"/>
                        </a:spcAft>
                        <a:buFont typeface="+mj-lt"/>
                        <a:buAutoNum type="romanLcPeriod" startAt="6"/>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Convene Departmental Gender Forum</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a:lnSpc>
                          <a:spcPct val="107000"/>
                        </a:lnSpc>
                        <a:spcBef>
                          <a:spcPts val="0"/>
                        </a:spcBef>
                        <a:spcAft>
                          <a:spcPts val="0"/>
                        </a:spcAft>
                        <a:buFont typeface="+mj-lt"/>
                        <a:buAutoNum type="romanLcPeriod" startAt="7"/>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Convene Departmental Gender Forum</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034779"/>
                  </a:ext>
                </a:extLst>
              </a:tr>
              <a:tr h="280523">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342900" marR="0" lvl="0" indent="-342900" algn="just">
                        <a:lnSpc>
                          <a:spcPct val="107000"/>
                        </a:lnSpc>
                        <a:spcBef>
                          <a:spcPts val="0"/>
                        </a:spcBef>
                        <a:spcAft>
                          <a:spcPts val="0"/>
                        </a:spcAft>
                        <a:buFont typeface="+mj-lt"/>
                        <a:buAutoNum type="romanLcPeriod" startAt="8"/>
                      </a:pPr>
                      <a:r>
                        <a:rPr lang="en-GB" sz="1200" b="1" i="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Finalise Sexual Harassment Policy:</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751055"/>
                  </a:ext>
                </a:extLst>
              </a:tr>
              <a:tr h="646534">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a:lnSpc>
                          <a:spcPct val="107000"/>
                        </a:lnSpc>
                        <a:spcBef>
                          <a:spcPts val="0"/>
                        </a:spcBef>
                        <a:spcAft>
                          <a:spcPts val="0"/>
                        </a:spcAft>
                        <a:buFont typeface="Symbol" panose="05050102010706020507" pitchFamily="18" charset="2"/>
                        <a:buNone/>
                      </a:pPr>
                      <a:r>
                        <a:rPr lang="en-US" sz="1200" dirty="0">
                          <a:effectLst/>
                          <a:latin typeface="Gill Sans MT" panose="020B0502020104020203" pitchFamily="34" charset="0"/>
                          <a:ea typeface="Calibri" panose="020F0502020204030204" pitchFamily="34" charset="0"/>
                          <a:cs typeface="Times New Roman" panose="02020603050405020304" pitchFamily="18" charset="0"/>
                        </a:rPr>
                        <a:t>-</a:t>
                      </a:r>
                      <a:r>
                        <a:rPr lang="en-US" sz="1200" baseline="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defTabSz="914400" rtl="0" eaLnBrk="1" latinLnBrk="0" hangingPunct="1">
                        <a:lnSpc>
                          <a:spcPct val="107000"/>
                        </a:lnSpc>
                        <a:spcBef>
                          <a:spcPts val="0"/>
                        </a:spcBef>
                        <a:spcAft>
                          <a:spcPts val="0"/>
                        </a:spcAft>
                        <a:buFont typeface="Symbol" panose="05050102010706020507" pitchFamily="18" charset="2"/>
                        <a:buChar char=""/>
                      </a:pPr>
                      <a:r>
                        <a:rPr lang="en-GB"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Sexual Harassment Policy drafted</a:t>
                      </a:r>
                      <a:endParaRPr lang="en-ZA"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177800" marR="0" lvl="0" indent="-177800" algn="just" defTabSz="914400" rtl="0" eaLnBrk="1" latinLnBrk="0" hangingPunct="1">
                        <a:lnSpc>
                          <a:spcPct val="107000"/>
                        </a:lnSpc>
                        <a:spcBef>
                          <a:spcPts val="0"/>
                        </a:spcBef>
                        <a:spcAft>
                          <a:spcPts val="0"/>
                        </a:spcAft>
                        <a:buFont typeface="Symbol" panose="05050102010706020507" pitchFamily="18" charset="2"/>
                        <a:buChar char=""/>
                      </a:pPr>
                      <a:r>
                        <a:rPr lang="en-GB"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Consultation on the Sexual Harassment Policy undertaken</a:t>
                      </a:r>
                      <a:endParaRPr lang="en-ZA"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defTabSz="914400" rtl="0" eaLnBrk="1" latinLnBrk="0" hangingPunct="1">
                        <a:lnSpc>
                          <a:spcPct val="107000"/>
                        </a:lnSpc>
                        <a:spcBef>
                          <a:spcPts val="0"/>
                        </a:spcBef>
                        <a:spcAft>
                          <a:spcPts val="0"/>
                        </a:spcAft>
                        <a:buFont typeface="Symbol" panose="05050102010706020507" pitchFamily="18" charset="2"/>
                        <a:buChar char=""/>
                      </a:pPr>
                      <a:r>
                        <a:rPr lang="en-GB"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Approval for the Sexual Harassment Policy</a:t>
                      </a:r>
                      <a:endParaRPr lang="en-US"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177800" marR="0" lvl="0" indent="-177800" algn="just" defTabSz="914400" rtl="0" eaLnBrk="1" latinLnBrk="0" hangingPunct="1">
                        <a:lnSpc>
                          <a:spcPct val="107000"/>
                        </a:lnSpc>
                        <a:spcBef>
                          <a:spcPts val="0"/>
                        </a:spcBef>
                        <a:spcAft>
                          <a:spcPts val="0"/>
                        </a:spcAft>
                        <a:buFont typeface="Symbol" panose="05050102010706020507" pitchFamily="18" charset="2"/>
                        <a:buChar char=""/>
                      </a:pPr>
                      <a:r>
                        <a:rPr lang="en-GB"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Gender equality dialogue conducted</a:t>
                      </a:r>
                      <a:endParaRPr lang="en-US"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defTabSz="914400" rtl="0" eaLnBrk="1" latinLnBrk="0" hangingPunct="1">
                        <a:lnSpc>
                          <a:spcPct val="107000"/>
                        </a:lnSpc>
                        <a:spcBef>
                          <a:spcPts val="0"/>
                        </a:spcBef>
                        <a:spcAft>
                          <a:spcPts val="0"/>
                        </a:spcAft>
                        <a:buFont typeface="Symbol" panose="05050102010706020507" pitchFamily="18" charset="2"/>
                        <a:buChar char=""/>
                      </a:pPr>
                      <a:r>
                        <a:rPr lang="en-GB"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Awareness raising on gender-based violence conducted</a:t>
                      </a:r>
                      <a:endParaRPr lang="en-US"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177800" marR="0" lvl="0" indent="-177800" algn="just" defTabSz="914400" rtl="0" eaLnBrk="1" latinLnBrk="0" hangingPunct="1">
                        <a:lnSpc>
                          <a:spcPct val="107000"/>
                        </a:lnSpc>
                        <a:spcBef>
                          <a:spcPts val="0"/>
                        </a:spcBef>
                        <a:spcAft>
                          <a:spcPts val="0"/>
                        </a:spcAft>
                        <a:buFont typeface="Symbol" panose="05050102010706020507" pitchFamily="18" charset="2"/>
                        <a:buChar char=""/>
                      </a:pPr>
                      <a:r>
                        <a:rPr lang="en-GB"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Internal capacity building on gender mainstreaming conducted</a:t>
                      </a:r>
                    </a:p>
                    <a:p>
                      <a:pPr marL="0" marR="0" lvl="0" indent="0" algn="just" defTabSz="914400" rtl="0" eaLnBrk="1" latinLnBrk="0" hangingPunct="1">
                        <a:lnSpc>
                          <a:spcPct val="107000"/>
                        </a:lnSpc>
                        <a:spcBef>
                          <a:spcPts val="0"/>
                        </a:spcBef>
                        <a:spcAft>
                          <a:spcPts val="0"/>
                        </a:spcAft>
                        <a:buFont typeface="Symbol" panose="05050102010706020507" pitchFamily="18" charset="2"/>
                        <a:buNone/>
                      </a:pPr>
                      <a:endParaRPr lang="en-US"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236344"/>
                  </a:ext>
                </a:extLst>
              </a:tr>
            </a:tbl>
          </a:graphicData>
        </a:graphic>
      </p:graphicFrame>
      <p:sp>
        <p:nvSpPr>
          <p:cNvPr id="2" name="Footer Placeholder 1"/>
          <p:cNvSpPr>
            <a:spLocks noGrp="1"/>
          </p:cNvSpPr>
          <p:nvPr>
            <p:ph type="ftr" sz="quarter" idx="11"/>
          </p:nvPr>
        </p:nvSpPr>
        <p:spPr>
          <a:xfrm>
            <a:off x="258793" y="6120617"/>
            <a:ext cx="44496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783806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384805"/>
          </a:xfrm>
        </p:spPr>
        <p:txBody>
          <a:bodyPr>
            <a:noAutofit/>
          </a:bodyPr>
          <a:lstStyle/>
          <a:p>
            <a:pPr algn="ctr"/>
            <a:r>
              <a:rPr lang="en-ZA" sz="2000" dirty="0">
                <a:solidFill>
                  <a:srgbClr val="ED7D31"/>
                </a:solidFill>
              </a:rPr>
              <a:t>Programme 1:  Corporate Management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3417347"/>
              </p:ext>
            </p:extLst>
          </p:nvPr>
        </p:nvGraphicFramePr>
        <p:xfrm>
          <a:off x="258793" y="829867"/>
          <a:ext cx="8462127" cy="4960602"/>
        </p:xfrm>
        <a:graphic>
          <a:graphicData uri="http://schemas.openxmlformats.org/drawingml/2006/table">
            <a:tbl>
              <a:tblPr firstRow="1" bandRow="1">
                <a:tableStyleId>{21E4AEA4-8DFA-4A89-87EB-49C32662AFE0}</a:tableStyleId>
              </a:tblPr>
              <a:tblGrid>
                <a:gridCol w="1651894">
                  <a:extLst>
                    <a:ext uri="{9D8B030D-6E8A-4147-A177-3AD203B41FA5}">
                      <a16:colId xmlns:a16="http://schemas.microsoft.com/office/drawing/2014/main" val="20001"/>
                    </a:ext>
                  </a:extLst>
                </a:gridCol>
                <a:gridCol w="1774209">
                  <a:extLst>
                    <a:ext uri="{9D8B030D-6E8A-4147-A177-3AD203B41FA5}">
                      <a16:colId xmlns:a16="http://schemas.microsoft.com/office/drawing/2014/main" val="3533655724"/>
                    </a:ext>
                  </a:extLst>
                </a:gridCol>
                <a:gridCol w="1637731">
                  <a:extLst>
                    <a:ext uri="{9D8B030D-6E8A-4147-A177-3AD203B41FA5}">
                      <a16:colId xmlns:a16="http://schemas.microsoft.com/office/drawing/2014/main" val="1202351779"/>
                    </a:ext>
                  </a:extLst>
                </a:gridCol>
                <a:gridCol w="1865573">
                  <a:extLst>
                    <a:ext uri="{9D8B030D-6E8A-4147-A177-3AD203B41FA5}">
                      <a16:colId xmlns:a16="http://schemas.microsoft.com/office/drawing/2014/main" val="2776223276"/>
                    </a:ext>
                  </a:extLst>
                </a:gridCol>
                <a:gridCol w="1532720">
                  <a:extLst>
                    <a:ext uri="{9D8B030D-6E8A-4147-A177-3AD203B41FA5}">
                      <a16:colId xmlns:a16="http://schemas.microsoft.com/office/drawing/2014/main" val="768793547"/>
                    </a:ext>
                  </a:extLst>
                </a:gridCol>
              </a:tblGrid>
              <a:tr h="255031">
                <a:tc rowSpan="2">
                  <a:txBody>
                    <a:bodyPr/>
                    <a:lstStyle/>
                    <a:p>
                      <a:pPr algn="ctr">
                        <a:lnSpc>
                          <a:spcPct val="100000"/>
                        </a:lnSpc>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51574">
                <a:tc vMerge="1">
                  <a:txBody>
                    <a:bodyPr/>
                    <a:lstStyle/>
                    <a:p>
                      <a:endParaRPr lang="en-ZA" dirty="0"/>
                    </a:p>
                  </a:txBody>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0047">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Output: </a:t>
                      </a:r>
                      <a:r>
                        <a:rPr lang="en-ZA" sz="1300" b="0" dirty="0">
                          <a:solidFill>
                            <a:srgbClr val="000000"/>
                          </a:solidFill>
                          <a:effectLst/>
                          <a:latin typeface="Gill Sans MT" panose="020B0502020104020203" pitchFamily="34" charset="0"/>
                          <a:ea typeface="Calibri" panose="020F0502020204030204" pitchFamily="34" charset="0"/>
                        </a:rPr>
                        <a:t>Achieve good corporate governance</a:t>
                      </a:r>
                      <a:endPar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a:t>
                      </a:r>
                      <a:r>
                        <a:rPr lang="en-GB" sz="1300" kern="1200" dirty="0">
                          <a:solidFill>
                            <a:schemeClr val="dk1"/>
                          </a:solidFill>
                          <a:effectLst/>
                          <a:latin typeface="Gill Sans MT" panose="020B0502020104020203" pitchFamily="34" charset="0"/>
                          <a:ea typeface="+mn-ea"/>
                          <a:cs typeface="+mn-cs"/>
                        </a:rPr>
                        <a:t>Number of initiatives implemented to promote integrity and ethical conduct</a:t>
                      </a:r>
                      <a:endPar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77956672"/>
                  </a:ext>
                </a:extLst>
              </a:tr>
              <a:tr h="1431873">
                <a:tc rowSpan="3">
                  <a:txBody>
                    <a:bodyPr/>
                    <a:lstStyle/>
                    <a:p>
                      <a:pPr marL="0" marR="0" algn="just">
                        <a:lnSpc>
                          <a:spcPct val="100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11 initiatives implemented to promote integrity and ethical conduct:</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a:lnSpc>
                          <a:spcPct val="100000"/>
                        </a:lnSpc>
                        <a:spcBef>
                          <a:spcPts val="0"/>
                        </a:spcBef>
                        <a:spcAft>
                          <a:spcPts val="0"/>
                        </a:spcAft>
                        <a:buFont typeface="+mj-lt"/>
                        <a:buAutoNum type="romanLcPeriod"/>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Revise  Risk Management Committee (RMC) Charter to strengthen ethics management functions.</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a:lnSpc>
                          <a:spcPct val="100000"/>
                        </a:lnSpc>
                        <a:spcBef>
                          <a:spcPts val="0"/>
                        </a:spcBef>
                        <a:spcAft>
                          <a:spcPts val="0"/>
                        </a:spcAft>
                        <a:buFont typeface="+mj-lt"/>
                        <a:buAutoNum type="romanLcPeriod" startAt="2"/>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Review the gift policy for the Department</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a:lnSpc>
                          <a:spcPct val="100000"/>
                        </a:lnSpc>
                        <a:spcBef>
                          <a:spcPts val="0"/>
                        </a:spcBef>
                        <a:spcAft>
                          <a:spcPts val="0"/>
                        </a:spcAft>
                        <a:buFont typeface="+mj-lt"/>
                        <a:buAutoNum type="romanLcPeriod" startAt="3"/>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Implement programme to recognise International Anti-corruption Day (anti-corruption session; article, awareness raising material).</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a:lnSpc>
                          <a:spcPct val="100000"/>
                        </a:lnSpc>
                        <a:spcBef>
                          <a:spcPts val="0"/>
                        </a:spcBef>
                        <a:spcAft>
                          <a:spcPts val="0"/>
                        </a:spcAft>
                        <a:buFont typeface="+mj-lt"/>
                        <a:buAutoNum type="romanLcPeriod" startAt="4"/>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Workshop on the Public Service Code of Conduct</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1090023">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a:lnSpc>
                          <a:spcPct val="100000"/>
                        </a:lnSpc>
                        <a:spcBef>
                          <a:spcPts val="0"/>
                        </a:spcBef>
                        <a:spcAft>
                          <a:spcPts val="0"/>
                        </a:spcAft>
                        <a:buFont typeface="+mj-lt"/>
                        <a:buAutoNum type="romanLcPeriod" startAt="5"/>
                        <a:tabLst>
                          <a:tab pos="177800" algn="l"/>
                        </a:tabLs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Manage other remunerative work applications for the quarter and report to RMC</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a:lnSpc>
                          <a:spcPct val="100000"/>
                        </a:lnSpc>
                        <a:spcBef>
                          <a:spcPts val="0"/>
                        </a:spcBef>
                        <a:spcAft>
                          <a:spcPts val="0"/>
                        </a:spcAft>
                        <a:buFont typeface="+mj-lt"/>
                        <a:buAutoNum type="romanLcPeriod" startAt="6"/>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Manage other remunerative work applications for the quarter and report to RMC</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a:lnSpc>
                          <a:spcPct val="100000"/>
                        </a:lnSpc>
                        <a:spcBef>
                          <a:spcPts val="0"/>
                        </a:spcBef>
                        <a:spcAft>
                          <a:spcPts val="0"/>
                        </a:spcAft>
                        <a:buFont typeface="+mj-lt"/>
                        <a:buAutoNum type="romanLcPeriod" startAt="7"/>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Manage other remunerative work applications for the quarter and report to RMC</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a:lnSpc>
                          <a:spcPct val="100000"/>
                        </a:lnSpc>
                        <a:spcBef>
                          <a:spcPts val="0"/>
                        </a:spcBef>
                        <a:spcAft>
                          <a:spcPts val="0"/>
                        </a:spcAft>
                        <a:buFont typeface="+mj-lt"/>
                        <a:buAutoNum type="romanLcPeriod" startAt="8"/>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Manage other remunerative work applications for the quarter and report to RMC</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9051739"/>
                  </a:ext>
                </a:extLst>
              </a:tr>
              <a:tr h="1245741">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a:lnSpc>
                          <a:spcPct val="100000"/>
                        </a:lnSpc>
                        <a:spcBef>
                          <a:spcPts val="0"/>
                        </a:spcBef>
                        <a:spcAft>
                          <a:spcPts val="0"/>
                        </a:spcAft>
                        <a:buFont typeface="+mj-lt"/>
                        <a:buAutoNum type="romanLcPeriod" startAt="9"/>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Submit 2019/20 financial interest disclosure for Senior Management to PSC</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a:lnSpc>
                          <a:spcPct val="100000"/>
                        </a:lnSpc>
                        <a:spcBef>
                          <a:spcPts val="0"/>
                        </a:spcBef>
                        <a:spcAft>
                          <a:spcPts val="0"/>
                        </a:spcAft>
                        <a:buFont typeface="+mj-lt"/>
                        <a:buAutoNum type="romanLcPeriod" startAt="10"/>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Support MMS and designated officials in submitting 2019/20 financial interest disclosures</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a:lnSpc>
                          <a:spcPct val="100000"/>
                        </a:lnSpc>
                        <a:spcBef>
                          <a:spcPts val="0"/>
                        </a:spcBef>
                        <a:spcAft>
                          <a:spcPts val="0"/>
                        </a:spcAft>
                        <a:buFont typeface="+mj-lt"/>
                        <a:buAutoNum type="romanLcPeriod" startAt="11"/>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Verification of disclosed financial interest by MMS and designated employees</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p>
                      <a:pPr marL="177800" marR="0" indent="-177800" algn="just">
                        <a:lnSpc>
                          <a:spcPct val="100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p>
                      <a:pPr marL="177800" marR="0" indent="-177800" algn="just">
                        <a:lnSpc>
                          <a:spcPct val="100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4712064"/>
                  </a:ext>
                </a:extLst>
              </a:tr>
            </a:tbl>
          </a:graphicData>
        </a:graphic>
      </p:graphicFrame>
      <p:sp>
        <p:nvSpPr>
          <p:cNvPr id="2" name="Footer Placeholder 1"/>
          <p:cNvSpPr>
            <a:spLocks noGrp="1"/>
          </p:cNvSpPr>
          <p:nvPr>
            <p:ph type="ftr" sz="quarter" idx="11"/>
          </p:nvPr>
        </p:nvSpPr>
        <p:spPr>
          <a:xfrm>
            <a:off x="258794" y="5899086"/>
            <a:ext cx="505018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4082765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p:cNvSpPr>
            <a:spLocks noGrp="1"/>
          </p:cNvSpPr>
          <p:nvPr>
            <p:ph idx="1"/>
          </p:nvPr>
        </p:nvSpPr>
        <p:spPr>
          <a:xfrm>
            <a:off x="628649" y="905164"/>
            <a:ext cx="7886700" cy="4027054"/>
          </a:xfrm>
        </p:spPr>
        <p:txBody>
          <a:bodyPr>
            <a:normAutofit/>
          </a:bodyPr>
          <a:lstStyle/>
          <a:p>
            <a:pPr marL="0" indent="0" algn="ctr">
              <a:lnSpc>
                <a:spcPct val="100000"/>
              </a:lnSpc>
              <a:spcBef>
                <a:spcPts val="0"/>
              </a:spcBef>
              <a:buNone/>
            </a:pPr>
            <a:r>
              <a:rPr lang="en-ZA" sz="3600" b="1" dirty="0">
                <a:solidFill>
                  <a:srgbClr val="ED7D31"/>
                </a:solidFill>
                <a:ea typeface="+mj-ea"/>
                <a:cs typeface="+mj-cs"/>
              </a:rPr>
              <a:t>Programme 2</a:t>
            </a:r>
          </a:p>
          <a:p>
            <a:pPr marL="0" indent="0" algn="ctr">
              <a:lnSpc>
                <a:spcPct val="100000"/>
              </a:lnSpc>
              <a:spcBef>
                <a:spcPts val="0"/>
              </a:spcBef>
              <a:buNone/>
            </a:pPr>
            <a:endParaRPr lang="en-US" sz="3600" b="1" dirty="0">
              <a:solidFill>
                <a:srgbClr val="ED7D31"/>
              </a:solidFill>
              <a:ea typeface="+mj-ea"/>
              <a:cs typeface="+mj-cs"/>
            </a:endParaRPr>
          </a:p>
          <a:p>
            <a:pPr marL="0" lvl="0" indent="0" algn="ctr">
              <a:lnSpc>
                <a:spcPct val="100000"/>
              </a:lnSpc>
              <a:spcBef>
                <a:spcPts val="0"/>
              </a:spcBef>
              <a:buNone/>
            </a:pPr>
            <a:r>
              <a:rPr lang="en-ZA" sz="3600" b="1" dirty="0">
                <a:solidFill>
                  <a:srgbClr val="ED7D31"/>
                </a:solidFill>
                <a:ea typeface="+mj-ea"/>
                <a:cs typeface="+mj-cs"/>
              </a:rPr>
              <a:t>Tourism Research, Policy and International Relations</a:t>
            </a:r>
          </a:p>
          <a:p>
            <a:pPr marL="0" lvl="0" indent="0" algn="just">
              <a:lnSpc>
                <a:spcPct val="100000"/>
              </a:lnSpc>
              <a:spcBef>
                <a:spcPts val="0"/>
              </a:spcBef>
              <a:buNone/>
            </a:pPr>
            <a:endParaRPr lang="en-ZA" dirty="0">
              <a:solidFill>
                <a:prstClr val="black"/>
              </a:solidFill>
            </a:endParaRPr>
          </a:p>
          <a:p>
            <a:pPr marL="0" lvl="0" indent="0" algn="just">
              <a:lnSpc>
                <a:spcPct val="100000"/>
              </a:lnSpc>
              <a:spcBef>
                <a:spcPts val="0"/>
              </a:spcBef>
              <a:buNone/>
            </a:pPr>
            <a:r>
              <a:rPr lang="en-ZA" sz="2800" dirty="0">
                <a:solidFill>
                  <a:prstClr val="black"/>
                </a:solidFill>
              </a:rPr>
              <a:t>Branch enhances strategic policy environment, monitors the tourism sector’s performance and enables stakeholder relations. </a:t>
            </a:r>
          </a:p>
          <a:p>
            <a:pPr marL="0" indent="0" algn="ctr">
              <a:lnSpc>
                <a:spcPct val="100000"/>
              </a:lnSpc>
              <a:spcBef>
                <a:spcPts val="0"/>
              </a:spcBef>
              <a:buNone/>
            </a:pPr>
            <a:endParaRPr lang="en-ZA" sz="3600" dirty="0">
              <a:solidFill>
                <a:srgbClr val="FF0000"/>
              </a:solidFill>
            </a:endParaRPr>
          </a:p>
        </p:txBody>
      </p:sp>
      <p:sp>
        <p:nvSpPr>
          <p:cNvPr id="6" name="Footer Placeholder 1"/>
          <p:cNvSpPr>
            <a:spLocks noGrp="1"/>
          </p:cNvSpPr>
          <p:nvPr>
            <p:ph type="ftr" sz="quarter" idx="11"/>
          </p:nvPr>
        </p:nvSpPr>
        <p:spPr>
          <a:xfrm>
            <a:off x="628649" y="6027458"/>
            <a:ext cx="4666682" cy="3288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1180309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580158" cy="602397"/>
          </a:xfrm>
        </p:spPr>
        <p:txBody>
          <a:bodyPr>
            <a:noAutofit/>
          </a:bodyPr>
          <a:lstStyle/>
          <a:p>
            <a:pPr algn="ctr"/>
            <a:r>
              <a:rPr lang="en-ZA" sz="2100" dirty="0"/>
              <a:t>Programme 2:  Tourism Research,  Policy and  International                            Relations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21962207"/>
              </p:ext>
            </p:extLst>
          </p:nvPr>
        </p:nvGraphicFramePr>
        <p:xfrm>
          <a:off x="258794" y="941294"/>
          <a:ext cx="8580157" cy="4603434"/>
        </p:xfrm>
        <a:graphic>
          <a:graphicData uri="http://schemas.openxmlformats.org/drawingml/2006/table">
            <a:tbl>
              <a:tblPr firstRow="1" bandRow="1">
                <a:tableStyleId>{21E4AEA4-8DFA-4A89-87EB-49C32662AFE0}</a:tableStyleId>
              </a:tblPr>
              <a:tblGrid>
                <a:gridCol w="2027207">
                  <a:extLst>
                    <a:ext uri="{9D8B030D-6E8A-4147-A177-3AD203B41FA5}">
                      <a16:colId xmlns:a16="http://schemas.microsoft.com/office/drawing/2014/main" val="20000"/>
                    </a:ext>
                  </a:extLst>
                </a:gridCol>
                <a:gridCol w="1803400">
                  <a:extLst>
                    <a:ext uri="{9D8B030D-6E8A-4147-A177-3AD203B41FA5}">
                      <a16:colId xmlns:a16="http://schemas.microsoft.com/office/drawing/2014/main" val="3033890501"/>
                    </a:ext>
                  </a:extLst>
                </a:gridCol>
                <a:gridCol w="1803400">
                  <a:extLst>
                    <a:ext uri="{9D8B030D-6E8A-4147-A177-3AD203B41FA5}">
                      <a16:colId xmlns:a16="http://schemas.microsoft.com/office/drawing/2014/main" val="295054390"/>
                    </a:ext>
                  </a:extLst>
                </a:gridCol>
                <a:gridCol w="1560622">
                  <a:extLst>
                    <a:ext uri="{9D8B030D-6E8A-4147-A177-3AD203B41FA5}">
                      <a16:colId xmlns:a16="http://schemas.microsoft.com/office/drawing/2014/main" val="3612164525"/>
                    </a:ext>
                  </a:extLst>
                </a:gridCol>
                <a:gridCol w="115777">
                  <a:extLst>
                    <a:ext uri="{9D8B030D-6E8A-4147-A177-3AD203B41FA5}">
                      <a16:colId xmlns:a16="http://schemas.microsoft.com/office/drawing/2014/main" val="684415280"/>
                    </a:ext>
                  </a:extLst>
                </a:gridCol>
                <a:gridCol w="1269751">
                  <a:extLst>
                    <a:ext uri="{9D8B030D-6E8A-4147-A177-3AD203B41FA5}">
                      <a16:colId xmlns:a16="http://schemas.microsoft.com/office/drawing/2014/main" val="4078367365"/>
                    </a:ext>
                  </a:extLst>
                </a:gridCol>
              </a:tblGrid>
              <a:tr h="254826">
                <a:tc rowSpan="2">
                  <a:txBody>
                    <a:bodyPr/>
                    <a:lstStyle/>
                    <a:p>
                      <a:pPr algn="ctr">
                        <a:lnSpc>
                          <a:spcPct val="90000"/>
                        </a:lnSpc>
                      </a:pPr>
                      <a:r>
                        <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2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5">
                  <a:txBody>
                    <a:bodyPr/>
                    <a:lstStyle/>
                    <a:p>
                      <a:pPr algn="ctr">
                        <a:lnSpc>
                          <a:spcPct val="90000"/>
                        </a:lnSpc>
                      </a:pPr>
                      <a:r>
                        <a:rPr lang="en-ZA" sz="1200" b="1" dirty="0">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2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14132">
                <a:tc vMerge="1">
                  <a:txBody>
                    <a:bodyPr/>
                    <a:lstStyle/>
                    <a:p>
                      <a:endParaRPr lang="en-ZA" dirty="0"/>
                    </a:p>
                  </a:txBody>
                  <a:tcPr/>
                </a:tc>
                <a:tc>
                  <a:txBody>
                    <a:bodyPr/>
                    <a:lstStyle/>
                    <a:p>
                      <a:pPr algn="ct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200" dirty="0">
                        <a:latin typeface="Gill Sans MT" panose="020B05020201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90000"/>
                        </a:lnSpc>
                        <a:spcAft>
                          <a:spcPts val="0"/>
                        </a:spcAft>
                      </a:pP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ctr">
                        <a:lnSpc>
                          <a:spcPct val="90000"/>
                        </a:lnSpc>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6888">
                <a:tc gridSpan="6">
                  <a:txBody>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2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Monitoring and evaluation reports on tourism projects and initiatives</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a:t>
                      </a:r>
                      <a:r>
                        <a:rPr kumimoji="0" lang="en-ZA" sz="12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Monitoring and Evaluation Reports </a:t>
                      </a: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produced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2"/>
                  </a:ext>
                </a:extLst>
              </a:tr>
              <a:tr h="187400">
                <a:tc gridSpan="6">
                  <a:txBody>
                    <a:bodyPr/>
                    <a:lstStyle/>
                    <a:p>
                      <a:pPr marL="0" marR="0" lvl="0" indent="0" algn="just">
                        <a:lnSpc>
                          <a:spcPct val="107000"/>
                        </a:lnSpc>
                        <a:spcBef>
                          <a:spcPts val="0"/>
                        </a:spcBef>
                        <a:spcAft>
                          <a:spcPts val="0"/>
                        </a:spcAft>
                        <a:buFont typeface="+mj-lt"/>
                        <a:buNone/>
                      </a:pPr>
                      <a:r>
                        <a:rPr lang="en-GB" sz="12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Nine Monitoring and Evaluation reports produced: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71450" marR="0" lvl="0" indent="-171450" algn="just">
                        <a:lnSpc>
                          <a:spcPct val="107000"/>
                        </a:lnSpc>
                        <a:spcBef>
                          <a:spcPts val="0"/>
                        </a:spcBef>
                        <a:spcAft>
                          <a:spcPts val="0"/>
                        </a:spcAft>
                        <a:buFont typeface="Arial" panose="020B0604020202020204" pitchFamily="34" charset="0"/>
                        <a:buChar char="•"/>
                      </a:pPr>
                      <a:endParaRPr lang="en-US"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6000"/>
                        </a:lnSpc>
                        <a:spcAft>
                          <a:spcPts val="0"/>
                        </a:spcAft>
                      </a:pPr>
                      <a:endParaRPr lang="en-ZA" sz="11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1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1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5307713"/>
                  </a:ext>
                </a:extLst>
              </a:tr>
              <a:tr h="618673">
                <a:tc>
                  <a:txBody>
                    <a:bodyPr/>
                    <a:lstStyle/>
                    <a:p>
                      <a:pPr marL="228600" marR="0" lvl="0" indent="-228600" algn="just" defTabSz="914400" rtl="0" eaLnBrk="1" fontAlgn="auto" latinLnBrk="0" hangingPunct="1">
                        <a:lnSpc>
                          <a:spcPct val="107000"/>
                        </a:lnSpc>
                        <a:spcBef>
                          <a:spcPts val="0"/>
                        </a:spcBef>
                        <a:spcAft>
                          <a:spcPts val="0"/>
                        </a:spcAft>
                        <a:buClrTx/>
                        <a:buSzTx/>
                        <a:buFont typeface="+mj-lt"/>
                        <a:buAutoNum type="arabicPeriod"/>
                        <a:tabLst/>
                        <a:defRPr/>
                      </a:pPr>
                      <a:r>
                        <a:rPr lang="en-GB" sz="1200" dirty="0">
                          <a:solidFill>
                            <a:srgbClr val="000000"/>
                          </a:solidFill>
                          <a:effectLst/>
                          <a:latin typeface="Arial" panose="020B0604020202020204" pitchFamily="34" charset="0"/>
                          <a:ea typeface="Calibri" panose="020F0502020204030204" pitchFamily="34" charset="0"/>
                        </a:rPr>
                        <a:t>Four Tourism Quarterly Performance Reports</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Tourism Quarterly Performance Report developed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Font typeface="Arial" panose="020B0604020202020204" pitchFamily="34" charset="0"/>
                        <a:buNone/>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Tourism Quarterly Performance Report developed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ZA" sz="1200" dirty="0">
                          <a:effectLst/>
                          <a:latin typeface="Gill Sans MT" panose="020B0502020104020203" pitchFamily="34" charset="0"/>
                          <a:ea typeface="Calibri" panose="020F0502020204030204" pitchFamily="34" charset="0"/>
                          <a:cs typeface="Arial" panose="020B0604020202020204" pitchFamily="34" charset="0"/>
                        </a:rPr>
                        <a:t>Tourism Quarterly Performance Report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7000"/>
                        </a:lnSpc>
                        <a:spcAft>
                          <a:spcPts val="8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Tourism Quarterly Performance Report developed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a:tc>
                <a:extLst>
                  <a:ext uri="{0D108BD9-81ED-4DB2-BD59-A6C34878D82A}">
                    <a16:rowId xmlns:a16="http://schemas.microsoft.com/office/drawing/2014/main" val="3831570999"/>
                  </a:ext>
                </a:extLst>
              </a:tr>
              <a:tr h="1188586">
                <a:tc>
                  <a:txBody>
                    <a:bodyPr/>
                    <a:lstStyle/>
                    <a:p>
                      <a:pPr marL="228600" marR="0" lvl="0" indent="-228600" algn="just" defTabSz="914400" rtl="0" eaLnBrk="1" fontAlgn="auto" latinLnBrk="0" hangingPunct="1">
                        <a:lnSpc>
                          <a:spcPct val="107000"/>
                        </a:lnSpc>
                        <a:spcBef>
                          <a:spcPts val="0"/>
                        </a:spcBef>
                        <a:spcAft>
                          <a:spcPts val="0"/>
                        </a:spcAft>
                        <a:buClrTx/>
                        <a:buSzTx/>
                        <a:buFont typeface="+mj-lt"/>
                        <a:buAutoNum type="arabicPeriod" startAt="2"/>
                        <a:tabLst/>
                        <a:defRPr/>
                      </a:pPr>
                      <a:r>
                        <a:rPr lang="en-ZA" sz="1200" kern="1200" dirty="0">
                          <a:solidFill>
                            <a:srgbClr val="000000"/>
                          </a:solidFill>
                          <a:effectLst/>
                          <a:latin typeface="Arial" panose="020B0604020202020204" pitchFamily="34" charset="0"/>
                          <a:ea typeface="Calibri" panose="020F0502020204030204" pitchFamily="34" charset="0"/>
                          <a:cs typeface="+mn-cs"/>
                        </a:rPr>
                        <a:t>Two Reports on the Impact Evaluation of COVID-19 on the tourism sector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975" lvl="0" indent="-180975" algn="just">
                        <a:lnSpc>
                          <a:spcPct val="107000"/>
                        </a:lnSpc>
                        <a:spcAft>
                          <a:spcPts val="800"/>
                        </a:spcAft>
                        <a:buClr>
                          <a:srgbClr val="000000"/>
                        </a:buClr>
                        <a:buFont typeface="Symbol" panose="05050102010706020507" pitchFamily="18" charset="2"/>
                        <a:buChar char=""/>
                        <a:tabLst>
                          <a:tab pos="422910" algn="l"/>
                        </a:tabLst>
                      </a:pPr>
                      <a:r>
                        <a:rPr lang="en-US" sz="1200" kern="1200" dirty="0">
                          <a:solidFill>
                            <a:srgbClr val="000000"/>
                          </a:solidFill>
                          <a:effectLst/>
                          <a:uFill>
                            <a:solidFill>
                              <a:srgbClr val="000000"/>
                            </a:solidFill>
                          </a:uFill>
                          <a:latin typeface="Arial" panose="020B0604020202020204" pitchFamily="34" charset="0"/>
                          <a:ea typeface="Calibri" panose="020F0502020204030204" pitchFamily="34" charset="0"/>
                        </a:rPr>
                        <a:t>Terms of Reference (ToR) for the survey / study developed</a:t>
                      </a:r>
                      <a:endParaRPr lang="en-ZA" sz="12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180975" lvl="0" indent="-180975" algn="just">
                        <a:lnSpc>
                          <a:spcPct val="107000"/>
                        </a:lnSpc>
                        <a:spcAft>
                          <a:spcPts val="800"/>
                        </a:spcAft>
                        <a:buClr>
                          <a:srgbClr val="000000"/>
                        </a:buClr>
                        <a:buFont typeface="Symbol" panose="05050102010706020507" pitchFamily="18" charset="2"/>
                        <a:buChar char=""/>
                        <a:tabLst>
                          <a:tab pos="422910" algn="l"/>
                        </a:tabLst>
                      </a:pPr>
                      <a:r>
                        <a:rPr lang="en-US" sz="1200" kern="1200" dirty="0">
                          <a:solidFill>
                            <a:srgbClr val="000000"/>
                          </a:solidFill>
                          <a:effectLst/>
                          <a:uFill>
                            <a:solidFill>
                              <a:srgbClr val="000000"/>
                            </a:solidFill>
                          </a:uFill>
                          <a:latin typeface="Arial" panose="020B0604020202020204" pitchFamily="34" charset="0"/>
                          <a:ea typeface="Calibri" panose="020F0502020204030204" pitchFamily="34" charset="0"/>
                        </a:rPr>
                        <a:t>Suitable service provide appointed</a:t>
                      </a:r>
                      <a:endParaRPr lang="en-ZA" sz="12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180975" lvl="0" indent="-180975" algn="just">
                        <a:lnSpc>
                          <a:spcPct val="107000"/>
                        </a:lnSpc>
                        <a:spcAft>
                          <a:spcPts val="800"/>
                        </a:spcAft>
                        <a:buClr>
                          <a:srgbClr val="000000"/>
                        </a:buClr>
                        <a:buFont typeface="Symbol" panose="05050102010706020507" pitchFamily="18" charset="2"/>
                        <a:buChar char=""/>
                      </a:pPr>
                      <a:r>
                        <a:rPr lang="en-ZA"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Project Plan developed</a:t>
                      </a:r>
                    </a:p>
                    <a:p>
                      <a:pPr marL="0" lvl="0" indent="0" algn="just">
                        <a:lnSpc>
                          <a:spcPct val="107000"/>
                        </a:lnSpc>
                        <a:spcAft>
                          <a:spcPts val="800"/>
                        </a:spcAft>
                        <a:buClr>
                          <a:srgbClr val="000000"/>
                        </a:buClr>
                        <a:buFont typeface="Symbol" panose="05050102010706020507" pitchFamily="18" charset="2"/>
                        <a:buNone/>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ZA"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First report on the impact evaluation of COVID19 on tourism developed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latinLnBrk="0" hangingPunct="1">
                        <a:lnSpc>
                          <a:spcPct val="107000"/>
                        </a:lnSpc>
                        <a:spcBef>
                          <a:spcPts val="0"/>
                        </a:spcBef>
                        <a:spcAft>
                          <a:spcPts val="0"/>
                        </a:spcAft>
                        <a:buClr>
                          <a:srgbClr val="000000"/>
                        </a:buClr>
                        <a:buFont typeface="Arial" panose="020B0604020202020204" pitchFamily="34" charset="0"/>
                        <a:buNone/>
                      </a:pPr>
                      <a:endParaRPr lang="en-ZA"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lnSpc>
                          <a:spcPct val="107000"/>
                        </a:lnSpc>
                        <a:spcAft>
                          <a:spcPts val="0"/>
                        </a:spcAft>
                        <a:buClr>
                          <a:srgbClr val="000000"/>
                        </a:buClr>
                        <a:buFont typeface="Symbol" panose="05050102010706020507" pitchFamily="18" charset="2"/>
                        <a:buNone/>
                      </a:pPr>
                      <a:endParaRPr lang="en-US" sz="1200" kern="1200" dirty="0">
                        <a:solidFill>
                          <a:schemeClr val="dk1"/>
                        </a:solidFill>
                        <a:effectLst/>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7000"/>
                        </a:lnSpc>
                        <a:spcAft>
                          <a:spcPts val="800"/>
                        </a:spcAft>
                      </a:pPr>
                      <a:r>
                        <a:rPr lang="en-ZA"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Second report on the impact evaluation of COVID19 on tourism developed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200" kern="1200" dirty="0">
                        <a:solidFill>
                          <a:schemeClr val="dk1"/>
                        </a:solidFill>
                        <a:effectLst/>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r>
                        <a:rPr lang="en-ZA"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Draft 2019/2020 STR developed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2220513"/>
                  </a:ext>
                </a:extLst>
              </a:tr>
              <a:tr h="845791">
                <a:tc>
                  <a:txBody>
                    <a:bodyPr/>
                    <a:lstStyle/>
                    <a:p>
                      <a:pPr marL="228600" marR="0" lvl="0" indent="-228600" algn="just">
                        <a:lnSpc>
                          <a:spcPct val="107000"/>
                        </a:lnSpc>
                        <a:spcBef>
                          <a:spcPts val="0"/>
                        </a:spcBef>
                        <a:spcAft>
                          <a:spcPts val="0"/>
                        </a:spcAft>
                        <a:buFont typeface="+mj-lt"/>
                        <a:buAutoNum type="arabicPeriod" startAt="3"/>
                      </a:pPr>
                      <a:r>
                        <a:rPr lang="en-US" sz="1200" dirty="0">
                          <a:effectLst/>
                          <a:latin typeface="Gill Sans MT" panose="020B0502020104020203" pitchFamily="34" charset="0"/>
                          <a:ea typeface="Calibri" panose="020F0502020204030204" pitchFamily="34" charset="0"/>
                          <a:cs typeface="Times New Roman" panose="02020603050405020304" pitchFamily="18" charset="0"/>
                        </a:rPr>
                        <a:t>2019/20 NTSS Implementation Report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GB" sz="1200" kern="1200" dirty="0">
                          <a:solidFill>
                            <a:schemeClr val="dk1"/>
                          </a:solidFill>
                          <a:effectLst/>
                          <a:latin typeface="Gill Sans MT" panose="020B0502020104020203" pitchFamily="34" charset="0"/>
                          <a:ea typeface="+mn-ea"/>
                          <a:cs typeface="+mn-cs"/>
                        </a:rPr>
                        <a:t>Framework for the 2019/20 NTSS Implementation Report reviewed</a:t>
                      </a:r>
                      <a:r>
                        <a:rPr lang="en-ZA" sz="1200" dirty="0">
                          <a:solidFill>
                            <a:srgbClr val="000000"/>
                          </a:solidFill>
                          <a:effectLst/>
                          <a:latin typeface="Gill Sans MT" panose="020B0502020104020203" pitchFamily="34" charset="0"/>
                          <a:ea typeface="Calibri" panose="020F0502020204030204" pitchFamily="34" charset="0"/>
                          <a:cs typeface="Arial" panose="020B0604020202020204" pitchFamily="34" charset="0"/>
                        </a:rPr>
                        <a:t> </a:t>
                      </a:r>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GB" sz="1200" kern="1200" dirty="0">
                          <a:solidFill>
                            <a:schemeClr val="dk1"/>
                          </a:solidFill>
                          <a:effectLst/>
                          <a:latin typeface="Gill Sans MT" panose="020B0502020104020203" pitchFamily="34" charset="0"/>
                          <a:ea typeface="+mn-ea"/>
                          <a:cs typeface="+mn-cs"/>
                        </a:rPr>
                        <a:t>Data collection for the 2019/20 NTSS Implementation Report </a:t>
                      </a:r>
                      <a:endParaRPr lang="en-US" sz="1200" kern="1200" dirty="0">
                        <a:solidFill>
                          <a:schemeClr val="dk1"/>
                        </a:solidFill>
                        <a:effectLst/>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ZA" sz="1200" dirty="0">
                          <a:effectLst/>
                          <a:latin typeface="Gill Sans MT" panose="020B0502020104020203" pitchFamily="34" charset="0"/>
                          <a:ea typeface="Calibri" panose="020F0502020204030204" pitchFamily="34" charset="0"/>
                          <a:cs typeface="Arial" panose="020B0604020202020204" pitchFamily="34" charset="0"/>
                        </a:rPr>
                        <a:t>Draft 2019/20 NTSS Implementation Report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7000"/>
                        </a:lnSpc>
                        <a:spcAft>
                          <a:spcPts val="0"/>
                        </a:spcAft>
                      </a:pPr>
                      <a:r>
                        <a:rPr lang="en-GB" sz="1200" kern="1200" dirty="0">
                          <a:solidFill>
                            <a:schemeClr val="dk1"/>
                          </a:solidFill>
                          <a:effectLst/>
                          <a:latin typeface="Gill Sans MT" panose="020B0502020104020203" pitchFamily="34" charset="0"/>
                          <a:ea typeface="+mn-ea"/>
                          <a:cs typeface="+mn-cs"/>
                        </a:rPr>
                        <a:t>2019/20 NTSS Implementation Report developed</a:t>
                      </a:r>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Quarterly Tourism performance Report developed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3868"/>
                  </a:ext>
                </a:extLst>
              </a:tr>
            </a:tbl>
          </a:graphicData>
        </a:graphic>
      </p:graphicFrame>
      <p:sp>
        <p:nvSpPr>
          <p:cNvPr id="2" name="Footer Placeholder 1"/>
          <p:cNvSpPr>
            <a:spLocks noGrp="1"/>
          </p:cNvSpPr>
          <p:nvPr>
            <p:ph type="ftr" sz="quarter" idx="11"/>
          </p:nvPr>
        </p:nvSpPr>
        <p:spPr>
          <a:xfrm>
            <a:off x="258793" y="5855069"/>
            <a:ext cx="565068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688665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580158" cy="725735"/>
          </a:xfrm>
        </p:spPr>
        <p:txBody>
          <a:bodyPr>
            <a:noAutofit/>
          </a:bodyPr>
          <a:lstStyle/>
          <a:p>
            <a:pPr algn="ctr"/>
            <a:r>
              <a:rPr lang="en-ZA" sz="2100" dirty="0"/>
              <a:t>Programme 2:  Tourism Research,  Policy and  International                            Relations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5437588"/>
              </p:ext>
            </p:extLst>
          </p:nvPr>
        </p:nvGraphicFramePr>
        <p:xfrm>
          <a:off x="258793" y="1092635"/>
          <a:ext cx="8580158" cy="4573437"/>
        </p:xfrm>
        <a:graphic>
          <a:graphicData uri="http://schemas.openxmlformats.org/drawingml/2006/table">
            <a:tbl>
              <a:tblPr firstRow="1" bandRow="1">
                <a:tableStyleId>{21E4AEA4-8DFA-4A89-87EB-49C32662AFE0}</a:tableStyleId>
              </a:tblPr>
              <a:tblGrid>
                <a:gridCol w="2027207">
                  <a:extLst>
                    <a:ext uri="{9D8B030D-6E8A-4147-A177-3AD203B41FA5}">
                      <a16:colId xmlns:a16="http://schemas.microsoft.com/office/drawing/2014/main" val="20000"/>
                    </a:ext>
                  </a:extLst>
                </a:gridCol>
                <a:gridCol w="1803400">
                  <a:extLst>
                    <a:ext uri="{9D8B030D-6E8A-4147-A177-3AD203B41FA5}">
                      <a16:colId xmlns:a16="http://schemas.microsoft.com/office/drawing/2014/main" val="3033890501"/>
                    </a:ext>
                  </a:extLst>
                </a:gridCol>
                <a:gridCol w="1803400">
                  <a:extLst>
                    <a:ext uri="{9D8B030D-6E8A-4147-A177-3AD203B41FA5}">
                      <a16:colId xmlns:a16="http://schemas.microsoft.com/office/drawing/2014/main" val="295054390"/>
                    </a:ext>
                  </a:extLst>
                </a:gridCol>
                <a:gridCol w="1560623">
                  <a:extLst>
                    <a:ext uri="{9D8B030D-6E8A-4147-A177-3AD203B41FA5}">
                      <a16:colId xmlns:a16="http://schemas.microsoft.com/office/drawing/2014/main" val="3612164525"/>
                    </a:ext>
                  </a:extLst>
                </a:gridCol>
                <a:gridCol w="115777">
                  <a:extLst>
                    <a:ext uri="{9D8B030D-6E8A-4147-A177-3AD203B41FA5}">
                      <a16:colId xmlns:a16="http://schemas.microsoft.com/office/drawing/2014/main" val="684415280"/>
                    </a:ext>
                  </a:extLst>
                </a:gridCol>
                <a:gridCol w="1269751">
                  <a:extLst>
                    <a:ext uri="{9D8B030D-6E8A-4147-A177-3AD203B41FA5}">
                      <a16:colId xmlns:a16="http://schemas.microsoft.com/office/drawing/2014/main" val="4078367365"/>
                    </a:ext>
                  </a:extLst>
                </a:gridCol>
              </a:tblGrid>
              <a:tr h="270254">
                <a:tc rowSpan="2">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5">
                  <a:txBody>
                    <a:bodyPr/>
                    <a:lstStyle/>
                    <a:p>
                      <a:pPr algn="ctr">
                        <a:lnSpc>
                          <a:spcPct val="100000"/>
                        </a:lnSpc>
                        <a:spcAft>
                          <a:spcPts val="0"/>
                        </a:spcAft>
                      </a:pPr>
                      <a:r>
                        <a:rPr lang="en-ZA" sz="1300" b="1" dirty="0">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71967">
                <a:tc vMerge="1">
                  <a:txBody>
                    <a:bodyPr/>
                    <a:lstStyle/>
                    <a:p>
                      <a:endParaRPr lang="en-ZA" dirty="0"/>
                    </a:p>
                  </a:txBody>
                  <a:tcPr/>
                </a:tc>
                <a:tc>
                  <a:txBody>
                    <a:bodyPr/>
                    <a:lstStyle/>
                    <a:p>
                      <a:pPr algn="ctr">
                        <a:lnSpc>
                          <a:spcPct val="100000"/>
                        </a:lnSpc>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300" dirty="0">
                        <a:latin typeface="Gill Sans MT" panose="020B05020201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90000"/>
                        </a:lnSpc>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2464">
                <a:tc grid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Monitoring and evaluation reports on tourism projects and initiatives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a:t>
                      </a:r>
                      <a:r>
                        <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Monitoring and Evaluation Reports </a:t>
                      </a:r>
                      <a:r>
                        <a:rPr kumimoji="0" lang="en-ZA" sz="1300" b="0" i="0" u="none" strike="noStrike" kern="1200" cap="none" spc="0" normalizeH="0" baseline="0" noProof="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produced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2"/>
                  </a:ext>
                </a:extLst>
              </a:tr>
              <a:tr h="241406">
                <a:tc gridSpan="6">
                  <a:txBody>
                    <a:bodyPr/>
                    <a:lstStyle/>
                    <a:p>
                      <a:pPr marL="0" marR="0" lvl="0" indent="0" algn="just" defTabSz="914400" rtl="0" eaLnBrk="1" fontAlgn="auto" latinLnBrk="0" hangingPunct="1">
                        <a:lnSpc>
                          <a:spcPct val="107000"/>
                        </a:lnSpc>
                        <a:spcBef>
                          <a:spcPts val="0"/>
                        </a:spcBef>
                        <a:spcAft>
                          <a:spcPts val="0"/>
                        </a:spcAft>
                        <a:buClrTx/>
                        <a:buSzTx/>
                        <a:buFont typeface="+mj-lt"/>
                        <a:buNone/>
                        <a:tabLst/>
                        <a:defRPr/>
                      </a:pPr>
                      <a:r>
                        <a:rPr kumimoji="0" lang="en-GB" sz="1200" b="1"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Nine Monitoring and Evaluation reports produced … continued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712784130"/>
                  </a:ext>
                </a:extLst>
              </a:tr>
              <a:tr h="681664">
                <a:tc>
                  <a:txBody>
                    <a:bodyPr/>
                    <a:lstStyle/>
                    <a:p>
                      <a:pPr marL="180975" lvl="0" indent="-180975" algn="just">
                        <a:lnSpc>
                          <a:spcPct val="100000"/>
                        </a:lnSpc>
                        <a:spcAft>
                          <a:spcPts val="0"/>
                        </a:spcAft>
                        <a:buFont typeface="+mj-lt"/>
                        <a:buAutoNum type="arabicPeriod" startAt="4"/>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Monitoring of the implementation of the Tourism Relief Fund on tourism enterprises conducted and preliminary impact evaluation of the impact developed</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gn="just">
                        <a:lnSpc>
                          <a:spcPct val="100000"/>
                        </a:lnSpc>
                        <a:spcBef>
                          <a:spcPts val="0"/>
                        </a:spcBef>
                        <a:spcAft>
                          <a:spcPts val="0"/>
                        </a:spcAft>
                        <a:buFont typeface="+mj-lt"/>
                        <a:buNone/>
                      </a:pP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rPr>
                        <a:t>Monitoring report on the implementation of the Tourism Relief Fund developed</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latinLnBrk="0" hangingPunct="1">
                        <a:lnSpc>
                          <a:spcPct val="100000"/>
                        </a:lnSpc>
                        <a:spcBef>
                          <a:spcPts val="0"/>
                        </a:spcBef>
                        <a:spcAft>
                          <a:spcPts val="0"/>
                        </a:spcAft>
                        <a:buFont typeface="Arial" panose="020B0604020202020204" pitchFamily="34" charset="0"/>
                        <a:buNone/>
                      </a:pPr>
                      <a:r>
                        <a:rPr lang="en-GB" sz="1300" dirty="0">
                          <a:solidFill>
                            <a:srgbClr val="000000"/>
                          </a:solidFill>
                          <a:effectLst/>
                          <a:latin typeface="Gill Sans MT" panose="020B0502020104020203" pitchFamily="34" charset="0"/>
                          <a:ea typeface="Calibri" panose="020F0502020204030204" pitchFamily="34" charset="0"/>
                        </a:rPr>
                        <a:t>Monitoring report on the implementation of the Tourism Relief Fund developed</a:t>
                      </a:r>
                      <a:endParaRPr lang="en-US" sz="13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Report on the preliminary impact evaluation of the Tourism Relief Fund on tourism enterprises developed</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0000"/>
                        </a:lnSpc>
                        <a:spcAft>
                          <a:spcPts val="0"/>
                        </a:spcAft>
                      </a:pPr>
                      <a:r>
                        <a:rPr lang="en-ZA"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Monitoring of the implementation of the Tourism Relief Fund on tourism enterprises conducted and preliminary impact evaluation report developed</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endParaRPr lang="en-ZA" sz="13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5307713"/>
                  </a:ext>
                </a:extLst>
              </a:tr>
              <a:tr h="856592">
                <a:tc>
                  <a:txBody>
                    <a:bodyPr/>
                    <a:lstStyle/>
                    <a:p>
                      <a:pPr marL="180975" marR="0" lvl="0" indent="-180975" algn="just" defTabSz="914400" rtl="0" eaLnBrk="1" latinLnBrk="0" hangingPunct="1">
                        <a:lnSpc>
                          <a:spcPct val="100000"/>
                        </a:lnSpc>
                        <a:spcBef>
                          <a:spcPts val="0"/>
                        </a:spcBef>
                        <a:spcAft>
                          <a:spcPts val="0"/>
                        </a:spcAft>
                        <a:buClr>
                          <a:srgbClr val="000000"/>
                        </a:buClr>
                        <a:buFont typeface="+mj-lt"/>
                        <a:buAutoNum type="arabicPeriod" startAt="5"/>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2018/19 STR finalised and published.</a:t>
                      </a:r>
                    </a:p>
                    <a:p>
                      <a:pPr marL="444500" marR="0" lvl="0" indent="-263525" algn="just"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Draft 2019/20 STR developed</a:t>
                      </a:r>
                      <a:endParaRPr lang="en-US"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just"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Draft 2018/19 STR updated  </a:t>
                      </a:r>
                      <a:endParaRPr lang="en-US"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171450" marR="0" lvl="0" indent="-171450" algn="just"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STR Framework Reviewed and consulted with stakeholders  </a:t>
                      </a:r>
                      <a:endParaRPr lang="en-US"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gn="just" defTabSz="914400" rtl="0" eaLnBrk="1" latinLnBrk="0" hangingPunct="1">
                        <a:lnSpc>
                          <a:spcPct val="100000"/>
                        </a:lnSpc>
                        <a:spcBef>
                          <a:spcPts val="0"/>
                        </a:spcBef>
                        <a:spcAft>
                          <a:spcPts val="0"/>
                        </a:spcAft>
                        <a:buFont typeface="Arial" panose="020B0604020202020204" pitchFamily="34" charset="0"/>
                        <a:buChar char="•"/>
                      </a:pPr>
                      <a:endParaRPr lang="en-US" sz="13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lvl="0" indent="-177800" algn="just" defTabSz="914400" rtl="0" eaLnBrk="1" latinLnBrk="0" hangingPunct="1">
                        <a:lnSpc>
                          <a:spcPct val="100000"/>
                        </a:lnSpc>
                        <a:spcBef>
                          <a:spcPts val="0"/>
                        </a:spcBef>
                        <a:spcAft>
                          <a:spcPts val="0"/>
                        </a:spcAft>
                        <a:buFont typeface="Arial" panose="020B0604020202020204" pitchFamily="34" charset="0"/>
                        <a:buChar char="•"/>
                      </a:pPr>
                      <a:r>
                        <a:rPr lang="en-GB" sz="13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2018/19 STR Finalised</a:t>
                      </a:r>
                      <a:endParaRPr lang="en-US" sz="13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p>
                      <a:pPr marL="177800" marR="0" lvl="0" indent="-177800" algn="just" defTabSz="914400" rtl="0" eaLnBrk="1" latinLnBrk="0" hangingPunct="1">
                        <a:lnSpc>
                          <a:spcPct val="100000"/>
                        </a:lnSpc>
                        <a:spcBef>
                          <a:spcPts val="0"/>
                        </a:spcBef>
                        <a:spcAft>
                          <a:spcPts val="0"/>
                        </a:spcAft>
                        <a:buFont typeface="Arial" panose="020B0604020202020204" pitchFamily="34" charset="0"/>
                        <a:buChar char="•"/>
                      </a:pPr>
                      <a:r>
                        <a:rPr lang="en-GB" sz="13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Data collection for 2019/20 STR commence</a:t>
                      </a:r>
                      <a:endParaRPr lang="en-US" sz="13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gn="just" defTabSz="914400" rtl="0" eaLnBrk="1" latinLnBrk="0" hangingPunct="1">
                        <a:lnSpc>
                          <a:spcPct val="100000"/>
                        </a:lnSpc>
                        <a:spcBef>
                          <a:spcPts val="0"/>
                        </a:spcBef>
                        <a:spcAft>
                          <a:spcPts val="0"/>
                        </a:spcAft>
                        <a:buFont typeface="Arial" panose="020B0604020202020204" pitchFamily="34" charset="0"/>
                        <a:buNone/>
                      </a:pPr>
                      <a:endParaRPr lang="en-US" sz="13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just"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2018/19 STR Published </a:t>
                      </a:r>
                      <a:endParaRPr lang="en-US"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171450" marR="0" lvl="0" indent="-171450" algn="just"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Data collection for 2019/20 STR continues</a:t>
                      </a:r>
                      <a:endParaRPr lang="en-ZA"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0000"/>
                        </a:lnSpc>
                        <a:spcAft>
                          <a:spcPts val="0"/>
                        </a:spcAft>
                      </a:pPr>
                      <a:r>
                        <a:rPr lang="en-GB" sz="1300" kern="1200" dirty="0">
                          <a:solidFill>
                            <a:schemeClr val="dk1"/>
                          </a:solidFill>
                          <a:effectLst/>
                          <a:latin typeface="Gill Sans MT" panose="020B0502020104020203" pitchFamily="34" charset="0"/>
                          <a:ea typeface="+mn-ea"/>
                          <a:cs typeface="+mn-cs"/>
                        </a:rPr>
                        <a:t>Draft 2019/20 STR developed</a:t>
                      </a:r>
                      <a:endParaRPr lang="en-ZA" sz="13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r>
                        <a:rPr lang="en-ZA"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Draft 2019/2020 STR developed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2220513"/>
                  </a:ext>
                </a:extLst>
              </a:tr>
            </a:tbl>
          </a:graphicData>
        </a:graphic>
      </p:graphicFrame>
      <p:sp>
        <p:nvSpPr>
          <p:cNvPr id="2" name="Footer Placeholder 1"/>
          <p:cNvSpPr>
            <a:spLocks noGrp="1"/>
          </p:cNvSpPr>
          <p:nvPr>
            <p:ph type="ftr" sz="quarter" idx="11"/>
          </p:nvPr>
        </p:nvSpPr>
        <p:spPr>
          <a:xfrm>
            <a:off x="258793" y="5786509"/>
            <a:ext cx="562339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4104278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580158" cy="725735"/>
          </a:xfrm>
        </p:spPr>
        <p:txBody>
          <a:bodyPr>
            <a:noAutofit/>
          </a:bodyPr>
          <a:lstStyle/>
          <a:p>
            <a:pPr algn="ctr"/>
            <a:r>
              <a:rPr lang="en-ZA" sz="2100" dirty="0"/>
              <a:t>Programme 2:  Tourism Research,  Policy and International Relations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2425556"/>
              </p:ext>
            </p:extLst>
          </p:nvPr>
        </p:nvGraphicFramePr>
        <p:xfrm>
          <a:off x="258793" y="1061201"/>
          <a:ext cx="8580158" cy="3484821"/>
        </p:xfrm>
        <a:graphic>
          <a:graphicData uri="http://schemas.openxmlformats.org/drawingml/2006/table">
            <a:tbl>
              <a:tblPr firstRow="1" bandRow="1">
                <a:tableStyleId>{21E4AEA4-8DFA-4A89-87EB-49C32662AFE0}</a:tableStyleId>
              </a:tblPr>
              <a:tblGrid>
                <a:gridCol w="2027207">
                  <a:extLst>
                    <a:ext uri="{9D8B030D-6E8A-4147-A177-3AD203B41FA5}">
                      <a16:colId xmlns:a16="http://schemas.microsoft.com/office/drawing/2014/main" val="20000"/>
                    </a:ext>
                  </a:extLst>
                </a:gridCol>
                <a:gridCol w="1714500">
                  <a:extLst>
                    <a:ext uri="{9D8B030D-6E8A-4147-A177-3AD203B41FA5}">
                      <a16:colId xmlns:a16="http://schemas.microsoft.com/office/drawing/2014/main" val="3033890501"/>
                    </a:ext>
                  </a:extLst>
                </a:gridCol>
                <a:gridCol w="1540491">
                  <a:extLst>
                    <a:ext uri="{9D8B030D-6E8A-4147-A177-3AD203B41FA5}">
                      <a16:colId xmlns:a16="http://schemas.microsoft.com/office/drawing/2014/main" val="259888859"/>
                    </a:ext>
                  </a:extLst>
                </a:gridCol>
                <a:gridCol w="1735708">
                  <a:extLst>
                    <a:ext uri="{9D8B030D-6E8A-4147-A177-3AD203B41FA5}">
                      <a16:colId xmlns:a16="http://schemas.microsoft.com/office/drawing/2014/main" val="2981594007"/>
                    </a:ext>
                  </a:extLst>
                </a:gridCol>
                <a:gridCol w="1562252">
                  <a:extLst>
                    <a:ext uri="{9D8B030D-6E8A-4147-A177-3AD203B41FA5}">
                      <a16:colId xmlns:a16="http://schemas.microsoft.com/office/drawing/2014/main" val="1064431834"/>
                    </a:ext>
                  </a:extLst>
                </a:gridCol>
              </a:tblGrid>
              <a:tr h="250866">
                <a:tc rowSpan="2">
                  <a:txBody>
                    <a:bodyPr/>
                    <a:lstStyle/>
                    <a:p>
                      <a:pPr algn="ctr">
                        <a:lnSpc>
                          <a:spcPct val="90000"/>
                        </a:lnSpc>
                      </a:pPr>
                      <a:r>
                        <a:rPr lang="en-ZA"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pPr>
                      <a:r>
                        <a:rPr lang="en-ZA" sz="1600" b="1" dirty="0">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83360">
                <a:tc vMerge="1">
                  <a:txBody>
                    <a:bodyPr/>
                    <a:lstStyle/>
                    <a:p>
                      <a:endParaRPr lang="en-ZA" dirty="0"/>
                    </a:p>
                  </a:txBody>
                  <a:tcPr/>
                </a:tc>
                <a:tc>
                  <a:txBody>
                    <a:bodyPr/>
                    <a:lstStyle/>
                    <a:p>
                      <a:pPr algn="ct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600" dirty="0">
                        <a:latin typeface="Gill Sans MT" panose="020B05020201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8712">
                <a:tc gridSpan="5">
                  <a:txBody>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6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System for tourism analytics</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a:t>
                      </a:r>
                      <a:r>
                        <a:rPr lang="en-GB" sz="1600" kern="1200" dirty="0">
                          <a:solidFill>
                            <a:schemeClr val="dk1"/>
                          </a:solidFill>
                          <a:effectLst/>
                          <a:latin typeface="Gill Sans MT" panose="020B0502020104020203" pitchFamily="34" charset="0"/>
                          <a:ea typeface="+mn-ea"/>
                          <a:cs typeface="+mn-cs"/>
                        </a:rPr>
                        <a:t>Number of systems developed for tourism analytics</a:t>
                      </a:r>
                      <a:endParaRPr kumimoji="0" lang="en-ZA" sz="16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2"/>
                  </a:ext>
                </a:extLst>
              </a:tr>
              <a:tr h="262681">
                <a:tc gridSpan="5">
                  <a:txBody>
                    <a:bodyPr/>
                    <a:lstStyle/>
                    <a:p>
                      <a:pPr marL="0" marR="0" lvl="0" indent="0" algn="just">
                        <a:lnSpc>
                          <a:spcPct val="107000"/>
                        </a:lnSpc>
                        <a:spcBef>
                          <a:spcPts val="0"/>
                        </a:spcBef>
                        <a:spcAft>
                          <a:spcPts val="0"/>
                        </a:spcAft>
                        <a:buClr>
                          <a:srgbClr val="000000"/>
                        </a:buClr>
                        <a:buFont typeface="+mj-lt"/>
                        <a:buNone/>
                      </a:pPr>
                      <a:r>
                        <a:rPr lang="en-US" sz="1600" b="1" dirty="0">
                          <a:effectLst/>
                          <a:latin typeface="Gill Sans MT" panose="020B0502020104020203" pitchFamily="34" charset="0"/>
                          <a:ea typeface="Calibri" panose="020F0502020204030204" pitchFamily="34" charset="0"/>
                          <a:cs typeface="Times New Roman" panose="02020603050405020304" pitchFamily="18" charset="0"/>
                        </a:rPr>
                        <a:t>One systems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lgn="just">
                        <a:lnSpc>
                          <a:spcPct val="107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5307713"/>
                  </a:ext>
                </a:extLst>
              </a:tr>
              <a:tr h="1267330">
                <a:tc>
                  <a:txBody>
                    <a:bodyPr/>
                    <a:lstStyle/>
                    <a:p>
                      <a:pPr marL="0" lvl="0" indent="0" algn="just">
                        <a:lnSpc>
                          <a:spcPct val="107000"/>
                        </a:lnSpc>
                        <a:spcAft>
                          <a:spcPts val="800"/>
                        </a:spcAft>
                        <a:buClr>
                          <a:srgbClr val="000000"/>
                        </a:buClr>
                        <a:buFont typeface="+mj-lt"/>
                        <a:buNone/>
                      </a:pPr>
                      <a:r>
                        <a:rPr lang="en-GB" sz="16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National Tourism Analytics System Framework developed</a:t>
                      </a:r>
                    </a:p>
                    <a:p>
                      <a:pPr marL="177800" lvl="0" indent="-177800" algn="just">
                        <a:lnSpc>
                          <a:spcPct val="107000"/>
                        </a:lnSpc>
                        <a:spcAft>
                          <a:spcPts val="800"/>
                        </a:spcAft>
                        <a:buClr>
                          <a:srgbClr val="000000"/>
                        </a:buClr>
                        <a:buFont typeface="+mj-lt"/>
                        <a:buAutoNum type="arabicPeriod"/>
                      </a:pPr>
                      <a:endParaRPr lang="en-GB" sz="16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endParaRPr>
                    </a:p>
                    <a:p>
                      <a:pPr marL="177800" lvl="0" indent="-177800" algn="just">
                        <a:lnSpc>
                          <a:spcPct val="107000"/>
                        </a:lnSpc>
                        <a:spcAft>
                          <a:spcPts val="800"/>
                        </a:spcAft>
                        <a:buClr>
                          <a:srgbClr val="000000"/>
                        </a:buClr>
                        <a:buFont typeface="+mj-lt"/>
                        <a:buAutoNum type="arabicPeriod"/>
                      </a:pPr>
                      <a:endParaRPr lang="en-ZA" sz="1600" dirty="0">
                        <a:effectLst/>
                        <a:latin typeface="Gill Sans MT" panose="020B0502020104020203" pitchFamily="34" charset="0"/>
                        <a:ea typeface="Calibri" panose="020F0502020204030204" pitchFamily="34" charset="0"/>
                        <a:cs typeface="Calibri" panose="020F0502020204030204" pitchFamily="34" charset="0"/>
                      </a:endParaRPr>
                    </a:p>
                    <a:p>
                      <a:pPr marL="0" marR="0" lvl="0" indent="0" algn="just">
                        <a:lnSpc>
                          <a:spcPct val="107000"/>
                        </a:lnSpc>
                        <a:spcBef>
                          <a:spcPts val="0"/>
                        </a:spcBef>
                        <a:spcAft>
                          <a:spcPts val="0"/>
                        </a:spcAft>
                        <a:buClr>
                          <a:srgbClr val="000000"/>
                        </a:buClr>
                        <a:buFont typeface="+mj-lt"/>
                        <a:buNone/>
                      </a:pPr>
                      <a:endParaRPr lang="en-US" sz="1600"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600" kern="1200" dirty="0">
                          <a:solidFill>
                            <a:srgbClr val="000000"/>
                          </a:solidFill>
                          <a:effectLst/>
                          <a:latin typeface="Gill Sans MT" panose="020B0502020104020203" pitchFamily="34" charset="0"/>
                          <a:ea typeface="Calibri" panose="020F0502020204030204" pitchFamily="34" charset="0"/>
                        </a:rPr>
                        <a:t>ToR for the development of the National Tourism Analytics System Framework developed</a:t>
                      </a:r>
                      <a:endParaRPr lang="en-US" sz="1600"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GB"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Literature review / research on Tourism Analytics System conducted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GB"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Concept document for the development of the National Tourism Analytics System Framework developed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GB" sz="1600" dirty="0">
                          <a:solidFill>
                            <a:srgbClr val="000000"/>
                          </a:solidFill>
                          <a:effectLst/>
                          <a:latin typeface="Gill Sans MT" panose="020B0502020104020203" pitchFamily="34" charset="0"/>
                          <a:ea typeface="Calibri" panose="020F0502020204030204" pitchFamily="34" charset="0"/>
                        </a:rPr>
                        <a:t>National Tourism Analytics System Framework developed</a:t>
                      </a:r>
                      <a:endParaRPr lang="en-US" sz="1600" kern="1200" dirty="0">
                        <a:solidFill>
                          <a:srgbClr val="002060"/>
                        </a:solidFill>
                        <a:effectLst/>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7642532"/>
                  </a:ext>
                </a:extLst>
              </a:tr>
            </a:tbl>
          </a:graphicData>
        </a:graphic>
      </p:graphicFrame>
      <p:sp>
        <p:nvSpPr>
          <p:cNvPr id="2" name="Footer Placeholder 1"/>
          <p:cNvSpPr>
            <a:spLocks noGrp="1"/>
          </p:cNvSpPr>
          <p:nvPr>
            <p:ph type="ftr" sz="quarter" idx="11"/>
          </p:nvPr>
        </p:nvSpPr>
        <p:spPr>
          <a:xfrm>
            <a:off x="258794" y="5991226"/>
            <a:ext cx="530949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3705704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49294400"/>
              </p:ext>
            </p:extLst>
          </p:nvPr>
        </p:nvGraphicFramePr>
        <p:xfrm>
          <a:off x="258793" y="1092634"/>
          <a:ext cx="8580158" cy="4740926"/>
        </p:xfrm>
        <a:graphic>
          <a:graphicData uri="http://schemas.openxmlformats.org/drawingml/2006/table">
            <a:tbl>
              <a:tblPr firstRow="1" bandRow="1">
                <a:tableStyleId>{21E4AEA4-8DFA-4A89-87EB-49C32662AFE0}</a:tableStyleId>
              </a:tblPr>
              <a:tblGrid>
                <a:gridCol w="1865571">
                  <a:extLst>
                    <a:ext uri="{9D8B030D-6E8A-4147-A177-3AD203B41FA5}">
                      <a16:colId xmlns:a16="http://schemas.microsoft.com/office/drawing/2014/main" val="20000"/>
                    </a:ext>
                  </a:extLst>
                </a:gridCol>
                <a:gridCol w="1558636">
                  <a:extLst>
                    <a:ext uri="{9D8B030D-6E8A-4147-A177-3AD203B41FA5}">
                      <a16:colId xmlns:a16="http://schemas.microsoft.com/office/drawing/2014/main" val="3059709552"/>
                    </a:ext>
                  </a:extLst>
                </a:gridCol>
                <a:gridCol w="1625600">
                  <a:extLst>
                    <a:ext uri="{9D8B030D-6E8A-4147-A177-3AD203B41FA5}">
                      <a16:colId xmlns:a16="http://schemas.microsoft.com/office/drawing/2014/main" val="3496620986"/>
                    </a:ext>
                  </a:extLst>
                </a:gridCol>
                <a:gridCol w="1879600">
                  <a:extLst>
                    <a:ext uri="{9D8B030D-6E8A-4147-A177-3AD203B41FA5}">
                      <a16:colId xmlns:a16="http://schemas.microsoft.com/office/drawing/2014/main" val="3713118264"/>
                    </a:ext>
                  </a:extLst>
                </a:gridCol>
                <a:gridCol w="1650751">
                  <a:extLst>
                    <a:ext uri="{9D8B030D-6E8A-4147-A177-3AD203B41FA5}">
                      <a16:colId xmlns:a16="http://schemas.microsoft.com/office/drawing/2014/main" val="4095374195"/>
                    </a:ext>
                  </a:extLst>
                </a:gridCol>
              </a:tblGrid>
              <a:tr h="263782">
                <a:tc rowSpan="2">
                  <a:txBody>
                    <a:bodyPr/>
                    <a:lstStyle/>
                    <a:p>
                      <a:pPr algn="ctr">
                        <a:lnSpc>
                          <a:spcPct val="90000"/>
                        </a:lnSpc>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pPr>
                      <a:r>
                        <a:rPr lang="en-ZA" sz="1300" b="1" dirty="0">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97709">
                <a:tc vMerge="1">
                  <a:txBody>
                    <a:bodyPr/>
                    <a:lstStyle/>
                    <a:p>
                      <a:endParaRPr lang="en-ZA" dirty="0"/>
                    </a:p>
                  </a:txBody>
                  <a:tcPr/>
                </a:tc>
                <a:tc>
                  <a:txBody>
                    <a:bodyPr/>
                    <a:lstStyle/>
                    <a:p>
                      <a:pPr algn="ct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300" dirty="0">
                        <a:latin typeface="Gill Sans MT" panose="020B05020201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5781">
                <a:tc gridSpan="5">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300" b="1" dirty="0">
                          <a:effectLst/>
                          <a:latin typeface="Gill Sans MT" panose="020B0502020104020203" pitchFamily="34" charset="0"/>
                          <a:ea typeface="Calibri" panose="020F0502020204030204" pitchFamily="34" charset="0"/>
                          <a:cs typeface="Arial" panose="020B0604020202020204" pitchFamily="34" charset="0"/>
                        </a:rPr>
                        <a:t>Output: </a:t>
                      </a:r>
                      <a:r>
                        <a:rPr lang="en-ZA" sz="1300" b="0" dirty="0">
                          <a:effectLst/>
                          <a:latin typeface="Gill Sans MT" panose="020B0502020104020203" pitchFamily="34" charset="0"/>
                          <a:ea typeface="Calibri" panose="020F0502020204030204" pitchFamily="34" charset="0"/>
                          <a:cs typeface="Arial" panose="020B0604020202020204" pitchFamily="34" charset="0"/>
                        </a:rPr>
                        <a:t>Initiatives facilitated for regional integration</a:t>
                      </a:r>
                    </a:p>
                    <a:p>
                      <a:pPr>
                        <a:spcAft>
                          <a:spcPts val="0"/>
                        </a:spcAft>
                      </a:pPr>
                      <a:r>
                        <a:rPr lang="en-ZA" sz="1300" b="1" dirty="0">
                          <a:effectLst/>
                          <a:latin typeface="Gill Sans MT" panose="020B0502020104020203" pitchFamily="34" charset="0"/>
                          <a:ea typeface="Calibri" panose="020F0502020204030204" pitchFamily="34" charset="0"/>
                          <a:cs typeface="Arial" panose="020B0604020202020204" pitchFamily="34" charset="0"/>
                        </a:rPr>
                        <a:t>Output Indicator: </a:t>
                      </a:r>
                      <a:r>
                        <a:rPr lang="en-GB" sz="1300" kern="1200" dirty="0">
                          <a:solidFill>
                            <a:schemeClr val="dk1"/>
                          </a:solidFill>
                          <a:effectLst/>
                          <a:latin typeface="Gill Sans MT" panose="020B0502020104020203" pitchFamily="34" charset="0"/>
                          <a:ea typeface="+mn-ea"/>
                          <a:cs typeface="+mn-cs"/>
                        </a:rPr>
                        <a:t>Number of initiatives implemented to create an enabling policy and regulatory environment for tourism growth and development</a:t>
                      </a:r>
                      <a:endPar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2"/>
                  </a:ext>
                </a:extLst>
              </a:tr>
              <a:tr h="424863">
                <a:tc gridSpan="5">
                  <a:txBody>
                    <a:bodyPr/>
                    <a:lstStyle/>
                    <a:p>
                      <a:pPr marL="0" marR="0" lvl="0" indent="0" algn="just">
                        <a:lnSpc>
                          <a:spcPct val="107000"/>
                        </a:lnSpc>
                        <a:spcBef>
                          <a:spcPts val="0"/>
                        </a:spcBef>
                        <a:spcAft>
                          <a:spcPts val="0"/>
                        </a:spcAft>
                        <a:buSzPts val="1100"/>
                        <a:buFont typeface="+mj-lt"/>
                        <a:buNone/>
                      </a:pPr>
                      <a:r>
                        <a:rPr lang="en-GB" sz="1300" b="1" dirty="0">
                          <a:solidFill>
                            <a:srgbClr val="000000"/>
                          </a:solidFill>
                          <a:effectLst/>
                          <a:latin typeface="Arial" panose="020B0604020202020204" pitchFamily="34" charset="0"/>
                          <a:ea typeface="Calibri" panose="020F0502020204030204" pitchFamily="34" charset="0"/>
                        </a:rPr>
                        <a:t>Three initiatives </a:t>
                      </a:r>
                      <a:r>
                        <a:rPr lang="en-GB" sz="1300" b="1" dirty="0">
                          <a:effectLst/>
                          <a:latin typeface="Arial" panose="020B0604020202020204" pitchFamily="34" charset="0"/>
                          <a:ea typeface="Calibri" panose="020F0502020204030204" pitchFamily="34" charset="0"/>
                        </a:rPr>
                        <a:t>implemented to create an enabling policy and regulatory environment for tourism growth and development</a:t>
                      </a:r>
                      <a:r>
                        <a:rPr lang="en-GB" sz="1300" b="1" dirty="0">
                          <a:solidFill>
                            <a:srgbClr val="000000"/>
                          </a:solidFill>
                          <a:effectLst/>
                          <a:latin typeface="Arial" panose="020B0604020202020204" pitchFamily="34" charset="0"/>
                          <a:ea typeface="Calibri" panose="020F0502020204030204" pitchFamily="34" charset="0"/>
                        </a:rPr>
                        <a:t>:</a:t>
                      </a:r>
                      <a:r>
                        <a:rPr lang="en-GB" sz="13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3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5307713"/>
                  </a:ext>
                </a:extLst>
              </a:tr>
              <a:tr h="1487022">
                <a:tc>
                  <a:txBody>
                    <a:bodyPr/>
                    <a:lstStyle/>
                    <a:p>
                      <a:pPr marL="177800" marR="0" lvl="0" indent="-177800" algn="just" defTabSz="914400" rtl="0" eaLnBrk="1" fontAlgn="auto" latinLnBrk="0" hangingPunct="1">
                        <a:lnSpc>
                          <a:spcPct val="107000"/>
                        </a:lnSpc>
                        <a:spcBef>
                          <a:spcPts val="0"/>
                        </a:spcBef>
                        <a:spcAft>
                          <a:spcPts val="0"/>
                        </a:spcAft>
                        <a:buClrTx/>
                        <a:buSzPts val="1100"/>
                        <a:buFont typeface="+mj-lt"/>
                        <a:buAutoNum type="arabicPeriod"/>
                        <a:tabLst/>
                        <a:defRPr/>
                      </a:pPr>
                      <a:r>
                        <a:rPr kumimoji="0" lang="en-GB" sz="130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Policy Review on Quality Assurance Framework conducted</a:t>
                      </a:r>
                    </a:p>
                    <a:p>
                      <a:pPr marL="177800" marR="0" lvl="0" indent="-177800" algn="just" defTabSz="914400" rtl="0" eaLnBrk="1" fontAlgn="auto" latinLnBrk="0" hangingPunct="1">
                        <a:lnSpc>
                          <a:spcPct val="107000"/>
                        </a:lnSpc>
                        <a:spcBef>
                          <a:spcPts val="0"/>
                        </a:spcBef>
                        <a:spcAft>
                          <a:spcPts val="0"/>
                        </a:spcAft>
                        <a:buClrTx/>
                        <a:buSzPts val="1100"/>
                        <a:buFont typeface="+mj-lt"/>
                        <a:buAutoNum type="arabicPeriod"/>
                        <a:tabLst/>
                        <a:defRPr/>
                      </a:pPr>
                      <a:endParaRPr kumimoji="0" lang="en-GB" sz="130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SzPts val="1100"/>
                        <a:buFont typeface="+mj-lt"/>
                        <a:buNone/>
                      </a:pP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Substantive review and benchmarking conducted and draft Policy Options Report developed</a:t>
                      </a:r>
                      <a:endPar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Stakeholder Consultations on the outcomes of the initial review conducted</a:t>
                      </a:r>
                      <a:endPar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Integration of inputs and 2</a:t>
                      </a:r>
                      <a:r>
                        <a:rPr kumimoji="0" lang="en-GB" sz="1300" b="0" i="0" u="none" strike="noStrike" kern="1200" cap="none" spc="0" normalizeH="0" baseline="3000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nd</a:t>
                      </a:r>
                      <a:r>
                        <a:rPr kumimoji="0" lang="en-GB" sz="130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 draft Policy Options Report developed</a:t>
                      </a:r>
                      <a:endPar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Comprehensive Quality Assurance Options Report incorporating implications of each option finalised</a:t>
                      </a:r>
                      <a:endPar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1690560"/>
                  </a:ext>
                </a:extLst>
              </a:tr>
              <a:tr h="1685803">
                <a:tc>
                  <a:txBody>
                    <a:bodyPr/>
                    <a:lstStyle/>
                    <a:p>
                      <a:pPr marL="177800" marR="0" lvl="0" indent="-177800" algn="just">
                        <a:lnSpc>
                          <a:spcPct val="107000"/>
                        </a:lnSpc>
                        <a:spcBef>
                          <a:spcPts val="0"/>
                        </a:spcBef>
                        <a:spcAft>
                          <a:spcPts val="0"/>
                        </a:spcAft>
                        <a:buSzPts val="1100"/>
                        <a:buFont typeface="+mj-lt"/>
                        <a:buAutoNum type="arabicPeriod" startAt="2"/>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Report on the regulations in respect of the National Tourism Information and Monitoring System (NTIMS Regulations)</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Consultations on the approved NTIMS Regulations conducted</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Progress Report on the implementation of NTIMS Regulations developed</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Progress Report on the implementation of NTIMS Regulations developed</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Report on the implementation of NTIMS Regulations developed</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3623121"/>
                  </a:ext>
                </a:extLst>
              </a:tr>
            </a:tbl>
          </a:graphicData>
        </a:graphic>
      </p:graphicFrame>
      <p:sp>
        <p:nvSpPr>
          <p:cNvPr id="2" name="Footer Placeholder 1"/>
          <p:cNvSpPr>
            <a:spLocks noGrp="1"/>
          </p:cNvSpPr>
          <p:nvPr>
            <p:ph type="ftr" sz="quarter" idx="11"/>
          </p:nvPr>
        </p:nvSpPr>
        <p:spPr>
          <a:xfrm>
            <a:off x="258793" y="6028664"/>
            <a:ext cx="657769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7" name="Title 3"/>
          <p:cNvSpPr txBox="1">
            <a:spLocks/>
          </p:cNvSpPr>
          <p:nvPr/>
        </p:nvSpPr>
        <p:spPr>
          <a:xfrm>
            <a:off x="258793" y="218311"/>
            <a:ext cx="8580158" cy="725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2100" b="1" i="0" u="none" strike="noStrike" kern="1200" cap="none" spc="0" normalizeH="0" baseline="0" noProof="0" dirty="0">
                <a:ln>
                  <a:noFill/>
                </a:ln>
                <a:solidFill>
                  <a:srgbClr val="ED7D31"/>
                </a:solidFill>
                <a:effectLst/>
                <a:uLnTx/>
                <a:uFillTx/>
                <a:latin typeface="Gill Sans MT" panose="020B0502020104020203" pitchFamily="34" charset="0"/>
                <a:ea typeface="+mj-ea"/>
                <a:cs typeface="+mj-cs"/>
              </a:rPr>
              <a:t>Programme 2: Tourism Research,  Policy and International Relations Annual Targets</a:t>
            </a:r>
            <a:endParaRPr kumimoji="0" lang="en-ZA" sz="21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endParaRPr>
          </a:p>
        </p:txBody>
      </p:sp>
    </p:spTree>
    <p:extLst>
      <p:ext uri="{BB962C8B-B14F-4D97-AF65-F5344CB8AC3E}">
        <p14:creationId xmlns:p14="http://schemas.microsoft.com/office/powerpoint/2010/main" val="2031189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19126" y="6173788"/>
            <a:ext cx="505834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p:cNvSpPr>
            <a:spLocks noGrp="1"/>
          </p:cNvSpPr>
          <p:nvPr>
            <p:ph idx="1"/>
          </p:nvPr>
        </p:nvSpPr>
        <p:spPr>
          <a:xfrm>
            <a:off x="619125" y="883299"/>
            <a:ext cx="7886700" cy="5012533"/>
          </a:xfrm>
        </p:spPr>
        <p:txBody>
          <a:bodyPr>
            <a:noAutofit/>
          </a:bodyPr>
          <a:lstStyle/>
          <a:p>
            <a:pPr marL="285750" lvl="1" indent="-285750" algn="just">
              <a:lnSpc>
                <a:spcPct val="100000"/>
              </a:lnSpc>
              <a:spcBef>
                <a:spcPts val="0"/>
              </a:spcBef>
            </a:pPr>
            <a:r>
              <a:rPr lang="en-US" sz="1700" dirty="0">
                <a:cs typeface="Arial" panose="020B0604020202020204" pitchFamily="34" charset="0"/>
              </a:rPr>
              <a:t>Our Government response to the COVID – 19 Coronavirus issued on the back of the economic situation in our country (e.g. national lockdown and associated restrictions) impact practical execution of some of our planned projects planned for 2020/21. </a:t>
            </a:r>
          </a:p>
          <a:p>
            <a:pPr marL="285750" lvl="1" indent="-285750" algn="just">
              <a:lnSpc>
                <a:spcPct val="100000"/>
              </a:lnSpc>
              <a:spcBef>
                <a:spcPts val="0"/>
              </a:spcBef>
            </a:pPr>
            <a:r>
              <a:rPr lang="en-US" sz="1700" dirty="0">
                <a:cs typeface="Arial" panose="020B0604020202020204" pitchFamily="34" charset="0"/>
              </a:rPr>
              <a:t>Due consideration had to be given to the emerging risks in the organisational performance management environment due to COVID-19, and their likely impact on the tabled departmental Plans. This necessitated the review of the approved plans to mitigate against effects of COVID-19 on the department’s approved Plans. </a:t>
            </a:r>
          </a:p>
          <a:p>
            <a:pPr marL="285750" lvl="1" indent="-285750" algn="just">
              <a:lnSpc>
                <a:spcPct val="100000"/>
              </a:lnSpc>
              <a:spcBef>
                <a:spcPts val="0"/>
              </a:spcBef>
            </a:pPr>
            <a:r>
              <a:rPr lang="en-US" sz="1700" dirty="0">
                <a:cs typeface="Arial" panose="020B0604020202020204" pitchFamily="34" charset="0"/>
              </a:rPr>
              <a:t>Some of the departmental projects planned for 2020/21 that require site visits, exhibitions, and contact are especially affected by COVID-19 and associated restrictions. These relate mainly to EPWP,  Incentives and Training / Skills Programmes.  Equally SA Tourism would be affected in terms of international and domestic marketing.  </a:t>
            </a:r>
          </a:p>
          <a:p>
            <a:pPr marL="285750" lvl="1" indent="-285750" algn="just">
              <a:lnSpc>
                <a:spcPct val="100000"/>
              </a:lnSpc>
              <a:spcBef>
                <a:spcPts val="0"/>
              </a:spcBef>
            </a:pPr>
            <a:r>
              <a:rPr lang="en-GB" sz="1700" dirty="0">
                <a:solidFill>
                  <a:prstClr val="black"/>
                </a:solidFill>
                <a:ea typeface="Calibri" panose="020F0502020204030204" pitchFamily="34" charset="0"/>
              </a:rPr>
              <a:t>As the country reprioritises resources to fight the pandemic, t</a:t>
            </a:r>
            <a:r>
              <a:rPr lang="en-US" sz="1700" dirty="0">
                <a:cs typeface="Arial" panose="020B0604020202020204" pitchFamily="34" charset="0"/>
              </a:rPr>
              <a:t>he portfolio budget would equally be affected, and the extent of which would only be confirmed during the adjustment budget.</a:t>
            </a:r>
          </a:p>
          <a:p>
            <a:pPr marL="285750" lvl="1" indent="-285750" algn="just">
              <a:lnSpc>
                <a:spcPct val="100000"/>
              </a:lnSpc>
              <a:spcBef>
                <a:spcPts val="0"/>
              </a:spcBef>
            </a:pPr>
            <a:r>
              <a:rPr lang="en-US" sz="1700" dirty="0">
                <a:cs typeface="Arial" panose="020B0604020202020204" pitchFamily="34" charset="0"/>
              </a:rPr>
              <a:t>Most of the focus and efforts will be dedicated towards the  Tourism Recovery Plan</a:t>
            </a:r>
            <a:r>
              <a:rPr lang="en-US" sz="1700">
                <a:cs typeface="Arial" panose="020B0604020202020204" pitchFamily="34" charset="0"/>
              </a:rPr>
              <a:t>. </a:t>
            </a:r>
            <a:endParaRPr lang="en-US" sz="2100" dirty="0">
              <a:cs typeface="Arial" panose="020B0604020202020204" pitchFamily="34" charset="0"/>
            </a:endParaRPr>
          </a:p>
          <a:p>
            <a:pPr marL="285750" lvl="1" indent="-285750" algn="just">
              <a:lnSpc>
                <a:spcPct val="100000"/>
              </a:lnSpc>
              <a:spcBef>
                <a:spcPts val="0"/>
              </a:spcBef>
            </a:pPr>
            <a:endParaRPr lang="en-US" sz="1700" dirty="0">
              <a:cs typeface="Arial" panose="020B0604020202020204" pitchFamily="34" charset="0"/>
            </a:endParaRPr>
          </a:p>
          <a:p>
            <a:pPr marL="0" lvl="1" indent="0" algn="just">
              <a:lnSpc>
                <a:spcPct val="100000"/>
              </a:lnSpc>
              <a:spcBef>
                <a:spcPts val="0"/>
              </a:spcBef>
              <a:buNone/>
            </a:pPr>
            <a:endParaRPr lang="en-US" sz="1700" dirty="0">
              <a:cs typeface="Arial" panose="020B0604020202020204" pitchFamily="34" charset="0"/>
            </a:endParaRPr>
          </a:p>
        </p:txBody>
      </p:sp>
      <p:sp>
        <p:nvSpPr>
          <p:cNvPr id="6" name="Title 1">
            <a:extLst>
              <a:ext uri="{FF2B5EF4-FFF2-40B4-BE49-F238E27FC236}">
                <a16:creationId xmlns:a16="http://schemas.microsoft.com/office/drawing/2014/main" id="{F11626E1-A331-4FB3-995C-81CB89AF12C3}"/>
              </a:ext>
            </a:extLst>
          </p:cNvPr>
          <p:cNvSpPr>
            <a:spLocks noGrp="1"/>
          </p:cNvSpPr>
          <p:nvPr>
            <p:ph type="title"/>
          </p:nvPr>
        </p:nvSpPr>
        <p:spPr>
          <a:xfrm>
            <a:off x="304800" y="398108"/>
            <a:ext cx="8515350" cy="485192"/>
          </a:xfrm>
        </p:spPr>
        <p:txBody>
          <a:bodyPr>
            <a:normAutofit fontScale="90000"/>
          </a:bodyPr>
          <a:lstStyle/>
          <a:p>
            <a:pPr algn="ctr"/>
            <a:r>
              <a:rPr lang="en-ZA" dirty="0"/>
              <a:t>2. BACKGROUND</a:t>
            </a:r>
          </a:p>
        </p:txBody>
      </p:sp>
    </p:spTree>
    <p:extLst>
      <p:ext uri="{BB962C8B-B14F-4D97-AF65-F5344CB8AC3E}">
        <p14:creationId xmlns:p14="http://schemas.microsoft.com/office/powerpoint/2010/main" val="3293726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2915787"/>
              </p:ext>
            </p:extLst>
          </p:nvPr>
        </p:nvGraphicFramePr>
        <p:xfrm>
          <a:off x="258793" y="1092634"/>
          <a:ext cx="8580158" cy="4251843"/>
        </p:xfrm>
        <a:graphic>
          <a:graphicData uri="http://schemas.openxmlformats.org/drawingml/2006/table">
            <a:tbl>
              <a:tblPr firstRow="1" bandRow="1">
                <a:tableStyleId>{21E4AEA4-8DFA-4A89-87EB-49C32662AFE0}</a:tableStyleId>
              </a:tblPr>
              <a:tblGrid>
                <a:gridCol w="1865571">
                  <a:extLst>
                    <a:ext uri="{9D8B030D-6E8A-4147-A177-3AD203B41FA5}">
                      <a16:colId xmlns:a16="http://schemas.microsoft.com/office/drawing/2014/main" val="20000"/>
                    </a:ext>
                  </a:extLst>
                </a:gridCol>
                <a:gridCol w="1558636">
                  <a:extLst>
                    <a:ext uri="{9D8B030D-6E8A-4147-A177-3AD203B41FA5}">
                      <a16:colId xmlns:a16="http://schemas.microsoft.com/office/drawing/2014/main" val="3059709552"/>
                    </a:ext>
                  </a:extLst>
                </a:gridCol>
                <a:gridCol w="1625600">
                  <a:extLst>
                    <a:ext uri="{9D8B030D-6E8A-4147-A177-3AD203B41FA5}">
                      <a16:colId xmlns:a16="http://schemas.microsoft.com/office/drawing/2014/main" val="3496620986"/>
                    </a:ext>
                  </a:extLst>
                </a:gridCol>
                <a:gridCol w="1879600">
                  <a:extLst>
                    <a:ext uri="{9D8B030D-6E8A-4147-A177-3AD203B41FA5}">
                      <a16:colId xmlns:a16="http://schemas.microsoft.com/office/drawing/2014/main" val="3713118264"/>
                    </a:ext>
                  </a:extLst>
                </a:gridCol>
                <a:gridCol w="1650751">
                  <a:extLst>
                    <a:ext uri="{9D8B030D-6E8A-4147-A177-3AD203B41FA5}">
                      <a16:colId xmlns:a16="http://schemas.microsoft.com/office/drawing/2014/main" val="4095374195"/>
                    </a:ext>
                  </a:extLst>
                </a:gridCol>
              </a:tblGrid>
              <a:tr h="261551">
                <a:tc rowSpan="2">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400" b="1" dirty="0">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19923">
                <a:tc vMerge="1">
                  <a:txBody>
                    <a:bodyPr/>
                    <a:lstStyle/>
                    <a:p>
                      <a:endParaRPr lang="en-ZA" dirty="0"/>
                    </a:p>
                  </a:txBody>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latin typeface="Gill Sans MT" panose="020B05020201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88923">
                <a:tc gridSpan="5">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1" dirty="0">
                          <a:effectLst/>
                          <a:latin typeface="Gill Sans MT" panose="020B0502020104020203" pitchFamily="34" charset="0"/>
                          <a:ea typeface="Calibri" panose="020F0502020204030204" pitchFamily="34" charset="0"/>
                          <a:cs typeface="Arial" panose="020B0604020202020204" pitchFamily="34" charset="0"/>
                        </a:rPr>
                        <a:t>Output: </a:t>
                      </a:r>
                      <a:r>
                        <a:rPr lang="en-ZA" sz="1400" b="0" dirty="0">
                          <a:effectLst/>
                          <a:latin typeface="Gill Sans MT" panose="020B0502020104020203" pitchFamily="34" charset="0"/>
                          <a:ea typeface="Calibri" panose="020F0502020204030204" pitchFamily="34" charset="0"/>
                          <a:cs typeface="Arial" panose="020B0604020202020204" pitchFamily="34" charset="0"/>
                        </a:rPr>
                        <a:t>Initiatives facilitated for regional integration</a:t>
                      </a:r>
                    </a:p>
                    <a:p>
                      <a:pP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Arial" panose="020B0604020202020204" pitchFamily="34" charset="0"/>
                        </a:rPr>
                        <a:t>Output Indicator: </a:t>
                      </a:r>
                      <a:r>
                        <a:rPr lang="en-GB" sz="1400" kern="1200" dirty="0">
                          <a:solidFill>
                            <a:schemeClr val="dk1"/>
                          </a:solidFill>
                          <a:effectLst/>
                          <a:latin typeface="Gill Sans MT" panose="020B0502020104020203" pitchFamily="34" charset="0"/>
                          <a:ea typeface="+mn-ea"/>
                          <a:cs typeface="+mn-cs"/>
                        </a:rPr>
                        <a:t>Number of initiatives implemented to create an enabling policy and regulatory environment for tourism growth and development</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2"/>
                  </a:ext>
                </a:extLst>
              </a:tr>
              <a:tr h="262180">
                <a:tc gridSpan="5">
                  <a:txBody>
                    <a:bodyPr/>
                    <a:lstStyle/>
                    <a:p>
                      <a:pPr marL="0" marR="0" lvl="0" indent="0" algn="just">
                        <a:lnSpc>
                          <a:spcPct val="100000"/>
                        </a:lnSpc>
                        <a:spcBef>
                          <a:spcPts val="0"/>
                        </a:spcBef>
                        <a:spcAft>
                          <a:spcPts val="0"/>
                        </a:spcAft>
                        <a:buSzPts val="1100"/>
                        <a:buFont typeface="+mj-lt"/>
                        <a:buNone/>
                      </a:pPr>
                      <a:r>
                        <a:rPr lang="en-GB" sz="1400" b="1" dirty="0">
                          <a:solidFill>
                            <a:srgbClr val="000000"/>
                          </a:solidFill>
                          <a:effectLst/>
                          <a:latin typeface="Gill Sans MT" panose="020B0502020104020203" pitchFamily="34" charset="0"/>
                          <a:ea typeface="Calibri" panose="020F0502020204030204" pitchFamily="34" charset="0"/>
                        </a:rPr>
                        <a:t>Three initiatives </a:t>
                      </a:r>
                      <a:r>
                        <a:rPr lang="en-GB" sz="1400" b="1" dirty="0">
                          <a:effectLst/>
                          <a:latin typeface="Gill Sans MT" panose="020B0502020104020203" pitchFamily="34" charset="0"/>
                          <a:ea typeface="Calibri" panose="020F0502020204030204" pitchFamily="34" charset="0"/>
                        </a:rPr>
                        <a:t>implemented to create an enabling policy and regulatory environment for tourism growth and development … continued</a:t>
                      </a:r>
                      <a:r>
                        <a:rPr lang="en-GB" sz="1400" b="1" dirty="0">
                          <a:solidFill>
                            <a:srgbClr val="000000"/>
                          </a:solidFill>
                          <a:effectLst/>
                          <a:latin typeface="Gill Sans MT" panose="020B0502020104020203" pitchFamily="34" charset="0"/>
                          <a:ea typeface="Calibri" panose="020F0502020204030204" pitchFamily="34" charset="0"/>
                        </a:rPr>
                        <a:t>:</a:t>
                      </a:r>
                      <a:r>
                        <a:rPr lang="en-GB"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5307713"/>
                  </a:ext>
                </a:extLst>
              </a:tr>
              <a:tr h="941090">
                <a:tc>
                  <a:txBody>
                    <a:bodyPr/>
                    <a:lstStyle/>
                    <a:p>
                      <a:pPr marL="177800" marR="0" lvl="0" indent="-177800" algn="just">
                        <a:lnSpc>
                          <a:spcPct val="100000"/>
                        </a:lnSpc>
                        <a:spcBef>
                          <a:spcPts val="0"/>
                        </a:spcBef>
                        <a:spcAft>
                          <a:spcPts val="0"/>
                        </a:spcAft>
                        <a:buSzPts val="1100"/>
                        <a:buFont typeface="+mj-lt"/>
                        <a:buAutoNum type="arabicPeriod" startAt="3"/>
                      </a:pPr>
                      <a:r>
                        <a:rPr lang="en-ZA" sz="1400" dirty="0">
                          <a:solidFill>
                            <a:srgbClr val="000000"/>
                          </a:solidFill>
                          <a:effectLst/>
                          <a:latin typeface="Gill Sans MT" panose="020B0502020104020203" pitchFamily="34" charset="0"/>
                          <a:ea typeface="Calibri" panose="020F0502020204030204" pitchFamily="34" charset="0"/>
                        </a:rPr>
                        <a:t>Draft review of the Development and Promotion of Tourism in South Africa developed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975" lvl="0" indent="-180975" algn="just" defTabSz="914400" rtl="0" eaLnBrk="1" latinLnBrk="0" hangingPunct="1">
                        <a:lnSpc>
                          <a:spcPct val="100000"/>
                        </a:lnSpc>
                        <a:spcBef>
                          <a:spcPts val="0"/>
                        </a:spcBef>
                        <a:spcAft>
                          <a:spcPts val="0"/>
                        </a:spcAft>
                        <a:buClr>
                          <a:srgbClr val="000000"/>
                        </a:buClr>
                        <a:buFont typeface="Symbol" panose="05050102010706020507" pitchFamily="18" charset="2"/>
                        <a:buChar char=""/>
                      </a:pPr>
                      <a:r>
                        <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Gap analysis on the current Tourism White Paper and Identification of research areas</a:t>
                      </a:r>
                    </a:p>
                    <a:p>
                      <a:pPr marL="180975" lvl="0" indent="-180975" algn="just" defTabSz="914400" rtl="0" eaLnBrk="1" latinLnBrk="0" hangingPunct="1">
                        <a:lnSpc>
                          <a:spcPct val="100000"/>
                        </a:lnSpc>
                        <a:spcBef>
                          <a:spcPts val="0"/>
                        </a:spcBef>
                        <a:spcAft>
                          <a:spcPts val="0"/>
                        </a:spcAft>
                        <a:buClr>
                          <a:srgbClr val="000000"/>
                        </a:buClr>
                        <a:buFont typeface="Symbol" panose="05050102010706020507" pitchFamily="18" charset="2"/>
                        <a:buChar char=""/>
                      </a:pPr>
                      <a:r>
                        <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ToR for the appointment of panel of experts and service provider</a:t>
                      </a:r>
                    </a:p>
                    <a:p>
                      <a:pPr algn="just">
                        <a:lnSpc>
                          <a:spcPct val="100000"/>
                        </a:lnSpc>
                        <a:spcBef>
                          <a:spcPts val="0"/>
                        </a:spcBef>
                        <a:spcAft>
                          <a:spcPts val="0"/>
                        </a:spcAft>
                      </a:pPr>
                      <a:r>
                        <a:rPr lang="en-GB" sz="14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 </a:t>
                      </a:r>
                      <a:endParaRPr lang="en-ZA" sz="14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Appointment of the panel of experts and service provider for the development of Tourism White Paper</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pPr>
                      <a:endParaRPr lang="en-ZA" sz="14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Environment Scan conducted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pPr>
                      <a:endParaRPr lang="en-ZA" sz="14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ZA" sz="1400" dirty="0">
                          <a:solidFill>
                            <a:srgbClr val="000000"/>
                          </a:solidFill>
                          <a:effectLst/>
                          <a:latin typeface="Gill Sans MT" panose="020B0502020104020203" pitchFamily="34" charset="0"/>
                          <a:ea typeface="Calibri" panose="020F0502020204030204" pitchFamily="34" charset="0"/>
                        </a:rPr>
                        <a:t>Draft review of the  Development and Promotion of Tourism in South Africa developed</a:t>
                      </a:r>
                      <a:endParaRPr lang="en-ZA" sz="14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1690560"/>
                  </a:ext>
                </a:extLst>
              </a:tr>
            </a:tbl>
          </a:graphicData>
        </a:graphic>
      </p:graphicFrame>
      <p:sp>
        <p:nvSpPr>
          <p:cNvPr id="2" name="Footer Placeholder 1"/>
          <p:cNvSpPr>
            <a:spLocks noGrp="1"/>
          </p:cNvSpPr>
          <p:nvPr>
            <p:ph type="ftr" sz="quarter" idx="11"/>
          </p:nvPr>
        </p:nvSpPr>
        <p:spPr>
          <a:xfrm>
            <a:off x="258794" y="5991226"/>
            <a:ext cx="507748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7" name="Title 3"/>
          <p:cNvSpPr txBox="1">
            <a:spLocks/>
          </p:cNvSpPr>
          <p:nvPr/>
        </p:nvSpPr>
        <p:spPr>
          <a:xfrm>
            <a:off x="258793" y="218311"/>
            <a:ext cx="8580158" cy="725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2100" b="1" i="0" u="none" strike="noStrike" kern="1200" cap="none" spc="0" normalizeH="0" baseline="0" noProof="0" dirty="0">
                <a:ln>
                  <a:noFill/>
                </a:ln>
                <a:solidFill>
                  <a:srgbClr val="ED7D31"/>
                </a:solidFill>
                <a:effectLst/>
                <a:uLnTx/>
                <a:uFillTx/>
                <a:latin typeface="Gill Sans MT" panose="020B0502020104020203" pitchFamily="34" charset="0"/>
                <a:ea typeface="+mj-ea"/>
                <a:cs typeface="+mj-cs"/>
              </a:rPr>
              <a:t>Programme 2: Tourism Research,  Policy and International Relations Annual Targets</a:t>
            </a:r>
            <a:endParaRPr kumimoji="0" lang="en-ZA" sz="21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endParaRPr>
          </a:p>
        </p:txBody>
      </p:sp>
    </p:spTree>
    <p:extLst>
      <p:ext uri="{BB962C8B-B14F-4D97-AF65-F5344CB8AC3E}">
        <p14:creationId xmlns:p14="http://schemas.microsoft.com/office/powerpoint/2010/main" val="1299060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62380190"/>
              </p:ext>
            </p:extLst>
          </p:nvPr>
        </p:nvGraphicFramePr>
        <p:xfrm>
          <a:off x="258793" y="1053229"/>
          <a:ext cx="8694981" cy="3797712"/>
        </p:xfrm>
        <a:graphic>
          <a:graphicData uri="http://schemas.openxmlformats.org/drawingml/2006/table">
            <a:tbl>
              <a:tblPr firstRow="1" bandRow="1">
                <a:tableStyleId>{21E4AEA4-8DFA-4A89-87EB-49C32662AFE0}</a:tableStyleId>
              </a:tblPr>
              <a:tblGrid>
                <a:gridCol w="1865571">
                  <a:extLst>
                    <a:ext uri="{9D8B030D-6E8A-4147-A177-3AD203B41FA5}">
                      <a16:colId xmlns:a16="http://schemas.microsoft.com/office/drawing/2014/main" val="20000"/>
                    </a:ext>
                  </a:extLst>
                </a:gridCol>
                <a:gridCol w="1558636">
                  <a:extLst>
                    <a:ext uri="{9D8B030D-6E8A-4147-A177-3AD203B41FA5}">
                      <a16:colId xmlns:a16="http://schemas.microsoft.com/office/drawing/2014/main" val="3059709552"/>
                    </a:ext>
                  </a:extLst>
                </a:gridCol>
                <a:gridCol w="1711724">
                  <a:extLst>
                    <a:ext uri="{9D8B030D-6E8A-4147-A177-3AD203B41FA5}">
                      <a16:colId xmlns:a16="http://schemas.microsoft.com/office/drawing/2014/main" val="3496620986"/>
                    </a:ext>
                  </a:extLst>
                </a:gridCol>
                <a:gridCol w="1908299">
                  <a:extLst>
                    <a:ext uri="{9D8B030D-6E8A-4147-A177-3AD203B41FA5}">
                      <a16:colId xmlns:a16="http://schemas.microsoft.com/office/drawing/2014/main" val="3713118264"/>
                    </a:ext>
                  </a:extLst>
                </a:gridCol>
                <a:gridCol w="1650751">
                  <a:extLst>
                    <a:ext uri="{9D8B030D-6E8A-4147-A177-3AD203B41FA5}">
                      <a16:colId xmlns:a16="http://schemas.microsoft.com/office/drawing/2014/main" val="4095374195"/>
                    </a:ext>
                  </a:extLst>
                </a:gridCol>
              </a:tblGrid>
              <a:tr h="268557">
                <a:tc rowSpan="2">
                  <a:txBody>
                    <a:bodyPr/>
                    <a:lstStyle/>
                    <a:p>
                      <a:pPr algn="ctr">
                        <a:lnSpc>
                          <a:spcPct val="90000"/>
                        </a:lnSpc>
                      </a:pPr>
                      <a:r>
                        <a:rPr lang="en-ZA" sz="15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5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90000"/>
                        </a:lnSpc>
                      </a:pPr>
                      <a:r>
                        <a:rPr lang="en-ZA" sz="1400" b="1" dirty="0">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5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16578">
                <a:tc vMerge="1">
                  <a:txBody>
                    <a:bodyPr/>
                    <a:lstStyle/>
                    <a:p>
                      <a:endParaRPr lang="en-ZA" dirty="0"/>
                    </a:p>
                  </a:txBody>
                  <a:tcPr/>
                </a:tc>
                <a:tc>
                  <a:txBody>
                    <a:bodyPr/>
                    <a:lstStyle/>
                    <a:p>
                      <a:pPr algn="ct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5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dirty="0">
                        <a:latin typeface="Gill Sans MT" panose="020B05020201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5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5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5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72940">
                <a:tc gridSpan="5">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ZA" sz="1400" b="1" dirty="0">
                          <a:effectLst/>
                          <a:latin typeface="Arial" panose="020B0604020202020204" pitchFamily="34" charset="0"/>
                          <a:ea typeface="Calibri" panose="020F0502020204030204" pitchFamily="34" charset="0"/>
                          <a:cs typeface="Arial" panose="020B0604020202020204" pitchFamily="34" charset="0"/>
                        </a:rPr>
                        <a:t>Output: </a:t>
                      </a:r>
                      <a:r>
                        <a:rPr lang="en-ZA" sz="1400" b="0" dirty="0">
                          <a:effectLst/>
                          <a:latin typeface="Arial" panose="020B0604020202020204" pitchFamily="34" charset="0"/>
                          <a:ea typeface="Calibri" panose="020F0502020204030204" pitchFamily="34" charset="0"/>
                          <a:cs typeface="Arial" panose="020B0604020202020204" pitchFamily="34" charset="0"/>
                        </a:rPr>
                        <a:t>Initiatives facilitated for regional integration</a:t>
                      </a:r>
                    </a:p>
                    <a:p>
                      <a:pPr marL="0" marR="0" indent="0" algn="just"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Output Indicator: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Number of initiatives undertaken to advance South Africa's tourism priorities within multilateral fora</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2"/>
                  </a:ext>
                </a:extLst>
              </a:tr>
              <a:tr h="1716323">
                <a:tc>
                  <a:txBody>
                    <a:bodyPr/>
                    <a:lstStyle/>
                    <a:p>
                      <a:pPr algn="just">
                        <a:lnSpc>
                          <a:spcPct val="107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Four initiatives undertaken to advance South Africa's tourism priorities within multilateral fora (IORA Core Group on Tourism, SADC, G20 and AU)</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Submit SA deliverables to the First meeting of </a:t>
                      </a: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IORA Core Group on Tourism</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 terms of its Work plan</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228600" algn="just">
                        <a:lnSpc>
                          <a:spcPct val="107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Prepare and submit SA input into the </a:t>
                      </a:r>
                      <a:r>
                        <a:rPr lang="en-GB"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SADC Action Plan</a:t>
                      </a: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for the SADC Tourism Programme 2020-2030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a:lnSpc>
                          <a:spcPct val="107000"/>
                        </a:lnSpc>
                        <a:spcAft>
                          <a:spcPts val="0"/>
                        </a:spcAft>
                        <a:buFont typeface="+mj-lt"/>
                        <a:buNone/>
                      </a:pPr>
                      <a:r>
                        <a:rPr lang="en-GB" sz="1400" dirty="0">
                          <a:solidFill>
                            <a:srgbClr val="000000"/>
                          </a:solidFill>
                          <a:effectLst/>
                          <a:latin typeface="Arial" panose="020B0604020202020204" pitchFamily="34" charset="0"/>
                          <a:ea typeface="Calibri" panose="020F0502020204030204" pitchFamily="34" charset="0"/>
                        </a:rPr>
                        <a:t>Prepare SA input on tourism as a means of sustainable development for </a:t>
                      </a:r>
                      <a:r>
                        <a:rPr lang="en-GB" sz="1400" b="1" dirty="0">
                          <a:solidFill>
                            <a:srgbClr val="000000"/>
                          </a:solidFill>
                          <a:effectLst/>
                          <a:latin typeface="Arial" panose="020B0604020202020204" pitchFamily="34" charset="0"/>
                          <a:ea typeface="Calibri" panose="020F0502020204030204" pitchFamily="34" charset="0"/>
                        </a:rPr>
                        <a:t>G20 Tourism Minister’s Meeting</a:t>
                      </a: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Prepare and submit SA input into the feasibility study on the establishment of continental tourism organisation in terms of </a:t>
                      </a:r>
                      <a:r>
                        <a:rPr lang="en-GB"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AU’s Plan of Action on Tourism</a:t>
                      </a:r>
                      <a:endParaRPr lang="en-GB" sz="1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5307713"/>
                  </a:ext>
                </a:extLst>
              </a:tr>
            </a:tbl>
          </a:graphicData>
        </a:graphic>
      </p:graphicFrame>
      <p:sp>
        <p:nvSpPr>
          <p:cNvPr id="2" name="Footer Placeholder 1"/>
          <p:cNvSpPr>
            <a:spLocks noGrp="1"/>
          </p:cNvSpPr>
          <p:nvPr>
            <p:ph type="ftr" sz="quarter" idx="11"/>
          </p:nvPr>
        </p:nvSpPr>
        <p:spPr>
          <a:xfrm>
            <a:off x="258794" y="5991226"/>
            <a:ext cx="518666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7" name="Title 3"/>
          <p:cNvSpPr txBox="1">
            <a:spLocks/>
          </p:cNvSpPr>
          <p:nvPr/>
        </p:nvSpPr>
        <p:spPr>
          <a:xfrm>
            <a:off x="258793" y="218311"/>
            <a:ext cx="8580158" cy="725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2100" b="1" i="0" u="none" strike="noStrike" kern="1200" cap="none" spc="0" normalizeH="0" baseline="0" noProof="0" dirty="0">
                <a:ln>
                  <a:noFill/>
                </a:ln>
                <a:solidFill>
                  <a:srgbClr val="ED7D31"/>
                </a:solidFill>
                <a:effectLst/>
                <a:uLnTx/>
                <a:uFillTx/>
                <a:latin typeface="Gill Sans MT" panose="020B0502020104020203" pitchFamily="34" charset="0"/>
                <a:ea typeface="+mj-ea"/>
                <a:cs typeface="+mj-cs"/>
              </a:rPr>
              <a:t>Programme 2: Tourism Research,  Policy and International Relations Annual Targets</a:t>
            </a:r>
            <a:endParaRPr kumimoji="0" lang="en-ZA" sz="21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endParaRPr>
          </a:p>
        </p:txBody>
      </p:sp>
    </p:spTree>
    <p:extLst>
      <p:ext uri="{BB962C8B-B14F-4D97-AF65-F5344CB8AC3E}">
        <p14:creationId xmlns:p14="http://schemas.microsoft.com/office/powerpoint/2010/main" val="498373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0274621"/>
              </p:ext>
            </p:extLst>
          </p:nvPr>
        </p:nvGraphicFramePr>
        <p:xfrm>
          <a:off x="258793" y="1092634"/>
          <a:ext cx="8580158" cy="4637086"/>
        </p:xfrm>
        <a:graphic>
          <a:graphicData uri="http://schemas.openxmlformats.org/drawingml/2006/table">
            <a:tbl>
              <a:tblPr firstRow="1" bandRow="1">
                <a:tableStyleId>{21E4AEA4-8DFA-4A89-87EB-49C32662AFE0}</a:tableStyleId>
              </a:tblPr>
              <a:tblGrid>
                <a:gridCol w="1865571">
                  <a:extLst>
                    <a:ext uri="{9D8B030D-6E8A-4147-A177-3AD203B41FA5}">
                      <a16:colId xmlns:a16="http://schemas.microsoft.com/office/drawing/2014/main" val="20000"/>
                    </a:ext>
                  </a:extLst>
                </a:gridCol>
                <a:gridCol w="1558636">
                  <a:extLst>
                    <a:ext uri="{9D8B030D-6E8A-4147-A177-3AD203B41FA5}">
                      <a16:colId xmlns:a16="http://schemas.microsoft.com/office/drawing/2014/main" val="3059709552"/>
                    </a:ext>
                  </a:extLst>
                </a:gridCol>
                <a:gridCol w="1625600">
                  <a:extLst>
                    <a:ext uri="{9D8B030D-6E8A-4147-A177-3AD203B41FA5}">
                      <a16:colId xmlns:a16="http://schemas.microsoft.com/office/drawing/2014/main" val="3496620986"/>
                    </a:ext>
                  </a:extLst>
                </a:gridCol>
                <a:gridCol w="1879600">
                  <a:extLst>
                    <a:ext uri="{9D8B030D-6E8A-4147-A177-3AD203B41FA5}">
                      <a16:colId xmlns:a16="http://schemas.microsoft.com/office/drawing/2014/main" val="3713118264"/>
                    </a:ext>
                  </a:extLst>
                </a:gridCol>
                <a:gridCol w="1650751">
                  <a:extLst>
                    <a:ext uri="{9D8B030D-6E8A-4147-A177-3AD203B41FA5}">
                      <a16:colId xmlns:a16="http://schemas.microsoft.com/office/drawing/2014/main" val="4095374195"/>
                    </a:ext>
                  </a:extLst>
                </a:gridCol>
              </a:tblGrid>
              <a:tr h="261925">
                <a:tc row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Aft>
                          <a:spcPts val="0"/>
                        </a:spcAft>
                      </a:pPr>
                      <a:r>
                        <a:rPr lang="en-ZA" sz="1400" b="1" dirty="0">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78446">
                <a:tc vMerge="1">
                  <a:txBody>
                    <a:bodyPr/>
                    <a:lstStyle/>
                    <a:p>
                      <a:endParaRPr lang="en-ZA" dirty="0"/>
                    </a:p>
                  </a:txBody>
                  <a:tcPr/>
                </a:tc>
                <a:tc>
                  <a:txBody>
                    <a:bodyPr/>
                    <a:lstStyle/>
                    <a:p>
                      <a:pPr algn="ctr">
                        <a:lnSpc>
                          <a:spcPct val="100000"/>
                        </a:lnSpc>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latin typeface="Gill Sans MT" panose="020B05020201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4581">
                <a:tc gridSpan="5">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1" dirty="0">
                          <a:effectLst/>
                          <a:latin typeface="Gill Sans MT" panose="020B0502020104020203" pitchFamily="34" charset="0"/>
                          <a:ea typeface="Calibri" panose="020F0502020204030204" pitchFamily="34" charset="0"/>
                          <a:cs typeface="Arial" panose="020B0604020202020204" pitchFamily="34" charset="0"/>
                        </a:rPr>
                        <a:t>Output: </a:t>
                      </a:r>
                      <a:r>
                        <a:rPr lang="en-ZA" sz="1400" b="0" dirty="0">
                          <a:effectLst/>
                          <a:latin typeface="Gill Sans MT" panose="020B0502020104020203" pitchFamily="34" charset="0"/>
                          <a:ea typeface="Calibri" panose="020F0502020204030204" pitchFamily="34" charset="0"/>
                          <a:cs typeface="Arial" panose="020B0604020202020204" pitchFamily="34" charset="0"/>
                        </a:rPr>
                        <a:t>Initiatives facilitated for regional integration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a:effectLst/>
                          <a:latin typeface="Gill Sans MT" panose="020B0502020104020203" pitchFamily="34" charset="0"/>
                          <a:ea typeface="Calibri" panose="020F0502020204030204" pitchFamily="34" charset="0"/>
                          <a:cs typeface="Arial" panose="020B0604020202020204" pitchFamily="34" charset="0"/>
                        </a:rPr>
                        <a:t>Output Indicator: </a:t>
                      </a:r>
                      <a:r>
                        <a:rPr lang="en-GB" sz="1400" kern="1200" dirty="0">
                          <a:solidFill>
                            <a:schemeClr val="dk1"/>
                          </a:solidFill>
                          <a:effectLst/>
                          <a:latin typeface="Gill Sans MT" panose="020B0502020104020203" pitchFamily="34" charset="0"/>
                          <a:ea typeface="+mn-ea"/>
                          <a:cs typeface="+mn-cs"/>
                        </a:rPr>
                        <a:t>Number of initiatives facilitated for regional integration. </a:t>
                      </a:r>
                      <a:endParaRPr lang="en-US" sz="1400" kern="1200" dirty="0">
                        <a:solidFill>
                          <a:schemeClr val="dk1"/>
                        </a:solidFill>
                        <a:effectLst/>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2"/>
                  </a:ext>
                </a:extLst>
              </a:tr>
              <a:tr h="199174">
                <a:tc gridSpan="5">
                  <a:txBody>
                    <a:bodyPr/>
                    <a:lstStyle/>
                    <a:p>
                      <a:pPr algn="just">
                        <a:lnSpc>
                          <a:spcPct val="100000"/>
                        </a:lnSpc>
                        <a:spcAft>
                          <a:spcPts val="0"/>
                        </a:spcAft>
                      </a:pPr>
                      <a:r>
                        <a:rPr lang="en-GB" sz="1400" b="1" dirty="0">
                          <a:effectLst/>
                          <a:latin typeface="Gill Sans MT" panose="020B0502020104020203" pitchFamily="34" charset="0"/>
                          <a:ea typeface="Calibri" panose="020F0502020204030204" pitchFamily="34" charset="0"/>
                          <a:cs typeface="Times New Roman" panose="02020603050405020304" pitchFamily="18" charset="0"/>
                        </a:rPr>
                        <a:t>Two initiatives facilitated for regional integration:</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5307713"/>
                  </a:ext>
                </a:extLst>
              </a:tr>
              <a:tr h="1673939">
                <a:tc>
                  <a:txBody>
                    <a:bodyPr/>
                    <a:lstStyle/>
                    <a:p>
                      <a:pPr marL="177800" marR="0" lvl="0" indent="-177800" algn="just"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Calibri" panose="020F0502020204030204" pitchFamily="34" charset="0"/>
                        </a:rPr>
                        <a:t>Sharing of Best Practices Workshop 2021 targeted at </a:t>
                      </a:r>
                      <a:r>
                        <a:rPr kumimoji="0" lang="en-GB" sz="140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Calibri" panose="020F0502020204030204" pitchFamily="34" charset="0"/>
                        </a:rPr>
                        <a:t>African countries </a:t>
                      </a:r>
                      <a:r>
                        <a:rPr kumimoji="0" lang="en-GB"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Calibri" panose="020F0502020204030204" pitchFamily="34" charset="0"/>
                        </a:rPr>
                        <a:t>with whom SA signed tourism agreements hosted</a:t>
                      </a:r>
                      <a:endPar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Calibri" panose="020F0502020204030204" pitchFamily="34" charset="0"/>
                      </a:endParaRPr>
                    </a:p>
                    <a:p>
                      <a:pPr marL="0" marR="0" algn="just">
                        <a:lnSpc>
                          <a:spcPct val="100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dirty="0">
                          <a:effectLst/>
                          <a:latin typeface="Gill Sans MT" panose="020B0502020104020203" pitchFamily="34" charset="0"/>
                          <a:ea typeface="Calibri" panose="020F0502020204030204" pitchFamily="34" charset="0"/>
                        </a:rPr>
                        <a:t>Concept document and Implementation Plan for the Best Practices Workshop 2021 developed</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Stakeholder consultation on concept document and Implementation Plan for the Best Practices Workshop 2021 conducted</a:t>
                      </a:r>
                      <a:endPar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Concept document and Implementation Plan for the Best Practices Workshop 2021 finalised</a:t>
                      </a:r>
                      <a:endPar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Sharing of Best Practices Workshop 2021 targeted at African countries with whom SA signed tourism agreements hosted </a:t>
                      </a:r>
                      <a:endPar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4273486"/>
                  </a:ext>
                </a:extLst>
              </a:tr>
              <a:tr h="1673939">
                <a:tc>
                  <a:txBody>
                    <a:bodyPr/>
                    <a:lstStyle/>
                    <a:p>
                      <a:pPr marL="342900" marR="0" lvl="0" indent="-342900" algn="just" defTabSz="914400" rtl="0" eaLnBrk="1" fontAlgn="auto" latinLnBrk="0" hangingPunct="1">
                        <a:lnSpc>
                          <a:spcPct val="100000"/>
                        </a:lnSpc>
                        <a:spcBef>
                          <a:spcPts val="0"/>
                        </a:spcBef>
                        <a:spcAft>
                          <a:spcPts val="0"/>
                        </a:spcAft>
                        <a:buClr>
                          <a:srgbClr val="000000"/>
                        </a:buClr>
                        <a:buSzTx/>
                        <a:buFont typeface="+mj-lt"/>
                        <a:buAutoNum type="arabicPeriod" startAt="2"/>
                        <a:tabLst/>
                        <a:defRPr/>
                      </a:pP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Calibri" panose="020F0502020204030204" pitchFamily="34" charset="0"/>
                        </a:rPr>
                        <a:t>Report on the leveraging of tourism bilateral relations to advance national priorities developed</a:t>
                      </a:r>
                      <a:endPar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Calibri" panose="020F0502020204030204" pitchFamily="34" charset="0"/>
                      </a:endParaRPr>
                    </a:p>
                    <a:p>
                      <a:pPr marL="177800" marR="0" lvl="0" indent="-177800" algn="just" defTabSz="914400" rtl="0" eaLnBrk="1" fontAlgn="auto" latinLnBrk="0" hangingPunct="1">
                        <a:lnSpc>
                          <a:spcPct val="100000"/>
                        </a:lnSpc>
                        <a:spcBef>
                          <a:spcPts val="0"/>
                        </a:spcBef>
                        <a:spcAft>
                          <a:spcPts val="0"/>
                        </a:spcAft>
                        <a:buClr>
                          <a:srgbClr val="000000"/>
                        </a:buClr>
                        <a:buSzTx/>
                        <a:buFont typeface="+mj-lt"/>
                        <a:buAutoNum type="arabicPeriod" startAt="2"/>
                        <a:tabLst/>
                        <a:defRPr/>
                      </a:pPr>
                      <a:endPar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Quarterly report on bilateral relations to advance national priorities developed</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Quarterly report on bilateral relations to advance national priorities developed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400" kern="1200" dirty="0">
                          <a:solidFill>
                            <a:schemeClr val="dk1"/>
                          </a:solidFill>
                          <a:effectLst/>
                          <a:latin typeface="Gill Sans MT" panose="020B0502020104020203" pitchFamily="34" charset="0"/>
                          <a:ea typeface="+mn-ea"/>
                          <a:cs typeface="+mn-cs"/>
                        </a:rPr>
                        <a:t>Quarterly report on bilateral relations to advance national priorities developed</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400" kern="1200" dirty="0">
                          <a:solidFill>
                            <a:schemeClr val="dk1"/>
                          </a:solidFill>
                          <a:effectLst/>
                          <a:latin typeface="Gill Sans MT" panose="020B0502020104020203" pitchFamily="34" charset="0"/>
                          <a:ea typeface="+mn-ea"/>
                          <a:cs typeface="+mn-cs"/>
                        </a:rPr>
                        <a:t>Quarterly report on bilateral relations to advance national priorities developed</a:t>
                      </a: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3623121"/>
                  </a:ext>
                </a:extLst>
              </a:tr>
            </a:tbl>
          </a:graphicData>
        </a:graphic>
      </p:graphicFrame>
      <p:sp>
        <p:nvSpPr>
          <p:cNvPr id="2" name="Footer Placeholder 1"/>
          <p:cNvSpPr>
            <a:spLocks noGrp="1"/>
          </p:cNvSpPr>
          <p:nvPr>
            <p:ph type="ftr" sz="quarter" idx="11"/>
          </p:nvPr>
        </p:nvSpPr>
        <p:spPr>
          <a:xfrm>
            <a:off x="258794" y="5991226"/>
            <a:ext cx="506383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7" name="Title 3"/>
          <p:cNvSpPr txBox="1">
            <a:spLocks/>
          </p:cNvSpPr>
          <p:nvPr/>
        </p:nvSpPr>
        <p:spPr>
          <a:xfrm>
            <a:off x="258793" y="218311"/>
            <a:ext cx="8580158" cy="725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2100" b="1" i="0" u="none" strike="noStrike" kern="1200" cap="none" spc="0" normalizeH="0" baseline="0" noProof="0" dirty="0">
                <a:ln>
                  <a:noFill/>
                </a:ln>
                <a:solidFill>
                  <a:srgbClr val="ED7D31"/>
                </a:solidFill>
                <a:effectLst/>
                <a:uLnTx/>
                <a:uFillTx/>
                <a:latin typeface="Gill Sans MT" panose="020B0502020104020203" pitchFamily="34" charset="0"/>
                <a:ea typeface="+mj-ea"/>
                <a:cs typeface="+mj-cs"/>
              </a:rPr>
              <a:t>Programme 2: Tourism Research,  Policy and International Relations Annual Targets</a:t>
            </a:r>
            <a:endParaRPr kumimoji="0" lang="en-ZA" sz="21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endParaRPr>
          </a:p>
        </p:txBody>
      </p:sp>
    </p:spTree>
    <p:extLst>
      <p:ext uri="{BB962C8B-B14F-4D97-AF65-F5344CB8AC3E}">
        <p14:creationId xmlns:p14="http://schemas.microsoft.com/office/powerpoint/2010/main" val="1725818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6B52160-7F05-47D7-988F-CEBF61795C7C}"/>
              </a:ext>
            </a:extLst>
          </p:cNvPr>
          <p:cNvSpPr>
            <a:spLocks noGrp="1"/>
          </p:cNvSpPr>
          <p:nvPr>
            <p:ph type="ftr" sz="quarter" idx="11"/>
          </p:nvPr>
        </p:nvSpPr>
        <p:spPr>
          <a:xfrm>
            <a:off x="451230" y="5991226"/>
            <a:ext cx="4980580" cy="365125"/>
          </a:xfrm>
        </p:spPr>
        <p:txBody>
          <a:bodyPr/>
          <a:lstStyle/>
          <a:p>
            <a:r>
              <a:rPr lang="en-ZA" sz="900" dirty="0">
                <a:solidFill>
                  <a:prstClr val="white">
                    <a:lumMod val="65000"/>
                  </a:prstClr>
                </a:solidFill>
                <a:latin typeface="Arial" panose="020B0604020202020204" pitchFamily="34" charset="0"/>
                <a:cs typeface="Arial" panose="020B0604020202020204" pitchFamily="34" charset="0"/>
              </a:rPr>
              <a:t>Departmental Strategy (2021/22 - 2024/25) and Revised APP (2021/22 - 2022/23) </a:t>
            </a:r>
          </a:p>
        </p:txBody>
      </p:sp>
      <p:sp>
        <p:nvSpPr>
          <p:cNvPr id="3" name="Slide Number Placeholder 2">
            <a:extLst>
              <a:ext uri="{FF2B5EF4-FFF2-40B4-BE49-F238E27FC236}">
                <a16:creationId xmlns:a16="http://schemas.microsoft.com/office/drawing/2014/main" id="{5C28488E-7256-434D-976A-C7CFF2A89767}"/>
              </a:ext>
            </a:extLst>
          </p:cNvPr>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43</a:t>
            </a:fld>
            <a:endParaRPr lang="en-ZA" sz="900" dirty="0">
              <a:solidFill>
                <a:prstClr val="white">
                  <a:lumMod val="65000"/>
                </a:prstClr>
              </a:solidFill>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02BBAB88-383D-4DBB-A188-DD0C32E86090}"/>
              </a:ext>
            </a:extLst>
          </p:cNvPr>
          <p:cNvGraphicFramePr>
            <a:graphicFrameLocks noGrp="1"/>
          </p:cNvGraphicFramePr>
          <p:nvPr>
            <p:ph idx="1"/>
            <p:extLst>
              <p:ext uri="{D42A27DB-BD31-4B8C-83A1-F6EECF244321}">
                <p14:modId xmlns:p14="http://schemas.microsoft.com/office/powerpoint/2010/main" val="28540584"/>
              </p:ext>
            </p:extLst>
          </p:nvPr>
        </p:nvGraphicFramePr>
        <p:xfrm>
          <a:off x="354840" y="1187451"/>
          <a:ext cx="8484110" cy="3046212"/>
        </p:xfrm>
        <a:graphic>
          <a:graphicData uri="http://schemas.openxmlformats.org/drawingml/2006/table">
            <a:tbl>
              <a:tblPr firstRow="1" bandRow="1">
                <a:tableStyleId>{21E4AEA4-8DFA-4A89-87EB-49C32662AFE0}</a:tableStyleId>
              </a:tblPr>
              <a:tblGrid>
                <a:gridCol w="1975943">
                  <a:extLst>
                    <a:ext uri="{9D8B030D-6E8A-4147-A177-3AD203B41FA5}">
                      <a16:colId xmlns:a16="http://schemas.microsoft.com/office/drawing/2014/main" val="610408805"/>
                    </a:ext>
                  </a:extLst>
                </a:gridCol>
                <a:gridCol w="1417701">
                  <a:extLst>
                    <a:ext uri="{9D8B030D-6E8A-4147-A177-3AD203B41FA5}">
                      <a16:colId xmlns:a16="http://schemas.microsoft.com/office/drawing/2014/main" val="4066678743"/>
                    </a:ext>
                  </a:extLst>
                </a:gridCol>
                <a:gridCol w="1696822">
                  <a:extLst>
                    <a:ext uri="{9D8B030D-6E8A-4147-A177-3AD203B41FA5}">
                      <a16:colId xmlns:a16="http://schemas.microsoft.com/office/drawing/2014/main" val="328830914"/>
                    </a:ext>
                  </a:extLst>
                </a:gridCol>
                <a:gridCol w="1696822">
                  <a:extLst>
                    <a:ext uri="{9D8B030D-6E8A-4147-A177-3AD203B41FA5}">
                      <a16:colId xmlns:a16="http://schemas.microsoft.com/office/drawing/2014/main" val="416350976"/>
                    </a:ext>
                  </a:extLst>
                </a:gridCol>
                <a:gridCol w="1696822">
                  <a:extLst>
                    <a:ext uri="{9D8B030D-6E8A-4147-A177-3AD203B41FA5}">
                      <a16:colId xmlns:a16="http://schemas.microsoft.com/office/drawing/2014/main" val="184610871"/>
                    </a:ext>
                  </a:extLst>
                </a:gridCol>
              </a:tblGrid>
              <a:tr h="398257">
                <a:tc rowSpan="2">
                  <a:txBody>
                    <a:bodyPr/>
                    <a:lstStyle/>
                    <a:p>
                      <a:pPr algn="ctr">
                        <a:lnSpc>
                          <a:spcPct val="90000"/>
                        </a:lnSpc>
                      </a:pPr>
                      <a:r>
                        <a:rPr lang="en-ZA" sz="15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500" dirty="0">
                        <a:solidFill>
                          <a:schemeClr val="tx1"/>
                        </a:solidFill>
                        <a:latin typeface="Gill Sans MT" panose="020B0502020104020203" pitchFamily="34" charset="0"/>
                      </a:endParaRPr>
                    </a:p>
                  </a:txBody>
                  <a:tcPr anchor="ctr">
                    <a:lnB w="12700" cap="flat" cmpd="sng" algn="ctr">
                      <a:solidFill>
                        <a:schemeClr val="tx1"/>
                      </a:solidFill>
                      <a:prstDash val="solid"/>
                      <a:round/>
                      <a:headEnd type="none" w="med" len="med"/>
                      <a:tailEnd type="none" w="med" len="med"/>
                    </a:lnB>
                    <a:solidFill>
                      <a:srgbClr val="F1995D"/>
                    </a:solidFill>
                  </a:tcPr>
                </a:tc>
                <a:tc gridSpan="4">
                  <a:txBody>
                    <a:bodyPr/>
                    <a:lstStyle/>
                    <a:p>
                      <a:pPr algn="ctr">
                        <a:lnSpc>
                          <a:spcPct val="90000"/>
                        </a:lnSpc>
                      </a:pPr>
                      <a:r>
                        <a:rPr lang="en-ZA" sz="1400" b="1" dirty="0">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500" dirty="0">
                        <a:solidFill>
                          <a:schemeClr val="tx1"/>
                        </a:solidFill>
                        <a:latin typeface="Gill Sans MT" panose="020B0502020104020203" pitchFamily="34" charset="0"/>
                      </a:endParaRPr>
                    </a:p>
                  </a:txBody>
                  <a:tcPr anchor="ctr">
                    <a:solidFill>
                      <a:srgbClr val="F1995D"/>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77935362"/>
                  </a:ext>
                </a:extLst>
              </a:tr>
              <a:tr h="364742">
                <a:tc vMerge="1">
                  <a:txBody>
                    <a:bodyPr/>
                    <a:lstStyle/>
                    <a:p>
                      <a:endParaRPr lang="en-ZA" dirty="0"/>
                    </a:p>
                  </a:txBody>
                  <a:tcPr/>
                </a:tc>
                <a:tc>
                  <a:txBody>
                    <a:bodyPr/>
                    <a:lstStyle/>
                    <a:p>
                      <a:pPr algn="ct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5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dirty="0">
                        <a:latin typeface="Gill Sans MT" panose="020B0502020104020203"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5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5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90000"/>
                        </a:lnSpc>
                        <a:spcAft>
                          <a:spcPts val="0"/>
                        </a:spcAft>
                      </a:pP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5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2207106"/>
                  </a:ext>
                </a:extLst>
              </a:tr>
              <a:tr h="574386">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Output</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Maintain Public entity oversight support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Output Indicator: </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Number of SA Tourism oversight reports produced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343282891"/>
                  </a:ext>
                </a:extLst>
              </a:tr>
              <a:tr h="1708827">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Four reports on governance and performance SA Tourism produced for oversight purposes</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 Tourism quarterly oversight report developed</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 Tourism quarterly oversight report developed</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 Tourism quarterly oversight report developed</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 Tourism quarterly oversight report developed</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6740415"/>
                  </a:ext>
                </a:extLst>
              </a:tr>
            </a:tbl>
          </a:graphicData>
        </a:graphic>
      </p:graphicFrame>
      <p:sp>
        <p:nvSpPr>
          <p:cNvPr id="7" name="Title 3"/>
          <p:cNvSpPr txBox="1">
            <a:spLocks/>
          </p:cNvSpPr>
          <p:nvPr/>
        </p:nvSpPr>
        <p:spPr>
          <a:xfrm>
            <a:off x="258793" y="218311"/>
            <a:ext cx="8580158" cy="725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2100" b="1" i="0" u="none" strike="noStrike" kern="1200" cap="none" spc="0" normalizeH="0" baseline="0" noProof="0" dirty="0">
                <a:ln>
                  <a:noFill/>
                </a:ln>
                <a:solidFill>
                  <a:srgbClr val="ED7D31"/>
                </a:solidFill>
                <a:effectLst/>
                <a:uLnTx/>
                <a:uFillTx/>
                <a:latin typeface="Gill Sans MT" panose="020B0502020104020203" pitchFamily="34" charset="0"/>
                <a:ea typeface="+mj-ea"/>
                <a:cs typeface="+mj-cs"/>
              </a:rPr>
              <a:t>Programme 2: Tourism Research,  Policy and International Relations Annual Targets</a:t>
            </a:r>
            <a:endParaRPr kumimoji="0" lang="en-ZA" sz="21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endParaRPr>
          </a:p>
        </p:txBody>
      </p:sp>
    </p:spTree>
    <p:extLst>
      <p:ext uri="{BB962C8B-B14F-4D97-AF65-F5344CB8AC3E}">
        <p14:creationId xmlns:p14="http://schemas.microsoft.com/office/powerpoint/2010/main" val="1932786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p:cNvSpPr>
            <a:spLocks noGrp="1"/>
          </p:cNvSpPr>
          <p:nvPr>
            <p:ph idx="1"/>
          </p:nvPr>
        </p:nvSpPr>
        <p:spPr>
          <a:xfrm>
            <a:off x="628649" y="646545"/>
            <a:ext cx="7886700" cy="4193310"/>
          </a:xfrm>
        </p:spPr>
        <p:txBody>
          <a:bodyPr>
            <a:normAutofit fontScale="25000" lnSpcReduction="20000"/>
          </a:bodyPr>
          <a:lstStyle/>
          <a:p>
            <a:pPr marL="0" indent="0" algn="ctr">
              <a:lnSpc>
                <a:spcPct val="100000"/>
              </a:lnSpc>
              <a:spcBef>
                <a:spcPts val="0"/>
              </a:spcBef>
              <a:buNone/>
            </a:pPr>
            <a:r>
              <a:rPr lang="en-ZA" sz="14400" b="1" dirty="0">
                <a:solidFill>
                  <a:srgbClr val="ED7D31"/>
                </a:solidFill>
                <a:ea typeface="+mj-ea"/>
                <a:cs typeface="+mj-cs"/>
              </a:rPr>
              <a:t>Programme 3:</a:t>
            </a:r>
          </a:p>
          <a:p>
            <a:pPr marL="0" indent="0" algn="ctr">
              <a:lnSpc>
                <a:spcPct val="100000"/>
              </a:lnSpc>
              <a:spcBef>
                <a:spcPts val="0"/>
              </a:spcBef>
              <a:buNone/>
            </a:pPr>
            <a:endParaRPr lang="en-ZA" sz="14400" b="1" dirty="0">
              <a:solidFill>
                <a:srgbClr val="ED7D31"/>
              </a:solidFill>
              <a:ea typeface="+mj-ea"/>
              <a:cs typeface="+mj-cs"/>
            </a:endParaRPr>
          </a:p>
          <a:p>
            <a:pPr marL="0" lvl="0" indent="0" algn="ctr">
              <a:lnSpc>
                <a:spcPct val="100000"/>
              </a:lnSpc>
              <a:spcBef>
                <a:spcPts val="0"/>
              </a:spcBef>
              <a:buNone/>
            </a:pPr>
            <a:r>
              <a:rPr lang="en-ZA" sz="14400" b="1" dirty="0">
                <a:solidFill>
                  <a:srgbClr val="ED7D31"/>
                </a:solidFill>
                <a:ea typeface="+mj-ea"/>
                <a:cs typeface="+mj-cs"/>
              </a:rPr>
              <a:t>Destination Development</a:t>
            </a:r>
          </a:p>
          <a:p>
            <a:pPr marL="0" lvl="0" indent="0" algn="just">
              <a:lnSpc>
                <a:spcPct val="100000"/>
              </a:lnSpc>
              <a:spcBef>
                <a:spcPts val="0"/>
              </a:spcBef>
              <a:buNone/>
            </a:pPr>
            <a:endParaRPr lang="en-ZA" sz="8000" b="1" dirty="0">
              <a:solidFill>
                <a:srgbClr val="ED7D31"/>
              </a:solidFill>
              <a:ea typeface="+mj-ea"/>
              <a:cs typeface="+mj-cs"/>
            </a:endParaRPr>
          </a:p>
          <a:p>
            <a:pPr marL="0" lvl="0" indent="0" algn="just">
              <a:lnSpc>
                <a:spcPct val="100000"/>
              </a:lnSpc>
              <a:spcBef>
                <a:spcPts val="0"/>
              </a:spcBef>
              <a:buNone/>
            </a:pPr>
            <a:endParaRPr lang="en-ZA" sz="2000" dirty="0">
              <a:solidFill>
                <a:prstClr val="black"/>
              </a:solidFill>
              <a:cs typeface="Arial" panose="020B0604020202020204" pitchFamily="34" charset="0"/>
            </a:endParaRPr>
          </a:p>
          <a:p>
            <a:pPr marL="0" lvl="0" indent="0" algn="just">
              <a:lnSpc>
                <a:spcPct val="100000"/>
              </a:lnSpc>
              <a:spcBef>
                <a:spcPts val="0"/>
              </a:spcBef>
              <a:buNone/>
            </a:pPr>
            <a:r>
              <a:rPr lang="en-ZA" sz="9600" dirty="0">
                <a:solidFill>
                  <a:prstClr val="black"/>
                </a:solidFill>
                <a:cs typeface="Arial" panose="020B0604020202020204" pitchFamily="34" charset="0"/>
              </a:rPr>
              <a:t>Branch ensures coordination and development of amenities, facilities, products and infrastructure to deliver quality visitor experiences and enhance communities well-being.  This is achieved through the provision of coherent destination planning, investment promotion, tourism product and infrastructure enhancement and development, experience development and job creation through the Working for Tourism Programme.  </a:t>
            </a:r>
          </a:p>
          <a:p>
            <a:pPr marL="0" indent="0" algn="ctr">
              <a:lnSpc>
                <a:spcPct val="100000"/>
              </a:lnSpc>
              <a:spcBef>
                <a:spcPts val="0"/>
              </a:spcBef>
              <a:buNone/>
            </a:pPr>
            <a:endParaRPr lang="en-US" sz="8000" b="1" dirty="0">
              <a:solidFill>
                <a:srgbClr val="ED7D31"/>
              </a:solidFill>
              <a:ea typeface="+mj-ea"/>
              <a:cs typeface="+mj-cs"/>
            </a:endParaRPr>
          </a:p>
          <a:p>
            <a:pPr marL="0" indent="0" algn="ctr">
              <a:lnSpc>
                <a:spcPct val="100000"/>
              </a:lnSpc>
              <a:spcBef>
                <a:spcPts val="0"/>
              </a:spcBef>
              <a:buNone/>
            </a:pPr>
            <a:endParaRPr lang="en-ZA" sz="8000" dirty="0">
              <a:solidFill>
                <a:srgbClr val="FF0000"/>
              </a:solidFill>
            </a:endParaRPr>
          </a:p>
        </p:txBody>
      </p:sp>
      <p:sp>
        <p:nvSpPr>
          <p:cNvPr id="6" name="Footer Placeholder 1"/>
          <p:cNvSpPr>
            <a:spLocks noGrp="1"/>
          </p:cNvSpPr>
          <p:nvPr>
            <p:ph type="ftr" sz="quarter" idx="11"/>
          </p:nvPr>
        </p:nvSpPr>
        <p:spPr>
          <a:xfrm>
            <a:off x="282388" y="6027458"/>
            <a:ext cx="4409928" cy="3288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3343927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338623"/>
          </a:xfrm>
        </p:spPr>
        <p:txBody>
          <a:bodyPr>
            <a:noAutofit/>
          </a:bodyPr>
          <a:lstStyle/>
          <a:p>
            <a:pPr algn="ctr"/>
            <a:r>
              <a:rPr lang="en-ZA" sz="2000" dirty="0"/>
              <a:t>Programme 3: Destination Development Annual  Targets </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2567269"/>
              </p:ext>
            </p:extLst>
          </p:nvPr>
        </p:nvGraphicFramePr>
        <p:xfrm>
          <a:off x="258793" y="792674"/>
          <a:ext cx="8538340" cy="4613512"/>
        </p:xfrm>
        <a:graphic>
          <a:graphicData uri="http://schemas.openxmlformats.org/drawingml/2006/table">
            <a:tbl>
              <a:tblPr firstRow="1" bandRow="1">
                <a:tableStyleId>{21E4AEA4-8DFA-4A89-87EB-49C32662AFE0}</a:tableStyleId>
              </a:tblPr>
              <a:tblGrid>
                <a:gridCol w="1765905">
                  <a:extLst>
                    <a:ext uri="{9D8B030D-6E8A-4147-A177-3AD203B41FA5}">
                      <a16:colId xmlns:a16="http://schemas.microsoft.com/office/drawing/2014/main" val="20001"/>
                    </a:ext>
                  </a:extLst>
                </a:gridCol>
                <a:gridCol w="1938941">
                  <a:extLst>
                    <a:ext uri="{9D8B030D-6E8A-4147-A177-3AD203B41FA5}">
                      <a16:colId xmlns:a16="http://schemas.microsoft.com/office/drawing/2014/main" val="1836960663"/>
                    </a:ext>
                  </a:extLst>
                </a:gridCol>
                <a:gridCol w="1822394">
                  <a:extLst>
                    <a:ext uri="{9D8B030D-6E8A-4147-A177-3AD203B41FA5}">
                      <a16:colId xmlns:a16="http://schemas.microsoft.com/office/drawing/2014/main" val="3282849932"/>
                    </a:ext>
                  </a:extLst>
                </a:gridCol>
                <a:gridCol w="1616790">
                  <a:extLst>
                    <a:ext uri="{9D8B030D-6E8A-4147-A177-3AD203B41FA5}">
                      <a16:colId xmlns:a16="http://schemas.microsoft.com/office/drawing/2014/main" val="3015097984"/>
                    </a:ext>
                  </a:extLst>
                </a:gridCol>
                <a:gridCol w="1394310">
                  <a:extLst>
                    <a:ext uri="{9D8B030D-6E8A-4147-A177-3AD203B41FA5}">
                      <a16:colId xmlns:a16="http://schemas.microsoft.com/office/drawing/2014/main" val="2306571583"/>
                    </a:ext>
                  </a:extLst>
                </a:gridCol>
              </a:tblGrid>
              <a:tr h="256089">
                <a:tc rowSpan="2">
                  <a:txBody>
                    <a:bodyPr/>
                    <a:lstStyle/>
                    <a:p>
                      <a:pPr algn="ctr">
                        <a:lnSpc>
                          <a:spcPct val="100000"/>
                        </a:lnSpc>
                        <a:spcBef>
                          <a:spcPts val="0"/>
                        </a:spcBef>
                        <a:spcAft>
                          <a:spcPts val="0"/>
                        </a:spcAft>
                      </a:pPr>
                      <a:r>
                        <a:rPr lang="en-ZA"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600" b="1" dirty="0">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86246">
                <a:tc vMerge="1">
                  <a:txBody>
                    <a:bodyPr/>
                    <a:lstStyle/>
                    <a:p>
                      <a:endParaRPr lang="en-ZA" dirty="0"/>
                    </a:p>
                  </a:txBody>
                  <a:tcPr/>
                </a:tc>
                <a:tc>
                  <a:txBody>
                    <a:bodyPr/>
                    <a:lstStyle/>
                    <a:p>
                      <a:pPr algn="ctr">
                        <a:lnSpc>
                          <a:spcPct val="100000"/>
                        </a:lnSpc>
                        <a:spcBef>
                          <a:spcPts val="0"/>
                        </a:spcBef>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44986">
                <a:tc gridSpan="5">
                  <a:txBody>
                    <a:bodyPr/>
                    <a:lstStyle/>
                    <a:p>
                      <a:pPr algn="just">
                        <a:lnSpc>
                          <a:spcPct val="100000"/>
                        </a:lnSpc>
                        <a:spcBef>
                          <a:spcPts val="0"/>
                        </a:spcBef>
                        <a:spcAft>
                          <a:spcPts val="0"/>
                        </a:spcAft>
                      </a:pPr>
                      <a:r>
                        <a:rPr lang="en-ZA" sz="1600" b="1" dirty="0">
                          <a:effectLst/>
                          <a:latin typeface="Gill Sans MT" panose="020B0502020104020203" pitchFamily="34" charset="0"/>
                          <a:ea typeface="Times New Roman" panose="02020603050405020304" pitchFamily="18" charset="0"/>
                          <a:cs typeface="Arial" panose="020B0604020202020204" pitchFamily="34" charset="0"/>
                        </a:rPr>
                        <a:t>Output: </a:t>
                      </a:r>
                      <a:r>
                        <a:rPr lang="en-ZA" sz="1600" dirty="0">
                          <a:effectLst/>
                          <a:latin typeface="Gill Sans MT" panose="020B0502020104020203" pitchFamily="34" charset="0"/>
                          <a:ea typeface="Calibri" panose="020F0502020204030204" pitchFamily="34" charset="0"/>
                          <a:cs typeface="Arial" panose="020B0604020202020204" pitchFamily="34" charset="0"/>
                        </a:rPr>
                        <a:t>Destination enhancement and route development projects implemented</a:t>
                      </a:r>
                      <a:r>
                        <a:rPr lang="en-ZA" sz="1600" dirty="0">
                          <a:solidFill>
                            <a:srgbClr val="FF0000"/>
                          </a:solidFill>
                          <a:effectLst/>
                          <a:latin typeface="Gill Sans MT" panose="020B0502020104020203" pitchFamily="34" charset="0"/>
                          <a:ea typeface="Calibri" panose="020F0502020204030204" pitchFamily="34" charset="0"/>
                          <a:cs typeface="Arial" panose="020B0604020202020204" pitchFamily="34" charset="0"/>
                        </a:rPr>
                        <a:t> </a:t>
                      </a:r>
                      <a:r>
                        <a:rPr lang="en-ZA" sz="1600" dirty="0">
                          <a:effectLst/>
                          <a:latin typeface="Gill Sans MT" panose="020B0502020104020203" pitchFamily="34" charset="0"/>
                          <a:ea typeface="Calibri" panose="020F0502020204030204" pitchFamily="34" charset="0"/>
                          <a:cs typeface="Arial" panose="020B0604020202020204" pitchFamily="34" charset="0"/>
                        </a:rPr>
                        <a:t>to diversify tourism offerings and enhance visitor experience in identified priority areas </a:t>
                      </a:r>
                      <a:endParaRPr lang="en-ZA" sz="1600" b="1" dirty="0">
                        <a:effectLst/>
                        <a:latin typeface="Gill Sans MT" panose="020B0502020104020203" pitchFamily="34" charset="0"/>
                        <a:ea typeface="Times New Roman" panose="02020603050405020304" pitchFamily="18" charset="0"/>
                        <a:cs typeface="Arial" panose="020B0604020202020204" pitchFamily="34" charset="0"/>
                      </a:endParaRPr>
                    </a:p>
                    <a:p>
                      <a:pPr algn="just">
                        <a:lnSpc>
                          <a:spcPct val="100000"/>
                        </a:lnSpc>
                        <a:spcBef>
                          <a:spcPts val="0"/>
                        </a:spcBef>
                        <a:spcAft>
                          <a:spcPts val="0"/>
                        </a:spcAft>
                      </a:pPr>
                      <a:r>
                        <a:rPr lang="en-ZA" sz="1600" b="1" dirty="0">
                          <a:effectLst/>
                          <a:latin typeface="Gill Sans MT" panose="020B0502020104020203" pitchFamily="34" charset="0"/>
                          <a:ea typeface="Times New Roman" panose="02020603050405020304" pitchFamily="18" charset="0"/>
                          <a:cs typeface="Arial" panose="020B0604020202020204" pitchFamily="34" charset="0"/>
                        </a:rPr>
                        <a:t>Output Indicator: </a:t>
                      </a:r>
                      <a:r>
                        <a:rPr lang="en-ZA" sz="1600" dirty="0">
                          <a:effectLst/>
                          <a:latin typeface="Gill Sans MT" panose="020B0502020104020203" pitchFamily="34" charset="0"/>
                          <a:ea typeface="Calibri" panose="020F0502020204030204" pitchFamily="34" charset="0"/>
                          <a:cs typeface="Arial" panose="020B0604020202020204" pitchFamily="34" charset="0"/>
                        </a:rPr>
                        <a:t>Number of destination planning and investment coordination initiatives undertaken</a:t>
                      </a:r>
                      <a:endParaRPr lang="en-ZA" sz="1600" b="1" dirty="0">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77956672"/>
                  </a:ext>
                </a:extLst>
              </a:tr>
              <a:tr h="186246">
                <a:tc gridSpan="5">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ZA" sz="1600" b="1" dirty="0">
                          <a:effectLst/>
                          <a:latin typeface="Gill Sans MT" panose="020B0502020104020203" pitchFamily="34" charset="0"/>
                          <a:ea typeface="Calibri" panose="020F0502020204030204" pitchFamily="34" charset="0"/>
                          <a:cs typeface="Arial" panose="020B0604020202020204" pitchFamily="34" charset="0"/>
                        </a:rPr>
                        <a:t>Four destination planning and investment coordination initiatives undertaken: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1904119"/>
                  </a:ext>
                </a:extLst>
              </a:tr>
              <a:tr h="2815192">
                <a:tc>
                  <a:txBody>
                    <a:bodyPr/>
                    <a:lstStyle/>
                    <a:p>
                      <a:pPr marL="180975" lvl="0" indent="-180975" algn="just">
                        <a:lnSpc>
                          <a:spcPct val="100000"/>
                        </a:lnSpc>
                        <a:spcBef>
                          <a:spcPts val="0"/>
                        </a:spcBef>
                        <a:spcAft>
                          <a:spcPts val="0"/>
                        </a:spcAft>
                        <a:buFont typeface="+mj-lt"/>
                        <a:buAutoNum type="arabicPeriod"/>
                      </a:pPr>
                      <a:r>
                        <a:rPr lang="en-GB" sz="1600" dirty="0">
                          <a:effectLst/>
                          <a:latin typeface="Gill Sans MT" panose="020B0502020104020203" pitchFamily="34" charset="0"/>
                        </a:rPr>
                        <a:t>Institutional arrangements for budget resort network and brand finalised</a:t>
                      </a:r>
                      <a:endParaRPr lang="en-ZA" sz="1600" dirty="0">
                        <a:effectLst/>
                        <a:latin typeface="Gill Sans MT" panose="020B0502020104020203" pitchFamily="34" charset="0"/>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Brand and network concept piloted</a:t>
                      </a:r>
                      <a:r>
                        <a:rPr kumimoji="0" lang="en-GB" sz="1600" b="0" i="0" u="none" strike="noStrike" kern="1200" cap="none" spc="0" normalizeH="0" baseline="0" noProof="0" dirty="0">
                          <a:ln>
                            <a:noFill/>
                          </a:ln>
                          <a:solidFill>
                            <a:srgbClr val="FF0000"/>
                          </a:solidFill>
                          <a:effectLst/>
                          <a:uLnTx/>
                          <a:uFillTx/>
                          <a:latin typeface="Gill Sans MT" panose="020B0502020104020203" pitchFamily="34" charset="0"/>
                          <a:ea typeface="+mn-ea"/>
                          <a:cs typeface="Arial" panose="020B0604020202020204" pitchFamily="34" charset="0"/>
                        </a:rPr>
                        <a:t> </a:t>
                      </a: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with key stakeholders</a:t>
                      </a: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n-ZA" sz="1600" dirty="0">
                        <a:effectLst/>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GB" sz="1600" dirty="0">
                          <a:effectLst/>
                          <a:latin typeface="Gill Sans MT" panose="020B0502020104020203" pitchFamily="34" charset="0"/>
                          <a:ea typeface="Calibri" panose="020F0502020204030204" pitchFamily="34" charset="0"/>
                        </a:rPr>
                        <a:t>Review of institutional arrangements for the budget resort network and brand</a:t>
                      </a:r>
                      <a:endParaRPr lang="en-ZA" sz="16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ZA" sz="1600" dirty="0">
                          <a:effectLst/>
                          <a:latin typeface="Gill Sans MT" panose="020B0502020104020203" pitchFamily="34" charset="0"/>
                          <a:ea typeface="Calibri" panose="020F0502020204030204" pitchFamily="34" charset="0"/>
                          <a:cs typeface="Arial" panose="020B0604020202020204" pitchFamily="34" charset="0"/>
                        </a:rPr>
                        <a:t>Institutional setup initiated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Institutional setup completed</a:t>
                      </a:r>
                    </a:p>
                    <a:p>
                      <a:pPr algn="just">
                        <a:lnSpc>
                          <a:spcPct val="100000"/>
                        </a:lnSpc>
                        <a:spcBef>
                          <a:spcPts val="0"/>
                        </a:spcBef>
                        <a:spcAft>
                          <a:spcPts val="0"/>
                        </a:spcAft>
                      </a:pPr>
                      <a:r>
                        <a:rPr lang="en-ZA" sz="1600" dirty="0">
                          <a:effectLst/>
                          <a:latin typeface="Gill Sans MT" panose="020B0502020104020203"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Piloting the brand and network concept with key stakeholders initiated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bl>
          </a:graphicData>
        </a:graphic>
      </p:graphicFrame>
      <p:sp>
        <p:nvSpPr>
          <p:cNvPr id="2" name="Footer Placeholder 1"/>
          <p:cNvSpPr>
            <a:spLocks noGrp="1"/>
          </p:cNvSpPr>
          <p:nvPr>
            <p:ph type="ftr" sz="quarter" idx="11"/>
          </p:nvPr>
        </p:nvSpPr>
        <p:spPr>
          <a:xfrm>
            <a:off x="258793" y="5991226"/>
            <a:ext cx="545961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1070551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338623"/>
          </a:xfrm>
        </p:spPr>
        <p:txBody>
          <a:bodyPr>
            <a:noAutofit/>
          </a:bodyPr>
          <a:lstStyle/>
          <a:p>
            <a:pPr algn="ctr"/>
            <a:r>
              <a:rPr lang="en-ZA" sz="2000" dirty="0"/>
              <a:t>Programme 3: Destination Development Annual  Targets </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17741226"/>
              </p:ext>
            </p:extLst>
          </p:nvPr>
        </p:nvGraphicFramePr>
        <p:xfrm>
          <a:off x="258793" y="792674"/>
          <a:ext cx="8538340" cy="4139792"/>
        </p:xfrm>
        <a:graphic>
          <a:graphicData uri="http://schemas.openxmlformats.org/drawingml/2006/table">
            <a:tbl>
              <a:tblPr firstRow="1" bandRow="1">
                <a:tableStyleId>{21E4AEA4-8DFA-4A89-87EB-49C32662AFE0}</a:tableStyleId>
              </a:tblPr>
              <a:tblGrid>
                <a:gridCol w="1765905">
                  <a:extLst>
                    <a:ext uri="{9D8B030D-6E8A-4147-A177-3AD203B41FA5}">
                      <a16:colId xmlns:a16="http://schemas.microsoft.com/office/drawing/2014/main" val="20001"/>
                    </a:ext>
                  </a:extLst>
                </a:gridCol>
                <a:gridCol w="1938941">
                  <a:extLst>
                    <a:ext uri="{9D8B030D-6E8A-4147-A177-3AD203B41FA5}">
                      <a16:colId xmlns:a16="http://schemas.microsoft.com/office/drawing/2014/main" val="1836960663"/>
                    </a:ext>
                  </a:extLst>
                </a:gridCol>
                <a:gridCol w="1822394">
                  <a:extLst>
                    <a:ext uri="{9D8B030D-6E8A-4147-A177-3AD203B41FA5}">
                      <a16:colId xmlns:a16="http://schemas.microsoft.com/office/drawing/2014/main" val="3282849932"/>
                    </a:ext>
                  </a:extLst>
                </a:gridCol>
                <a:gridCol w="1616790">
                  <a:extLst>
                    <a:ext uri="{9D8B030D-6E8A-4147-A177-3AD203B41FA5}">
                      <a16:colId xmlns:a16="http://schemas.microsoft.com/office/drawing/2014/main" val="3015097984"/>
                    </a:ext>
                  </a:extLst>
                </a:gridCol>
                <a:gridCol w="1394310">
                  <a:extLst>
                    <a:ext uri="{9D8B030D-6E8A-4147-A177-3AD203B41FA5}">
                      <a16:colId xmlns:a16="http://schemas.microsoft.com/office/drawing/2014/main" val="2306571583"/>
                    </a:ext>
                  </a:extLst>
                </a:gridCol>
              </a:tblGrid>
              <a:tr h="249821">
                <a:tc rowSpan="2">
                  <a:txBody>
                    <a:bodyPr/>
                    <a:lstStyle/>
                    <a:p>
                      <a:pPr algn="ctr">
                        <a:lnSpc>
                          <a:spcPct val="100000"/>
                        </a:lnSpc>
                        <a:spcBef>
                          <a:spcPts val="0"/>
                        </a:spcBef>
                      </a:pPr>
                      <a:r>
                        <a:rPr lang="en-ZA"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pPr>
                      <a:r>
                        <a:rPr lang="en-ZA" sz="1600" b="1" dirty="0">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81688">
                <a:tc vMerge="1">
                  <a:txBody>
                    <a:bodyPr/>
                    <a:lstStyle/>
                    <a:p>
                      <a:endParaRPr lang="en-ZA" dirty="0"/>
                    </a:p>
                  </a:txBody>
                  <a:tcPr/>
                </a:tc>
                <a:tc>
                  <a:txBody>
                    <a:bodyPr/>
                    <a:lstStyle/>
                    <a:p>
                      <a:pPr algn="ctr">
                        <a:lnSpc>
                          <a:spcPct val="100000"/>
                        </a:lnSpc>
                        <a:spcBef>
                          <a:spcPts val="0"/>
                        </a:spcBef>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6752">
                <a:tc gridSpan="5">
                  <a:txBody>
                    <a:bodyPr/>
                    <a:lstStyle/>
                    <a:p>
                      <a:pPr algn="just">
                        <a:lnSpc>
                          <a:spcPct val="100000"/>
                        </a:lnSpc>
                        <a:spcBef>
                          <a:spcPts val="0"/>
                        </a:spcBef>
                        <a:spcAft>
                          <a:spcPts val="0"/>
                        </a:spcAft>
                      </a:pPr>
                      <a:r>
                        <a:rPr lang="en-ZA" sz="1600" b="1" dirty="0">
                          <a:effectLst/>
                          <a:latin typeface="Gill Sans MT" panose="020B0502020104020203" pitchFamily="34" charset="0"/>
                          <a:ea typeface="Times New Roman" panose="02020603050405020304" pitchFamily="18" charset="0"/>
                          <a:cs typeface="Arial" panose="020B0604020202020204" pitchFamily="34" charset="0"/>
                        </a:rPr>
                        <a:t>Output: </a:t>
                      </a:r>
                      <a:r>
                        <a:rPr lang="en-ZA" sz="1600" dirty="0">
                          <a:effectLst/>
                          <a:latin typeface="Gill Sans MT" panose="020B0502020104020203" pitchFamily="34" charset="0"/>
                          <a:ea typeface="Calibri" panose="020F0502020204030204" pitchFamily="34" charset="0"/>
                          <a:cs typeface="Arial" panose="020B0604020202020204" pitchFamily="34" charset="0"/>
                        </a:rPr>
                        <a:t>Destination enhancement and route development projects implemented</a:t>
                      </a:r>
                      <a:r>
                        <a:rPr lang="en-ZA" sz="1600" dirty="0">
                          <a:solidFill>
                            <a:srgbClr val="FF0000"/>
                          </a:solidFill>
                          <a:effectLst/>
                          <a:latin typeface="Gill Sans MT" panose="020B0502020104020203" pitchFamily="34" charset="0"/>
                          <a:ea typeface="Calibri" panose="020F0502020204030204" pitchFamily="34" charset="0"/>
                          <a:cs typeface="Arial" panose="020B0604020202020204" pitchFamily="34" charset="0"/>
                        </a:rPr>
                        <a:t> </a:t>
                      </a:r>
                      <a:r>
                        <a:rPr lang="en-ZA" sz="1600" dirty="0">
                          <a:effectLst/>
                          <a:latin typeface="Gill Sans MT" panose="020B0502020104020203" pitchFamily="34" charset="0"/>
                          <a:ea typeface="Calibri" panose="020F0502020204030204" pitchFamily="34" charset="0"/>
                          <a:cs typeface="Arial" panose="020B0604020202020204" pitchFamily="34" charset="0"/>
                        </a:rPr>
                        <a:t>to diversify tourism offerings and enhance visitor experience in identified priority areas </a:t>
                      </a:r>
                      <a:endParaRPr lang="en-ZA" sz="1600" b="1" dirty="0">
                        <a:effectLst/>
                        <a:latin typeface="Gill Sans MT" panose="020B0502020104020203" pitchFamily="34" charset="0"/>
                        <a:ea typeface="Times New Roman" panose="02020603050405020304" pitchFamily="18" charset="0"/>
                        <a:cs typeface="Arial" panose="020B0604020202020204" pitchFamily="34" charset="0"/>
                      </a:endParaRPr>
                    </a:p>
                    <a:p>
                      <a:pPr algn="just">
                        <a:lnSpc>
                          <a:spcPct val="100000"/>
                        </a:lnSpc>
                        <a:spcBef>
                          <a:spcPts val="0"/>
                        </a:spcBef>
                        <a:spcAft>
                          <a:spcPts val="0"/>
                        </a:spcAft>
                      </a:pPr>
                      <a:r>
                        <a:rPr lang="en-ZA" sz="1600" b="1" dirty="0">
                          <a:effectLst/>
                          <a:latin typeface="Gill Sans MT" panose="020B0502020104020203" pitchFamily="34" charset="0"/>
                          <a:ea typeface="Times New Roman" panose="02020603050405020304" pitchFamily="18" charset="0"/>
                          <a:cs typeface="Arial" panose="020B0604020202020204" pitchFamily="34" charset="0"/>
                        </a:rPr>
                        <a:t>Output Indicator: </a:t>
                      </a:r>
                      <a:r>
                        <a:rPr lang="en-ZA" sz="1600" dirty="0">
                          <a:effectLst/>
                          <a:latin typeface="Gill Sans MT" panose="020B0502020104020203" pitchFamily="34" charset="0"/>
                          <a:ea typeface="Calibri" panose="020F0502020204030204" pitchFamily="34" charset="0"/>
                          <a:cs typeface="Arial" panose="020B0604020202020204" pitchFamily="34" charset="0"/>
                        </a:rPr>
                        <a:t>Number of destination planning and investment coordination initiatives undertaken</a:t>
                      </a:r>
                      <a:endParaRPr lang="en-ZA" sz="1600" b="1" dirty="0">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77956672"/>
                  </a:ext>
                </a:extLst>
              </a:tr>
              <a:tr h="181688">
                <a:tc gridSpan="5">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ZA" sz="1600" b="1" dirty="0">
                          <a:effectLst/>
                          <a:latin typeface="Gill Sans MT" panose="020B0502020104020203" pitchFamily="34" charset="0"/>
                          <a:ea typeface="Calibri" panose="020F0502020204030204" pitchFamily="34" charset="0"/>
                          <a:cs typeface="Arial" panose="020B0604020202020204" pitchFamily="34" charset="0"/>
                        </a:rPr>
                        <a:t>Four</a:t>
                      </a:r>
                      <a:r>
                        <a:rPr lang="en-ZA" sz="1600" b="1" baseline="0" dirty="0">
                          <a:effectLst/>
                          <a:latin typeface="Gill Sans MT" panose="020B0502020104020203" pitchFamily="34" charset="0"/>
                          <a:ea typeface="Calibri" panose="020F0502020204030204" pitchFamily="34" charset="0"/>
                          <a:cs typeface="Arial" panose="020B0604020202020204" pitchFamily="34" charset="0"/>
                        </a:rPr>
                        <a:t> </a:t>
                      </a:r>
                      <a:r>
                        <a:rPr lang="en-ZA" sz="1600" b="1" dirty="0">
                          <a:effectLst/>
                          <a:latin typeface="Gill Sans MT" panose="020B0502020104020203" pitchFamily="34" charset="0"/>
                          <a:ea typeface="Calibri" panose="020F0502020204030204" pitchFamily="34" charset="0"/>
                          <a:cs typeface="Arial" panose="020B0604020202020204" pitchFamily="34" charset="0"/>
                        </a:rPr>
                        <a:t> destination planning and investment coordination initiatives undertaken … continued: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1904119"/>
                  </a:ext>
                </a:extLst>
              </a:tr>
              <a:tr h="2097632">
                <a:tc>
                  <a:txBody>
                    <a:bodyPr/>
                    <a:lstStyle/>
                    <a:p>
                      <a:pPr marL="177800" lvl="0" indent="-177800" algn="just">
                        <a:lnSpc>
                          <a:spcPct val="100000"/>
                        </a:lnSpc>
                        <a:spcBef>
                          <a:spcPts val="0"/>
                        </a:spcBef>
                        <a:spcAft>
                          <a:spcPts val="0"/>
                        </a:spcAft>
                        <a:buFont typeface="+mj-lt"/>
                        <a:buAutoNum type="arabicPeriod" startAt="3"/>
                      </a:pPr>
                      <a:r>
                        <a:rPr lang="en-US" sz="1600" kern="1200" dirty="0">
                          <a:solidFill>
                            <a:srgbClr val="000000"/>
                          </a:solidFill>
                          <a:effectLst/>
                          <a:latin typeface="Gill Sans MT" panose="020B0502020104020203" pitchFamily="34" charset="0"/>
                          <a:ea typeface="Calibri" panose="020F0502020204030204" pitchFamily="34" charset="0"/>
                        </a:rPr>
                        <a:t>Viability study for the new Rail Tourism model developed</a:t>
                      </a:r>
                      <a:endParaRPr lang="en-ZA" sz="16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GB" sz="1600" kern="1200" dirty="0">
                          <a:solidFill>
                            <a:srgbClr val="000000"/>
                          </a:solidFill>
                          <a:effectLst/>
                          <a:latin typeface="Gill Sans MT" panose="020B0502020104020203" pitchFamily="34" charset="0"/>
                          <a:ea typeface="Calibri" panose="020F0502020204030204" pitchFamily="34" charset="0"/>
                        </a:rPr>
                        <a:t>RFQ for Survey on Rail Tourism approved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just"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GB"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Service provider appoint to conduct survey</a:t>
                      </a:r>
                      <a:endParaRPr lang="en-ZA"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171450" marR="0" lvl="0" indent="-171450" algn="just"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GB"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ToR for viability study approved</a:t>
                      </a:r>
                      <a:endParaRPr lang="en-ZA"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just"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GB"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Rail tourism survey report completed</a:t>
                      </a:r>
                      <a:endParaRPr lang="en-ZA"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171450" marR="0" lvl="0" indent="-171450" algn="just"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GB"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Service provider for viability study appointed</a:t>
                      </a:r>
                      <a:endParaRPr lang="en-ZA"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pPr>
                      <a:r>
                        <a:rPr lang="en-GB"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GB" sz="1600" kern="1200" dirty="0">
                          <a:solidFill>
                            <a:srgbClr val="000000"/>
                          </a:solidFill>
                          <a:effectLst/>
                          <a:latin typeface="Gill Sans MT" panose="020B0502020104020203" pitchFamily="34" charset="0"/>
                          <a:ea typeface="Calibri" panose="020F0502020204030204" pitchFamily="34" charset="0"/>
                        </a:rPr>
                        <a:t>Framework for viability Study completed and circulated to stakeholders</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bl>
          </a:graphicData>
        </a:graphic>
      </p:graphicFrame>
      <p:sp>
        <p:nvSpPr>
          <p:cNvPr id="2" name="Footer Placeholder 1"/>
          <p:cNvSpPr>
            <a:spLocks noGrp="1"/>
          </p:cNvSpPr>
          <p:nvPr>
            <p:ph type="ftr" sz="quarter" idx="11"/>
          </p:nvPr>
        </p:nvSpPr>
        <p:spPr>
          <a:xfrm>
            <a:off x="258793" y="5960425"/>
            <a:ext cx="520031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4106561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70590" y="125279"/>
            <a:ext cx="8462126" cy="364248"/>
          </a:xfrm>
        </p:spPr>
        <p:txBody>
          <a:bodyPr>
            <a:noAutofit/>
          </a:bodyPr>
          <a:lstStyle/>
          <a:p>
            <a:pPr algn="ctr"/>
            <a:r>
              <a:rPr lang="en-ZA" sz="2000" dirty="0"/>
              <a:t>Programme 3: Destination Development Annual Targets</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33708718"/>
              </p:ext>
            </p:extLst>
          </p:nvPr>
        </p:nvGraphicFramePr>
        <p:xfrm>
          <a:off x="294185" y="593217"/>
          <a:ext cx="8438531" cy="4800269"/>
        </p:xfrm>
        <a:graphic>
          <a:graphicData uri="http://schemas.openxmlformats.org/drawingml/2006/table">
            <a:tbl>
              <a:tblPr firstRow="1" bandRow="1">
                <a:tableStyleId>{21E4AEA4-8DFA-4A89-87EB-49C32662AFE0}</a:tableStyleId>
              </a:tblPr>
              <a:tblGrid>
                <a:gridCol w="2380776">
                  <a:extLst>
                    <a:ext uri="{9D8B030D-6E8A-4147-A177-3AD203B41FA5}">
                      <a16:colId xmlns:a16="http://schemas.microsoft.com/office/drawing/2014/main" val="20001"/>
                    </a:ext>
                  </a:extLst>
                </a:gridCol>
                <a:gridCol w="1528549">
                  <a:extLst>
                    <a:ext uri="{9D8B030D-6E8A-4147-A177-3AD203B41FA5}">
                      <a16:colId xmlns:a16="http://schemas.microsoft.com/office/drawing/2014/main" val="165750469"/>
                    </a:ext>
                  </a:extLst>
                </a:gridCol>
                <a:gridCol w="1294687">
                  <a:extLst>
                    <a:ext uri="{9D8B030D-6E8A-4147-A177-3AD203B41FA5}">
                      <a16:colId xmlns:a16="http://schemas.microsoft.com/office/drawing/2014/main" val="4245199263"/>
                    </a:ext>
                  </a:extLst>
                </a:gridCol>
                <a:gridCol w="1625600">
                  <a:extLst>
                    <a:ext uri="{9D8B030D-6E8A-4147-A177-3AD203B41FA5}">
                      <a16:colId xmlns:a16="http://schemas.microsoft.com/office/drawing/2014/main" val="2414078779"/>
                    </a:ext>
                  </a:extLst>
                </a:gridCol>
                <a:gridCol w="1608919">
                  <a:extLst>
                    <a:ext uri="{9D8B030D-6E8A-4147-A177-3AD203B41FA5}">
                      <a16:colId xmlns:a16="http://schemas.microsoft.com/office/drawing/2014/main" val="2905305218"/>
                    </a:ext>
                  </a:extLst>
                </a:gridCol>
              </a:tblGrid>
              <a:tr h="281073">
                <a:tc rowSpan="2">
                  <a:txBody>
                    <a:bodyPr/>
                    <a:lstStyle/>
                    <a:p>
                      <a:pPr algn="just">
                        <a:lnSpc>
                          <a:spcPct val="100000"/>
                        </a:lnSpc>
                        <a:spcBef>
                          <a:spcPts val="0"/>
                        </a:spcBef>
                        <a:spcAft>
                          <a:spcPts val="0"/>
                        </a:spcAft>
                      </a:pPr>
                      <a:r>
                        <a:rPr lang="en-ZA"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600" b="1" dirty="0">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04417">
                <a:tc vMerge="1">
                  <a:txBody>
                    <a:bodyPr/>
                    <a:lstStyle/>
                    <a:p>
                      <a:endParaRPr lang="en-ZA" dirty="0"/>
                    </a:p>
                  </a:txBody>
                  <a:tcPr/>
                </a:tc>
                <a:tc>
                  <a:txBody>
                    <a:bodyPr/>
                    <a:lstStyle/>
                    <a:p>
                      <a:pPr algn="just">
                        <a:lnSpc>
                          <a:spcPct val="100000"/>
                        </a:lnSpc>
                        <a:spcBef>
                          <a:spcPts val="0"/>
                        </a:spcBef>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17668">
                <a:tc gridSpan="5">
                  <a:txBody>
                    <a:bodyPr/>
                    <a:lstStyle/>
                    <a:p>
                      <a:pPr algn="just">
                        <a:lnSpc>
                          <a:spcPct val="100000"/>
                        </a:lnSpc>
                        <a:spcBef>
                          <a:spcPts val="0"/>
                        </a:spcBef>
                        <a:spcAft>
                          <a:spcPts val="0"/>
                        </a:spcAft>
                      </a:pPr>
                      <a:r>
                        <a:rPr lang="en-ZA" sz="1600" b="1" dirty="0">
                          <a:effectLst/>
                          <a:latin typeface="Gill Sans MT" panose="020B0502020104020203" pitchFamily="34" charset="0"/>
                          <a:ea typeface="Times New Roman" panose="02020603050405020304" pitchFamily="18" charset="0"/>
                          <a:cs typeface="Arial" panose="020B0604020202020204" pitchFamily="34" charset="0"/>
                        </a:rPr>
                        <a:t>Output: </a:t>
                      </a:r>
                      <a:r>
                        <a:rPr lang="en-ZA" sz="1600" dirty="0">
                          <a:effectLst/>
                          <a:latin typeface="Gill Sans MT" panose="020B0502020104020203" pitchFamily="34" charset="0"/>
                          <a:ea typeface="Calibri" panose="020F0502020204030204" pitchFamily="34" charset="0"/>
                          <a:cs typeface="Arial" panose="020B0604020202020204" pitchFamily="34" charset="0"/>
                        </a:rPr>
                        <a:t>Destination enhancement and route development projects implemented</a:t>
                      </a:r>
                      <a:r>
                        <a:rPr lang="en-ZA" sz="1600" dirty="0">
                          <a:solidFill>
                            <a:srgbClr val="FF0000"/>
                          </a:solidFill>
                          <a:effectLst/>
                          <a:latin typeface="Gill Sans MT" panose="020B0502020104020203" pitchFamily="34" charset="0"/>
                          <a:ea typeface="Calibri" panose="020F0502020204030204" pitchFamily="34" charset="0"/>
                          <a:cs typeface="Arial" panose="020B0604020202020204" pitchFamily="34" charset="0"/>
                        </a:rPr>
                        <a:t> </a:t>
                      </a:r>
                      <a:r>
                        <a:rPr lang="en-ZA" sz="1600" dirty="0">
                          <a:effectLst/>
                          <a:latin typeface="Gill Sans MT" panose="020B0502020104020203" pitchFamily="34" charset="0"/>
                          <a:ea typeface="Calibri" panose="020F0502020204030204" pitchFamily="34" charset="0"/>
                          <a:cs typeface="Arial" panose="020B0604020202020204" pitchFamily="34" charset="0"/>
                        </a:rPr>
                        <a:t>to diversify tourism offerings and enhance visitor experience in identified priority areas </a:t>
                      </a:r>
                      <a:endParaRPr lang="en-ZA" sz="1600" b="1" dirty="0">
                        <a:effectLst/>
                        <a:latin typeface="Gill Sans MT" panose="020B0502020104020203" pitchFamily="34" charset="0"/>
                        <a:ea typeface="Times New Roman" panose="02020603050405020304" pitchFamily="18" charset="0"/>
                        <a:cs typeface="Arial" panose="020B0604020202020204" pitchFamily="34" charset="0"/>
                      </a:endParaRPr>
                    </a:p>
                    <a:p>
                      <a:pPr algn="just">
                        <a:lnSpc>
                          <a:spcPct val="100000"/>
                        </a:lnSpc>
                        <a:spcBef>
                          <a:spcPts val="0"/>
                        </a:spcBef>
                        <a:spcAft>
                          <a:spcPts val="0"/>
                        </a:spcAft>
                      </a:pPr>
                      <a:r>
                        <a:rPr lang="en-ZA" sz="1600" b="1" dirty="0">
                          <a:effectLst/>
                          <a:latin typeface="Gill Sans MT" panose="020B0502020104020203" pitchFamily="34" charset="0"/>
                          <a:ea typeface="Times New Roman" panose="02020603050405020304" pitchFamily="18" charset="0"/>
                          <a:cs typeface="Arial" panose="020B0604020202020204" pitchFamily="34" charset="0"/>
                        </a:rPr>
                        <a:t>Output Indicator: </a:t>
                      </a:r>
                      <a:r>
                        <a:rPr lang="en-ZA" sz="1600" dirty="0">
                          <a:effectLst/>
                          <a:latin typeface="Gill Sans MT" panose="020B0502020104020203" pitchFamily="34" charset="0"/>
                          <a:ea typeface="Calibri" panose="020F0502020204030204" pitchFamily="34" charset="0"/>
                          <a:cs typeface="Arial" panose="020B0604020202020204" pitchFamily="34" charset="0"/>
                        </a:rPr>
                        <a:t>Number of destination planning and investment coordination initiatives undertaken</a:t>
                      </a:r>
                      <a:endParaRPr lang="en-ZA" sz="1600" b="1" dirty="0">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77956672"/>
                  </a:ext>
                </a:extLst>
              </a:tr>
              <a:tr h="408834">
                <a:tc gridSpan="5">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Four destination planning and investment coordination initiatives undertaken … continued: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94644505"/>
                  </a:ext>
                </a:extLst>
              </a:tr>
              <a:tr h="2758109">
                <a:tc>
                  <a:txBody>
                    <a:bodyPr/>
                    <a:lstStyle/>
                    <a:p>
                      <a:pPr marL="342900" lvl="0" indent="-342900" algn="just">
                        <a:buFont typeface="+mj-lt"/>
                        <a:buAutoNum type="arabicPeriod" startAt="4"/>
                      </a:pPr>
                      <a:r>
                        <a:rPr lang="en-GB" sz="1600" kern="1200" dirty="0">
                          <a:solidFill>
                            <a:srgbClr val="000000"/>
                          </a:solidFill>
                          <a:effectLst/>
                          <a:latin typeface="Gill Sans MT" panose="020B0502020104020203" pitchFamily="34" charset="0"/>
                          <a:ea typeface="Calibri" panose="020F0502020204030204" pitchFamily="34" charset="0"/>
                        </a:rPr>
                        <a:t>Development of tourism implementation plans through the District Development Model (DDM) in three pilots:</a:t>
                      </a:r>
                    </a:p>
                    <a:p>
                      <a:pPr marL="0" lvl="0" indent="0" algn="just">
                        <a:buFont typeface="+mj-lt"/>
                        <a:buNone/>
                      </a:pPr>
                      <a:endParaRPr lang="en-ZA" sz="1600" dirty="0">
                        <a:effectLst/>
                        <a:latin typeface="Gill Sans MT" panose="020B0502020104020203" pitchFamily="34" charset="0"/>
                      </a:endParaRPr>
                    </a:p>
                    <a:p>
                      <a:pPr marL="541338" lvl="0" indent="-180975" algn="just">
                        <a:buFont typeface="Symbol" panose="05050102010706020507" pitchFamily="18" charset="2"/>
                        <a:buChar char=""/>
                      </a:pPr>
                      <a:r>
                        <a:rPr lang="en-GB" sz="1600" kern="1200" dirty="0">
                          <a:solidFill>
                            <a:srgbClr val="000000"/>
                          </a:solidFill>
                          <a:effectLst/>
                          <a:latin typeface="Gill Sans MT" panose="020B0502020104020203" pitchFamily="34" charset="0"/>
                          <a:ea typeface="Calibri" panose="020F0502020204030204" pitchFamily="34" charset="0"/>
                        </a:rPr>
                        <a:t>OR Tambo </a:t>
                      </a:r>
                      <a:r>
                        <a:rPr lang="en-GB" sz="1600" kern="1200" dirty="0" smtClean="0">
                          <a:solidFill>
                            <a:srgbClr val="000000"/>
                          </a:solidFill>
                          <a:effectLst/>
                          <a:latin typeface="Gill Sans MT" panose="020B0502020104020203" pitchFamily="34" charset="0"/>
                          <a:ea typeface="Calibri" panose="020F0502020204030204" pitchFamily="34" charset="0"/>
                        </a:rPr>
                        <a:t>District</a:t>
                      </a:r>
                      <a:endParaRPr lang="en-ZA" sz="1600" dirty="0">
                        <a:effectLst/>
                        <a:latin typeface="Gill Sans MT" panose="020B0502020104020203" pitchFamily="34" charset="0"/>
                      </a:endParaRPr>
                    </a:p>
                    <a:p>
                      <a:pPr marL="541338" lvl="0" indent="-180975" algn="just">
                        <a:buFont typeface="Symbol" panose="05050102010706020507" pitchFamily="18" charset="2"/>
                        <a:buChar char=""/>
                      </a:pPr>
                      <a:r>
                        <a:rPr lang="en-GB" sz="1600" kern="1200" dirty="0">
                          <a:solidFill>
                            <a:srgbClr val="000000"/>
                          </a:solidFill>
                          <a:effectLst/>
                          <a:latin typeface="Gill Sans MT" panose="020B0502020104020203" pitchFamily="34" charset="0"/>
                          <a:ea typeface="Calibri" panose="020F0502020204030204" pitchFamily="34" charset="0"/>
                        </a:rPr>
                        <a:t>Waterberg </a:t>
                      </a:r>
                      <a:r>
                        <a:rPr lang="en-GB" sz="1600" kern="1200" dirty="0" smtClean="0">
                          <a:solidFill>
                            <a:srgbClr val="000000"/>
                          </a:solidFill>
                          <a:effectLst/>
                          <a:latin typeface="Gill Sans MT" panose="020B0502020104020203" pitchFamily="34" charset="0"/>
                          <a:ea typeface="Calibri" panose="020F0502020204030204" pitchFamily="34" charset="0"/>
                        </a:rPr>
                        <a:t>District</a:t>
                      </a:r>
                      <a:endParaRPr lang="en-ZA" sz="1600" dirty="0">
                        <a:effectLst/>
                        <a:latin typeface="Gill Sans MT" panose="020B0502020104020203" pitchFamily="34" charset="0"/>
                      </a:endParaRPr>
                    </a:p>
                    <a:p>
                      <a:pPr marL="541338" lvl="0" indent="-180975" algn="just">
                        <a:buFont typeface="Symbol" panose="05050102010706020507" pitchFamily="18" charset="2"/>
                        <a:buChar char=""/>
                      </a:pPr>
                      <a:r>
                        <a:rPr lang="en-GB" sz="1600" kern="1200" dirty="0">
                          <a:solidFill>
                            <a:srgbClr val="000000"/>
                          </a:solidFill>
                          <a:effectLst/>
                          <a:latin typeface="Gill Sans MT" panose="020B0502020104020203" pitchFamily="34" charset="0"/>
                          <a:ea typeface="Calibri" panose="020F0502020204030204" pitchFamily="34" charset="0"/>
                        </a:rPr>
                        <a:t>eThekwini Metro</a:t>
                      </a:r>
                      <a:endParaRPr lang="en-ZA" sz="1600" dirty="0">
                        <a:effectLst/>
                        <a:latin typeface="Gill Sans MT" panose="020B0502020104020203" pitchFamily="34" charset="0"/>
                      </a:endParaRPr>
                    </a:p>
                    <a:p>
                      <a:pPr marL="177800" marR="0" lvl="0" indent="-177800" algn="just">
                        <a:lnSpc>
                          <a:spcPct val="100000"/>
                        </a:lnSpc>
                        <a:spcBef>
                          <a:spcPts val="0"/>
                        </a:spcBef>
                        <a:spcAft>
                          <a:spcPts val="0"/>
                        </a:spcAft>
                        <a:buFont typeface="+mj-lt"/>
                        <a:buAutoNum type="arabicPeriod" startAt="4"/>
                      </a:pPr>
                      <a:endParaRPr lang="en-US"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GB" sz="1600" kern="1200" dirty="0">
                          <a:solidFill>
                            <a:srgbClr val="000000"/>
                          </a:solidFill>
                          <a:effectLst/>
                          <a:latin typeface="Gill Sans MT" panose="020B0502020104020203" pitchFamily="34" charset="0"/>
                          <a:ea typeface="Calibri" panose="020F0502020204030204" pitchFamily="34" charset="0"/>
                        </a:rPr>
                        <a:t>Preparatory coordination activities with sectoral partners initiated</a:t>
                      </a:r>
                      <a:endParaRPr lang="en-ZA" sz="16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just" defTabSz="914400" rtl="0" eaLnBrk="1" latinLnBrk="0" hangingPunct="1">
                        <a:lnSpc>
                          <a:spcPct val="100000"/>
                        </a:lnSpc>
                        <a:spcBef>
                          <a:spcPts val="0"/>
                        </a:spcBef>
                        <a:spcAft>
                          <a:spcPts val="0"/>
                        </a:spcAft>
                        <a:buFont typeface="Symbol" panose="05050102010706020507" pitchFamily="18" charset="2"/>
                        <a:buNone/>
                      </a:pPr>
                      <a:r>
                        <a:rPr lang="en-GB" sz="1600" kern="1200" dirty="0">
                          <a:solidFill>
                            <a:srgbClr val="000000"/>
                          </a:solidFill>
                          <a:effectLst/>
                          <a:latin typeface="Gill Sans MT" panose="020B0502020104020203" pitchFamily="34" charset="0"/>
                          <a:ea typeface="Calibri" panose="020F0502020204030204" pitchFamily="34" charset="0"/>
                        </a:rPr>
                        <a:t>Preparatory coordination activities with sectoral partners completed </a:t>
                      </a:r>
                      <a:endParaRPr lang="en-ZA" sz="1600" kern="1200" dirty="0">
                        <a:solidFill>
                          <a:schemeClr val="dk1"/>
                        </a:solidFill>
                        <a:effectLst/>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GB" sz="1600" kern="1200" dirty="0">
                          <a:solidFill>
                            <a:srgbClr val="000000"/>
                          </a:solidFill>
                          <a:effectLst/>
                          <a:latin typeface="Gill Sans MT" panose="020B0502020104020203" pitchFamily="34" charset="0"/>
                          <a:ea typeface="Calibri" panose="020F0502020204030204" pitchFamily="34" charset="0"/>
                        </a:rPr>
                        <a:t>Coordinate development of district tourism plans </a:t>
                      </a:r>
                      <a:endParaRPr lang="en-ZA"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GB" sz="1600" kern="1200" dirty="0">
                          <a:solidFill>
                            <a:srgbClr val="000000"/>
                          </a:solidFill>
                          <a:effectLst/>
                          <a:latin typeface="Gill Sans MT" panose="020B0502020104020203" pitchFamily="34" charset="0"/>
                          <a:ea typeface="Calibri" panose="020F0502020204030204" pitchFamily="34" charset="0"/>
                        </a:rPr>
                        <a:t>Implementation for the development of tourism through the (DDM) in three pilots completed </a:t>
                      </a:r>
                      <a:endParaRPr lang="en-ZA"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bl>
          </a:graphicData>
        </a:graphic>
      </p:graphicFrame>
      <p:sp>
        <p:nvSpPr>
          <p:cNvPr id="2" name="Footer Placeholder 1"/>
          <p:cNvSpPr>
            <a:spLocks noGrp="1"/>
          </p:cNvSpPr>
          <p:nvPr>
            <p:ph type="ftr" sz="quarter" idx="11"/>
          </p:nvPr>
        </p:nvSpPr>
        <p:spPr>
          <a:xfrm>
            <a:off x="270590" y="5851383"/>
            <a:ext cx="516121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13817974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391569" y="219464"/>
            <a:ext cx="8329349" cy="467932"/>
          </a:xfrm>
        </p:spPr>
        <p:txBody>
          <a:bodyPr>
            <a:noAutofit/>
          </a:bodyPr>
          <a:lstStyle/>
          <a:p>
            <a:pPr algn="ctr"/>
            <a:r>
              <a:rPr lang="en-ZA" sz="2000" dirty="0"/>
              <a:t>Programme 3: Destination Development  Annual Targets</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75682897"/>
              </p:ext>
            </p:extLst>
          </p:nvPr>
        </p:nvGraphicFramePr>
        <p:xfrm>
          <a:off x="391570" y="831655"/>
          <a:ext cx="8438531" cy="5047801"/>
        </p:xfrm>
        <a:graphic>
          <a:graphicData uri="http://schemas.openxmlformats.org/drawingml/2006/table">
            <a:tbl>
              <a:tblPr firstRow="1" bandRow="1">
                <a:tableStyleId>{21E4AEA4-8DFA-4A89-87EB-49C32662AFE0}</a:tableStyleId>
              </a:tblPr>
              <a:tblGrid>
                <a:gridCol w="1902012">
                  <a:extLst>
                    <a:ext uri="{9D8B030D-6E8A-4147-A177-3AD203B41FA5}">
                      <a16:colId xmlns:a16="http://schemas.microsoft.com/office/drawing/2014/main" val="20001"/>
                    </a:ext>
                  </a:extLst>
                </a:gridCol>
                <a:gridCol w="1600200">
                  <a:extLst>
                    <a:ext uri="{9D8B030D-6E8A-4147-A177-3AD203B41FA5}">
                      <a16:colId xmlns:a16="http://schemas.microsoft.com/office/drawing/2014/main" val="275264753"/>
                    </a:ext>
                  </a:extLst>
                </a:gridCol>
                <a:gridCol w="1684023">
                  <a:extLst>
                    <a:ext uri="{9D8B030D-6E8A-4147-A177-3AD203B41FA5}">
                      <a16:colId xmlns:a16="http://schemas.microsoft.com/office/drawing/2014/main" val="3235323054"/>
                    </a:ext>
                  </a:extLst>
                </a:gridCol>
                <a:gridCol w="1676967">
                  <a:extLst>
                    <a:ext uri="{9D8B030D-6E8A-4147-A177-3AD203B41FA5}">
                      <a16:colId xmlns:a16="http://schemas.microsoft.com/office/drawing/2014/main" val="2277793781"/>
                    </a:ext>
                  </a:extLst>
                </a:gridCol>
                <a:gridCol w="1575329">
                  <a:extLst>
                    <a:ext uri="{9D8B030D-6E8A-4147-A177-3AD203B41FA5}">
                      <a16:colId xmlns:a16="http://schemas.microsoft.com/office/drawing/2014/main" val="4018385919"/>
                    </a:ext>
                  </a:extLst>
                </a:gridCol>
              </a:tblGrid>
              <a:tr h="265600">
                <a:tc rowSpan="2">
                  <a:txBody>
                    <a:bodyPr/>
                    <a:lstStyle/>
                    <a:p>
                      <a:pPr algn="ctr">
                        <a:lnSpc>
                          <a:spcPct val="100000"/>
                        </a:lnSpc>
                        <a:spcAft>
                          <a:spcPts val="0"/>
                        </a:spcAft>
                      </a:pPr>
                      <a:r>
                        <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2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Aft>
                          <a:spcPts val="0"/>
                        </a:spcAft>
                      </a:pPr>
                      <a:r>
                        <a:rPr lang="en-ZA" sz="1200" b="1" dirty="0">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2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81726">
                <a:tc vMerge="1">
                  <a:txBody>
                    <a:bodyPr/>
                    <a:lstStyle/>
                    <a:p>
                      <a:endParaRPr lang="en-ZA" dirty="0"/>
                    </a:p>
                  </a:txBody>
                  <a:tcPr/>
                </a:tc>
                <a:tc>
                  <a:txBody>
                    <a:bodyPr/>
                    <a:lstStyle/>
                    <a:p>
                      <a:pPr algn="ctr">
                        <a:lnSpc>
                          <a:spcPct val="100000"/>
                        </a:lnSpc>
                        <a:spcAft>
                          <a:spcPts val="0"/>
                        </a:spcAft>
                      </a:pP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5179">
                <a:tc gridSpan="5">
                  <a:txBody>
                    <a:bodyPr/>
                    <a:lstStyle/>
                    <a:p>
                      <a:pPr algn="just">
                        <a:lnSpc>
                          <a:spcPct val="100000"/>
                        </a:lnSpc>
                        <a:spcAft>
                          <a:spcPts val="0"/>
                        </a:spcAft>
                      </a:pPr>
                      <a:r>
                        <a:rPr lang="en-ZA" sz="1200" b="1" dirty="0">
                          <a:effectLst/>
                          <a:latin typeface="Gill Sans MT" panose="020B0502020104020203" pitchFamily="34" charset="0"/>
                          <a:ea typeface="Times New Roman" panose="02020603050405020304" pitchFamily="18" charset="0"/>
                          <a:cs typeface="Arial" panose="020B0604020202020204" pitchFamily="34" charset="0"/>
                        </a:rPr>
                        <a:t>Output: </a:t>
                      </a:r>
                      <a:r>
                        <a:rPr lang="en-ZA" sz="1200" dirty="0">
                          <a:effectLst/>
                          <a:latin typeface="Gill Sans MT" panose="020B0502020104020203" pitchFamily="34" charset="0"/>
                          <a:ea typeface="Calibri" panose="020F0502020204030204" pitchFamily="34" charset="0"/>
                          <a:cs typeface="Arial" panose="020B0604020202020204" pitchFamily="34" charset="0"/>
                        </a:rPr>
                        <a:t>Destination enhancement and route development projects implemented</a:t>
                      </a:r>
                      <a:r>
                        <a:rPr lang="en-ZA" sz="1200" dirty="0">
                          <a:solidFill>
                            <a:srgbClr val="FF0000"/>
                          </a:solidFill>
                          <a:effectLst/>
                          <a:latin typeface="Gill Sans MT" panose="020B0502020104020203" pitchFamily="34" charset="0"/>
                          <a:ea typeface="Calibri" panose="020F0502020204030204" pitchFamily="34" charset="0"/>
                          <a:cs typeface="Arial" panose="020B0604020202020204" pitchFamily="34" charset="0"/>
                        </a:rPr>
                        <a:t> </a:t>
                      </a:r>
                      <a:r>
                        <a:rPr lang="en-ZA" sz="1200" dirty="0">
                          <a:effectLst/>
                          <a:latin typeface="Gill Sans MT" panose="020B0502020104020203" pitchFamily="34" charset="0"/>
                          <a:ea typeface="Calibri" panose="020F0502020204030204" pitchFamily="34" charset="0"/>
                          <a:cs typeface="Arial" panose="020B0604020202020204" pitchFamily="34" charset="0"/>
                        </a:rPr>
                        <a:t>to diversify tourism offerings and enhance visitor experience in identified priority areas </a:t>
                      </a:r>
                      <a:endParaRPr lang="en-ZA" sz="1200" b="1" dirty="0">
                        <a:effectLst/>
                        <a:latin typeface="Gill Sans MT" panose="020B0502020104020203" pitchFamily="34" charset="0"/>
                        <a:ea typeface="Times New Roman" panose="02020603050405020304" pitchFamily="18" charset="0"/>
                        <a:cs typeface="Arial" panose="020B0604020202020204" pitchFamily="34" charset="0"/>
                      </a:endParaRPr>
                    </a:p>
                    <a:p>
                      <a:pPr algn="just">
                        <a:lnSpc>
                          <a:spcPct val="100000"/>
                        </a:lnSpc>
                        <a:spcAft>
                          <a:spcPts val="0"/>
                        </a:spcAft>
                      </a:pPr>
                      <a:r>
                        <a:rPr lang="en-ZA" sz="1200" b="1" dirty="0">
                          <a:effectLst/>
                          <a:latin typeface="Gill Sans MT" panose="020B0502020104020203" pitchFamily="34" charset="0"/>
                          <a:ea typeface="Times New Roman" panose="02020603050405020304" pitchFamily="18" charset="0"/>
                          <a:cs typeface="Arial" panose="020B0604020202020204" pitchFamily="34" charset="0"/>
                        </a:rPr>
                        <a:t>Output Indicator: </a:t>
                      </a:r>
                      <a:r>
                        <a:rPr lang="en-ZA" sz="1200" dirty="0">
                          <a:effectLst/>
                          <a:latin typeface="Gill Sans MT" panose="020B0502020104020203" pitchFamily="34" charset="0"/>
                          <a:ea typeface="Calibri" panose="020F0502020204030204" pitchFamily="34" charset="0"/>
                        </a:rPr>
                        <a:t>Number of destination enhancement initiatives supported</a:t>
                      </a:r>
                      <a:endParaRPr lang="en-ZA" sz="1200" b="1" dirty="0">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3177956672"/>
                  </a:ext>
                </a:extLst>
              </a:tr>
              <a:tr h="181726">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dirty="0">
                          <a:effectLst/>
                          <a:latin typeface="Gill Sans MT" panose="020B0502020104020203" pitchFamily="34" charset="0"/>
                          <a:ea typeface="Calibri" panose="020F0502020204030204" pitchFamily="34" charset="0"/>
                          <a:cs typeface="Arial" panose="020B0604020202020204" pitchFamily="34" charset="0"/>
                        </a:rPr>
                        <a:t>Four destination enhancement initiatives supported: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21949691"/>
                  </a:ext>
                </a:extLst>
              </a:tr>
              <a:tr h="1664521">
                <a:tc>
                  <a:txBody>
                    <a:bodyPr/>
                    <a:lstStyle/>
                    <a:p>
                      <a:pPr marL="228600" lvl="0" indent="-228600" algn="just">
                        <a:lnSpc>
                          <a:spcPct val="100000"/>
                        </a:lnSpc>
                        <a:spcAft>
                          <a:spcPts val="0"/>
                        </a:spcAft>
                        <a:buFont typeface="+mj-lt"/>
                        <a:buAutoNum type="arabicPeriod"/>
                      </a:pPr>
                      <a:r>
                        <a:rPr lang="en-GB" sz="1200" dirty="0">
                          <a:solidFill>
                            <a:srgbClr val="000000"/>
                          </a:solidFill>
                          <a:effectLst/>
                          <a:latin typeface="Arial" panose="020B0604020202020204" pitchFamily="34" charset="0"/>
                        </a:rPr>
                        <a:t>The Dinosaur Interpretation Centre Exhibition construction continued</a:t>
                      </a:r>
                      <a:endParaRPr lang="en-ZA" sz="12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Virtual project management   meeting with SANParks on the Dinosaur Interpretation Centre Exhibition construction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Virtual project management   meeting with SANParks on the Dinosaur Interpretation Centre Exhibition construction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Quarterly report on the implementation of construction works for Dinosaur Interpretation Centre submitted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200" kern="1200" dirty="0">
                          <a:solidFill>
                            <a:srgbClr val="000000"/>
                          </a:solidFill>
                          <a:effectLst/>
                          <a:latin typeface="Arial" panose="020B0604020202020204" pitchFamily="34" charset="0"/>
                          <a:ea typeface="Calibri" panose="020F0502020204030204" pitchFamily="34" charset="0"/>
                        </a:rPr>
                        <a:t>Implementation status report on the continuation of construction for the  Dinosaur Interpretation Centre Exhibition completed</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r h="2159308">
                <a:tc>
                  <a:txBody>
                    <a:bodyPr/>
                    <a:lstStyle/>
                    <a:p>
                      <a:pPr marL="177800" lvl="0" indent="-177800" algn="just">
                        <a:lnSpc>
                          <a:spcPct val="100000"/>
                        </a:lnSpc>
                        <a:spcAft>
                          <a:spcPts val="0"/>
                        </a:spcAft>
                        <a:buFont typeface="+mj-lt"/>
                        <a:buAutoNum type="arabicPeriod" startAt="2"/>
                      </a:pPr>
                      <a:r>
                        <a:rPr lang="en-GB" sz="1200" dirty="0">
                          <a:solidFill>
                            <a:srgbClr val="000000"/>
                          </a:solidFill>
                          <a:effectLst/>
                          <a:latin typeface="Arial" panose="020B0604020202020204" pitchFamily="34" charset="0"/>
                        </a:rPr>
                        <a:t>Infrastructure maintenance programme implemented in three national parks according to project plans for each:</a:t>
                      </a:r>
                      <a:endParaRPr lang="en-ZA" sz="1200" dirty="0">
                        <a:effectLst/>
                      </a:endParaRPr>
                    </a:p>
                    <a:p>
                      <a:pPr marL="355600" lvl="0" indent="-177800" algn="just">
                        <a:lnSpc>
                          <a:spcPct val="100000"/>
                        </a:lnSpc>
                        <a:spcAft>
                          <a:spcPts val="0"/>
                        </a:spcAft>
                        <a:buFont typeface="Arial" panose="020B0604020202020204" pitchFamily="34" charset="0"/>
                        <a:buChar char="•"/>
                      </a:pPr>
                      <a:r>
                        <a:rPr lang="en-GB" sz="1200" dirty="0">
                          <a:solidFill>
                            <a:srgbClr val="000000"/>
                          </a:solidFill>
                          <a:effectLst/>
                          <a:latin typeface="Arial" panose="020B0604020202020204" pitchFamily="34" charset="0"/>
                        </a:rPr>
                        <a:t>Marakele </a:t>
                      </a:r>
                      <a:endParaRPr lang="en-ZA" sz="1200" dirty="0">
                        <a:effectLst/>
                      </a:endParaRPr>
                    </a:p>
                    <a:p>
                      <a:pPr marL="355600" lvl="0" indent="-177800" algn="just">
                        <a:lnSpc>
                          <a:spcPct val="100000"/>
                        </a:lnSpc>
                        <a:spcAft>
                          <a:spcPts val="0"/>
                        </a:spcAft>
                        <a:buFont typeface="Arial" panose="020B0604020202020204" pitchFamily="34" charset="0"/>
                        <a:buChar char="•"/>
                      </a:pPr>
                      <a:r>
                        <a:rPr lang="en-GB" sz="1200" dirty="0">
                          <a:solidFill>
                            <a:srgbClr val="000000"/>
                          </a:solidFill>
                          <a:effectLst/>
                          <a:latin typeface="Arial" panose="020B0604020202020204" pitchFamily="34" charset="0"/>
                        </a:rPr>
                        <a:t>Addo</a:t>
                      </a:r>
                      <a:endParaRPr lang="en-ZA" sz="1200" dirty="0">
                        <a:effectLst/>
                      </a:endParaRPr>
                    </a:p>
                    <a:p>
                      <a:pPr marL="355600" lvl="0" indent="-177800" algn="just">
                        <a:lnSpc>
                          <a:spcPct val="100000"/>
                        </a:lnSpc>
                        <a:spcAft>
                          <a:spcPts val="0"/>
                        </a:spcAft>
                        <a:buFont typeface="Arial" panose="020B0604020202020204" pitchFamily="34" charset="0"/>
                        <a:buChar char="•"/>
                      </a:pPr>
                      <a:r>
                        <a:rPr lang="en-GB" sz="1200" dirty="0">
                          <a:solidFill>
                            <a:srgbClr val="000000"/>
                          </a:solidFill>
                          <a:effectLst/>
                          <a:latin typeface="Arial" panose="020B0604020202020204" pitchFamily="34" charset="0"/>
                        </a:rPr>
                        <a:t>Karoo National Parks  </a:t>
                      </a:r>
                      <a:endParaRPr lang="en-ZA" sz="12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200" kern="1200" dirty="0">
                          <a:solidFill>
                            <a:srgbClr val="000000"/>
                          </a:solidFill>
                          <a:effectLst/>
                          <a:latin typeface="Arial" panose="020B0604020202020204" pitchFamily="34" charset="0"/>
                        </a:rPr>
                        <a:t>Virtual meeting with SANParks on the infrastructure maintenance programme in three national parks undertaken</a:t>
                      </a:r>
                      <a:endParaRPr lang="en-ZA" sz="1200" dirty="0">
                        <a:effectLst/>
                      </a:endParaRPr>
                    </a:p>
                    <a:p>
                      <a:pPr marL="0" marR="0" algn="just">
                        <a:lnSpc>
                          <a:spcPct val="100000"/>
                        </a:lnSpc>
                        <a:spcBef>
                          <a:spcPts val="0"/>
                        </a:spcBef>
                        <a:spcAft>
                          <a:spcPts val="0"/>
                        </a:spcAft>
                      </a:pPr>
                      <a:endParaRPr lang="en-US"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200" kern="1200" dirty="0">
                          <a:solidFill>
                            <a:srgbClr val="000000"/>
                          </a:solidFill>
                          <a:effectLst/>
                          <a:latin typeface="Arial" panose="020B0604020202020204" pitchFamily="34" charset="0"/>
                        </a:rPr>
                        <a:t>Virtual meeting with SANParks on the infrastructure maintenance programme in three national parks undertaken</a:t>
                      </a:r>
                      <a:endParaRPr lang="en-ZA" sz="1200" dirty="0">
                        <a:effectLst/>
                      </a:endParaRPr>
                    </a:p>
                    <a:p>
                      <a:pPr marL="0" marR="0" algn="just">
                        <a:lnSpc>
                          <a:spcPct val="100000"/>
                        </a:lnSpc>
                        <a:spcBef>
                          <a:spcPts val="0"/>
                        </a:spcBef>
                        <a:spcAft>
                          <a:spcPts val="0"/>
                        </a:spcAft>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Infrastructure maintenance work monitored and supported in three parks</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according to project plans for each:</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177800" lvl="0" indent="-177800" algn="just">
                        <a:lnSpc>
                          <a:spcPct val="100000"/>
                        </a:lnSpc>
                        <a:spcAft>
                          <a:spcPts val="0"/>
                        </a:spcAft>
                        <a:buFont typeface="Symbol" panose="05050102010706020507" pitchFamily="18" charset="2"/>
                        <a:buChar char=""/>
                      </a:pPr>
                      <a:r>
                        <a:rPr lang="en-GB" sz="1200" dirty="0">
                          <a:solidFill>
                            <a:srgbClr val="000000"/>
                          </a:solidFill>
                          <a:effectLst/>
                          <a:latin typeface="Arial" panose="020B0604020202020204" pitchFamily="34" charset="0"/>
                        </a:rPr>
                        <a:t>Marakele </a:t>
                      </a:r>
                      <a:endParaRPr lang="en-ZA" sz="1200" dirty="0">
                        <a:effectLst/>
                      </a:endParaRPr>
                    </a:p>
                    <a:p>
                      <a:pPr marL="177800" lvl="0" indent="-177800" algn="just">
                        <a:lnSpc>
                          <a:spcPct val="100000"/>
                        </a:lnSpc>
                        <a:spcAft>
                          <a:spcPts val="0"/>
                        </a:spcAft>
                        <a:buFont typeface="Symbol" panose="05050102010706020507" pitchFamily="18" charset="2"/>
                        <a:buChar char=""/>
                      </a:pPr>
                      <a:r>
                        <a:rPr lang="en-GB" sz="1200" dirty="0">
                          <a:solidFill>
                            <a:srgbClr val="000000"/>
                          </a:solidFill>
                          <a:effectLst/>
                          <a:latin typeface="Arial" panose="020B0604020202020204" pitchFamily="34" charset="0"/>
                        </a:rPr>
                        <a:t>Addo</a:t>
                      </a:r>
                      <a:endParaRPr lang="en-ZA" sz="1200" dirty="0">
                        <a:effectLst/>
                      </a:endParaRPr>
                    </a:p>
                    <a:p>
                      <a:pPr marL="177800" lvl="0" indent="-177800" algn="just">
                        <a:lnSpc>
                          <a:spcPct val="100000"/>
                        </a:lnSpc>
                        <a:spcAft>
                          <a:spcPts val="0"/>
                        </a:spcAft>
                        <a:buFont typeface="Symbol" panose="05050102010706020507" pitchFamily="18" charset="2"/>
                        <a:buChar char=""/>
                      </a:pPr>
                      <a:r>
                        <a:rPr lang="en-GB" sz="1200" dirty="0">
                          <a:solidFill>
                            <a:srgbClr val="000000"/>
                          </a:solidFill>
                          <a:effectLst/>
                          <a:latin typeface="Arial" panose="020B0604020202020204" pitchFamily="34" charset="0"/>
                        </a:rPr>
                        <a:t>Karoo National Parks</a:t>
                      </a:r>
                      <a:endParaRPr lang="en-ZA" sz="1200" dirty="0">
                        <a:effectLst/>
                      </a:endParaRPr>
                    </a:p>
                    <a:p>
                      <a:pPr marL="0" marR="0" lvl="0" indent="0" algn="just" defTabSz="914400" rtl="0" eaLnBrk="1" latinLnBrk="0" hangingPunct="1">
                        <a:lnSpc>
                          <a:spcPct val="100000"/>
                        </a:lnSpc>
                        <a:spcBef>
                          <a:spcPts val="0"/>
                        </a:spcBef>
                        <a:spcAft>
                          <a:spcPts val="0"/>
                        </a:spcAft>
                        <a:buFont typeface="Symbol" panose="05050102010706020507" pitchFamily="18" charset="2"/>
                        <a:buNone/>
                      </a:pPr>
                      <a:endParaRPr lang="en-US"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Infrastructure maintenance programme implemented in three national  parks according to project plans for each:</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177800" lvl="0" indent="-177800" algn="just" defTabSz="914400" rtl="0" eaLnBrk="1" latinLnBrk="0" hangingPunct="1">
                        <a:lnSpc>
                          <a:spcPct val="100000"/>
                        </a:lnSpc>
                        <a:spcAft>
                          <a:spcPts val="0"/>
                        </a:spcAft>
                        <a:buFont typeface="Symbol" panose="05050102010706020507" pitchFamily="18" charset="2"/>
                        <a:buChar char=""/>
                      </a:pPr>
                      <a:r>
                        <a:rPr lang="en-GB" sz="1200" kern="1200" dirty="0">
                          <a:solidFill>
                            <a:srgbClr val="000000"/>
                          </a:solidFill>
                          <a:effectLst/>
                          <a:latin typeface="Arial" panose="020B0604020202020204" pitchFamily="34" charset="0"/>
                          <a:ea typeface="+mn-ea"/>
                          <a:cs typeface="+mn-cs"/>
                        </a:rPr>
                        <a:t>Marakele </a:t>
                      </a:r>
                      <a:endParaRPr lang="en-ZA" sz="1200" kern="1200" dirty="0">
                        <a:solidFill>
                          <a:srgbClr val="000000"/>
                        </a:solidFill>
                        <a:effectLst/>
                        <a:latin typeface="Arial" panose="020B0604020202020204" pitchFamily="34" charset="0"/>
                        <a:ea typeface="+mn-ea"/>
                        <a:cs typeface="+mn-cs"/>
                      </a:endParaRPr>
                    </a:p>
                    <a:p>
                      <a:pPr marL="177800" lvl="0" indent="-177800" algn="just" defTabSz="914400" rtl="0" eaLnBrk="1" latinLnBrk="0" hangingPunct="1">
                        <a:lnSpc>
                          <a:spcPct val="100000"/>
                        </a:lnSpc>
                        <a:spcAft>
                          <a:spcPts val="0"/>
                        </a:spcAft>
                        <a:buFont typeface="Symbol" panose="05050102010706020507" pitchFamily="18" charset="2"/>
                        <a:buChar char=""/>
                      </a:pPr>
                      <a:r>
                        <a:rPr lang="en-GB" sz="1200" kern="1200" dirty="0">
                          <a:solidFill>
                            <a:srgbClr val="000000"/>
                          </a:solidFill>
                          <a:effectLst/>
                          <a:latin typeface="Arial" panose="020B0604020202020204" pitchFamily="34" charset="0"/>
                          <a:ea typeface="+mn-ea"/>
                          <a:cs typeface="+mn-cs"/>
                        </a:rPr>
                        <a:t>Addo</a:t>
                      </a:r>
                      <a:endParaRPr lang="en-ZA" sz="1200" kern="1200" dirty="0">
                        <a:solidFill>
                          <a:srgbClr val="000000"/>
                        </a:solidFill>
                        <a:effectLst/>
                        <a:latin typeface="Arial" panose="020B0604020202020204" pitchFamily="34" charset="0"/>
                        <a:ea typeface="+mn-ea"/>
                        <a:cs typeface="+mn-cs"/>
                      </a:endParaRPr>
                    </a:p>
                    <a:p>
                      <a:pPr marL="177800" lvl="0" indent="-177800" algn="just">
                        <a:lnSpc>
                          <a:spcPct val="100000"/>
                        </a:lnSpc>
                        <a:spcAft>
                          <a:spcPts val="0"/>
                        </a:spcAft>
                        <a:buFont typeface="Symbol" panose="05050102010706020507" pitchFamily="18" charset="2"/>
                        <a:buChar char=""/>
                      </a:pPr>
                      <a:r>
                        <a:rPr lang="en-GB" sz="1200" dirty="0">
                          <a:solidFill>
                            <a:srgbClr val="000000"/>
                          </a:solidFill>
                          <a:effectLst/>
                          <a:latin typeface="Arial" panose="020B0604020202020204" pitchFamily="34" charset="0"/>
                        </a:rPr>
                        <a:t>Karoo National Parks</a:t>
                      </a:r>
                      <a:endParaRPr lang="en-ZA" sz="1200" dirty="0">
                        <a:effectLst/>
                      </a:endParaRPr>
                    </a:p>
                    <a:p>
                      <a:pPr marL="0" marR="0" algn="just">
                        <a:lnSpc>
                          <a:spcPct val="100000"/>
                        </a:lnSpc>
                        <a:spcBef>
                          <a:spcPts val="0"/>
                        </a:spcBef>
                        <a:spcAft>
                          <a:spcPts val="0"/>
                        </a:spcAft>
                      </a:pPr>
                      <a:endParaRPr lang="en-US"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8047921"/>
                  </a:ext>
                </a:extLst>
              </a:tr>
            </a:tbl>
          </a:graphicData>
        </a:graphic>
      </p:graphicFrame>
      <p:sp>
        <p:nvSpPr>
          <p:cNvPr id="2" name="Footer Placeholder 1"/>
          <p:cNvSpPr>
            <a:spLocks noGrp="1"/>
          </p:cNvSpPr>
          <p:nvPr>
            <p:ph type="ftr" sz="quarter" idx="11"/>
          </p:nvPr>
        </p:nvSpPr>
        <p:spPr>
          <a:xfrm>
            <a:off x="391570" y="6057819"/>
            <a:ext cx="657769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3748362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391569" y="219464"/>
            <a:ext cx="8329349" cy="467932"/>
          </a:xfrm>
        </p:spPr>
        <p:txBody>
          <a:bodyPr>
            <a:noAutofit/>
          </a:bodyPr>
          <a:lstStyle/>
          <a:p>
            <a:pPr algn="ctr"/>
            <a:r>
              <a:rPr lang="en-ZA" sz="2000" dirty="0"/>
              <a:t>Programme 3: Destination Development  Annual Targets</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40875366"/>
              </p:ext>
            </p:extLst>
          </p:nvPr>
        </p:nvGraphicFramePr>
        <p:xfrm>
          <a:off x="391570" y="831655"/>
          <a:ext cx="8438531" cy="4750499"/>
        </p:xfrm>
        <a:graphic>
          <a:graphicData uri="http://schemas.openxmlformats.org/drawingml/2006/table">
            <a:tbl>
              <a:tblPr firstRow="1" bandRow="1">
                <a:tableStyleId>{21E4AEA4-8DFA-4A89-87EB-49C32662AFE0}</a:tableStyleId>
              </a:tblPr>
              <a:tblGrid>
                <a:gridCol w="1902012">
                  <a:extLst>
                    <a:ext uri="{9D8B030D-6E8A-4147-A177-3AD203B41FA5}">
                      <a16:colId xmlns:a16="http://schemas.microsoft.com/office/drawing/2014/main" val="20001"/>
                    </a:ext>
                  </a:extLst>
                </a:gridCol>
                <a:gridCol w="1600200">
                  <a:extLst>
                    <a:ext uri="{9D8B030D-6E8A-4147-A177-3AD203B41FA5}">
                      <a16:colId xmlns:a16="http://schemas.microsoft.com/office/drawing/2014/main" val="275264753"/>
                    </a:ext>
                  </a:extLst>
                </a:gridCol>
                <a:gridCol w="1684023">
                  <a:extLst>
                    <a:ext uri="{9D8B030D-6E8A-4147-A177-3AD203B41FA5}">
                      <a16:colId xmlns:a16="http://schemas.microsoft.com/office/drawing/2014/main" val="3235323054"/>
                    </a:ext>
                  </a:extLst>
                </a:gridCol>
                <a:gridCol w="1676967">
                  <a:extLst>
                    <a:ext uri="{9D8B030D-6E8A-4147-A177-3AD203B41FA5}">
                      <a16:colId xmlns:a16="http://schemas.microsoft.com/office/drawing/2014/main" val="2277793781"/>
                    </a:ext>
                  </a:extLst>
                </a:gridCol>
                <a:gridCol w="1575329">
                  <a:extLst>
                    <a:ext uri="{9D8B030D-6E8A-4147-A177-3AD203B41FA5}">
                      <a16:colId xmlns:a16="http://schemas.microsoft.com/office/drawing/2014/main" val="4018385919"/>
                    </a:ext>
                  </a:extLst>
                </a:gridCol>
              </a:tblGrid>
              <a:tr h="260211">
                <a:tc rowSpan="2">
                  <a:txBody>
                    <a:bodyPr/>
                    <a:lstStyle/>
                    <a:p>
                      <a:pPr algn="ctr">
                        <a:lnSpc>
                          <a:spcPct val="100000"/>
                        </a:lnSpc>
                      </a:pPr>
                      <a:r>
                        <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2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pPr>
                      <a:r>
                        <a:rPr lang="en-ZA" sz="1200" b="1" dirty="0">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2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174638">
                <a:tc vMerge="1">
                  <a:txBody>
                    <a:bodyPr/>
                    <a:lstStyle/>
                    <a:p>
                      <a:endParaRPr lang="en-ZA" dirty="0"/>
                    </a:p>
                  </a:txBody>
                  <a:tcPr/>
                </a:tc>
                <a:tc>
                  <a:txBody>
                    <a:bodyPr/>
                    <a:lstStyle/>
                    <a:p>
                      <a:pPr algn="ctr">
                        <a:lnSpc>
                          <a:spcPct val="100000"/>
                        </a:lnSpc>
                        <a:spcAft>
                          <a:spcPts val="0"/>
                        </a:spcAft>
                      </a:pP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3914">
                <a:tc gridSpan="5">
                  <a:txBody>
                    <a:bodyPr/>
                    <a:lstStyle/>
                    <a:p>
                      <a:pPr algn="just">
                        <a:lnSpc>
                          <a:spcPct val="100000"/>
                        </a:lnSpc>
                        <a:spcAft>
                          <a:spcPts val="0"/>
                        </a:spcAft>
                      </a:pPr>
                      <a:r>
                        <a:rPr lang="en-ZA" sz="1200" b="1" dirty="0">
                          <a:effectLst/>
                          <a:latin typeface="Gill Sans MT" panose="020B0502020104020203" pitchFamily="34" charset="0"/>
                          <a:ea typeface="Times New Roman" panose="02020603050405020304" pitchFamily="18" charset="0"/>
                          <a:cs typeface="Arial" panose="020B0604020202020204" pitchFamily="34" charset="0"/>
                        </a:rPr>
                        <a:t>Output: </a:t>
                      </a:r>
                      <a:r>
                        <a:rPr lang="en-ZA" sz="1200" dirty="0">
                          <a:effectLst/>
                          <a:latin typeface="Gill Sans MT" panose="020B0502020104020203" pitchFamily="34" charset="0"/>
                          <a:ea typeface="Calibri" panose="020F0502020204030204" pitchFamily="34" charset="0"/>
                          <a:cs typeface="Arial" panose="020B0604020202020204" pitchFamily="34" charset="0"/>
                        </a:rPr>
                        <a:t>Destination enhancement and route development projects implemented</a:t>
                      </a:r>
                      <a:r>
                        <a:rPr lang="en-ZA" sz="1200" dirty="0">
                          <a:solidFill>
                            <a:srgbClr val="FF0000"/>
                          </a:solidFill>
                          <a:effectLst/>
                          <a:latin typeface="Gill Sans MT" panose="020B0502020104020203" pitchFamily="34" charset="0"/>
                          <a:ea typeface="Calibri" panose="020F0502020204030204" pitchFamily="34" charset="0"/>
                          <a:cs typeface="Arial" panose="020B0604020202020204" pitchFamily="34" charset="0"/>
                        </a:rPr>
                        <a:t> </a:t>
                      </a:r>
                      <a:r>
                        <a:rPr lang="en-ZA" sz="1200" dirty="0">
                          <a:effectLst/>
                          <a:latin typeface="Gill Sans MT" panose="020B0502020104020203" pitchFamily="34" charset="0"/>
                          <a:ea typeface="Calibri" panose="020F0502020204030204" pitchFamily="34" charset="0"/>
                          <a:cs typeface="Arial" panose="020B0604020202020204" pitchFamily="34" charset="0"/>
                        </a:rPr>
                        <a:t>to diversify tourism offerings and enhance visitor experience in identified priority areas </a:t>
                      </a:r>
                      <a:endParaRPr lang="en-ZA" sz="1200" b="1" dirty="0">
                        <a:effectLst/>
                        <a:latin typeface="Gill Sans MT" panose="020B0502020104020203" pitchFamily="34" charset="0"/>
                        <a:ea typeface="Times New Roman" panose="02020603050405020304" pitchFamily="18" charset="0"/>
                        <a:cs typeface="Arial" panose="020B0604020202020204" pitchFamily="34" charset="0"/>
                      </a:endParaRPr>
                    </a:p>
                    <a:p>
                      <a:pPr algn="just">
                        <a:lnSpc>
                          <a:spcPct val="100000"/>
                        </a:lnSpc>
                        <a:spcAft>
                          <a:spcPts val="0"/>
                        </a:spcAft>
                      </a:pPr>
                      <a:r>
                        <a:rPr lang="en-ZA" sz="1200" b="1" dirty="0">
                          <a:effectLst/>
                          <a:latin typeface="Gill Sans MT" panose="020B0502020104020203" pitchFamily="34" charset="0"/>
                          <a:ea typeface="Times New Roman" panose="02020603050405020304" pitchFamily="18" charset="0"/>
                          <a:cs typeface="Arial" panose="020B0604020202020204" pitchFamily="34" charset="0"/>
                        </a:rPr>
                        <a:t>Output Indicator: </a:t>
                      </a:r>
                      <a:r>
                        <a:rPr lang="en-ZA" sz="1200" dirty="0">
                          <a:effectLst/>
                          <a:latin typeface="Gill Sans MT" panose="020B0502020104020203" pitchFamily="34" charset="0"/>
                          <a:ea typeface="Calibri" panose="020F0502020204030204" pitchFamily="34" charset="0"/>
                        </a:rPr>
                        <a:t>Number of destination enhancement initiatives supported</a:t>
                      </a:r>
                      <a:endParaRPr lang="en-ZA" sz="1200" b="1" dirty="0">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77956672"/>
                  </a:ext>
                </a:extLst>
              </a:tr>
              <a:tr h="250612">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dirty="0">
                          <a:effectLst/>
                          <a:latin typeface="Gill Sans MT" panose="020B0502020104020203" pitchFamily="34" charset="0"/>
                          <a:ea typeface="Calibri" panose="020F0502020204030204" pitchFamily="34" charset="0"/>
                          <a:cs typeface="Arial" panose="020B0604020202020204" pitchFamily="34" charset="0"/>
                        </a:rPr>
                        <a:t>Four destination enhancement initiatives supported … continued: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21949691"/>
                  </a:ext>
                </a:extLst>
              </a:tr>
              <a:tr h="3494047">
                <a:tc>
                  <a:txBody>
                    <a:bodyPr/>
                    <a:lstStyle/>
                    <a:p>
                      <a:pPr marL="177800" lvl="0" indent="-177800" algn="just">
                        <a:buFont typeface="+mj-lt"/>
                        <a:buAutoNum type="arabicPeriod" startAt="3"/>
                      </a:pPr>
                      <a:r>
                        <a:rPr lang="en-ZA" sz="1200" dirty="0">
                          <a:solidFill>
                            <a:srgbClr val="000000"/>
                          </a:solidFill>
                          <a:effectLst/>
                          <a:latin typeface="Gill Sans MT" panose="020B0502020104020203" pitchFamily="34" charset="0"/>
                        </a:rPr>
                        <a:t>Draft Project Concepts developed for five community-based tourism projects at:</a:t>
                      </a:r>
                      <a:endParaRPr lang="en-ZA" sz="1200" dirty="0">
                        <a:effectLst/>
                        <a:latin typeface="Gill Sans MT" panose="020B0502020104020203" pitchFamily="34" charset="0"/>
                      </a:endParaRPr>
                    </a:p>
                    <a:p>
                      <a:pPr marL="3556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rPr>
                        <a:t>Numbi Gate</a:t>
                      </a:r>
                      <a:endParaRPr lang="en-ZA" sz="1200" dirty="0">
                        <a:effectLst/>
                        <a:latin typeface="Gill Sans MT" panose="020B0502020104020203" pitchFamily="34" charset="0"/>
                      </a:endParaRPr>
                    </a:p>
                    <a:p>
                      <a:pPr marL="3556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rPr>
                        <a:t>Nandoni Dam</a:t>
                      </a:r>
                      <a:endParaRPr lang="en-ZA" sz="1200" dirty="0">
                        <a:effectLst/>
                        <a:latin typeface="Gill Sans MT" panose="020B0502020104020203" pitchFamily="34" charset="0"/>
                      </a:endParaRPr>
                    </a:p>
                    <a:p>
                      <a:pPr marL="3556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rPr>
                        <a:t>Tshathogwe Game Farm</a:t>
                      </a:r>
                      <a:endParaRPr lang="en-ZA" sz="1200" dirty="0">
                        <a:effectLst/>
                        <a:latin typeface="Gill Sans MT" panose="020B0502020104020203" pitchFamily="34" charset="0"/>
                      </a:endParaRPr>
                    </a:p>
                    <a:p>
                      <a:pPr marL="3556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rPr>
                        <a:t>Mtititi Game Farm</a:t>
                      </a:r>
                      <a:endParaRPr lang="en-ZA" sz="1200" dirty="0">
                        <a:solidFill>
                          <a:schemeClr val="dk1"/>
                        </a:solidFill>
                        <a:effectLst/>
                        <a:latin typeface="Gill Sans MT" panose="020B0502020104020203" pitchFamily="34" charset="0"/>
                      </a:endParaRPr>
                    </a:p>
                    <a:p>
                      <a:pPr marL="3556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ea typeface="Calibri" panose="020F0502020204030204" pitchFamily="34" charset="0"/>
                        </a:rPr>
                        <a:t>Mapate Recreational Social Tourism Facility</a:t>
                      </a:r>
                      <a:endParaRPr lang="en-US"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GB"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Desktop Research on</a:t>
                      </a: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five community-based tourism projects completed at:</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177800" lvl="0" indent="-177800" algn="just" defTabSz="914400" rtl="0" eaLnBrk="1" latinLnBrk="0" hangingPunct="1">
                        <a:buFont typeface="Symbol" panose="05050102010706020507" pitchFamily="18" charset="2"/>
                        <a:buChar char=""/>
                      </a:pPr>
                      <a:r>
                        <a:rPr lang="en-ZA" sz="1200" kern="1200" dirty="0">
                          <a:solidFill>
                            <a:srgbClr val="000000"/>
                          </a:solidFill>
                          <a:effectLst/>
                          <a:latin typeface="Gill Sans MT" panose="020B0502020104020203" pitchFamily="34" charset="0"/>
                          <a:ea typeface="Calibri" panose="020F0502020204030204" pitchFamily="34" charset="0"/>
                          <a:cs typeface="+mn-cs"/>
                        </a:rPr>
                        <a:t>Numbi Gate </a:t>
                      </a:r>
                    </a:p>
                    <a:p>
                      <a:pPr marL="177800" lvl="0" indent="-177800" algn="just" defTabSz="914400" rtl="0" eaLnBrk="1" latinLnBrk="0" hangingPunct="1">
                        <a:buFont typeface="Symbol" panose="05050102010706020507" pitchFamily="18" charset="2"/>
                        <a:buChar char=""/>
                      </a:pPr>
                      <a:r>
                        <a:rPr lang="en-ZA" sz="1200" kern="1200" dirty="0">
                          <a:solidFill>
                            <a:srgbClr val="000000"/>
                          </a:solidFill>
                          <a:effectLst/>
                          <a:latin typeface="Gill Sans MT" panose="020B0502020104020203" pitchFamily="34" charset="0"/>
                          <a:ea typeface="Calibri" panose="020F0502020204030204" pitchFamily="34" charset="0"/>
                          <a:cs typeface="+mn-cs"/>
                        </a:rPr>
                        <a:t>Nandoni Dam</a:t>
                      </a:r>
                    </a:p>
                    <a:p>
                      <a:pPr marL="177800" lvl="0" indent="-177800" algn="just" defTabSz="914400" rtl="0" eaLnBrk="1" latinLnBrk="0" hangingPunct="1">
                        <a:buFont typeface="Symbol" panose="05050102010706020507" pitchFamily="18" charset="2"/>
                        <a:buChar char=""/>
                      </a:pPr>
                      <a:r>
                        <a:rPr lang="en-ZA" sz="1200" kern="1200" dirty="0">
                          <a:solidFill>
                            <a:srgbClr val="000000"/>
                          </a:solidFill>
                          <a:effectLst/>
                          <a:latin typeface="Gill Sans MT" panose="020B0502020104020203" pitchFamily="34" charset="0"/>
                          <a:ea typeface="Calibri" panose="020F0502020204030204" pitchFamily="34" charset="0"/>
                          <a:cs typeface="+mn-cs"/>
                        </a:rPr>
                        <a:t>Tshathogwe Game Farm</a:t>
                      </a:r>
                    </a:p>
                    <a:p>
                      <a:pPr marL="177800" lvl="0" indent="-177800" algn="just" defTabSz="914400" rtl="0" eaLnBrk="1" latinLnBrk="0" hangingPunct="1">
                        <a:buFont typeface="Symbol" panose="05050102010706020507" pitchFamily="18" charset="2"/>
                        <a:buChar char=""/>
                      </a:pPr>
                      <a:r>
                        <a:rPr lang="en-ZA" sz="1200" kern="1200" dirty="0">
                          <a:solidFill>
                            <a:srgbClr val="000000"/>
                          </a:solidFill>
                          <a:effectLst/>
                          <a:latin typeface="Gill Sans MT" panose="020B0502020104020203" pitchFamily="34" charset="0"/>
                          <a:ea typeface="Calibri" panose="020F0502020204030204" pitchFamily="34" charset="0"/>
                          <a:cs typeface="+mn-cs"/>
                        </a:rPr>
                        <a:t>Mtititi Game Farm</a:t>
                      </a:r>
                    </a:p>
                    <a:p>
                      <a:pPr marL="177800" lvl="0" indent="-177800" algn="just" defTabSz="914400" rtl="0" eaLnBrk="1" latinLnBrk="0" hangingPunct="1">
                        <a:buFont typeface="Symbol" panose="05050102010706020507" pitchFamily="18" charset="2"/>
                        <a:buChar char=""/>
                      </a:pPr>
                      <a:r>
                        <a:rPr lang="en-ZA" sz="1200" kern="1200" dirty="0">
                          <a:solidFill>
                            <a:srgbClr val="000000"/>
                          </a:solidFill>
                          <a:effectLst/>
                          <a:latin typeface="Gill Sans MT" panose="020B0502020104020203" pitchFamily="34" charset="0"/>
                          <a:ea typeface="Calibri" panose="020F0502020204030204" pitchFamily="34" charset="0"/>
                          <a:cs typeface="+mn-cs"/>
                        </a:rPr>
                        <a:t>Mapate Recreational Social Tourism Facility</a:t>
                      </a:r>
                    </a:p>
                    <a:p>
                      <a:pPr algn="just">
                        <a:lnSpc>
                          <a:spcPct val="107000"/>
                        </a:lnSpc>
                        <a:spcAft>
                          <a:spcPts val="0"/>
                        </a:spcAft>
                      </a:pPr>
                      <a:endParaRPr lang="en-ZA"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ZA"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Finalise TOR for appointment of Service provider to develop project concepts </a:t>
                      </a: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for five community-based tourism projects at:</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1778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rPr>
                        <a:t>Numbi Gate </a:t>
                      </a:r>
                      <a:endParaRPr lang="en-ZA" sz="1200" dirty="0">
                        <a:effectLst/>
                        <a:latin typeface="Gill Sans MT" panose="020B0502020104020203" pitchFamily="34" charset="0"/>
                      </a:endParaRPr>
                    </a:p>
                    <a:p>
                      <a:pPr marL="1778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rPr>
                        <a:t>Nandoni Dam</a:t>
                      </a:r>
                      <a:endParaRPr lang="en-ZA" sz="1200" dirty="0">
                        <a:effectLst/>
                        <a:latin typeface="Gill Sans MT" panose="020B0502020104020203" pitchFamily="34" charset="0"/>
                      </a:endParaRPr>
                    </a:p>
                    <a:p>
                      <a:pPr marL="1778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rPr>
                        <a:t>Tshathogwe Game Farm</a:t>
                      </a:r>
                      <a:endParaRPr lang="en-ZA" sz="1200" dirty="0">
                        <a:effectLst/>
                        <a:latin typeface="Gill Sans MT" panose="020B0502020104020203" pitchFamily="34" charset="0"/>
                      </a:endParaRPr>
                    </a:p>
                    <a:p>
                      <a:pPr marL="1778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rPr>
                        <a:t>Mtititi Game Farm</a:t>
                      </a:r>
                      <a:endParaRPr lang="en-ZA" sz="1200" dirty="0">
                        <a:effectLst/>
                        <a:latin typeface="Gill Sans MT" panose="020B0502020104020203" pitchFamily="34" charset="0"/>
                      </a:endParaRPr>
                    </a:p>
                    <a:p>
                      <a:pPr marL="1778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rPr>
                        <a:t>Mapate Recreational Social Tourism Facility</a:t>
                      </a:r>
                      <a:endParaRPr lang="en-ZA" sz="1200" dirty="0">
                        <a:effectLst/>
                        <a:latin typeface="Gill Sans MT" panose="020B0502020104020203" pitchFamily="34" charset="0"/>
                      </a:endParaRPr>
                    </a:p>
                    <a:p>
                      <a:pPr algn="just">
                        <a:lnSpc>
                          <a:spcPct val="107000"/>
                        </a:lnSpc>
                        <a:spcAft>
                          <a:spcPts val="0"/>
                        </a:spcAft>
                      </a:pP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a:t>
                      </a:r>
                      <a:r>
                        <a:rPr lang="en-ZA"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ppointment of service provider to develop project concepts</a:t>
                      </a: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for five community-based tourism projects at:</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1778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rPr>
                        <a:t>Numbi Gate </a:t>
                      </a:r>
                      <a:endParaRPr lang="en-ZA" sz="1200" dirty="0">
                        <a:effectLst/>
                        <a:latin typeface="Gill Sans MT" panose="020B0502020104020203" pitchFamily="34" charset="0"/>
                      </a:endParaRPr>
                    </a:p>
                    <a:p>
                      <a:pPr marL="1778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rPr>
                        <a:t>Nandoni Dam</a:t>
                      </a:r>
                      <a:endParaRPr lang="en-ZA" sz="1200" dirty="0">
                        <a:effectLst/>
                        <a:latin typeface="Gill Sans MT" panose="020B0502020104020203" pitchFamily="34" charset="0"/>
                      </a:endParaRPr>
                    </a:p>
                    <a:p>
                      <a:pPr marL="1778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rPr>
                        <a:t>Tshathogwe Game Farm</a:t>
                      </a:r>
                      <a:endParaRPr lang="en-ZA" sz="1200" dirty="0">
                        <a:effectLst/>
                        <a:latin typeface="Gill Sans MT" panose="020B0502020104020203" pitchFamily="34" charset="0"/>
                      </a:endParaRPr>
                    </a:p>
                    <a:p>
                      <a:pPr marL="1778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rPr>
                        <a:t>Mtititi Game Farm</a:t>
                      </a:r>
                      <a:endParaRPr lang="en-ZA" sz="1200" dirty="0">
                        <a:effectLst/>
                        <a:latin typeface="Gill Sans MT" panose="020B0502020104020203" pitchFamily="34" charset="0"/>
                      </a:endParaRPr>
                    </a:p>
                    <a:p>
                      <a:pPr marL="1778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rPr>
                        <a:t>Mapate Recreational Social Tourism Facility</a:t>
                      </a:r>
                      <a:endParaRPr lang="en-ZA" sz="1200" dirty="0">
                        <a:effectLst/>
                        <a:latin typeface="Gill Sans MT" panose="020B0502020104020203" pitchFamily="34" charset="0"/>
                      </a:endParaRPr>
                    </a:p>
                    <a:p>
                      <a:pPr algn="just">
                        <a:lnSpc>
                          <a:spcPct val="107000"/>
                        </a:lnSpc>
                        <a:spcAft>
                          <a:spcPts val="0"/>
                        </a:spcAft>
                      </a:pP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rPr>
                        <a:t>Stakeholder Consultations undertaken</a:t>
                      </a:r>
                      <a:endParaRPr lang="en-ZA" sz="1200" dirty="0">
                        <a:effectLst/>
                        <a:latin typeface="Gill Sans MT" panose="020B0502020104020203" pitchFamily="34" charset="0"/>
                      </a:endParaRPr>
                    </a:p>
                    <a:p>
                      <a:pPr marL="1778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rPr>
                        <a:t>Draft Project Concepts developed for five community-based tourism projects at:</a:t>
                      </a:r>
                      <a:endParaRPr lang="en-ZA" sz="1200" dirty="0">
                        <a:effectLst/>
                        <a:latin typeface="Gill Sans MT" panose="020B0502020104020203" pitchFamily="34" charset="0"/>
                      </a:endParaRPr>
                    </a:p>
                    <a:p>
                      <a:pPr marL="3556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rPr>
                        <a:t>Numbi Gate </a:t>
                      </a:r>
                      <a:endParaRPr lang="en-ZA" sz="1200" dirty="0">
                        <a:effectLst/>
                        <a:latin typeface="Gill Sans MT" panose="020B0502020104020203" pitchFamily="34" charset="0"/>
                      </a:endParaRPr>
                    </a:p>
                    <a:p>
                      <a:pPr marL="3556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rPr>
                        <a:t>Nandoni Dam</a:t>
                      </a:r>
                      <a:endParaRPr lang="en-ZA" sz="1200" dirty="0">
                        <a:effectLst/>
                        <a:latin typeface="Gill Sans MT" panose="020B0502020104020203" pitchFamily="34" charset="0"/>
                      </a:endParaRPr>
                    </a:p>
                    <a:p>
                      <a:pPr marL="3556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rPr>
                        <a:t>Tshathogwe Game Farm</a:t>
                      </a:r>
                      <a:endParaRPr lang="en-ZA" sz="1200" dirty="0">
                        <a:effectLst/>
                        <a:latin typeface="Gill Sans MT" panose="020B0502020104020203" pitchFamily="34" charset="0"/>
                      </a:endParaRPr>
                    </a:p>
                    <a:p>
                      <a:pPr marL="3556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rPr>
                        <a:t>Mtititi Game Farm</a:t>
                      </a:r>
                      <a:endParaRPr lang="en-ZA" sz="1200" dirty="0">
                        <a:effectLst/>
                        <a:latin typeface="Gill Sans MT" panose="020B0502020104020203" pitchFamily="34" charset="0"/>
                      </a:endParaRPr>
                    </a:p>
                    <a:p>
                      <a:pPr marL="355600" lvl="0" indent="-177800" algn="just">
                        <a:buFont typeface="Symbol" panose="05050102010706020507" pitchFamily="18" charset="2"/>
                        <a:buChar char=""/>
                      </a:pPr>
                      <a:r>
                        <a:rPr lang="en-ZA" sz="1200" dirty="0">
                          <a:solidFill>
                            <a:srgbClr val="000000"/>
                          </a:solidFill>
                          <a:effectLst/>
                          <a:latin typeface="Gill Sans MT" panose="020B0502020104020203" pitchFamily="34" charset="0"/>
                        </a:rPr>
                        <a:t>Mapate Recreational Social Tourism Facility</a:t>
                      </a:r>
                      <a:endParaRPr lang="en-ZA" sz="1200" dirty="0">
                        <a:effectLst/>
                        <a:latin typeface="Gill Sans MT" panose="020B0502020104020203" pitchFamily="34" charset="0"/>
                      </a:endParaRPr>
                    </a:p>
                    <a:p>
                      <a:pPr algn="just">
                        <a:lnSpc>
                          <a:spcPct val="107000"/>
                        </a:lnSpc>
                        <a:spcAft>
                          <a:spcPts val="0"/>
                        </a:spcAft>
                      </a:pPr>
                      <a:endParaRPr lang="en-ZA"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bl>
          </a:graphicData>
        </a:graphic>
      </p:graphicFrame>
      <p:sp>
        <p:nvSpPr>
          <p:cNvPr id="2" name="Footer Placeholder 1"/>
          <p:cNvSpPr>
            <a:spLocks noGrp="1"/>
          </p:cNvSpPr>
          <p:nvPr>
            <p:ph type="ftr" sz="quarter" idx="11"/>
          </p:nvPr>
        </p:nvSpPr>
        <p:spPr>
          <a:xfrm>
            <a:off x="391571" y="5992732"/>
            <a:ext cx="521766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1637405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19126" y="6173788"/>
            <a:ext cx="505834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p:cNvSpPr>
            <a:spLocks noGrp="1"/>
          </p:cNvSpPr>
          <p:nvPr>
            <p:ph idx="1"/>
          </p:nvPr>
        </p:nvSpPr>
        <p:spPr>
          <a:xfrm>
            <a:off x="409433" y="976590"/>
            <a:ext cx="8420668" cy="4919242"/>
          </a:xfrm>
        </p:spPr>
        <p:txBody>
          <a:bodyPr>
            <a:noAutofit/>
          </a:bodyPr>
          <a:lstStyle/>
          <a:p>
            <a:pPr marL="0" lvl="1" indent="0" algn="just">
              <a:lnSpc>
                <a:spcPct val="100000"/>
              </a:lnSpc>
              <a:spcBef>
                <a:spcPts val="0"/>
              </a:spcBef>
              <a:buNone/>
            </a:pPr>
            <a:endParaRPr lang="en-US" sz="1700" dirty="0">
              <a:cs typeface="Arial" panose="020B0604020202020204" pitchFamily="34" charset="0"/>
            </a:endParaRPr>
          </a:p>
          <a:p>
            <a:pPr marL="0" lvl="1" indent="0" algn="just">
              <a:lnSpc>
                <a:spcPct val="100000"/>
              </a:lnSpc>
              <a:spcBef>
                <a:spcPts val="0"/>
              </a:spcBef>
              <a:buNone/>
            </a:pPr>
            <a:endParaRPr lang="en-US" sz="1700" dirty="0">
              <a:cs typeface="Arial" panose="020B0604020202020204" pitchFamily="34" charset="0"/>
            </a:endParaRPr>
          </a:p>
        </p:txBody>
      </p:sp>
      <p:sp>
        <p:nvSpPr>
          <p:cNvPr id="10" name="Text Placeholder 3">
            <a:extLst>
              <a:ext uri="{FF2B5EF4-FFF2-40B4-BE49-F238E27FC236}">
                <a16:creationId xmlns:a16="http://schemas.microsoft.com/office/drawing/2014/main" id="{0D26F0A0-73F7-46EA-8948-3725EC473253}"/>
              </a:ext>
            </a:extLst>
          </p:cNvPr>
          <p:cNvSpPr txBox="1">
            <a:spLocks/>
          </p:cNvSpPr>
          <p:nvPr/>
        </p:nvSpPr>
        <p:spPr bwMode="gray">
          <a:xfrm>
            <a:off x="454352" y="1004981"/>
            <a:ext cx="8207999" cy="738664"/>
          </a:xfrm>
          <a:prstGeom prst="rect">
            <a:avLst/>
          </a:prstGeom>
        </p:spPr>
        <p:txBody>
          <a:bodyPr vert="horz" wrap="square" lIns="27000" tIns="0" rIns="0" bIns="0" rtlCol="0">
            <a:spAutoFit/>
          </a:bodyPr>
          <a:lstStyle>
            <a:lvl1pPr marL="0" marR="0" indent="0" algn="l" defTabSz="913526" rtl="0" eaLnBrk="1" fontAlgn="base" latinLnBrk="0" hangingPunct="1">
              <a:lnSpc>
                <a:spcPct val="100000"/>
              </a:lnSpc>
              <a:spcBef>
                <a:spcPct val="0"/>
              </a:spcBef>
              <a:spcAft>
                <a:spcPct val="0"/>
              </a:spcAft>
              <a:buClr>
                <a:srgbClr val="063E59"/>
              </a:buClr>
              <a:buSzPct val="100000"/>
              <a:buFontTx/>
              <a:buNone/>
              <a:tabLst/>
              <a:defRPr lang="x-none" sz="1400" baseline="0">
                <a:solidFill>
                  <a:schemeClr val="accent3"/>
                </a:solidFill>
                <a:latin typeface="+mn-lt"/>
                <a:ea typeface="+mn-ea"/>
                <a:cs typeface="+mn-cs"/>
              </a:defRPr>
            </a:lvl1pPr>
            <a:lvl2pPr marL="197607" indent="-195987" algn="l" defTabSz="913526" rtl="0" eaLnBrk="1" fontAlgn="base" hangingPunct="1">
              <a:spcBef>
                <a:spcPct val="0"/>
              </a:spcBef>
              <a:spcAft>
                <a:spcPct val="0"/>
              </a:spcAft>
              <a:buClr>
                <a:srgbClr val="063E59"/>
              </a:buClr>
              <a:buSzPct val="125000"/>
              <a:buFont typeface="Arial" charset="0"/>
              <a:buChar char="▪"/>
              <a:defRPr lang="x-none" sz="1400" baseline="0">
                <a:solidFill>
                  <a:schemeClr val="accent3"/>
                </a:solidFill>
                <a:latin typeface="+mn-lt"/>
              </a:defRPr>
            </a:lvl2pPr>
            <a:lvl3pPr marL="466481" indent="-267255" algn="l" defTabSz="913526" rtl="0" eaLnBrk="1" fontAlgn="base" hangingPunct="1">
              <a:spcBef>
                <a:spcPct val="0"/>
              </a:spcBef>
              <a:spcAft>
                <a:spcPct val="0"/>
              </a:spcAft>
              <a:buClr>
                <a:srgbClr val="063E59"/>
              </a:buClr>
              <a:buSzPct val="120000"/>
              <a:buFont typeface="Arial" charset="0"/>
              <a:buChar char="–"/>
              <a:defRPr lang="x-none" sz="1400" baseline="0">
                <a:solidFill>
                  <a:schemeClr val="accent3"/>
                </a:solidFill>
                <a:latin typeface="+mn-lt"/>
              </a:defRPr>
            </a:lvl3pPr>
            <a:lvl4pPr marL="626835" indent="-158733" algn="l" defTabSz="913526" rtl="0" eaLnBrk="1" fontAlgn="base" hangingPunct="1">
              <a:spcBef>
                <a:spcPct val="0"/>
              </a:spcBef>
              <a:spcAft>
                <a:spcPct val="0"/>
              </a:spcAft>
              <a:buClr>
                <a:srgbClr val="063E59"/>
              </a:buClr>
              <a:buSzPct val="120000"/>
              <a:buFont typeface="Arial" charset="0"/>
              <a:buChar char="▫"/>
              <a:defRPr lang="x-none" sz="1400" baseline="0">
                <a:solidFill>
                  <a:schemeClr val="accent3"/>
                </a:solidFill>
                <a:latin typeface="+mn-lt"/>
              </a:defRPr>
            </a:lvl4pPr>
            <a:lvl5pPr marL="765029" indent="-132818" algn="l" defTabSz="913526" rtl="0" eaLnBrk="1" fontAlgn="base" hangingPunct="1">
              <a:spcBef>
                <a:spcPct val="0"/>
              </a:spcBef>
              <a:spcAft>
                <a:spcPct val="0"/>
              </a:spcAft>
              <a:buClr>
                <a:srgbClr val="063E59"/>
              </a:buClr>
              <a:buSzPct val="89000"/>
              <a:buFont typeface="Arial" charset="0"/>
              <a:buChar char="-"/>
              <a:defRPr lang="x-none" sz="1400" baseline="0">
                <a:solidFill>
                  <a:schemeClr val="accent3"/>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pPr marL="0" marR="0" lvl="0" indent="0" algn="just" defTabSz="685145" rtl="0" eaLnBrk="1" fontAlgn="base" latinLnBrk="0" hangingPunct="1">
              <a:lnSpc>
                <a:spcPct val="100000"/>
              </a:lnSpc>
              <a:spcBef>
                <a:spcPct val="0"/>
              </a:spcBef>
              <a:spcAft>
                <a:spcPct val="0"/>
              </a:spcAft>
              <a:buClr>
                <a:srgbClr val="063E59"/>
              </a:buClr>
              <a:buSzPct val="100000"/>
              <a:buFontTx/>
              <a:buNone/>
              <a:tabLst/>
              <a:defRPr/>
            </a:pPr>
            <a:r>
              <a:rPr kumimoji="0" lang="en-US" sz="1600" b="0" i="0" u="none" strike="noStrike" kern="1200" cap="none" spc="0" normalizeH="0" baseline="0" noProof="0" dirty="0">
                <a:ln>
                  <a:noFill/>
                </a:ln>
                <a:solidFill>
                  <a:srgbClr val="303333"/>
                </a:solidFill>
                <a:effectLst/>
                <a:uLnTx/>
                <a:uFillTx/>
                <a:latin typeface="Gill Sans MT" panose="020B0502020104020203" pitchFamily="34" charset="0"/>
                <a:ea typeface="Tahoma" panose="020B0604030504040204" pitchFamily="34" charset="0"/>
                <a:cs typeface="Tahoma" panose="020B0604030504040204" pitchFamily="34" charset="0"/>
              </a:rPr>
              <a:t>Tourism recovery will experience a number of phases, from hyper-local community attractions, through broader domestic tourism, regional land and air markets, and lastly resumption of world-wide international travel. </a:t>
            </a:r>
          </a:p>
        </p:txBody>
      </p:sp>
      <p:sp>
        <p:nvSpPr>
          <p:cNvPr id="11" name="Rectangle 10">
            <a:extLst>
              <a:ext uri="{FF2B5EF4-FFF2-40B4-BE49-F238E27FC236}">
                <a16:creationId xmlns:a16="http://schemas.microsoft.com/office/drawing/2014/main" id="{733BC3C3-C283-42F3-8670-5FC771165EDA}"/>
              </a:ext>
            </a:extLst>
          </p:cNvPr>
          <p:cNvSpPr/>
          <p:nvPr/>
        </p:nvSpPr>
        <p:spPr>
          <a:xfrm>
            <a:off x="958466" y="2109948"/>
            <a:ext cx="1620000" cy="457976"/>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7000" rIns="2700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Segoe UI Semibold" panose="020B0702040204020203" pitchFamily="34" charset="0"/>
              </a:rPr>
              <a:t>DOMESTIC</a:t>
            </a:r>
          </a:p>
        </p:txBody>
      </p:sp>
      <p:sp>
        <p:nvSpPr>
          <p:cNvPr id="12" name="Rectangle 11">
            <a:extLst>
              <a:ext uri="{FF2B5EF4-FFF2-40B4-BE49-F238E27FC236}">
                <a16:creationId xmlns:a16="http://schemas.microsoft.com/office/drawing/2014/main" id="{DA52C78B-99B1-449A-BFE9-291F131849AB}"/>
              </a:ext>
            </a:extLst>
          </p:cNvPr>
          <p:cNvSpPr/>
          <p:nvPr/>
        </p:nvSpPr>
        <p:spPr>
          <a:xfrm>
            <a:off x="3798835" y="2109948"/>
            <a:ext cx="1620000" cy="457976"/>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Segoe UI Semibold" panose="020B0702040204020203" pitchFamily="34" charset="0"/>
              </a:rPr>
              <a:t>REGIONAL</a:t>
            </a:r>
            <a:endParaRPr kumimoji="0" lang="en-ZA" sz="1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Segoe UI Semibold" panose="020B0702040204020203" pitchFamily="34" charset="0"/>
            </a:endParaRPr>
          </a:p>
        </p:txBody>
      </p:sp>
      <p:sp>
        <p:nvSpPr>
          <p:cNvPr id="13" name="Rectangle 12">
            <a:extLst>
              <a:ext uri="{FF2B5EF4-FFF2-40B4-BE49-F238E27FC236}">
                <a16:creationId xmlns:a16="http://schemas.microsoft.com/office/drawing/2014/main" id="{DD0A534F-7CD5-402F-A902-99D52E69F9C6}"/>
              </a:ext>
            </a:extLst>
          </p:cNvPr>
          <p:cNvSpPr/>
          <p:nvPr/>
        </p:nvSpPr>
        <p:spPr>
          <a:xfrm>
            <a:off x="6565535" y="2109948"/>
            <a:ext cx="1620000" cy="457976"/>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Segoe UI Semibold" panose="020B0702040204020203" pitchFamily="34" charset="0"/>
              </a:rPr>
              <a:t>INTERNATIONAL</a:t>
            </a:r>
            <a:endParaRPr kumimoji="0" lang="en-ZA" sz="1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Segoe UI Semibold" panose="020B0702040204020203" pitchFamily="34" charset="0"/>
            </a:endParaRPr>
          </a:p>
        </p:txBody>
      </p:sp>
      <p:sp>
        <p:nvSpPr>
          <p:cNvPr id="14" name="Rectangle 13">
            <a:extLst>
              <a:ext uri="{FF2B5EF4-FFF2-40B4-BE49-F238E27FC236}">
                <a16:creationId xmlns:a16="http://schemas.microsoft.com/office/drawing/2014/main" id="{07B8F3A8-BF8F-4EC5-BD21-D43CE8596ECB}"/>
              </a:ext>
            </a:extLst>
          </p:cNvPr>
          <p:cNvSpPr/>
          <p:nvPr/>
        </p:nvSpPr>
        <p:spPr>
          <a:xfrm>
            <a:off x="537946" y="2786711"/>
            <a:ext cx="987460" cy="219385"/>
          </a:xfrm>
          <a:prstGeom prst="rect">
            <a:avLst/>
          </a:prstGeom>
          <a:solidFill>
            <a:schemeClr val="accent2">
              <a:alpha val="77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7000" rIns="2700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Segoe UI Semibold" panose="020B0702040204020203" pitchFamily="34" charset="0"/>
              </a:rPr>
              <a:t>PHASE 1</a:t>
            </a:r>
          </a:p>
        </p:txBody>
      </p:sp>
      <p:sp>
        <p:nvSpPr>
          <p:cNvPr id="15" name="Rectangle 14">
            <a:extLst>
              <a:ext uri="{FF2B5EF4-FFF2-40B4-BE49-F238E27FC236}">
                <a16:creationId xmlns:a16="http://schemas.microsoft.com/office/drawing/2014/main" id="{6434F547-03AC-4A7F-ADB0-7D2A4B4A252B}"/>
              </a:ext>
            </a:extLst>
          </p:cNvPr>
          <p:cNvSpPr/>
          <p:nvPr/>
        </p:nvSpPr>
        <p:spPr>
          <a:xfrm>
            <a:off x="1926708" y="2786711"/>
            <a:ext cx="987460" cy="219385"/>
          </a:xfrm>
          <a:prstGeom prst="rect">
            <a:avLst/>
          </a:prstGeom>
          <a:solidFill>
            <a:schemeClr val="accent2">
              <a:alpha val="77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7000" rIns="2700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Segoe UI Semibold" panose="020B0702040204020203" pitchFamily="34" charset="0"/>
              </a:rPr>
              <a:t>PHASE 2</a:t>
            </a:r>
          </a:p>
        </p:txBody>
      </p:sp>
      <p:sp>
        <p:nvSpPr>
          <p:cNvPr id="16" name="Rectangle 15">
            <a:extLst>
              <a:ext uri="{FF2B5EF4-FFF2-40B4-BE49-F238E27FC236}">
                <a16:creationId xmlns:a16="http://schemas.microsoft.com/office/drawing/2014/main" id="{66DF4E8C-5378-4830-AA7D-7A905E250154}"/>
              </a:ext>
            </a:extLst>
          </p:cNvPr>
          <p:cNvSpPr/>
          <p:nvPr/>
        </p:nvSpPr>
        <p:spPr>
          <a:xfrm>
            <a:off x="3315470" y="2786711"/>
            <a:ext cx="987461" cy="219385"/>
          </a:xfrm>
          <a:prstGeom prst="rect">
            <a:avLst/>
          </a:prstGeom>
          <a:solidFill>
            <a:schemeClr val="accent4">
              <a:alpha val="77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7000" rIns="2700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Segoe UI Semibold" panose="020B0702040204020203" pitchFamily="34" charset="0"/>
              </a:rPr>
              <a:t>PHASE 1</a:t>
            </a:r>
          </a:p>
        </p:txBody>
      </p:sp>
      <p:sp>
        <p:nvSpPr>
          <p:cNvPr id="17" name="Rectangle 16">
            <a:extLst>
              <a:ext uri="{FF2B5EF4-FFF2-40B4-BE49-F238E27FC236}">
                <a16:creationId xmlns:a16="http://schemas.microsoft.com/office/drawing/2014/main" id="{71BB7EA8-ACFD-407F-9C3C-9E3BED037FE8}"/>
              </a:ext>
            </a:extLst>
          </p:cNvPr>
          <p:cNvSpPr/>
          <p:nvPr/>
        </p:nvSpPr>
        <p:spPr>
          <a:xfrm>
            <a:off x="4704233" y="2786711"/>
            <a:ext cx="987460" cy="219385"/>
          </a:xfrm>
          <a:prstGeom prst="rect">
            <a:avLst/>
          </a:prstGeom>
          <a:solidFill>
            <a:schemeClr val="accent4">
              <a:alpha val="77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7000" rIns="2700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Segoe UI Semibold" panose="020B0702040204020203" pitchFamily="34" charset="0"/>
              </a:rPr>
              <a:t>PHASE 2</a:t>
            </a:r>
          </a:p>
        </p:txBody>
      </p:sp>
      <p:sp>
        <p:nvSpPr>
          <p:cNvPr id="18" name="Rectangle 17">
            <a:extLst>
              <a:ext uri="{FF2B5EF4-FFF2-40B4-BE49-F238E27FC236}">
                <a16:creationId xmlns:a16="http://schemas.microsoft.com/office/drawing/2014/main" id="{A14B526E-DD82-43D5-A79C-D76369001F8C}"/>
              </a:ext>
            </a:extLst>
          </p:cNvPr>
          <p:cNvSpPr/>
          <p:nvPr/>
        </p:nvSpPr>
        <p:spPr>
          <a:xfrm>
            <a:off x="6092994" y="2786711"/>
            <a:ext cx="987461" cy="219385"/>
          </a:xfrm>
          <a:prstGeom prst="rect">
            <a:avLst/>
          </a:prstGeom>
          <a:solidFill>
            <a:schemeClr val="tx2">
              <a:alpha val="77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7000" rIns="2700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Segoe UI Semibold" panose="020B0702040204020203" pitchFamily="34" charset="0"/>
              </a:rPr>
              <a:t>PHASE 1</a:t>
            </a:r>
          </a:p>
        </p:txBody>
      </p:sp>
      <p:sp>
        <p:nvSpPr>
          <p:cNvPr id="19" name="Rectangle 18">
            <a:extLst>
              <a:ext uri="{FF2B5EF4-FFF2-40B4-BE49-F238E27FC236}">
                <a16:creationId xmlns:a16="http://schemas.microsoft.com/office/drawing/2014/main" id="{DA068B7C-678B-4424-BCEA-7071591C75F2}"/>
              </a:ext>
            </a:extLst>
          </p:cNvPr>
          <p:cNvSpPr/>
          <p:nvPr/>
        </p:nvSpPr>
        <p:spPr>
          <a:xfrm>
            <a:off x="7481755" y="2786711"/>
            <a:ext cx="987461" cy="219385"/>
          </a:xfrm>
          <a:prstGeom prst="rect">
            <a:avLst/>
          </a:prstGeom>
          <a:solidFill>
            <a:schemeClr val="tx2">
              <a:alpha val="77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7000" rIns="2700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Segoe UI Semibold" panose="020B0702040204020203" pitchFamily="34" charset="0"/>
              </a:rPr>
              <a:t>R.O.W</a:t>
            </a:r>
          </a:p>
        </p:txBody>
      </p:sp>
      <p:sp>
        <p:nvSpPr>
          <p:cNvPr id="20" name="Arrow: Right 20">
            <a:extLst>
              <a:ext uri="{FF2B5EF4-FFF2-40B4-BE49-F238E27FC236}">
                <a16:creationId xmlns:a16="http://schemas.microsoft.com/office/drawing/2014/main" id="{B2AD4F8C-D9E7-43DD-A6B9-275043C60D94}"/>
              </a:ext>
            </a:extLst>
          </p:cNvPr>
          <p:cNvSpPr/>
          <p:nvPr/>
        </p:nvSpPr>
        <p:spPr>
          <a:xfrm>
            <a:off x="1604657" y="2753405"/>
            <a:ext cx="242798" cy="293594"/>
          </a:xfrm>
          <a:prstGeom prst="rightArrow">
            <a:avLst/>
          </a:prstGeom>
          <a:solidFill>
            <a:schemeClr val="tx2">
              <a:lumMod val="25000"/>
              <a:lumOff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1" name="Arrow: Right 20">
            <a:extLst>
              <a:ext uri="{FF2B5EF4-FFF2-40B4-BE49-F238E27FC236}">
                <a16:creationId xmlns:a16="http://schemas.microsoft.com/office/drawing/2014/main" id="{B2AD4F8C-D9E7-43DD-A6B9-275043C60D94}"/>
              </a:ext>
            </a:extLst>
          </p:cNvPr>
          <p:cNvSpPr/>
          <p:nvPr/>
        </p:nvSpPr>
        <p:spPr>
          <a:xfrm>
            <a:off x="3006152" y="2756994"/>
            <a:ext cx="242798" cy="293594"/>
          </a:xfrm>
          <a:prstGeom prst="rightArrow">
            <a:avLst/>
          </a:prstGeom>
          <a:solidFill>
            <a:schemeClr val="tx2">
              <a:lumMod val="25000"/>
              <a:lumOff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2" name="Arrow: Right 20">
            <a:extLst>
              <a:ext uri="{FF2B5EF4-FFF2-40B4-BE49-F238E27FC236}">
                <a16:creationId xmlns:a16="http://schemas.microsoft.com/office/drawing/2014/main" id="{B2AD4F8C-D9E7-43DD-A6B9-275043C60D94}"/>
              </a:ext>
            </a:extLst>
          </p:cNvPr>
          <p:cNvSpPr/>
          <p:nvPr/>
        </p:nvSpPr>
        <p:spPr>
          <a:xfrm>
            <a:off x="4377935" y="2715464"/>
            <a:ext cx="242798" cy="293594"/>
          </a:xfrm>
          <a:prstGeom prst="rightArrow">
            <a:avLst/>
          </a:prstGeom>
          <a:solidFill>
            <a:schemeClr val="tx2">
              <a:lumMod val="25000"/>
              <a:lumOff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3" name="Arrow: Right 20">
            <a:extLst>
              <a:ext uri="{FF2B5EF4-FFF2-40B4-BE49-F238E27FC236}">
                <a16:creationId xmlns:a16="http://schemas.microsoft.com/office/drawing/2014/main" id="{B2AD4F8C-D9E7-43DD-A6B9-275043C60D94}"/>
              </a:ext>
            </a:extLst>
          </p:cNvPr>
          <p:cNvSpPr/>
          <p:nvPr/>
        </p:nvSpPr>
        <p:spPr>
          <a:xfrm>
            <a:off x="5757985" y="2786711"/>
            <a:ext cx="242798" cy="293594"/>
          </a:xfrm>
          <a:prstGeom prst="rightArrow">
            <a:avLst/>
          </a:prstGeom>
          <a:solidFill>
            <a:schemeClr val="tx2">
              <a:lumMod val="25000"/>
              <a:lumOff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4" name="Arrow: Right 20">
            <a:extLst>
              <a:ext uri="{FF2B5EF4-FFF2-40B4-BE49-F238E27FC236}">
                <a16:creationId xmlns:a16="http://schemas.microsoft.com/office/drawing/2014/main" id="{B2AD4F8C-D9E7-43DD-A6B9-275043C60D94}"/>
              </a:ext>
            </a:extLst>
          </p:cNvPr>
          <p:cNvSpPr/>
          <p:nvPr/>
        </p:nvSpPr>
        <p:spPr>
          <a:xfrm>
            <a:off x="7193076" y="2766507"/>
            <a:ext cx="242798" cy="293594"/>
          </a:xfrm>
          <a:prstGeom prst="rightArrow">
            <a:avLst/>
          </a:prstGeom>
          <a:solidFill>
            <a:schemeClr val="tx2">
              <a:lumMod val="25000"/>
              <a:lumOff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5" name="Rectangle 24">
            <a:extLst>
              <a:ext uri="{FF2B5EF4-FFF2-40B4-BE49-F238E27FC236}">
                <a16:creationId xmlns:a16="http://schemas.microsoft.com/office/drawing/2014/main" id="{BD93ECA2-91A7-405B-ACB8-9C95425B6866}"/>
              </a:ext>
            </a:extLst>
          </p:cNvPr>
          <p:cNvSpPr/>
          <p:nvPr/>
        </p:nvSpPr>
        <p:spPr>
          <a:xfrm>
            <a:off x="537946" y="3046999"/>
            <a:ext cx="987460" cy="1660604"/>
          </a:xfrm>
          <a:prstGeom prst="rect">
            <a:avLst/>
          </a:prstGeom>
          <a:solidFill>
            <a:schemeClr val="bg1">
              <a:lumMod val="95000"/>
              <a:alpha val="3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marL="128588" marR="0" lvl="0" indent="-128588"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srgbClr val="303333"/>
                </a:solidFill>
                <a:effectLst/>
                <a:uLnTx/>
                <a:uFillTx/>
                <a:latin typeface="Gill Sans MT" panose="020B0502020104020203" pitchFamily="34" charset="0"/>
                <a:ea typeface="+mn-ea"/>
                <a:cs typeface="Segoe UI Semibold" panose="020B0702040204020203" pitchFamily="34" charset="0"/>
              </a:rPr>
              <a:t>Hyperlocal focus on attractions — day visits to open spaces</a:t>
            </a:r>
          </a:p>
          <a:p>
            <a:pPr marL="128588" marR="0" lvl="0" indent="-128588"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srgbClr val="303333"/>
                </a:solidFill>
                <a:effectLst/>
                <a:uLnTx/>
                <a:uFillTx/>
                <a:latin typeface="Gill Sans MT" panose="020B0502020104020203" pitchFamily="34" charset="0"/>
                <a:ea typeface="+mn-ea"/>
                <a:cs typeface="Segoe UI Semibold" panose="020B0702040204020203" pitchFamily="34" charset="0"/>
              </a:rPr>
              <a:t>Non-revenue generation for the sector — providing sense of safety for being outdoors</a:t>
            </a:r>
          </a:p>
        </p:txBody>
      </p:sp>
      <p:sp>
        <p:nvSpPr>
          <p:cNvPr id="26" name="Rectangle 25">
            <a:extLst>
              <a:ext uri="{FF2B5EF4-FFF2-40B4-BE49-F238E27FC236}">
                <a16:creationId xmlns:a16="http://schemas.microsoft.com/office/drawing/2014/main" id="{7480C8E1-00B2-412C-829A-BD10DF5D9662}"/>
              </a:ext>
            </a:extLst>
          </p:cNvPr>
          <p:cNvSpPr/>
          <p:nvPr/>
        </p:nvSpPr>
        <p:spPr>
          <a:xfrm>
            <a:off x="1926708" y="3076120"/>
            <a:ext cx="987460" cy="1155361"/>
          </a:xfrm>
          <a:prstGeom prst="rect">
            <a:avLst/>
          </a:prstGeom>
          <a:solidFill>
            <a:schemeClr val="bg1">
              <a:lumMod val="95000"/>
              <a:alpha val="3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marL="128588" marR="0" lvl="0" indent="-128588"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srgbClr val="303333"/>
                </a:solidFill>
                <a:effectLst/>
                <a:uLnTx/>
                <a:uFillTx/>
                <a:latin typeface="Gill Sans MT" panose="020B0502020104020203" pitchFamily="34" charset="0"/>
                <a:ea typeface="+mn-ea"/>
                <a:cs typeface="Segoe UI Semibold" panose="020B0702040204020203" pitchFamily="34" charset="0"/>
              </a:rPr>
              <a:t>Revenue generation for the sector includes:</a:t>
            </a:r>
          </a:p>
          <a:p>
            <a:pPr marL="198835" marR="0" lvl="1" indent="-128588"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srgbClr val="303333"/>
                </a:solidFill>
                <a:effectLst/>
                <a:uLnTx/>
                <a:uFillTx/>
                <a:latin typeface="Gill Sans MT" panose="020B0502020104020203" pitchFamily="34" charset="0"/>
                <a:ea typeface="+mn-ea"/>
                <a:cs typeface="Segoe UI Semibold" panose="020B0702040204020203" pitchFamily="34" charset="0"/>
              </a:rPr>
              <a:t>Overnights</a:t>
            </a:r>
          </a:p>
          <a:p>
            <a:pPr marL="198835" marR="0" lvl="1" indent="-128588"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srgbClr val="303333"/>
                </a:solidFill>
                <a:effectLst/>
                <a:uLnTx/>
                <a:uFillTx/>
                <a:latin typeface="Gill Sans MT" panose="020B0502020104020203" pitchFamily="34" charset="0"/>
                <a:ea typeface="+mn-ea"/>
                <a:cs typeface="Segoe UI Semibold" panose="020B0702040204020203" pitchFamily="34" charset="0"/>
              </a:rPr>
              <a:t>Air travel</a:t>
            </a:r>
          </a:p>
        </p:txBody>
      </p:sp>
      <p:sp>
        <p:nvSpPr>
          <p:cNvPr id="27" name="Rectangle 26">
            <a:extLst>
              <a:ext uri="{FF2B5EF4-FFF2-40B4-BE49-F238E27FC236}">
                <a16:creationId xmlns:a16="http://schemas.microsoft.com/office/drawing/2014/main" id="{E163AF8F-84CE-4BC0-AD5D-9DCAE4E9516E}"/>
              </a:ext>
            </a:extLst>
          </p:cNvPr>
          <p:cNvSpPr/>
          <p:nvPr/>
        </p:nvSpPr>
        <p:spPr>
          <a:xfrm>
            <a:off x="3315471" y="3014903"/>
            <a:ext cx="987461" cy="1010259"/>
          </a:xfrm>
          <a:prstGeom prst="rect">
            <a:avLst/>
          </a:prstGeom>
          <a:solidFill>
            <a:schemeClr val="bg1">
              <a:lumMod val="95000"/>
              <a:alpha val="3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marL="0" marR="0" lvl="0" indent="0" algn="ctr" defTabSz="685800" rtl="0" eaLnBrk="1" fontAlgn="auto" latinLnBrk="0" hangingPunct="1">
              <a:lnSpc>
                <a:spcPct val="100000"/>
              </a:lnSpc>
              <a:spcBef>
                <a:spcPts val="0"/>
              </a:spcBef>
              <a:spcAft>
                <a:spcPts val="450"/>
              </a:spcAft>
              <a:buClrTx/>
              <a:buSzTx/>
              <a:buFontTx/>
              <a:buNone/>
              <a:tabLst/>
              <a:defRPr/>
            </a:pPr>
            <a:r>
              <a:rPr kumimoji="0" lang="en-ZA" sz="1100" b="0" i="0" u="none" strike="noStrike" kern="1200" cap="none" spc="0" normalizeH="0" baseline="0" noProof="0" dirty="0">
                <a:ln>
                  <a:noFill/>
                </a:ln>
                <a:solidFill>
                  <a:srgbClr val="303333"/>
                </a:solidFill>
                <a:effectLst/>
                <a:uLnTx/>
                <a:uFillTx/>
                <a:latin typeface="Trebuchet MS" panose="020B0603020202020204" pitchFamily="34" charset="0"/>
                <a:ea typeface="+mn-ea"/>
                <a:cs typeface="Segoe UI Semibold" panose="020B0702040204020203" pitchFamily="34" charset="0"/>
              </a:rPr>
              <a:t>Self-drive</a:t>
            </a:r>
          </a:p>
        </p:txBody>
      </p:sp>
      <p:sp>
        <p:nvSpPr>
          <p:cNvPr id="28" name="Rectangle 27">
            <a:extLst>
              <a:ext uri="{FF2B5EF4-FFF2-40B4-BE49-F238E27FC236}">
                <a16:creationId xmlns:a16="http://schemas.microsoft.com/office/drawing/2014/main" id="{CCA07C43-C279-4E3F-AF8F-19B26081F59F}"/>
              </a:ext>
            </a:extLst>
          </p:cNvPr>
          <p:cNvSpPr/>
          <p:nvPr/>
        </p:nvSpPr>
        <p:spPr>
          <a:xfrm>
            <a:off x="4704234" y="3014903"/>
            <a:ext cx="987460" cy="1010259"/>
          </a:xfrm>
          <a:prstGeom prst="rect">
            <a:avLst/>
          </a:prstGeom>
          <a:solidFill>
            <a:schemeClr val="bg1">
              <a:lumMod val="95000"/>
              <a:alpha val="3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marL="0" marR="0" lvl="0" indent="0" algn="ctr" defTabSz="685800" rtl="0" eaLnBrk="1" fontAlgn="auto" latinLnBrk="0" hangingPunct="1">
              <a:lnSpc>
                <a:spcPct val="100000"/>
              </a:lnSpc>
              <a:spcBef>
                <a:spcPts val="0"/>
              </a:spcBef>
              <a:spcAft>
                <a:spcPts val="450"/>
              </a:spcAft>
              <a:buClrTx/>
              <a:buSzTx/>
              <a:buFontTx/>
              <a:buNone/>
              <a:tabLst/>
              <a:defRPr/>
            </a:pPr>
            <a:r>
              <a:rPr kumimoji="0" lang="en-ZA" sz="1100" b="0" i="0" u="none" strike="noStrike" kern="1200" cap="none" spc="0" normalizeH="0" baseline="0" noProof="0" dirty="0">
                <a:ln>
                  <a:noFill/>
                </a:ln>
                <a:solidFill>
                  <a:srgbClr val="303333"/>
                </a:solidFill>
                <a:effectLst/>
                <a:uLnTx/>
                <a:uFillTx/>
                <a:latin typeface="Gill Sans MT" panose="020B0502020104020203" pitchFamily="34" charset="0"/>
                <a:ea typeface="+mn-ea"/>
                <a:cs typeface="Segoe UI Semibold" panose="020B0702040204020203" pitchFamily="34" charset="0"/>
              </a:rPr>
              <a:t>Africa Air</a:t>
            </a:r>
          </a:p>
        </p:txBody>
      </p:sp>
      <p:sp>
        <p:nvSpPr>
          <p:cNvPr id="29" name="Rectangle 28">
            <a:extLst>
              <a:ext uri="{FF2B5EF4-FFF2-40B4-BE49-F238E27FC236}">
                <a16:creationId xmlns:a16="http://schemas.microsoft.com/office/drawing/2014/main" id="{A76B01E4-1F8B-4E55-995F-9A54396F142B}"/>
              </a:ext>
            </a:extLst>
          </p:cNvPr>
          <p:cNvSpPr/>
          <p:nvPr/>
        </p:nvSpPr>
        <p:spPr>
          <a:xfrm>
            <a:off x="6092995" y="3014903"/>
            <a:ext cx="987461" cy="1010259"/>
          </a:xfrm>
          <a:prstGeom prst="rect">
            <a:avLst/>
          </a:prstGeom>
          <a:solidFill>
            <a:schemeClr val="bg1">
              <a:lumMod val="95000"/>
              <a:alpha val="3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marL="0" marR="0" lvl="0" indent="0" algn="ctr" defTabSz="685800" rtl="0" eaLnBrk="1" fontAlgn="auto" latinLnBrk="0" hangingPunct="1">
              <a:lnSpc>
                <a:spcPct val="100000"/>
              </a:lnSpc>
              <a:spcBef>
                <a:spcPts val="0"/>
              </a:spcBef>
              <a:spcAft>
                <a:spcPts val="450"/>
              </a:spcAft>
              <a:buClrTx/>
              <a:buSzTx/>
              <a:buFontTx/>
              <a:buNone/>
              <a:tabLst/>
              <a:defRPr/>
            </a:pPr>
            <a:r>
              <a:rPr kumimoji="0" lang="en-ZA" sz="1100" b="0" i="0" u="none" strike="noStrike" kern="1200" cap="none" spc="0" normalizeH="0" baseline="0" noProof="0" dirty="0">
                <a:ln>
                  <a:noFill/>
                </a:ln>
                <a:solidFill>
                  <a:srgbClr val="303333"/>
                </a:solidFill>
                <a:effectLst/>
                <a:uLnTx/>
                <a:uFillTx/>
                <a:latin typeface="Gill Sans MT" panose="020B0502020104020203" pitchFamily="34" charset="0"/>
                <a:ea typeface="+mn-ea"/>
                <a:cs typeface="Segoe UI Semibold" panose="020B0702040204020203" pitchFamily="34" charset="0"/>
              </a:rPr>
              <a:t>International carriers resume flights</a:t>
            </a:r>
          </a:p>
        </p:txBody>
      </p:sp>
      <p:sp>
        <p:nvSpPr>
          <p:cNvPr id="30" name="Rectangle 29">
            <a:extLst>
              <a:ext uri="{FF2B5EF4-FFF2-40B4-BE49-F238E27FC236}">
                <a16:creationId xmlns:a16="http://schemas.microsoft.com/office/drawing/2014/main" id="{6891BCB9-6CAF-4750-AC0F-7DACA2037973}"/>
              </a:ext>
            </a:extLst>
          </p:cNvPr>
          <p:cNvSpPr/>
          <p:nvPr/>
        </p:nvSpPr>
        <p:spPr>
          <a:xfrm>
            <a:off x="7481756" y="3014903"/>
            <a:ext cx="987461" cy="1010259"/>
          </a:xfrm>
          <a:prstGeom prst="rect">
            <a:avLst/>
          </a:prstGeom>
          <a:solidFill>
            <a:schemeClr val="bg1">
              <a:lumMod val="95000"/>
              <a:alpha val="3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marL="0" marR="0" lvl="0" indent="0" algn="ctr" defTabSz="685800" rtl="0" eaLnBrk="1" fontAlgn="auto" latinLnBrk="0" hangingPunct="1">
              <a:lnSpc>
                <a:spcPct val="100000"/>
              </a:lnSpc>
              <a:spcBef>
                <a:spcPts val="0"/>
              </a:spcBef>
              <a:spcAft>
                <a:spcPts val="450"/>
              </a:spcAft>
              <a:buClrTx/>
              <a:buSzTx/>
              <a:buFontTx/>
              <a:buNone/>
              <a:tabLst/>
              <a:defRPr/>
            </a:pPr>
            <a:r>
              <a:rPr kumimoji="0" lang="en-ZA" sz="1100" b="0" i="0" u="none" strike="noStrike" kern="1200" cap="none" spc="0" normalizeH="0" baseline="0" noProof="0" dirty="0">
                <a:ln>
                  <a:noFill/>
                </a:ln>
                <a:solidFill>
                  <a:srgbClr val="303333"/>
                </a:solidFill>
                <a:effectLst/>
                <a:uLnTx/>
                <a:uFillTx/>
                <a:latin typeface="Gill Sans MT" panose="020B0502020104020203" pitchFamily="34" charset="0"/>
                <a:ea typeface="+mn-ea"/>
                <a:cs typeface="Segoe UI Semibold" panose="020B0702040204020203" pitchFamily="34" charset="0"/>
              </a:rPr>
              <a:t>Full recovery in progress</a:t>
            </a:r>
          </a:p>
        </p:txBody>
      </p:sp>
      <p:cxnSp>
        <p:nvCxnSpPr>
          <p:cNvPr id="31" name="Straight Arrow Connector 30">
            <a:extLst>
              <a:ext uri="{FF2B5EF4-FFF2-40B4-BE49-F238E27FC236}">
                <a16:creationId xmlns:a16="http://schemas.microsoft.com/office/drawing/2014/main" id="{B65CFABF-02F5-40AA-8145-6E0E2BC073AF}"/>
              </a:ext>
            </a:extLst>
          </p:cNvPr>
          <p:cNvCxnSpPr>
            <a:cxnSpLocks/>
          </p:cNvCxnSpPr>
          <p:nvPr/>
        </p:nvCxnSpPr>
        <p:spPr>
          <a:xfrm>
            <a:off x="1725466" y="3232481"/>
            <a:ext cx="9781" cy="1383325"/>
          </a:xfrm>
          <a:prstGeom prst="straightConnector1">
            <a:avLst/>
          </a:prstGeom>
          <a:ln w="19050">
            <a:solidFill>
              <a:schemeClr val="bg2">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9C1F678-8B95-46A0-824D-52EB533505B1}"/>
              </a:ext>
            </a:extLst>
          </p:cNvPr>
          <p:cNvCxnSpPr>
            <a:cxnSpLocks/>
          </p:cNvCxnSpPr>
          <p:nvPr/>
        </p:nvCxnSpPr>
        <p:spPr>
          <a:xfrm flipH="1">
            <a:off x="3094607" y="3232481"/>
            <a:ext cx="10434" cy="1383325"/>
          </a:xfrm>
          <a:prstGeom prst="straightConnector1">
            <a:avLst/>
          </a:prstGeom>
          <a:ln w="19050">
            <a:solidFill>
              <a:schemeClr val="bg2">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5F86896-0D8A-49F0-82FE-C03E5C4CF8EA}"/>
              </a:ext>
            </a:extLst>
          </p:cNvPr>
          <p:cNvCxnSpPr>
            <a:cxnSpLocks/>
          </p:cNvCxnSpPr>
          <p:nvPr/>
        </p:nvCxnSpPr>
        <p:spPr>
          <a:xfrm flipH="1">
            <a:off x="5879384" y="3232481"/>
            <a:ext cx="12664" cy="1242709"/>
          </a:xfrm>
          <a:prstGeom prst="straightConnector1">
            <a:avLst/>
          </a:prstGeom>
          <a:ln w="19050">
            <a:solidFill>
              <a:schemeClr val="bg2">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013AFD05-571C-4EA0-8B1D-DDC31B318C0C}"/>
              </a:ext>
            </a:extLst>
          </p:cNvPr>
          <p:cNvSpPr/>
          <p:nvPr/>
        </p:nvSpPr>
        <p:spPr>
          <a:xfrm>
            <a:off x="1303644" y="4718168"/>
            <a:ext cx="917741" cy="45797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7000" rIns="2700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Segoe UI Semibold" panose="020B0702040204020203" pitchFamily="34" charset="0"/>
              </a:rPr>
              <a:t>T</a:t>
            </a:r>
            <a:r>
              <a:rPr kumimoji="0" lang="en-ZA" sz="11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Segoe UI Semibold" panose="020B0702040204020203" pitchFamily="34" charset="0"/>
              </a:rPr>
              <a:t>RANSITION POINT</a:t>
            </a:r>
          </a:p>
        </p:txBody>
      </p:sp>
      <p:sp>
        <p:nvSpPr>
          <p:cNvPr id="35" name="Rectangle 34">
            <a:extLst>
              <a:ext uri="{FF2B5EF4-FFF2-40B4-BE49-F238E27FC236}">
                <a16:creationId xmlns:a16="http://schemas.microsoft.com/office/drawing/2014/main" id="{17F57791-C9FF-45B1-8AF2-DF4FF1567CBA}"/>
              </a:ext>
            </a:extLst>
          </p:cNvPr>
          <p:cNvSpPr/>
          <p:nvPr/>
        </p:nvSpPr>
        <p:spPr>
          <a:xfrm>
            <a:off x="1040010" y="5197243"/>
            <a:ext cx="1370912" cy="698589"/>
          </a:xfrm>
          <a:prstGeom prst="rect">
            <a:avLst/>
          </a:prstGeom>
        </p:spPr>
        <p:txBody>
          <a:bodyPr wrap="square">
            <a:spAutoFit/>
          </a:bodyPr>
          <a:lstStyle/>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88" b="1" i="0" u="none" strike="noStrike" kern="1200" cap="none" spc="0" normalizeH="0" baseline="0" noProof="0" dirty="0">
                <a:ln>
                  <a:noFill/>
                </a:ln>
                <a:solidFill>
                  <a:srgbClr val="303333"/>
                </a:solidFill>
                <a:effectLst/>
                <a:uLnTx/>
                <a:uFillTx/>
                <a:latin typeface="Trebuchet MS" panose="020B0603020202020204" pitchFamily="34" charset="0"/>
                <a:ea typeface="+mn-ea"/>
                <a:cs typeface="Segoe UI Semibold" panose="020B0702040204020203" pitchFamily="34" charset="0"/>
              </a:rPr>
              <a:t>Recovery acceleration</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88" b="1" i="0" u="none" strike="noStrike" kern="1200" cap="none" spc="0" normalizeH="0" baseline="0" noProof="0" dirty="0">
                <a:ln>
                  <a:noFill/>
                </a:ln>
                <a:solidFill>
                  <a:srgbClr val="303333"/>
                </a:solidFill>
                <a:effectLst/>
                <a:uLnTx/>
                <a:uFillTx/>
                <a:latin typeface="Trebuchet MS" panose="020B0603020202020204" pitchFamily="34" charset="0"/>
                <a:ea typeface="+mn-ea"/>
                <a:cs typeface="Segoe UI Semibold" panose="020B0702040204020203" pitchFamily="34" charset="0"/>
              </a:rPr>
              <a:t>Implementation of health protocols by Tourism Sector that “de-risks” sector </a:t>
            </a:r>
          </a:p>
        </p:txBody>
      </p:sp>
      <p:sp>
        <p:nvSpPr>
          <p:cNvPr id="36" name="Rectangle 35">
            <a:extLst>
              <a:ext uri="{FF2B5EF4-FFF2-40B4-BE49-F238E27FC236}">
                <a16:creationId xmlns:a16="http://schemas.microsoft.com/office/drawing/2014/main" id="{4C44F7FB-4A16-46A2-A66B-A4A03E7DF339}"/>
              </a:ext>
            </a:extLst>
          </p:cNvPr>
          <p:cNvSpPr/>
          <p:nvPr/>
        </p:nvSpPr>
        <p:spPr>
          <a:xfrm>
            <a:off x="2646164" y="4710292"/>
            <a:ext cx="917741" cy="45797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7000" rIns="2700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Segoe UI Semibold" panose="020B0702040204020203" pitchFamily="34" charset="0"/>
              </a:rPr>
              <a:t>T</a:t>
            </a:r>
            <a:r>
              <a:rPr kumimoji="0" lang="en-ZA" sz="11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Segoe UI Semibold" panose="020B0702040204020203" pitchFamily="34" charset="0"/>
              </a:rPr>
              <a:t>RANSITION POINT</a:t>
            </a:r>
          </a:p>
        </p:txBody>
      </p:sp>
      <p:sp>
        <p:nvSpPr>
          <p:cNvPr id="37" name="Rectangle 36">
            <a:extLst>
              <a:ext uri="{FF2B5EF4-FFF2-40B4-BE49-F238E27FC236}">
                <a16:creationId xmlns:a16="http://schemas.microsoft.com/office/drawing/2014/main" id="{53D3497F-FB8B-4250-B654-FDF16C87FF65}"/>
              </a:ext>
            </a:extLst>
          </p:cNvPr>
          <p:cNvSpPr/>
          <p:nvPr/>
        </p:nvSpPr>
        <p:spPr>
          <a:xfrm>
            <a:off x="2467570" y="5212760"/>
            <a:ext cx="1274933" cy="577338"/>
          </a:xfrm>
          <a:prstGeom prst="rect">
            <a:avLst/>
          </a:prstGeom>
        </p:spPr>
        <p:txBody>
          <a:bodyPr wrap="square">
            <a:spAutoFit/>
          </a:bodyPr>
          <a:lstStyle/>
          <a:p>
            <a:pPr marL="128588" marR="0" lvl="0" indent="-128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88" b="1" i="0" u="none" strike="noStrike" kern="1200" cap="none" spc="0" normalizeH="0" baseline="0" noProof="0" dirty="0">
                <a:ln>
                  <a:noFill/>
                </a:ln>
                <a:solidFill>
                  <a:srgbClr val="303333"/>
                </a:solidFill>
                <a:effectLst/>
                <a:uLnTx/>
                <a:uFillTx/>
                <a:latin typeface="Trebuchet MS" panose="020B0603020202020204" pitchFamily="34" charset="0"/>
                <a:ea typeface="+mn-ea"/>
                <a:cs typeface="Segoe UI Semibold" panose="020B0702040204020203" pitchFamily="34" charset="0"/>
              </a:rPr>
              <a:t>Lifting of regional country border bans</a:t>
            </a:r>
          </a:p>
          <a:p>
            <a:pPr marL="128588" marR="0" lvl="0" indent="-128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88" b="1" i="0" u="none" strike="noStrike" kern="1200" cap="none" spc="0" normalizeH="0" baseline="0" noProof="0" dirty="0">
                <a:ln>
                  <a:noFill/>
                </a:ln>
                <a:solidFill>
                  <a:srgbClr val="303333"/>
                </a:solidFill>
                <a:effectLst/>
                <a:uLnTx/>
                <a:uFillTx/>
                <a:latin typeface="Trebuchet MS" panose="020B0603020202020204" pitchFamily="34" charset="0"/>
                <a:ea typeface="+mn-ea"/>
                <a:cs typeface="Segoe UI Semibold" panose="020B0702040204020203" pitchFamily="34" charset="0"/>
              </a:rPr>
              <a:t>Globally accepted health protocols</a:t>
            </a:r>
          </a:p>
        </p:txBody>
      </p:sp>
      <p:sp>
        <p:nvSpPr>
          <p:cNvPr id="38" name="Rectangle 37">
            <a:extLst>
              <a:ext uri="{FF2B5EF4-FFF2-40B4-BE49-F238E27FC236}">
                <a16:creationId xmlns:a16="http://schemas.microsoft.com/office/drawing/2014/main" id="{E9A1944A-4F9F-48DD-BCAB-6AE3A200BCD2}"/>
              </a:ext>
            </a:extLst>
          </p:cNvPr>
          <p:cNvSpPr/>
          <p:nvPr/>
        </p:nvSpPr>
        <p:spPr>
          <a:xfrm>
            <a:off x="5541912" y="4618016"/>
            <a:ext cx="917741" cy="45797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7000" rIns="2700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Segoe UI Semibold" panose="020B0702040204020203" pitchFamily="34" charset="0"/>
              </a:rPr>
              <a:t>T</a:t>
            </a:r>
            <a:r>
              <a:rPr kumimoji="0" lang="en-ZA" sz="11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Segoe UI Semibold" panose="020B0702040204020203" pitchFamily="34" charset="0"/>
              </a:rPr>
              <a:t>RANSITION POINT</a:t>
            </a:r>
          </a:p>
        </p:txBody>
      </p:sp>
      <p:sp>
        <p:nvSpPr>
          <p:cNvPr id="39" name="Rectangle 38">
            <a:extLst>
              <a:ext uri="{FF2B5EF4-FFF2-40B4-BE49-F238E27FC236}">
                <a16:creationId xmlns:a16="http://schemas.microsoft.com/office/drawing/2014/main" id="{5784BAA6-9284-456B-8556-B0AB3CA467DA}"/>
              </a:ext>
            </a:extLst>
          </p:cNvPr>
          <p:cNvSpPr/>
          <p:nvPr/>
        </p:nvSpPr>
        <p:spPr>
          <a:xfrm>
            <a:off x="5296494" y="5091509"/>
            <a:ext cx="1593000" cy="819840"/>
          </a:xfrm>
          <a:prstGeom prst="rect">
            <a:avLst/>
          </a:prstGeom>
        </p:spPr>
        <p:txBody>
          <a:bodyPr wrap="square">
            <a:spAutoFit/>
          </a:bodyPr>
          <a:lstStyle/>
          <a:p>
            <a:pPr marL="128588" marR="0" lvl="0" indent="-128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88" b="1" i="0" u="none" strike="noStrike" kern="1200" cap="none" spc="0" normalizeH="0" baseline="0" noProof="0" dirty="0">
                <a:ln>
                  <a:noFill/>
                </a:ln>
                <a:solidFill>
                  <a:srgbClr val="303333"/>
                </a:solidFill>
                <a:effectLst/>
                <a:uLnTx/>
                <a:uFillTx/>
                <a:latin typeface="Trebuchet MS" panose="020B0603020202020204" pitchFamily="34" charset="0"/>
                <a:ea typeface="+mn-ea"/>
                <a:cs typeface="Segoe UI Semibold" panose="020B0702040204020203" pitchFamily="34" charset="0"/>
              </a:rPr>
              <a:t>Lifting of long haul country air bans</a:t>
            </a:r>
          </a:p>
          <a:p>
            <a:pPr marL="128588" marR="0" lvl="0" indent="-128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88" b="1" i="0" u="none" strike="noStrike" kern="1200" cap="none" spc="0" normalizeH="0" baseline="0" noProof="0" dirty="0">
                <a:ln>
                  <a:noFill/>
                </a:ln>
                <a:solidFill>
                  <a:srgbClr val="303333"/>
                </a:solidFill>
                <a:effectLst/>
                <a:uLnTx/>
                <a:uFillTx/>
                <a:latin typeface="Trebuchet MS" panose="020B0603020202020204" pitchFamily="34" charset="0"/>
                <a:ea typeface="+mn-ea"/>
                <a:cs typeface="Segoe UI Semibold" panose="020B0702040204020203" pitchFamily="34" charset="0"/>
              </a:rPr>
              <a:t>Globally accepted health protocols and practices</a:t>
            </a:r>
          </a:p>
          <a:p>
            <a:pPr marL="128588" marR="0" lvl="0" indent="-128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88" b="1" i="0" u="none" strike="noStrike" kern="1200" cap="none" spc="0" normalizeH="0" baseline="0" noProof="0" dirty="0">
                <a:ln>
                  <a:noFill/>
                </a:ln>
                <a:solidFill>
                  <a:srgbClr val="303333"/>
                </a:solidFill>
                <a:effectLst/>
                <a:uLnTx/>
                <a:uFillTx/>
                <a:latin typeface="Trebuchet MS" panose="020B0603020202020204" pitchFamily="34" charset="0"/>
                <a:ea typeface="+mn-ea"/>
                <a:cs typeface="Segoe UI Semibold" panose="020B0702040204020203" pitchFamily="34" charset="0"/>
              </a:rPr>
              <a:t>International travel resumes</a:t>
            </a:r>
          </a:p>
        </p:txBody>
      </p:sp>
      <p:sp>
        <p:nvSpPr>
          <p:cNvPr id="41" name="Title 3">
            <a:extLst>
              <a:ext uri="{FF2B5EF4-FFF2-40B4-BE49-F238E27FC236}">
                <a16:creationId xmlns:a16="http://schemas.microsoft.com/office/drawing/2014/main" id="{418687D4-DC8A-4F1F-A22D-7CC0F58FA61B}"/>
              </a:ext>
            </a:extLst>
          </p:cNvPr>
          <p:cNvSpPr txBox="1">
            <a:spLocks/>
          </p:cNvSpPr>
          <p:nvPr/>
        </p:nvSpPr>
        <p:spPr>
          <a:xfrm>
            <a:off x="409433" y="365127"/>
            <a:ext cx="8297839" cy="377824"/>
          </a:xfrm>
          <a:prstGeom prst="rect">
            <a:avLst/>
          </a:prstGeom>
          <a:solidFill>
            <a:schemeClr val="bg1"/>
          </a:solidFill>
        </p:spPr>
        <p:txBody>
          <a:bodyPr vert="horz" lIns="36000" tIns="45720" rIns="91440" bIns="45720" rtlCol="0" anchor="ctr">
            <a:normAutofit fontScale="85000" lnSpcReduction="20000"/>
          </a:bodyPr>
          <a:lstStyle>
            <a:defPPr>
              <a:defRPr lang="en-US"/>
            </a:defPPr>
            <a:lvl1pPr algn="ctr">
              <a:lnSpc>
                <a:spcPct val="90000"/>
              </a:lnSpc>
              <a:spcBef>
                <a:spcPct val="0"/>
              </a:spcBef>
              <a:buNone/>
              <a:defRPr sz="2000" b="1">
                <a:solidFill>
                  <a:schemeClr val="accent6">
                    <a:lumMod val="90000"/>
                    <a:lumOff val="10000"/>
                  </a:schemeClr>
                </a:solidFill>
                <a:latin typeface="Trebuchet MS" panose="020B0603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2900" b="1" i="0" u="none" strike="noStrike" kern="1200" cap="none" spc="0" normalizeH="0" baseline="0" noProof="0" dirty="0">
                <a:ln>
                  <a:noFill/>
                </a:ln>
                <a:solidFill>
                  <a:srgbClr val="ED7D31"/>
                </a:solidFill>
                <a:effectLst/>
                <a:uLnTx/>
                <a:uFillTx/>
                <a:latin typeface="Gill Sans MT" panose="020B0502020104020203" pitchFamily="34" charset="0"/>
                <a:ea typeface="+mj-ea"/>
                <a:cs typeface="+mj-cs"/>
              </a:rPr>
              <a:t>3. ‘LOCAL FIRST’ RECOVERY</a:t>
            </a:r>
          </a:p>
        </p:txBody>
      </p:sp>
    </p:spTree>
    <p:extLst>
      <p:ext uri="{BB962C8B-B14F-4D97-AF65-F5344CB8AC3E}">
        <p14:creationId xmlns:p14="http://schemas.microsoft.com/office/powerpoint/2010/main" val="2214761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9464"/>
            <a:ext cx="8462126" cy="467932"/>
          </a:xfrm>
        </p:spPr>
        <p:txBody>
          <a:bodyPr>
            <a:noAutofit/>
          </a:bodyPr>
          <a:lstStyle/>
          <a:p>
            <a:pPr algn="ctr"/>
            <a:r>
              <a:rPr lang="en-ZA" sz="2000" dirty="0"/>
              <a:t>Programme 3: Destination Development  Annual Targets</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09168888"/>
              </p:ext>
            </p:extLst>
          </p:nvPr>
        </p:nvGraphicFramePr>
        <p:xfrm>
          <a:off x="391570" y="831655"/>
          <a:ext cx="8438531" cy="4846320"/>
        </p:xfrm>
        <a:graphic>
          <a:graphicData uri="http://schemas.openxmlformats.org/drawingml/2006/table">
            <a:tbl>
              <a:tblPr firstRow="1" bandRow="1">
                <a:tableStyleId>{21E4AEA4-8DFA-4A89-87EB-49C32662AFE0}</a:tableStyleId>
              </a:tblPr>
              <a:tblGrid>
                <a:gridCol w="2119618">
                  <a:extLst>
                    <a:ext uri="{9D8B030D-6E8A-4147-A177-3AD203B41FA5}">
                      <a16:colId xmlns:a16="http://schemas.microsoft.com/office/drawing/2014/main" val="20001"/>
                    </a:ext>
                  </a:extLst>
                </a:gridCol>
                <a:gridCol w="1637731">
                  <a:extLst>
                    <a:ext uri="{9D8B030D-6E8A-4147-A177-3AD203B41FA5}">
                      <a16:colId xmlns:a16="http://schemas.microsoft.com/office/drawing/2014/main" val="2822140547"/>
                    </a:ext>
                  </a:extLst>
                </a:gridCol>
                <a:gridCol w="1705971">
                  <a:extLst>
                    <a:ext uri="{9D8B030D-6E8A-4147-A177-3AD203B41FA5}">
                      <a16:colId xmlns:a16="http://schemas.microsoft.com/office/drawing/2014/main" val="485633292"/>
                    </a:ext>
                  </a:extLst>
                </a:gridCol>
                <a:gridCol w="1399882">
                  <a:extLst>
                    <a:ext uri="{9D8B030D-6E8A-4147-A177-3AD203B41FA5}">
                      <a16:colId xmlns:a16="http://schemas.microsoft.com/office/drawing/2014/main" val="3745148985"/>
                    </a:ext>
                  </a:extLst>
                </a:gridCol>
                <a:gridCol w="1575329">
                  <a:extLst>
                    <a:ext uri="{9D8B030D-6E8A-4147-A177-3AD203B41FA5}">
                      <a16:colId xmlns:a16="http://schemas.microsoft.com/office/drawing/2014/main" val="4018385919"/>
                    </a:ext>
                  </a:extLst>
                </a:gridCol>
              </a:tblGrid>
              <a:tr h="268916">
                <a:tc rowSpan="2">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Aft>
                          <a:spcPts val="0"/>
                        </a:spcAft>
                      </a:pPr>
                      <a:r>
                        <a:rPr lang="en-ZA" sz="1300" b="1" dirty="0">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3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188242">
                <a:tc vMerge="1">
                  <a:txBody>
                    <a:bodyPr/>
                    <a:lstStyle/>
                    <a:p>
                      <a:endParaRPr lang="en-ZA" dirty="0"/>
                    </a:p>
                  </a:txBody>
                  <a:tcPr/>
                </a:tc>
                <a:tc>
                  <a:txBody>
                    <a:bodyPr/>
                    <a:lstStyle/>
                    <a:p>
                      <a:pPr algn="ctr">
                        <a:lnSpc>
                          <a:spcPct val="100000"/>
                        </a:lnSpc>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4724">
                <a:tc gridSpan="5">
                  <a:txBody>
                    <a:bodyPr/>
                    <a:lstStyle/>
                    <a:p>
                      <a:pPr algn="just">
                        <a:lnSpc>
                          <a:spcPct val="100000"/>
                        </a:lnSpc>
                        <a:spcAft>
                          <a:spcPts val="0"/>
                        </a:spcAft>
                      </a:pPr>
                      <a:r>
                        <a:rPr lang="en-ZA" sz="1300" b="1" dirty="0">
                          <a:effectLst/>
                          <a:latin typeface="Gill Sans MT" panose="020B0502020104020203" pitchFamily="34" charset="0"/>
                          <a:ea typeface="Times New Roman" panose="02020603050405020304" pitchFamily="18" charset="0"/>
                          <a:cs typeface="Arial" panose="020B0604020202020204" pitchFamily="34" charset="0"/>
                        </a:rPr>
                        <a:t>Output: </a:t>
                      </a:r>
                      <a:r>
                        <a:rPr lang="en-ZA" sz="1300" dirty="0">
                          <a:effectLst/>
                          <a:latin typeface="Gill Sans MT" panose="020B0502020104020203" pitchFamily="34" charset="0"/>
                          <a:ea typeface="Calibri" panose="020F0502020204030204" pitchFamily="34" charset="0"/>
                          <a:cs typeface="Arial" panose="020B0604020202020204" pitchFamily="34" charset="0"/>
                        </a:rPr>
                        <a:t>Destination enhancement and route development projects implemented</a:t>
                      </a:r>
                      <a:r>
                        <a:rPr lang="en-ZA" sz="1300" dirty="0">
                          <a:solidFill>
                            <a:srgbClr val="FF0000"/>
                          </a:solidFill>
                          <a:effectLst/>
                          <a:latin typeface="Gill Sans MT" panose="020B0502020104020203" pitchFamily="34" charset="0"/>
                          <a:ea typeface="Calibri" panose="020F0502020204030204" pitchFamily="34" charset="0"/>
                          <a:cs typeface="Arial" panose="020B0604020202020204" pitchFamily="34" charset="0"/>
                        </a:rPr>
                        <a:t> </a:t>
                      </a:r>
                      <a:r>
                        <a:rPr lang="en-ZA" sz="1300" dirty="0">
                          <a:effectLst/>
                          <a:latin typeface="Gill Sans MT" panose="020B0502020104020203" pitchFamily="34" charset="0"/>
                          <a:ea typeface="Calibri" panose="020F0502020204030204" pitchFamily="34" charset="0"/>
                          <a:cs typeface="Arial" panose="020B0604020202020204" pitchFamily="34" charset="0"/>
                        </a:rPr>
                        <a:t>to diversify tourism offerings and enhance visitor experience in identified priority areas </a:t>
                      </a:r>
                      <a:endParaRPr lang="en-ZA" sz="1300" b="1" dirty="0">
                        <a:effectLst/>
                        <a:latin typeface="Gill Sans MT" panose="020B0502020104020203" pitchFamily="34" charset="0"/>
                        <a:ea typeface="Times New Roman" panose="02020603050405020304" pitchFamily="18" charset="0"/>
                        <a:cs typeface="Arial" panose="020B0604020202020204" pitchFamily="34" charset="0"/>
                      </a:endParaRPr>
                    </a:p>
                    <a:p>
                      <a:pPr algn="just">
                        <a:lnSpc>
                          <a:spcPct val="100000"/>
                        </a:lnSpc>
                        <a:spcAft>
                          <a:spcPts val="0"/>
                        </a:spcAft>
                      </a:pPr>
                      <a:r>
                        <a:rPr lang="en-ZA" sz="1300" b="1" dirty="0">
                          <a:effectLst/>
                          <a:latin typeface="Gill Sans MT" panose="020B0502020104020203" pitchFamily="34" charset="0"/>
                          <a:ea typeface="Times New Roman" panose="02020603050405020304" pitchFamily="18" charset="0"/>
                          <a:cs typeface="Arial" panose="020B0604020202020204" pitchFamily="34" charset="0"/>
                        </a:rPr>
                        <a:t>Output Indicator: </a:t>
                      </a:r>
                      <a:r>
                        <a:rPr lang="en-ZA" sz="1300" dirty="0">
                          <a:effectLst/>
                          <a:latin typeface="Gill Sans MT" panose="020B0502020104020203" pitchFamily="34" charset="0"/>
                          <a:ea typeface="Calibri" panose="020F0502020204030204" pitchFamily="34" charset="0"/>
                        </a:rPr>
                        <a:t>Number of destination enhancement initiatives supported</a:t>
                      </a:r>
                      <a:endParaRPr lang="en-ZA" sz="1300" b="1" dirty="0">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77956672"/>
                  </a:ext>
                </a:extLst>
              </a:tr>
              <a:tr h="188242">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300" b="1" dirty="0">
                          <a:effectLst/>
                          <a:latin typeface="Gill Sans MT" panose="020B0502020104020203" pitchFamily="34" charset="0"/>
                          <a:ea typeface="Calibri" panose="020F0502020204030204" pitchFamily="34" charset="0"/>
                          <a:cs typeface="Arial" panose="020B0604020202020204" pitchFamily="34" charset="0"/>
                        </a:rPr>
                        <a:t>Four destination enhancement initiatives supported … continued: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21949691"/>
                  </a:ext>
                </a:extLst>
              </a:tr>
              <a:tr h="3185314">
                <a:tc>
                  <a:txBody>
                    <a:bodyPr/>
                    <a:lstStyle/>
                    <a:p>
                      <a:pPr marL="177800" lvl="0" indent="-177800" algn="just">
                        <a:lnSpc>
                          <a:spcPct val="100000"/>
                        </a:lnSpc>
                        <a:spcAft>
                          <a:spcPts val="0"/>
                        </a:spcAft>
                        <a:buFont typeface="+mj-lt"/>
                        <a:buAutoNum type="arabicPeriod" startAt="4"/>
                      </a:pPr>
                      <a:r>
                        <a:rPr lang="en-ZA"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Needs assessment and recommendations for Product Enhancement at 5 Local Community Museums developed:</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p>
                      <a:pPr marL="355600" lvl="0" indent="-177800" algn="just">
                        <a:lnSpc>
                          <a:spcPct val="100000"/>
                        </a:lnSpc>
                        <a:spcAft>
                          <a:spcPts val="0"/>
                        </a:spcAft>
                        <a:buFont typeface="Symbol" panose="05050102010706020507" pitchFamily="18" charset="2"/>
                        <a:buChar char=""/>
                      </a:pPr>
                      <a:r>
                        <a:rPr lang="en-ZA" sz="1300" dirty="0">
                          <a:solidFill>
                            <a:srgbClr val="000000"/>
                          </a:solidFill>
                          <a:effectLst/>
                          <a:latin typeface="Gill Sans MT" panose="020B0502020104020203" pitchFamily="34" charset="0"/>
                        </a:rPr>
                        <a:t>Anton Lembede Museum Ethekwini Municipality (KZN) </a:t>
                      </a:r>
                      <a:endParaRPr lang="en-ZA" sz="1300" dirty="0">
                        <a:effectLst/>
                        <a:latin typeface="Gill Sans MT" panose="020B0502020104020203" pitchFamily="34" charset="0"/>
                      </a:endParaRPr>
                    </a:p>
                    <a:p>
                      <a:pPr marL="355600" marR="63500" lvl="0" indent="-177800" algn="just">
                        <a:lnSpc>
                          <a:spcPct val="100000"/>
                        </a:lnSpc>
                        <a:spcAft>
                          <a:spcPts val="0"/>
                        </a:spcAft>
                        <a:buFont typeface="Symbol" panose="05050102010706020507" pitchFamily="18" charset="2"/>
                        <a:buChar char=""/>
                      </a:pPr>
                      <a:r>
                        <a:rPr lang="en-US" sz="13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McGregor Museum (NC) </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p>
                      <a:pPr marL="355600" marR="63500" lvl="0" indent="-177800" algn="just">
                        <a:lnSpc>
                          <a:spcPct val="100000"/>
                        </a:lnSpc>
                        <a:spcAft>
                          <a:spcPts val="0"/>
                        </a:spcAft>
                        <a:buFont typeface="Symbol" panose="05050102010706020507" pitchFamily="18" charset="2"/>
                        <a:buChar char=""/>
                      </a:pPr>
                      <a:r>
                        <a:rPr lang="en-US" sz="13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AmaHlubi Cultural Heritage (KZN)</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p>
                      <a:pPr marL="355600" marR="63500" lvl="0" indent="-177800" algn="just">
                        <a:lnSpc>
                          <a:spcPct val="100000"/>
                        </a:lnSpc>
                        <a:spcAft>
                          <a:spcPts val="0"/>
                        </a:spcAft>
                        <a:buFont typeface="Symbol" panose="05050102010706020507" pitchFamily="18" charset="2"/>
                        <a:buChar char=""/>
                      </a:pPr>
                      <a:r>
                        <a:rPr lang="en-US" sz="13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Sol Plaatjie Museum (NW)</a:t>
                      </a:r>
                      <a:endParaRPr lang="en-ZA" sz="1300" dirty="0">
                        <a:solidFill>
                          <a:schemeClr val="dk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355600" marR="63500" lvl="0" indent="-177800" algn="just">
                        <a:lnSpc>
                          <a:spcPct val="100000"/>
                        </a:lnSpc>
                        <a:spcAft>
                          <a:spcPts val="0"/>
                        </a:spcAft>
                        <a:buFont typeface="Symbol" panose="05050102010706020507" pitchFamily="18" charset="2"/>
                        <a:buChar char=""/>
                      </a:pPr>
                      <a:r>
                        <a:rPr lang="en-ZA" sz="1300" dirty="0">
                          <a:solidFill>
                            <a:srgbClr val="000000"/>
                          </a:solidFill>
                          <a:effectLst/>
                          <a:latin typeface="Gill Sans MT" panose="020B0502020104020203" pitchFamily="34" charset="0"/>
                          <a:ea typeface="Calibri" panose="020F0502020204030204" pitchFamily="34" charset="0"/>
                        </a:rPr>
                        <a:t>Lehurutshe Liberation Heritage Museum (NW)</a:t>
                      </a:r>
                    </a:p>
                    <a:p>
                      <a:pPr marL="177800" marR="63500" lvl="0" indent="0" algn="just">
                        <a:lnSpc>
                          <a:spcPct val="100000"/>
                        </a:lnSpc>
                        <a:spcAft>
                          <a:spcPts val="0"/>
                        </a:spcAft>
                        <a:buFont typeface="Symbol" panose="05050102010706020507" pitchFamily="18" charset="2"/>
                        <a:buNone/>
                      </a:pP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a:lnSpc>
                          <a:spcPct val="100000"/>
                        </a:lnSpc>
                        <a:spcAft>
                          <a:spcPts val="0"/>
                        </a:spcAft>
                        <a:buFont typeface="Symbol" panose="05050102010706020507" pitchFamily="18" charset="2"/>
                        <a:buChar char=""/>
                      </a:pPr>
                      <a:r>
                        <a:rPr lang="en-GB" sz="1300" kern="1200" dirty="0">
                          <a:solidFill>
                            <a:srgbClr val="000000"/>
                          </a:solidFill>
                          <a:effectLst/>
                          <a:latin typeface="Gill Sans MT" panose="020B0502020104020203" pitchFamily="34" charset="0"/>
                          <a:ea typeface="Calibri" panose="020F0502020204030204" pitchFamily="34" charset="0"/>
                          <a:cs typeface="+mn-cs"/>
                        </a:rPr>
                        <a:t>Desktop research on Product Enhancement at 5 Local Community Museums  undertaken</a:t>
                      </a:r>
                      <a:endParaRPr lang="en-ZA" sz="1300" kern="1200" dirty="0">
                        <a:solidFill>
                          <a:srgbClr val="000000"/>
                        </a:solidFill>
                        <a:effectLst/>
                        <a:latin typeface="Gill Sans MT" panose="020B0502020104020203" pitchFamily="34" charset="0"/>
                        <a:ea typeface="Calibri" panose="020F0502020204030204" pitchFamily="34" charset="0"/>
                        <a:cs typeface="+mn-cs"/>
                      </a:endParaRPr>
                    </a:p>
                    <a:p>
                      <a:pPr marL="177800" lvl="0" indent="-177800" algn="just">
                        <a:lnSpc>
                          <a:spcPct val="100000"/>
                        </a:lnSpc>
                        <a:spcAft>
                          <a:spcPts val="0"/>
                        </a:spcAft>
                        <a:buFont typeface="Symbol" panose="05050102010706020507" pitchFamily="18" charset="2"/>
                        <a:buChar char=""/>
                      </a:pPr>
                      <a:r>
                        <a:rPr lang="en-GB" sz="1300" kern="1200" dirty="0">
                          <a:solidFill>
                            <a:srgbClr val="000000"/>
                          </a:solidFill>
                          <a:effectLst/>
                          <a:latin typeface="Gill Sans MT" panose="020B0502020104020203" pitchFamily="34" charset="0"/>
                          <a:ea typeface="Calibri" panose="020F0502020204030204" pitchFamily="34" charset="0"/>
                          <a:cs typeface="+mn-cs"/>
                        </a:rPr>
                        <a:t>Stakeholder discussions and Virtual Meeting initiated</a:t>
                      </a:r>
                      <a:endParaRPr lang="en-ZA" sz="1300" kern="1200" dirty="0">
                        <a:solidFill>
                          <a:srgbClr val="000000"/>
                        </a:solidFill>
                        <a:effectLst/>
                        <a:latin typeface="Gill Sans MT" panose="020B0502020104020203" pitchFamily="34" charset="0"/>
                        <a:ea typeface="Calibri" panose="020F0502020204030204" pitchFamily="34" charset="0"/>
                        <a:cs typeface="+mn-cs"/>
                      </a:endParaRPr>
                    </a:p>
                    <a:p>
                      <a:pPr marL="177800" lvl="0" indent="-177800" algn="just">
                        <a:lnSpc>
                          <a:spcPct val="100000"/>
                        </a:lnSpc>
                        <a:spcAft>
                          <a:spcPts val="0"/>
                        </a:spcAft>
                        <a:buFont typeface="Symbol" panose="05050102010706020507" pitchFamily="18" charset="2"/>
                        <a:buChar char=""/>
                      </a:pPr>
                      <a:r>
                        <a:rPr lang="en-GB" sz="1300" kern="1200" dirty="0">
                          <a:solidFill>
                            <a:srgbClr val="000000"/>
                          </a:solidFill>
                          <a:effectLst/>
                          <a:latin typeface="Gill Sans MT" panose="020B0502020104020203" pitchFamily="34" charset="0"/>
                          <a:ea typeface="Calibri" panose="020F0502020204030204" pitchFamily="34" charset="0"/>
                          <a:cs typeface="+mn-cs"/>
                        </a:rPr>
                        <a:t>Quarterly Progress Report developed</a:t>
                      </a:r>
                      <a:endParaRPr lang="en-ZA" sz="1300" kern="1200" dirty="0">
                        <a:solidFill>
                          <a:srgbClr val="000000"/>
                        </a:solidFill>
                        <a:effectLst/>
                        <a:latin typeface="Gill Sans MT" panose="020B0502020104020203" pitchFamily="34" charset="0"/>
                        <a:ea typeface="Calibri" panose="020F0502020204030204" pitchFamily="34" charset="0"/>
                        <a:cs typeface="+mn-cs"/>
                      </a:endParaRPr>
                    </a:p>
                    <a:p>
                      <a:pPr marL="0" marR="0" lvl="0" indent="0" algn="just" defTabSz="914400" rtl="0" eaLnBrk="1" latinLnBrk="0" hangingPunct="1">
                        <a:lnSpc>
                          <a:spcPct val="100000"/>
                        </a:lnSpc>
                        <a:spcBef>
                          <a:spcPts val="0"/>
                        </a:spcBef>
                        <a:spcAft>
                          <a:spcPts val="0"/>
                        </a:spcAft>
                        <a:buFont typeface="Symbol" panose="05050102010706020507" pitchFamily="18" charset="2"/>
                        <a:buNone/>
                      </a:pP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a:lnSpc>
                          <a:spcPct val="100000"/>
                        </a:lnSpc>
                        <a:spcAft>
                          <a:spcPts val="0"/>
                        </a:spcAft>
                        <a:buFont typeface="Symbol" panose="05050102010706020507" pitchFamily="18" charset="2"/>
                        <a:buChar char=""/>
                      </a:pPr>
                      <a:r>
                        <a:rPr lang="en-ZA" sz="1300" kern="1200" dirty="0">
                          <a:solidFill>
                            <a:srgbClr val="000000"/>
                          </a:solidFill>
                          <a:effectLst/>
                          <a:latin typeface="Gill Sans MT" panose="020B0502020104020203" pitchFamily="34" charset="0"/>
                        </a:rPr>
                        <a:t>Preliminary Assessment of needs for Product Enhancement undertaken</a:t>
                      </a:r>
                      <a:endParaRPr lang="en-ZA" sz="1300" dirty="0">
                        <a:effectLst/>
                        <a:latin typeface="Gill Sans MT" panose="020B0502020104020203" pitchFamily="34" charset="0"/>
                      </a:endParaRPr>
                    </a:p>
                    <a:p>
                      <a:pPr marL="177800" lvl="0" indent="-177800" algn="just">
                        <a:lnSpc>
                          <a:spcPct val="100000"/>
                        </a:lnSpc>
                        <a:spcAft>
                          <a:spcPts val="0"/>
                        </a:spcAft>
                        <a:buFont typeface="Symbol" panose="05050102010706020507" pitchFamily="18" charset="2"/>
                        <a:buChar char=""/>
                      </a:pPr>
                      <a:r>
                        <a:rPr lang="en-ZA" sz="1300" kern="1200" dirty="0">
                          <a:solidFill>
                            <a:srgbClr val="000000"/>
                          </a:solidFill>
                          <a:effectLst/>
                          <a:latin typeface="Gill Sans MT" panose="020B0502020104020203" pitchFamily="34" charset="0"/>
                        </a:rPr>
                        <a:t>Stakeholder discussions and Virtual Meeting undertaken</a:t>
                      </a:r>
                      <a:endParaRPr lang="en-ZA" sz="1300" kern="1200" dirty="0">
                        <a:solidFill>
                          <a:schemeClr val="dk1"/>
                        </a:solidFill>
                        <a:effectLst/>
                        <a:latin typeface="Gill Sans MT" panose="020B0502020104020203" pitchFamily="34" charset="0"/>
                      </a:endParaRPr>
                    </a:p>
                    <a:p>
                      <a:pPr marL="177800" lvl="0" indent="-177800" algn="just">
                        <a:lnSpc>
                          <a:spcPct val="100000"/>
                        </a:lnSpc>
                        <a:spcAft>
                          <a:spcPts val="0"/>
                        </a:spcAft>
                        <a:buFont typeface="Symbol" panose="05050102010706020507" pitchFamily="18" charset="2"/>
                        <a:buChar char=""/>
                      </a:pPr>
                      <a:r>
                        <a:rPr lang="en-ZA" sz="1300" kern="1200" dirty="0">
                          <a:solidFill>
                            <a:srgbClr val="000000"/>
                          </a:solidFill>
                          <a:effectLst/>
                          <a:latin typeface="Gill Sans MT" panose="020B0502020104020203" pitchFamily="34" charset="0"/>
                          <a:ea typeface="Calibri" panose="020F0502020204030204" pitchFamily="34" charset="0"/>
                        </a:rPr>
                        <a:t>Quarterly Progress Report developed</a:t>
                      </a:r>
                      <a:endParaRPr lang="en-ZA"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lvl="0" indent="-177800" algn="just">
                        <a:lnSpc>
                          <a:spcPct val="100000"/>
                        </a:lnSpc>
                        <a:spcAft>
                          <a:spcPts val="0"/>
                        </a:spcAft>
                        <a:buFont typeface="Symbol" panose="05050102010706020507" pitchFamily="18" charset="2"/>
                        <a:buChar char=""/>
                      </a:pPr>
                      <a:r>
                        <a:rPr lang="en-ZA" sz="1300" kern="1200" dirty="0">
                          <a:solidFill>
                            <a:srgbClr val="000000"/>
                          </a:solidFill>
                          <a:effectLst/>
                          <a:latin typeface="Gill Sans MT" panose="020B0502020104020203" pitchFamily="34" charset="0"/>
                        </a:rPr>
                        <a:t>Assessment of needs for Product Enhancement undertaken</a:t>
                      </a:r>
                      <a:endParaRPr lang="en-ZA" sz="1300" dirty="0">
                        <a:effectLst/>
                        <a:latin typeface="Gill Sans MT" panose="020B0502020104020203" pitchFamily="34" charset="0"/>
                      </a:endParaRPr>
                    </a:p>
                    <a:p>
                      <a:pPr marL="177800" lvl="0" indent="-177800" algn="just">
                        <a:lnSpc>
                          <a:spcPct val="100000"/>
                        </a:lnSpc>
                        <a:spcAft>
                          <a:spcPts val="0"/>
                        </a:spcAft>
                        <a:buFont typeface="Symbol" panose="05050102010706020507" pitchFamily="18" charset="2"/>
                        <a:buChar char=""/>
                      </a:pPr>
                      <a:r>
                        <a:rPr lang="en-ZA" sz="1300" kern="1200" dirty="0">
                          <a:solidFill>
                            <a:srgbClr val="000000"/>
                          </a:solidFill>
                          <a:effectLst/>
                          <a:latin typeface="Gill Sans MT" panose="020B0502020104020203" pitchFamily="34" charset="0"/>
                        </a:rPr>
                        <a:t>Stakeholder discussions undertaken</a:t>
                      </a:r>
                    </a:p>
                    <a:p>
                      <a:pPr marL="177800" lvl="0" indent="-177800" algn="just">
                        <a:lnSpc>
                          <a:spcPct val="100000"/>
                        </a:lnSpc>
                        <a:spcAft>
                          <a:spcPts val="0"/>
                        </a:spcAft>
                        <a:buFont typeface="Symbol" panose="05050102010706020507" pitchFamily="18" charset="2"/>
                        <a:buChar char=""/>
                      </a:pPr>
                      <a:r>
                        <a:rPr lang="en-ZA" sz="1300" kern="1200" dirty="0">
                          <a:solidFill>
                            <a:srgbClr val="000000"/>
                          </a:solidFill>
                          <a:effectLst/>
                          <a:latin typeface="Gill Sans MT" panose="020B0502020104020203" pitchFamily="34" charset="0"/>
                          <a:ea typeface="Calibri" panose="020F0502020204030204" pitchFamily="34" charset="0"/>
                        </a:rPr>
                        <a:t>Quarterly Progress Report developed</a:t>
                      </a:r>
                      <a:endParaRPr lang="en-ZA"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Needs assessment and recommendations for Product Enhancement at 5 Local Community Museums </a:t>
                      </a:r>
                      <a:r>
                        <a:rPr lang="en-ZA" sz="13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developed.</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ZA"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bl>
          </a:graphicData>
        </a:graphic>
      </p:graphicFrame>
      <p:sp>
        <p:nvSpPr>
          <p:cNvPr id="2" name="Footer Placeholder 1"/>
          <p:cNvSpPr>
            <a:spLocks noGrp="1"/>
          </p:cNvSpPr>
          <p:nvPr>
            <p:ph type="ftr" sz="quarter" idx="11"/>
          </p:nvPr>
        </p:nvSpPr>
        <p:spPr>
          <a:xfrm>
            <a:off x="391570" y="5991226"/>
            <a:ext cx="551791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2218565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467932"/>
          </a:xfrm>
        </p:spPr>
        <p:txBody>
          <a:bodyPr>
            <a:noAutofit/>
          </a:bodyPr>
          <a:lstStyle/>
          <a:p>
            <a:pPr algn="ctr"/>
            <a:r>
              <a:rPr lang="en-ZA" sz="2000" dirty="0"/>
              <a:t>Programme 3: Destination Development Annual Targets</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2334386"/>
              </p:ext>
            </p:extLst>
          </p:nvPr>
        </p:nvGraphicFramePr>
        <p:xfrm>
          <a:off x="282388" y="864089"/>
          <a:ext cx="8566048" cy="2602441"/>
        </p:xfrm>
        <a:graphic>
          <a:graphicData uri="http://schemas.openxmlformats.org/drawingml/2006/table">
            <a:tbl>
              <a:tblPr firstRow="1" bandRow="1">
                <a:tableStyleId>{21E4AEA4-8DFA-4A89-87EB-49C32662AFE0}</a:tableStyleId>
              </a:tblPr>
              <a:tblGrid>
                <a:gridCol w="1771636">
                  <a:extLst>
                    <a:ext uri="{9D8B030D-6E8A-4147-A177-3AD203B41FA5}">
                      <a16:colId xmlns:a16="http://schemas.microsoft.com/office/drawing/2014/main" val="20001"/>
                    </a:ext>
                  </a:extLst>
                </a:gridCol>
                <a:gridCol w="1677161">
                  <a:extLst>
                    <a:ext uri="{9D8B030D-6E8A-4147-A177-3AD203B41FA5}">
                      <a16:colId xmlns:a16="http://schemas.microsoft.com/office/drawing/2014/main" val="1836960663"/>
                    </a:ext>
                  </a:extLst>
                </a:gridCol>
                <a:gridCol w="1815809">
                  <a:extLst>
                    <a:ext uri="{9D8B030D-6E8A-4147-A177-3AD203B41FA5}">
                      <a16:colId xmlns:a16="http://schemas.microsoft.com/office/drawing/2014/main" val="2209766174"/>
                    </a:ext>
                  </a:extLst>
                </a:gridCol>
                <a:gridCol w="1702308">
                  <a:extLst>
                    <a:ext uri="{9D8B030D-6E8A-4147-A177-3AD203B41FA5}">
                      <a16:colId xmlns:a16="http://schemas.microsoft.com/office/drawing/2014/main" val="2277793781"/>
                    </a:ext>
                  </a:extLst>
                </a:gridCol>
                <a:gridCol w="1599134">
                  <a:extLst>
                    <a:ext uri="{9D8B030D-6E8A-4147-A177-3AD203B41FA5}">
                      <a16:colId xmlns:a16="http://schemas.microsoft.com/office/drawing/2014/main" val="4018385919"/>
                    </a:ext>
                  </a:extLst>
                </a:gridCol>
              </a:tblGrid>
              <a:tr h="362751">
                <a:tc rowSpan="2">
                  <a:txBody>
                    <a:bodyPr/>
                    <a:lstStyle/>
                    <a:p>
                      <a:pPr algn="ctr">
                        <a:lnSpc>
                          <a:spcPct val="100000"/>
                        </a:lnSpc>
                      </a:pPr>
                      <a:r>
                        <a:rPr lang="en-ZA"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just">
                        <a:lnSpc>
                          <a:spcPct val="100000"/>
                        </a:lnSpc>
                      </a:pPr>
                      <a:r>
                        <a:rPr lang="en-ZA" sz="1600" b="1" dirty="0">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60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89171">
                <a:tc vMerge="1">
                  <a:txBody>
                    <a:bodyPr/>
                    <a:lstStyle/>
                    <a:p>
                      <a:endParaRPr lang="en-ZA" dirty="0"/>
                    </a:p>
                  </a:txBody>
                  <a:tcPr/>
                </a:tc>
                <a:tc>
                  <a:txBody>
                    <a:bodyPr/>
                    <a:lstStyle/>
                    <a:p>
                      <a:pPr algn="ctr">
                        <a:lnSpc>
                          <a:spcPct val="100000"/>
                        </a:lnSpc>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39386">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1" dirty="0">
                          <a:effectLst/>
                          <a:latin typeface="Gill Sans MT" panose="020B0502020104020203" pitchFamily="34" charset="0"/>
                          <a:ea typeface="Times New Roman" panose="02020603050405020304" pitchFamily="18" charset="0"/>
                          <a:cs typeface="Times New Roman" panose="02020603050405020304" pitchFamily="18" charset="0"/>
                        </a:rPr>
                        <a:t>Output:</a:t>
                      </a:r>
                      <a:r>
                        <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r>
                        <a:rPr kumimoji="0" lang="en-ZA" sz="16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Destination enhancement and route development projects implemented</a:t>
                      </a:r>
                      <a:r>
                        <a:rPr kumimoji="0" lang="en-ZA" sz="1600" b="0" i="0" u="none" strike="noStrike" kern="1200" cap="none" spc="0" normalizeH="0" baseline="0" noProof="0" dirty="0">
                          <a:ln>
                            <a:noFill/>
                          </a:ln>
                          <a:solidFill>
                            <a:srgbClr val="FF0000"/>
                          </a:solidFill>
                          <a:effectLst/>
                          <a:uLnTx/>
                          <a:uFillTx/>
                          <a:latin typeface="Gill Sans MT" panose="020B0502020104020203" pitchFamily="34" charset="0"/>
                          <a:ea typeface="Calibri" panose="020F0502020204030204" pitchFamily="34" charset="0"/>
                          <a:cs typeface="Arial" panose="020B0604020202020204" pitchFamily="34" charset="0"/>
                        </a:rPr>
                        <a:t> </a:t>
                      </a:r>
                      <a:r>
                        <a:rPr kumimoji="0" lang="en-ZA" sz="16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to diversify tourism offerings and enhance visitor experience in identified priority areas </a:t>
                      </a:r>
                      <a:endPar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1" dirty="0">
                          <a:effectLst/>
                          <a:latin typeface="Gill Sans MT" panose="020B0502020104020203" pitchFamily="34" charset="0"/>
                          <a:ea typeface="Times New Roman" panose="02020603050405020304" pitchFamily="18" charset="0"/>
                          <a:cs typeface="Times New Roman" panose="02020603050405020304" pitchFamily="18" charset="0"/>
                        </a:rPr>
                        <a:t>Output Indicator: </a:t>
                      </a:r>
                      <a:r>
                        <a:rPr lang="en-GB" sz="1600" kern="1200" dirty="0">
                          <a:solidFill>
                            <a:schemeClr val="dk1"/>
                          </a:solidFill>
                          <a:effectLst/>
                          <a:latin typeface="Gill Sans MT" panose="020B0502020104020203" pitchFamily="34" charset="0"/>
                          <a:ea typeface="+mn-ea"/>
                          <a:cs typeface="+mn-cs"/>
                        </a:rPr>
                        <a:t>Number of work opportunities created through Working for Tourism projects </a:t>
                      </a:r>
                      <a:endParaRPr lang="en-US" sz="1600" kern="1200" dirty="0">
                        <a:solidFill>
                          <a:schemeClr val="dk1"/>
                        </a:solidFill>
                        <a:effectLst/>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3177956672"/>
                  </a:ext>
                </a:extLst>
              </a:tr>
              <a:tr h="1111133">
                <a:tc>
                  <a:txBody>
                    <a:bodyPr/>
                    <a:lstStyle/>
                    <a:p>
                      <a:pPr marL="0" lvl="0" indent="0" algn="just">
                        <a:lnSpc>
                          <a:spcPct val="100000"/>
                        </a:lnSpc>
                        <a:spcAft>
                          <a:spcPts val="0"/>
                        </a:spcAft>
                        <a:buClr>
                          <a:srgbClr val="000000"/>
                        </a:buClr>
                        <a:buFont typeface="+mj-lt"/>
                        <a:buNone/>
                      </a:pPr>
                      <a:r>
                        <a:rPr lang="en-ZA" sz="1600" kern="1200" dirty="0">
                          <a:effectLst/>
                          <a:latin typeface="Gill Sans MT" panose="020B0502020104020203" pitchFamily="34" charset="0"/>
                          <a:ea typeface="Times New Roman" panose="02020603050405020304" pitchFamily="18" charset="0"/>
                          <a:cs typeface="Arial" panose="020B0604020202020204" pitchFamily="34" charset="0"/>
                        </a:rPr>
                        <a:t>2500 Work Opportunities created</a:t>
                      </a:r>
                      <a:endParaRPr lang="en-ZA" sz="1600" dirty="0">
                        <a:solidFill>
                          <a:srgbClr val="FF0000"/>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ZA" sz="1600" kern="1200" dirty="0">
                          <a:solidFill>
                            <a:srgbClr val="000000"/>
                          </a:solidFill>
                          <a:effectLst/>
                          <a:latin typeface="Gill Sans MT" panose="020B0502020104020203" pitchFamily="34" charset="0"/>
                          <a:ea typeface="Calibri" panose="020F0502020204030204" pitchFamily="34" charset="0"/>
                          <a:cs typeface="Arial" panose="020B0604020202020204" pitchFamily="34" charset="0"/>
                        </a:rPr>
                        <a:t>0 Work Opportunities created</a:t>
                      </a:r>
                      <a:endParaRPr lang="en-ZA" sz="16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ZA" sz="1600" kern="1200" dirty="0">
                          <a:solidFill>
                            <a:srgbClr val="000000"/>
                          </a:solidFill>
                          <a:effectLst/>
                          <a:latin typeface="Gill Sans MT" panose="020B0502020104020203" pitchFamily="34" charset="0"/>
                          <a:ea typeface="Calibri" panose="020F0502020204030204" pitchFamily="34" charset="0"/>
                          <a:cs typeface="Arial" panose="020B0604020202020204" pitchFamily="34" charset="0"/>
                        </a:rPr>
                        <a:t>0 Work Opportunities created</a:t>
                      </a:r>
                      <a:endParaRPr lang="en-ZA" sz="1600" dirty="0">
                        <a:effectLst/>
                        <a:latin typeface="Gill Sans MT" panose="020B0502020104020203" pitchFamily="34" charset="0"/>
                        <a:ea typeface="Calibri" panose="020F0502020204030204" pitchFamily="34" charset="0"/>
                        <a:cs typeface="Arial" panose="020B0604020202020204" pitchFamily="34" charset="0"/>
                      </a:endParaRPr>
                    </a:p>
                    <a:p>
                      <a:pPr algn="just">
                        <a:lnSpc>
                          <a:spcPct val="107000"/>
                        </a:lnSpc>
                        <a:spcAft>
                          <a:spcPts val="0"/>
                        </a:spcAft>
                      </a:pPr>
                      <a:r>
                        <a:rPr lang="en-ZA" sz="1600" kern="1200" dirty="0">
                          <a:solidFill>
                            <a:srgbClr val="000000"/>
                          </a:solidFill>
                          <a:effectLst/>
                          <a:latin typeface="Gill Sans MT" panose="020B0502020104020203" pitchFamily="34" charset="0"/>
                          <a:ea typeface="Calibri" panose="020F0502020204030204" pitchFamily="34" charset="0"/>
                          <a:cs typeface="Arial" panose="020B0604020202020204" pitchFamily="34" charset="0"/>
                        </a:rPr>
                        <a:t> </a:t>
                      </a:r>
                      <a:endParaRPr lang="en-ZA" sz="16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ZA" sz="1600" kern="1200" dirty="0">
                          <a:solidFill>
                            <a:srgbClr val="000000"/>
                          </a:solidFill>
                          <a:effectLst/>
                          <a:latin typeface="Gill Sans MT" panose="020B0502020104020203" pitchFamily="34" charset="0"/>
                          <a:ea typeface="Calibri" panose="020F0502020204030204" pitchFamily="34" charset="0"/>
                          <a:cs typeface="Arial" panose="020B0604020202020204" pitchFamily="34" charset="0"/>
                        </a:rPr>
                        <a:t>875 Work Opportunities created</a:t>
                      </a:r>
                      <a:endParaRPr lang="en-ZA" sz="16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ZA" sz="1600" kern="1200" dirty="0">
                          <a:solidFill>
                            <a:srgbClr val="000000"/>
                          </a:solidFill>
                          <a:effectLst/>
                          <a:latin typeface="Gill Sans MT" panose="020B0502020104020203" pitchFamily="34" charset="0"/>
                          <a:ea typeface="Calibri" panose="020F0502020204030204" pitchFamily="34" charset="0"/>
                          <a:cs typeface="Arial" panose="020B0604020202020204" pitchFamily="34" charset="0"/>
                        </a:rPr>
                        <a:t>1625 Work Opportunities created</a:t>
                      </a:r>
                      <a:endParaRPr lang="en-ZA" sz="16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bl>
          </a:graphicData>
        </a:graphic>
      </p:graphicFrame>
      <p:sp>
        <p:nvSpPr>
          <p:cNvPr id="2" name="Footer Placeholder 1"/>
          <p:cNvSpPr>
            <a:spLocks noGrp="1"/>
          </p:cNvSpPr>
          <p:nvPr>
            <p:ph type="ftr" sz="quarter" idx="11"/>
          </p:nvPr>
        </p:nvSpPr>
        <p:spPr>
          <a:xfrm>
            <a:off x="282388" y="5837736"/>
            <a:ext cx="535413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3938368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p:cNvSpPr>
            <a:spLocks noGrp="1"/>
          </p:cNvSpPr>
          <p:nvPr>
            <p:ph idx="1"/>
          </p:nvPr>
        </p:nvSpPr>
        <p:spPr>
          <a:xfrm>
            <a:off x="628649" y="1330035"/>
            <a:ext cx="8044296" cy="3777673"/>
          </a:xfrm>
        </p:spPr>
        <p:txBody>
          <a:bodyPr>
            <a:noAutofit/>
          </a:bodyPr>
          <a:lstStyle/>
          <a:p>
            <a:pPr marL="0" indent="0" algn="ctr">
              <a:lnSpc>
                <a:spcPct val="100000"/>
              </a:lnSpc>
              <a:spcBef>
                <a:spcPts val="0"/>
              </a:spcBef>
              <a:buNone/>
            </a:pPr>
            <a:r>
              <a:rPr lang="en-ZA" sz="3600" b="1" dirty="0">
                <a:solidFill>
                  <a:srgbClr val="ED7D31"/>
                </a:solidFill>
                <a:ea typeface="+mj-ea"/>
                <a:cs typeface="+mj-cs"/>
              </a:rPr>
              <a:t>Programme 4: </a:t>
            </a:r>
          </a:p>
          <a:p>
            <a:pPr marL="0" indent="0" algn="ctr">
              <a:lnSpc>
                <a:spcPct val="100000"/>
              </a:lnSpc>
              <a:spcBef>
                <a:spcPts val="0"/>
              </a:spcBef>
              <a:buNone/>
            </a:pPr>
            <a:endParaRPr lang="en-ZA" sz="3600" b="1" dirty="0">
              <a:solidFill>
                <a:srgbClr val="ED7D31"/>
              </a:solidFill>
              <a:ea typeface="+mj-ea"/>
              <a:cs typeface="+mj-cs"/>
            </a:endParaRPr>
          </a:p>
          <a:p>
            <a:pPr marL="0" indent="0" algn="ctr">
              <a:lnSpc>
                <a:spcPct val="100000"/>
              </a:lnSpc>
              <a:spcBef>
                <a:spcPts val="0"/>
              </a:spcBef>
              <a:buNone/>
            </a:pPr>
            <a:r>
              <a:rPr lang="en-ZA" sz="3600" b="1" dirty="0">
                <a:solidFill>
                  <a:srgbClr val="ED7D31"/>
                </a:solidFill>
                <a:ea typeface="+mj-ea"/>
                <a:cs typeface="+mj-cs"/>
              </a:rPr>
              <a:t>Tourism Sector Support Services </a:t>
            </a:r>
          </a:p>
          <a:p>
            <a:pPr marL="0" lvl="0" indent="0" algn="just">
              <a:lnSpc>
                <a:spcPct val="100000"/>
              </a:lnSpc>
              <a:spcBef>
                <a:spcPts val="0"/>
              </a:spcBef>
              <a:buNone/>
            </a:pPr>
            <a:endParaRPr lang="en-ZA" sz="3600" dirty="0">
              <a:solidFill>
                <a:prstClr val="black"/>
              </a:solidFill>
              <a:cs typeface="Arial" panose="020B0604020202020204" pitchFamily="34" charset="0"/>
            </a:endParaRPr>
          </a:p>
          <a:p>
            <a:pPr marL="0" lvl="0" indent="0" algn="just">
              <a:lnSpc>
                <a:spcPct val="100000"/>
              </a:lnSpc>
              <a:spcBef>
                <a:spcPts val="0"/>
              </a:spcBef>
              <a:buNone/>
            </a:pPr>
            <a:r>
              <a:rPr lang="en-ZA" sz="2800" dirty="0">
                <a:solidFill>
                  <a:prstClr val="black"/>
                </a:solidFill>
                <a:cs typeface="Arial" panose="020B0604020202020204" pitchFamily="34" charset="0"/>
              </a:rPr>
              <a:t>Enhances transformation of the sector, increases skills levels and supports development to ensure that South Africa is a competitive tourism destination. </a:t>
            </a:r>
          </a:p>
          <a:p>
            <a:pPr marL="0" indent="0" algn="ctr">
              <a:lnSpc>
                <a:spcPct val="100000"/>
              </a:lnSpc>
              <a:spcBef>
                <a:spcPts val="0"/>
              </a:spcBef>
              <a:buNone/>
            </a:pPr>
            <a:endParaRPr lang="en-ZA" sz="3600" dirty="0">
              <a:solidFill>
                <a:srgbClr val="FF0000"/>
              </a:solidFill>
            </a:endParaRPr>
          </a:p>
        </p:txBody>
      </p:sp>
      <p:sp>
        <p:nvSpPr>
          <p:cNvPr id="6" name="Footer Placeholder 1"/>
          <p:cNvSpPr>
            <a:spLocks noGrp="1"/>
          </p:cNvSpPr>
          <p:nvPr>
            <p:ph type="ftr" sz="quarter" idx="11"/>
          </p:nvPr>
        </p:nvSpPr>
        <p:spPr>
          <a:xfrm>
            <a:off x="282388" y="6112042"/>
            <a:ext cx="4530244" cy="24430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3934153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384805"/>
          </a:xfrm>
        </p:spPr>
        <p:txBody>
          <a:bodyPr>
            <a:noAutofit/>
          </a:bodyPr>
          <a:lstStyle/>
          <a:p>
            <a:pPr algn="ctr"/>
            <a:r>
              <a:rPr lang="en-ZA" sz="2000" dirty="0"/>
              <a:t>Programme 4:  Tourism Sector Support  Services Annual </a:t>
            </a:r>
            <a:r>
              <a:rPr lang="en-ZA" sz="2100" dirty="0"/>
              <a:t>Targets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4384304"/>
              </p:ext>
            </p:extLst>
          </p:nvPr>
        </p:nvGraphicFramePr>
        <p:xfrm>
          <a:off x="258793" y="775276"/>
          <a:ext cx="8462127" cy="4273500"/>
        </p:xfrm>
        <a:graphic>
          <a:graphicData uri="http://schemas.openxmlformats.org/drawingml/2006/table">
            <a:tbl>
              <a:tblPr firstRow="1" bandRow="1">
                <a:tableStyleId>{21E4AEA4-8DFA-4A89-87EB-49C32662AFE0}</a:tableStyleId>
              </a:tblPr>
              <a:tblGrid>
                <a:gridCol w="1754743">
                  <a:extLst>
                    <a:ext uri="{9D8B030D-6E8A-4147-A177-3AD203B41FA5}">
                      <a16:colId xmlns:a16="http://schemas.microsoft.com/office/drawing/2014/main" val="20001"/>
                    </a:ext>
                  </a:extLst>
                </a:gridCol>
                <a:gridCol w="1555180">
                  <a:extLst>
                    <a:ext uri="{9D8B030D-6E8A-4147-A177-3AD203B41FA5}">
                      <a16:colId xmlns:a16="http://schemas.microsoft.com/office/drawing/2014/main" val="1035027834"/>
                    </a:ext>
                  </a:extLst>
                </a:gridCol>
                <a:gridCol w="1828212">
                  <a:extLst>
                    <a:ext uri="{9D8B030D-6E8A-4147-A177-3AD203B41FA5}">
                      <a16:colId xmlns:a16="http://schemas.microsoft.com/office/drawing/2014/main" val="2209766174"/>
                    </a:ext>
                  </a:extLst>
                </a:gridCol>
                <a:gridCol w="1565906">
                  <a:extLst>
                    <a:ext uri="{9D8B030D-6E8A-4147-A177-3AD203B41FA5}">
                      <a16:colId xmlns:a16="http://schemas.microsoft.com/office/drawing/2014/main" val="2277793781"/>
                    </a:ext>
                  </a:extLst>
                </a:gridCol>
                <a:gridCol w="1758086">
                  <a:extLst>
                    <a:ext uri="{9D8B030D-6E8A-4147-A177-3AD203B41FA5}">
                      <a16:colId xmlns:a16="http://schemas.microsoft.com/office/drawing/2014/main" val="20005"/>
                    </a:ext>
                  </a:extLst>
                </a:gridCol>
              </a:tblGrid>
              <a:tr h="297819">
                <a:tc rowSpan="2">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297146">
                <a:tc vMerge="1">
                  <a:txBody>
                    <a:bodyPr/>
                    <a:lstStyle/>
                    <a:p>
                      <a:endParaRPr lang="en-ZA" dirty="0"/>
                    </a:p>
                  </a:txBody>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6946">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a:t>
                      </a:r>
                      <a:r>
                        <a:rPr lang="en-US" sz="1600" dirty="0">
                          <a:effectLst/>
                          <a:latin typeface="Gill Sans MT" panose="020B0502020104020203" pitchFamily="34" charset="0"/>
                          <a:ea typeface="Calibri" panose="020F0502020204030204" pitchFamily="34" charset="0"/>
                          <a:cs typeface="Arial" panose="020B0604020202020204" pitchFamily="34" charset="0"/>
                        </a:rPr>
                        <a:t>Programmes aimed at stimulating domestic tourism implemented</a:t>
                      </a:r>
                      <a:endPar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a:t>
                      </a:r>
                      <a:r>
                        <a:rPr lang="en-US" sz="1600" b="0" dirty="0">
                          <a:effectLst/>
                          <a:latin typeface="Gill Sans MT" panose="020B0502020104020203" pitchFamily="34" charset="0"/>
                          <a:ea typeface="Calibri" panose="020F0502020204030204" pitchFamily="34" charset="0"/>
                          <a:cs typeface="Arial" panose="020B0604020202020204" pitchFamily="34" charset="0"/>
                        </a:rPr>
                        <a:t>Number of </a:t>
                      </a:r>
                      <a:r>
                        <a:rPr lang="en-US" sz="1600" b="0" dirty="0">
                          <a:solidFill>
                            <a:srgbClr val="000000"/>
                          </a:solidFill>
                          <a:effectLst/>
                          <a:latin typeface="Gill Sans MT" panose="020B0502020104020203" pitchFamily="34" charset="0"/>
                          <a:ea typeface="Calibri" panose="020F0502020204030204" pitchFamily="34" charset="0"/>
                          <a:cs typeface="Arial" panose="020B0604020202020204" pitchFamily="34" charset="0"/>
                        </a:rPr>
                        <a:t>initiatives implemented </a:t>
                      </a:r>
                      <a:r>
                        <a:rPr lang="en-US" sz="1600" b="0" dirty="0">
                          <a:effectLst/>
                          <a:latin typeface="Gill Sans MT" panose="020B0502020104020203" pitchFamily="34" charset="0"/>
                          <a:ea typeface="Calibri" panose="020F0502020204030204" pitchFamily="34" charset="0"/>
                          <a:cs typeface="Arial" panose="020B0604020202020204" pitchFamily="34" charset="0"/>
                        </a:rPr>
                        <a:t>to stimulate domestic tourism</a:t>
                      </a:r>
                      <a:endParaRPr kumimoji="0" lang="en-ZA" sz="16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68027">
                <a:tc gridSpan="5">
                  <a:txBody>
                    <a:bodyPr/>
                    <a:lstStyle/>
                    <a:p>
                      <a:pPr algn="just">
                        <a:lnSpc>
                          <a:spcPct val="100000"/>
                        </a:lnSpc>
                        <a:spcAft>
                          <a:spcPts val="0"/>
                        </a:spcAft>
                      </a:pPr>
                      <a:r>
                        <a:rPr lang="en-GB" sz="1600" b="1" dirty="0">
                          <a:effectLst/>
                          <a:latin typeface="Gill Sans MT" panose="020B0502020104020203" pitchFamily="34" charset="0"/>
                          <a:ea typeface="Calibri" panose="020F0502020204030204" pitchFamily="34" charset="0"/>
                          <a:cs typeface="Times New Roman" panose="02020603050405020304" pitchFamily="18" charset="0"/>
                        </a:rPr>
                        <a:t>One initiative implemented to stimulate domestic tourism growth: </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r h="2885367">
                <a:tc>
                  <a:txBody>
                    <a:bodyPr/>
                    <a:lstStyle/>
                    <a:p>
                      <a:pPr marL="0" marR="0" lvl="0" indent="0" algn="just">
                        <a:lnSpc>
                          <a:spcPct val="100000"/>
                        </a:lnSpc>
                        <a:spcBef>
                          <a:spcPts val="0"/>
                        </a:spcBef>
                        <a:spcAft>
                          <a:spcPts val="0"/>
                        </a:spcAft>
                        <a:buFont typeface="+mj-lt"/>
                        <a:buNone/>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Implementation of the Domestic Tourism Scheme</a:t>
                      </a:r>
                      <a:endParaRPr lang="en-US" sz="16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Formalise agreements with the appointed service provider(s) to outline the implementation of the scheme</a:t>
                      </a:r>
                      <a:endParaRPr lang="en-US" sz="16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Domestic</a:t>
                      </a:r>
                      <a:r>
                        <a:rPr lang="en-GB" sz="1600" baseline="0" dirty="0">
                          <a:effectLst/>
                          <a:latin typeface="Gill Sans MT" panose="020B0502020104020203" pitchFamily="34" charset="0"/>
                          <a:ea typeface="Calibri" panose="020F0502020204030204" pitchFamily="34" charset="0"/>
                          <a:cs typeface="Times New Roman" panose="02020603050405020304" pitchFamily="18" charset="0"/>
                        </a:rPr>
                        <a:t> Tourism </a:t>
                      </a:r>
                      <a:r>
                        <a:rPr lang="en-GB" sz="1600" dirty="0">
                          <a:effectLst/>
                          <a:latin typeface="Gill Sans MT" panose="020B0502020104020203" pitchFamily="34" charset="0"/>
                          <a:ea typeface="Calibri" panose="020F0502020204030204" pitchFamily="34" charset="0"/>
                          <a:cs typeface="Times New Roman" panose="02020603050405020304" pitchFamily="18" charset="0"/>
                        </a:rPr>
                        <a:t>Scheme implemented</a:t>
                      </a:r>
                      <a:endParaRPr lang="en-US"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Domestic Tourism Scheme implemented</a:t>
                      </a:r>
                      <a:endPar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Domestic Tourism Scheme implemented</a:t>
                      </a:r>
                      <a:endPar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2131069"/>
                  </a:ext>
                </a:extLst>
              </a:tr>
            </a:tbl>
          </a:graphicData>
        </a:graphic>
      </p:graphicFrame>
      <p:sp>
        <p:nvSpPr>
          <p:cNvPr id="2" name="Footer Placeholder 1"/>
          <p:cNvSpPr>
            <a:spLocks noGrp="1"/>
          </p:cNvSpPr>
          <p:nvPr>
            <p:ph type="ftr" sz="quarter" idx="11"/>
          </p:nvPr>
        </p:nvSpPr>
        <p:spPr>
          <a:xfrm>
            <a:off x="258793" y="5994903"/>
            <a:ext cx="5195523" cy="3614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38946857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507772"/>
          </a:xfrm>
        </p:spPr>
        <p:txBody>
          <a:bodyPr>
            <a:noAutofit/>
          </a:bodyPr>
          <a:lstStyle/>
          <a:p>
            <a:pPr algn="ctr"/>
            <a:r>
              <a:rPr lang="en-ZA" sz="2000" dirty="0"/>
              <a:t>Programme 4:  Tourism Sector Support  Services Annual </a:t>
            </a:r>
            <a:r>
              <a:rPr lang="en-ZA" sz="2100" dirty="0"/>
              <a:t>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0124704"/>
              </p:ext>
            </p:extLst>
          </p:nvPr>
        </p:nvGraphicFramePr>
        <p:xfrm>
          <a:off x="354327" y="913171"/>
          <a:ext cx="8462127" cy="4658864"/>
        </p:xfrm>
        <a:graphic>
          <a:graphicData uri="http://schemas.openxmlformats.org/drawingml/2006/table">
            <a:tbl>
              <a:tblPr firstRow="1" bandRow="1">
                <a:tableStyleId>{21E4AEA4-8DFA-4A89-87EB-49C32662AFE0}</a:tableStyleId>
              </a:tblPr>
              <a:tblGrid>
                <a:gridCol w="1498536">
                  <a:extLst>
                    <a:ext uri="{9D8B030D-6E8A-4147-A177-3AD203B41FA5}">
                      <a16:colId xmlns:a16="http://schemas.microsoft.com/office/drawing/2014/main" val="20001"/>
                    </a:ext>
                  </a:extLst>
                </a:gridCol>
                <a:gridCol w="1811387">
                  <a:extLst>
                    <a:ext uri="{9D8B030D-6E8A-4147-A177-3AD203B41FA5}">
                      <a16:colId xmlns:a16="http://schemas.microsoft.com/office/drawing/2014/main" val="228839277"/>
                    </a:ext>
                  </a:extLst>
                </a:gridCol>
                <a:gridCol w="1828212">
                  <a:extLst>
                    <a:ext uri="{9D8B030D-6E8A-4147-A177-3AD203B41FA5}">
                      <a16:colId xmlns:a16="http://schemas.microsoft.com/office/drawing/2014/main" val="2209766174"/>
                    </a:ext>
                  </a:extLst>
                </a:gridCol>
                <a:gridCol w="1565906">
                  <a:extLst>
                    <a:ext uri="{9D8B030D-6E8A-4147-A177-3AD203B41FA5}">
                      <a16:colId xmlns:a16="http://schemas.microsoft.com/office/drawing/2014/main" val="2277793781"/>
                    </a:ext>
                  </a:extLst>
                </a:gridCol>
                <a:gridCol w="1758086">
                  <a:extLst>
                    <a:ext uri="{9D8B030D-6E8A-4147-A177-3AD203B41FA5}">
                      <a16:colId xmlns:a16="http://schemas.microsoft.com/office/drawing/2014/main" val="20005"/>
                    </a:ext>
                  </a:extLst>
                </a:gridCol>
              </a:tblGrid>
              <a:tr h="288311">
                <a:tc rowSpan="2">
                  <a:txBody>
                    <a:bodyPr/>
                    <a:lstStyle/>
                    <a:p>
                      <a:pPr algn="just">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227401">
                <a:tc vMerge="1">
                  <a:txBody>
                    <a:bodyPr/>
                    <a:lstStyle/>
                    <a:p>
                      <a:endParaRPr lang="en-ZA" dirty="0"/>
                    </a:p>
                  </a:txBody>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5302">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a:t>
                      </a:r>
                      <a:r>
                        <a:rPr lang="en-US" sz="1300" dirty="0">
                          <a:effectLst/>
                          <a:latin typeface="Gill Sans MT" panose="020B0502020104020203" pitchFamily="34" charset="0"/>
                          <a:ea typeface="Calibri" panose="020F0502020204030204" pitchFamily="34" charset="0"/>
                          <a:cs typeface="Arial" panose="020B0604020202020204" pitchFamily="34" charset="0"/>
                        </a:rPr>
                        <a:t>Increased participation of the SMMEs in the Tourism Sector for inclusive economic growth</a:t>
                      </a:r>
                      <a:endPar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a:t>
                      </a:r>
                      <a:r>
                        <a:rPr lang="en-GB" sz="1300" kern="1200" dirty="0">
                          <a:solidFill>
                            <a:schemeClr val="dk1"/>
                          </a:solidFill>
                          <a:effectLst/>
                          <a:latin typeface="Gill Sans MT" panose="020B0502020104020203" pitchFamily="34" charset="0"/>
                          <a:ea typeface="+mn-ea"/>
                          <a:cs typeface="+mn-cs"/>
                        </a:rPr>
                        <a:t>Number of initiatives implemented to support tourism SMMEs</a:t>
                      </a:r>
                      <a:endParaRPr lang="en-US" sz="13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25672">
                <a:tc gridSpan="5">
                  <a:txBody>
                    <a:bodyPr/>
                    <a:lstStyle/>
                    <a:p>
                      <a:pPr algn="just">
                        <a:lnSpc>
                          <a:spcPct val="100000"/>
                        </a:lnSpc>
                        <a:spcAft>
                          <a:spcPts val="0"/>
                        </a:spcAft>
                      </a:pPr>
                      <a:r>
                        <a:rPr lang="en-GB" sz="1300" b="1" dirty="0">
                          <a:effectLst/>
                          <a:latin typeface="Gill Sans MT" panose="020B0502020104020203" pitchFamily="34" charset="0"/>
                          <a:ea typeface="Calibri" panose="020F0502020204030204" pitchFamily="34" charset="0"/>
                          <a:cs typeface="Times New Roman" panose="02020603050405020304" pitchFamily="18" charset="0"/>
                        </a:rPr>
                        <a:t>Two initiatives implemented to support tourism SMMEs</a:t>
                      </a:r>
                      <a:r>
                        <a:rPr lang="en-GB" sz="1300" b="1"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975872277"/>
                  </a:ext>
                </a:extLst>
              </a:tr>
              <a:tr h="261009">
                <a:tc gridSpan="5">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GB" sz="1300" b="1" kern="1200" dirty="0">
                          <a:solidFill>
                            <a:schemeClr val="dk1"/>
                          </a:solidFill>
                          <a:effectLst/>
                          <a:latin typeface="Gill Sans MT" panose="020B0502020104020203" pitchFamily="34" charset="0"/>
                          <a:ea typeface="+mn-ea"/>
                          <a:cs typeface="+mn-cs"/>
                        </a:rPr>
                        <a:t>Implementation of five incubators</a:t>
                      </a:r>
                      <a:r>
                        <a:rPr lang="en-ZA" sz="1300" b="1" kern="1200" dirty="0">
                          <a:effectLst/>
                          <a:latin typeface="Gill Sans MT" panose="020B0502020104020203" pitchFamily="34" charset="0"/>
                          <a:ea typeface="Times New Roman" panose="02020603050405020304" pitchFamily="18" charset="0"/>
                          <a:cs typeface="Arial" panose="020B0604020202020204" pitchFamily="34" charset="0"/>
                        </a:rPr>
                        <a:t>:</a:t>
                      </a:r>
                      <a:endParaRPr lang="en-ZA" sz="1300" b="1"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20476352"/>
                  </a:ext>
                </a:extLst>
              </a:tr>
              <a:tr h="1097427">
                <a:tc>
                  <a:txBody>
                    <a:bodyPr/>
                    <a:lstStyle/>
                    <a:p>
                      <a:pPr marL="177800" indent="-177800" algn="just">
                        <a:lnSpc>
                          <a:spcPct val="100000"/>
                        </a:lnSpc>
                        <a:spcAft>
                          <a:spcPts val="0"/>
                        </a:spcAft>
                        <a:buFont typeface="+mj-lt"/>
                        <a:buAutoNum type="romanLcPeriod"/>
                      </a:pPr>
                      <a:r>
                        <a:rPr lang="en-GB" sz="1300" dirty="0">
                          <a:effectLst/>
                          <a:latin typeface="Gill Sans MT" panose="020B0502020104020203" pitchFamily="34" charset="0"/>
                          <a:ea typeface="Times New Roman" panose="02020603050405020304" pitchFamily="18" charset="0"/>
                          <a:cs typeface="Arial" panose="020B0604020202020204" pitchFamily="34" charset="0"/>
                        </a:rPr>
                        <a:t>Manyeleti Tourism Incubator </a:t>
                      </a:r>
                      <a:endParaRPr lang="en-ZA" sz="1300" dirty="0">
                        <a:effectLst/>
                        <a:latin typeface="Gill Sans MT" panose="020B0502020104020203" pitchFamily="34" charset="0"/>
                        <a:ea typeface="Calibri" panose="020F0502020204030204" pitchFamily="34" charset="0"/>
                        <a:cs typeface="Arial" panose="020B0604020202020204" pitchFamily="34" charset="0"/>
                      </a:endParaRPr>
                    </a:p>
                    <a:p>
                      <a:pPr algn="just">
                        <a:lnSpc>
                          <a:spcPct val="100000"/>
                        </a:lnSpc>
                        <a:spcAft>
                          <a:spcPts val="0"/>
                        </a:spcAft>
                      </a:pPr>
                      <a:endParaRPr lang="en-ZA" sz="13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Service Level Agreement (SLA) with service provider amended (to provide for response to sector needs as a result of the effects COVID-19 Pandemic)</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1300" kern="1200" dirty="0">
                          <a:solidFill>
                            <a:srgbClr val="000000"/>
                          </a:solidFill>
                          <a:effectLst/>
                          <a:latin typeface="Gill Sans MT" panose="020B0502020104020203" pitchFamily="34" charset="0"/>
                          <a:ea typeface="Calibri" panose="020F0502020204030204" pitchFamily="34" charset="0"/>
                        </a:rPr>
                        <a:t>Business support programme implement for tourism businesses affected by COVID-19 pandemic in line with amended SLA</a:t>
                      </a:r>
                      <a:endParaRPr lang="en-ZA" sz="1300" dirty="0">
                        <a:effectLst/>
                        <a:latin typeface="Gill Sans MT" panose="020B0502020104020203" pitchFamily="34" charset="0"/>
                        <a:ea typeface="Times New Roman" panose="02020603050405020304" pitchFamily="18" charset="0"/>
                      </a:endParaRPr>
                    </a:p>
                    <a:p>
                      <a:pPr algn="just">
                        <a:lnSpc>
                          <a:spcPct val="100000"/>
                        </a:lnSpc>
                        <a:spcAft>
                          <a:spcPts val="0"/>
                        </a:spcAft>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1300" kern="1200" dirty="0">
                          <a:solidFill>
                            <a:srgbClr val="000000"/>
                          </a:solidFill>
                          <a:effectLst/>
                          <a:latin typeface="Gill Sans MT" panose="020B0502020104020203" pitchFamily="34" charset="0"/>
                          <a:ea typeface="Calibri" panose="020F0502020204030204" pitchFamily="34" charset="0"/>
                        </a:rPr>
                        <a:t>Business support programme implement for tourism businesses affected by COVID-19 pandemic in line with amended SLA</a:t>
                      </a:r>
                      <a:endParaRPr lang="en-ZA" sz="1300" dirty="0">
                        <a:effectLst/>
                        <a:latin typeface="Gill Sans MT" panose="020B0502020104020203" pitchFamily="34" charset="0"/>
                        <a:ea typeface="Times New Roman" panose="02020603050405020304" pitchFamily="18" charset="0"/>
                      </a:endParaRPr>
                    </a:p>
                    <a:p>
                      <a:pPr algn="just">
                        <a:lnSpc>
                          <a:spcPct val="100000"/>
                        </a:lnSpc>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Annual Progress Report on </a:t>
                      </a: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Manyeleti Tourism Incubator</a:t>
                      </a: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developed</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r h="996287">
                <a:tc>
                  <a:txBody>
                    <a:bodyPr/>
                    <a:lstStyle/>
                    <a:p>
                      <a:pPr marL="177800" marR="0" lvl="0" indent="-177800" algn="just">
                        <a:lnSpc>
                          <a:spcPct val="100000"/>
                        </a:lnSpc>
                        <a:spcBef>
                          <a:spcPts val="0"/>
                        </a:spcBef>
                        <a:spcAft>
                          <a:spcPts val="0"/>
                        </a:spcAft>
                        <a:buFont typeface="+mj-lt"/>
                        <a:buAutoNum type="romanLcPeriod" startAt="2"/>
                      </a:pPr>
                      <a:r>
                        <a:rPr lang="en-GB" sz="1300" dirty="0">
                          <a:effectLst/>
                          <a:latin typeface="Gill Sans MT" panose="020B0502020104020203" pitchFamily="34" charset="0"/>
                          <a:ea typeface="Calibri" panose="020F0502020204030204" pitchFamily="34" charset="0"/>
                          <a:cs typeface="Times New Roman" panose="02020603050405020304" pitchFamily="18" charset="0"/>
                        </a:rPr>
                        <a:t>Phalaborwa Tourism Incubator</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Service Level Agreement (SLA) with service provider amended (to provide for response to sector needs as a result of the effects COVID-19 Pandemic)</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1300" kern="1200" dirty="0">
                          <a:solidFill>
                            <a:srgbClr val="000000"/>
                          </a:solidFill>
                          <a:effectLst/>
                          <a:latin typeface="Gill Sans MT" panose="020B0502020104020203" pitchFamily="34" charset="0"/>
                          <a:ea typeface="Calibri" panose="020F0502020204030204" pitchFamily="34" charset="0"/>
                        </a:rPr>
                        <a:t>Business support programme implement for tourism businesses affected by COVID-19 pandemic in line with amended SLA</a:t>
                      </a:r>
                      <a:endParaRPr lang="en-ZA" sz="1300" dirty="0">
                        <a:effectLst/>
                        <a:latin typeface="Gill Sans MT" panose="020B0502020104020203" pitchFamily="34" charset="0"/>
                        <a:ea typeface="Times New Roman" panose="02020603050405020304" pitchFamily="18" charset="0"/>
                      </a:endParaRPr>
                    </a:p>
                    <a:p>
                      <a:pPr algn="just">
                        <a:lnSpc>
                          <a:spcPct val="100000"/>
                        </a:lnSpc>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1300" kern="1200" dirty="0">
                          <a:solidFill>
                            <a:srgbClr val="000000"/>
                          </a:solidFill>
                          <a:effectLst/>
                          <a:latin typeface="Gill Sans MT" panose="020B0502020104020203" pitchFamily="34" charset="0"/>
                          <a:ea typeface="Calibri" panose="020F0502020204030204" pitchFamily="34" charset="0"/>
                        </a:rPr>
                        <a:t>Business support programme implement for tourism businesses affected by COVID-19 pandemic in line with amended SLA</a:t>
                      </a:r>
                      <a:endParaRPr lang="en-ZA" sz="1300" dirty="0">
                        <a:effectLst/>
                        <a:latin typeface="Gill Sans MT" panose="020B0502020104020203" pitchFamily="34" charset="0"/>
                        <a:ea typeface="Times New Roman" panose="02020603050405020304" pitchFamily="18" charset="0"/>
                      </a:endParaRPr>
                    </a:p>
                    <a:p>
                      <a:pPr algn="just">
                        <a:lnSpc>
                          <a:spcPct val="100000"/>
                        </a:lnSpc>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Annual Progress Report on </a:t>
                      </a: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Phalaborwa Tourism Incubator</a:t>
                      </a: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developed</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3898675"/>
                  </a:ext>
                </a:extLst>
              </a:tr>
            </a:tbl>
          </a:graphicData>
        </a:graphic>
      </p:graphicFrame>
      <p:sp>
        <p:nvSpPr>
          <p:cNvPr id="2" name="Footer Placeholder 1"/>
          <p:cNvSpPr>
            <a:spLocks noGrp="1"/>
          </p:cNvSpPr>
          <p:nvPr>
            <p:ph type="ftr" sz="quarter" idx="11"/>
          </p:nvPr>
        </p:nvSpPr>
        <p:spPr>
          <a:xfrm>
            <a:off x="354327" y="6028664"/>
            <a:ext cx="515936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696859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354326" y="111869"/>
            <a:ext cx="8462127" cy="507772"/>
          </a:xfrm>
        </p:spPr>
        <p:txBody>
          <a:bodyPr>
            <a:noAutofit/>
          </a:bodyPr>
          <a:lstStyle/>
          <a:p>
            <a:pPr algn="ctr"/>
            <a:r>
              <a:rPr lang="en-ZA" sz="2000" dirty="0"/>
              <a:t>Programme 4:  Tourism Sector Support  Services Annual </a:t>
            </a:r>
            <a:r>
              <a:rPr lang="en-ZA" sz="2100" dirty="0"/>
              <a:t>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26936457"/>
              </p:ext>
            </p:extLst>
          </p:nvPr>
        </p:nvGraphicFramePr>
        <p:xfrm>
          <a:off x="354327" y="723331"/>
          <a:ext cx="8462127" cy="5080038"/>
        </p:xfrm>
        <a:graphic>
          <a:graphicData uri="http://schemas.openxmlformats.org/drawingml/2006/table">
            <a:tbl>
              <a:tblPr firstRow="1" bandRow="1">
                <a:tableStyleId>{21E4AEA4-8DFA-4A89-87EB-49C32662AFE0}</a:tableStyleId>
              </a:tblPr>
              <a:tblGrid>
                <a:gridCol w="1438378">
                  <a:extLst>
                    <a:ext uri="{9D8B030D-6E8A-4147-A177-3AD203B41FA5}">
                      <a16:colId xmlns:a16="http://schemas.microsoft.com/office/drawing/2014/main" val="20001"/>
                    </a:ext>
                  </a:extLst>
                </a:gridCol>
                <a:gridCol w="2083259">
                  <a:extLst>
                    <a:ext uri="{9D8B030D-6E8A-4147-A177-3AD203B41FA5}">
                      <a16:colId xmlns:a16="http://schemas.microsoft.com/office/drawing/2014/main" val="3712079813"/>
                    </a:ext>
                  </a:extLst>
                </a:gridCol>
                <a:gridCol w="1616498">
                  <a:extLst>
                    <a:ext uri="{9D8B030D-6E8A-4147-A177-3AD203B41FA5}">
                      <a16:colId xmlns:a16="http://schemas.microsoft.com/office/drawing/2014/main" val="3689990817"/>
                    </a:ext>
                  </a:extLst>
                </a:gridCol>
                <a:gridCol w="1565906">
                  <a:extLst>
                    <a:ext uri="{9D8B030D-6E8A-4147-A177-3AD203B41FA5}">
                      <a16:colId xmlns:a16="http://schemas.microsoft.com/office/drawing/2014/main" val="2277793781"/>
                    </a:ext>
                  </a:extLst>
                </a:gridCol>
                <a:gridCol w="1758086">
                  <a:extLst>
                    <a:ext uri="{9D8B030D-6E8A-4147-A177-3AD203B41FA5}">
                      <a16:colId xmlns:a16="http://schemas.microsoft.com/office/drawing/2014/main" val="20005"/>
                    </a:ext>
                  </a:extLst>
                </a:gridCol>
              </a:tblGrid>
              <a:tr h="288651">
                <a:tc rowSpan="2">
                  <a:txBody>
                    <a:bodyPr/>
                    <a:lstStyle/>
                    <a:p>
                      <a:pPr algn="just">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197498">
                <a:tc vMerge="1">
                  <a:txBody>
                    <a:bodyPr/>
                    <a:lstStyle/>
                    <a:p>
                      <a:endParaRPr lang="en-ZA" dirty="0"/>
                    </a:p>
                  </a:txBody>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4996">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a:t>
                      </a:r>
                      <a:r>
                        <a:rPr lang="en-US" sz="1300" dirty="0">
                          <a:effectLst/>
                          <a:latin typeface="Gill Sans MT" panose="020B0502020104020203" pitchFamily="34" charset="0"/>
                          <a:ea typeface="Calibri" panose="020F0502020204030204" pitchFamily="34" charset="0"/>
                          <a:cs typeface="Arial" panose="020B0604020202020204" pitchFamily="34" charset="0"/>
                        </a:rPr>
                        <a:t>Increased participation of the SMMEs in the Tourism Sector for inclusive economic growth</a:t>
                      </a:r>
                      <a:endPar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a:t>
                      </a:r>
                      <a:r>
                        <a:rPr lang="en-GB" sz="1300" kern="1200" dirty="0">
                          <a:solidFill>
                            <a:schemeClr val="dk1"/>
                          </a:solidFill>
                          <a:effectLst/>
                          <a:latin typeface="Gill Sans MT" panose="020B0502020104020203" pitchFamily="34" charset="0"/>
                          <a:ea typeface="+mn-ea"/>
                          <a:cs typeface="+mn-cs"/>
                        </a:rPr>
                        <a:t>Number of initiatives implemented to support tourism SMMEs</a:t>
                      </a:r>
                      <a:endParaRPr lang="en-US" sz="13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197498">
                <a:tc gridSpan="5">
                  <a:txBody>
                    <a:bodyPr/>
                    <a:lstStyle/>
                    <a:p>
                      <a:pPr algn="just">
                        <a:lnSpc>
                          <a:spcPct val="100000"/>
                        </a:lnSpc>
                        <a:spcAft>
                          <a:spcPts val="0"/>
                        </a:spcAft>
                      </a:pPr>
                      <a:r>
                        <a:rPr lang="en-GB" sz="1300" b="1" dirty="0">
                          <a:effectLst/>
                          <a:latin typeface="Gill Sans MT" panose="020B0502020104020203" pitchFamily="34" charset="0"/>
                          <a:ea typeface="Calibri" panose="020F0502020204030204" pitchFamily="34" charset="0"/>
                          <a:cs typeface="Times New Roman" panose="02020603050405020304" pitchFamily="18" charset="0"/>
                        </a:rPr>
                        <a:t>Two initiatives implemented to support tourism SMMEs</a:t>
                      </a:r>
                      <a:r>
                        <a:rPr lang="en-GB" sz="1300" b="1"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975872277"/>
                  </a:ext>
                </a:extLst>
              </a:tr>
              <a:tr h="197498">
                <a:tc gridSpan="5">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GB" sz="1300" b="1" kern="1200" dirty="0">
                          <a:solidFill>
                            <a:schemeClr val="dk1"/>
                          </a:solidFill>
                          <a:effectLst/>
                          <a:latin typeface="Gill Sans MT" panose="020B0502020104020203" pitchFamily="34" charset="0"/>
                          <a:ea typeface="+mn-ea"/>
                          <a:cs typeface="+mn-cs"/>
                        </a:rPr>
                        <a:t>Implementation of five incubators … continued</a:t>
                      </a:r>
                      <a:r>
                        <a:rPr lang="en-ZA" sz="1300" b="1" kern="1200" dirty="0">
                          <a:effectLst/>
                          <a:latin typeface="Gill Sans MT" panose="020B0502020104020203" pitchFamily="34" charset="0"/>
                          <a:ea typeface="Times New Roman" panose="02020603050405020304" pitchFamily="18" charset="0"/>
                          <a:cs typeface="Arial" panose="020B0604020202020204" pitchFamily="34" charset="0"/>
                        </a:rPr>
                        <a:t>:</a:t>
                      </a:r>
                      <a:endParaRPr lang="en-ZA" sz="1300" b="1"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20476352"/>
                  </a:ext>
                </a:extLst>
              </a:tr>
              <a:tr h="1579982">
                <a:tc>
                  <a:txBody>
                    <a:bodyPr/>
                    <a:lstStyle/>
                    <a:p>
                      <a:pPr marL="177800" marR="0" lvl="0" indent="-177800" algn="just" defTabSz="914400" rtl="0" eaLnBrk="1" fontAlgn="auto" latinLnBrk="0" hangingPunct="1">
                        <a:lnSpc>
                          <a:spcPct val="100000"/>
                        </a:lnSpc>
                        <a:spcBef>
                          <a:spcPts val="0"/>
                        </a:spcBef>
                        <a:spcAft>
                          <a:spcPts val="0"/>
                        </a:spcAft>
                        <a:buClrTx/>
                        <a:buSzTx/>
                        <a:buFont typeface="+mj-lt"/>
                        <a:buAutoNum type="romanLcPeriod" startAt="3"/>
                        <a:tabLst/>
                        <a:defRPr/>
                      </a:pPr>
                      <a:r>
                        <a:rPr kumimoji="0" lang="en-GB" sz="13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Mier Tourism Incubator</a:t>
                      </a:r>
                      <a:endPar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endParaRPr lang="en-ZA" sz="13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Service Level Agreement (SLA) with service provider amended (to provide for response to sector needs as a result of the effects COVID-19 Pandemic)</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1300" kern="1200" dirty="0">
                          <a:solidFill>
                            <a:srgbClr val="000000"/>
                          </a:solidFill>
                          <a:effectLst/>
                          <a:latin typeface="Gill Sans MT" panose="020B0502020104020203" pitchFamily="34" charset="0"/>
                          <a:ea typeface="Calibri" panose="020F0502020204030204" pitchFamily="34" charset="0"/>
                        </a:rPr>
                        <a:t>Business support programme implement for tourism businesses affected by COVID-19 pandemic in line with amended SLA</a:t>
                      </a:r>
                      <a:endParaRPr lang="en-ZA" sz="1300" dirty="0">
                        <a:effectLst/>
                        <a:latin typeface="Gill Sans MT" panose="020B0502020104020203" pitchFamily="34" charset="0"/>
                        <a:ea typeface="Times New Roman" panose="02020603050405020304" pitchFamily="18" charset="0"/>
                      </a:endParaRPr>
                    </a:p>
                    <a:p>
                      <a:pPr algn="just">
                        <a:lnSpc>
                          <a:spcPct val="100000"/>
                        </a:lnSpc>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1300" kern="1200" dirty="0">
                          <a:solidFill>
                            <a:srgbClr val="000000"/>
                          </a:solidFill>
                          <a:effectLst/>
                          <a:latin typeface="Gill Sans MT" panose="020B0502020104020203" pitchFamily="34" charset="0"/>
                          <a:ea typeface="Calibri" panose="020F0502020204030204" pitchFamily="34" charset="0"/>
                        </a:rPr>
                        <a:t>Business support programme implement for tourism businesses affected by COVID-19 pandemic in line with amended SLA</a:t>
                      </a:r>
                      <a:endParaRPr lang="en-ZA" sz="1300" dirty="0">
                        <a:effectLst/>
                        <a:latin typeface="Gill Sans MT" panose="020B0502020104020203" pitchFamily="34" charset="0"/>
                        <a:ea typeface="Times New Roman" panose="02020603050405020304" pitchFamily="18" charset="0"/>
                      </a:endParaRPr>
                    </a:p>
                    <a:p>
                      <a:pPr algn="just">
                        <a:lnSpc>
                          <a:spcPct val="100000"/>
                        </a:lnSpc>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Annual Progress Report on Mier Tourism Incubator developed</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r h="1184987">
                <a:tc>
                  <a:txBody>
                    <a:bodyPr/>
                    <a:lstStyle/>
                    <a:p>
                      <a:pPr marL="0" marR="0" lvl="0" indent="0" algn="just">
                        <a:lnSpc>
                          <a:spcPct val="100000"/>
                        </a:lnSpc>
                        <a:spcBef>
                          <a:spcPts val="0"/>
                        </a:spcBef>
                        <a:spcAft>
                          <a:spcPts val="0"/>
                        </a:spcAft>
                        <a:buFont typeface="+mj-lt"/>
                        <a:buNone/>
                      </a:pPr>
                      <a:r>
                        <a:rPr kumimoji="0" lang="en-GB" sz="13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iv. Technology Innovation Incubator</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p>
                      <a:pPr marL="228600" marR="0" algn="just">
                        <a:lnSpc>
                          <a:spcPct val="100000"/>
                        </a:lnSpc>
                        <a:spcBef>
                          <a:spcPts val="0"/>
                        </a:spcBef>
                        <a:spcAft>
                          <a:spcPts val="0"/>
                        </a:spcAft>
                      </a:pPr>
                      <a:r>
                        <a:rPr lang="en-GB" sz="13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300" dirty="0">
                          <a:solidFill>
                            <a:srgbClr val="000000"/>
                          </a:solidFill>
                          <a:effectLst/>
                          <a:latin typeface="Gill Sans MT" panose="020B0502020104020203" pitchFamily="34" charset="0"/>
                          <a:ea typeface="Times New Roman" panose="02020603050405020304" pitchFamily="18" charset="0"/>
                        </a:rPr>
                        <a:t>Recruitment of programme beneficiaries.</a:t>
                      </a:r>
                      <a:endParaRPr lang="en-ZA" sz="13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3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Enterprise diagnostic needs assessment and growth path developed.</a:t>
                      </a: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Monitor the delivery of business development services </a:t>
                      </a: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implemented</a:t>
                      </a:r>
                    </a:p>
                    <a:p>
                      <a:pPr algn="just">
                        <a:lnSpc>
                          <a:spcPct val="100000"/>
                        </a:lnSpc>
                        <a:spcAft>
                          <a:spcPts val="0"/>
                        </a:spcAft>
                      </a:pP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300" kern="1200" dirty="0">
                          <a:effectLst/>
                          <a:latin typeface="Gill Sans MT" panose="020B0502020104020203" pitchFamily="34" charset="0"/>
                          <a:ea typeface="Calibri" panose="020F0502020204030204" pitchFamily="34" charset="0"/>
                          <a:cs typeface="Times New Roman" panose="02020603050405020304" pitchFamily="18" charset="0"/>
                        </a:rPr>
                        <a:t>Annual performance report on the Technology Incubator developed.</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GB" sz="1300" b="1" dirty="0">
                          <a:effectLst/>
                          <a:latin typeface="Gill Sans MT" panose="020B0502020104020203" pitchFamily="34" charset="0"/>
                          <a:ea typeface="Calibri" panose="020F0502020204030204" pitchFamily="34" charset="0"/>
                          <a:cs typeface="Times New Roman" panose="02020603050405020304" pitchFamily="18" charset="0"/>
                        </a:rPr>
                        <a:t> </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3898675"/>
                  </a:ext>
                </a:extLst>
              </a:tr>
              <a:tr h="1026198">
                <a:tc>
                  <a:txBody>
                    <a:bodyPr/>
                    <a:lstStyle/>
                    <a:p>
                      <a:pPr marL="0" lvl="0" indent="0" algn="just">
                        <a:lnSpc>
                          <a:spcPct val="100000"/>
                        </a:lnSpc>
                        <a:spcAft>
                          <a:spcPts val="0"/>
                        </a:spcAft>
                        <a:buFont typeface="+mj-lt"/>
                        <a:buNone/>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v. Tour Operator Incubator </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p>
                      <a:pPr marL="228600" algn="just">
                        <a:lnSpc>
                          <a:spcPct val="100000"/>
                        </a:lnSpc>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300" dirty="0">
                          <a:solidFill>
                            <a:srgbClr val="000000"/>
                          </a:solidFill>
                          <a:effectLst/>
                          <a:latin typeface="Gill Sans MT" panose="020B0502020104020203" pitchFamily="34" charset="0"/>
                        </a:rPr>
                        <a:t>Recruitment of programme beneficiaries undertaken – based on assessment of needs as related to COVID-19 Recovery</a:t>
                      </a:r>
                      <a:endParaRPr lang="en-ZA" sz="13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Enterprise diagnostic needs assessment and growth path developed</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Monitor the delivery of business development services  </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Annual performance report on the Tour Operator Incubator developed </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2282702"/>
                  </a:ext>
                </a:extLst>
              </a:tr>
            </a:tbl>
          </a:graphicData>
        </a:graphic>
      </p:graphicFrame>
      <p:sp>
        <p:nvSpPr>
          <p:cNvPr id="2" name="Footer Placeholder 1"/>
          <p:cNvSpPr>
            <a:spLocks noGrp="1"/>
          </p:cNvSpPr>
          <p:nvPr>
            <p:ph type="ftr" sz="quarter" idx="11"/>
          </p:nvPr>
        </p:nvSpPr>
        <p:spPr>
          <a:xfrm>
            <a:off x="354327" y="6010749"/>
            <a:ext cx="515936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23184523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439534"/>
          </a:xfrm>
        </p:spPr>
        <p:txBody>
          <a:bodyPr>
            <a:noAutofit/>
          </a:bodyPr>
          <a:lstStyle/>
          <a:p>
            <a:pPr algn="ctr"/>
            <a:r>
              <a:rPr lang="en-ZA" sz="2000" dirty="0"/>
              <a:t>Programme 4:  Tourism Sector Support  Services Annual </a:t>
            </a:r>
            <a:r>
              <a:rPr lang="en-ZA" sz="2100" dirty="0"/>
              <a:t>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02491250"/>
              </p:ext>
            </p:extLst>
          </p:nvPr>
        </p:nvGraphicFramePr>
        <p:xfrm>
          <a:off x="258792" y="763047"/>
          <a:ext cx="8462127" cy="4081908"/>
        </p:xfrm>
        <a:graphic>
          <a:graphicData uri="http://schemas.openxmlformats.org/drawingml/2006/table">
            <a:tbl>
              <a:tblPr firstRow="1" bandRow="1">
                <a:tableStyleId>{21E4AEA4-8DFA-4A89-87EB-49C32662AFE0}</a:tableStyleId>
              </a:tblPr>
              <a:tblGrid>
                <a:gridCol w="1924850">
                  <a:extLst>
                    <a:ext uri="{9D8B030D-6E8A-4147-A177-3AD203B41FA5}">
                      <a16:colId xmlns:a16="http://schemas.microsoft.com/office/drawing/2014/main" val="20001"/>
                    </a:ext>
                  </a:extLst>
                </a:gridCol>
                <a:gridCol w="1596788">
                  <a:extLst>
                    <a:ext uri="{9D8B030D-6E8A-4147-A177-3AD203B41FA5}">
                      <a16:colId xmlns:a16="http://schemas.microsoft.com/office/drawing/2014/main" val="1583560570"/>
                    </a:ext>
                  </a:extLst>
                </a:gridCol>
                <a:gridCol w="1616497">
                  <a:extLst>
                    <a:ext uri="{9D8B030D-6E8A-4147-A177-3AD203B41FA5}">
                      <a16:colId xmlns:a16="http://schemas.microsoft.com/office/drawing/2014/main" val="450379884"/>
                    </a:ext>
                  </a:extLst>
                </a:gridCol>
                <a:gridCol w="1565906">
                  <a:extLst>
                    <a:ext uri="{9D8B030D-6E8A-4147-A177-3AD203B41FA5}">
                      <a16:colId xmlns:a16="http://schemas.microsoft.com/office/drawing/2014/main" val="2277793781"/>
                    </a:ext>
                  </a:extLst>
                </a:gridCol>
                <a:gridCol w="1758086">
                  <a:extLst>
                    <a:ext uri="{9D8B030D-6E8A-4147-A177-3AD203B41FA5}">
                      <a16:colId xmlns:a16="http://schemas.microsoft.com/office/drawing/2014/main" val="20005"/>
                    </a:ext>
                  </a:extLst>
                </a:gridCol>
              </a:tblGrid>
              <a:tr h="234593">
                <a:tc rowSpan="2">
                  <a:txBody>
                    <a:bodyPr/>
                    <a:lstStyle/>
                    <a:p>
                      <a:pPr algn="just">
                        <a:lnSpc>
                          <a:spcPct val="100000"/>
                        </a:lnSpc>
                      </a:pPr>
                      <a:r>
                        <a:rPr lang="en-ZA"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pPr>
                      <a:r>
                        <a:rPr lang="en-ZA"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175022">
                <a:tc vMerge="1">
                  <a:txBody>
                    <a:bodyPr/>
                    <a:lstStyle/>
                    <a:p>
                      <a:endParaRPr lang="en-ZA" dirty="0"/>
                    </a:p>
                  </a:txBody>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3519">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a:t>
                      </a:r>
                      <a:r>
                        <a:rPr lang="en-US" sz="1600" dirty="0">
                          <a:effectLst/>
                          <a:latin typeface="Gill Sans MT" panose="020B0502020104020203" pitchFamily="34" charset="0"/>
                          <a:ea typeface="Calibri" panose="020F0502020204030204" pitchFamily="34" charset="0"/>
                          <a:cs typeface="Arial" panose="020B0604020202020204" pitchFamily="34" charset="0"/>
                        </a:rPr>
                        <a:t>Increased participation of the SMMEs in the Tourism Sector for inclusive economic growth</a:t>
                      </a:r>
                      <a:endPar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a:t>
                      </a:r>
                      <a:r>
                        <a:rPr lang="en-GB" sz="1600" kern="1200" dirty="0">
                          <a:solidFill>
                            <a:schemeClr val="dk1"/>
                          </a:solidFill>
                          <a:effectLst/>
                          <a:latin typeface="Gill Sans MT" panose="020B0502020104020203" pitchFamily="34" charset="0"/>
                          <a:ea typeface="+mn-ea"/>
                          <a:cs typeface="+mn-cs"/>
                        </a:rPr>
                        <a:t>Number of initiatives implemented to support tourism SMMEs</a:t>
                      </a:r>
                      <a:endParaRPr lang="en-US" sz="16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332868">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T</a:t>
                      </a:r>
                      <a:r>
                        <a:rPr kumimoji="0" lang="en-GB" sz="16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wo initiatives implemented to support tourism SMMEs … continued</a:t>
                      </a:r>
                      <a:r>
                        <a:rPr kumimoji="0" lang="en-GB" sz="1600" b="1"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ZA" sz="16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20476352"/>
                  </a:ext>
                </a:extLst>
              </a:tr>
              <a:tr h="1942654">
                <a:tc>
                  <a:txBody>
                    <a:bodyPr/>
                    <a:lstStyle/>
                    <a:p>
                      <a:pPr marL="177800" marR="0" lvl="0" indent="-177800" algn="just">
                        <a:lnSpc>
                          <a:spcPct val="100000"/>
                        </a:lnSpc>
                        <a:spcBef>
                          <a:spcPts val="0"/>
                        </a:spcBef>
                        <a:spcAft>
                          <a:spcPts val="0"/>
                        </a:spcAft>
                        <a:buFont typeface="+mj-lt"/>
                        <a:buAutoNum type="arabicPeriod" startAt="2"/>
                      </a:pPr>
                      <a:r>
                        <a:rPr lang="en-GB"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Empower youth trained in food </a:t>
                      </a:r>
                      <a:r>
                        <a:rPr lang="en-GB" sz="1600" dirty="0">
                          <a:effectLst/>
                          <a:latin typeface="Gill Sans MT" panose="020B0502020104020203" pitchFamily="34" charset="0"/>
                          <a:ea typeface="Calibri" panose="020F0502020204030204" pitchFamily="34" charset="0"/>
                          <a:cs typeface="Times New Roman" panose="02020603050405020304" pitchFamily="18" charset="0"/>
                        </a:rPr>
                        <a:t>services</a:t>
                      </a:r>
                      <a:r>
                        <a:rPr lang="en-GB"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to become owners and operators in the food services business (including virtual platforms</a:t>
                      </a:r>
                      <a:endParaRPr lang="en-US"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600" dirty="0">
                          <a:solidFill>
                            <a:srgbClr val="000000"/>
                          </a:solidFill>
                          <a:effectLst/>
                          <a:latin typeface="Gill Sans MT" panose="020B0502020104020203" pitchFamily="34" charset="0"/>
                        </a:rPr>
                        <a:t>Concept to implement New Venture Creation Programme for youth in food services business (including virtual platforms) finalised</a:t>
                      </a:r>
                      <a:endParaRPr lang="en-ZA" sz="16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Service provider appointed to implement New Venture Creation Programme for Youth in food services business (including virtual platforms)</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Programme for New Venture Creation Programme to empower youth in food services business (including virtual platforms) implemented</a:t>
                      </a:r>
                    </a:p>
                    <a:p>
                      <a:pPr algn="just">
                        <a:lnSpc>
                          <a:spcPct val="100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Programme for New Venture Creation Programme to empower youth in food services business (including virtual platforms  implemented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3898675"/>
                  </a:ext>
                </a:extLst>
              </a:tr>
            </a:tbl>
          </a:graphicData>
        </a:graphic>
      </p:graphicFrame>
      <p:sp>
        <p:nvSpPr>
          <p:cNvPr id="2" name="Footer Placeholder 1"/>
          <p:cNvSpPr>
            <a:spLocks noGrp="1"/>
          </p:cNvSpPr>
          <p:nvPr>
            <p:ph type="ftr" sz="quarter" idx="11"/>
          </p:nvPr>
        </p:nvSpPr>
        <p:spPr>
          <a:xfrm>
            <a:off x="258792" y="6004891"/>
            <a:ext cx="514572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39465511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136479"/>
            <a:ext cx="8462126" cy="423080"/>
          </a:xfrm>
        </p:spPr>
        <p:txBody>
          <a:bodyPr>
            <a:noAutofit/>
          </a:bodyPr>
          <a:lstStyle/>
          <a:p>
            <a:pPr algn="ctr"/>
            <a:r>
              <a:rPr lang="en-ZA" sz="2000" dirty="0"/>
              <a:t>Programme 4:  Tourism Sector Support  Services Annual </a:t>
            </a:r>
            <a:r>
              <a:rPr lang="en-ZA" sz="2100" dirty="0"/>
              <a:t>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381277"/>
              </p:ext>
            </p:extLst>
          </p:nvPr>
        </p:nvGraphicFramePr>
        <p:xfrm>
          <a:off x="258793" y="727936"/>
          <a:ext cx="8557661" cy="5166110"/>
        </p:xfrm>
        <a:graphic>
          <a:graphicData uri="http://schemas.openxmlformats.org/drawingml/2006/table">
            <a:tbl>
              <a:tblPr firstRow="1" bandRow="1">
                <a:tableStyleId>{21E4AEA4-8DFA-4A89-87EB-49C32662AFE0}</a:tableStyleId>
              </a:tblPr>
              <a:tblGrid>
                <a:gridCol w="1699819">
                  <a:extLst>
                    <a:ext uri="{9D8B030D-6E8A-4147-A177-3AD203B41FA5}">
                      <a16:colId xmlns:a16="http://schemas.microsoft.com/office/drawing/2014/main" val="20001"/>
                    </a:ext>
                  </a:extLst>
                </a:gridCol>
                <a:gridCol w="1896150">
                  <a:extLst>
                    <a:ext uri="{9D8B030D-6E8A-4147-A177-3AD203B41FA5}">
                      <a16:colId xmlns:a16="http://schemas.microsoft.com/office/drawing/2014/main" val="661029944"/>
                    </a:ext>
                  </a:extLst>
                </a:gridCol>
                <a:gridCol w="196154">
                  <a:extLst>
                    <a:ext uri="{9D8B030D-6E8A-4147-A177-3AD203B41FA5}">
                      <a16:colId xmlns:a16="http://schemas.microsoft.com/office/drawing/2014/main" val="1806822883"/>
                    </a:ext>
                  </a:extLst>
                </a:gridCol>
                <a:gridCol w="1597249">
                  <a:extLst>
                    <a:ext uri="{9D8B030D-6E8A-4147-A177-3AD203B41FA5}">
                      <a16:colId xmlns:a16="http://schemas.microsoft.com/office/drawing/2014/main" val="834991488"/>
                    </a:ext>
                  </a:extLst>
                </a:gridCol>
                <a:gridCol w="653844">
                  <a:extLst>
                    <a:ext uri="{9D8B030D-6E8A-4147-A177-3AD203B41FA5}">
                      <a16:colId xmlns:a16="http://schemas.microsoft.com/office/drawing/2014/main" val="2872556611"/>
                    </a:ext>
                  </a:extLst>
                </a:gridCol>
                <a:gridCol w="990108">
                  <a:extLst>
                    <a:ext uri="{9D8B030D-6E8A-4147-A177-3AD203B41FA5}">
                      <a16:colId xmlns:a16="http://schemas.microsoft.com/office/drawing/2014/main" val="1054756585"/>
                    </a:ext>
                  </a:extLst>
                </a:gridCol>
                <a:gridCol w="205494">
                  <a:extLst>
                    <a:ext uri="{9D8B030D-6E8A-4147-A177-3AD203B41FA5}">
                      <a16:colId xmlns:a16="http://schemas.microsoft.com/office/drawing/2014/main" val="1191002659"/>
                    </a:ext>
                  </a:extLst>
                </a:gridCol>
                <a:gridCol w="1318843">
                  <a:extLst>
                    <a:ext uri="{9D8B030D-6E8A-4147-A177-3AD203B41FA5}">
                      <a16:colId xmlns:a16="http://schemas.microsoft.com/office/drawing/2014/main" val="1647966773"/>
                    </a:ext>
                  </a:extLst>
                </a:gridCol>
              </a:tblGrid>
              <a:tr h="281169">
                <a:tc rowSpan="2">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7">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pPr algn="ctr">
                        <a:lnSpc>
                          <a:spcPct val="100000"/>
                        </a:lnSpc>
                      </a:pP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extLst>
                  <a:ext uri="{0D108BD9-81ED-4DB2-BD59-A6C34878D82A}">
                    <a16:rowId xmlns:a16="http://schemas.microsoft.com/office/drawing/2014/main" val="10000"/>
                  </a:ext>
                </a:extLst>
              </a:tr>
              <a:tr h="260990">
                <a:tc vMerge="1">
                  <a:txBody>
                    <a:bodyPr/>
                    <a:lstStyle/>
                    <a:p>
                      <a:endParaRPr lang="en-ZA" dirty="0"/>
                    </a:p>
                  </a:txBody>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0000"/>
                        </a:lnSpc>
                        <a:spcAft>
                          <a:spcPts val="0"/>
                        </a:spcAft>
                      </a:pP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0000"/>
                        </a:lnSpc>
                        <a:spcAft>
                          <a:spcPts val="0"/>
                        </a:spcAft>
                      </a:pP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0000"/>
                        </a:lnSpc>
                        <a:spcAft>
                          <a:spcPts val="0"/>
                        </a:spcAft>
                      </a:pP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4758">
                <a:tc gridSpan="8">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a:t>
                      </a:r>
                      <a:r>
                        <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r>
                        <a:rPr lang="en-US" sz="1300" b="0" dirty="0">
                          <a:effectLst/>
                          <a:latin typeface="Gill Sans MT" panose="020B0502020104020203" pitchFamily="34" charset="0"/>
                          <a:ea typeface="Calibri" panose="020F0502020204030204" pitchFamily="34" charset="0"/>
                          <a:cs typeface="Arial" panose="020B0604020202020204" pitchFamily="34" charset="0"/>
                        </a:rPr>
                        <a:t>Increased participation of women in the tourism sector to drive inclusive economic growth</a:t>
                      </a:r>
                      <a:endPar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a:t>
                      </a:r>
                      <a:r>
                        <a:rPr lang="en-GB" sz="1300" kern="1200" dirty="0">
                          <a:solidFill>
                            <a:schemeClr val="dk1"/>
                          </a:solidFill>
                          <a:effectLst/>
                          <a:latin typeface="Gill Sans MT" panose="020B0502020104020203" pitchFamily="34" charset="0"/>
                          <a:ea typeface="+mn-ea"/>
                          <a:cs typeface="+mn-cs"/>
                        </a:rPr>
                        <a:t>Number of initiatives implemented to increase participation of women in the tourism sector</a:t>
                      </a:r>
                      <a:endParaRPr lang="en-US" sz="13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56920">
                <a:tc gridSpan="8">
                  <a:txBody>
                    <a:bodyPr/>
                    <a:lstStyle/>
                    <a:p>
                      <a:pPr marL="0" indent="0" algn="just">
                        <a:lnSpc>
                          <a:spcPct val="100000"/>
                        </a:lnSpc>
                        <a:spcAft>
                          <a:spcPts val="0"/>
                        </a:spcAft>
                      </a:pPr>
                      <a:r>
                        <a:rPr lang="en-GB" sz="1300" b="1" kern="1200" dirty="0">
                          <a:effectLst/>
                          <a:latin typeface="Gill Sans MT" panose="020B0502020104020203" pitchFamily="34" charset="0"/>
                          <a:ea typeface="Times New Roman" panose="02020603050405020304" pitchFamily="18" charset="0"/>
                        </a:rPr>
                        <a:t>Two initiatives implemented to increase participation of women in the tourism sector:</a:t>
                      </a:r>
                      <a:endParaRPr lang="en-ZA" sz="13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342900" marR="0" lvl="0" indent="-342900" algn="just">
                        <a:lnSpc>
                          <a:spcPct val="107000"/>
                        </a:lnSpc>
                        <a:spcBef>
                          <a:spcPts val="0"/>
                        </a:spcBef>
                        <a:spcAft>
                          <a:spcPts val="0"/>
                        </a:spcAft>
                        <a:buFont typeface="Symbol" panose="05050102010706020507" pitchFamily="18" charset="2"/>
                        <a:buChar char=""/>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sz="14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sz="14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sz="14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1731412">
                <a:tc>
                  <a:txBody>
                    <a:bodyPr/>
                    <a:lstStyle/>
                    <a:p>
                      <a:pPr marL="177800" marR="0" lvl="0" indent="-177800" algn="just">
                        <a:lnSpc>
                          <a:spcPct val="100000"/>
                        </a:lnSpc>
                        <a:spcBef>
                          <a:spcPts val="0"/>
                        </a:spcBef>
                        <a:spcAft>
                          <a:spcPts val="0"/>
                        </a:spcAft>
                        <a:buFont typeface="+mj-lt"/>
                        <a:buAutoNum type="arabicPeriod"/>
                      </a:pPr>
                      <a:r>
                        <a:rPr lang="en-GB" sz="1300" kern="1200" dirty="0">
                          <a:effectLst/>
                          <a:latin typeface="Gill Sans MT" panose="020B0502020104020203" pitchFamily="34" charset="0"/>
                          <a:ea typeface="Times New Roman" panose="02020603050405020304" pitchFamily="18" charset="0"/>
                          <a:cs typeface="Times New Roman" panose="02020603050405020304" pitchFamily="18" charset="0"/>
                        </a:rPr>
                        <a:t>Implement WiT Enterprise Development Programme for up to 25 women in each of the nine provinces</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177800" marR="0" lvl="0" indent="-177800" algn="just" defTabSz="914400" rtl="0" eaLnBrk="1" latinLnBrk="0" hangingPunct="1">
                        <a:lnSpc>
                          <a:spcPct val="100000"/>
                        </a:lnSpc>
                        <a:spcBef>
                          <a:spcPts val="0"/>
                        </a:spcBef>
                        <a:spcAft>
                          <a:spcPts val="0"/>
                        </a:spcAft>
                        <a:buFont typeface="Symbol" panose="05050102010706020507" pitchFamily="18" charset="2"/>
                        <a:buChar char=""/>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Launch WiT Enterprise Development Programme.</a:t>
                      </a:r>
                      <a:endParaRPr lang="en-US"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177800" marR="0" lvl="0" indent="-177800" algn="just" defTabSz="914400" rtl="0" eaLnBrk="1" latinLnBrk="0" hangingPunct="1">
                        <a:lnSpc>
                          <a:spcPct val="100000"/>
                        </a:lnSpc>
                        <a:spcBef>
                          <a:spcPts val="0"/>
                        </a:spcBef>
                        <a:spcAft>
                          <a:spcPts val="0"/>
                        </a:spcAft>
                        <a:buFont typeface="Symbol" panose="05050102010706020507" pitchFamily="18" charset="2"/>
                        <a:buChar char=""/>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Finalise selection of up to 25 women beneficiaries in each of the nine provinces to participate in the Enterprise Development Programme</a:t>
                      </a:r>
                    </a:p>
                    <a:p>
                      <a:pPr marL="0" marR="0" lvl="0" indent="0" algn="just" defTabSz="914400" rtl="0" eaLnBrk="1" latinLnBrk="0" hangingPunct="1">
                        <a:lnSpc>
                          <a:spcPct val="100000"/>
                        </a:lnSpc>
                        <a:spcBef>
                          <a:spcPts val="0"/>
                        </a:spcBef>
                        <a:spcAft>
                          <a:spcPts val="0"/>
                        </a:spcAft>
                        <a:buFont typeface="Symbol" panose="05050102010706020507" pitchFamily="18" charset="2"/>
                        <a:buNone/>
                      </a:pPr>
                      <a:endParaRPr lang="en-US"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r>
                        <a:rPr lang="en-GB" sz="1400" dirty="0" err="1">
                          <a:effectLst/>
                          <a:latin typeface="Gill Sans MT" panose="020B0502020104020203" pitchFamily="34" charset="0"/>
                          <a:ea typeface="Calibri" panose="020F0502020204030204" pitchFamily="34" charset="0"/>
                          <a:cs typeface="Times New Roman" panose="02020603050405020304" pitchFamily="18" charset="0"/>
                        </a:rPr>
                        <a:t>WiT</a:t>
                      </a:r>
                      <a:r>
                        <a:rPr lang="en-GB" sz="1400" dirty="0">
                          <a:effectLst/>
                          <a:latin typeface="Gill Sans MT" panose="020B0502020104020203" pitchFamily="34" charset="0"/>
                          <a:ea typeface="Calibri" panose="020F0502020204030204" pitchFamily="34" charset="0"/>
                          <a:cs typeface="Times New Roman" panose="02020603050405020304" pitchFamily="18" charset="0"/>
                        </a:rPr>
                        <a:t> Enterprise Development Programme implemented in nine provinces</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just">
                        <a:lnSpc>
                          <a:spcPct val="100000"/>
                        </a:lnSpc>
                        <a:spcBef>
                          <a:spcPts val="0"/>
                        </a:spcBef>
                        <a:spcAft>
                          <a:spcPts val="0"/>
                        </a:spcAft>
                      </a:pPr>
                      <a:r>
                        <a:rPr lang="en-GB" sz="1300" dirty="0">
                          <a:effectLst/>
                          <a:latin typeface="Gill Sans MT" panose="020B0502020104020203" pitchFamily="34" charset="0"/>
                          <a:ea typeface="Calibri" panose="020F0502020204030204" pitchFamily="34" charset="0"/>
                          <a:cs typeface="Times New Roman" panose="02020603050405020304" pitchFamily="18" charset="0"/>
                        </a:rPr>
                        <a:t>WiT Enterprise Development Programme implemented in nine provinces</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p>
                      <a:pPr marL="228600" marR="0" algn="just">
                        <a:lnSpc>
                          <a:spcPct val="100000"/>
                        </a:lnSpc>
                        <a:spcBef>
                          <a:spcPts val="0"/>
                        </a:spcBef>
                        <a:spcAft>
                          <a:spcPts val="0"/>
                        </a:spcAft>
                      </a:pPr>
                      <a:r>
                        <a:rPr lang="en-GB" sz="13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GB" sz="1300" dirty="0">
                          <a:effectLst/>
                          <a:latin typeface="Gill Sans MT" panose="020B0502020104020203" pitchFamily="34" charset="0"/>
                          <a:ea typeface="Calibri" panose="020F0502020204030204" pitchFamily="34" charset="0"/>
                          <a:cs typeface="Times New Roman" panose="02020603050405020304" pitchFamily="18" charset="0"/>
                        </a:rPr>
                        <a:t> </a:t>
                      </a:r>
                      <a:endParaRPr lang="en-ZA" sz="1300" dirty="0">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en-GB" sz="1800" kern="1200" dirty="0" err="1">
                          <a:solidFill>
                            <a:schemeClr val="dk1"/>
                          </a:solidFill>
                          <a:effectLst/>
                          <a:latin typeface="+mn-lt"/>
                          <a:ea typeface="+mn-ea"/>
                          <a:cs typeface="+mn-cs"/>
                        </a:rPr>
                        <a:t>WiT</a:t>
                      </a:r>
                      <a:r>
                        <a:rPr lang="en-GB" sz="1800" kern="1200" dirty="0">
                          <a:solidFill>
                            <a:schemeClr val="dk1"/>
                          </a:solidFill>
                          <a:effectLst/>
                          <a:latin typeface="+mn-lt"/>
                          <a:ea typeface="+mn-ea"/>
                          <a:cs typeface="+mn-cs"/>
                        </a:rPr>
                        <a:t> Enterprise Development Programme implemented in nine provinces.</a:t>
                      </a:r>
                      <a:endParaRPr lang="en-US" sz="1800" kern="1200" dirty="0">
                        <a:solidFill>
                          <a:schemeClr val="dk1"/>
                        </a:solidFill>
                        <a:effectLst/>
                        <a:latin typeface="+mn-lt"/>
                        <a:ea typeface="+mn-ea"/>
                        <a:cs typeface="+mn-cs"/>
                      </a:endParaRPr>
                    </a:p>
                    <a:p>
                      <a:pPr marL="228600" algn="just">
                        <a:lnSpc>
                          <a:spcPct val="107000"/>
                        </a:lnSpc>
                        <a:spcAft>
                          <a:spcPts val="0"/>
                        </a:spcAft>
                      </a:pPr>
                      <a:r>
                        <a:rPr lang="en-ZA" sz="1200" dirty="0">
                          <a:effectLst/>
                          <a:latin typeface="Gill Sans MT" panose="020B0502020104020203" pitchFamily="34" charset="0"/>
                          <a:ea typeface="Calibri" panose="020F0502020204030204" pitchFamily="34" charset="0"/>
                          <a:cs typeface="Arial" panose="020B0604020202020204" pitchFamily="34" charset="0"/>
                        </a:rPr>
                        <a:t> </a:t>
                      </a:r>
                    </a:p>
                    <a:p>
                      <a:pPr algn="just">
                        <a:lnSpc>
                          <a:spcPct val="107000"/>
                        </a:lnSpc>
                        <a:spcAft>
                          <a:spcPts val="0"/>
                        </a:spcAft>
                      </a:pPr>
                      <a:r>
                        <a:rPr lang="en-ZA" sz="1200" dirty="0">
                          <a:effectLst/>
                          <a:latin typeface="Gill Sans MT" panose="020B0502020104020203" pitchFamily="34" charset="0"/>
                          <a:ea typeface="Calibri" panose="020F0502020204030204" pitchFamily="34" charset="0"/>
                          <a:cs typeface="Arial" panose="020B0604020202020204" pitchFamily="34" charset="0"/>
                        </a:rPr>
                        <a:t> </a:t>
                      </a:r>
                    </a:p>
                  </a:txBody>
                  <a:tcPr marL="68580" marR="68580" marT="0" marB="0"/>
                </a:tc>
                <a:tc gridSpan="2">
                  <a:txBody>
                    <a:bodyPr/>
                    <a:lstStyle/>
                    <a:p>
                      <a:pPr algn="just">
                        <a:lnSpc>
                          <a:spcPct val="100000"/>
                        </a:lnSpc>
                        <a:spcAft>
                          <a:spcPts val="0"/>
                        </a:spcAft>
                      </a:pPr>
                      <a:r>
                        <a:rPr lang="en-GB" sz="1300" kern="1200" dirty="0">
                          <a:solidFill>
                            <a:schemeClr val="dk1"/>
                          </a:solidFill>
                          <a:effectLst/>
                          <a:latin typeface="Gill Sans MT" panose="020B0502020104020203" pitchFamily="34" charset="0"/>
                          <a:ea typeface="+mn-ea"/>
                          <a:cs typeface="+mn-cs"/>
                        </a:rPr>
                        <a:t>WiT Enterprise Development Programme implemented in nine provinces.</a:t>
                      </a:r>
                      <a:endParaRPr lang="en-US" sz="1300" kern="1200" dirty="0">
                        <a:solidFill>
                          <a:schemeClr val="dk1"/>
                        </a:solidFill>
                        <a:effectLst/>
                        <a:latin typeface="Gill Sans MT" panose="020B0502020104020203" pitchFamily="34" charset="0"/>
                        <a:ea typeface="+mn-ea"/>
                        <a:cs typeface="+mn-cs"/>
                      </a:endParaRPr>
                    </a:p>
                    <a:p>
                      <a:pPr marL="228600" algn="just">
                        <a:lnSpc>
                          <a:spcPct val="100000"/>
                        </a:lnSpc>
                        <a:spcAft>
                          <a:spcPts val="0"/>
                        </a:spcAft>
                      </a:pPr>
                      <a:r>
                        <a:rPr lang="en-ZA" sz="1300" dirty="0">
                          <a:effectLst/>
                          <a:latin typeface="Gill Sans MT" panose="020B0502020104020203" pitchFamily="34" charset="0"/>
                          <a:ea typeface="Calibri" panose="020F0502020204030204" pitchFamily="34" charset="0"/>
                          <a:cs typeface="Arial" panose="020B0604020202020204" pitchFamily="34" charset="0"/>
                        </a:rPr>
                        <a:t> </a:t>
                      </a:r>
                    </a:p>
                    <a:p>
                      <a:pPr algn="just">
                        <a:lnSpc>
                          <a:spcPct val="100000"/>
                        </a:lnSpc>
                        <a:spcAft>
                          <a:spcPts val="0"/>
                        </a:spcAft>
                      </a:pPr>
                      <a:r>
                        <a:rPr lang="en-ZA" sz="1300" dirty="0">
                          <a:effectLst/>
                          <a:latin typeface="Gill Sans MT" panose="020B0502020104020203"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en-GB" sz="1400" kern="1200" dirty="0">
                          <a:solidFill>
                            <a:schemeClr val="dk1"/>
                          </a:solidFill>
                          <a:effectLst/>
                          <a:latin typeface="Gill Sans MT" panose="020B0502020104020203" pitchFamily="34" charset="0"/>
                          <a:ea typeface="+mn-ea"/>
                          <a:cs typeface="+mn-cs"/>
                        </a:rPr>
                        <a:t>Close out report for </a:t>
                      </a:r>
                      <a:r>
                        <a:rPr lang="en-GB" sz="1400" kern="1200" dirty="0" err="1">
                          <a:solidFill>
                            <a:schemeClr val="dk1"/>
                          </a:solidFill>
                          <a:effectLst/>
                          <a:latin typeface="Gill Sans MT" panose="020B0502020104020203" pitchFamily="34" charset="0"/>
                          <a:ea typeface="+mn-ea"/>
                          <a:cs typeface="+mn-cs"/>
                        </a:rPr>
                        <a:t>WiT</a:t>
                      </a:r>
                      <a:r>
                        <a:rPr lang="en-GB" sz="1400" kern="1200" dirty="0">
                          <a:solidFill>
                            <a:schemeClr val="dk1"/>
                          </a:solidFill>
                          <a:effectLst/>
                          <a:latin typeface="Gill Sans MT" panose="020B0502020104020203" pitchFamily="34" charset="0"/>
                          <a:ea typeface="+mn-ea"/>
                          <a:cs typeface="+mn-cs"/>
                        </a:rPr>
                        <a:t> Enterprise Development Programme developed.</a:t>
                      </a:r>
                      <a:endParaRPr lang="en-US" sz="1400" kern="1200" dirty="0">
                        <a:solidFill>
                          <a:schemeClr val="dk1"/>
                        </a:solidFill>
                        <a:effectLst/>
                        <a:latin typeface="Gill Sans MT" panose="020B0502020104020203" pitchFamily="34" charset="0"/>
                        <a:ea typeface="+mn-ea"/>
                        <a:cs typeface="+mn-cs"/>
                      </a:endParaRPr>
                    </a:p>
                    <a:p>
                      <a:pPr marL="228600" algn="just">
                        <a:lnSpc>
                          <a:spcPct val="107000"/>
                        </a:lnSpc>
                        <a:spcAft>
                          <a:spcPts val="0"/>
                        </a:spcAft>
                      </a:pPr>
                      <a:r>
                        <a:rPr lang="en-ZA" sz="1400" dirty="0">
                          <a:effectLst/>
                          <a:latin typeface="Gill Sans MT" panose="020B0502020104020203" pitchFamily="34" charset="0"/>
                          <a:ea typeface="Calibri" panose="020F0502020204030204" pitchFamily="34" charset="0"/>
                          <a:cs typeface="Arial" panose="020B0604020202020204" pitchFamily="34" charset="0"/>
                        </a:rPr>
                        <a:t> </a:t>
                      </a:r>
                    </a:p>
                  </a:txBody>
                  <a:tcPr marL="68580" marR="68580" marT="0" marB="0"/>
                </a:tc>
                <a:tc>
                  <a:txBody>
                    <a:bodyPr/>
                    <a:lstStyle/>
                    <a:p>
                      <a:pPr algn="just">
                        <a:lnSpc>
                          <a:spcPct val="100000"/>
                        </a:lnSpc>
                        <a:spcAft>
                          <a:spcPts val="0"/>
                        </a:spcAft>
                      </a:pPr>
                      <a:r>
                        <a:rPr lang="en-GB" sz="1300" kern="1200" dirty="0">
                          <a:solidFill>
                            <a:schemeClr val="dk1"/>
                          </a:solidFill>
                          <a:effectLst/>
                          <a:latin typeface="Gill Sans MT" panose="020B0502020104020203" pitchFamily="34" charset="0"/>
                          <a:ea typeface="+mn-ea"/>
                          <a:cs typeface="+mn-cs"/>
                        </a:rPr>
                        <a:t>Close out report for WiT Enterprise Development Programme developed.</a:t>
                      </a:r>
                      <a:endParaRPr lang="en-US" sz="1300" kern="1200" dirty="0">
                        <a:solidFill>
                          <a:schemeClr val="dk1"/>
                        </a:solidFill>
                        <a:effectLst/>
                        <a:latin typeface="Gill Sans MT" panose="020B0502020104020203" pitchFamily="34" charset="0"/>
                        <a:ea typeface="+mn-ea"/>
                        <a:cs typeface="+mn-cs"/>
                      </a:endParaRPr>
                    </a:p>
                    <a:p>
                      <a:pPr marL="228600" algn="just">
                        <a:lnSpc>
                          <a:spcPct val="100000"/>
                        </a:lnSpc>
                        <a:spcAft>
                          <a:spcPts val="0"/>
                        </a:spcAft>
                      </a:pPr>
                      <a:r>
                        <a:rPr lang="en-ZA" sz="1300" dirty="0">
                          <a:effectLst/>
                          <a:latin typeface="Gill Sans MT" panose="020B0502020104020203"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4978557"/>
                  </a:ext>
                </a:extLst>
              </a:tr>
              <a:tr h="2116170">
                <a:tc>
                  <a:txBody>
                    <a:bodyPr/>
                    <a:lstStyle/>
                    <a:p>
                      <a:pPr marL="177800" marR="0" lvl="0" indent="-177800" algn="just">
                        <a:lnSpc>
                          <a:spcPct val="100000"/>
                        </a:lnSpc>
                        <a:spcBef>
                          <a:spcPts val="0"/>
                        </a:spcBef>
                        <a:spcAft>
                          <a:spcPts val="0"/>
                        </a:spcAft>
                        <a:buFont typeface="+mj-lt"/>
                        <a:buAutoNum type="arabicPeriod" startAt="2"/>
                      </a:pPr>
                      <a:r>
                        <a:rPr lang="en-GB" sz="1300" kern="1200" dirty="0">
                          <a:effectLst/>
                          <a:latin typeface="Gill Sans MT" panose="020B0502020104020203" pitchFamily="34" charset="0"/>
                          <a:ea typeface="Times New Roman" panose="02020603050405020304" pitchFamily="18" charset="0"/>
                          <a:cs typeface="Times New Roman" panose="02020603050405020304" pitchFamily="18" charset="0"/>
                        </a:rPr>
                        <a:t>Implement UNWTO WiT Pilot Project in Limpopo </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just">
                        <a:lnSpc>
                          <a:spcPct val="100000"/>
                        </a:lnSpc>
                        <a:spcBef>
                          <a:spcPts val="0"/>
                        </a:spcBef>
                        <a:spcAft>
                          <a:spcPts val="0"/>
                        </a:spcAft>
                        <a:buFont typeface="Symbol" panose="05050102010706020507" pitchFamily="18" charset="2"/>
                        <a:buNone/>
                      </a:pPr>
                      <a:r>
                        <a:rPr lang="en-GB" sz="1300" dirty="0">
                          <a:effectLst/>
                          <a:latin typeface="Gill Sans MT" panose="020B0502020104020203" pitchFamily="34" charset="0"/>
                          <a:ea typeface="Calibri" panose="020F0502020204030204" pitchFamily="34" charset="0"/>
                          <a:cs typeface="Times New Roman" panose="02020603050405020304" pitchFamily="18" charset="0"/>
                        </a:rPr>
                        <a:t>Terms of Reference to develop Pilot Business Plan finalised</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342900" marR="0" lvl="0" indent="-342900" algn="just">
                        <a:lnSpc>
                          <a:spcPct val="107000"/>
                        </a:lnSpc>
                        <a:spcBef>
                          <a:spcPts val="0"/>
                        </a:spcBef>
                        <a:spcAft>
                          <a:spcPts val="0"/>
                        </a:spcAft>
                        <a:buFont typeface="Symbol" panose="05050102010706020507" pitchFamily="18" charset="2"/>
                        <a:buChar char=""/>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UNWTO </a:t>
                      </a:r>
                      <a:r>
                        <a:rPr lang="en-GB" sz="1400" dirty="0" err="1">
                          <a:effectLst/>
                          <a:latin typeface="Gill Sans MT" panose="020B0502020104020203" pitchFamily="34" charset="0"/>
                          <a:ea typeface="Calibri" panose="020F0502020204030204" pitchFamily="34" charset="0"/>
                          <a:cs typeface="Times New Roman" panose="02020603050405020304" pitchFamily="18" charset="0"/>
                        </a:rPr>
                        <a:t>WiT</a:t>
                      </a:r>
                      <a:r>
                        <a:rPr lang="en-GB" sz="1400" dirty="0">
                          <a:effectLst/>
                          <a:latin typeface="Gill Sans MT" panose="020B0502020104020203" pitchFamily="34" charset="0"/>
                          <a:ea typeface="Calibri" panose="020F0502020204030204" pitchFamily="34" charset="0"/>
                          <a:cs typeface="Times New Roman" panose="02020603050405020304" pitchFamily="18" charset="0"/>
                        </a:rPr>
                        <a:t> Pilot Project in Limpopo implemented - Year 1:</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Formalise agreements with the appointed service provider(s) to outline the implementation of Year 1 of Pilot Project</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177800" lvl="0" indent="-177800" algn="just">
                        <a:lnSpc>
                          <a:spcPct val="100000"/>
                        </a:lnSpc>
                        <a:spcAft>
                          <a:spcPts val="0"/>
                        </a:spcAft>
                        <a:buFont typeface="Symbol" panose="05050102010706020507" pitchFamily="18" charset="2"/>
                        <a:buChar char=""/>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Advertise and appoint a service provider to develop Baseline and Implementation Plan for UNWTO WiT Pilot Project in Limpopo.</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p>
                      <a:pPr marL="177800" lvl="0" indent="-177800" algn="just">
                        <a:lnSpc>
                          <a:spcPct val="100000"/>
                        </a:lnSpc>
                        <a:spcAft>
                          <a:spcPts val="0"/>
                        </a:spcAft>
                        <a:buFont typeface="Symbol" panose="05050102010706020507" pitchFamily="18" charset="2"/>
                        <a:buChar char=""/>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Agreements with the appointed service provider(s) to outline the implementation of Year 1 of Pilot Project formalised</a:t>
                      </a:r>
                    </a:p>
                    <a:p>
                      <a:pPr marL="0" lvl="0" indent="0" algn="just">
                        <a:lnSpc>
                          <a:spcPct val="100000"/>
                        </a:lnSpc>
                        <a:spcAft>
                          <a:spcPts val="0"/>
                        </a:spcAft>
                        <a:buFont typeface="Symbol" panose="05050102010706020507" pitchFamily="18" charset="2"/>
                        <a:buNone/>
                      </a:pP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UNWTO WiT Pilot Project in Limpopo implemented - Year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just">
                        <a:lnSpc>
                          <a:spcPct val="100000"/>
                        </a:lnSpc>
                        <a:spcBef>
                          <a:spcPts val="0"/>
                        </a:spcBef>
                        <a:spcAft>
                          <a:spcPts val="0"/>
                        </a:spcAft>
                      </a:pPr>
                      <a:r>
                        <a:rPr lang="en-GB" sz="1300" dirty="0">
                          <a:effectLst/>
                          <a:latin typeface="Gill Sans MT" panose="020B0502020104020203" pitchFamily="34" charset="0"/>
                          <a:ea typeface="Calibri" panose="020F0502020204030204" pitchFamily="34" charset="0"/>
                          <a:cs typeface="Times New Roman" panose="02020603050405020304" pitchFamily="18" charset="0"/>
                        </a:rPr>
                        <a:t>UNWTO WiT Pilot Project in Limpopo implemented - Year 1</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GB" sz="13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UNWTO </a:t>
                      </a:r>
                      <a:r>
                        <a:rPr lang="en-GB" sz="1400" dirty="0" err="1">
                          <a:effectLst/>
                          <a:latin typeface="Gill Sans MT" panose="020B0502020104020203" pitchFamily="34" charset="0"/>
                          <a:ea typeface="Calibri" panose="020F0502020204030204" pitchFamily="34" charset="0"/>
                          <a:cs typeface="Times New Roman" panose="02020603050405020304" pitchFamily="18" charset="0"/>
                        </a:rPr>
                        <a:t>WiT</a:t>
                      </a:r>
                      <a:r>
                        <a:rPr lang="en-GB" sz="1400" dirty="0">
                          <a:effectLst/>
                          <a:latin typeface="Gill Sans MT" panose="020B0502020104020203" pitchFamily="34" charset="0"/>
                          <a:ea typeface="Calibri" panose="020F0502020204030204" pitchFamily="34" charset="0"/>
                          <a:cs typeface="Times New Roman" panose="02020603050405020304" pitchFamily="18" charset="0"/>
                        </a:rPr>
                        <a:t> Pilot Project in Limpopo</a:t>
                      </a:r>
                      <a:r>
                        <a:rPr lang="en-GB" sz="1400" kern="1200" dirty="0">
                          <a:effectLst/>
                          <a:latin typeface="Gill Sans MT" panose="020B0502020104020203" pitchFamily="34" charset="0"/>
                          <a:ea typeface="Times New Roman" panose="02020603050405020304" pitchFamily="18" charset="0"/>
                          <a:cs typeface="Times New Roman" panose="02020603050405020304" pitchFamily="18" charset="0"/>
                        </a:rPr>
                        <a:t> implemented </a:t>
                      </a:r>
                      <a:r>
                        <a:rPr lang="en-GB" sz="1400" dirty="0">
                          <a:effectLst/>
                          <a:latin typeface="Gill Sans MT" panose="020B0502020104020203" pitchFamily="34" charset="0"/>
                          <a:ea typeface="Calibri" panose="020F0502020204030204" pitchFamily="34" charset="0"/>
                          <a:cs typeface="Times New Roman" panose="02020603050405020304" pitchFamily="18" charset="0"/>
                        </a:rPr>
                        <a:t>- Year 1 Annual Report submitted to UNWTO</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GB" sz="1300" dirty="0">
                          <a:effectLst/>
                          <a:latin typeface="Gill Sans MT" panose="020B0502020104020203" pitchFamily="34" charset="0"/>
                          <a:ea typeface="Calibri" panose="020F0502020204030204" pitchFamily="34" charset="0"/>
                          <a:cs typeface="Times New Roman" panose="02020603050405020304" pitchFamily="18" charset="0"/>
                        </a:rPr>
                        <a:t>UNWTO WiT Pilot Project in Limpopo</a:t>
                      </a:r>
                      <a:r>
                        <a:rPr lang="en-GB" sz="1300" kern="1200" dirty="0">
                          <a:effectLst/>
                          <a:latin typeface="Gill Sans MT" panose="020B0502020104020203" pitchFamily="34" charset="0"/>
                          <a:ea typeface="Times New Roman" panose="02020603050405020304" pitchFamily="18" charset="0"/>
                          <a:cs typeface="Times New Roman" panose="02020603050405020304" pitchFamily="18" charset="0"/>
                        </a:rPr>
                        <a:t> implemented </a:t>
                      </a:r>
                      <a:r>
                        <a:rPr lang="en-GB" sz="1300" dirty="0">
                          <a:effectLst/>
                          <a:latin typeface="Gill Sans MT" panose="020B0502020104020203" pitchFamily="34" charset="0"/>
                          <a:ea typeface="Calibri" panose="020F0502020204030204" pitchFamily="34" charset="0"/>
                          <a:cs typeface="Times New Roman" panose="02020603050405020304" pitchFamily="18" charset="0"/>
                        </a:rPr>
                        <a:t>- Year 1 Annual Report submitted to UNWTO</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1795864"/>
                  </a:ext>
                </a:extLst>
              </a:tr>
            </a:tbl>
          </a:graphicData>
        </a:graphic>
      </p:graphicFrame>
      <p:sp>
        <p:nvSpPr>
          <p:cNvPr id="2" name="Footer Placeholder 1"/>
          <p:cNvSpPr>
            <a:spLocks noGrp="1"/>
          </p:cNvSpPr>
          <p:nvPr>
            <p:ph type="ftr" sz="quarter" idx="11"/>
          </p:nvPr>
        </p:nvSpPr>
        <p:spPr>
          <a:xfrm>
            <a:off x="258793" y="5987720"/>
            <a:ext cx="513207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1862991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141668"/>
            <a:ext cx="8462126" cy="572563"/>
          </a:xfrm>
        </p:spPr>
        <p:txBody>
          <a:bodyPr>
            <a:noAutofit/>
          </a:bodyPr>
          <a:lstStyle/>
          <a:p>
            <a:pPr algn="ctr"/>
            <a:r>
              <a:rPr lang="en-ZA" sz="2000" dirty="0"/>
              <a:t>Programme 4:  Tourism Sector Support  Services Annual </a:t>
            </a:r>
            <a:r>
              <a:rPr lang="en-ZA" sz="2100" dirty="0"/>
              <a:t>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7356990"/>
              </p:ext>
            </p:extLst>
          </p:nvPr>
        </p:nvGraphicFramePr>
        <p:xfrm>
          <a:off x="258793" y="823413"/>
          <a:ext cx="8462127" cy="4480560"/>
        </p:xfrm>
        <a:graphic>
          <a:graphicData uri="http://schemas.openxmlformats.org/drawingml/2006/table">
            <a:tbl>
              <a:tblPr firstRow="1" bandRow="1">
                <a:tableStyleId>{21E4AEA4-8DFA-4A89-87EB-49C32662AFE0}</a:tableStyleId>
              </a:tblPr>
              <a:tblGrid>
                <a:gridCol w="1754743">
                  <a:extLst>
                    <a:ext uri="{9D8B030D-6E8A-4147-A177-3AD203B41FA5}">
                      <a16:colId xmlns:a16="http://schemas.microsoft.com/office/drawing/2014/main" val="20001"/>
                    </a:ext>
                  </a:extLst>
                </a:gridCol>
                <a:gridCol w="1555180">
                  <a:extLst>
                    <a:ext uri="{9D8B030D-6E8A-4147-A177-3AD203B41FA5}">
                      <a16:colId xmlns:a16="http://schemas.microsoft.com/office/drawing/2014/main" val="1035027834"/>
                    </a:ext>
                  </a:extLst>
                </a:gridCol>
                <a:gridCol w="1828212">
                  <a:extLst>
                    <a:ext uri="{9D8B030D-6E8A-4147-A177-3AD203B41FA5}">
                      <a16:colId xmlns:a16="http://schemas.microsoft.com/office/drawing/2014/main" val="2209766174"/>
                    </a:ext>
                  </a:extLst>
                </a:gridCol>
                <a:gridCol w="1565906">
                  <a:extLst>
                    <a:ext uri="{9D8B030D-6E8A-4147-A177-3AD203B41FA5}">
                      <a16:colId xmlns:a16="http://schemas.microsoft.com/office/drawing/2014/main" val="2277793781"/>
                    </a:ext>
                  </a:extLst>
                </a:gridCol>
                <a:gridCol w="1758086">
                  <a:extLst>
                    <a:ext uri="{9D8B030D-6E8A-4147-A177-3AD203B41FA5}">
                      <a16:colId xmlns:a16="http://schemas.microsoft.com/office/drawing/2014/main" val="20005"/>
                    </a:ext>
                  </a:extLst>
                </a:gridCol>
              </a:tblGrid>
              <a:tr h="278751">
                <a:tc rowSpan="2">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190724">
                <a:tc vMerge="1">
                  <a:txBody>
                    <a:bodyPr/>
                    <a:lstStyle/>
                    <a:p>
                      <a:endParaRPr lang="en-ZA" dirty="0"/>
                    </a:p>
                  </a:txBody>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1449">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Output: </a:t>
                      </a:r>
                      <a:r>
                        <a:rPr lang="en-US" sz="1600" b="0" dirty="0">
                          <a:solidFill>
                            <a:srgbClr val="000000"/>
                          </a:solidFill>
                          <a:effectLst/>
                          <a:latin typeface="Gill Sans MT" panose="020B0502020104020203" pitchFamily="34" charset="0"/>
                          <a:ea typeface="Calibri" panose="020F0502020204030204" pitchFamily="34" charset="0"/>
                        </a:rPr>
                        <a:t>Prioritised programmes implemented in order to enhance visitor service and experiences</a:t>
                      </a:r>
                      <a:endParaRPr kumimoji="0" lang="en-ZA" sz="16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Output Indicator: </a:t>
                      </a:r>
                      <a:r>
                        <a:rPr lang="en-GB" sz="1600" kern="1200" dirty="0">
                          <a:solidFill>
                            <a:schemeClr val="dk1"/>
                          </a:solidFill>
                          <a:effectLst/>
                          <a:latin typeface="Gill Sans MT" panose="020B0502020104020203" pitchFamily="34" charset="0"/>
                          <a:ea typeface="+mn-ea"/>
                          <a:cs typeface="+mn-cs"/>
                        </a:rPr>
                        <a:t>Number of programmes implemented to enhance visitor services and experience </a:t>
                      </a:r>
                      <a:endParaRPr lang="en-US" sz="16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30840">
                <a:tc gridSpan="5">
                  <a:txBody>
                    <a:bodyPr/>
                    <a:lstStyle/>
                    <a:p>
                      <a:pPr algn="just">
                        <a:lnSpc>
                          <a:spcPct val="100000"/>
                        </a:lnSpc>
                        <a:spcAft>
                          <a:spcPts val="0"/>
                        </a:spcAft>
                      </a:pPr>
                      <a:r>
                        <a:rPr lang="en-GB" sz="1600" b="1"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Three</a:t>
                      </a:r>
                      <a:r>
                        <a:rPr lang="en-GB" sz="1600" b="1" kern="1200"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GB" sz="1600" b="1"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programmes implemented to</a:t>
                      </a:r>
                      <a:r>
                        <a:rPr lang="en-GB"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enhance visitor service and experiences</a:t>
                      </a:r>
                      <a:r>
                        <a:rPr lang="en-GB" sz="1600" b="1"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1716520">
                <a:tc>
                  <a:txBody>
                    <a:bodyPr/>
                    <a:lstStyle/>
                    <a:p>
                      <a:pPr marL="177800" lvl="0" indent="-177800" algn="just">
                        <a:lnSpc>
                          <a:spcPct val="100000"/>
                        </a:lnSpc>
                        <a:spcAft>
                          <a:spcPts val="0"/>
                        </a:spcAft>
                        <a:buFont typeface="+mj-lt"/>
                        <a:buAutoNum type="arabicPeriod"/>
                      </a:pPr>
                      <a:r>
                        <a:rPr lang="en-GB" sz="16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100% of tourist complaints managed in line with the Regulation on the manner and procedure for lodging and dealing with tourism complaints</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n-US"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Quarterly report on Tourists Complaints managed in line with the Regulation developed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Quarterly report on Tourists Complaints managed in line with the Regulation developed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Quarterly report on Tourists Complaints managed in line with the Regulation developed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Quarterly report on Tourists Complaints managed in line with the Regulation developed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bl>
          </a:graphicData>
        </a:graphic>
      </p:graphicFrame>
      <p:sp>
        <p:nvSpPr>
          <p:cNvPr id="2" name="Footer Placeholder 1"/>
          <p:cNvSpPr>
            <a:spLocks noGrp="1"/>
          </p:cNvSpPr>
          <p:nvPr>
            <p:ph type="ftr" sz="quarter" idx="11"/>
          </p:nvPr>
        </p:nvSpPr>
        <p:spPr>
          <a:xfrm>
            <a:off x="258793" y="5878678"/>
            <a:ext cx="479087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60570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141668"/>
            <a:ext cx="8462126" cy="572563"/>
          </a:xfrm>
        </p:spPr>
        <p:txBody>
          <a:bodyPr>
            <a:noAutofit/>
          </a:bodyPr>
          <a:lstStyle/>
          <a:p>
            <a:pPr algn="ctr"/>
            <a:r>
              <a:rPr lang="en-ZA" sz="2000" dirty="0"/>
              <a:t>Programme 4:  Tourism Sector Support  Services Annual </a:t>
            </a:r>
            <a:r>
              <a:rPr lang="en-ZA" sz="2100" dirty="0"/>
              <a:t>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3664021"/>
              </p:ext>
            </p:extLst>
          </p:nvPr>
        </p:nvGraphicFramePr>
        <p:xfrm>
          <a:off x="258793" y="823415"/>
          <a:ext cx="8462127" cy="4932756"/>
        </p:xfrm>
        <a:graphic>
          <a:graphicData uri="http://schemas.openxmlformats.org/drawingml/2006/table">
            <a:tbl>
              <a:tblPr firstRow="1" bandRow="1">
                <a:tableStyleId>{21E4AEA4-8DFA-4A89-87EB-49C32662AFE0}</a:tableStyleId>
              </a:tblPr>
              <a:tblGrid>
                <a:gridCol w="1754743">
                  <a:extLst>
                    <a:ext uri="{9D8B030D-6E8A-4147-A177-3AD203B41FA5}">
                      <a16:colId xmlns:a16="http://schemas.microsoft.com/office/drawing/2014/main" val="20001"/>
                    </a:ext>
                  </a:extLst>
                </a:gridCol>
                <a:gridCol w="183754">
                  <a:extLst>
                    <a:ext uri="{9D8B030D-6E8A-4147-A177-3AD203B41FA5}">
                      <a16:colId xmlns:a16="http://schemas.microsoft.com/office/drawing/2014/main" val="1035027834"/>
                    </a:ext>
                  </a:extLst>
                </a:gridCol>
                <a:gridCol w="1371426">
                  <a:extLst>
                    <a:ext uri="{9D8B030D-6E8A-4147-A177-3AD203B41FA5}">
                      <a16:colId xmlns:a16="http://schemas.microsoft.com/office/drawing/2014/main" val="1489066955"/>
                    </a:ext>
                  </a:extLst>
                </a:gridCol>
                <a:gridCol w="225362">
                  <a:extLst>
                    <a:ext uri="{9D8B030D-6E8A-4147-A177-3AD203B41FA5}">
                      <a16:colId xmlns:a16="http://schemas.microsoft.com/office/drawing/2014/main" val="2209766174"/>
                    </a:ext>
                  </a:extLst>
                </a:gridCol>
                <a:gridCol w="1602850">
                  <a:extLst>
                    <a:ext uri="{9D8B030D-6E8A-4147-A177-3AD203B41FA5}">
                      <a16:colId xmlns:a16="http://schemas.microsoft.com/office/drawing/2014/main" val="2445441303"/>
                    </a:ext>
                  </a:extLst>
                </a:gridCol>
                <a:gridCol w="266893">
                  <a:extLst>
                    <a:ext uri="{9D8B030D-6E8A-4147-A177-3AD203B41FA5}">
                      <a16:colId xmlns:a16="http://schemas.microsoft.com/office/drawing/2014/main" val="2277793781"/>
                    </a:ext>
                  </a:extLst>
                </a:gridCol>
                <a:gridCol w="1299013">
                  <a:extLst>
                    <a:ext uri="{9D8B030D-6E8A-4147-A177-3AD203B41FA5}">
                      <a16:colId xmlns:a16="http://schemas.microsoft.com/office/drawing/2014/main" val="2824186266"/>
                    </a:ext>
                  </a:extLst>
                </a:gridCol>
                <a:gridCol w="352366">
                  <a:extLst>
                    <a:ext uri="{9D8B030D-6E8A-4147-A177-3AD203B41FA5}">
                      <a16:colId xmlns:a16="http://schemas.microsoft.com/office/drawing/2014/main" val="20005"/>
                    </a:ext>
                  </a:extLst>
                </a:gridCol>
                <a:gridCol w="1405720">
                  <a:extLst>
                    <a:ext uri="{9D8B030D-6E8A-4147-A177-3AD203B41FA5}">
                      <a16:colId xmlns:a16="http://schemas.microsoft.com/office/drawing/2014/main" val="819448354"/>
                    </a:ext>
                  </a:extLst>
                </a:gridCol>
              </a:tblGrid>
              <a:tr h="307004">
                <a:tc row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8">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tc>
                <a:tc hMerge="1">
                  <a:txBody>
                    <a:bodyPr/>
                    <a:lstStyle/>
                    <a:p>
                      <a:endParaRPr lang="en-ZA"/>
                    </a:p>
                  </a:txBody>
                  <a:tcPr/>
                </a:tc>
                <a:extLst>
                  <a:ext uri="{0D108BD9-81ED-4DB2-BD59-A6C34878D82A}">
                    <a16:rowId xmlns:a16="http://schemas.microsoft.com/office/drawing/2014/main" val="10000"/>
                  </a:ext>
                </a:extLst>
              </a:tr>
              <a:tr h="219288">
                <a:tc vMerge="1">
                  <a:txBody>
                    <a:bodyPr/>
                    <a:lstStyle/>
                    <a:p>
                      <a:endParaRPr lang="en-ZA" dirty="0"/>
                    </a:p>
                  </a:txBody>
                  <a:tcPr/>
                </a:tc>
                <a:tc grid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grid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grid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grid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438576">
                <a:tc gridSpan="9">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Output: </a:t>
                      </a:r>
                      <a:r>
                        <a:rPr lang="en-US" sz="1400" b="0" dirty="0">
                          <a:solidFill>
                            <a:srgbClr val="000000"/>
                          </a:solidFill>
                          <a:effectLst/>
                          <a:latin typeface="Gill Sans MT" panose="020B0502020104020203" pitchFamily="34" charset="0"/>
                          <a:ea typeface="Calibri" panose="020F0502020204030204" pitchFamily="34" charset="0"/>
                        </a:rPr>
                        <a:t>Prioritised programmes implemented in order to enhance visitor service and experiences</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Output Indicator: </a:t>
                      </a:r>
                      <a:r>
                        <a:rPr lang="en-GB" sz="1400" kern="1200" dirty="0">
                          <a:solidFill>
                            <a:schemeClr val="dk1"/>
                          </a:solidFill>
                          <a:effectLst/>
                          <a:latin typeface="Gill Sans MT" panose="020B0502020104020203" pitchFamily="34" charset="0"/>
                          <a:ea typeface="+mn-ea"/>
                          <a:cs typeface="+mn-cs"/>
                        </a:rPr>
                        <a:t>Number of programmes implemented to enhance visitor services and experience </a:t>
                      </a:r>
                      <a:endParaRPr lang="en-US" sz="1400" dirty="0">
                        <a:effectLst/>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3177956672"/>
                  </a:ext>
                </a:extLst>
              </a:tr>
              <a:tr h="340768">
                <a:tc gridSpan="9">
                  <a:txBody>
                    <a:bodyPr/>
                    <a:lstStyle/>
                    <a:p>
                      <a:pPr algn="just">
                        <a:lnSpc>
                          <a:spcPct val="100000"/>
                        </a:lnSpc>
                        <a:spcAft>
                          <a:spcPts val="0"/>
                        </a:spcAft>
                      </a:pPr>
                      <a:r>
                        <a:rPr lang="en-GB" sz="1400" b="1" kern="1200" dirty="0">
                          <a:effectLst/>
                          <a:latin typeface="Gill Sans MT" panose="020B0502020104020203" pitchFamily="34" charset="0"/>
                          <a:ea typeface="Calibri" panose="020F0502020204030204" pitchFamily="34" charset="0"/>
                          <a:cs typeface="Times New Roman" panose="02020603050405020304" pitchFamily="18" charset="0"/>
                        </a:rPr>
                        <a:t>Three programmes implemented to</a:t>
                      </a:r>
                      <a:r>
                        <a:rPr lang="en-GB" sz="1400" b="1" dirty="0">
                          <a:effectLst/>
                          <a:latin typeface="Gill Sans MT" panose="020B0502020104020203" pitchFamily="34" charset="0"/>
                          <a:ea typeface="Calibri" panose="020F0502020204030204" pitchFamily="34" charset="0"/>
                          <a:cs typeface="Times New Roman" panose="02020603050405020304" pitchFamily="18" charset="0"/>
                        </a:rPr>
                        <a:t> enhance visitor service and experiences</a:t>
                      </a:r>
                      <a:r>
                        <a:rPr lang="en-GB" sz="1400" b="1" baseline="0" dirty="0">
                          <a:effectLst/>
                          <a:latin typeface="Gill Sans MT" panose="020B0502020104020203" pitchFamily="34" charset="0"/>
                          <a:ea typeface="Calibri" panose="020F0502020204030204" pitchFamily="34" charset="0"/>
                          <a:cs typeface="Times New Roman" panose="02020603050405020304" pitchFamily="18" charset="0"/>
                        </a:rPr>
                        <a:t> … </a:t>
                      </a:r>
                      <a:r>
                        <a:rPr lang="en-GB" sz="1400" b="1" dirty="0">
                          <a:effectLst/>
                          <a:latin typeface="Gill Sans MT" panose="020B0502020104020203" pitchFamily="34" charset="0"/>
                          <a:ea typeface="Calibri" panose="020F0502020204030204" pitchFamily="34" charset="0"/>
                          <a:cs typeface="Times New Roman" panose="02020603050405020304" pitchFamily="18" charset="0"/>
                        </a:rPr>
                        <a:t>continued</a:t>
                      </a:r>
                      <a:r>
                        <a:rPr lang="en-GB" sz="1400" b="1" kern="1200" dirty="0">
                          <a:effectLst/>
                          <a:latin typeface="Gill Sans MT" panose="020B0502020104020203"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marL="0" marR="0" algn="just">
                        <a:lnSpc>
                          <a:spcPct val="107000"/>
                        </a:lnSpc>
                        <a:spcBef>
                          <a:spcPts val="0"/>
                        </a:spcBef>
                        <a:spcAft>
                          <a:spcPts val="0"/>
                        </a:spcAft>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marL="0" marR="0" algn="just">
                        <a:lnSpc>
                          <a:spcPct val="107000"/>
                        </a:lnSpc>
                        <a:spcBef>
                          <a:spcPts val="0"/>
                        </a:spcBef>
                        <a:spcAft>
                          <a:spcPts val="0"/>
                        </a:spcAft>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marL="0" marR="0" algn="just">
                        <a:lnSpc>
                          <a:spcPct val="107000"/>
                        </a:lnSpc>
                        <a:spcBef>
                          <a:spcPts val="0"/>
                        </a:spcBef>
                        <a:spcAft>
                          <a:spcPts val="0"/>
                        </a:spcAft>
                      </a:pP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4151238928"/>
                  </a:ext>
                </a:extLst>
              </a:tr>
              <a:tr h="1813802">
                <a:tc gridSpan="2">
                  <a:txBody>
                    <a:bodyPr/>
                    <a:lstStyle/>
                    <a:p>
                      <a:pPr marL="177800" lvl="0" indent="-177800" algn="just">
                        <a:lnSpc>
                          <a:spcPct val="100000"/>
                        </a:lnSpc>
                        <a:spcAft>
                          <a:spcPts val="0"/>
                        </a:spcAft>
                        <a:buFont typeface="+mj-lt"/>
                        <a:buAutoNum type="arabicPeriod" startAt="2"/>
                      </a:pPr>
                      <a:r>
                        <a:rPr lang="en-GB"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Implement service excellence with focus on customer centric approach using On - line round table discussions</a:t>
                      </a:r>
                      <a:r>
                        <a:rPr lang="en-ZA" sz="14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 and </a:t>
                      </a:r>
                      <a:r>
                        <a:rPr lang="en-GB"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media campaign</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lvl="0" indent="0" algn="just">
                        <a:lnSpc>
                          <a:spcPct val="100000"/>
                        </a:lnSpc>
                        <a:spcAft>
                          <a:spcPts val="0"/>
                        </a:spcAft>
                        <a:buFont typeface="+mj-lt"/>
                        <a:buNone/>
                      </a:pP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7000"/>
                        </a:lnSpc>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0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Quarterly report on implementation of Service Excellence (SE) – Customer Centric approach developed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0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Quarterly report on implementation of Service Excellence – Customer Centric approach developed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0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Quarterly report on implementation of Service Excellence – Customer Centric approach developed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Quarterly report on implementation of Service Excellence – Customer Centric approach developed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GB"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5678975"/>
                  </a:ext>
                </a:extLst>
              </a:tr>
              <a:tr h="1242337">
                <a:tc gridSpan="2">
                  <a:txBody>
                    <a:bodyPr/>
                    <a:lstStyle/>
                    <a:p>
                      <a:pPr marL="177800" lvl="0" indent="-177800" algn="just" defTabSz="914400" rtl="0" eaLnBrk="1" latinLnBrk="0" hangingPunct="1">
                        <a:lnSpc>
                          <a:spcPct val="100000"/>
                        </a:lnSpc>
                        <a:spcAft>
                          <a:spcPts val="0"/>
                        </a:spcAft>
                        <a:buFont typeface="+mj-lt"/>
                        <a:buAutoNum type="arabicPeriod" startAt="3"/>
                      </a:pPr>
                      <a:r>
                        <a:rPr lang="en-GB"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Awareness sessions with identified SE ambassador(s)</a:t>
                      </a:r>
                      <a:endPar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177800" lvl="0" indent="-177800" algn="just" defTabSz="914400" rtl="0" eaLnBrk="1" latinLnBrk="0" hangingPunct="1">
                        <a:lnSpc>
                          <a:spcPct val="100000"/>
                        </a:lnSpc>
                        <a:spcAft>
                          <a:spcPts val="0"/>
                        </a:spcAft>
                        <a:buFont typeface="+mj-lt"/>
                        <a:buAutoNum type="arabicPeriod" startAt="3"/>
                      </a:pPr>
                      <a:endPar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7000"/>
                        </a:lnSpc>
                        <a:spcAft>
                          <a:spcPts val="0"/>
                        </a:spcAft>
                      </a:pPr>
                      <a:endParaRPr lang="en-ZA" sz="15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0000"/>
                        </a:lnSpc>
                        <a:spcAft>
                          <a:spcPts val="0"/>
                        </a:spcAft>
                      </a:pPr>
                      <a:r>
                        <a:rPr lang="en-ZA" sz="1400" dirty="0">
                          <a:solidFill>
                            <a:srgbClr val="000000"/>
                          </a:solidFill>
                          <a:effectLst/>
                          <a:latin typeface="Gill Sans MT" panose="020B0502020104020203" pitchFamily="34" charset="0"/>
                          <a:ea typeface="Calibri" panose="020F0502020204030204" pitchFamily="34" charset="0"/>
                        </a:rPr>
                        <a:t>Conceptualisation of the guidelines and schedule on engagements for awareness finalised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0000"/>
                        </a:lnSpc>
                        <a:spcAft>
                          <a:spcPts val="0"/>
                        </a:spcAft>
                      </a:pPr>
                      <a:r>
                        <a:rPr lang="en-GB" sz="1400" dirty="0">
                          <a:solidFill>
                            <a:srgbClr val="000000"/>
                          </a:solidFill>
                          <a:effectLst/>
                          <a:latin typeface="Gill Sans MT" panose="020B0502020104020203" pitchFamily="34" charset="0"/>
                          <a:ea typeface="Calibri" panose="020F0502020204030204" pitchFamily="34" charset="0"/>
                        </a:rPr>
                        <a:t>Report on Endorsement of the guidelines and schedule by the stakeholders developed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0000"/>
                        </a:lnSpc>
                        <a:spcAft>
                          <a:spcPts val="0"/>
                        </a:spcAft>
                      </a:pPr>
                      <a:r>
                        <a:rPr lang="en-GB" sz="1400" dirty="0">
                          <a:solidFill>
                            <a:srgbClr val="000000"/>
                          </a:solidFill>
                          <a:effectLst/>
                          <a:latin typeface="Gill Sans MT" panose="020B0502020104020203" pitchFamily="34" charset="0"/>
                          <a:ea typeface="Calibri" panose="020F0502020204030204" pitchFamily="34" charset="0"/>
                        </a:rPr>
                        <a:t>Awareness sessions with identified Service Excellence ambassador(s) undertaken</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400" dirty="0">
                          <a:solidFill>
                            <a:srgbClr val="000000"/>
                          </a:solidFill>
                          <a:effectLst/>
                          <a:latin typeface="Gill Sans MT" panose="020B0502020104020203" pitchFamily="34" charset="0"/>
                          <a:ea typeface="Calibri" panose="020F0502020204030204" pitchFamily="34" charset="0"/>
                        </a:rPr>
                        <a:t>Awareness sessions with identified Service Excellence ambassador(s) and report developed</a:t>
                      </a:r>
                    </a:p>
                    <a:p>
                      <a:pPr algn="just">
                        <a:lnSpc>
                          <a:spcPct val="10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bl>
          </a:graphicData>
        </a:graphic>
      </p:graphicFrame>
      <p:sp>
        <p:nvSpPr>
          <p:cNvPr id="2" name="Footer Placeholder 1"/>
          <p:cNvSpPr>
            <a:spLocks noGrp="1"/>
          </p:cNvSpPr>
          <p:nvPr>
            <p:ph type="ftr" sz="quarter" idx="11"/>
          </p:nvPr>
        </p:nvSpPr>
        <p:spPr>
          <a:xfrm>
            <a:off x="258794" y="5974073"/>
            <a:ext cx="530949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3764248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p:cNvSpPr>
            <a:spLocks noGrp="1"/>
          </p:cNvSpPr>
          <p:nvPr>
            <p:ph idx="1"/>
          </p:nvPr>
        </p:nvSpPr>
        <p:spPr>
          <a:xfrm>
            <a:off x="628649" y="1662545"/>
            <a:ext cx="7886700" cy="2807855"/>
          </a:xfrm>
        </p:spPr>
        <p:txBody>
          <a:bodyPr>
            <a:normAutofit/>
          </a:bodyPr>
          <a:lstStyle/>
          <a:p>
            <a:pPr marL="0" indent="0" algn="ctr">
              <a:lnSpc>
                <a:spcPct val="100000"/>
              </a:lnSpc>
              <a:spcBef>
                <a:spcPts val="0"/>
              </a:spcBef>
              <a:buNone/>
            </a:pPr>
            <a:r>
              <a:rPr lang="en-ZA" sz="8000" b="1" dirty="0">
                <a:solidFill>
                  <a:srgbClr val="ED7D31"/>
                </a:solidFill>
                <a:ea typeface="+mj-ea"/>
                <a:cs typeface="+mj-cs"/>
              </a:rPr>
              <a:t>Departmental Strategy </a:t>
            </a:r>
            <a:endParaRPr lang="en-ZA" sz="8000" dirty="0">
              <a:solidFill>
                <a:srgbClr val="FF0000"/>
              </a:solidFill>
            </a:endParaRPr>
          </a:p>
        </p:txBody>
      </p:sp>
      <p:sp>
        <p:nvSpPr>
          <p:cNvPr id="6" name="Footer Placeholder 1"/>
          <p:cNvSpPr>
            <a:spLocks noGrp="1"/>
          </p:cNvSpPr>
          <p:nvPr>
            <p:ph type="ftr" sz="quarter" idx="11"/>
          </p:nvPr>
        </p:nvSpPr>
        <p:spPr>
          <a:xfrm>
            <a:off x="282387" y="6027458"/>
            <a:ext cx="4753637" cy="3288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387393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425886"/>
          </a:xfrm>
        </p:spPr>
        <p:txBody>
          <a:bodyPr>
            <a:noAutofit/>
          </a:bodyPr>
          <a:lstStyle/>
          <a:p>
            <a:pPr algn="ctr"/>
            <a:r>
              <a:rPr lang="en-ZA" sz="2000" dirty="0"/>
              <a:t>Programme 4:  Tourism Sector Support  Services Annual </a:t>
            </a:r>
            <a:r>
              <a:rPr lang="en-ZA" sz="2100" dirty="0"/>
              <a:t>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87603854"/>
              </p:ext>
            </p:extLst>
          </p:nvPr>
        </p:nvGraphicFramePr>
        <p:xfrm>
          <a:off x="258792" y="775276"/>
          <a:ext cx="8462127" cy="4861250"/>
        </p:xfrm>
        <a:graphic>
          <a:graphicData uri="http://schemas.openxmlformats.org/drawingml/2006/table">
            <a:tbl>
              <a:tblPr firstRow="1" bandRow="1">
                <a:tableStyleId>{21E4AEA4-8DFA-4A89-87EB-49C32662AFE0}</a:tableStyleId>
              </a:tblPr>
              <a:tblGrid>
                <a:gridCol w="1754743">
                  <a:extLst>
                    <a:ext uri="{9D8B030D-6E8A-4147-A177-3AD203B41FA5}">
                      <a16:colId xmlns:a16="http://schemas.microsoft.com/office/drawing/2014/main" val="20001"/>
                    </a:ext>
                  </a:extLst>
                </a:gridCol>
                <a:gridCol w="1555180">
                  <a:extLst>
                    <a:ext uri="{9D8B030D-6E8A-4147-A177-3AD203B41FA5}">
                      <a16:colId xmlns:a16="http://schemas.microsoft.com/office/drawing/2014/main" val="1035027834"/>
                    </a:ext>
                  </a:extLst>
                </a:gridCol>
                <a:gridCol w="1828212">
                  <a:extLst>
                    <a:ext uri="{9D8B030D-6E8A-4147-A177-3AD203B41FA5}">
                      <a16:colId xmlns:a16="http://schemas.microsoft.com/office/drawing/2014/main" val="2209766174"/>
                    </a:ext>
                  </a:extLst>
                </a:gridCol>
                <a:gridCol w="1565906">
                  <a:extLst>
                    <a:ext uri="{9D8B030D-6E8A-4147-A177-3AD203B41FA5}">
                      <a16:colId xmlns:a16="http://schemas.microsoft.com/office/drawing/2014/main" val="2277793781"/>
                    </a:ext>
                  </a:extLst>
                </a:gridCol>
                <a:gridCol w="1758086">
                  <a:extLst>
                    <a:ext uri="{9D8B030D-6E8A-4147-A177-3AD203B41FA5}">
                      <a16:colId xmlns:a16="http://schemas.microsoft.com/office/drawing/2014/main" val="20005"/>
                    </a:ext>
                  </a:extLst>
                </a:gridCol>
              </a:tblGrid>
              <a:tr h="324269">
                <a:tc rowSpan="2">
                  <a:txBody>
                    <a:bodyPr/>
                    <a:lstStyle/>
                    <a:p>
                      <a:pPr algn="ctr">
                        <a:lnSpc>
                          <a:spcPct val="100000"/>
                        </a:lnSpc>
                        <a:spcAft>
                          <a:spcPts val="0"/>
                        </a:spcAft>
                      </a:pPr>
                      <a:r>
                        <a:rPr lang="en-ZA" sz="15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5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Aft>
                          <a:spcPts val="0"/>
                        </a:spcAft>
                      </a:pPr>
                      <a:r>
                        <a:rPr lang="en-ZA" sz="15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5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231621">
                <a:tc vMerge="1">
                  <a:txBody>
                    <a:bodyPr/>
                    <a:lstStyle/>
                    <a:p>
                      <a:endParaRPr lang="en-ZA" dirty="0"/>
                    </a:p>
                  </a:txBody>
                  <a:tcPr/>
                </a:tc>
                <a:tc>
                  <a:txBody>
                    <a:bodyPr/>
                    <a:lstStyle/>
                    <a:p>
                      <a:pPr algn="ctr">
                        <a:lnSpc>
                          <a:spcPct val="100000"/>
                        </a:lnSpc>
                        <a:spcAft>
                          <a:spcPts val="0"/>
                        </a:spcAft>
                      </a:pPr>
                      <a:r>
                        <a:rPr lang="en-ZA" sz="15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5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5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5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5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5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5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5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5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5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5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5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5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5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5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5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3242">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Output: </a:t>
                      </a:r>
                      <a:r>
                        <a:rPr lang="en-GB" sz="1500" b="1" kern="1200" dirty="0">
                          <a:effectLst/>
                          <a:latin typeface="Gill Sans MT" panose="020B0502020104020203" pitchFamily="34" charset="0"/>
                          <a:ea typeface="Times New Roman" panose="02020603050405020304" pitchFamily="18" charset="0"/>
                        </a:rPr>
                        <a:t>Support programme for tourism development in Local Government</a:t>
                      </a:r>
                      <a:endPar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a:t>
                      </a:r>
                      <a:r>
                        <a:rPr lang="en-GB" sz="1500" kern="1200" dirty="0">
                          <a:solidFill>
                            <a:schemeClr val="dk1"/>
                          </a:solidFill>
                          <a:effectLst/>
                          <a:latin typeface="Gill Sans MT" panose="020B0502020104020203" pitchFamily="34" charset="0"/>
                          <a:ea typeface="+mn-ea"/>
                          <a:cs typeface="+mn-cs"/>
                        </a:rPr>
                        <a:t>Number of initiatives to support tourism development in Local Government</a:t>
                      </a:r>
                      <a:endPar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31621">
                <a:tc gridSpan="5">
                  <a:txBody>
                    <a:bodyPr/>
                    <a:lstStyle/>
                    <a:p>
                      <a:pPr algn="just">
                        <a:lnSpc>
                          <a:spcPct val="100000"/>
                        </a:lnSpc>
                        <a:spcAft>
                          <a:spcPts val="0"/>
                        </a:spcAft>
                      </a:pPr>
                      <a:r>
                        <a:rPr lang="en-GB" sz="1500" b="1" kern="1200" dirty="0">
                          <a:effectLst/>
                          <a:latin typeface="Gill Sans MT" panose="020B0502020104020203" pitchFamily="34" charset="0"/>
                          <a:ea typeface="Times New Roman" panose="02020603050405020304" pitchFamily="18" charset="0"/>
                          <a:cs typeface="Times New Roman" panose="02020603050405020304" pitchFamily="18" charset="0"/>
                        </a:rPr>
                        <a:t>Two initiatives to support tourism development in Local Government:</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nSpc>
                          <a:spcPct val="107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2316208">
                <a:tc>
                  <a:txBody>
                    <a:bodyPr/>
                    <a:lstStyle/>
                    <a:p>
                      <a:pPr marL="177800" lvl="0" indent="-177800" algn="just">
                        <a:lnSpc>
                          <a:spcPct val="100000"/>
                        </a:lnSpc>
                        <a:spcAft>
                          <a:spcPts val="0"/>
                        </a:spcAft>
                        <a:buFont typeface="+mj-lt"/>
                        <a:buAutoNum type="arabicPeriod"/>
                        <a:tabLst>
                          <a:tab pos="177800" algn="l"/>
                        </a:tabLst>
                      </a:pPr>
                      <a:r>
                        <a:rPr lang="en-GB" sz="1500" kern="12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Local Government Tourism Peer Learning Network sessions for municipal practitioners hosted in three provinces</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1500" kern="12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500" kern="12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Local Government Tourism Peer Learning Network session for municipal practitioners hosted </a:t>
                      </a:r>
                      <a:r>
                        <a:rPr lang="en-ZA" sz="1500" kern="1200" dirty="0" smtClean="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one </a:t>
                      </a:r>
                      <a:r>
                        <a:rPr lang="en-ZA" sz="1500" kern="12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province</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500" kern="12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Local Government Tourism Peer Learning Network session for municipal practitioners hosted in </a:t>
                      </a:r>
                      <a:r>
                        <a:rPr lang="en-ZA" sz="1500" kern="1200" dirty="0" smtClean="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one </a:t>
                      </a:r>
                      <a:r>
                        <a:rPr lang="en-ZA" sz="1500" kern="12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province </a:t>
                      </a:r>
                    </a:p>
                    <a:p>
                      <a:pPr algn="just">
                        <a:lnSpc>
                          <a:spcPct val="100000"/>
                        </a:lnSpc>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500" kern="12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Local Government Tourism Peer Learning Network session for municipal practitioners hosted in </a:t>
                      </a:r>
                      <a:r>
                        <a:rPr lang="en-ZA" sz="1500" kern="1200" dirty="0" smtClean="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one </a:t>
                      </a:r>
                      <a:r>
                        <a:rPr lang="en-ZA" sz="1500" kern="12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province</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1519943"/>
                  </a:ext>
                </a:extLst>
              </a:tr>
              <a:tr h="1294289">
                <a:tc>
                  <a:txBody>
                    <a:bodyPr/>
                    <a:lstStyle/>
                    <a:p>
                      <a:pPr marL="177800" marR="0" lvl="0" indent="-177800" algn="just">
                        <a:lnSpc>
                          <a:spcPct val="100000"/>
                        </a:lnSpc>
                        <a:spcBef>
                          <a:spcPts val="0"/>
                        </a:spcBef>
                        <a:spcAft>
                          <a:spcPts val="0"/>
                        </a:spcAft>
                        <a:buFont typeface="+mj-lt"/>
                        <a:buAutoNum type="arabicPeriod" startAt="2"/>
                      </a:pPr>
                      <a:r>
                        <a:rPr lang="en-GB" sz="1500" kern="12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Finalisation of 26 profiles in line with the District Development Mode</a:t>
                      </a:r>
                      <a:endParaRPr lang="en-US"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500" kern="12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Six District Profiles finalised</a:t>
                      </a:r>
                      <a:endParaRPr lang="en-US"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500" kern="12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Seven District Profiles finalised</a:t>
                      </a:r>
                      <a:endParaRPr lang="en-US"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500" kern="12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Seven District Profiles finalised</a:t>
                      </a:r>
                      <a:endParaRPr lang="en-US"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GB" sz="1500" kern="12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Six District Profiles finalised</a:t>
                      </a:r>
                      <a:endParaRPr lang="en-US"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6704395"/>
                  </a:ext>
                </a:extLst>
              </a:tr>
            </a:tbl>
          </a:graphicData>
        </a:graphic>
      </p:graphicFrame>
      <p:sp>
        <p:nvSpPr>
          <p:cNvPr id="2" name="Footer Placeholder 1"/>
          <p:cNvSpPr>
            <a:spLocks noGrp="1"/>
          </p:cNvSpPr>
          <p:nvPr>
            <p:ph type="ftr" sz="quarter" idx="11"/>
          </p:nvPr>
        </p:nvSpPr>
        <p:spPr>
          <a:xfrm>
            <a:off x="258792" y="5987720"/>
            <a:ext cx="517301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15447374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354841" y="215559"/>
            <a:ext cx="8366078" cy="453181"/>
          </a:xfrm>
        </p:spPr>
        <p:txBody>
          <a:bodyPr>
            <a:noAutofit/>
          </a:bodyPr>
          <a:lstStyle/>
          <a:p>
            <a:pPr algn="ctr"/>
            <a:r>
              <a:rPr lang="en-ZA" sz="2000" dirty="0"/>
              <a:t>Programme 4:  Tourism Sector Support  Services </a:t>
            </a:r>
            <a:r>
              <a:rPr lang="en-ZA" sz="2100" dirty="0"/>
              <a:t>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008284"/>
              </p:ext>
            </p:extLst>
          </p:nvPr>
        </p:nvGraphicFramePr>
        <p:xfrm>
          <a:off x="354841" y="849087"/>
          <a:ext cx="8501093" cy="4932373"/>
        </p:xfrm>
        <a:graphic>
          <a:graphicData uri="http://schemas.openxmlformats.org/drawingml/2006/table">
            <a:tbl>
              <a:tblPr firstRow="1" bandRow="1">
                <a:tableStyleId>{21E4AEA4-8DFA-4A89-87EB-49C32662AFE0}</a:tableStyleId>
              </a:tblPr>
              <a:tblGrid>
                <a:gridCol w="1863064">
                  <a:extLst>
                    <a:ext uri="{9D8B030D-6E8A-4147-A177-3AD203B41FA5}">
                      <a16:colId xmlns:a16="http://schemas.microsoft.com/office/drawing/2014/main" val="20001"/>
                    </a:ext>
                  </a:extLst>
                </a:gridCol>
                <a:gridCol w="1809513">
                  <a:extLst>
                    <a:ext uri="{9D8B030D-6E8A-4147-A177-3AD203B41FA5}">
                      <a16:colId xmlns:a16="http://schemas.microsoft.com/office/drawing/2014/main" val="532186807"/>
                    </a:ext>
                  </a:extLst>
                </a:gridCol>
                <a:gridCol w="1409499">
                  <a:extLst>
                    <a:ext uri="{9D8B030D-6E8A-4147-A177-3AD203B41FA5}">
                      <a16:colId xmlns:a16="http://schemas.microsoft.com/office/drawing/2014/main" val="2769851440"/>
                    </a:ext>
                  </a:extLst>
                </a:gridCol>
                <a:gridCol w="260821">
                  <a:extLst>
                    <a:ext uri="{9D8B030D-6E8A-4147-A177-3AD203B41FA5}">
                      <a16:colId xmlns:a16="http://schemas.microsoft.com/office/drawing/2014/main" val="2277793781"/>
                    </a:ext>
                  </a:extLst>
                </a:gridCol>
                <a:gridCol w="1336244">
                  <a:extLst>
                    <a:ext uri="{9D8B030D-6E8A-4147-A177-3AD203B41FA5}">
                      <a16:colId xmlns:a16="http://schemas.microsoft.com/office/drawing/2014/main" val="469680560"/>
                    </a:ext>
                  </a:extLst>
                </a:gridCol>
                <a:gridCol w="278399">
                  <a:extLst>
                    <a:ext uri="{9D8B030D-6E8A-4147-A177-3AD203B41FA5}">
                      <a16:colId xmlns:a16="http://schemas.microsoft.com/office/drawing/2014/main" val="20005"/>
                    </a:ext>
                  </a:extLst>
                </a:gridCol>
                <a:gridCol w="1543553">
                  <a:extLst>
                    <a:ext uri="{9D8B030D-6E8A-4147-A177-3AD203B41FA5}">
                      <a16:colId xmlns:a16="http://schemas.microsoft.com/office/drawing/2014/main" val="346367149"/>
                    </a:ext>
                  </a:extLst>
                </a:gridCol>
              </a:tblGrid>
              <a:tr h="258317">
                <a:tc row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6">
                  <a:txBody>
                    <a:bodyPr/>
                    <a:lstStyle/>
                    <a:p>
                      <a:pPr algn="ctr">
                        <a:lnSpc>
                          <a:spcPct val="100000"/>
                        </a:lnSpc>
                        <a:spcAft>
                          <a:spcPts val="0"/>
                        </a:spcAft>
                      </a:pPr>
                      <a:r>
                        <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2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dirty="0"/>
                    </a:p>
                  </a:txBody>
                  <a:tcPr/>
                </a:tc>
                <a:tc hMerge="1">
                  <a:txBody>
                    <a:bodyPr/>
                    <a:lstStyle/>
                    <a:p>
                      <a:endParaRPr lang="en-ZA"/>
                    </a:p>
                  </a:txBody>
                  <a:tcPr/>
                </a:tc>
                <a:extLst>
                  <a:ext uri="{0D108BD9-81ED-4DB2-BD59-A6C34878D82A}">
                    <a16:rowId xmlns:a16="http://schemas.microsoft.com/office/drawing/2014/main" val="10000"/>
                  </a:ext>
                </a:extLst>
              </a:tr>
              <a:tr h="200913">
                <a:tc vMerge="1">
                  <a:txBody>
                    <a:bodyPr/>
                    <a:lstStyle/>
                    <a:p>
                      <a:endParaRPr lang="en-ZA" dirty="0"/>
                    </a:p>
                  </a:txBody>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gridSpan="2">
                  <a:txBody>
                    <a:bodyPr/>
                    <a:lstStyle/>
                    <a:p>
                      <a:pPr algn="ctr">
                        <a:lnSpc>
                          <a:spcPct val="100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401827">
                <a:tc gridSpan="7">
                  <a:txBody>
                    <a:bodyPr/>
                    <a:lstStyle/>
                    <a:p>
                      <a:pPr marL="0" lvl="0" indent="0" algn="just">
                        <a:lnSpc>
                          <a:spcPct val="100000"/>
                        </a:lnSpc>
                        <a:spcAft>
                          <a:spcPts val="0"/>
                        </a:spcAft>
                        <a:buFont typeface="Symbol" panose="05050102010706020507" pitchFamily="18" charset="2"/>
                        <a:buNone/>
                      </a:pPr>
                      <a:r>
                        <a:rPr lang="en-ZA" sz="1400" b="1" kern="12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Output: </a:t>
                      </a:r>
                      <a:r>
                        <a:rPr lang="en-ZA" sz="1400" kern="12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Enhanced skills in the tourism sector</a:t>
                      </a:r>
                    </a:p>
                    <a:p>
                      <a:pPr marL="0" lvl="0" indent="0" algn="just">
                        <a:lnSpc>
                          <a:spcPct val="100000"/>
                        </a:lnSpc>
                        <a:spcAft>
                          <a:spcPts val="0"/>
                        </a:spcAft>
                        <a:buFont typeface="Symbol" panose="05050102010706020507" pitchFamily="18" charset="2"/>
                        <a:buNone/>
                      </a:pPr>
                      <a:r>
                        <a:rPr lang="en-ZA" sz="1400" b="1" kern="12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Output Indicator: </a:t>
                      </a:r>
                      <a:r>
                        <a:rPr lang="en-ZA" sz="1400" kern="12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Number of capacity building programmes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3177956672"/>
                  </a:ext>
                </a:extLst>
              </a:tr>
              <a:tr h="258839">
                <a:tc gridSpan="7">
                  <a:txBody>
                    <a:bodyPr/>
                    <a:lstStyle/>
                    <a:p>
                      <a:pPr marL="0" marR="0" lvl="0"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400" b="1" kern="1200" dirty="0">
                          <a:effectLst/>
                          <a:latin typeface="Gill Sans MT" panose="020B0502020104020203" pitchFamily="34" charset="0"/>
                          <a:ea typeface="Calibri" panose="020F0502020204030204" pitchFamily="34" charset="0"/>
                          <a:cs typeface="Times New Roman" panose="02020603050405020304" pitchFamily="18" charset="0"/>
                        </a:rPr>
                        <a:t>Five capacity building programmes: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47224627"/>
                  </a:ext>
                </a:extLst>
              </a:tr>
              <a:tr h="1004567">
                <a:tc>
                  <a:txBody>
                    <a:bodyPr/>
                    <a:lstStyle/>
                    <a:p>
                      <a:pPr marL="177800" marR="0" lvl="0" indent="-177800" algn="just">
                        <a:lnSpc>
                          <a:spcPct val="100000"/>
                        </a:lnSpc>
                        <a:spcBef>
                          <a:spcPts val="0"/>
                        </a:spcBef>
                        <a:spcAft>
                          <a:spcPts val="0"/>
                        </a:spcAft>
                        <a:buFont typeface="+mj-lt"/>
                        <a:buAutoNum type="arabicPeriod"/>
                      </a:pPr>
                      <a:r>
                        <a:rPr lang="en-GB" sz="1400" kern="1200" dirty="0">
                          <a:effectLst/>
                          <a:latin typeface="Gill Sans MT" panose="020B0502020104020203" pitchFamily="34" charset="0"/>
                          <a:ea typeface="Calibri" panose="020F0502020204030204" pitchFamily="34" charset="0"/>
                          <a:cs typeface="Times New Roman" panose="02020603050405020304" pitchFamily="18" charset="0"/>
                        </a:rPr>
                        <a:t>One programme to capacitate tourist guides implemented</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400" kern="1200" dirty="0">
                          <a:effectLst/>
                          <a:latin typeface="Gill Sans MT" panose="020B0502020104020203" pitchFamily="34" charset="0"/>
                          <a:ea typeface="Calibri" panose="020F0502020204030204" pitchFamily="34" charset="0"/>
                          <a:cs typeface="Times New Roman" panose="02020603050405020304" pitchFamily="18" charset="0"/>
                        </a:rPr>
                        <a:t>Recruitment and selection of learners from identified provinces undertaken</a:t>
                      </a:r>
                    </a:p>
                    <a:p>
                      <a:pPr marL="0" marR="0" algn="just">
                        <a:lnSpc>
                          <a:spcPct val="100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just">
                        <a:lnSpc>
                          <a:spcPct val="100000"/>
                        </a:lnSpc>
                        <a:spcBef>
                          <a:spcPts val="0"/>
                        </a:spcBef>
                        <a:spcAft>
                          <a:spcPts val="0"/>
                        </a:spcAft>
                      </a:pPr>
                      <a:r>
                        <a:rPr lang="en-GB" sz="1400" kern="1200" dirty="0">
                          <a:effectLst/>
                          <a:latin typeface="Gill Sans MT" panose="020B0502020104020203" pitchFamily="34" charset="0"/>
                          <a:ea typeface="Calibri" panose="020F0502020204030204" pitchFamily="34" charset="0"/>
                          <a:cs typeface="Times New Roman" panose="02020603050405020304" pitchFamily="18" charset="0"/>
                        </a:rPr>
                        <a:t>Orientation of learners undertaken</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0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just">
                        <a:lnSpc>
                          <a:spcPct val="100000"/>
                        </a:lnSpc>
                        <a:spcBef>
                          <a:spcPts val="0"/>
                        </a:spcBef>
                        <a:spcAft>
                          <a:spcPts val="0"/>
                        </a:spcAft>
                      </a:pPr>
                      <a:r>
                        <a:rPr lang="en-GB" sz="1400" kern="1200" dirty="0">
                          <a:effectLst/>
                          <a:latin typeface="Gill Sans MT" panose="020B0502020104020203" pitchFamily="34" charset="0"/>
                          <a:ea typeface="Calibri" panose="020F0502020204030204" pitchFamily="34" charset="0"/>
                          <a:cs typeface="Times New Roman" panose="02020603050405020304" pitchFamily="18" charset="0"/>
                        </a:rPr>
                        <a:t>Programme to capacitate tourist guides implemented</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0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400" kern="1200" dirty="0">
                          <a:effectLst/>
                          <a:latin typeface="Gill Sans MT" panose="020B0502020104020203" pitchFamily="34" charset="0"/>
                          <a:ea typeface="Calibri" panose="020F0502020204030204" pitchFamily="34" charset="0"/>
                          <a:cs typeface="Times New Roman" panose="02020603050405020304" pitchFamily="18" charset="0"/>
                        </a:rPr>
                        <a:t>Training to capacitate tourist guides finalised</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1205481">
                <a:tc>
                  <a:txBody>
                    <a:bodyPr/>
                    <a:lstStyle/>
                    <a:p>
                      <a:pPr marL="177800" marR="0" lvl="0" indent="-177800" algn="just" defTabSz="914400" rtl="0" eaLnBrk="1" latinLnBrk="0" hangingPunct="1">
                        <a:lnSpc>
                          <a:spcPct val="100000"/>
                        </a:lnSpc>
                        <a:spcBef>
                          <a:spcPts val="0"/>
                        </a:spcBef>
                        <a:spcAft>
                          <a:spcPts val="0"/>
                        </a:spcAft>
                        <a:buFont typeface="+mj-lt"/>
                        <a:buAutoNum type="arabicPeriod" startAt="2"/>
                        <a:tabLst>
                          <a:tab pos="177800" algn="l"/>
                        </a:tabLst>
                      </a:pPr>
                      <a:r>
                        <a:rPr lang="en-GB" sz="14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Food Safety Quality Assurers programme implemented in nine provinces targeting 500</a:t>
                      </a:r>
                      <a:r>
                        <a:rPr lang="en-GB" sz="1400" kern="1200" baseline="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 </a:t>
                      </a:r>
                      <a:r>
                        <a:rPr lang="en-GB" sz="14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youth</a:t>
                      </a:r>
                      <a:endParaRPr lang="en-US" sz="14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rPr>
                        <a:t>Development of ToR in response to COVID -19</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just" defTabSz="914400" rtl="0" eaLnBrk="1" latinLnBrk="0" hangingPunct="1">
                        <a:lnSpc>
                          <a:spcPct val="100000"/>
                        </a:lnSpc>
                        <a:spcBef>
                          <a:spcPts val="0"/>
                        </a:spcBef>
                        <a:spcAft>
                          <a:spcPts val="0"/>
                        </a:spcAft>
                        <a:buFont typeface="Symbol" panose="05050102010706020507" pitchFamily="18" charset="2"/>
                        <a:buNone/>
                      </a:pPr>
                      <a:r>
                        <a:rPr lang="en-GB" sz="1400" dirty="0">
                          <a:solidFill>
                            <a:srgbClr val="000000"/>
                          </a:solidFill>
                          <a:effectLst/>
                          <a:latin typeface="Gill Sans MT" panose="020B0502020104020203" pitchFamily="34" charset="0"/>
                          <a:ea typeface="Calibri" panose="020F0502020204030204" pitchFamily="34" charset="0"/>
                        </a:rPr>
                        <a:t>Tender and appointment of service provider. advertised</a:t>
                      </a:r>
                      <a:endParaRPr lang="en-US"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0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just">
                        <a:lnSpc>
                          <a:spcPct val="100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rPr>
                        <a:t>Service provider appointed and induction learners undertaken</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nSpc>
                          <a:spcPct val="100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rPr>
                        <a:t>Food Safety Quality Assurers Programme implemented</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7815727"/>
                  </a:ext>
                </a:extLst>
              </a:tr>
              <a:tr h="1239130">
                <a:tc>
                  <a:txBody>
                    <a:bodyPr/>
                    <a:lstStyle/>
                    <a:p>
                      <a:pPr marL="177800" lvl="0" indent="-177800" algn="just">
                        <a:lnSpc>
                          <a:spcPct val="107000"/>
                        </a:lnSpc>
                        <a:spcAft>
                          <a:spcPts val="800"/>
                        </a:spcAft>
                        <a:buClr>
                          <a:srgbClr val="000000"/>
                        </a:buClr>
                        <a:buFont typeface="+mj-lt"/>
                        <a:buAutoNum type="arabicPeriod" startAt="3"/>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Wine Service Training Programme (Sommelier) implemented targeting 252 youth</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marL="177800" marR="0" lvl="0" indent="-177800" algn="just" defTabSz="914400" rtl="0" eaLnBrk="1" latinLnBrk="0" hangingPunct="1">
                        <a:lnSpc>
                          <a:spcPct val="100000"/>
                        </a:lnSpc>
                        <a:spcBef>
                          <a:spcPts val="0"/>
                        </a:spcBef>
                        <a:spcAft>
                          <a:spcPts val="0"/>
                        </a:spcAft>
                        <a:buFont typeface="+mj-lt"/>
                        <a:buAutoNum type="arabicPeriod" startAt="3"/>
                        <a:tabLst>
                          <a:tab pos="177800" algn="l"/>
                        </a:tabLst>
                      </a:pPr>
                      <a:endParaRPr lang="en-US" sz="14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Wine Service Training Programme (Sommelier) implemented in 3 provinces: GP, KZN and WC</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effectLst/>
                          <a:latin typeface="Gill Sans MT" panose="020B0502020104020203" pitchFamily="34" charset="0"/>
                          <a:ea typeface="Calibri" panose="020F0502020204030204" pitchFamily="34" charset="0"/>
                        </a:rPr>
                        <a:t>Completion of </a:t>
                      </a:r>
                      <a:r>
                        <a:rPr lang="en-GB" sz="1400" dirty="0">
                          <a:effectLst/>
                          <a:latin typeface="Gill Sans MT" panose="020B0502020104020203" pitchFamily="34" charset="0"/>
                          <a:ea typeface="Calibri" panose="020F0502020204030204" pitchFamily="34" charset="0"/>
                        </a:rPr>
                        <a:t>Wine Service Training Programme (</a:t>
                      </a:r>
                      <a:r>
                        <a:rPr lang="en-GB" sz="1400" dirty="0">
                          <a:solidFill>
                            <a:srgbClr val="000000"/>
                          </a:solidFill>
                          <a:effectLst/>
                          <a:latin typeface="Gill Sans MT" panose="020B0502020104020203" pitchFamily="34" charset="0"/>
                          <a:ea typeface="Calibri" panose="020F0502020204030204" pitchFamily="34" charset="0"/>
                        </a:rPr>
                        <a:t>Sommelier) Project.</a:t>
                      </a:r>
                      <a:endPar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0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just">
                        <a:lnSpc>
                          <a:spcPct val="100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rPr>
                        <a:t>Close-up report for Wine Service Training Programme (Sommelier) Project developed</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nSpc>
                          <a:spcPct val="100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400" dirty="0">
                          <a:solidFill>
                            <a:srgbClr val="000000"/>
                          </a:solidFill>
                          <a:effectLst/>
                          <a:latin typeface="Gill Sans MT" panose="020B0502020104020203" pitchFamily="34" charset="0"/>
                          <a:ea typeface="Calibri" panose="020F0502020204030204" pitchFamily="34" charset="0"/>
                        </a:rPr>
                        <a:t>Planning for the Wine Service Training Programme (Sommelier) for 2021 undertaken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3545360"/>
                  </a:ext>
                </a:extLst>
              </a:tr>
            </a:tbl>
          </a:graphicData>
        </a:graphic>
      </p:graphicFrame>
      <p:sp>
        <p:nvSpPr>
          <p:cNvPr id="2" name="Footer Placeholder 1"/>
          <p:cNvSpPr>
            <a:spLocks noGrp="1"/>
          </p:cNvSpPr>
          <p:nvPr>
            <p:ph type="ftr" sz="quarter" idx="11"/>
          </p:nvPr>
        </p:nvSpPr>
        <p:spPr>
          <a:xfrm>
            <a:off x="258794" y="5991226"/>
            <a:ext cx="451792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4312619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60"/>
            <a:ext cx="8462126" cy="517182"/>
          </a:xfrm>
        </p:spPr>
        <p:txBody>
          <a:bodyPr>
            <a:noAutofit/>
          </a:bodyPr>
          <a:lstStyle/>
          <a:p>
            <a:pPr algn="ctr"/>
            <a:r>
              <a:rPr lang="en-ZA" sz="2000" dirty="0"/>
              <a:t>Programme 4:  Tourism Sector Support  Services </a:t>
            </a:r>
            <a:r>
              <a:rPr lang="en-ZA" sz="2100" dirty="0"/>
              <a:t>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706321"/>
              </p:ext>
            </p:extLst>
          </p:nvPr>
        </p:nvGraphicFramePr>
        <p:xfrm>
          <a:off x="258793" y="1012860"/>
          <a:ext cx="8597141" cy="4713995"/>
        </p:xfrm>
        <a:graphic>
          <a:graphicData uri="http://schemas.openxmlformats.org/drawingml/2006/table">
            <a:tbl>
              <a:tblPr firstRow="1" bandRow="1">
                <a:tableStyleId>{21E4AEA4-8DFA-4A89-87EB-49C32662AFE0}</a:tableStyleId>
              </a:tblPr>
              <a:tblGrid>
                <a:gridCol w="2088622">
                  <a:extLst>
                    <a:ext uri="{9D8B030D-6E8A-4147-A177-3AD203B41FA5}">
                      <a16:colId xmlns:a16="http://schemas.microsoft.com/office/drawing/2014/main" val="20001"/>
                    </a:ext>
                  </a:extLst>
                </a:gridCol>
                <a:gridCol w="1275823">
                  <a:extLst>
                    <a:ext uri="{9D8B030D-6E8A-4147-A177-3AD203B41FA5}">
                      <a16:colId xmlns:a16="http://schemas.microsoft.com/office/drawing/2014/main" val="532186807"/>
                    </a:ext>
                  </a:extLst>
                </a:gridCol>
                <a:gridCol w="361908">
                  <a:extLst>
                    <a:ext uri="{9D8B030D-6E8A-4147-A177-3AD203B41FA5}">
                      <a16:colId xmlns:a16="http://schemas.microsoft.com/office/drawing/2014/main" val="2209766174"/>
                    </a:ext>
                  </a:extLst>
                </a:gridCol>
                <a:gridCol w="1518477">
                  <a:extLst>
                    <a:ext uri="{9D8B030D-6E8A-4147-A177-3AD203B41FA5}">
                      <a16:colId xmlns:a16="http://schemas.microsoft.com/office/drawing/2014/main" val="2769851440"/>
                    </a:ext>
                  </a:extLst>
                </a:gridCol>
                <a:gridCol w="255732">
                  <a:extLst>
                    <a:ext uri="{9D8B030D-6E8A-4147-A177-3AD203B41FA5}">
                      <a16:colId xmlns:a16="http://schemas.microsoft.com/office/drawing/2014/main" val="2277793781"/>
                    </a:ext>
                  </a:extLst>
                </a:gridCol>
                <a:gridCol w="1310174">
                  <a:extLst>
                    <a:ext uri="{9D8B030D-6E8A-4147-A177-3AD203B41FA5}">
                      <a16:colId xmlns:a16="http://schemas.microsoft.com/office/drawing/2014/main" val="469680560"/>
                    </a:ext>
                  </a:extLst>
                </a:gridCol>
                <a:gridCol w="272967">
                  <a:extLst>
                    <a:ext uri="{9D8B030D-6E8A-4147-A177-3AD203B41FA5}">
                      <a16:colId xmlns:a16="http://schemas.microsoft.com/office/drawing/2014/main" val="20005"/>
                    </a:ext>
                  </a:extLst>
                </a:gridCol>
                <a:gridCol w="1513438">
                  <a:extLst>
                    <a:ext uri="{9D8B030D-6E8A-4147-A177-3AD203B41FA5}">
                      <a16:colId xmlns:a16="http://schemas.microsoft.com/office/drawing/2014/main" val="346367149"/>
                    </a:ext>
                  </a:extLst>
                </a:gridCol>
              </a:tblGrid>
              <a:tr h="262124">
                <a:tc rowSpan="2">
                  <a:txBody>
                    <a:bodyPr/>
                    <a:lstStyle/>
                    <a:p>
                      <a:pPr algn="ctr">
                        <a:lnSpc>
                          <a:spcPct val="100000"/>
                        </a:lnSpc>
                        <a:spcAft>
                          <a:spcPts val="0"/>
                        </a:spcAft>
                      </a:pPr>
                      <a:r>
                        <a:rPr lang="en-ZA" sz="15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5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7">
                  <a:txBody>
                    <a:bodyPr/>
                    <a:lstStyle/>
                    <a:p>
                      <a:pPr algn="ctr">
                        <a:lnSpc>
                          <a:spcPct val="100000"/>
                        </a:lnSpc>
                        <a:spcAft>
                          <a:spcPts val="0"/>
                        </a:spcAft>
                      </a:pPr>
                      <a:r>
                        <a:rPr lang="en-ZA" sz="15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5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dirty="0"/>
                    </a:p>
                  </a:txBody>
                  <a:tcPr/>
                </a:tc>
                <a:tc hMerge="1">
                  <a:txBody>
                    <a:bodyPr/>
                    <a:lstStyle/>
                    <a:p>
                      <a:endParaRPr lang="en-ZA"/>
                    </a:p>
                  </a:txBody>
                  <a:tcPr/>
                </a:tc>
                <a:extLst>
                  <a:ext uri="{0D108BD9-81ED-4DB2-BD59-A6C34878D82A}">
                    <a16:rowId xmlns:a16="http://schemas.microsoft.com/office/drawing/2014/main" val="10000"/>
                  </a:ext>
                </a:extLst>
              </a:tr>
              <a:tr h="203874">
                <a:tc vMerge="1">
                  <a:txBody>
                    <a:bodyPr/>
                    <a:lstStyle/>
                    <a:p>
                      <a:endParaRPr lang="en-ZA" dirty="0"/>
                    </a:p>
                  </a:txBody>
                  <a:tcPr/>
                </a:tc>
                <a:tc>
                  <a:txBody>
                    <a:bodyPr/>
                    <a:lstStyle/>
                    <a:p>
                      <a:pPr algn="ctr">
                        <a:lnSpc>
                          <a:spcPct val="100000"/>
                        </a:lnSpc>
                        <a:spcAft>
                          <a:spcPts val="0"/>
                        </a:spcAft>
                      </a:pPr>
                      <a:r>
                        <a:rPr lang="en-ZA" sz="15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5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5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5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en-ZA" sz="15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5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5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5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gridSpan="2">
                  <a:txBody>
                    <a:bodyPr/>
                    <a:lstStyle/>
                    <a:p>
                      <a:pPr algn="ctr">
                        <a:lnSpc>
                          <a:spcPct val="100000"/>
                        </a:lnSpc>
                        <a:spcAft>
                          <a:spcPts val="0"/>
                        </a:spcAft>
                      </a:pPr>
                      <a:r>
                        <a:rPr lang="en-ZA" sz="15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5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5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5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gridSpan="2">
                  <a:txBody>
                    <a:bodyPr/>
                    <a:lstStyle/>
                    <a:p>
                      <a:pPr algn="ctr">
                        <a:lnSpc>
                          <a:spcPct val="100000"/>
                        </a:lnSpc>
                        <a:spcAft>
                          <a:spcPts val="0"/>
                        </a:spcAft>
                      </a:pPr>
                      <a:r>
                        <a:rPr lang="en-ZA" sz="15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5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5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5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407748">
                <a:tc gridSpan="8">
                  <a:txBody>
                    <a:bodyPr/>
                    <a:lstStyle/>
                    <a:p>
                      <a:pPr marL="0" lvl="0" indent="0" algn="just">
                        <a:lnSpc>
                          <a:spcPct val="100000"/>
                        </a:lnSpc>
                        <a:spcAft>
                          <a:spcPts val="0"/>
                        </a:spcAft>
                        <a:buFont typeface="Symbol" panose="05050102010706020507" pitchFamily="18" charset="2"/>
                        <a:buNone/>
                      </a:pPr>
                      <a:r>
                        <a:rPr lang="en-ZA" sz="1500" b="1" kern="12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Output: </a:t>
                      </a:r>
                      <a:r>
                        <a:rPr lang="en-ZA" sz="1500" kern="12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Enhanced skills in the tourism sector</a:t>
                      </a:r>
                    </a:p>
                    <a:p>
                      <a:pPr marL="0" lvl="0" indent="0" algn="just">
                        <a:lnSpc>
                          <a:spcPct val="100000"/>
                        </a:lnSpc>
                        <a:spcAft>
                          <a:spcPts val="0"/>
                        </a:spcAft>
                        <a:buFont typeface="Symbol" panose="05050102010706020507" pitchFamily="18" charset="2"/>
                        <a:buNone/>
                      </a:pPr>
                      <a:r>
                        <a:rPr lang="en-ZA" sz="1500" b="1" kern="12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Output Indicator: </a:t>
                      </a:r>
                      <a:r>
                        <a:rPr lang="en-ZA" sz="1500" kern="12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Number of capacity building programmes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3177956672"/>
                  </a:ext>
                </a:extLst>
              </a:tr>
              <a:tr h="294141">
                <a:tc gridSpan="8">
                  <a:txBody>
                    <a:bodyPr/>
                    <a:lstStyle/>
                    <a:p>
                      <a:pPr marL="0" marR="0" lvl="0"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GB" sz="15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Five capacity building programmes … continued: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06212005"/>
                  </a:ext>
                </a:extLst>
              </a:tr>
              <a:tr h="1019371">
                <a:tc>
                  <a:txBody>
                    <a:bodyPr/>
                    <a:lstStyle/>
                    <a:p>
                      <a:pPr marL="177800" marR="0" lvl="0" indent="-177800" algn="just" defTabSz="914400" rtl="0" eaLnBrk="1" fontAlgn="auto" latinLnBrk="0" hangingPunct="1">
                        <a:lnSpc>
                          <a:spcPct val="100000"/>
                        </a:lnSpc>
                        <a:spcBef>
                          <a:spcPts val="0"/>
                        </a:spcBef>
                        <a:spcAft>
                          <a:spcPts val="0"/>
                        </a:spcAft>
                        <a:buClrTx/>
                        <a:buSzTx/>
                        <a:buFont typeface="+mj-lt"/>
                        <a:buAutoNum type="arabicPeriod" startAt="4"/>
                        <a:tabLst/>
                        <a:defRPr/>
                      </a:pPr>
                      <a:r>
                        <a:rPr kumimoji="0" lang="en-GB" sz="15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Hospitality Youth Programme (HYP) on Food &amp; Beverages implemented in the nine provinces targeting 1 000 youth</a:t>
                      </a: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kumimoji="0" lang="en-GB" sz="15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500" kern="1200" dirty="0">
                          <a:solidFill>
                            <a:srgbClr val="000000"/>
                          </a:solidFill>
                          <a:effectLst/>
                          <a:latin typeface="Gill Sans MT" panose="020B0502020104020203" pitchFamily="34" charset="0"/>
                          <a:ea typeface="Calibri" panose="020F0502020204030204" pitchFamily="34" charset="0"/>
                        </a:rPr>
                        <a:t>HYP implemented utilising e-learning</a:t>
                      </a:r>
                      <a:endParaRPr kumimoji="0" lang="en-US" sz="15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77800" marR="0" lvl="0" indent="-177800" algn="just" defTabSz="914400" rtl="0" eaLnBrk="1" latinLnBrk="0" hangingPunct="1">
                        <a:lnSpc>
                          <a:spcPct val="100000"/>
                        </a:lnSpc>
                        <a:spcBef>
                          <a:spcPts val="0"/>
                        </a:spcBef>
                        <a:spcAft>
                          <a:spcPts val="0"/>
                        </a:spcAft>
                        <a:buFont typeface="Symbol" panose="05050102010706020507" pitchFamily="18" charset="2"/>
                        <a:buChar char=""/>
                      </a:pPr>
                      <a:endParaRPr lang="en-US"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500" kern="1200" dirty="0">
                          <a:effectLst/>
                          <a:latin typeface="Gill Sans MT" panose="020B0502020104020203" pitchFamily="34" charset="0"/>
                          <a:ea typeface="Calibri" panose="020F0502020204030204" pitchFamily="34" charset="0"/>
                        </a:rPr>
                        <a:t>Quarterly Report on the implementation of the HYP done</a:t>
                      </a:r>
                      <a:endParaRPr kumimoji="0" lang="en-US" sz="15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0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kern="1200" dirty="0">
                          <a:effectLst/>
                          <a:latin typeface="Gill Sans MT" panose="020B0502020104020203" pitchFamily="34" charset="0"/>
                          <a:ea typeface="Calibri" panose="020F0502020204030204" pitchFamily="34" charset="0"/>
                        </a:rPr>
                        <a:t>Report on the implementation of the HYP</a:t>
                      </a:r>
                      <a:endParaRPr kumimoji="0" lang="en-US" sz="15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nSpc>
                          <a:spcPct val="100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1500" kern="1200" dirty="0">
                          <a:effectLst/>
                          <a:latin typeface="Gill Sans MT" panose="020B0502020104020203" pitchFamily="34" charset="0"/>
                          <a:ea typeface="Calibri" panose="020F0502020204030204" pitchFamily="34" charset="0"/>
                          <a:cs typeface="Times New Roman" panose="02020603050405020304" pitchFamily="18" charset="0"/>
                        </a:rPr>
                        <a:t>Report on the implementation of the HYP</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7815727"/>
                  </a:ext>
                </a:extLst>
              </a:tr>
              <a:tr h="1488707">
                <a:tc>
                  <a:txBody>
                    <a:bodyPr/>
                    <a:lstStyle/>
                    <a:p>
                      <a:pPr marL="177800" marR="0" lvl="0" indent="-177800" algn="just" defTabSz="914400" rtl="0" eaLnBrk="1" latinLnBrk="0" hangingPunct="1">
                        <a:lnSpc>
                          <a:spcPct val="100000"/>
                        </a:lnSpc>
                        <a:spcBef>
                          <a:spcPts val="0"/>
                        </a:spcBef>
                        <a:spcAft>
                          <a:spcPts val="0"/>
                        </a:spcAft>
                        <a:buFont typeface="+mj-lt"/>
                        <a:buAutoNum type="arabicPeriod" startAt="5"/>
                        <a:tabLst>
                          <a:tab pos="177800" algn="l"/>
                        </a:tabLst>
                      </a:pPr>
                      <a:r>
                        <a:rPr lang="en-GB" sz="1500" kern="1200" dirty="0">
                          <a:solidFill>
                            <a:srgbClr val="000000"/>
                          </a:solidFill>
                          <a:effectLst/>
                          <a:latin typeface="Gill Sans MT" panose="020B0502020104020203" pitchFamily="34" charset="0"/>
                          <a:ea typeface="Times New Roman" panose="02020603050405020304" pitchFamily="18" charset="0"/>
                        </a:rPr>
                        <a:t>Twenty black Women enrolled in Executive Development Programme for WiT</a:t>
                      </a:r>
                      <a:endParaRPr lang="en-US" sz="15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just">
                        <a:lnSpc>
                          <a:spcPct val="100000"/>
                        </a:lnSpc>
                        <a:spcBef>
                          <a:spcPts val="0"/>
                        </a:spcBef>
                        <a:spcAft>
                          <a:spcPts val="0"/>
                        </a:spcAft>
                      </a:pPr>
                      <a:r>
                        <a:rPr lang="en-GB" sz="1500" dirty="0">
                          <a:solidFill>
                            <a:srgbClr val="000000"/>
                          </a:solidFill>
                          <a:effectLst/>
                          <a:latin typeface="Gill Sans MT" panose="020B0502020104020203" pitchFamily="34" charset="0"/>
                          <a:ea typeface="Calibri" panose="020F0502020204030204" pitchFamily="34" charset="0"/>
                        </a:rPr>
                        <a:t>Recruitment and Selection of candidates commenced</a:t>
                      </a:r>
                      <a:endParaRPr lang="en-US"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77800" marR="0" lvl="0" indent="-177800" algn="just" defTabSz="914400" rtl="0" eaLnBrk="1" latinLnBrk="0" hangingPunct="1">
                        <a:lnSpc>
                          <a:spcPct val="100000"/>
                        </a:lnSpc>
                        <a:spcBef>
                          <a:spcPts val="0"/>
                        </a:spcBef>
                        <a:spcAft>
                          <a:spcPts val="0"/>
                        </a:spcAft>
                        <a:buFont typeface="Symbol" panose="05050102010706020507" pitchFamily="18" charset="2"/>
                        <a:buChar char=""/>
                      </a:pPr>
                      <a:endParaRPr lang="en-US"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7000"/>
                        </a:lnSpc>
                        <a:spcAft>
                          <a:spcPts val="800"/>
                        </a:spcAft>
                      </a:pPr>
                      <a:r>
                        <a:rPr lang="en-GB" sz="1500" dirty="0">
                          <a:solidFill>
                            <a:srgbClr val="000000"/>
                          </a:solidFill>
                          <a:effectLst/>
                          <a:latin typeface="Gill Sans MT" panose="020B0502020104020203" pitchFamily="34" charset="0"/>
                          <a:ea typeface="Calibri" panose="020F0502020204030204" pitchFamily="34" charset="0"/>
                        </a:rPr>
                        <a:t>Recruitment and Selection of candidates continued and SLA signed with an institution of higher learning</a:t>
                      </a:r>
                    </a:p>
                    <a:p>
                      <a:pPr algn="just">
                        <a:lnSpc>
                          <a:spcPct val="107000"/>
                        </a:lnSpc>
                        <a:spcAft>
                          <a:spcPts val="800"/>
                        </a:spcAft>
                      </a:pPr>
                      <a:endParaRPr lang="en-US" sz="15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0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just">
                        <a:lnSpc>
                          <a:spcPct val="100000"/>
                        </a:lnSpc>
                        <a:spcBef>
                          <a:spcPts val="0"/>
                        </a:spcBef>
                        <a:spcAft>
                          <a:spcPts val="0"/>
                        </a:spcAft>
                      </a:pPr>
                      <a:r>
                        <a:rPr lang="en-GB" sz="1500" dirty="0">
                          <a:solidFill>
                            <a:srgbClr val="000000"/>
                          </a:solidFill>
                          <a:effectLst/>
                          <a:latin typeface="Gill Sans MT" panose="020B0502020104020203" pitchFamily="34" charset="0"/>
                          <a:ea typeface="Calibri" panose="020F0502020204030204" pitchFamily="34" charset="0"/>
                        </a:rPr>
                        <a:t>Selection of candidates for training finalised</a:t>
                      </a:r>
                      <a:endParaRPr lang="en-US"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nSpc>
                          <a:spcPct val="100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GB" sz="15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Training of 20 black women undertaken at an institution of higher learning</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3545360"/>
                  </a:ext>
                </a:extLst>
              </a:tr>
            </a:tbl>
          </a:graphicData>
        </a:graphic>
      </p:graphicFrame>
      <p:sp>
        <p:nvSpPr>
          <p:cNvPr id="2" name="Footer Placeholder 1"/>
          <p:cNvSpPr>
            <a:spLocks noGrp="1"/>
          </p:cNvSpPr>
          <p:nvPr>
            <p:ph type="ftr" sz="quarter" idx="11"/>
          </p:nvPr>
        </p:nvSpPr>
        <p:spPr>
          <a:xfrm>
            <a:off x="150979" y="5991226"/>
            <a:ext cx="478951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12106540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698841"/>
          </a:xfrm>
        </p:spPr>
        <p:txBody>
          <a:bodyPr>
            <a:noAutofit/>
          </a:bodyPr>
          <a:lstStyle/>
          <a:p>
            <a:pPr algn="ctr"/>
            <a:r>
              <a:rPr lang="en-ZA" sz="2000" dirty="0"/>
              <a:t>Programme 4:  Tourism Sector Support  Services </a:t>
            </a:r>
            <a:r>
              <a:rPr lang="en-ZA" sz="2100" dirty="0"/>
              <a:t>Targets … continued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49550666"/>
              </p:ext>
            </p:extLst>
          </p:nvPr>
        </p:nvGraphicFramePr>
        <p:xfrm>
          <a:off x="258793" y="1012860"/>
          <a:ext cx="8597141" cy="3410116"/>
        </p:xfrm>
        <a:graphic>
          <a:graphicData uri="http://schemas.openxmlformats.org/drawingml/2006/table">
            <a:tbl>
              <a:tblPr firstRow="1" bandRow="1">
                <a:tableStyleId>{21E4AEA4-8DFA-4A89-87EB-49C32662AFE0}</a:tableStyleId>
              </a:tblPr>
              <a:tblGrid>
                <a:gridCol w="2088622">
                  <a:extLst>
                    <a:ext uri="{9D8B030D-6E8A-4147-A177-3AD203B41FA5}">
                      <a16:colId xmlns:a16="http://schemas.microsoft.com/office/drawing/2014/main" val="20001"/>
                    </a:ext>
                  </a:extLst>
                </a:gridCol>
                <a:gridCol w="1275823">
                  <a:extLst>
                    <a:ext uri="{9D8B030D-6E8A-4147-A177-3AD203B41FA5}">
                      <a16:colId xmlns:a16="http://schemas.microsoft.com/office/drawing/2014/main" val="532186807"/>
                    </a:ext>
                  </a:extLst>
                </a:gridCol>
                <a:gridCol w="361908">
                  <a:extLst>
                    <a:ext uri="{9D8B030D-6E8A-4147-A177-3AD203B41FA5}">
                      <a16:colId xmlns:a16="http://schemas.microsoft.com/office/drawing/2014/main" val="2209766174"/>
                    </a:ext>
                  </a:extLst>
                </a:gridCol>
                <a:gridCol w="1518477">
                  <a:extLst>
                    <a:ext uri="{9D8B030D-6E8A-4147-A177-3AD203B41FA5}">
                      <a16:colId xmlns:a16="http://schemas.microsoft.com/office/drawing/2014/main" val="2769851440"/>
                    </a:ext>
                  </a:extLst>
                </a:gridCol>
                <a:gridCol w="255732">
                  <a:extLst>
                    <a:ext uri="{9D8B030D-6E8A-4147-A177-3AD203B41FA5}">
                      <a16:colId xmlns:a16="http://schemas.microsoft.com/office/drawing/2014/main" val="2277793781"/>
                    </a:ext>
                  </a:extLst>
                </a:gridCol>
                <a:gridCol w="1310174">
                  <a:extLst>
                    <a:ext uri="{9D8B030D-6E8A-4147-A177-3AD203B41FA5}">
                      <a16:colId xmlns:a16="http://schemas.microsoft.com/office/drawing/2014/main" val="469680560"/>
                    </a:ext>
                  </a:extLst>
                </a:gridCol>
                <a:gridCol w="272967">
                  <a:extLst>
                    <a:ext uri="{9D8B030D-6E8A-4147-A177-3AD203B41FA5}">
                      <a16:colId xmlns:a16="http://schemas.microsoft.com/office/drawing/2014/main" val="20005"/>
                    </a:ext>
                  </a:extLst>
                </a:gridCol>
                <a:gridCol w="1513438">
                  <a:extLst>
                    <a:ext uri="{9D8B030D-6E8A-4147-A177-3AD203B41FA5}">
                      <a16:colId xmlns:a16="http://schemas.microsoft.com/office/drawing/2014/main" val="346367149"/>
                    </a:ext>
                  </a:extLst>
                </a:gridCol>
              </a:tblGrid>
              <a:tr h="262124">
                <a:tc rowSpan="2">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Annual Target</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7">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2020/21 Quarterly Targets</a:t>
                      </a:r>
                      <a:endParaRPr lang="en-ZA" sz="16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dirty="0"/>
                    </a:p>
                  </a:txBody>
                  <a:tcPr/>
                </a:tc>
                <a:tc hMerge="1">
                  <a:txBody>
                    <a:bodyPr/>
                    <a:lstStyle/>
                    <a:p>
                      <a:endParaRPr lang="en-ZA"/>
                    </a:p>
                  </a:txBody>
                  <a:tcPr/>
                </a:tc>
                <a:extLst>
                  <a:ext uri="{0D108BD9-81ED-4DB2-BD59-A6C34878D82A}">
                    <a16:rowId xmlns:a16="http://schemas.microsoft.com/office/drawing/2014/main" val="10000"/>
                  </a:ext>
                </a:extLst>
              </a:tr>
              <a:tr h="203874">
                <a:tc vMerge="1">
                  <a:txBody>
                    <a:bodyPr/>
                    <a:lstStyle/>
                    <a:p>
                      <a:endParaRPr lang="en-ZA" dirty="0"/>
                    </a:p>
                  </a:txBody>
                  <a:tcPr/>
                </a:tc>
                <a:tc>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gridSpan="2">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gridSpan="2">
                  <a:txBody>
                    <a:bodyPr/>
                    <a:lstStyle/>
                    <a:p>
                      <a:pPr algn="ctr">
                        <a:lnSpc>
                          <a:spcPct val="100000"/>
                        </a:lnSpc>
                        <a:spcAft>
                          <a:spcPts val="0"/>
                        </a:spcAft>
                      </a:pP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6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407748">
                <a:tc gridSpan="8">
                  <a:txBody>
                    <a:bodyPr/>
                    <a:lstStyle/>
                    <a:p>
                      <a:pPr marL="0" lvl="0" indent="0" algn="just">
                        <a:lnSpc>
                          <a:spcPct val="100000"/>
                        </a:lnSpc>
                        <a:spcAft>
                          <a:spcPts val="0"/>
                        </a:spcAft>
                        <a:buFont typeface="Symbol" panose="05050102010706020507" pitchFamily="18" charset="2"/>
                        <a:buNone/>
                      </a:pPr>
                      <a:r>
                        <a:rPr lang="en-ZA" sz="1600" b="1" kern="12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Output: </a:t>
                      </a:r>
                      <a:r>
                        <a:rPr lang="en-ZA" sz="1600" kern="12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Enhanced skills in the tourism sector</a:t>
                      </a:r>
                    </a:p>
                    <a:p>
                      <a:pPr marL="0" lvl="0" indent="0" algn="just">
                        <a:lnSpc>
                          <a:spcPct val="100000"/>
                        </a:lnSpc>
                        <a:spcAft>
                          <a:spcPts val="0"/>
                        </a:spcAft>
                        <a:buFont typeface="Symbol" panose="05050102010706020507" pitchFamily="18" charset="2"/>
                        <a:buNone/>
                      </a:pPr>
                      <a:r>
                        <a:rPr lang="en-ZA" sz="1600" b="1" kern="12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Output Indicator: </a:t>
                      </a:r>
                      <a:r>
                        <a:rPr lang="en-ZA" sz="1600" kern="12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Number of initiatives implemented to create an enabling policy and regulatory environment for tourism growth and development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3177956672"/>
                  </a:ext>
                </a:extLst>
              </a:tr>
              <a:tr h="610769">
                <a:tc gridSpan="8">
                  <a:txBody>
                    <a:bodyPr/>
                    <a:lstStyle/>
                    <a:p>
                      <a:pPr algn="just">
                        <a:lnSpc>
                          <a:spcPct val="107000"/>
                        </a:lnSpc>
                        <a:spcAft>
                          <a:spcPts val="0"/>
                        </a:spcAft>
                      </a:pPr>
                      <a:r>
                        <a:rPr lang="en-US" sz="1600" b="1" dirty="0">
                          <a:effectLst/>
                          <a:latin typeface="Gill Sans MT" panose="020B0502020104020203" pitchFamily="34" charset="0"/>
                          <a:ea typeface="Calibri" panose="020F0502020204030204" pitchFamily="34" charset="0"/>
                          <a:cs typeface="Times New Roman" panose="02020603050405020304" pitchFamily="18" charset="0"/>
                        </a:rPr>
                        <a:t>One initiative to create an enabling policy and regulatory environment for tourism growth and development:</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77800" marR="0" lvl="0" indent="-177800" algn="just" defTabSz="914400" rtl="0" eaLnBrk="1" latinLnBrk="0" hangingPunct="1">
                        <a:lnSpc>
                          <a:spcPct val="100000"/>
                        </a:lnSpc>
                        <a:spcBef>
                          <a:spcPts val="0"/>
                        </a:spcBef>
                        <a:spcAft>
                          <a:spcPts val="0"/>
                        </a:spcAft>
                        <a:buFont typeface="Symbol" panose="05050102010706020507" pitchFamily="18" charset="2"/>
                        <a:buChar char=""/>
                      </a:pPr>
                      <a:endParaRPr lang="en-US"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0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nSpc>
                          <a:spcPct val="100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7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7815727"/>
                  </a:ext>
                </a:extLst>
              </a:tr>
              <a:tr h="1488707">
                <a:tc>
                  <a:txBody>
                    <a:bodyPr/>
                    <a:lstStyle/>
                    <a:p>
                      <a:pPr marL="0" marR="0" lvl="0" indent="0" algn="just" defTabSz="914400" rtl="0" eaLnBrk="1" latinLnBrk="0" hangingPunct="1">
                        <a:lnSpc>
                          <a:spcPct val="100000"/>
                        </a:lnSpc>
                        <a:spcBef>
                          <a:spcPts val="0"/>
                        </a:spcBef>
                        <a:spcAft>
                          <a:spcPts val="0"/>
                        </a:spcAft>
                        <a:buFont typeface="+mj-lt"/>
                        <a:buNone/>
                        <a:tabLst>
                          <a:tab pos="177800" algn="l"/>
                        </a:tabLst>
                      </a:pPr>
                      <a:r>
                        <a:rPr lang="en-ZA" sz="1600" dirty="0">
                          <a:solidFill>
                            <a:srgbClr val="000000"/>
                          </a:solidFill>
                          <a:effectLst/>
                          <a:latin typeface="Gill Sans MT" panose="020B0502020104020203" pitchFamily="34" charset="0"/>
                          <a:ea typeface="Calibri" panose="020F0502020204030204" pitchFamily="34" charset="0"/>
                        </a:rPr>
                        <a:t>Development of the Tourism Environmental Implementation Plan (TEIP) for 2020 - 2025</a:t>
                      </a:r>
                      <a:endParaRPr lang="en-US" sz="16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just">
                        <a:lnSpc>
                          <a:spcPct val="100000"/>
                        </a:lnSpc>
                        <a:spcBef>
                          <a:spcPts val="0"/>
                        </a:spcBef>
                        <a:spcAft>
                          <a:spcPts val="0"/>
                        </a:spcAft>
                      </a:pPr>
                      <a:r>
                        <a:rPr lang="en-US" sz="1600" dirty="0">
                          <a:solidFill>
                            <a:srgbClr val="000000"/>
                          </a:solidFill>
                          <a:effectLst/>
                          <a:latin typeface="Gill Sans MT" panose="020B0502020104020203" pitchFamily="34" charset="0"/>
                          <a:ea typeface="Calibri" panose="020F0502020204030204" pitchFamily="34" charset="0"/>
                        </a:rPr>
                        <a:t>Appointment of Service Provider to develop the TEIP</a:t>
                      </a:r>
                      <a:endParaRPr lang="en-US"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77800" marR="0" lvl="0" indent="-177800" algn="just" defTabSz="914400" rtl="0" eaLnBrk="1" latinLnBrk="0" hangingPunct="1">
                        <a:lnSpc>
                          <a:spcPct val="100000"/>
                        </a:lnSpc>
                        <a:spcBef>
                          <a:spcPts val="0"/>
                        </a:spcBef>
                        <a:spcAft>
                          <a:spcPts val="0"/>
                        </a:spcAft>
                        <a:buFont typeface="Symbol" panose="05050102010706020507" pitchFamily="18" charset="2"/>
                        <a:buChar char=""/>
                      </a:pPr>
                      <a:endParaRPr lang="en-US"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7000"/>
                        </a:lnSpc>
                        <a:spcAft>
                          <a:spcPts val="800"/>
                        </a:spcAft>
                      </a:pPr>
                      <a:r>
                        <a:rPr lang="en-US" sz="1600" dirty="0">
                          <a:solidFill>
                            <a:srgbClr val="000000"/>
                          </a:solidFill>
                          <a:effectLst/>
                          <a:latin typeface="Gill Sans MT" panose="020B0502020104020203" pitchFamily="34" charset="0"/>
                          <a:ea typeface="Calibri" panose="020F0502020204030204" pitchFamily="34" charset="0"/>
                        </a:rPr>
                        <a:t>Status quo report on environmental performance of the tourism sector.</a:t>
                      </a:r>
                      <a:endParaRPr lang="en-US"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0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7000"/>
                        </a:lnSpc>
                        <a:spcAft>
                          <a:spcPts val="800"/>
                        </a:spcAft>
                      </a:pPr>
                      <a:r>
                        <a:rPr lang="en-US"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Develop the TEIP</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endParaRPr lang="en-US"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nSpc>
                          <a:spcPct val="100000"/>
                        </a:lnSpc>
                        <a:spcBef>
                          <a:spcPts val="0"/>
                        </a:spcBef>
                        <a:spcAft>
                          <a:spcPts val="0"/>
                        </a:spcAft>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TEIP approved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3545360"/>
                  </a:ext>
                </a:extLst>
              </a:tr>
            </a:tbl>
          </a:graphicData>
        </a:graphic>
      </p:graphicFrame>
      <p:sp>
        <p:nvSpPr>
          <p:cNvPr id="2" name="Footer Placeholder 1"/>
          <p:cNvSpPr>
            <a:spLocks noGrp="1"/>
          </p:cNvSpPr>
          <p:nvPr>
            <p:ph type="ftr" sz="quarter" idx="11"/>
          </p:nvPr>
        </p:nvSpPr>
        <p:spPr>
          <a:xfrm>
            <a:off x="150979" y="5991226"/>
            <a:ext cx="530812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40496525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28651" y="5991226"/>
            <a:ext cx="4844102" cy="365125"/>
          </a:xfrm>
        </p:spPr>
        <p:txBody>
          <a:bodyPr/>
          <a:lstStyle/>
          <a:p>
            <a:r>
              <a:rPr lang="en-ZA" sz="900" dirty="0">
                <a:solidFill>
                  <a:prstClr val="white">
                    <a:lumMod val="65000"/>
                  </a:prstClr>
                </a:solidFill>
                <a:latin typeface="Arial" panose="020B0604020202020204" pitchFamily="34" charset="0"/>
                <a:cs typeface="Arial" panose="020B0604020202020204" pitchFamily="34" charset="0"/>
              </a:rPr>
              <a:t>Departmental Strategy (2021/22 - 2024/25) and Revised APP (2021/22 - 2022/23) </a:t>
            </a: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6" name="Content Placeholder 4"/>
          <p:cNvSpPr>
            <a:spLocks noGrp="1"/>
          </p:cNvSpPr>
          <p:nvPr>
            <p:ph idx="1"/>
          </p:nvPr>
        </p:nvSpPr>
        <p:spPr/>
        <p:txBody>
          <a:bodyPr>
            <a:normAutofit/>
          </a:bodyPr>
          <a:lstStyle/>
          <a:p>
            <a:pPr marL="0" indent="0" algn="ctr">
              <a:lnSpc>
                <a:spcPct val="100000"/>
              </a:lnSpc>
              <a:spcBef>
                <a:spcPts val="0"/>
              </a:spcBef>
              <a:buNone/>
            </a:pPr>
            <a:r>
              <a:rPr lang="en-ZA" sz="8000" b="1" dirty="0">
                <a:solidFill>
                  <a:srgbClr val="ED7D31"/>
                </a:solidFill>
                <a:ea typeface="+mj-ea"/>
                <a:cs typeface="+mj-cs"/>
              </a:rPr>
              <a:t>15. Financial Information </a:t>
            </a:r>
            <a:endParaRPr lang="en-ZA" sz="8000" dirty="0">
              <a:solidFill>
                <a:srgbClr val="FF0000"/>
              </a:solidFill>
            </a:endParaRPr>
          </a:p>
        </p:txBody>
      </p:sp>
    </p:spTree>
    <p:extLst>
      <p:ext uri="{BB962C8B-B14F-4D97-AF65-F5344CB8AC3E}">
        <p14:creationId xmlns:p14="http://schemas.microsoft.com/office/powerpoint/2010/main" val="29968459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00563" y="2906974"/>
            <a:ext cx="8755812" cy="2863842"/>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00563" y="221673"/>
            <a:ext cx="8755811" cy="452582"/>
          </a:xfrm>
        </p:spPr>
        <p:txBody>
          <a:bodyPr>
            <a:noAutofit/>
          </a:bodyPr>
          <a:lstStyle/>
          <a:p>
            <a:pPr algn="ctr"/>
            <a:r>
              <a:rPr lang="en-US" sz="2200" dirty="0"/>
              <a:t/>
            </a:r>
            <a:br>
              <a:rPr lang="en-US" sz="2200" dirty="0"/>
            </a:br>
            <a:r>
              <a:rPr lang="en-US" sz="2200" dirty="0"/>
              <a:t>DEPARTMENTAL MTEF BASELINE (PER PROGRAMME)</a:t>
            </a:r>
            <a:br>
              <a:rPr lang="en-US" sz="2200" dirty="0"/>
            </a:br>
            <a:endParaRPr lang="en-ZA" sz="2200" dirty="0"/>
          </a:p>
        </p:txBody>
      </p:sp>
      <p:sp>
        <p:nvSpPr>
          <p:cNvPr id="2" name="Footer Placeholder 1"/>
          <p:cNvSpPr>
            <a:spLocks noGrp="1"/>
          </p:cNvSpPr>
          <p:nvPr>
            <p:ph type="ftr" sz="quarter" idx="11"/>
          </p:nvPr>
        </p:nvSpPr>
        <p:spPr>
          <a:xfrm>
            <a:off x="478525" y="5991226"/>
            <a:ext cx="44619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pic>
        <p:nvPicPr>
          <p:cNvPr id="5" name="Picture 4"/>
          <p:cNvPicPr>
            <a:picLocks noChangeAspect="1"/>
          </p:cNvPicPr>
          <p:nvPr/>
        </p:nvPicPr>
        <p:blipFill>
          <a:blip r:embed="rId4"/>
          <a:stretch>
            <a:fillRect/>
          </a:stretch>
        </p:blipFill>
        <p:spPr>
          <a:xfrm>
            <a:off x="200563" y="674256"/>
            <a:ext cx="8755811" cy="2080772"/>
          </a:xfrm>
          <a:prstGeom prst="rect">
            <a:avLst/>
          </a:prstGeom>
          <a:ln>
            <a:solidFill>
              <a:schemeClr val="tx1"/>
            </a:solidFill>
          </a:ln>
        </p:spPr>
      </p:pic>
    </p:spTree>
    <p:extLst>
      <p:ext uri="{BB962C8B-B14F-4D97-AF65-F5344CB8AC3E}">
        <p14:creationId xmlns:p14="http://schemas.microsoft.com/office/powerpoint/2010/main" val="17285229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18364" y="166256"/>
            <a:ext cx="8734568" cy="415635"/>
          </a:xfrm>
        </p:spPr>
        <p:txBody>
          <a:bodyPr>
            <a:noAutofit/>
          </a:bodyPr>
          <a:lstStyle/>
          <a:p>
            <a:pPr algn="ctr"/>
            <a:r>
              <a:rPr lang="en-US" sz="2000" dirty="0"/>
              <a:t/>
            </a:r>
            <a:br>
              <a:rPr lang="en-US" sz="2000" dirty="0"/>
            </a:br>
            <a:r>
              <a:rPr lang="en-US" sz="2000" dirty="0"/>
              <a:t>DEPARTMENTAL MTEF BASELINE  (ECONOMIC CLASSIFICATION)</a:t>
            </a:r>
            <a:br>
              <a:rPr lang="en-US" sz="2000" dirty="0"/>
            </a:br>
            <a:endParaRPr lang="en-ZA" sz="2000" dirty="0"/>
          </a:p>
        </p:txBody>
      </p:sp>
      <p:sp>
        <p:nvSpPr>
          <p:cNvPr id="2" name="Footer Placeholder 1"/>
          <p:cNvSpPr>
            <a:spLocks noGrp="1"/>
          </p:cNvSpPr>
          <p:nvPr>
            <p:ph type="ftr" sz="quarter" idx="11"/>
          </p:nvPr>
        </p:nvSpPr>
        <p:spPr>
          <a:xfrm>
            <a:off x="492173" y="5991226"/>
            <a:ext cx="461208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pic>
        <p:nvPicPr>
          <p:cNvPr id="5" name="Picture 4"/>
          <p:cNvPicPr>
            <a:picLocks noChangeAspect="1"/>
          </p:cNvPicPr>
          <p:nvPr/>
        </p:nvPicPr>
        <p:blipFill>
          <a:blip r:embed="rId2"/>
          <a:stretch>
            <a:fillRect/>
          </a:stretch>
        </p:blipFill>
        <p:spPr>
          <a:xfrm>
            <a:off x="218364" y="673331"/>
            <a:ext cx="8734568" cy="2080750"/>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218364" y="3002507"/>
            <a:ext cx="8734568" cy="2808090"/>
          </a:xfrm>
          <a:prstGeom prst="rect">
            <a:avLst/>
          </a:prstGeom>
        </p:spPr>
      </p:pic>
    </p:spTree>
    <p:extLst>
      <p:ext uri="{BB962C8B-B14F-4D97-AF65-F5344CB8AC3E}">
        <p14:creationId xmlns:p14="http://schemas.microsoft.com/office/powerpoint/2010/main" val="22343153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152400" y="81304"/>
            <a:ext cx="8718645" cy="482114"/>
          </a:xfrm>
        </p:spPr>
        <p:txBody>
          <a:bodyPr>
            <a:noAutofit/>
          </a:bodyPr>
          <a:lstStyle/>
          <a:p>
            <a:r>
              <a:rPr lang="en-US" sz="1700" dirty="0"/>
              <a:t/>
            </a:r>
            <a:br>
              <a:rPr lang="en-US" sz="1700" dirty="0"/>
            </a:br>
            <a:r>
              <a:rPr lang="en-US" sz="1700" dirty="0"/>
              <a:t>MTEF BASELINE - PROGRAMME 1: ADMINISTRATION (PER SUB-PROGRAMME)</a:t>
            </a:r>
            <a:br>
              <a:rPr lang="en-US" sz="1700" dirty="0"/>
            </a:br>
            <a:endParaRPr lang="en-ZA" sz="1700" dirty="0"/>
          </a:p>
        </p:txBody>
      </p:sp>
      <p:sp>
        <p:nvSpPr>
          <p:cNvPr id="2" name="Footer Placeholder 1"/>
          <p:cNvSpPr>
            <a:spLocks noGrp="1"/>
          </p:cNvSpPr>
          <p:nvPr>
            <p:ph type="ftr" sz="quarter" idx="11"/>
          </p:nvPr>
        </p:nvSpPr>
        <p:spPr>
          <a:xfrm>
            <a:off x="342047" y="5991226"/>
            <a:ext cx="455749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pic>
        <p:nvPicPr>
          <p:cNvPr id="7" name="Picture 6"/>
          <p:cNvPicPr>
            <a:picLocks noChangeAspect="1"/>
          </p:cNvPicPr>
          <p:nvPr/>
        </p:nvPicPr>
        <p:blipFill>
          <a:blip r:embed="rId2"/>
          <a:stretch>
            <a:fillRect/>
          </a:stretch>
        </p:blipFill>
        <p:spPr>
          <a:xfrm>
            <a:off x="152400" y="511904"/>
            <a:ext cx="8718646" cy="2189732"/>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152400" y="2893325"/>
            <a:ext cx="8718645" cy="2820045"/>
          </a:xfrm>
          <a:prstGeom prst="rect">
            <a:avLst/>
          </a:prstGeom>
        </p:spPr>
      </p:pic>
    </p:spTree>
    <p:extLst>
      <p:ext uri="{BB962C8B-B14F-4D97-AF65-F5344CB8AC3E}">
        <p14:creationId xmlns:p14="http://schemas.microsoft.com/office/powerpoint/2010/main" val="15616847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00222" y="5991226"/>
            <a:ext cx="45402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9307" y="204483"/>
            <a:ext cx="8543500" cy="403412"/>
          </a:xfrm>
        </p:spPr>
        <p:txBody>
          <a:bodyPr>
            <a:noAutofit/>
          </a:bodyPr>
          <a:lstStyle/>
          <a:p>
            <a:pPr algn="ctr"/>
            <a:r>
              <a:rPr lang="en-US" sz="1600" dirty="0"/>
              <a:t/>
            </a:r>
            <a:br>
              <a:rPr lang="en-US" sz="1600" dirty="0"/>
            </a:br>
            <a:r>
              <a:rPr lang="en-US" sz="1600" dirty="0"/>
              <a:t>MTEF BASELINE - PROGRAMME 1:  ADMINISTRATION (ECONOMIC CLASSIFICATION)</a:t>
            </a:r>
            <a:br>
              <a:rPr lang="en-US" sz="1600" dirty="0"/>
            </a:br>
            <a:endParaRPr lang="en-ZA" sz="1600" dirty="0"/>
          </a:p>
        </p:txBody>
      </p:sp>
      <p:pic>
        <p:nvPicPr>
          <p:cNvPr id="5" name="Picture 4"/>
          <p:cNvPicPr>
            <a:picLocks noChangeAspect="1"/>
          </p:cNvPicPr>
          <p:nvPr/>
        </p:nvPicPr>
        <p:blipFill>
          <a:blip r:embed="rId2"/>
          <a:stretch>
            <a:fillRect/>
          </a:stretch>
        </p:blipFill>
        <p:spPr>
          <a:xfrm>
            <a:off x="259307" y="636695"/>
            <a:ext cx="8543500" cy="2019706"/>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259307" y="2785202"/>
            <a:ext cx="8543500" cy="2987802"/>
          </a:xfrm>
          <a:prstGeom prst="rect">
            <a:avLst/>
          </a:prstGeom>
        </p:spPr>
      </p:pic>
    </p:spTree>
    <p:extLst>
      <p:ext uri="{BB962C8B-B14F-4D97-AF65-F5344CB8AC3E}">
        <p14:creationId xmlns:p14="http://schemas.microsoft.com/office/powerpoint/2010/main" val="20819138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97755" y="5991226"/>
            <a:ext cx="456556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9307" y="203199"/>
            <a:ext cx="8639033" cy="729674"/>
          </a:xfrm>
        </p:spPr>
        <p:txBody>
          <a:bodyPr>
            <a:noAutofit/>
          </a:bodyPr>
          <a:lstStyle/>
          <a:p>
            <a:pPr algn="ctr"/>
            <a:r>
              <a:rPr lang="en-US" sz="1800" dirty="0"/>
              <a:t/>
            </a:r>
            <a:br>
              <a:rPr lang="en-US" sz="1800" dirty="0"/>
            </a:br>
            <a:r>
              <a:rPr lang="en-US" sz="2000" dirty="0"/>
              <a:t>MTEF BASELINE - PROGRAMME 2:  TOURISM RESEARCH, POLICY AND INTERNATIONAL RELATIONS (PER SUB-PROGRAMME)</a:t>
            </a:r>
            <a:r>
              <a:rPr lang="en-US" sz="1800" dirty="0"/>
              <a:t/>
            </a:r>
            <a:br>
              <a:rPr lang="en-US" sz="1800" dirty="0"/>
            </a:br>
            <a:endParaRPr lang="en-ZA" sz="1800" dirty="0"/>
          </a:p>
        </p:txBody>
      </p:sp>
      <p:pic>
        <p:nvPicPr>
          <p:cNvPr id="7" name="Picture 6"/>
          <p:cNvPicPr>
            <a:picLocks noChangeAspect="1"/>
          </p:cNvPicPr>
          <p:nvPr/>
        </p:nvPicPr>
        <p:blipFill>
          <a:blip r:embed="rId2"/>
          <a:stretch>
            <a:fillRect/>
          </a:stretch>
        </p:blipFill>
        <p:spPr>
          <a:xfrm>
            <a:off x="259307" y="1005937"/>
            <a:ext cx="8639033" cy="2125971"/>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259307" y="3302757"/>
            <a:ext cx="8639033" cy="2480543"/>
          </a:xfrm>
          <a:prstGeom prst="rect">
            <a:avLst/>
          </a:prstGeom>
        </p:spPr>
      </p:pic>
    </p:spTree>
    <p:extLst>
      <p:ext uri="{BB962C8B-B14F-4D97-AF65-F5344CB8AC3E}">
        <p14:creationId xmlns:p14="http://schemas.microsoft.com/office/powerpoint/2010/main" val="385041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64878" y="6001368"/>
            <a:ext cx="487139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628650" y="346654"/>
            <a:ext cx="7886700" cy="660110"/>
          </a:xfrm>
          <a:solidFill>
            <a:schemeClr val="bg1"/>
          </a:solidFill>
        </p:spPr>
        <p:txBody>
          <a:bodyPr>
            <a:normAutofit/>
          </a:bodyPr>
          <a:lstStyle/>
          <a:p>
            <a:pPr algn="ctr"/>
            <a:r>
              <a:rPr lang="en-US" sz="2400" dirty="0"/>
              <a:t>5. </a:t>
            </a:r>
            <a:r>
              <a:rPr lang="en-US" sz="2400" dirty="0" smtClean="0"/>
              <a:t>OUTCOMES </a:t>
            </a:r>
            <a:r>
              <a:rPr lang="en-US" sz="2400" dirty="0"/>
              <a:t>(WHAT WE WANT TO ACHIEVE)</a:t>
            </a:r>
            <a:endParaRPr lang="en-ZA" sz="2400" dirty="0"/>
          </a:p>
        </p:txBody>
      </p:sp>
      <p:sp>
        <p:nvSpPr>
          <p:cNvPr id="5" name="Content Placeholder 4"/>
          <p:cNvSpPr>
            <a:spLocks noGrp="1"/>
          </p:cNvSpPr>
          <p:nvPr>
            <p:ph idx="1"/>
          </p:nvPr>
        </p:nvSpPr>
        <p:spPr>
          <a:xfrm>
            <a:off x="628649" y="1169594"/>
            <a:ext cx="7886700" cy="3372451"/>
          </a:xfrm>
          <a:solidFill>
            <a:schemeClr val="bg1"/>
          </a:solidFill>
        </p:spPr>
        <p:txBody>
          <a:bodyPr>
            <a:normAutofit/>
          </a:bodyPr>
          <a:lstStyle/>
          <a:p>
            <a:pPr marL="0" indent="0" algn="just">
              <a:buNone/>
            </a:pPr>
            <a:r>
              <a:rPr lang="en-ZA" b="1" dirty="0"/>
              <a:t>GROW TOURISM TO AND WITHIN SOUTH AFRICA SUCH </a:t>
            </a:r>
            <a:r>
              <a:rPr lang="en-ZA" b="1" dirty="0" smtClean="0"/>
              <a:t> THAT</a:t>
            </a:r>
            <a:r>
              <a:rPr lang="en-ZA" b="1" dirty="0"/>
              <a:t>:</a:t>
            </a:r>
          </a:p>
          <a:p>
            <a:pPr marL="0" indent="0" algn="just">
              <a:buNone/>
            </a:pPr>
            <a:endParaRPr lang="en-ZA" b="1" dirty="0"/>
          </a:p>
          <a:p>
            <a:pPr marL="539750" lvl="1" indent="-269875" algn="just">
              <a:spcBef>
                <a:spcPts val="1000"/>
              </a:spcBef>
              <a:buFont typeface="Symbol" panose="05050102010706020507" pitchFamily="18" charset="2"/>
              <a:buChar char=""/>
            </a:pPr>
            <a:r>
              <a:rPr lang="en-ZA" sz="1800" dirty="0">
                <a:ea typeface="Times New Roman" panose="02020603050405020304" pitchFamily="18" charset="0"/>
                <a:cs typeface="Times New Roman" panose="02020603050405020304" pitchFamily="18" charset="0"/>
              </a:rPr>
              <a:t>Its contribution to the GDP is increased.</a:t>
            </a:r>
          </a:p>
          <a:p>
            <a:pPr marL="539750" lvl="1" indent="-269875" algn="just">
              <a:spcBef>
                <a:spcPts val="1000"/>
              </a:spcBef>
              <a:buFont typeface="Symbol" panose="05050102010706020507" pitchFamily="18" charset="2"/>
              <a:buChar char=""/>
            </a:pPr>
            <a:r>
              <a:rPr lang="en-ZA" sz="1800" dirty="0">
                <a:ea typeface="Times New Roman" panose="02020603050405020304" pitchFamily="18" charset="0"/>
                <a:cs typeface="Times New Roman" panose="02020603050405020304" pitchFamily="18" charset="0"/>
              </a:rPr>
              <a:t>Its contribution to job creation in South Africa is increased.</a:t>
            </a:r>
          </a:p>
          <a:p>
            <a:pPr marL="539750" lvl="1" indent="-269875" algn="just">
              <a:spcBef>
                <a:spcPts val="1000"/>
              </a:spcBef>
              <a:buFont typeface="Symbol" panose="05050102010706020507" pitchFamily="18" charset="2"/>
              <a:buChar char=""/>
            </a:pPr>
            <a:r>
              <a:rPr lang="en-ZA" sz="1800" dirty="0">
                <a:ea typeface="Times New Roman" panose="02020603050405020304" pitchFamily="18" charset="0"/>
                <a:cs typeface="Times New Roman" panose="02020603050405020304" pitchFamily="18" charset="0"/>
              </a:rPr>
              <a:t>Economic participation in the sector is inclusive.</a:t>
            </a:r>
          </a:p>
          <a:p>
            <a:pPr marL="539750" lvl="1" indent="-269875" algn="just">
              <a:spcBef>
                <a:spcPts val="1000"/>
              </a:spcBef>
              <a:buFont typeface="Symbol" panose="05050102010706020507" pitchFamily="18" charset="2"/>
              <a:buChar char=""/>
            </a:pPr>
            <a:r>
              <a:rPr lang="en-ZA" sz="1800" dirty="0">
                <a:ea typeface="Times New Roman" panose="02020603050405020304" pitchFamily="18" charset="0"/>
                <a:cs typeface="Times New Roman" panose="02020603050405020304" pitchFamily="18" charset="0"/>
              </a:rPr>
              <a:t>Enjoyment of tourism is shared by all South Africans.</a:t>
            </a:r>
          </a:p>
          <a:p>
            <a:pPr marL="539750" lvl="1" indent="-269875" algn="just">
              <a:spcBef>
                <a:spcPts val="1000"/>
              </a:spcBef>
              <a:buFont typeface="Symbol" panose="05050102010706020507" pitchFamily="18" charset="2"/>
              <a:buChar char=""/>
            </a:pPr>
            <a:r>
              <a:rPr lang="en-ZA" sz="1800" dirty="0">
                <a:ea typeface="Times New Roman" panose="02020603050405020304" pitchFamily="18" charset="0"/>
                <a:cs typeface="Times New Roman" panose="02020603050405020304" pitchFamily="18" charset="0"/>
              </a:rPr>
              <a:t>Diversification of destination product offerings.</a:t>
            </a:r>
          </a:p>
        </p:txBody>
      </p:sp>
    </p:spTree>
    <p:extLst>
      <p:ext uri="{BB962C8B-B14F-4D97-AF65-F5344CB8AC3E}">
        <p14:creationId xmlns:p14="http://schemas.microsoft.com/office/powerpoint/2010/main" val="9899606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327546" y="193964"/>
            <a:ext cx="8516203" cy="633068"/>
          </a:xfrm>
        </p:spPr>
        <p:txBody>
          <a:bodyPr>
            <a:normAutofit fontScale="90000"/>
          </a:bodyPr>
          <a:lstStyle/>
          <a:p>
            <a:pPr algn="ctr"/>
            <a:r>
              <a:rPr lang="en-US" sz="2000" dirty="0"/>
              <a:t/>
            </a:r>
            <a:br>
              <a:rPr lang="en-US" sz="2000" dirty="0"/>
            </a:br>
            <a:r>
              <a:rPr lang="en-US" sz="2000" dirty="0"/>
              <a:t>MTEF BASELINE - PROGRAMME 2: TOURISM RESEARCH, POLICY AND INTERNATIONAL RELATIONS  (ECONOMIC CLASSIFICATION)</a:t>
            </a:r>
            <a:br>
              <a:rPr lang="en-US" sz="2000" dirty="0"/>
            </a:br>
            <a:endParaRPr lang="en-ZA" sz="2000" dirty="0"/>
          </a:p>
        </p:txBody>
      </p:sp>
      <p:sp>
        <p:nvSpPr>
          <p:cNvPr id="2" name="Footer Placeholder 1"/>
          <p:cNvSpPr>
            <a:spLocks noGrp="1"/>
          </p:cNvSpPr>
          <p:nvPr>
            <p:ph type="ftr" sz="quarter" idx="11"/>
          </p:nvPr>
        </p:nvSpPr>
        <p:spPr>
          <a:xfrm>
            <a:off x="573232" y="5991226"/>
            <a:ext cx="432631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pic>
        <p:nvPicPr>
          <p:cNvPr id="7" name="Picture 6"/>
          <p:cNvPicPr>
            <a:picLocks noChangeAspect="1"/>
          </p:cNvPicPr>
          <p:nvPr/>
        </p:nvPicPr>
        <p:blipFill>
          <a:blip r:embed="rId2"/>
          <a:stretch>
            <a:fillRect/>
          </a:stretch>
        </p:blipFill>
        <p:spPr>
          <a:xfrm>
            <a:off x="327545" y="952279"/>
            <a:ext cx="8516204" cy="2167070"/>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327546" y="3370079"/>
            <a:ext cx="8516203" cy="2484811"/>
          </a:xfrm>
          <a:prstGeom prst="rect">
            <a:avLst/>
          </a:prstGeom>
        </p:spPr>
      </p:pic>
    </p:spTree>
    <p:extLst>
      <p:ext uri="{BB962C8B-B14F-4D97-AF65-F5344CB8AC3E}">
        <p14:creationId xmlns:p14="http://schemas.microsoft.com/office/powerpoint/2010/main" val="11730263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77092" y="175491"/>
            <a:ext cx="8593954" cy="714974"/>
          </a:xfrm>
        </p:spPr>
        <p:txBody>
          <a:bodyPr>
            <a:noAutofit/>
          </a:bodyPr>
          <a:lstStyle/>
          <a:p>
            <a:pPr algn="ctr"/>
            <a:r>
              <a:rPr lang="en-US" sz="1800" dirty="0"/>
              <a:t/>
            </a:r>
            <a:br>
              <a:rPr lang="en-US" sz="1800" dirty="0"/>
            </a:br>
            <a:r>
              <a:rPr lang="en-US" sz="1800" dirty="0"/>
              <a:t>MTEF BASELINE - PROGRAMME 3: DESTINATION DEVELOPMENT (PER SUB-PROGRAMME)</a:t>
            </a:r>
            <a:br>
              <a:rPr lang="en-US" sz="1800" dirty="0"/>
            </a:br>
            <a:endParaRPr lang="en-ZA" sz="1800" dirty="0"/>
          </a:p>
        </p:txBody>
      </p:sp>
      <p:sp>
        <p:nvSpPr>
          <p:cNvPr id="2" name="Footer Placeholder 1"/>
          <p:cNvSpPr>
            <a:spLocks noGrp="1"/>
          </p:cNvSpPr>
          <p:nvPr>
            <p:ph type="ftr" sz="quarter" idx="11"/>
          </p:nvPr>
        </p:nvSpPr>
        <p:spPr>
          <a:xfrm>
            <a:off x="480868" y="5991226"/>
            <a:ext cx="445962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pic>
        <p:nvPicPr>
          <p:cNvPr id="5" name="Picture 4"/>
          <p:cNvPicPr>
            <a:picLocks noChangeAspect="1"/>
          </p:cNvPicPr>
          <p:nvPr/>
        </p:nvPicPr>
        <p:blipFill>
          <a:blip r:embed="rId2"/>
          <a:stretch>
            <a:fillRect/>
          </a:stretch>
        </p:blipFill>
        <p:spPr>
          <a:xfrm>
            <a:off x="277091" y="969819"/>
            <a:ext cx="8593955" cy="1685714"/>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277091" y="2879677"/>
            <a:ext cx="8593955" cy="2743201"/>
          </a:xfrm>
          <a:prstGeom prst="rect">
            <a:avLst/>
          </a:prstGeom>
        </p:spPr>
      </p:pic>
    </p:spTree>
    <p:extLst>
      <p:ext uri="{BB962C8B-B14F-4D97-AF65-F5344CB8AC3E}">
        <p14:creationId xmlns:p14="http://schemas.microsoft.com/office/powerpoint/2010/main" val="41628111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40146" y="230909"/>
            <a:ext cx="8630900" cy="592569"/>
          </a:xfrm>
        </p:spPr>
        <p:txBody>
          <a:bodyPr>
            <a:noAutofit/>
          </a:bodyPr>
          <a:lstStyle/>
          <a:p>
            <a:pPr algn="ctr"/>
            <a:r>
              <a:rPr lang="en-US" sz="1800" dirty="0"/>
              <a:t/>
            </a:r>
            <a:br>
              <a:rPr lang="en-US" sz="1800" dirty="0"/>
            </a:br>
            <a:r>
              <a:rPr lang="en-US" sz="1800" dirty="0"/>
              <a:t>MTEF BASELINE - PROGRAMME 3: DESTINATION DEVELOPMENT (ECONOMIC CLASSIFICATION)</a:t>
            </a:r>
            <a:br>
              <a:rPr lang="en-US" sz="1800" dirty="0"/>
            </a:br>
            <a:endParaRPr lang="en-ZA" sz="1800" dirty="0"/>
          </a:p>
        </p:txBody>
      </p:sp>
      <p:sp>
        <p:nvSpPr>
          <p:cNvPr id="2" name="Footer Placeholder 1"/>
          <p:cNvSpPr>
            <a:spLocks noGrp="1"/>
          </p:cNvSpPr>
          <p:nvPr>
            <p:ph type="ftr" sz="quarter" idx="11"/>
          </p:nvPr>
        </p:nvSpPr>
        <p:spPr>
          <a:xfrm>
            <a:off x="422692" y="5991226"/>
            <a:ext cx="474980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pic>
        <p:nvPicPr>
          <p:cNvPr id="5" name="Picture 4"/>
          <p:cNvPicPr>
            <a:picLocks noChangeAspect="1"/>
          </p:cNvPicPr>
          <p:nvPr/>
        </p:nvPicPr>
        <p:blipFill>
          <a:blip r:embed="rId2"/>
          <a:stretch>
            <a:fillRect/>
          </a:stretch>
        </p:blipFill>
        <p:spPr>
          <a:xfrm>
            <a:off x="240145" y="979055"/>
            <a:ext cx="8630901" cy="1762632"/>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240145" y="2897264"/>
            <a:ext cx="8630902" cy="2780205"/>
          </a:xfrm>
          <a:prstGeom prst="rect">
            <a:avLst/>
          </a:prstGeom>
        </p:spPr>
      </p:pic>
    </p:spTree>
    <p:extLst>
      <p:ext uri="{BB962C8B-B14F-4D97-AF65-F5344CB8AC3E}">
        <p14:creationId xmlns:p14="http://schemas.microsoft.com/office/powerpoint/2010/main" val="9206841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49382" y="198872"/>
            <a:ext cx="8543636" cy="633641"/>
          </a:xfrm>
        </p:spPr>
        <p:txBody>
          <a:bodyPr>
            <a:noAutofit/>
          </a:bodyPr>
          <a:lstStyle/>
          <a:p>
            <a:pPr algn="ctr"/>
            <a:r>
              <a:rPr lang="en-US" sz="1800" dirty="0"/>
              <a:t/>
            </a:r>
            <a:br>
              <a:rPr lang="en-US" sz="1800" dirty="0"/>
            </a:br>
            <a:r>
              <a:rPr lang="en-US" sz="1800" dirty="0"/>
              <a:t>MTEF BASELINE - PROGRAMME 4:  TOURISM SECTOR SUPPORT SERVICES (PER SUB-PROGRAMME)</a:t>
            </a:r>
            <a:br>
              <a:rPr lang="en-US" sz="1800" dirty="0"/>
            </a:br>
            <a:endParaRPr lang="en-ZA" sz="1800" dirty="0"/>
          </a:p>
        </p:txBody>
      </p:sp>
      <p:sp>
        <p:nvSpPr>
          <p:cNvPr id="2" name="Footer Placeholder 1"/>
          <p:cNvSpPr>
            <a:spLocks noGrp="1"/>
          </p:cNvSpPr>
          <p:nvPr>
            <p:ph type="ftr" sz="quarter" idx="11"/>
          </p:nvPr>
        </p:nvSpPr>
        <p:spPr>
          <a:xfrm>
            <a:off x="249381" y="5991226"/>
            <a:ext cx="448639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pic>
        <p:nvPicPr>
          <p:cNvPr id="5" name="Picture 4"/>
          <p:cNvPicPr>
            <a:picLocks noChangeAspect="1"/>
          </p:cNvPicPr>
          <p:nvPr/>
        </p:nvPicPr>
        <p:blipFill>
          <a:blip r:embed="rId2"/>
          <a:stretch>
            <a:fillRect/>
          </a:stretch>
        </p:blipFill>
        <p:spPr>
          <a:xfrm>
            <a:off x="249382" y="932784"/>
            <a:ext cx="8662606" cy="1923810"/>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249381" y="3098341"/>
            <a:ext cx="8662607" cy="2633720"/>
          </a:xfrm>
          <a:prstGeom prst="rect">
            <a:avLst/>
          </a:prstGeom>
        </p:spPr>
      </p:pic>
    </p:spTree>
    <p:extLst>
      <p:ext uri="{BB962C8B-B14F-4D97-AF65-F5344CB8AC3E}">
        <p14:creationId xmlns:p14="http://schemas.microsoft.com/office/powerpoint/2010/main" val="27845489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63030" y="115248"/>
            <a:ext cx="8626763" cy="689970"/>
          </a:xfrm>
        </p:spPr>
        <p:txBody>
          <a:bodyPr>
            <a:noAutofit/>
          </a:bodyPr>
          <a:lstStyle/>
          <a:p>
            <a:pPr algn="ctr"/>
            <a:r>
              <a:rPr lang="en-US" sz="1800" dirty="0"/>
              <a:t>MTEF BASELINE - PROGRAMME 4:  TOURISM SECTOR SUPPORT SERVICES (ECONOMIC CLASSIFICATION)</a:t>
            </a:r>
            <a:endParaRPr lang="en-ZA" sz="1800" dirty="0"/>
          </a:p>
        </p:txBody>
      </p:sp>
      <p:sp>
        <p:nvSpPr>
          <p:cNvPr id="2" name="Footer Placeholder 1"/>
          <p:cNvSpPr>
            <a:spLocks noGrp="1"/>
          </p:cNvSpPr>
          <p:nvPr>
            <p:ph type="ftr" sz="quarter" idx="11"/>
          </p:nvPr>
        </p:nvSpPr>
        <p:spPr>
          <a:xfrm>
            <a:off x="508578" y="5991226"/>
            <a:ext cx="402247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pic>
        <p:nvPicPr>
          <p:cNvPr id="5" name="Picture 4"/>
          <p:cNvPicPr>
            <a:picLocks noChangeAspect="1"/>
          </p:cNvPicPr>
          <p:nvPr/>
        </p:nvPicPr>
        <p:blipFill>
          <a:blip r:embed="rId2"/>
          <a:stretch>
            <a:fillRect/>
          </a:stretch>
        </p:blipFill>
        <p:spPr>
          <a:xfrm>
            <a:off x="263030" y="994159"/>
            <a:ext cx="8626764" cy="1794664"/>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263030" y="2977763"/>
            <a:ext cx="8626763" cy="2604171"/>
          </a:xfrm>
          <a:prstGeom prst="rect">
            <a:avLst/>
          </a:prstGeom>
        </p:spPr>
      </p:pic>
    </p:spTree>
    <p:extLst>
      <p:ext uri="{BB962C8B-B14F-4D97-AF65-F5344CB8AC3E}">
        <p14:creationId xmlns:p14="http://schemas.microsoft.com/office/powerpoint/2010/main" val="13639332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C0EB7D-9EA1-44B6-B7C7-027021B8CA0A}"/>
              </a:ext>
            </a:extLst>
          </p:cNvPr>
          <p:cNvSpPr>
            <a:spLocks noGrp="1"/>
          </p:cNvSpPr>
          <p:nvPr>
            <p:ph type="ftr" sz="quarter" idx="11"/>
          </p:nvPr>
        </p:nvSpPr>
        <p:spPr>
          <a:xfrm>
            <a:off x="436728" y="5960425"/>
            <a:ext cx="510426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a:extLst>
              <a:ext uri="{FF2B5EF4-FFF2-40B4-BE49-F238E27FC236}">
                <a16:creationId xmlns:a16="http://schemas.microsoft.com/office/drawing/2014/main" id="{1AF4D04C-3E8B-467C-BF75-BF8DE54D1A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7" name="Title 3">
            <a:extLst>
              <a:ext uri="{FF2B5EF4-FFF2-40B4-BE49-F238E27FC236}">
                <a16:creationId xmlns:a16="http://schemas.microsoft.com/office/drawing/2014/main" id="{138D141E-ACA5-42AE-986F-725992B4742F}"/>
              </a:ext>
            </a:extLst>
          </p:cNvPr>
          <p:cNvSpPr>
            <a:spLocks noGrp="1"/>
          </p:cNvSpPr>
          <p:nvPr>
            <p:ph type="title"/>
          </p:nvPr>
        </p:nvSpPr>
        <p:spPr>
          <a:xfrm>
            <a:off x="436728" y="182558"/>
            <a:ext cx="8215098" cy="458887"/>
          </a:xfrm>
        </p:spPr>
        <p:txBody>
          <a:bodyPr vert="horz" lIns="91440" tIns="45720" rIns="91440" bIns="45720" rtlCol="0" anchor="ctr">
            <a:normAutofit/>
          </a:bodyPr>
          <a:lstStyle/>
          <a:p>
            <a:pPr algn="ctr"/>
            <a:r>
              <a:rPr lang="en-ZA" sz="2000" dirty="0">
                <a:solidFill>
                  <a:srgbClr val="ED7D31"/>
                </a:solidFill>
                <a:ea typeface="+mn-ea"/>
                <a:cs typeface="+mn-cs"/>
              </a:rPr>
              <a:t>16.  ABBREVIATIONS AND ACRONYMS</a:t>
            </a:r>
          </a:p>
        </p:txBody>
      </p:sp>
      <p:graphicFrame>
        <p:nvGraphicFramePr>
          <p:cNvPr id="9" name="Table 8"/>
          <p:cNvGraphicFramePr>
            <a:graphicFrameLocks noGrp="1"/>
          </p:cNvGraphicFramePr>
          <p:nvPr>
            <p:extLst>
              <p:ext uri="{D42A27DB-BD31-4B8C-83A1-F6EECF244321}">
                <p14:modId xmlns:p14="http://schemas.microsoft.com/office/powerpoint/2010/main" val="3744988743"/>
              </p:ext>
            </p:extLst>
          </p:nvPr>
        </p:nvGraphicFramePr>
        <p:xfrm>
          <a:off x="436729" y="832519"/>
          <a:ext cx="8078620" cy="4837140"/>
        </p:xfrm>
        <a:graphic>
          <a:graphicData uri="http://schemas.openxmlformats.org/drawingml/2006/table">
            <a:tbl>
              <a:tblPr firstRow="1" firstCol="1" bandRow="1"/>
              <a:tblGrid>
                <a:gridCol w="934716">
                  <a:extLst>
                    <a:ext uri="{9D8B030D-6E8A-4147-A177-3AD203B41FA5}">
                      <a16:colId xmlns:a16="http://schemas.microsoft.com/office/drawing/2014/main" val="1354915404"/>
                    </a:ext>
                  </a:extLst>
                </a:gridCol>
                <a:gridCol w="3137977">
                  <a:extLst>
                    <a:ext uri="{9D8B030D-6E8A-4147-A177-3AD203B41FA5}">
                      <a16:colId xmlns:a16="http://schemas.microsoft.com/office/drawing/2014/main" val="2040502271"/>
                    </a:ext>
                  </a:extLst>
                </a:gridCol>
                <a:gridCol w="1068247">
                  <a:extLst>
                    <a:ext uri="{9D8B030D-6E8A-4147-A177-3AD203B41FA5}">
                      <a16:colId xmlns:a16="http://schemas.microsoft.com/office/drawing/2014/main" val="1771316719"/>
                    </a:ext>
                  </a:extLst>
                </a:gridCol>
                <a:gridCol w="2937680">
                  <a:extLst>
                    <a:ext uri="{9D8B030D-6E8A-4147-A177-3AD203B41FA5}">
                      <a16:colId xmlns:a16="http://schemas.microsoft.com/office/drawing/2014/main" val="2722412493"/>
                    </a:ext>
                  </a:extLst>
                </a:gridCol>
              </a:tblGrid>
              <a:tr h="277772">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AGSA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Auditor-General of South Africa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MTSF</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Medium-Term Strategic Framework</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852760"/>
                  </a:ext>
                </a:extLst>
              </a:tr>
              <a:tr h="277772">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Performance Plan</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NC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Northern Cape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442881"/>
                  </a:ext>
                </a:extLst>
              </a:tr>
              <a:tr h="277772">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African Union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NDP</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National Development Plan</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2039598"/>
                  </a:ext>
                </a:extLst>
              </a:tr>
              <a:tr h="277772">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B-BBEE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Broad-Based Black Economic Empowerment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National Tourism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600851"/>
                  </a:ext>
                </a:extLst>
              </a:tr>
              <a:tr h="277772">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COVID-19</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Corona Virus Disease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NTIMS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National Tourism Information and Monitoring System</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327648"/>
                  </a:ext>
                </a:extLst>
              </a:tr>
              <a:tr h="277772">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DDM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District Development Model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NTSS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National Tourism Sector Strategy</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2547455"/>
                  </a:ext>
                </a:extLst>
              </a:tr>
              <a:tr h="277772">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DPSA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Department of Public Service and Administration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NW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North West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5365715"/>
                  </a:ext>
                </a:extLst>
              </a:tr>
              <a:tr h="277772">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EPWP</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Expanded Public Works Programme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PwD</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People with Disabilities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232896"/>
                  </a:ext>
                </a:extLst>
              </a:tr>
              <a:tr h="277772">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GDP</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Gross Domestic Product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RfQ</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Request for Quotation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855942"/>
                  </a:ext>
                </a:extLst>
              </a:tr>
              <a:tr h="277772">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GP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Gauteng Province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RMC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Risk Management Committee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666078"/>
                  </a:ext>
                </a:extLst>
              </a:tr>
              <a:tr h="277772">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HYP</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Hospitality Youth Programme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SADC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Southern African Development Community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578820"/>
                  </a:ext>
                </a:extLst>
              </a:tr>
              <a:tr h="277772">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ILO</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International Labour Organization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Service Excellence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759845"/>
                  </a:ext>
                </a:extLst>
              </a:tr>
              <a:tr h="277772">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IORA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Indian Ocean Rim Association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SLA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Service Level Agreement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6724834"/>
                  </a:ext>
                </a:extLst>
              </a:tr>
              <a:tr h="277772">
                <a:tc>
                  <a:txBody>
                    <a:bodyPr/>
                    <a:lstStyle/>
                    <a:p>
                      <a:pPr algn="just">
                        <a:lnSpc>
                          <a:spcPct val="100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KZN</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KwaZulu-Natal</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SANParks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South African National Parks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0841864"/>
                  </a:ext>
                </a:extLst>
              </a:tr>
              <a:tr h="277772">
                <a:tc>
                  <a:txBody>
                    <a:bodyPr/>
                    <a:lstStyle/>
                    <a:p>
                      <a:pPr algn="just">
                        <a:lnSpc>
                          <a:spcPct val="100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M&amp;E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Monitoring and Evaluation</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 Tourism</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South African Tourism</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365845"/>
                  </a:ext>
                </a:extLst>
              </a:tr>
              <a:tr h="277772">
                <a:tc>
                  <a:txBody>
                    <a:bodyPr/>
                    <a:lstStyle/>
                    <a:p>
                      <a:pPr algn="just">
                        <a:lnSpc>
                          <a:spcPct val="100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MMS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Middle Management Services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SMME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Small, Medium and Micro Enterprises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404994"/>
                  </a:ext>
                </a:extLst>
              </a:tr>
              <a:tr h="277772">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Medium-Term Expenditure Framework</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Senior Management Service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712067"/>
                  </a:ext>
                </a:extLst>
              </a:tr>
            </a:tbl>
          </a:graphicData>
        </a:graphic>
      </p:graphicFrame>
    </p:spTree>
    <p:extLst>
      <p:ext uri="{BB962C8B-B14F-4D97-AF65-F5344CB8AC3E}">
        <p14:creationId xmlns:p14="http://schemas.microsoft.com/office/powerpoint/2010/main" val="18939850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C0EB7D-9EA1-44B6-B7C7-027021B8CA0A}"/>
              </a:ext>
            </a:extLst>
          </p:cNvPr>
          <p:cNvSpPr>
            <a:spLocks noGrp="1"/>
          </p:cNvSpPr>
          <p:nvPr>
            <p:ph type="ftr" sz="quarter" idx="11"/>
          </p:nvPr>
        </p:nvSpPr>
        <p:spPr>
          <a:xfrm>
            <a:off x="436728" y="5960425"/>
            <a:ext cx="510426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a:extLst>
              <a:ext uri="{FF2B5EF4-FFF2-40B4-BE49-F238E27FC236}">
                <a16:creationId xmlns:a16="http://schemas.microsoft.com/office/drawing/2014/main" id="{1AF4D04C-3E8B-467C-BF75-BF8DE54D1A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7" name="Title 3">
            <a:extLst>
              <a:ext uri="{FF2B5EF4-FFF2-40B4-BE49-F238E27FC236}">
                <a16:creationId xmlns:a16="http://schemas.microsoft.com/office/drawing/2014/main" id="{138D141E-ACA5-42AE-986F-725992B4742F}"/>
              </a:ext>
            </a:extLst>
          </p:cNvPr>
          <p:cNvSpPr>
            <a:spLocks noGrp="1"/>
          </p:cNvSpPr>
          <p:nvPr>
            <p:ph type="title"/>
          </p:nvPr>
        </p:nvSpPr>
        <p:spPr>
          <a:xfrm>
            <a:off x="436728" y="182558"/>
            <a:ext cx="8215098" cy="458887"/>
          </a:xfrm>
        </p:spPr>
        <p:txBody>
          <a:bodyPr vert="horz" lIns="91440" tIns="45720" rIns="91440" bIns="45720" rtlCol="0" anchor="ctr">
            <a:normAutofit/>
          </a:bodyPr>
          <a:lstStyle/>
          <a:p>
            <a:pPr algn="ctr"/>
            <a:r>
              <a:rPr lang="en-ZA" sz="2000" dirty="0">
                <a:solidFill>
                  <a:srgbClr val="ED7D31"/>
                </a:solidFill>
                <a:ea typeface="+mn-ea"/>
                <a:cs typeface="+mn-cs"/>
              </a:rPr>
              <a:t>16.  ABBREVIATIONS AND ACRONYMS … CONTINUED</a:t>
            </a:r>
          </a:p>
        </p:txBody>
      </p:sp>
      <p:graphicFrame>
        <p:nvGraphicFramePr>
          <p:cNvPr id="9" name="Table 8"/>
          <p:cNvGraphicFramePr>
            <a:graphicFrameLocks noGrp="1"/>
          </p:cNvGraphicFramePr>
          <p:nvPr>
            <p:extLst>
              <p:ext uri="{D42A27DB-BD31-4B8C-83A1-F6EECF244321}">
                <p14:modId xmlns:p14="http://schemas.microsoft.com/office/powerpoint/2010/main" val="2876467251"/>
              </p:ext>
            </p:extLst>
          </p:nvPr>
        </p:nvGraphicFramePr>
        <p:xfrm>
          <a:off x="879853" y="887110"/>
          <a:ext cx="7328848" cy="3611036"/>
        </p:xfrm>
        <a:graphic>
          <a:graphicData uri="http://schemas.openxmlformats.org/drawingml/2006/table">
            <a:tbl>
              <a:tblPr firstRow="1" firstCol="1" bandRow="1"/>
              <a:tblGrid>
                <a:gridCol w="914400">
                  <a:extLst>
                    <a:ext uri="{9D8B030D-6E8A-4147-A177-3AD203B41FA5}">
                      <a16:colId xmlns:a16="http://schemas.microsoft.com/office/drawing/2014/main" val="1354915404"/>
                    </a:ext>
                  </a:extLst>
                </a:gridCol>
                <a:gridCol w="6414448">
                  <a:extLst>
                    <a:ext uri="{9D8B030D-6E8A-4147-A177-3AD203B41FA5}">
                      <a16:colId xmlns:a16="http://schemas.microsoft.com/office/drawing/2014/main" val="2040502271"/>
                    </a:ext>
                  </a:extLst>
                </a:gridCol>
              </a:tblGrid>
              <a:tr h="277772">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State-Owned Enterprises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852760"/>
                  </a:ext>
                </a:extLst>
              </a:tr>
              <a:tr h="277772">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SONA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State of the Nation Address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5365715"/>
                  </a:ext>
                </a:extLst>
              </a:tr>
              <a:tr h="277772">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State of Tourism Report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232896"/>
                  </a:ext>
                </a:extLst>
              </a:tr>
              <a:tr h="277772">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TBCSA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Tourism Business Council of South Africa</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666078"/>
                  </a:ext>
                </a:extLst>
              </a:tr>
              <a:tr h="277772">
                <a:tc>
                  <a:txBody>
                    <a:bodyPr/>
                    <a:lstStyle/>
                    <a:p>
                      <a:pPr algn="just">
                        <a:lnSpc>
                          <a:spcPct val="100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TEIP</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Tourism Environmental Implementation Plan</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578820"/>
                  </a:ext>
                </a:extLst>
              </a:tr>
              <a:tr h="277772">
                <a:tc>
                  <a:txBody>
                    <a:bodyPr/>
                    <a:lstStyle/>
                    <a:p>
                      <a:pPr algn="just">
                        <a:lnSpc>
                          <a:spcPct val="100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TOR</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Terms of References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0841864"/>
                  </a:ext>
                </a:extLst>
              </a:tr>
              <a:tr h="277772">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UNWTO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United Nations World Tourism Organisation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365845"/>
                  </a:ext>
                </a:extLst>
              </a:tr>
              <a:tr h="277772">
                <a:tc>
                  <a:txBody>
                    <a:bodyPr/>
                    <a:lstStyle/>
                    <a:p>
                      <a:pPr algn="just">
                        <a:lnSpc>
                          <a:spcPct val="100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WC</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712067"/>
                  </a:ext>
                </a:extLst>
              </a:tr>
              <a:tr h="277772">
                <a:tc>
                  <a:txBody>
                    <a:bodyPr/>
                    <a:lstStyle/>
                    <a:p>
                      <a:pPr algn="just">
                        <a:lnSpc>
                          <a:spcPct val="100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WEF</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World Economic Forum</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4084248"/>
                  </a:ext>
                </a:extLst>
              </a:tr>
              <a:tr h="277772">
                <a:tc>
                  <a:txBody>
                    <a:bodyPr/>
                    <a:lstStyle/>
                    <a:p>
                      <a:pPr algn="just">
                        <a:lnSpc>
                          <a:spcPct val="100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WfT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Working for Tourism</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756255"/>
                  </a:ext>
                </a:extLst>
              </a:tr>
              <a:tr h="277772">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World Heritage Site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846258"/>
                  </a:ext>
                </a:extLst>
              </a:tr>
              <a:tr h="277772">
                <a:tc>
                  <a:txBody>
                    <a:bodyPr/>
                    <a:lstStyle/>
                    <a:p>
                      <a:pPr algn="just">
                        <a:lnSpc>
                          <a:spcPct val="100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Women in Tourism</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304959"/>
                  </a:ext>
                </a:extLst>
              </a:tr>
              <a:tr h="277772">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WSP</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Aft>
                          <a:spcPts val="0"/>
                        </a:spcAft>
                      </a:pPr>
                      <a:r>
                        <a:rPr lang="en-GB" sz="1100" kern="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Workplace Skills Plan</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78676"/>
                  </a:ext>
                </a:extLst>
              </a:tr>
            </a:tbl>
          </a:graphicData>
        </a:graphic>
      </p:graphicFrame>
    </p:spTree>
    <p:extLst>
      <p:ext uri="{BB962C8B-B14F-4D97-AF65-F5344CB8AC3E}">
        <p14:creationId xmlns:p14="http://schemas.microsoft.com/office/powerpoint/2010/main" val="2440539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77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6" name="Content Placeholder 6"/>
          <p:cNvSpPr txBox="1">
            <a:spLocks/>
          </p:cNvSpPr>
          <p:nvPr/>
        </p:nvSpPr>
        <p:spPr bwMode="auto">
          <a:xfrm>
            <a:off x="2141839" y="2726286"/>
            <a:ext cx="4137938" cy="90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0" algn="ctr">
              <a:buFont typeface="Arial" panose="020B0604020202020204" pitchFamily="34" charset="0"/>
              <a:buNone/>
            </a:pPr>
            <a:r>
              <a:rPr lang="en-US" sz="4800" b="1" dirty="0">
                <a:solidFill>
                  <a:srgbClr val="ED7D31"/>
                </a:solidFill>
                <a:latin typeface="Gill Sans MT" panose="020B0502020104020203" pitchFamily="34" charset="0"/>
              </a:rPr>
              <a:t>Thank You</a:t>
            </a:r>
          </a:p>
          <a:p>
            <a:pPr marL="0" indent="0">
              <a:buNone/>
            </a:pPr>
            <a:endParaRPr lang="en-US" sz="4800" b="1" dirty="0">
              <a:solidFill>
                <a:sysClr val="windowText" lastClr="000000"/>
              </a:solidFill>
              <a:latin typeface="Arial Narrow" panose="020B0606020202030204" pitchFamily="34" charset="0"/>
            </a:endParaRPr>
          </a:p>
          <a:p>
            <a:endParaRPr lang="en-US" sz="4800" b="1" dirty="0">
              <a:solidFill>
                <a:sysClr val="windowText" lastClr="000000"/>
              </a:solidFill>
              <a:latin typeface="Arial Narrow" panose="020B0606020202030204" pitchFamily="34" charset="0"/>
            </a:endParaRPr>
          </a:p>
        </p:txBody>
      </p:sp>
      <p:sp>
        <p:nvSpPr>
          <p:cNvPr id="5" name="Footer Placeholder 1"/>
          <p:cNvSpPr>
            <a:spLocks noGrp="1"/>
          </p:cNvSpPr>
          <p:nvPr>
            <p:ph type="ftr" sz="quarter" idx="11"/>
          </p:nvPr>
        </p:nvSpPr>
        <p:spPr>
          <a:xfrm>
            <a:off x="282387" y="6027458"/>
            <a:ext cx="4385147" cy="328893"/>
          </a:xfrm>
        </p:spPr>
        <p:txBody>
          <a:bodyPr/>
          <a:lstStyle/>
          <a:p>
            <a:r>
              <a:rPr lang="en-ZA" sz="900" dirty="0">
                <a:latin typeface="Arial" panose="020B0604020202020204" pitchFamily="34" charset="0"/>
                <a:cs typeface="Arial" panose="020B0604020202020204" pitchFamily="34" charset="0"/>
              </a:rPr>
              <a:t>Departmental Strategy (2021/22 - 2024/25) and Revised APP (2021/22 - 2022/23) </a:t>
            </a:r>
          </a:p>
        </p:txBody>
      </p:sp>
    </p:spTree>
    <p:extLst>
      <p:ext uri="{BB962C8B-B14F-4D97-AF65-F5344CB8AC3E}">
        <p14:creationId xmlns:p14="http://schemas.microsoft.com/office/powerpoint/2010/main" val="769425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64878" y="5991226"/>
            <a:ext cx="506246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628650" y="365127"/>
            <a:ext cx="7886700" cy="817128"/>
          </a:xfrm>
          <a:solidFill>
            <a:schemeClr val="bg1"/>
          </a:solidFill>
        </p:spPr>
        <p:txBody>
          <a:bodyPr>
            <a:normAutofit/>
          </a:bodyPr>
          <a:lstStyle/>
          <a:p>
            <a:pPr algn="ctr"/>
            <a:r>
              <a:rPr lang="en-ZA" sz="2400" dirty="0"/>
              <a:t>6. MANDATE (FOR NEXT FIVE </a:t>
            </a:r>
            <a:r>
              <a:rPr lang="en-ZA" sz="2400" dirty="0" smtClean="0"/>
              <a:t> YEARS</a:t>
            </a:r>
            <a:r>
              <a:rPr lang="en-ZA" sz="2400" dirty="0"/>
              <a:t>) – WHAT WE MUST DO TO ACHIEVE THE OUTCOME</a:t>
            </a:r>
          </a:p>
        </p:txBody>
      </p:sp>
      <p:sp>
        <p:nvSpPr>
          <p:cNvPr id="5" name="Content Placeholder 4"/>
          <p:cNvSpPr>
            <a:spLocks noGrp="1"/>
          </p:cNvSpPr>
          <p:nvPr>
            <p:ph idx="1"/>
          </p:nvPr>
        </p:nvSpPr>
        <p:spPr>
          <a:xfrm>
            <a:off x="628649" y="1446685"/>
            <a:ext cx="7886700" cy="3372451"/>
          </a:xfrm>
          <a:solidFill>
            <a:schemeClr val="bg1"/>
          </a:solidFill>
        </p:spPr>
        <p:txBody>
          <a:bodyPr>
            <a:normAutofit/>
          </a:bodyPr>
          <a:lstStyle/>
          <a:p>
            <a:pPr algn="just">
              <a:lnSpc>
                <a:spcPct val="107000"/>
              </a:lnSpc>
            </a:pPr>
            <a:r>
              <a:rPr lang="en-ZA" sz="2000" dirty="0">
                <a:solidFill>
                  <a:srgbClr val="000000"/>
                </a:solidFill>
                <a:ea typeface="Calibri" panose="020F0502020204030204" pitchFamily="34" charset="0"/>
                <a:cs typeface="Times New Roman" panose="02020603050405020304" pitchFamily="18" charset="0"/>
              </a:rPr>
              <a:t>More than double international tourist arrivals to 21 million by 2030.  </a:t>
            </a:r>
          </a:p>
          <a:p>
            <a:pPr algn="just">
              <a:lnSpc>
                <a:spcPct val="107000"/>
              </a:lnSpc>
            </a:pPr>
            <a:r>
              <a:rPr lang="en-ZA" sz="2000" dirty="0">
                <a:solidFill>
                  <a:srgbClr val="000000"/>
                </a:solidFill>
                <a:ea typeface="Calibri" panose="020F0502020204030204" pitchFamily="34" charset="0"/>
                <a:cs typeface="Times New Roman" panose="02020603050405020304" pitchFamily="18" charset="0"/>
              </a:rPr>
              <a:t>Renewal of the country’s brand</a:t>
            </a:r>
            <a:r>
              <a:rPr lang="en-US" sz="2000" dirty="0">
                <a:solidFill>
                  <a:srgbClr val="000000"/>
                </a:solidFill>
                <a:ea typeface="Calibri" panose="020F0502020204030204" pitchFamily="34" charset="0"/>
                <a:cs typeface="Times New Roman" panose="02020603050405020304" pitchFamily="18" charset="0"/>
              </a:rPr>
              <a:t>.</a:t>
            </a:r>
            <a:endParaRPr lang="en-ZA" sz="2000" dirty="0">
              <a:solidFill>
                <a:srgbClr val="000000"/>
              </a:solidFill>
              <a:ea typeface="Calibri" panose="020F0502020204030204" pitchFamily="34" charset="0"/>
              <a:cs typeface="Times New Roman" panose="02020603050405020304" pitchFamily="18" charset="0"/>
            </a:endParaRPr>
          </a:p>
          <a:p>
            <a:pPr algn="just">
              <a:lnSpc>
                <a:spcPct val="107000"/>
              </a:lnSpc>
            </a:pPr>
            <a:r>
              <a:rPr lang="en-ZA" sz="2000" dirty="0">
                <a:solidFill>
                  <a:srgbClr val="000000"/>
                </a:solidFill>
                <a:ea typeface="Calibri" panose="020F0502020204030204" pitchFamily="34" charset="0"/>
                <a:cs typeface="Times New Roman" panose="02020603050405020304" pitchFamily="18" charset="0"/>
              </a:rPr>
              <a:t>Introducing a world-class visa regime and a significant focus on specific markets (China and India) and air arrivals from the rest of our continent. </a:t>
            </a:r>
          </a:p>
          <a:p>
            <a:pPr algn="just">
              <a:lnSpc>
                <a:spcPct val="107000"/>
              </a:lnSpc>
            </a:pPr>
            <a:r>
              <a:rPr lang="en-ZA" sz="2000" dirty="0">
                <a:solidFill>
                  <a:srgbClr val="000000"/>
                </a:solidFill>
                <a:ea typeface="Calibri" panose="020F0502020204030204" pitchFamily="34" charset="0"/>
                <a:cs typeface="Times New Roman" panose="02020603050405020304" pitchFamily="18" charset="0"/>
              </a:rPr>
              <a:t>Address tourists safety. </a:t>
            </a:r>
            <a:endParaRPr lang="en-ZA" sz="2000" dirty="0">
              <a:ea typeface="Calibri" panose="020F0502020204030204" pitchFamily="34" charset="0"/>
              <a:cs typeface="Times New Roman" panose="02020603050405020304" pitchFamily="18" charset="0"/>
            </a:endParaRPr>
          </a:p>
          <a:p>
            <a:pPr marL="0" indent="0" algn="just">
              <a:buNone/>
            </a:pPr>
            <a:endParaRPr lang="en-ZA"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7712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0378" y="5991226"/>
            <a:ext cx="473577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Departmental Strategy (2021/22 - 2024/25) and Revised APP (2021/22 - 2022/23)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450375" y="372052"/>
            <a:ext cx="8215951" cy="433166"/>
          </a:xfrm>
          <a:solidFill>
            <a:schemeClr val="bg1"/>
          </a:solidFill>
        </p:spPr>
        <p:txBody>
          <a:bodyPr>
            <a:noAutofit/>
          </a:bodyPr>
          <a:lstStyle/>
          <a:p>
            <a:pPr lvl="0" algn="ctr">
              <a:spcBef>
                <a:spcPts val="1000"/>
              </a:spcBef>
            </a:pPr>
            <a:r>
              <a:rPr lang="en-ZA" sz="1400" dirty="0"/>
              <a:t>7. THE STRATEGY (WHERE WE MUST INTERVENE / WHERE WE MUST EFFECT CHANGE)</a:t>
            </a:r>
          </a:p>
        </p:txBody>
      </p:sp>
      <p:sp>
        <p:nvSpPr>
          <p:cNvPr id="5" name="Content Placeholder 4"/>
          <p:cNvSpPr>
            <a:spLocks noGrp="1"/>
          </p:cNvSpPr>
          <p:nvPr>
            <p:ph idx="1"/>
          </p:nvPr>
        </p:nvSpPr>
        <p:spPr>
          <a:xfrm>
            <a:off x="450376" y="1120346"/>
            <a:ext cx="8215951" cy="4434293"/>
          </a:xfrm>
          <a:solidFill>
            <a:schemeClr val="bg1"/>
          </a:solidFill>
        </p:spPr>
        <p:txBody>
          <a:bodyPr>
            <a:normAutofit fontScale="92500" lnSpcReduction="10000"/>
          </a:bodyPr>
          <a:lstStyle/>
          <a:p>
            <a:pPr marL="0" indent="0" algn="just">
              <a:buNone/>
            </a:pPr>
            <a:r>
              <a:rPr lang="en-ZA" sz="1600" dirty="0">
                <a:ea typeface="Calibri" panose="020F0502020204030204" pitchFamily="34" charset="0"/>
                <a:cs typeface="Times New Roman" panose="02020603050405020304" pitchFamily="18" charset="0"/>
              </a:rPr>
              <a:t>Key change enablers that must be in place to ensure that the 6</a:t>
            </a:r>
            <a:r>
              <a:rPr lang="en-ZA" sz="1600" baseline="30000" dirty="0">
                <a:ea typeface="Calibri" panose="020F0502020204030204" pitchFamily="34" charset="0"/>
                <a:cs typeface="Times New Roman" panose="02020603050405020304" pitchFamily="18" charset="0"/>
              </a:rPr>
              <a:t>th</a:t>
            </a:r>
            <a:r>
              <a:rPr lang="en-ZA" sz="1600" dirty="0">
                <a:ea typeface="Calibri" panose="020F0502020204030204" pitchFamily="34" charset="0"/>
                <a:cs typeface="Times New Roman" panose="02020603050405020304" pitchFamily="18" charset="0"/>
              </a:rPr>
              <a:t> Administration objectives for tourism growth are met include:</a:t>
            </a:r>
            <a:r>
              <a:rPr lang="en-ZA" sz="1600" dirty="0">
                <a:solidFill>
                  <a:srgbClr val="000000"/>
                </a:solidFill>
                <a:ea typeface="Calibri" panose="020F0502020204030204" pitchFamily="34" charset="0"/>
                <a:cs typeface="Times New Roman" panose="02020603050405020304" pitchFamily="18" charset="0"/>
              </a:rPr>
              <a:t> </a:t>
            </a:r>
            <a:endParaRPr lang="en-ZA" sz="1600" dirty="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ZA" sz="1600" dirty="0">
                <a:solidFill>
                  <a:srgbClr val="000000"/>
                </a:solidFill>
              </a:rPr>
              <a:t>Improving our </a:t>
            </a:r>
            <a:r>
              <a:rPr lang="en-ZA" sz="1600" b="1" dirty="0">
                <a:solidFill>
                  <a:srgbClr val="000000"/>
                </a:solidFill>
              </a:rPr>
              <a:t>tourism assets, </a:t>
            </a:r>
            <a:r>
              <a:rPr lang="en-ZA" sz="1600" b="1" dirty="0"/>
              <a:t>products and facilities </a:t>
            </a:r>
            <a:r>
              <a:rPr lang="en-ZA" sz="1600" dirty="0">
                <a:solidFill>
                  <a:srgbClr val="000000"/>
                </a:solidFill>
              </a:rPr>
              <a:t>making South Africa a diverse and unique tourism destination.  A diversified tourism product offering can contribute to broadening participation in that it could encourage tourists to interact with hosts and services providers beyond the mainstream providers.</a:t>
            </a:r>
            <a:endParaRPr lang="en-ZA" sz="1600" dirty="0"/>
          </a:p>
          <a:p>
            <a:pPr marL="342900" lvl="0" indent="-342900" algn="just">
              <a:spcAft>
                <a:spcPts val="0"/>
              </a:spcAft>
              <a:buFont typeface="Symbol" panose="05050102010706020507" pitchFamily="18" charset="2"/>
              <a:buChar char=""/>
            </a:pPr>
            <a:r>
              <a:rPr lang="en-ZA" sz="1600" b="1" dirty="0">
                <a:solidFill>
                  <a:srgbClr val="000000"/>
                </a:solidFill>
              </a:rPr>
              <a:t>Offering excellent service and creating memorable experiences</a:t>
            </a:r>
            <a:r>
              <a:rPr lang="en-ZA" sz="1600" dirty="0">
                <a:solidFill>
                  <a:srgbClr val="000000"/>
                </a:solidFill>
              </a:rPr>
              <a:t> meet and exceed the expectations of tourists.  This includes addressing safety concerns of visitors. </a:t>
            </a:r>
            <a:endParaRPr lang="en-ZA" sz="1600" dirty="0">
              <a:solidFill>
                <a:srgbClr val="FF0000"/>
              </a:solidFill>
            </a:endParaRPr>
          </a:p>
          <a:p>
            <a:pPr marL="342900" lvl="0" indent="-342900" algn="just">
              <a:spcAft>
                <a:spcPts val="0"/>
              </a:spcAft>
              <a:buFont typeface="Symbol" panose="05050102010706020507" pitchFamily="18" charset="2"/>
              <a:buChar char=""/>
            </a:pPr>
            <a:r>
              <a:rPr lang="en-ZA" sz="1600" b="1" dirty="0">
                <a:solidFill>
                  <a:srgbClr val="000000"/>
                </a:solidFill>
              </a:rPr>
              <a:t>Grow foreign and domestic arrivals </a:t>
            </a:r>
            <a:r>
              <a:rPr lang="en-ZA" sz="1600" dirty="0">
                <a:solidFill>
                  <a:srgbClr val="000000"/>
                </a:solidFill>
              </a:rPr>
              <a:t>our destination effectively domestically and international in order to achieve growth in arrivals. Importantly, developing a culture of travel amongst South Africans supported by a diverse and responsive product range is necessary in order to fully benefit economically from the domestic market. </a:t>
            </a:r>
          </a:p>
          <a:p>
            <a:pPr marL="342900" lvl="0" indent="-342900" algn="just">
              <a:spcAft>
                <a:spcPts val="0"/>
              </a:spcAft>
              <a:buFont typeface="Symbol" panose="05050102010706020507" pitchFamily="18" charset="2"/>
              <a:buChar char=""/>
            </a:pPr>
            <a:r>
              <a:rPr lang="en-ZA" sz="1600" dirty="0">
                <a:solidFill>
                  <a:srgbClr val="000000"/>
                </a:solidFill>
              </a:rPr>
              <a:t>Improve </a:t>
            </a:r>
            <a:r>
              <a:rPr lang="en-ZA" sz="1600" b="1" dirty="0">
                <a:solidFill>
                  <a:srgbClr val="000000"/>
                </a:solidFill>
              </a:rPr>
              <a:t>access</a:t>
            </a:r>
            <a:r>
              <a:rPr lang="en-ZA" sz="1600" dirty="0">
                <a:solidFill>
                  <a:srgbClr val="000000"/>
                </a:solidFill>
              </a:rPr>
              <a:t> for tourists through an enabling </a:t>
            </a:r>
            <a:r>
              <a:rPr lang="en-ZA" sz="1600" b="1" i="1" dirty="0">
                <a:solidFill>
                  <a:srgbClr val="000000"/>
                </a:solidFill>
              </a:rPr>
              <a:t>visa regime </a:t>
            </a:r>
            <a:r>
              <a:rPr lang="en-ZA" sz="1600" dirty="0">
                <a:solidFill>
                  <a:srgbClr val="000000"/>
                </a:solidFill>
              </a:rPr>
              <a:t>and an enabling </a:t>
            </a:r>
            <a:r>
              <a:rPr lang="en-ZA" sz="1600" b="1" i="1" dirty="0">
                <a:solidFill>
                  <a:srgbClr val="000000"/>
                </a:solidFill>
              </a:rPr>
              <a:t>air transport capacity.</a:t>
            </a:r>
            <a:r>
              <a:rPr lang="en-ZA" sz="1600" dirty="0">
                <a:solidFill>
                  <a:srgbClr val="000000"/>
                </a:solidFill>
              </a:rPr>
              <a:t> </a:t>
            </a:r>
            <a:endParaRPr lang="en-ZA" sz="1600" dirty="0">
              <a:solidFill>
                <a:srgbClr val="002060"/>
              </a:solidFill>
            </a:endParaRPr>
          </a:p>
          <a:p>
            <a:pPr marL="342900" lvl="0" indent="-342900" algn="just">
              <a:spcAft>
                <a:spcPts val="0"/>
              </a:spcAft>
              <a:buFont typeface="Symbol" panose="05050102010706020507" pitchFamily="18" charset="2"/>
              <a:buChar char=""/>
            </a:pPr>
            <a:r>
              <a:rPr lang="en-ZA" sz="1600" b="1" dirty="0">
                <a:solidFill>
                  <a:srgbClr val="000000"/>
                </a:solidFill>
              </a:rPr>
              <a:t>Transforming the tourism sector </a:t>
            </a:r>
            <a:r>
              <a:rPr lang="en-ZA" sz="1600" dirty="0">
                <a:solidFill>
                  <a:srgbClr val="000000"/>
                </a:solidFill>
              </a:rPr>
              <a:t>in order to expand participation, improve ownership patterns and ensure that all South Africans share the benefits that accrue from the tourism economy. </a:t>
            </a:r>
          </a:p>
          <a:p>
            <a:pPr marL="0" lvl="0" indent="0" algn="just">
              <a:buNone/>
            </a:pPr>
            <a:r>
              <a:rPr lang="en-US" sz="1600" b="1" dirty="0">
                <a:solidFill>
                  <a:srgbClr val="002060"/>
                </a:solidFill>
              </a:rPr>
              <a:t>All above are about: </a:t>
            </a:r>
            <a:r>
              <a:rPr lang="en-ZA" sz="1600" b="1" dirty="0">
                <a:solidFill>
                  <a:srgbClr val="002060"/>
                </a:solidFill>
              </a:rPr>
              <a:t>Increasing the tourism sector’s contribution to inclusive economic growth (i.e. outcome), thus contributing to Economic Transformation and Job Creation (Government Priority 2).</a:t>
            </a:r>
            <a:endParaRPr lang="en-ZA" sz="1600" dirty="0">
              <a:solidFill>
                <a:srgbClr val="000000"/>
              </a:solidFill>
            </a:endParaRPr>
          </a:p>
          <a:p>
            <a:pPr marL="0" lvl="0" indent="0" algn="just">
              <a:spcAft>
                <a:spcPts val="0"/>
              </a:spcAft>
              <a:buNone/>
            </a:pPr>
            <a:endParaRPr lang="en-ZA" sz="1600" dirty="0">
              <a:solidFill>
                <a:srgbClr val="FF0000"/>
              </a:solidFill>
            </a:endParaRPr>
          </a:p>
          <a:p>
            <a:pPr marL="0" indent="0" algn="just">
              <a:spcAft>
                <a:spcPts val="0"/>
              </a:spcAft>
              <a:buNone/>
            </a:pPr>
            <a:endParaRPr lang="en-ZA" sz="1600" dirty="0"/>
          </a:p>
        </p:txBody>
      </p:sp>
    </p:spTree>
    <p:extLst>
      <p:ext uri="{BB962C8B-B14F-4D97-AF65-F5344CB8AC3E}">
        <p14:creationId xmlns:p14="http://schemas.microsoft.com/office/powerpoint/2010/main" val="3313745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2016_PowerPoint presentation template - Natasja (official)</Template>
  <TotalTime>20506</TotalTime>
  <Words>10280</Words>
  <Application>Microsoft Office PowerPoint</Application>
  <PresentationFormat>On-screen Show (4:3)</PresentationFormat>
  <Paragraphs>1421</Paragraphs>
  <Slides>77</Slides>
  <Notes>2</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77</vt:i4>
      </vt:variant>
    </vt:vector>
  </HeadingPairs>
  <TitlesOfParts>
    <vt:vector size="94" baseType="lpstr">
      <vt:lpstr>Arial</vt:lpstr>
      <vt:lpstr>Arial Narrow</vt:lpstr>
      <vt:lpstr>Calibri</vt:lpstr>
      <vt:lpstr>Cambria</vt:lpstr>
      <vt:lpstr>Gill Sans MT</vt:lpstr>
      <vt:lpstr>Segoe UI Semibold</vt:lpstr>
      <vt:lpstr>Symbol</vt:lpstr>
      <vt:lpstr>Tahoma</vt:lpstr>
      <vt:lpstr>Times New Roman</vt:lpstr>
      <vt:lpstr>Trebuchet MS</vt:lpstr>
      <vt:lpstr>Yu Mincho</vt:lpstr>
      <vt:lpstr>Office Theme</vt:lpstr>
      <vt:lpstr>1_Office Theme</vt:lpstr>
      <vt:lpstr>3_Office Theme</vt:lpstr>
      <vt:lpstr>2_Office Theme</vt:lpstr>
      <vt:lpstr>5_Office Theme</vt:lpstr>
      <vt:lpstr>think-cell Slide</vt:lpstr>
      <vt:lpstr>PowerPoint Presentation</vt:lpstr>
      <vt:lpstr>CONTENTS</vt:lpstr>
      <vt:lpstr>1. CONTEXT FOR REVISION AND RE-TABLING</vt:lpstr>
      <vt:lpstr>2. BACKGROUND</vt:lpstr>
      <vt:lpstr>PowerPoint Presentation</vt:lpstr>
      <vt:lpstr>PowerPoint Presentation</vt:lpstr>
      <vt:lpstr>5. OUTCOMES (WHAT WE WANT TO ACHIEVE)</vt:lpstr>
      <vt:lpstr>6. MANDATE (FOR NEXT FIVE  YEARS) – WHAT WE MUST DO TO ACHIEVE THE OUTCOME</vt:lpstr>
      <vt:lpstr>7. THE STRATEGY (WHERE WE MUST INTERVENE / WHERE WE MUST EFFECT CHANGE)</vt:lpstr>
      <vt:lpstr>7.  THE STRATEGY (WHERE WE MUST INTERVENE / WHERE WE MUST EFFECT CHANGE)</vt:lpstr>
      <vt:lpstr>7. THE STRATEGY (WHERE WE MUST INTERVENE / WHERE WE MUST EFFECT CHANGE)</vt:lpstr>
      <vt:lpstr>8. CONTRIBUTION OF CHANGE ENABLERS TOWARDS THE ACHIEVEMENT OF MANDATE (OUTCOMES) TO THE ACHIEVEMENT OF THE IMPACT</vt:lpstr>
      <vt:lpstr>9. MEASURING OUR PERFORMANCE: IMPACT STATEMENT, OUTCOMES, OUTCOMES INDICATORS,  BASELINES  AND  FIVE  YEAR TARGETS </vt:lpstr>
      <vt:lpstr>10. OUTCOMES AND FIVE YEAR TARGETS</vt:lpstr>
      <vt:lpstr>10. OUTCOMES AND FIVE YEAR TARGETS … CONTINUED</vt:lpstr>
      <vt:lpstr>10. OUTCOMES AND FIVE YEAR TARGETS … CONTINUED</vt:lpstr>
      <vt:lpstr>10. OUTCOMES AND FIVE YEAR TARGETS … CONTINUED</vt:lpstr>
      <vt:lpstr>11.  VISION AND MISION</vt:lpstr>
      <vt:lpstr>12.  VALUES</vt:lpstr>
      <vt:lpstr>13. KEY RISKS</vt:lpstr>
      <vt:lpstr>13. KEY RISKS … CONTINUED</vt:lpstr>
      <vt:lpstr>13.  KEY RISKS … CONTINUED</vt:lpstr>
      <vt:lpstr>PowerPoint Presentation</vt:lpstr>
      <vt:lpstr>PowerPoint Presentation</vt:lpstr>
      <vt:lpstr>Programme 1:  Corporate Management Annual Targets </vt:lpstr>
      <vt:lpstr>Programme 1:  Corporate Management Annual Targets</vt:lpstr>
      <vt:lpstr>Programme 1:  Corporate Management Annual Targets</vt:lpstr>
      <vt:lpstr>Programme 1:  Corporate Management Annual Targets</vt:lpstr>
      <vt:lpstr>Programme 1:  Corporate Management Annual Targets</vt:lpstr>
      <vt:lpstr>Programme 1:  Corporate Management Annual Targets</vt:lpstr>
      <vt:lpstr>Programme 1:  Corporate Management Annual Targets </vt:lpstr>
      <vt:lpstr>Programme 1:  Corporate Management Annual Targets</vt:lpstr>
      <vt:lpstr>Programme 1:  Corporate Management Annual Targets</vt:lpstr>
      <vt:lpstr>Programme 1:  Corporate Management Annual Targets</vt:lpstr>
      <vt:lpstr>PowerPoint Presentation</vt:lpstr>
      <vt:lpstr>Programme 2:  Tourism Research,  Policy and  International                            Relations Annual Targets</vt:lpstr>
      <vt:lpstr>Programme 2:  Tourism Research,  Policy and  International                            Relations Annual Targets</vt:lpstr>
      <vt:lpstr>Programme 2:  Tourism Research,  Policy and International Relations Annual Targets</vt:lpstr>
      <vt:lpstr>PowerPoint Presentation</vt:lpstr>
      <vt:lpstr>PowerPoint Presentation</vt:lpstr>
      <vt:lpstr>PowerPoint Presentation</vt:lpstr>
      <vt:lpstr>PowerPoint Presentation</vt:lpstr>
      <vt:lpstr>PowerPoint Presentation</vt:lpstr>
      <vt:lpstr>PowerPoint Presentation</vt:lpstr>
      <vt:lpstr>Programme 3: Destination Development Annual  Targets </vt:lpstr>
      <vt:lpstr>Programme 3: Destination Development Annual  Targets </vt:lpstr>
      <vt:lpstr>Programme 3: Destination Development Annual Targets</vt:lpstr>
      <vt:lpstr>Programme 3: Destination Development  Annual Targets</vt:lpstr>
      <vt:lpstr>Programme 3: Destination Development  Annual Targets</vt:lpstr>
      <vt:lpstr>Programme 3: Destination Development  Annual Targets</vt:lpstr>
      <vt:lpstr>Programme 3: Destination Development Annual Targets</vt:lpstr>
      <vt:lpstr>PowerPoint Presentation</vt:lpstr>
      <vt:lpstr>Programme 4:  Tourism Sector Support  Services Annual Targets </vt:lpstr>
      <vt:lpstr>Programme 4:  Tourism Sector Support  Services Annual Targets</vt:lpstr>
      <vt:lpstr>Programme 4:  Tourism Sector Support  Services Annual Targets</vt:lpstr>
      <vt:lpstr>Programme 4:  Tourism Sector Support  Services Annual Targets</vt:lpstr>
      <vt:lpstr>Programme 4:  Tourism Sector Support  Services Annual Targets</vt:lpstr>
      <vt:lpstr>Programme 4:  Tourism Sector Support  Services Annual Targets</vt:lpstr>
      <vt:lpstr>Programme 4:  Tourism Sector Support  Services Annual Targets</vt:lpstr>
      <vt:lpstr>Programme 4:  Tourism Sector Support  Services Annual Targets</vt:lpstr>
      <vt:lpstr>Programme 4:  Tourism Sector Support  Services Targets</vt:lpstr>
      <vt:lpstr>Programme 4:  Tourism Sector Support  Services Targets</vt:lpstr>
      <vt:lpstr>Programme 4:  Tourism Sector Support  Services Targets … continued </vt:lpstr>
      <vt:lpstr>PowerPoint Presentation</vt:lpstr>
      <vt:lpstr> DEPARTMENTAL MTEF BASELINE (PER PROGRAMME) </vt:lpstr>
      <vt:lpstr> DEPARTMENTAL MTEF BASELINE  (ECONOMIC CLASSIFICATION) </vt:lpstr>
      <vt:lpstr> MTEF BASELINE - PROGRAMME 1: ADMINISTRATION (PER SUB-PROGRAMME) </vt:lpstr>
      <vt:lpstr> MTEF BASELINE - PROGRAMME 1:  ADMINISTRATION (ECONOMIC CLASSIFICATION) </vt:lpstr>
      <vt:lpstr> MTEF BASELINE - PROGRAMME 2:  TOURISM RESEARCH, POLICY AND INTERNATIONAL RELATIONS (PER SUB-PROGRAMME) </vt:lpstr>
      <vt:lpstr> MTEF BASELINE - PROGRAMME 2: TOURISM RESEARCH, POLICY AND INTERNATIONAL RELATIONS  (ECONOMIC CLASSIFICATION) </vt:lpstr>
      <vt:lpstr> MTEF BASELINE - PROGRAMME 3: DESTINATION DEVELOPMENT (PER SUB-PROGRAMME) </vt:lpstr>
      <vt:lpstr> MTEF BASELINE - PROGRAMME 3: DESTINATION DEVELOPMENT (ECONOMIC CLASSIFICATION) </vt:lpstr>
      <vt:lpstr> MTEF BASELINE - PROGRAMME 4:  TOURISM SECTOR SUPPORT SERVICES (PER SUB-PROGRAMME) </vt:lpstr>
      <vt:lpstr>MTEF BASELINE - PROGRAMME 4:  TOURISM SECTOR SUPPORT SERVICES (ECONOMIC CLASSIFICATION)</vt:lpstr>
      <vt:lpstr>16.  ABBREVIATIONS AND ACRONYMS</vt:lpstr>
      <vt:lpstr>16.  ABBREVIATIONS AND ACRONYMS … CONTINUED</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Revised 2020-21 APP as at 18 May 2020</dc:title>
  <dc:creator>SMME</dc:creator>
  <cp:keywords>Revised 2020-21 APP as at 18 May 2020</cp:keywords>
  <cp:lastModifiedBy>Petra van Niekerk</cp:lastModifiedBy>
  <cp:revision>2626</cp:revision>
  <cp:lastPrinted>2020-05-19T11:53:25Z</cp:lastPrinted>
  <dcterms:created xsi:type="dcterms:W3CDTF">2016-09-21T07:18:03Z</dcterms:created>
  <dcterms:modified xsi:type="dcterms:W3CDTF">2020-05-20T13:00:49Z</dcterms:modified>
</cp:coreProperties>
</file>