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33"/>
  </p:notesMasterIdLst>
  <p:sldIdLst>
    <p:sldId id="256" r:id="rId2"/>
    <p:sldId id="455" r:id="rId3"/>
    <p:sldId id="456" r:id="rId4"/>
    <p:sldId id="457" r:id="rId5"/>
    <p:sldId id="485" r:id="rId6"/>
    <p:sldId id="486" r:id="rId7"/>
    <p:sldId id="483" r:id="rId8"/>
    <p:sldId id="478" r:id="rId9"/>
    <p:sldId id="467" r:id="rId10"/>
    <p:sldId id="468" r:id="rId11"/>
    <p:sldId id="496" r:id="rId12"/>
    <p:sldId id="498" r:id="rId13"/>
    <p:sldId id="436" r:id="rId14"/>
    <p:sldId id="437" r:id="rId15"/>
    <p:sldId id="438" r:id="rId16"/>
    <p:sldId id="484" r:id="rId17"/>
    <p:sldId id="470" r:id="rId18"/>
    <p:sldId id="469" r:id="rId19"/>
    <p:sldId id="472" r:id="rId20"/>
    <p:sldId id="471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7" r:id="rId31"/>
    <p:sldId id="363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12394D9B-67BF-4930-A18C-9C3DFEE3119B}">
          <p14:sldIdLst>
            <p14:sldId id="256"/>
            <p14:sldId id="455"/>
            <p14:sldId id="456"/>
            <p14:sldId id="457"/>
            <p14:sldId id="485"/>
            <p14:sldId id="486"/>
            <p14:sldId id="483"/>
            <p14:sldId id="478"/>
            <p14:sldId id="467"/>
            <p14:sldId id="468"/>
            <p14:sldId id="496"/>
            <p14:sldId id="498"/>
            <p14:sldId id="436"/>
            <p14:sldId id="437"/>
            <p14:sldId id="438"/>
            <p14:sldId id="484"/>
            <p14:sldId id="470"/>
            <p14:sldId id="469"/>
            <p14:sldId id="472"/>
            <p14:sldId id="471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7"/>
            <p14:sldId id="3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782">
          <p15:clr>
            <a:srgbClr val="A4A3A4"/>
          </p15:clr>
        </p15:guide>
        <p15:guide id="2" pos="29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B050"/>
    <a:srgbClr val="A9810F"/>
    <a:srgbClr val="FFC000"/>
    <a:srgbClr val="E0A980"/>
    <a:srgbClr val="00823B"/>
    <a:srgbClr val="E5AF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02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-90" y="-294"/>
      </p:cViewPr>
      <p:guideLst>
        <p:guide orient="horz" pos="1782"/>
        <p:guide pos="29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552475224983695E-2"/>
          <c:y val="7.9640451864548628E-2"/>
          <c:w val="0.69161181244499392"/>
          <c:h val="0.91785188884240076"/>
        </c:manualLayout>
      </c:layout>
      <c:pie3DChart>
        <c:varyColors val="1"/>
        <c:dLbls/>
      </c:pie3DChart>
    </c:plotArea>
    <c:legend>
      <c:legendPos val="r"/>
      <c:layout>
        <c:manualLayout>
          <c:xMode val="edge"/>
          <c:yMode val="edge"/>
          <c:x val="0.70705694793846574"/>
          <c:y val="0.11783276872759012"/>
          <c:w val="0.2914212930039225"/>
          <c:h val="0.81575632425915179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E2C9A-2E73-41AA-9CE5-B8E825572B96}" type="doc">
      <dgm:prSet loTypeId="urn:microsoft.com/office/officeart/2005/8/layout/vList2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89E3AB7-6491-4C6C-9A6D-20110D73ADE8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INTRODUCTION</a:t>
          </a:r>
        </a:p>
      </dgm:t>
    </dgm:pt>
    <dgm:pt modelId="{CE7E1EC9-7C90-4223-A06D-1B4B969446CA}" type="parTrans" cxnId="{0A4F69A5-02A5-4722-937B-2C989A622F7B}">
      <dgm:prSet/>
      <dgm:spPr/>
      <dgm:t>
        <a:bodyPr/>
        <a:lstStyle/>
        <a:p>
          <a:endParaRPr lang="en-US"/>
        </a:p>
      </dgm:t>
    </dgm:pt>
    <dgm:pt modelId="{A53AA247-9FBA-4CE4-A851-BDAA1BE64A91}" type="sibTrans" cxnId="{0A4F69A5-02A5-4722-937B-2C989A622F7B}">
      <dgm:prSet/>
      <dgm:spPr/>
      <dgm:t>
        <a:bodyPr/>
        <a:lstStyle/>
        <a:p>
          <a:endParaRPr lang="en-US"/>
        </a:p>
      </dgm:t>
    </dgm:pt>
    <dgm:pt modelId="{76C8A8FB-0B4B-4C09-A06D-DFC6EFE37419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NPA SUB-OUTCOMES AND OUTCOME INDICATORS (as linked to DoJ&amp;CD)</a:t>
          </a:r>
        </a:p>
      </dgm:t>
    </dgm:pt>
    <dgm:pt modelId="{49206708-736C-4860-84E9-2244B36F9FFA}" type="parTrans" cxnId="{77A5E22B-277B-44CA-A13D-FFCDE802D10C}">
      <dgm:prSet/>
      <dgm:spPr/>
      <dgm:t>
        <a:bodyPr/>
        <a:lstStyle/>
        <a:p>
          <a:endParaRPr lang="en-US"/>
        </a:p>
      </dgm:t>
    </dgm:pt>
    <dgm:pt modelId="{BCC1680D-2AC9-4A5B-B699-20691A37B43D}" type="sibTrans" cxnId="{77A5E22B-277B-44CA-A13D-FFCDE802D10C}">
      <dgm:prSet/>
      <dgm:spPr/>
      <dgm:t>
        <a:bodyPr/>
        <a:lstStyle/>
        <a:p>
          <a:endParaRPr lang="en-US"/>
        </a:p>
      </dgm:t>
    </dgm:pt>
    <dgm:pt modelId="{648BB635-CAD9-482A-9401-03D25D17A031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APP INDICATORS AND TARGETS</a:t>
          </a:r>
        </a:p>
      </dgm:t>
    </dgm:pt>
    <dgm:pt modelId="{C9292660-E5B8-477F-B057-2E79DCC255E0}" type="parTrans" cxnId="{D4DF7DCD-BB3C-4564-A428-ED4EBFDB9C87}">
      <dgm:prSet/>
      <dgm:spPr/>
      <dgm:t>
        <a:bodyPr/>
        <a:lstStyle/>
        <a:p>
          <a:endParaRPr lang="en-US"/>
        </a:p>
      </dgm:t>
    </dgm:pt>
    <dgm:pt modelId="{73C5843F-191F-4715-90F6-12D939148E67}" type="sibTrans" cxnId="{D4DF7DCD-BB3C-4564-A428-ED4EBFDB9C87}">
      <dgm:prSet/>
      <dgm:spPr/>
      <dgm:t>
        <a:bodyPr/>
        <a:lstStyle/>
        <a:p>
          <a:endParaRPr lang="en-US"/>
        </a:p>
      </dgm:t>
    </dgm:pt>
    <dgm:pt modelId="{C6AD0A6E-A4D9-42AD-ADBB-04F7F9982D90}">
      <dgm:prSet/>
      <dgm:spPr/>
      <dgm:t>
        <a:bodyPr/>
        <a:lstStyle/>
        <a:p>
          <a:pPr rtl="0"/>
          <a:endParaRPr lang="en-US" dirty="0"/>
        </a:p>
      </dgm:t>
    </dgm:pt>
    <dgm:pt modelId="{CE8E1549-1DDD-4071-98F1-1B2C007E4E86}" type="parTrans" cxnId="{B4A75606-D601-44CE-93FC-DF0345CCD779}">
      <dgm:prSet/>
      <dgm:spPr/>
      <dgm:t>
        <a:bodyPr/>
        <a:lstStyle/>
        <a:p>
          <a:endParaRPr lang="en-US"/>
        </a:p>
      </dgm:t>
    </dgm:pt>
    <dgm:pt modelId="{EAD5F72C-F7A5-4DEB-B80A-02E6BF8A6696}" type="sibTrans" cxnId="{B4A75606-D601-44CE-93FC-DF0345CCD779}">
      <dgm:prSet/>
      <dgm:spPr/>
      <dgm:t>
        <a:bodyPr/>
        <a:lstStyle/>
        <a:p>
          <a:endParaRPr lang="en-US"/>
        </a:p>
      </dgm:t>
    </dgm:pt>
    <dgm:pt modelId="{90848003-3217-4F51-989F-1DFAD24175C5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</a:rPr>
            <a:t>STRATEGIC RISKS</a:t>
          </a:r>
        </a:p>
      </dgm:t>
    </dgm:pt>
    <dgm:pt modelId="{80C87248-37F8-4468-B3AF-A5CAD8470687}" type="parTrans" cxnId="{B4F3E86D-5433-4238-AB55-6A7708E36F70}">
      <dgm:prSet/>
      <dgm:spPr/>
      <dgm:t>
        <a:bodyPr/>
        <a:lstStyle/>
        <a:p>
          <a:endParaRPr lang="en-US"/>
        </a:p>
      </dgm:t>
    </dgm:pt>
    <dgm:pt modelId="{3C8B5200-9A21-4B9F-BF22-BF84C6F94D85}" type="sibTrans" cxnId="{B4F3E86D-5433-4238-AB55-6A7708E36F70}">
      <dgm:prSet/>
      <dgm:spPr/>
      <dgm:t>
        <a:bodyPr/>
        <a:lstStyle/>
        <a:p>
          <a:endParaRPr lang="en-US"/>
        </a:p>
      </dgm:t>
    </dgm:pt>
    <dgm:pt modelId="{853CB0E3-DD10-4999-8912-5429B7218472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</a:rPr>
            <a:t>5 YEAR KEY INITIATIVES (FOCUS AREAS)</a:t>
          </a:r>
          <a:endParaRPr lang="en-US" sz="2000" b="1" i="1" dirty="0">
            <a:solidFill>
              <a:schemeClr val="tx1"/>
            </a:solidFill>
          </a:endParaRP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dirty="0">
            <a:solidFill>
              <a:schemeClr val="tx1"/>
            </a:solidFill>
          </a:endParaRPr>
        </a:p>
      </dgm:t>
    </dgm:pt>
    <dgm:pt modelId="{2ECB8518-EB3B-479D-A3A9-514E74CE610C}" type="parTrans" cxnId="{88EC62EF-2B9B-4460-A0A3-A3D4C6AFF07D}">
      <dgm:prSet/>
      <dgm:spPr/>
      <dgm:t>
        <a:bodyPr/>
        <a:lstStyle/>
        <a:p>
          <a:endParaRPr lang="en-US"/>
        </a:p>
      </dgm:t>
    </dgm:pt>
    <dgm:pt modelId="{69EA19A0-62AB-48FB-A8CD-3E0FD367EFA4}" type="sibTrans" cxnId="{88EC62EF-2B9B-4460-A0A3-A3D4C6AFF07D}">
      <dgm:prSet/>
      <dgm:spPr/>
      <dgm:t>
        <a:bodyPr/>
        <a:lstStyle/>
        <a:p>
          <a:endParaRPr lang="en-US"/>
        </a:p>
      </dgm:t>
    </dgm:pt>
    <dgm:pt modelId="{5B272F65-52A7-43CC-A896-68C3842175D8}">
      <dgm:prSet custT="1"/>
      <dgm:spPr/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NPA OUTPUTS</a:t>
          </a:r>
        </a:p>
      </dgm:t>
    </dgm:pt>
    <dgm:pt modelId="{0E910D50-82B7-4827-AEE7-8D4A9B7E864E}" type="parTrans" cxnId="{03C2EB04-8F7A-4F6A-987D-24AA5FC2E1EE}">
      <dgm:prSet/>
      <dgm:spPr/>
      <dgm:t>
        <a:bodyPr/>
        <a:lstStyle/>
        <a:p>
          <a:endParaRPr lang="en-ZA"/>
        </a:p>
      </dgm:t>
    </dgm:pt>
    <dgm:pt modelId="{4357548F-AE1D-401E-84CB-BAAEF342FDB6}" type="sibTrans" cxnId="{03C2EB04-8F7A-4F6A-987D-24AA5FC2E1EE}">
      <dgm:prSet/>
      <dgm:spPr/>
      <dgm:t>
        <a:bodyPr/>
        <a:lstStyle/>
        <a:p>
          <a:endParaRPr lang="en-ZA"/>
        </a:p>
      </dgm:t>
    </dgm:pt>
    <dgm:pt modelId="{653AECC2-4B0E-47F3-AA99-D9B325121103}" type="pres">
      <dgm:prSet presAssocID="{E79E2C9A-2E73-41AA-9CE5-B8E825572B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B294A-E5A7-4FE4-8FE2-1B222C64529C}" type="pres">
      <dgm:prSet presAssocID="{D89E3AB7-6491-4C6C-9A6D-20110D73ADE8}" presName="parentText" presStyleLbl="node1" presStyleIdx="0" presStyleCnt="6" custScaleY="117070" custLinFactNeighborY="-95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0854F-464B-4353-A622-D8C5402CEB24}" type="pres">
      <dgm:prSet presAssocID="{A53AA247-9FBA-4CE4-A851-BDAA1BE64A91}" presName="spacer" presStyleCnt="0"/>
      <dgm:spPr/>
    </dgm:pt>
    <dgm:pt modelId="{06D9BB66-AF06-4155-B227-80765B7B1360}" type="pres">
      <dgm:prSet presAssocID="{76C8A8FB-0B4B-4C09-A06D-DFC6EFE3741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B363B-FDD0-4798-BADB-89583426BB23}" type="pres">
      <dgm:prSet presAssocID="{BCC1680D-2AC9-4A5B-B699-20691A37B43D}" presName="spacer" presStyleCnt="0"/>
      <dgm:spPr/>
    </dgm:pt>
    <dgm:pt modelId="{4B80D537-1FBD-4238-8385-4E9CDD4A27AC}" type="pres">
      <dgm:prSet presAssocID="{853CB0E3-DD10-4999-8912-5429B7218472}" presName="parentText" presStyleLbl="node1" presStyleIdx="2" presStyleCnt="6" custLinFactNeighborX="258" custLinFactNeighborY="-97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2BFE5-2113-4C8C-AC16-C2BDC6B87A12}" type="pres">
      <dgm:prSet presAssocID="{69EA19A0-62AB-48FB-A8CD-3E0FD367EFA4}" presName="spacer" presStyleCnt="0"/>
      <dgm:spPr/>
    </dgm:pt>
    <dgm:pt modelId="{79167AB3-59A9-4098-B0C4-D873B93D3642}" type="pres">
      <dgm:prSet presAssocID="{5B272F65-52A7-43CC-A896-68C3842175D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0F5F5-073A-44F5-8D58-E783D4CF33E0}" type="pres">
      <dgm:prSet presAssocID="{4357548F-AE1D-401E-84CB-BAAEF342FDB6}" presName="spacer" presStyleCnt="0"/>
      <dgm:spPr/>
    </dgm:pt>
    <dgm:pt modelId="{314AA522-C168-4B5E-B3C4-20D87CBEEC91}" type="pres">
      <dgm:prSet presAssocID="{648BB635-CAD9-482A-9401-03D25D17A03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98A0B-FB4A-436D-A048-FDD188C6D67F}" type="pres">
      <dgm:prSet presAssocID="{648BB635-CAD9-482A-9401-03D25D17A03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15E96-36FF-4D59-81FC-E4A21BC21195}" type="pres">
      <dgm:prSet presAssocID="{90848003-3217-4F51-989F-1DFAD24175C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96571-5539-4E2D-AA1C-E096FA18035B}" type="presOf" srcId="{5B272F65-52A7-43CC-A896-68C3842175D8}" destId="{79167AB3-59A9-4098-B0C4-D873B93D3642}" srcOrd="0" destOrd="0" presId="urn:microsoft.com/office/officeart/2005/8/layout/vList2"/>
    <dgm:cxn modelId="{D8CFAAC0-91CA-432F-AC5A-E66633E5C6D8}" type="presOf" srcId="{E79E2C9A-2E73-41AA-9CE5-B8E825572B96}" destId="{653AECC2-4B0E-47F3-AA99-D9B325121103}" srcOrd="0" destOrd="0" presId="urn:microsoft.com/office/officeart/2005/8/layout/vList2"/>
    <dgm:cxn modelId="{B4A75606-D601-44CE-93FC-DF0345CCD779}" srcId="{648BB635-CAD9-482A-9401-03D25D17A031}" destId="{C6AD0A6E-A4D9-42AD-ADBB-04F7F9982D90}" srcOrd="0" destOrd="0" parTransId="{CE8E1549-1DDD-4071-98F1-1B2C007E4E86}" sibTransId="{EAD5F72C-F7A5-4DEB-B80A-02E6BF8A6696}"/>
    <dgm:cxn modelId="{88EC62EF-2B9B-4460-A0A3-A3D4C6AFF07D}" srcId="{E79E2C9A-2E73-41AA-9CE5-B8E825572B96}" destId="{853CB0E3-DD10-4999-8912-5429B7218472}" srcOrd="2" destOrd="0" parTransId="{2ECB8518-EB3B-479D-A3A9-514E74CE610C}" sibTransId="{69EA19A0-62AB-48FB-A8CD-3E0FD367EFA4}"/>
    <dgm:cxn modelId="{03C2EB04-8F7A-4F6A-987D-24AA5FC2E1EE}" srcId="{E79E2C9A-2E73-41AA-9CE5-B8E825572B96}" destId="{5B272F65-52A7-43CC-A896-68C3842175D8}" srcOrd="3" destOrd="0" parTransId="{0E910D50-82B7-4827-AEE7-8D4A9B7E864E}" sibTransId="{4357548F-AE1D-401E-84CB-BAAEF342FDB6}"/>
    <dgm:cxn modelId="{D4DF7DCD-BB3C-4564-A428-ED4EBFDB9C87}" srcId="{E79E2C9A-2E73-41AA-9CE5-B8E825572B96}" destId="{648BB635-CAD9-482A-9401-03D25D17A031}" srcOrd="4" destOrd="0" parTransId="{C9292660-E5B8-477F-B057-2E79DCC255E0}" sibTransId="{73C5843F-191F-4715-90F6-12D939148E67}"/>
    <dgm:cxn modelId="{B4F3E86D-5433-4238-AB55-6A7708E36F70}" srcId="{E79E2C9A-2E73-41AA-9CE5-B8E825572B96}" destId="{90848003-3217-4F51-989F-1DFAD24175C5}" srcOrd="5" destOrd="0" parTransId="{80C87248-37F8-4468-B3AF-A5CAD8470687}" sibTransId="{3C8B5200-9A21-4B9F-BF22-BF84C6F94D85}"/>
    <dgm:cxn modelId="{78428D1F-C9B1-4C11-875B-19B6C00F9B04}" type="presOf" srcId="{853CB0E3-DD10-4999-8912-5429B7218472}" destId="{4B80D537-1FBD-4238-8385-4E9CDD4A27AC}" srcOrd="0" destOrd="0" presId="urn:microsoft.com/office/officeart/2005/8/layout/vList2"/>
    <dgm:cxn modelId="{0A4F69A5-02A5-4722-937B-2C989A622F7B}" srcId="{E79E2C9A-2E73-41AA-9CE5-B8E825572B96}" destId="{D89E3AB7-6491-4C6C-9A6D-20110D73ADE8}" srcOrd="0" destOrd="0" parTransId="{CE7E1EC9-7C90-4223-A06D-1B4B969446CA}" sibTransId="{A53AA247-9FBA-4CE4-A851-BDAA1BE64A91}"/>
    <dgm:cxn modelId="{F114054A-0F49-4809-8955-73A8D0732557}" type="presOf" srcId="{D89E3AB7-6491-4C6C-9A6D-20110D73ADE8}" destId="{E4AB294A-E5A7-4FE4-8FE2-1B222C64529C}" srcOrd="0" destOrd="0" presId="urn:microsoft.com/office/officeart/2005/8/layout/vList2"/>
    <dgm:cxn modelId="{77A5E22B-277B-44CA-A13D-FFCDE802D10C}" srcId="{E79E2C9A-2E73-41AA-9CE5-B8E825572B96}" destId="{76C8A8FB-0B4B-4C09-A06D-DFC6EFE37419}" srcOrd="1" destOrd="0" parTransId="{49206708-736C-4860-84E9-2244B36F9FFA}" sibTransId="{BCC1680D-2AC9-4A5B-B699-20691A37B43D}"/>
    <dgm:cxn modelId="{E5F4BBA0-CDE9-49E7-B000-574B5C3DB129}" type="presOf" srcId="{90848003-3217-4F51-989F-1DFAD24175C5}" destId="{E1515E96-36FF-4D59-81FC-E4A21BC21195}" srcOrd="0" destOrd="0" presId="urn:microsoft.com/office/officeart/2005/8/layout/vList2"/>
    <dgm:cxn modelId="{50F96829-B908-4446-9970-F6FFEE8D3914}" type="presOf" srcId="{648BB635-CAD9-482A-9401-03D25D17A031}" destId="{314AA522-C168-4B5E-B3C4-20D87CBEEC91}" srcOrd="0" destOrd="0" presId="urn:microsoft.com/office/officeart/2005/8/layout/vList2"/>
    <dgm:cxn modelId="{F6D224D0-6F09-428B-95AE-51E9B694393D}" type="presOf" srcId="{C6AD0A6E-A4D9-42AD-ADBB-04F7F9982D90}" destId="{C5A98A0B-FB4A-436D-A048-FDD188C6D67F}" srcOrd="0" destOrd="0" presId="urn:microsoft.com/office/officeart/2005/8/layout/vList2"/>
    <dgm:cxn modelId="{037BD1B7-9608-41E2-BEF3-BC1A886A6BA6}" type="presOf" srcId="{76C8A8FB-0B4B-4C09-A06D-DFC6EFE37419}" destId="{06D9BB66-AF06-4155-B227-80765B7B1360}" srcOrd="0" destOrd="0" presId="urn:microsoft.com/office/officeart/2005/8/layout/vList2"/>
    <dgm:cxn modelId="{3B0CAAFD-433B-4AA7-8922-181962EBCAA1}" type="presParOf" srcId="{653AECC2-4B0E-47F3-AA99-D9B325121103}" destId="{E4AB294A-E5A7-4FE4-8FE2-1B222C64529C}" srcOrd="0" destOrd="0" presId="urn:microsoft.com/office/officeart/2005/8/layout/vList2"/>
    <dgm:cxn modelId="{0141CBAA-8860-482D-A84F-FAA6D3414ED4}" type="presParOf" srcId="{653AECC2-4B0E-47F3-AA99-D9B325121103}" destId="{6180854F-464B-4353-A622-D8C5402CEB24}" srcOrd="1" destOrd="0" presId="urn:microsoft.com/office/officeart/2005/8/layout/vList2"/>
    <dgm:cxn modelId="{6D5140F0-2EF1-48EC-9233-CD12CC5575B4}" type="presParOf" srcId="{653AECC2-4B0E-47F3-AA99-D9B325121103}" destId="{06D9BB66-AF06-4155-B227-80765B7B1360}" srcOrd="2" destOrd="0" presId="urn:microsoft.com/office/officeart/2005/8/layout/vList2"/>
    <dgm:cxn modelId="{A55941BF-C7AF-460E-B74A-0BEDE5D7BF7C}" type="presParOf" srcId="{653AECC2-4B0E-47F3-AA99-D9B325121103}" destId="{8FEB363B-FDD0-4798-BADB-89583426BB23}" srcOrd="3" destOrd="0" presId="urn:microsoft.com/office/officeart/2005/8/layout/vList2"/>
    <dgm:cxn modelId="{C5CD2D21-740F-4431-B597-01036C66F3DB}" type="presParOf" srcId="{653AECC2-4B0E-47F3-AA99-D9B325121103}" destId="{4B80D537-1FBD-4238-8385-4E9CDD4A27AC}" srcOrd="4" destOrd="0" presId="urn:microsoft.com/office/officeart/2005/8/layout/vList2"/>
    <dgm:cxn modelId="{89C255ED-557E-42C2-9EBD-93761FF56316}" type="presParOf" srcId="{653AECC2-4B0E-47F3-AA99-D9B325121103}" destId="{E652BFE5-2113-4C8C-AC16-C2BDC6B87A12}" srcOrd="5" destOrd="0" presId="urn:microsoft.com/office/officeart/2005/8/layout/vList2"/>
    <dgm:cxn modelId="{F274754F-7CD2-4EB0-B98D-1631DAE05364}" type="presParOf" srcId="{653AECC2-4B0E-47F3-AA99-D9B325121103}" destId="{79167AB3-59A9-4098-B0C4-D873B93D3642}" srcOrd="6" destOrd="0" presId="urn:microsoft.com/office/officeart/2005/8/layout/vList2"/>
    <dgm:cxn modelId="{70B2880F-9F6F-4D89-9827-DCAB52F5DFBE}" type="presParOf" srcId="{653AECC2-4B0E-47F3-AA99-D9B325121103}" destId="{0050F5F5-073A-44F5-8D58-E783D4CF33E0}" srcOrd="7" destOrd="0" presId="urn:microsoft.com/office/officeart/2005/8/layout/vList2"/>
    <dgm:cxn modelId="{38909C14-0AD2-49D1-A4D9-EF6CF7B27F0E}" type="presParOf" srcId="{653AECC2-4B0E-47F3-AA99-D9B325121103}" destId="{314AA522-C168-4B5E-B3C4-20D87CBEEC91}" srcOrd="8" destOrd="0" presId="urn:microsoft.com/office/officeart/2005/8/layout/vList2"/>
    <dgm:cxn modelId="{2B582C0A-F76F-4C51-89B7-EF8734606E75}" type="presParOf" srcId="{653AECC2-4B0E-47F3-AA99-D9B325121103}" destId="{C5A98A0B-FB4A-436D-A048-FDD188C6D67F}" srcOrd="9" destOrd="0" presId="urn:microsoft.com/office/officeart/2005/8/layout/vList2"/>
    <dgm:cxn modelId="{479FFA3E-D04D-4609-AAF4-876DAC973F94}" type="presParOf" srcId="{653AECC2-4B0E-47F3-AA99-D9B325121103}" destId="{E1515E96-36FF-4D59-81FC-E4A21BC2119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19EB4-EDBC-4575-A6B9-04B102538320}" type="doc">
      <dgm:prSet loTypeId="urn:microsoft.com/office/officeart/2005/8/layout/hProcess4" loCatId="process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D3AA837-FC02-475E-9390-FCF1C1ADFB06}">
      <dgm:prSet phldrT="[Text]" custT="1"/>
      <dgm:spPr>
        <a:xfrm>
          <a:off x="182891" y="2206771"/>
          <a:ext cx="1199349" cy="4191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850" b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Strategic Plan Report outlining, vision, outcomes, strategic intervention </a:t>
          </a:r>
        </a:p>
      </dgm:t>
    </dgm:pt>
    <dgm:pt modelId="{2546E1C8-A41C-4DB6-BFC9-DD525F4F0879}" type="parTrans" cxnId="{3A13EA03-5E02-43E4-9B0A-2D7C71A6D885}">
      <dgm:prSet/>
      <dgm:spPr/>
      <dgm:t>
        <a:bodyPr/>
        <a:lstStyle/>
        <a:p>
          <a:endParaRPr lang="en-US" sz="850"/>
        </a:p>
      </dgm:t>
    </dgm:pt>
    <dgm:pt modelId="{F0FC5FA5-38F4-42C4-8513-11A9A953E680}" type="sibTrans" cxnId="{3A13EA03-5E02-43E4-9B0A-2D7C71A6D885}">
      <dgm:prSet/>
      <dgm:spPr>
        <a:xfrm>
          <a:off x="1146733" y="1437453"/>
          <a:ext cx="1489613" cy="1489613"/>
        </a:xfrm>
        <a:prstGeom prst="leftCircularArrow">
          <a:avLst>
            <a:gd name="adj1" fmla="val 2546"/>
            <a:gd name="adj2" fmla="val 308833"/>
            <a:gd name="adj3" fmla="val 1621025"/>
            <a:gd name="adj4" fmla="val 8561171"/>
            <a:gd name="adj5" fmla="val 2970"/>
          </a:avLst>
        </a:prstGeom>
        <a:gradFill rotWithShape="0">
          <a:gsLst>
            <a:gs pos="0">
              <a:srgbClr val="F7964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 sz="850"/>
        </a:p>
      </dgm:t>
    </dgm:pt>
    <dgm:pt modelId="{860A53BA-1589-44BE-A371-6A720886B35E}">
      <dgm:prSet phldrT="[Text]" custT="1"/>
      <dgm:spPr>
        <a:xfrm>
          <a:off x="137" y="1257819"/>
          <a:ext cx="1185721" cy="9779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Strategic planning Session </a:t>
          </a:r>
        </a:p>
      </dgm:t>
    </dgm:pt>
    <dgm:pt modelId="{E3748769-6770-4230-9B1C-A0F90427E291}" type="parTrans" cxnId="{9A3FC454-9594-4759-BAE5-B011914144DA}">
      <dgm:prSet/>
      <dgm:spPr/>
      <dgm:t>
        <a:bodyPr/>
        <a:lstStyle/>
        <a:p>
          <a:endParaRPr lang="en-US" sz="850"/>
        </a:p>
      </dgm:t>
    </dgm:pt>
    <dgm:pt modelId="{F62C2B53-9C71-4907-B653-784DE8D31DB4}" type="sibTrans" cxnId="{9A3FC454-9594-4759-BAE5-B011914144DA}">
      <dgm:prSet/>
      <dgm:spPr/>
      <dgm:t>
        <a:bodyPr/>
        <a:lstStyle/>
        <a:p>
          <a:endParaRPr lang="en-US" sz="850"/>
        </a:p>
      </dgm:t>
    </dgm:pt>
    <dgm:pt modelId="{54E037F3-924C-4D49-97C8-C638D23B23AB}">
      <dgm:prSet phldrT="[Text]" custT="1"/>
      <dgm:spPr>
        <a:xfrm>
          <a:off x="137" y="1257819"/>
          <a:ext cx="1185721" cy="9779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October 2019</a:t>
          </a:r>
        </a:p>
      </dgm:t>
    </dgm:pt>
    <dgm:pt modelId="{CA18242E-918C-4657-9B3D-2FF48E4B4D01}" type="parTrans" cxnId="{F5504C55-D7D0-4298-8D83-933E2128A97E}">
      <dgm:prSet/>
      <dgm:spPr/>
      <dgm:t>
        <a:bodyPr/>
        <a:lstStyle/>
        <a:p>
          <a:endParaRPr lang="en-US" sz="850"/>
        </a:p>
      </dgm:t>
    </dgm:pt>
    <dgm:pt modelId="{C125EB1F-99E1-4765-96A5-9736E21D8EA4}" type="sibTrans" cxnId="{F5504C55-D7D0-4298-8D83-933E2128A97E}">
      <dgm:prSet/>
      <dgm:spPr/>
      <dgm:t>
        <a:bodyPr/>
        <a:lstStyle/>
        <a:p>
          <a:endParaRPr lang="en-US" sz="850"/>
        </a:p>
      </dgm:t>
    </dgm:pt>
    <dgm:pt modelId="{8908E3F4-B42C-4934-9BB5-C6D7E2FD09E1}">
      <dgm:prSet phldrT="[Text]" custT="1"/>
      <dgm:spPr>
        <a:xfrm>
          <a:off x="1800048" y="989077"/>
          <a:ext cx="1196556" cy="4191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-230848"/>
                <a:satOff val="15390"/>
                <a:lumOff val="20092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-230848"/>
                <a:satOff val="15390"/>
                <a:lumOff val="20092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-230848"/>
                <a:satOff val="15390"/>
                <a:lumOff val="2009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85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First Draft Strategic Plan 20-25 and Annual Performance Plan 20-21 </a:t>
          </a:r>
        </a:p>
      </dgm:t>
    </dgm:pt>
    <dgm:pt modelId="{7519B537-C65F-4095-A6EE-BDE324F27B20}" type="parTrans" cxnId="{2AFEAB78-FA20-4E40-9B4D-984015724614}">
      <dgm:prSet/>
      <dgm:spPr/>
      <dgm:t>
        <a:bodyPr/>
        <a:lstStyle/>
        <a:p>
          <a:endParaRPr lang="en-US" sz="850"/>
        </a:p>
      </dgm:t>
    </dgm:pt>
    <dgm:pt modelId="{4F19C827-B08F-4252-99E4-74379FCA6A3F}" type="sibTrans" cxnId="{2AFEAB78-FA20-4E40-9B4D-984015724614}">
      <dgm:prSet/>
      <dgm:spPr>
        <a:xfrm>
          <a:off x="2456477" y="521005"/>
          <a:ext cx="1759214" cy="1759214"/>
        </a:xfrm>
        <a:prstGeom prst="circularArrow">
          <a:avLst>
            <a:gd name="adj1" fmla="val 2155"/>
            <a:gd name="adj2" fmla="val 259160"/>
            <a:gd name="adj3" fmla="val 19600545"/>
            <a:gd name="adj4" fmla="val 12610727"/>
            <a:gd name="adj5" fmla="val 2515"/>
          </a:avLst>
        </a:prstGeom>
        <a:gradFill rotWithShape="0">
          <a:gsLst>
            <a:gs pos="0">
              <a:srgbClr val="F7964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rgbClr>
            </a:gs>
            <a:gs pos="35000">
              <a:srgbClr val="F7964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rgbClr>
            </a:gs>
            <a:gs pos="100000">
              <a:srgbClr val="F7964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 sz="850"/>
        </a:p>
      </dgm:t>
    </dgm:pt>
    <dgm:pt modelId="{FF30BE2E-6BA9-4139-92D1-5E069A8E666C}">
      <dgm:prSet phldrT="[Text]" custT="1"/>
      <dgm:spPr>
        <a:xfrm>
          <a:off x="1659387" y="1273917"/>
          <a:ext cx="1185721" cy="9779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230848"/>
              <a:satOff val="15390"/>
              <a:lumOff val="2009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Establishment of Technical Indicator Task Team</a:t>
          </a:r>
        </a:p>
      </dgm:t>
    </dgm:pt>
    <dgm:pt modelId="{47B7FE86-4A07-48DD-9940-469E864A6418}" type="parTrans" cxnId="{0ECA06CE-DB61-424A-9409-5BBD94F2022A}">
      <dgm:prSet/>
      <dgm:spPr/>
      <dgm:t>
        <a:bodyPr/>
        <a:lstStyle/>
        <a:p>
          <a:endParaRPr lang="en-US" sz="850"/>
        </a:p>
      </dgm:t>
    </dgm:pt>
    <dgm:pt modelId="{6B9304C2-74E2-4DE0-B740-22093C23D88B}" type="sibTrans" cxnId="{0ECA06CE-DB61-424A-9409-5BBD94F2022A}">
      <dgm:prSet/>
      <dgm:spPr/>
      <dgm:t>
        <a:bodyPr/>
        <a:lstStyle/>
        <a:p>
          <a:endParaRPr lang="en-US" sz="850"/>
        </a:p>
      </dgm:t>
    </dgm:pt>
    <dgm:pt modelId="{6B58BE31-0342-4940-A812-32FCA66AD1FF}">
      <dgm:prSet phldrT="[Text]" custT="1"/>
      <dgm:spPr>
        <a:xfrm>
          <a:off x="3684045" y="2416462"/>
          <a:ext cx="1256886" cy="59181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-461695"/>
                <a:satOff val="30780"/>
                <a:lumOff val="40185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-461695"/>
                <a:satOff val="30780"/>
                <a:lumOff val="40185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-461695"/>
                <a:satOff val="30780"/>
                <a:lumOff val="4018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850" b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Submission of second and final draft Strategic Plan and Annual Performance Plan</a:t>
          </a:r>
        </a:p>
      </dgm:t>
    </dgm:pt>
    <dgm:pt modelId="{6D5C2ABC-D6DA-4B3A-90F5-5DD6381BCEE1}" type="parTrans" cxnId="{0DBEBF19-FE0E-4A5E-91EE-0CA48AB9C2F0}">
      <dgm:prSet/>
      <dgm:spPr/>
      <dgm:t>
        <a:bodyPr/>
        <a:lstStyle/>
        <a:p>
          <a:endParaRPr lang="en-US" sz="850"/>
        </a:p>
      </dgm:t>
    </dgm:pt>
    <dgm:pt modelId="{26E224B8-24F1-461A-8167-7A479092279C}" type="sibTrans" cxnId="{0DBEBF19-FE0E-4A5E-91EE-0CA48AB9C2F0}">
      <dgm:prSet/>
      <dgm:spPr>
        <a:xfrm>
          <a:off x="4272166" y="1724369"/>
          <a:ext cx="1423740" cy="1423740"/>
        </a:xfrm>
        <a:prstGeom prst="leftCircularArrow">
          <a:avLst>
            <a:gd name="adj1" fmla="val 2663"/>
            <a:gd name="adj2" fmla="val 324009"/>
            <a:gd name="adj3" fmla="val 453062"/>
            <a:gd name="adj4" fmla="val 7378032"/>
            <a:gd name="adj5" fmla="val 3107"/>
          </a:avLst>
        </a:prstGeom>
        <a:gradFill rotWithShape="0">
          <a:gsLst>
            <a:gs pos="0">
              <a:srgbClr val="F7964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rgbClr>
            </a:gs>
            <a:gs pos="35000">
              <a:srgbClr val="F7964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rgbClr>
            </a:gs>
            <a:gs pos="100000">
              <a:srgbClr val="F7964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en-US" sz="850"/>
        </a:p>
      </dgm:t>
    </dgm:pt>
    <dgm:pt modelId="{50DA5AB7-451B-41B0-910E-7D3B90B8EF89}">
      <dgm:prSet phldrT="[Text]" custT="1"/>
      <dgm:spPr>
        <a:xfrm>
          <a:off x="3140189" y="1066175"/>
          <a:ext cx="1683061" cy="12770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461695"/>
              <a:satOff val="30780"/>
              <a:lumOff val="4018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Consultation with Technical Indicator Task Team and Regional Offices, sub-divisions</a:t>
          </a:r>
        </a:p>
      </dgm:t>
    </dgm:pt>
    <dgm:pt modelId="{70D9EBF6-F8E4-4531-B149-4F20865A4FD1}" type="parTrans" cxnId="{8D611556-B5A0-4C76-A26B-D8FC097F8C94}">
      <dgm:prSet/>
      <dgm:spPr/>
      <dgm:t>
        <a:bodyPr/>
        <a:lstStyle/>
        <a:p>
          <a:endParaRPr lang="en-US" sz="850"/>
        </a:p>
      </dgm:t>
    </dgm:pt>
    <dgm:pt modelId="{3E25F11F-4440-429A-9955-A0A084A7937D}" type="sibTrans" cxnId="{8D611556-B5A0-4C76-A26B-D8FC097F8C94}">
      <dgm:prSet/>
      <dgm:spPr/>
      <dgm:t>
        <a:bodyPr/>
        <a:lstStyle/>
        <a:p>
          <a:endParaRPr lang="en-US" sz="850"/>
        </a:p>
      </dgm:t>
    </dgm:pt>
    <dgm:pt modelId="{58167696-62CE-49C2-BDC8-AB3CE8165FB8}">
      <dgm:prSet phldrT="[Text]" custT="1"/>
      <dgm:spPr>
        <a:xfrm>
          <a:off x="3140189" y="1066175"/>
          <a:ext cx="1683061" cy="12770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461695"/>
              <a:satOff val="30780"/>
              <a:lumOff val="4018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Presentation to the EXCO of NPA</a:t>
          </a:r>
        </a:p>
      </dgm:t>
    </dgm:pt>
    <dgm:pt modelId="{3525A5DB-E635-4434-B48E-73E9581967F4}" type="parTrans" cxnId="{9D494226-A590-4833-AC8D-7E3423035D40}">
      <dgm:prSet/>
      <dgm:spPr/>
      <dgm:t>
        <a:bodyPr/>
        <a:lstStyle/>
        <a:p>
          <a:endParaRPr lang="en-US" sz="850"/>
        </a:p>
      </dgm:t>
    </dgm:pt>
    <dgm:pt modelId="{9C0FD6C9-1CAB-4BA0-BB3D-AB15C3C37FE0}" type="sibTrans" cxnId="{9D494226-A590-4833-AC8D-7E3423035D40}">
      <dgm:prSet/>
      <dgm:spPr/>
      <dgm:t>
        <a:bodyPr/>
        <a:lstStyle/>
        <a:p>
          <a:endParaRPr lang="en-US" sz="850"/>
        </a:p>
      </dgm:t>
    </dgm:pt>
    <dgm:pt modelId="{F42CE42C-256E-4502-A47C-ABB3D7681948}">
      <dgm:prSet phldrT="[Text]" custT="1"/>
      <dgm:spPr>
        <a:xfrm>
          <a:off x="3140189" y="1066175"/>
          <a:ext cx="1683061" cy="12770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461695"/>
              <a:satOff val="30780"/>
              <a:lumOff val="40185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 consultations with regional offices</a:t>
          </a:r>
        </a:p>
      </dgm:t>
    </dgm:pt>
    <dgm:pt modelId="{3B8E73F4-DCA7-4205-8EED-FD777488212B}" type="parTrans" cxnId="{D7EAA72F-229C-45FE-9B71-1BFF6EB88067}">
      <dgm:prSet/>
      <dgm:spPr/>
      <dgm:t>
        <a:bodyPr/>
        <a:lstStyle/>
        <a:p>
          <a:endParaRPr lang="en-US" sz="850"/>
        </a:p>
      </dgm:t>
    </dgm:pt>
    <dgm:pt modelId="{42A8EEB5-6EDE-4105-A43D-7398FAACC965}" type="sibTrans" cxnId="{D7EAA72F-229C-45FE-9B71-1BFF6EB88067}">
      <dgm:prSet/>
      <dgm:spPr/>
      <dgm:t>
        <a:bodyPr/>
        <a:lstStyle/>
        <a:p>
          <a:endParaRPr lang="en-US" sz="850"/>
        </a:p>
      </dgm:t>
    </dgm:pt>
    <dgm:pt modelId="{2DF0A77A-29E1-4968-8600-2F07A675CB63}">
      <dgm:prSet custT="1"/>
      <dgm:spPr>
        <a:xfrm>
          <a:off x="5267450" y="802571"/>
          <a:ext cx="1053974" cy="4191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-230848"/>
                <a:satOff val="15390"/>
                <a:lumOff val="20092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-230848"/>
                <a:satOff val="15390"/>
                <a:lumOff val="20092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-230848"/>
                <a:satOff val="15390"/>
                <a:lumOff val="2009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850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Tabling in Parliament</a:t>
          </a:r>
        </a:p>
      </dgm:t>
    </dgm:pt>
    <dgm:pt modelId="{F9FF6692-813B-4817-9A0D-19A554AF15F6}" type="parTrans" cxnId="{082BEC88-BD7B-43D8-B7EB-A48104B1176A}">
      <dgm:prSet/>
      <dgm:spPr/>
      <dgm:t>
        <a:bodyPr/>
        <a:lstStyle/>
        <a:p>
          <a:endParaRPr lang="en-US" sz="850"/>
        </a:p>
      </dgm:t>
    </dgm:pt>
    <dgm:pt modelId="{BF475DE4-D866-4D1A-874C-6FDF1C774657}" type="sibTrans" cxnId="{082BEC88-BD7B-43D8-B7EB-A48104B1176A}">
      <dgm:prSet/>
      <dgm:spPr/>
      <dgm:t>
        <a:bodyPr/>
        <a:lstStyle/>
        <a:p>
          <a:endParaRPr lang="en-US" sz="850"/>
        </a:p>
      </dgm:t>
    </dgm:pt>
    <dgm:pt modelId="{3CD3C29A-5CF4-426C-BB02-986200C5639E}">
      <dgm:prSet custT="1"/>
      <dgm:spPr>
        <a:xfrm>
          <a:off x="5011869" y="1117620"/>
          <a:ext cx="1185721" cy="13043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230848"/>
              <a:satOff val="15390"/>
              <a:lumOff val="2009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Approval of Strategic Plan 2020-2025</a:t>
          </a:r>
        </a:p>
      </dgm:t>
    </dgm:pt>
    <dgm:pt modelId="{0B8E5341-D783-46D0-A036-FFFF7ACCBD69}" type="parTrans" cxnId="{59774F0A-5AE0-4B10-AF1F-B6336EE84955}">
      <dgm:prSet/>
      <dgm:spPr/>
      <dgm:t>
        <a:bodyPr/>
        <a:lstStyle/>
        <a:p>
          <a:endParaRPr lang="en-US" sz="850"/>
        </a:p>
      </dgm:t>
    </dgm:pt>
    <dgm:pt modelId="{2B3FB3EE-B151-498D-8FCE-C064257E4F3B}" type="sibTrans" cxnId="{59774F0A-5AE0-4B10-AF1F-B6336EE84955}">
      <dgm:prSet/>
      <dgm:spPr/>
      <dgm:t>
        <a:bodyPr/>
        <a:lstStyle/>
        <a:p>
          <a:endParaRPr lang="en-US" sz="850"/>
        </a:p>
      </dgm:t>
    </dgm:pt>
    <dgm:pt modelId="{8160DF91-1CE8-48FF-B174-48BAEC746992}">
      <dgm:prSet custT="1"/>
      <dgm:spPr>
        <a:xfrm>
          <a:off x="5011869" y="1117620"/>
          <a:ext cx="1185721" cy="13043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230848"/>
              <a:satOff val="15390"/>
              <a:lumOff val="2009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8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Performance Plan 2020-2021</a:t>
          </a:r>
        </a:p>
      </dgm:t>
    </dgm:pt>
    <dgm:pt modelId="{1E21F82E-C24E-4488-BDB0-90188A449DAC}" type="parTrans" cxnId="{1B678B22-08FB-4294-9729-2A9F4ED62D8B}">
      <dgm:prSet/>
      <dgm:spPr/>
      <dgm:t>
        <a:bodyPr/>
        <a:lstStyle/>
        <a:p>
          <a:endParaRPr lang="en-US" sz="850"/>
        </a:p>
      </dgm:t>
    </dgm:pt>
    <dgm:pt modelId="{646DE424-F9B6-4E64-A392-3D3ECEDE76F6}" type="sibTrans" cxnId="{1B678B22-08FB-4294-9729-2A9F4ED62D8B}">
      <dgm:prSet/>
      <dgm:spPr/>
      <dgm:t>
        <a:bodyPr/>
        <a:lstStyle/>
        <a:p>
          <a:endParaRPr lang="en-US" sz="850"/>
        </a:p>
      </dgm:t>
    </dgm:pt>
    <dgm:pt modelId="{B6937DB2-573B-4B9F-A198-4617BF4B0E82}" type="pres">
      <dgm:prSet presAssocID="{C1719EB4-EDBC-4575-A6B9-04B1025383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978B2C-2415-4BE3-9E31-507724937BAD}" type="pres">
      <dgm:prSet presAssocID="{C1719EB4-EDBC-4575-A6B9-04B102538320}" presName="tSp" presStyleCnt="0"/>
      <dgm:spPr/>
    </dgm:pt>
    <dgm:pt modelId="{7EF3E63C-AD15-4D7F-819D-C36D2CFDA074}" type="pres">
      <dgm:prSet presAssocID="{C1719EB4-EDBC-4575-A6B9-04B102538320}" presName="bSp" presStyleCnt="0"/>
      <dgm:spPr/>
    </dgm:pt>
    <dgm:pt modelId="{9128735A-26E5-4BC8-AE0E-8C9DBA591832}" type="pres">
      <dgm:prSet presAssocID="{C1719EB4-EDBC-4575-A6B9-04B102538320}" presName="process" presStyleCnt="0"/>
      <dgm:spPr/>
    </dgm:pt>
    <dgm:pt modelId="{A8A30CDB-0611-457A-8B72-7C30EB25FBB7}" type="pres">
      <dgm:prSet presAssocID="{4D3AA837-FC02-475E-9390-FCF1C1ADFB06}" presName="composite1" presStyleCnt="0"/>
      <dgm:spPr/>
    </dgm:pt>
    <dgm:pt modelId="{BA53C6C8-5AA2-4C64-95A8-47365DA1C01E}" type="pres">
      <dgm:prSet presAssocID="{4D3AA837-FC02-475E-9390-FCF1C1ADFB06}" presName="dummyNode1" presStyleLbl="node1" presStyleIdx="0" presStyleCnt="4"/>
      <dgm:spPr/>
    </dgm:pt>
    <dgm:pt modelId="{8C1FFD55-3307-4843-9700-5968D2C08C31}" type="pres">
      <dgm:prSet presAssocID="{4D3AA837-FC02-475E-9390-FCF1C1ADFB06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2B3FE-794C-40FC-BD86-ABE08A8DAB92}" type="pres">
      <dgm:prSet presAssocID="{4D3AA837-FC02-475E-9390-FCF1C1ADFB0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90168-D9FA-4825-87A0-5BDC222260AF}" type="pres">
      <dgm:prSet presAssocID="{4D3AA837-FC02-475E-9390-FCF1C1ADFB06}" presName="parentNode1" presStyleLbl="node1" presStyleIdx="0" presStyleCnt="4" custScaleX="113793" custLinFactNeighborX="-764" custLinFactNeighborY="43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3D6F1-2713-4E0B-AD6F-3AEA718998C5}" type="pres">
      <dgm:prSet presAssocID="{4D3AA837-FC02-475E-9390-FCF1C1ADFB06}" presName="connSite1" presStyleCnt="0"/>
      <dgm:spPr/>
    </dgm:pt>
    <dgm:pt modelId="{AB3B8338-B630-43F3-885D-0B1BE155EDAF}" type="pres">
      <dgm:prSet presAssocID="{F0FC5FA5-38F4-42C4-8513-11A9A953E680}" presName="Name9" presStyleLbl="sibTrans2D1" presStyleIdx="0" presStyleCnt="3" custLinFactNeighborX="36874" custLinFactNeighborY="-1145"/>
      <dgm:spPr/>
      <dgm:t>
        <a:bodyPr/>
        <a:lstStyle/>
        <a:p>
          <a:endParaRPr lang="en-US"/>
        </a:p>
      </dgm:t>
    </dgm:pt>
    <dgm:pt modelId="{8BED7276-3C58-4C75-A246-5B9826C9B807}" type="pres">
      <dgm:prSet presAssocID="{8908E3F4-B42C-4934-9BB5-C6D7E2FD09E1}" presName="composite2" presStyleCnt="0"/>
      <dgm:spPr/>
    </dgm:pt>
    <dgm:pt modelId="{D9E53576-7BF9-4DD8-9C02-3F3582918616}" type="pres">
      <dgm:prSet presAssocID="{8908E3F4-B42C-4934-9BB5-C6D7E2FD09E1}" presName="dummyNode2" presStyleLbl="node1" presStyleIdx="0" presStyleCnt="4"/>
      <dgm:spPr/>
    </dgm:pt>
    <dgm:pt modelId="{DD3F2EA3-0C96-456F-9378-92067C50360D}" type="pres">
      <dgm:prSet presAssocID="{8908E3F4-B42C-4934-9BB5-C6D7E2FD09E1}" presName="childNode2" presStyleLbl="bgAcc1" presStyleIdx="1" presStyleCnt="4" custLinFactNeighborX="7466" custLinFactNeighborY="1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B6F5F-C377-4B7D-9BF9-1D825D0341CA}" type="pres">
      <dgm:prSet presAssocID="{8908E3F4-B42C-4934-9BB5-C6D7E2FD09E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6225E-A90A-4286-AED7-D11FF387863E}" type="pres">
      <dgm:prSet presAssocID="{8908E3F4-B42C-4934-9BB5-C6D7E2FD09E1}" presName="parentNode2" presStyleLbl="node1" presStyleIdx="1" presStyleCnt="4" custScaleX="113528" custLinFactNeighborX="3509" custLinFactNeighborY="-141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FB5E1-B24D-4CEB-923B-D85911DBD817}" type="pres">
      <dgm:prSet presAssocID="{8908E3F4-B42C-4934-9BB5-C6D7E2FD09E1}" presName="connSite2" presStyleCnt="0"/>
      <dgm:spPr/>
    </dgm:pt>
    <dgm:pt modelId="{93F42BA2-6F12-43D7-BA58-F01362E7F81D}" type="pres">
      <dgm:prSet presAssocID="{4F19C827-B08F-4252-99E4-74379FCA6A3F}" presName="Name18" presStyleLbl="sibTrans2D1" presStyleIdx="1" presStyleCnt="3" custLinFactNeighborX="10611" custLinFactNeighborY="24"/>
      <dgm:spPr/>
      <dgm:t>
        <a:bodyPr/>
        <a:lstStyle/>
        <a:p>
          <a:endParaRPr lang="en-US"/>
        </a:p>
      </dgm:t>
    </dgm:pt>
    <dgm:pt modelId="{8EAAABBC-AEDE-4623-9FF8-5A754D7A25F7}" type="pres">
      <dgm:prSet presAssocID="{6B58BE31-0342-4940-A812-32FCA66AD1FF}" presName="composite1" presStyleCnt="0"/>
      <dgm:spPr/>
    </dgm:pt>
    <dgm:pt modelId="{0025EFCD-F6F2-4E68-8C95-424AE8698CE0}" type="pres">
      <dgm:prSet presAssocID="{6B58BE31-0342-4940-A812-32FCA66AD1FF}" presName="dummyNode1" presStyleLbl="node1" presStyleIdx="1" presStyleCnt="4"/>
      <dgm:spPr/>
    </dgm:pt>
    <dgm:pt modelId="{8A91573C-A74B-4CAE-8DF2-BADFE0D17471}" type="pres">
      <dgm:prSet presAssocID="{6B58BE31-0342-4940-A812-32FCA66AD1FF}" presName="childNode1" presStyleLbl="bgAcc1" presStyleIdx="2" presStyleCnt="4" custScaleX="141944" custScaleY="130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DBB68-4086-40AF-9604-ABF38CB9EE0A}" type="pres">
      <dgm:prSet presAssocID="{6B58BE31-0342-4940-A812-32FCA66AD1F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22964-8B24-4708-A8DF-A4537A2F3547}" type="pres">
      <dgm:prSet presAssocID="{6B58BE31-0342-4940-A812-32FCA66AD1FF}" presName="parentNode1" presStyleLbl="node1" presStyleIdx="2" presStyleCnt="4" custScaleX="119252" custScaleY="141200" custLinFactY="23751" custLinFactNeighborX="1263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BEB19-112A-4050-A335-265C758A87D6}" type="pres">
      <dgm:prSet presAssocID="{6B58BE31-0342-4940-A812-32FCA66AD1FF}" presName="connSite1" presStyleCnt="0"/>
      <dgm:spPr/>
    </dgm:pt>
    <dgm:pt modelId="{138286FE-024B-40E7-8CC6-DE16742091B1}" type="pres">
      <dgm:prSet presAssocID="{26E224B8-24F1-461A-8167-7A479092279C}" presName="Name9" presStyleLbl="sibTrans2D1" presStyleIdx="2" presStyleCnt="3" custLinFactNeighborX="21530" custLinFactNeighborY="-650"/>
      <dgm:spPr/>
      <dgm:t>
        <a:bodyPr/>
        <a:lstStyle/>
        <a:p>
          <a:endParaRPr lang="en-US"/>
        </a:p>
      </dgm:t>
    </dgm:pt>
    <dgm:pt modelId="{DDC41886-10FC-4000-A109-A5669FD0D1B4}" type="pres">
      <dgm:prSet presAssocID="{2DF0A77A-29E1-4968-8600-2F07A675CB63}" presName="composite2" presStyleCnt="0"/>
      <dgm:spPr/>
    </dgm:pt>
    <dgm:pt modelId="{59340D5A-1998-40A3-8E3C-C5ADF508BEA6}" type="pres">
      <dgm:prSet presAssocID="{2DF0A77A-29E1-4968-8600-2F07A675CB63}" presName="dummyNode2" presStyleLbl="node1" presStyleIdx="2" presStyleCnt="4"/>
      <dgm:spPr/>
    </dgm:pt>
    <dgm:pt modelId="{6A51E88A-6747-4366-9B76-610EBC3888CE}" type="pres">
      <dgm:prSet presAssocID="{2DF0A77A-29E1-4968-8600-2F07A675CB63}" presName="childNode2" presStyleLbl="bgAcc1" presStyleIdx="3" presStyleCnt="4" custScaleY="133371" custLinFactNeighborX="679" custLinFactNeighborY="2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14ACE-8536-4AE5-93A0-E32DCADC0864}" type="pres">
      <dgm:prSet presAssocID="{2DF0A77A-29E1-4968-8600-2F07A675CB6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1E719-4B69-4365-B0F1-BF4AA9CBAF62}" type="pres">
      <dgm:prSet presAssocID="{2DF0A77A-29E1-4968-8600-2F07A675CB63}" presName="parentNode2" presStyleLbl="node1" presStyleIdx="3" presStyleCnt="4" custLinFactNeighborX="23" custLinFactNeighborY="-583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833F9-322D-470A-AB04-5891DB21C3B9}" type="pres">
      <dgm:prSet presAssocID="{2DF0A77A-29E1-4968-8600-2F07A675CB63}" presName="connSite2" presStyleCnt="0"/>
      <dgm:spPr/>
    </dgm:pt>
  </dgm:ptLst>
  <dgm:cxnLst>
    <dgm:cxn modelId="{30D97767-1DCC-4D5F-9157-76C6276A9466}" type="presOf" srcId="{F0FC5FA5-38F4-42C4-8513-11A9A953E680}" destId="{AB3B8338-B630-43F3-885D-0B1BE155EDAF}" srcOrd="0" destOrd="0" presId="urn:microsoft.com/office/officeart/2005/8/layout/hProcess4"/>
    <dgm:cxn modelId="{12782C65-DFF6-42D8-9A84-619D8885D1C2}" type="presOf" srcId="{26E224B8-24F1-461A-8167-7A479092279C}" destId="{138286FE-024B-40E7-8CC6-DE16742091B1}" srcOrd="0" destOrd="0" presId="urn:microsoft.com/office/officeart/2005/8/layout/hProcess4"/>
    <dgm:cxn modelId="{69DAD916-D1D2-4B86-BD28-A3C8EA459B34}" type="presOf" srcId="{3CD3C29A-5CF4-426C-BB02-986200C5639E}" destId="{46714ACE-8536-4AE5-93A0-E32DCADC0864}" srcOrd="1" destOrd="0" presId="urn:microsoft.com/office/officeart/2005/8/layout/hProcess4"/>
    <dgm:cxn modelId="{53B554C2-AA58-49C4-9134-E645A966A085}" type="presOf" srcId="{6B58BE31-0342-4940-A812-32FCA66AD1FF}" destId="{E8B22964-8B24-4708-A8DF-A4537A2F3547}" srcOrd="0" destOrd="0" presId="urn:microsoft.com/office/officeart/2005/8/layout/hProcess4"/>
    <dgm:cxn modelId="{9D494226-A590-4833-AC8D-7E3423035D40}" srcId="{6B58BE31-0342-4940-A812-32FCA66AD1FF}" destId="{58167696-62CE-49C2-BDC8-AB3CE8165FB8}" srcOrd="1" destOrd="0" parTransId="{3525A5DB-E635-4434-B48E-73E9581967F4}" sibTransId="{9C0FD6C9-1CAB-4BA0-BB3D-AB15C3C37FE0}"/>
    <dgm:cxn modelId="{6791FCFB-EC5C-4785-99A4-D188507D202B}" type="presOf" srcId="{50DA5AB7-451B-41B0-910E-7D3B90B8EF89}" destId="{BBEDBB68-4086-40AF-9604-ABF38CB9EE0A}" srcOrd="1" destOrd="0" presId="urn:microsoft.com/office/officeart/2005/8/layout/hProcess4"/>
    <dgm:cxn modelId="{59774F0A-5AE0-4B10-AF1F-B6336EE84955}" srcId="{2DF0A77A-29E1-4968-8600-2F07A675CB63}" destId="{3CD3C29A-5CF4-426C-BB02-986200C5639E}" srcOrd="0" destOrd="0" parTransId="{0B8E5341-D783-46D0-A036-FFFF7ACCBD69}" sibTransId="{2B3FB3EE-B151-498D-8FCE-C064257E4F3B}"/>
    <dgm:cxn modelId="{0DBEBF19-FE0E-4A5E-91EE-0CA48AB9C2F0}" srcId="{C1719EB4-EDBC-4575-A6B9-04B102538320}" destId="{6B58BE31-0342-4940-A812-32FCA66AD1FF}" srcOrd="2" destOrd="0" parTransId="{6D5C2ABC-D6DA-4B3A-90F5-5DD6381BCEE1}" sibTransId="{26E224B8-24F1-461A-8167-7A479092279C}"/>
    <dgm:cxn modelId="{F259B80E-C7CF-45F0-A72E-F713ACC0CCE4}" type="presOf" srcId="{4D3AA837-FC02-475E-9390-FCF1C1ADFB06}" destId="{26A90168-D9FA-4825-87A0-5BDC222260AF}" srcOrd="0" destOrd="0" presId="urn:microsoft.com/office/officeart/2005/8/layout/hProcess4"/>
    <dgm:cxn modelId="{6D7F3FA4-A01A-4A3A-8EC3-DBF33EE29476}" type="presOf" srcId="{860A53BA-1589-44BE-A371-6A720886B35E}" destId="{71D2B3FE-794C-40FC-BD86-ABE08A8DAB92}" srcOrd="1" destOrd="0" presId="urn:microsoft.com/office/officeart/2005/8/layout/hProcess4"/>
    <dgm:cxn modelId="{6A749695-09B4-4E29-B12E-40AEDF8321C6}" type="presOf" srcId="{2DF0A77A-29E1-4968-8600-2F07A675CB63}" destId="{75D1E719-4B69-4365-B0F1-BF4AA9CBAF62}" srcOrd="0" destOrd="0" presId="urn:microsoft.com/office/officeart/2005/8/layout/hProcess4"/>
    <dgm:cxn modelId="{529D0C78-7BF9-4AFB-BC56-65D0D0174E6F}" type="presOf" srcId="{8160DF91-1CE8-48FF-B174-48BAEC746992}" destId="{46714ACE-8536-4AE5-93A0-E32DCADC0864}" srcOrd="1" destOrd="1" presId="urn:microsoft.com/office/officeart/2005/8/layout/hProcess4"/>
    <dgm:cxn modelId="{58305DFF-89DD-41BD-B13D-92A18251D0DB}" type="presOf" srcId="{FF30BE2E-6BA9-4139-92D1-5E069A8E666C}" destId="{DD3F2EA3-0C96-456F-9378-92067C50360D}" srcOrd="0" destOrd="0" presId="urn:microsoft.com/office/officeart/2005/8/layout/hProcess4"/>
    <dgm:cxn modelId="{8D611556-B5A0-4C76-A26B-D8FC097F8C94}" srcId="{6B58BE31-0342-4940-A812-32FCA66AD1FF}" destId="{50DA5AB7-451B-41B0-910E-7D3B90B8EF89}" srcOrd="0" destOrd="0" parTransId="{70D9EBF6-F8E4-4531-B149-4F20865A4FD1}" sibTransId="{3E25F11F-4440-429A-9955-A0A084A7937D}"/>
    <dgm:cxn modelId="{7A06F271-4619-4E32-93F8-566DC32947FB}" type="presOf" srcId="{F42CE42C-256E-4502-A47C-ABB3D7681948}" destId="{8A91573C-A74B-4CAE-8DF2-BADFE0D17471}" srcOrd="0" destOrd="2" presId="urn:microsoft.com/office/officeart/2005/8/layout/hProcess4"/>
    <dgm:cxn modelId="{274E73B7-3230-486F-8AD4-766B8FAFDF12}" type="presOf" srcId="{8160DF91-1CE8-48FF-B174-48BAEC746992}" destId="{6A51E88A-6747-4366-9B76-610EBC3888CE}" srcOrd="0" destOrd="1" presId="urn:microsoft.com/office/officeart/2005/8/layout/hProcess4"/>
    <dgm:cxn modelId="{2D174315-050B-402D-984E-1D533633B08F}" type="presOf" srcId="{58167696-62CE-49C2-BDC8-AB3CE8165FB8}" destId="{8A91573C-A74B-4CAE-8DF2-BADFE0D17471}" srcOrd="0" destOrd="1" presId="urn:microsoft.com/office/officeart/2005/8/layout/hProcess4"/>
    <dgm:cxn modelId="{F5504C55-D7D0-4298-8D83-933E2128A97E}" srcId="{4D3AA837-FC02-475E-9390-FCF1C1ADFB06}" destId="{54E037F3-924C-4D49-97C8-C638D23B23AB}" srcOrd="1" destOrd="0" parTransId="{CA18242E-918C-4657-9B3D-2FF48E4B4D01}" sibTransId="{C125EB1F-99E1-4765-96A5-9736E21D8EA4}"/>
    <dgm:cxn modelId="{9AA58AD1-0CD6-4F69-BED3-21FF6E13CFBB}" type="presOf" srcId="{C1719EB4-EDBC-4575-A6B9-04B102538320}" destId="{B6937DB2-573B-4B9F-A198-4617BF4B0E82}" srcOrd="0" destOrd="0" presId="urn:microsoft.com/office/officeart/2005/8/layout/hProcess4"/>
    <dgm:cxn modelId="{899A0FC5-0FEF-49DF-8FB9-AA68FC866E2E}" type="presOf" srcId="{8908E3F4-B42C-4934-9BB5-C6D7E2FD09E1}" destId="{7706225E-A90A-4286-AED7-D11FF387863E}" srcOrd="0" destOrd="0" presId="urn:microsoft.com/office/officeart/2005/8/layout/hProcess4"/>
    <dgm:cxn modelId="{4C1A63BD-4FC1-4933-86F0-9B9C24038704}" type="presOf" srcId="{54E037F3-924C-4D49-97C8-C638D23B23AB}" destId="{71D2B3FE-794C-40FC-BD86-ABE08A8DAB92}" srcOrd="1" destOrd="1" presId="urn:microsoft.com/office/officeart/2005/8/layout/hProcess4"/>
    <dgm:cxn modelId="{082BEC88-BD7B-43D8-B7EB-A48104B1176A}" srcId="{C1719EB4-EDBC-4575-A6B9-04B102538320}" destId="{2DF0A77A-29E1-4968-8600-2F07A675CB63}" srcOrd="3" destOrd="0" parTransId="{F9FF6692-813B-4817-9A0D-19A554AF15F6}" sibTransId="{BF475DE4-D866-4D1A-874C-6FDF1C774657}"/>
    <dgm:cxn modelId="{0ECA06CE-DB61-424A-9409-5BBD94F2022A}" srcId="{8908E3F4-B42C-4934-9BB5-C6D7E2FD09E1}" destId="{FF30BE2E-6BA9-4139-92D1-5E069A8E666C}" srcOrd="0" destOrd="0" parTransId="{47B7FE86-4A07-48DD-9940-469E864A6418}" sibTransId="{6B9304C2-74E2-4DE0-B740-22093C23D88B}"/>
    <dgm:cxn modelId="{085AE7B2-493B-4327-ACD8-4D84E3D44B0C}" type="presOf" srcId="{58167696-62CE-49C2-BDC8-AB3CE8165FB8}" destId="{BBEDBB68-4086-40AF-9604-ABF38CB9EE0A}" srcOrd="1" destOrd="1" presId="urn:microsoft.com/office/officeart/2005/8/layout/hProcess4"/>
    <dgm:cxn modelId="{F2FAEB85-6CB7-4A6E-A315-D37CB5826B39}" type="presOf" srcId="{FF30BE2E-6BA9-4139-92D1-5E069A8E666C}" destId="{0DAB6F5F-C377-4B7D-9BF9-1D825D0341CA}" srcOrd="1" destOrd="0" presId="urn:microsoft.com/office/officeart/2005/8/layout/hProcess4"/>
    <dgm:cxn modelId="{1B678B22-08FB-4294-9729-2A9F4ED62D8B}" srcId="{2DF0A77A-29E1-4968-8600-2F07A675CB63}" destId="{8160DF91-1CE8-48FF-B174-48BAEC746992}" srcOrd="1" destOrd="0" parTransId="{1E21F82E-C24E-4488-BDB0-90188A449DAC}" sibTransId="{646DE424-F9B6-4E64-A392-3D3ECEDE76F6}"/>
    <dgm:cxn modelId="{BFB6AAA1-A4FD-474E-A8BA-70113E9697C4}" type="presOf" srcId="{50DA5AB7-451B-41B0-910E-7D3B90B8EF89}" destId="{8A91573C-A74B-4CAE-8DF2-BADFE0D17471}" srcOrd="0" destOrd="0" presId="urn:microsoft.com/office/officeart/2005/8/layout/hProcess4"/>
    <dgm:cxn modelId="{7D88A0EC-2C1B-455B-AD52-ADB6FFFC7A07}" type="presOf" srcId="{F42CE42C-256E-4502-A47C-ABB3D7681948}" destId="{BBEDBB68-4086-40AF-9604-ABF38CB9EE0A}" srcOrd="1" destOrd="2" presId="urn:microsoft.com/office/officeart/2005/8/layout/hProcess4"/>
    <dgm:cxn modelId="{9A3FC454-9594-4759-BAE5-B011914144DA}" srcId="{4D3AA837-FC02-475E-9390-FCF1C1ADFB06}" destId="{860A53BA-1589-44BE-A371-6A720886B35E}" srcOrd="0" destOrd="0" parTransId="{E3748769-6770-4230-9B1C-A0F90427E291}" sibTransId="{F62C2B53-9C71-4907-B653-784DE8D31DB4}"/>
    <dgm:cxn modelId="{D850B59E-7ECC-4B64-8FBC-1BAFBBE1DE52}" type="presOf" srcId="{860A53BA-1589-44BE-A371-6A720886B35E}" destId="{8C1FFD55-3307-4843-9700-5968D2C08C31}" srcOrd="0" destOrd="0" presId="urn:microsoft.com/office/officeart/2005/8/layout/hProcess4"/>
    <dgm:cxn modelId="{3A13EA03-5E02-43E4-9B0A-2D7C71A6D885}" srcId="{C1719EB4-EDBC-4575-A6B9-04B102538320}" destId="{4D3AA837-FC02-475E-9390-FCF1C1ADFB06}" srcOrd="0" destOrd="0" parTransId="{2546E1C8-A41C-4DB6-BFC9-DD525F4F0879}" sibTransId="{F0FC5FA5-38F4-42C4-8513-11A9A953E680}"/>
    <dgm:cxn modelId="{4BAADBD1-3FA7-44CA-B17B-C520B17D19AF}" type="presOf" srcId="{3CD3C29A-5CF4-426C-BB02-986200C5639E}" destId="{6A51E88A-6747-4366-9B76-610EBC3888CE}" srcOrd="0" destOrd="0" presId="urn:microsoft.com/office/officeart/2005/8/layout/hProcess4"/>
    <dgm:cxn modelId="{DE288A63-AA48-47A5-AB82-C363C3E953BF}" type="presOf" srcId="{4F19C827-B08F-4252-99E4-74379FCA6A3F}" destId="{93F42BA2-6F12-43D7-BA58-F01362E7F81D}" srcOrd="0" destOrd="0" presId="urn:microsoft.com/office/officeart/2005/8/layout/hProcess4"/>
    <dgm:cxn modelId="{2AFEAB78-FA20-4E40-9B4D-984015724614}" srcId="{C1719EB4-EDBC-4575-A6B9-04B102538320}" destId="{8908E3F4-B42C-4934-9BB5-C6D7E2FD09E1}" srcOrd="1" destOrd="0" parTransId="{7519B537-C65F-4095-A6EE-BDE324F27B20}" sibTransId="{4F19C827-B08F-4252-99E4-74379FCA6A3F}"/>
    <dgm:cxn modelId="{521B0005-CA36-45EB-A5D8-08EC326B7A93}" type="presOf" srcId="{54E037F3-924C-4D49-97C8-C638D23B23AB}" destId="{8C1FFD55-3307-4843-9700-5968D2C08C31}" srcOrd="0" destOrd="1" presId="urn:microsoft.com/office/officeart/2005/8/layout/hProcess4"/>
    <dgm:cxn modelId="{D7EAA72F-229C-45FE-9B71-1BFF6EB88067}" srcId="{6B58BE31-0342-4940-A812-32FCA66AD1FF}" destId="{F42CE42C-256E-4502-A47C-ABB3D7681948}" srcOrd="2" destOrd="0" parTransId="{3B8E73F4-DCA7-4205-8EED-FD777488212B}" sibTransId="{42A8EEB5-6EDE-4105-A43D-7398FAACC965}"/>
    <dgm:cxn modelId="{12142490-B7DE-4017-8E34-CFA590E118AE}" type="presParOf" srcId="{B6937DB2-573B-4B9F-A198-4617BF4B0E82}" destId="{15978B2C-2415-4BE3-9E31-507724937BAD}" srcOrd="0" destOrd="0" presId="urn:microsoft.com/office/officeart/2005/8/layout/hProcess4"/>
    <dgm:cxn modelId="{1BCA2AB4-D2BE-4E84-8024-2C5BA95A5CD9}" type="presParOf" srcId="{B6937DB2-573B-4B9F-A198-4617BF4B0E82}" destId="{7EF3E63C-AD15-4D7F-819D-C36D2CFDA074}" srcOrd="1" destOrd="0" presId="urn:microsoft.com/office/officeart/2005/8/layout/hProcess4"/>
    <dgm:cxn modelId="{3234BFA5-9F3F-431E-A49A-35029BCDB64C}" type="presParOf" srcId="{B6937DB2-573B-4B9F-A198-4617BF4B0E82}" destId="{9128735A-26E5-4BC8-AE0E-8C9DBA591832}" srcOrd="2" destOrd="0" presId="urn:microsoft.com/office/officeart/2005/8/layout/hProcess4"/>
    <dgm:cxn modelId="{BA5C8AD1-C593-4FB0-87BD-01B17ED02846}" type="presParOf" srcId="{9128735A-26E5-4BC8-AE0E-8C9DBA591832}" destId="{A8A30CDB-0611-457A-8B72-7C30EB25FBB7}" srcOrd="0" destOrd="0" presId="urn:microsoft.com/office/officeart/2005/8/layout/hProcess4"/>
    <dgm:cxn modelId="{B6452741-17F5-412A-9087-679B57D3EF21}" type="presParOf" srcId="{A8A30CDB-0611-457A-8B72-7C30EB25FBB7}" destId="{BA53C6C8-5AA2-4C64-95A8-47365DA1C01E}" srcOrd="0" destOrd="0" presId="urn:microsoft.com/office/officeart/2005/8/layout/hProcess4"/>
    <dgm:cxn modelId="{E2F56D2E-77A6-4CE6-89D7-54019F32A662}" type="presParOf" srcId="{A8A30CDB-0611-457A-8B72-7C30EB25FBB7}" destId="{8C1FFD55-3307-4843-9700-5968D2C08C31}" srcOrd="1" destOrd="0" presId="urn:microsoft.com/office/officeart/2005/8/layout/hProcess4"/>
    <dgm:cxn modelId="{4B55ED53-BF27-4360-AE05-F2DB22771F5D}" type="presParOf" srcId="{A8A30CDB-0611-457A-8B72-7C30EB25FBB7}" destId="{71D2B3FE-794C-40FC-BD86-ABE08A8DAB92}" srcOrd="2" destOrd="0" presId="urn:microsoft.com/office/officeart/2005/8/layout/hProcess4"/>
    <dgm:cxn modelId="{42DECFD7-0FF3-4646-8F44-E2535D308507}" type="presParOf" srcId="{A8A30CDB-0611-457A-8B72-7C30EB25FBB7}" destId="{26A90168-D9FA-4825-87A0-5BDC222260AF}" srcOrd="3" destOrd="0" presId="urn:microsoft.com/office/officeart/2005/8/layout/hProcess4"/>
    <dgm:cxn modelId="{E3F27E89-902E-41A3-8594-92E9099A117D}" type="presParOf" srcId="{A8A30CDB-0611-457A-8B72-7C30EB25FBB7}" destId="{9663D6F1-2713-4E0B-AD6F-3AEA718998C5}" srcOrd="4" destOrd="0" presId="urn:microsoft.com/office/officeart/2005/8/layout/hProcess4"/>
    <dgm:cxn modelId="{0359F093-B750-440F-8519-FE81B6E63440}" type="presParOf" srcId="{9128735A-26E5-4BC8-AE0E-8C9DBA591832}" destId="{AB3B8338-B630-43F3-885D-0B1BE155EDAF}" srcOrd="1" destOrd="0" presId="urn:microsoft.com/office/officeart/2005/8/layout/hProcess4"/>
    <dgm:cxn modelId="{EDFAEE0A-1C9C-4C34-968A-6B53590CC3FE}" type="presParOf" srcId="{9128735A-26E5-4BC8-AE0E-8C9DBA591832}" destId="{8BED7276-3C58-4C75-A246-5B9826C9B807}" srcOrd="2" destOrd="0" presId="urn:microsoft.com/office/officeart/2005/8/layout/hProcess4"/>
    <dgm:cxn modelId="{053A945C-6C5A-4B9D-B577-117D0B04D310}" type="presParOf" srcId="{8BED7276-3C58-4C75-A246-5B9826C9B807}" destId="{D9E53576-7BF9-4DD8-9C02-3F3582918616}" srcOrd="0" destOrd="0" presId="urn:microsoft.com/office/officeart/2005/8/layout/hProcess4"/>
    <dgm:cxn modelId="{33415CED-6CE9-4109-B809-E357E116E84D}" type="presParOf" srcId="{8BED7276-3C58-4C75-A246-5B9826C9B807}" destId="{DD3F2EA3-0C96-456F-9378-92067C50360D}" srcOrd="1" destOrd="0" presId="urn:microsoft.com/office/officeart/2005/8/layout/hProcess4"/>
    <dgm:cxn modelId="{DDFC88DE-B25C-4466-BD34-C3304B9294F7}" type="presParOf" srcId="{8BED7276-3C58-4C75-A246-5B9826C9B807}" destId="{0DAB6F5F-C377-4B7D-9BF9-1D825D0341CA}" srcOrd="2" destOrd="0" presId="urn:microsoft.com/office/officeart/2005/8/layout/hProcess4"/>
    <dgm:cxn modelId="{0F8AE54A-46F5-40CD-ABD0-646CBB505C5A}" type="presParOf" srcId="{8BED7276-3C58-4C75-A246-5B9826C9B807}" destId="{7706225E-A90A-4286-AED7-D11FF387863E}" srcOrd="3" destOrd="0" presId="urn:microsoft.com/office/officeart/2005/8/layout/hProcess4"/>
    <dgm:cxn modelId="{CD90CD84-6E2F-44DD-9F03-492E06580471}" type="presParOf" srcId="{8BED7276-3C58-4C75-A246-5B9826C9B807}" destId="{5F4FB5E1-B24D-4CEB-923B-D85911DBD817}" srcOrd="4" destOrd="0" presId="urn:microsoft.com/office/officeart/2005/8/layout/hProcess4"/>
    <dgm:cxn modelId="{223516CE-5267-4722-9218-055F889E333E}" type="presParOf" srcId="{9128735A-26E5-4BC8-AE0E-8C9DBA591832}" destId="{93F42BA2-6F12-43D7-BA58-F01362E7F81D}" srcOrd="3" destOrd="0" presId="urn:microsoft.com/office/officeart/2005/8/layout/hProcess4"/>
    <dgm:cxn modelId="{2E5D2CE3-8417-43F5-A491-71960DA6481F}" type="presParOf" srcId="{9128735A-26E5-4BC8-AE0E-8C9DBA591832}" destId="{8EAAABBC-AEDE-4623-9FF8-5A754D7A25F7}" srcOrd="4" destOrd="0" presId="urn:microsoft.com/office/officeart/2005/8/layout/hProcess4"/>
    <dgm:cxn modelId="{672661FC-E498-4A58-B83D-A72AEF124002}" type="presParOf" srcId="{8EAAABBC-AEDE-4623-9FF8-5A754D7A25F7}" destId="{0025EFCD-F6F2-4E68-8C95-424AE8698CE0}" srcOrd="0" destOrd="0" presId="urn:microsoft.com/office/officeart/2005/8/layout/hProcess4"/>
    <dgm:cxn modelId="{925A4FC7-082E-4B78-B814-E9621FB975E2}" type="presParOf" srcId="{8EAAABBC-AEDE-4623-9FF8-5A754D7A25F7}" destId="{8A91573C-A74B-4CAE-8DF2-BADFE0D17471}" srcOrd="1" destOrd="0" presId="urn:microsoft.com/office/officeart/2005/8/layout/hProcess4"/>
    <dgm:cxn modelId="{C18D8481-675D-4560-A503-1210BD67D486}" type="presParOf" srcId="{8EAAABBC-AEDE-4623-9FF8-5A754D7A25F7}" destId="{BBEDBB68-4086-40AF-9604-ABF38CB9EE0A}" srcOrd="2" destOrd="0" presId="urn:microsoft.com/office/officeart/2005/8/layout/hProcess4"/>
    <dgm:cxn modelId="{8925C5BB-D023-443F-8F60-7357F42ABF90}" type="presParOf" srcId="{8EAAABBC-AEDE-4623-9FF8-5A754D7A25F7}" destId="{E8B22964-8B24-4708-A8DF-A4537A2F3547}" srcOrd="3" destOrd="0" presId="urn:microsoft.com/office/officeart/2005/8/layout/hProcess4"/>
    <dgm:cxn modelId="{63FA8878-F5DF-4EC6-B720-234CB05CFF15}" type="presParOf" srcId="{8EAAABBC-AEDE-4623-9FF8-5A754D7A25F7}" destId="{E52BEB19-112A-4050-A335-265C758A87D6}" srcOrd="4" destOrd="0" presId="urn:microsoft.com/office/officeart/2005/8/layout/hProcess4"/>
    <dgm:cxn modelId="{D473D6E6-B27C-4527-B9EA-F575A54DE09B}" type="presParOf" srcId="{9128735A-26E5-4BC8-AE0E-8C9DBA591832}" destId="{138286FE-024B-40E7-8CC6-DE16742091B1}" srcOrd="5" destOrd="0" presId="urn:microsoft.com/office/officeart/2005/8/layout/hProcess4"/>
    <dgm:cxn modelId="{492C03C0-343F-4055-BCCC-840A75A50942}" type="presParOf" srcId="{9128735A-26E5-4BC8-AE0E-8C9DBA591832}" destId="{DDC41886-10FC-4000-A109-A5669FD0D1B4}" srcOrd="6" destOrd="0" presId="urn:microsoft.com/office/officeart/2005/8/layout/hProcess4"/>
    <dgm:cxn modelId="{8CBCCAE8-EE63-44E8-88F6-730535FF8B9B}" type="presParOf" srcId="{DDC41886-10FC-4000-A109-A5669FD0D1B4}" destId="{59340D5A-1998-40A3-8E3C-C5ADF508BEA6}" srcOrd="0" destOrd="0" presId="urn:microsoft.com/office/officeart/2005/8/layout/hProcess4"/>
    <dgm:cxn modelId="{C9FB54B9-8DFA-4E96-B240-1758A596C197}" type="presParOf" srcId="{DDC41886-10FC-4000-A109-A5669FD0D1B4}" destId="{6A51E88A-6747-4366-9B76-610EBC3888CE}" srcOrd="1" destOrd="0" presId="urn:microsoft.com/office/officeart/2005/8/layout/hProcess4"/>
    <dgm:cxn modelId="{F3CDEB02-DFA4-47CA-A19F-ED90F4D1843C}" type="presParOf" srcId="{DDC41886-10FC-4000-A109-A5669FD0D1B4}" destId="{46714ACE-8536-4AE5-93A0-E32DCADC0864}" srcOrd="2" destOrd="0" presId="urn:microsoft.com/office/officeart/2005/8/layout/hProcess4"/>
    <dgm:cxn modelId="{25144A05-FF38-42DC-9525-E9F5885ED9C1}" type="presParOf" srcId="{DDC41886-10FC-4000-A109-A5669FD0D1B4}" destId="{75D1E719-4B69-4365-B0F1-BF4AA9CBAF62}" srcOrd="3" destOrd="0" presId="urn:microsoft.com/office/officeart/2005/8/layout/hProcess4"/>
    <dgm:cxn modelId="{9DE1C1D1-D303-445B-9522-CE17C4CAE982}" type="presParOf" srcId="{DDC41886-10FC-4000-A109-A5669FD0D1B4}" destId="{47C833F9-322D-470A-AB04-5891DB21C3B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68272-CA0A-41EB-9C2A-499A83AC17A7}" type="doc">
      <dgm:prSet loTypeId="urn:microsoft.com/office/officeart/2011/layout/HexagonRadial" loCatId="cycle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8AB8598B-94A5-499B-A1FC-49DC1E5466D1}">
      <dgm:prSet/>
      <dgm:spPr/>
      <dgm:t>
        <a:bodyPr/>
        <a:lstStyle/>
        <a:p>
          <a:pPr rtl="0"/>
          <a:r>
            <a:rPr lang="en-ZA" b="1" dirty="0"/>
            <a:t>Outputs which NPA will pursue in the MTEF period:</a:t>
          </a:r>
          <a:endParaRPr lang="en-US" dirty="0"/>
        </a:p>
      </dgm:t>
    </dgm:pt>
    <dgm:pt modelId="{3A64A711-3149-4085-96A1-7C072410D7E2}" type="parTrans" cxnId="{36B37D4C-B17B-4A6E-A74B-E03CB2BD699E}">
      <dgm:prSet/>
      <dgm:spPr/>
      <dgm:t>
        <a:bodyPr/>
        <a:lstStyle/>
        <a:p>
          <a:endParaRPr lang="en-US"/>
        </a:p>
      </dgm:t>
    </dgm:pt>
    <dgm:pt modelId="{61CE8AA9-1310-4A30-9B63-896290A60577}" type="sibTrans" cxnId="{36B37D4C-B17B-4A6E-A74B-E03CB2BD699E}">
      <dgm:prSet/>
      <dgm:spPr/>
      <dgm:t>
        <a:bodyPr/>
        <a:lstStyle/>
        <a:p>
          <a:endParaRPr lang="en-US"/>
        </a:p>
      </dgm:t>
    </dgm:pt>
    <dgm:pt modelId="{97E24D90-DB10-4ED3-BF67-99F1DE07A76B}">
      <dgm:prSet/>
      <dgm:spPr/>
      <dgm:t>
        <a:bodyPr/>
        <a:lstStyle/>
        <a:p>
          <a:pPr rtl="0"/>
          <a:r>
            <a:rPr lang="en-ZA" b="1">
              <a:solidFill>
                <a:schemeClr val="tx1"/>
              </a:solidFill>
            </a:rPr>
            <a:t>Effective prosecutions conducted</a:t>
          </a:r>
          <a:endParaRPr lang="en-US" b="1">
            <a:solidFill>
              <a:schemeClr val="tx1"/>
            </a:solidFill>
          </a:endParaRPr>
        </a:p>
      </dgm:t>
    </dgm:pt>
    <dgm:pt modelId="{03A04501-DE11-4574-AF34-095FE0BC682C}" type="parTrans" cxnId="{F484FA64-76D2-4C8B-9FD7-B09616127863}">
      <dgm:prSet/>
      <dgm:spPr/>
      <dgm:t>
        <a:bodyPr/>
        <a:lstStyle/>
        <a:p>
          <a:endParaRPr lang="en-US"/>
        </a:p>
      </dgm:t>
    </dgm:pt>
    <dgm:pt modelId="{AA67BF27-AA09-461A-96AC-E76FE2A1CADD}" type="sibTrans" cxnId="{F484FA64-76D2-4C8B-9FD7-B09616127863}">
      <dgm:prSet/>
      <dgm:spPr/>
      <dgm:t>
        <a:bodyPr/>
        <a:lstStyle/>
        <a:p>
          <a:endParaRPr lang="en-US"/>
        </a:p>
      </dgm:t>
    </dgm:pt>
    <dgm:pt modelId="{4D941371-CAB4-4AF4-919C-B2FE37B71BE5}">
      <dgm:prSet/>
      <dgm:spPr/>
      <dgm:t>
        <a:bodyPr/>
        <a:lstStyle/>
        <a:p>
          <a:pPr rtl="0"/>
          <a:r>
            <a:rPr lang="en-ZA" b="1">
              <a:solidFill>
                <a:schemeClr val="tx1"/>
              </a:solidFill>
            </a:rPr>
            <a:t>Fraud and Corruption dealt with</a:t>
          </a:r>
          <a:endParaRPr lang="en-US" b="1">
            <a:solidFill>
              <a:schemeClr val="tx1"/>
            </a:solidFill>
          </a:endParaRPr>
        </a:p>
      </dgm:t>
    </dgm:pt>
    <dgm:pt modelId="{294CAEED-D806-45C1-A8CC-10EE24312A44}" type="parTrans" cxnId="{313721C3-CA00-4C2A-B22C-2DBB31E2C924}">
      <dgm:prSet/>
      <dgm:spPr/>
      <dgm:t>
        <a:bodyPr/>
        <a:lstStyle/>
        <a:p>
          <a:endParaRPr lang="en-US"/>
        </a:p>
      </dgm:t>
    </dgm:pt>
    <dgm:pt modelId="{23409F5B-BA1D-4357-888B-EC2A7F076C0B}" type="sibTrans" cxnId="{313721C3-CA00-4C2A-B22C-2DBB31E2C924}">
      <dgm:prSet/>
      <dgm:spPr/>
      <dgm:t>
        <a:bodyPr/>
        <a:lstStyle/>
        <a:p>
          <a:endParaRPr lang="en-US"/>
        </a:p>
      </dgm:t>
    </dgm:pt>
    <dgm:pt modelId="{A6CD279B-E1BC-4EA3-9648-3C55F2EE377C}">
      <dgm:prSet/>
      <dgm:spPr/>
      <dgm:t>
        <a:bodyPr/>
        <a:lstStyle/>
        <a:p>
          <a:pPr rtl="0"/>
          <a:r>
            <a:rPr lang="en-ZA" b="1">
              <a:solidFill>
                <a:schemeClr val="tx1"/>
              </a:solidFill>
            </a:rPr>
            <a:t>Freezing of money and assets that are proceeds of crime</a:t>
          </a:r>
          <a:endParaRPr lang="en-US" b="1">
            <a:solidFill>
              <a:schemeClr val="tx1"/>
            </a:solidFill>
          </a:endParaRPr>
        </a:p>
      </dgm:t>
    </dgm:pt>
    <dgm:pt modelId="{F40724E6-3B7E-4F44-9810-E44B608E199D}" type="parTrans" cxnId="{9DCA5AC0-0C4C-4328-93FF-CA91250B388D}">
      <dgm:prSet/>
      <dgm:spPr/>
      <dgm:t>
        <a:bodyPr/>
        <a:lstStyle/>
        <a:p>
          <a:endParaRPr lang="en-US"/>
        </a:p>
      </dgm:t>
    </dgm:pt>
    <dgm:pt modelId="{DAC1D30E-82B7-4708-AF66-6D390FD0E8CD}" type="sibTrans" cxnId="{9DCA5AC0-0C4C-4328-93FF-CA91250B388D}">
      <dgm:prSet/>
      <dgm:spPr/>
      <dgm:t>
        <a:bodyPr/>
        <a:lstStyle/>
        <a:p>
          <a:endParaRPr lang="en-US"/>
        </a:p>
      </dgm:t>
    </dgm:pt>
    <dgm:pt modelId="{7FF5BEBD-3D23-4F1D-BFF0-4C8B3A3EEA3D}">
      <dgm:prSet/>
      <dgm:spPr/>
      <dgm:t>
        <a:bodyPr/>
        <a:lstStyle/>
        <a:p>
          <a:pPr rtl="0"/>
          <a:r>
            <a:rPr lang="en-ZA" b="1">
              <a:solidFill>
                <a:schemeClr val="tx1"/>
              </a:solidFill>
            </a:rPr>
            <a:t>Recovery of money and assets that are proceeds of crime</a:t>
          </a:r>
          <a:endParaRPr lang="en-US" b="1">
            <a:solidFill>
              <a:schemeClr val="tx1"/>
            </a:solidFill>
          </a:endParaRPr>
        </a:p>
      </dgm:t>
    </dgm:pt>
    <dgm:pt modelId="{1D379D0B-8843-44CF-A53B-2BF85CA06E93}" type="parTrans" cxnId="{DCFD0BCF-E7F8-4F9C-A45C-39B676111A76}">
      <dgm:prSet/>
      <dgm:spPr/>
      <dgm:t>
        <a:bodyPr/>
        <a:lstStyle/>
        <a:p>
          <a:endParaRPr lang="en-US"/>
        </a:p>
      </dgm:t>
    </dgm:pt>
    <dgm:pt modelId="{80AB4222-8754-4EBE-9F60-0A5EAFEF95F5}" type="sibTrans" cxnId="{DCFD0BCF-E7F8-4F9C-A45C-39B676111A76}">
      <dgm:prSet/>
      <dgm:spPr/>
      <dgm:t>
        <a:bodyPr/>
        <a:lstStyle/>
        <a:p>
          <a:endParaRPr lang="en-US"/>
        </a:p>
      </dgm:t>
    </dgm:pt>
    <dgm:pt modelId="{B1B24F3C-20F6-4F57-838F-4AFC02B4DD15}">
      <dgm:prSet/>
      <dgm:spPr/>
      <dgm:t>
        <a:bodyPr/>
        <a:lstStyle/>
        <a:p>
          <a:pPr rtl="0"/>
          <a:r>
            <a:rPr lang="en-ZA" b="1">
              <a:solidFill>
                <a:schemeClr val="tx1"/>
              </a:solidFill>
            </a:rPr>
            <a:t>Victim centric services enhanced</a:t>
          </a:r>
          <a:endParaRPr lang="en-US" b="1">
            <a:solidFill>
              <a:schemeClr val="tx1"/>
            </a:solidFill>
          </a:endParaRPr>
        </a:p>
      </dgm:t>
    </dgm:pt>
    <dgm:pt modelId="{37AB3693-4118-4F94-93C8-1AD2AC5030EF}" type="parTrans" cxnId="{A9396936-C938-4ECD-8ED7-042E5DF1040C}">
      <dgm:prSet/>
      <dgm:spPr/>
      <dgm:t>
        <a:bodyPr/>
        <a:lstStyle/>
        <a:p>
          <a:endParaRPr lang="en-US"/>
        </a:p>
      </dgm:t>
    </dgm:pt>
    <dgm:pt modelId="{2A524230-9EF2-456B-933D-C2694AF6204D}" type="sibTrans" cxnId="{A9396936-C938-4ECD-8ED7-042E5DF1040C}">
      <dgm:prSet/>
      <dgm:spPr/>
      <dgm:t>
        <a:bodyPr/>
        <a:lstStyle/>
        <a:p>
          <a:endParaRPr lang="en-US"/>
        </a:p>
      </dgm:t>
    </dgm:pt>
    <dgm:pt modelId="{11018206-0D1E-434E-9CC5-01977411EDB0}">
      <dgm:prSet/>
      <dgm:spPr/>
      <dgm:t>
        <a:bodyPr/>
        <a:lstStyle/>
        <a:p>
          <a:pPr rtl="0"/>
          <a:r>
            <a:rPr lang="en-ZA" b="1" dirty="0">
              <a:solidFill>
                <a:schemeClr val="tx1"/>
              </a:solidFill>
            </a:rPr>
            <a:t>Reduced organised crime </a:t>
          </a:r>
          <a:r>
            <a:rPr lang="en-ZA" b="1" i="1" dirty="0">
              <a:solidFill>
                <a:schemeClr val="tx1"/>
              </a:solidFill>
            </a:rPr>
            <a:t>(MTSF output measured at a divisional level)</a:t>
          </a:r>
          <a:endParaRPr lang="en-US" b="1" dirty="0">
            <a:solidFill>
              <a:schemeClr val="tx1"/>
            </a:solidFill>
          </a:endParaRPr>
        </a:p>
      </dgm:t>
    </dgm:pt>
    <dgm:pt modelId="{85355B37-201B-4293-8DDA-2DCA67CDBE82}" type="parTrans" cxnId="{7DA80942-F13F-4C32-92A7-6CCB819FB197}">
      <dgm:prSet/>
      <dgm:spPr/>
      <dgm:t>
        <a:bodyPr/>
        <a:lstStyle/>
        <a:p>
          <a:endParaRPr lang="en-US"/>
        </a:p>
      </dgm:t>
    </dgm:pt>
    <dgm:pt modelId="{BFB3275A-09D4-486A-AB0A-2DD88078F2A3}" type="sibTrans" cxnId="{7DA80942-F13F-4C32-92A7-6CCB819FB197}">
      <dgm:prSet/>
      <dgm:spPr/>
      <dgm:t>
        <a:bodyPr/>
        <a:lstStyle/>
        <a:p>
          <a:endParaRPr lang="en-US"/>
        </a:p>
      </dgm:t>
    </dgm:pt>
    <dgm:pt modelId="{F93A1F0C-DB42-4FA2-9C08-CBEC9F1C2416}" type="pres">
      <dgm:prSet presAssocID="{C3268272-CA0A-41EB-9C2A-499A83AC17A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CB503C-61CB-44B3-A48D-D474D0A5E3BD}" type="pres">
      <dgm:prSet presAssocID="{8AB8598B-94A5-499B-A1FC-49DC1E5466D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0981D9F-54E7-4290-AF4E-A8EB5A0C7DEA}" type="pres">
      <dgm:prSet presAssocID="{97E24D90-DB10-4ED3-BF67-99F1DE07A76B}" presName="Accent1" presStyleCnt="0"/>
      <dgm:spPr/>
    </dgm:pt>
    <dgm:pt modelId="{6BA67707-1115-44DF-BB61-9AB0B8817F36}" type="pres">
      <dgm:prSet presAssocID="{97E24D90-DB10-4ED3-BF67-99F1DE07A76B}" presName="Accent" presStyleLbl="bgShp" presStyleIdx="0" presStyleCnt="6"/>
      <dgm:spPr/>
    </dgm:pt>
    <dgm:pt modelId="{3E1E8467-90A9-405C-8018-45D30BB26F4B}" type="pres">
      <dgm:prSet presAssocID="{97E24D90-DB10-4ED3-BF67-99F1DE07A76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8BB11-4664-41AD-87A3-18A78EABD1E4}" type="pres">
      <dgm:prSet presAssocID="{4D941371-CAB4-4AF4-919C-B2FE37B71BE5}" presName="Accent2" presStyleCnt="0"/>
      <dgm:spPr/>
    </dgm:pt>
    <dgm:pt modelId="{C5BFEBAE-747E-402D-8490-0AFE67D56F7E}" type="pres">
      <dgm:prSet presAssocID="{4D941371-CAB4-4AF4-919C-B2FE37B71BE5}" presName="Accent" presStyleLbl="bgShp" presStyleIdx="1" presStyleCnt="6"/>
      <dgm:spPr/>
    </dgm:pt>
    <dgm:pt modelId="{361EAE1E-C8EA-4304-8F09-B3879C24407F}" type="pres">
      <dgm:prSet presAssocID="{4D941371-CAB4-4AF4-919C-B2FE37B71BE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ED8E4-3BF2-4074-B05C-A677ACFFF495}" type="pres">
      <dgm:prSet presAssocID="{A6CD279B-E1BC-4EA3-9648-3C55F2EE377C}" presName="Accent3" presStyleCnt="0"/>
      <dgm:spPr/>
    </dgm:pt>
    <dgm:pt modelId="{E4F9D17A-0158-40D0-A140-FB78D45A0154}" type="pres">
      <dgm:prSet presAssocID="{A6CD279B-E1BC-4EA3-9648-3C55F2EE377C}" presName="Accent" presStyleLbl="bgShp" presStyleIdx="2" presStyleCnt="6"/>
      <dgm:spPr/>
    </dgm:pt>
    <dgm:pt modelId="{F961D5A4-784A-4306-9531-2A9F6D6F22E2}" type="pres">
      <dgm:prSet presAssocID="{A6CD279B-E1BC-4EA3-9648-3C55F2EE377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30AB5-3556-42EF-BAF6-FC9682C39A35}" type="pres">
      <dgm:prSet presAssocID="{7FF5BEBD-3D23-4F1D-BFF0-4C8B3A3EEA3D}" presName="Accent4" presStyleCnt="0"/>
      <dgm:spPr/>
    </dgm:pt>
    <dgm:pt modelId="{63938888-9539-442C-BA29-5E71AADECD67}" type="pres">
      <dgm:prSet presAssocID="{7FF5BEBD-3D23-4F1D-BFF0-4C8B3A3EEA3D}" presName="Accent" presStyleLbl="bgShp" presStyleIdx="3" presStyleCnt="6"/>
      <dgm:spPr/>
    </dgm:pt>
    <dgm:pt modelId="{D986F0ED-851F-4925-B0FD-D61D9FE1F91C}" type="pres">
      <dgm:prSet presAssocID="{7FF5BEBD-3D23-4F1D-BFF0-4C8B3A3EEA3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217A8-E050-473E-9C9A-C8758D7B39ED}" type="pres">
      <dgm:prSet presAssocID="{B1B24F3C-20F6-4F57-838F-4AFC02B4DD15}" presName="Accent5" presStyleCnt="0"/>
      <dgm:spPr/>
    </dgm:pt>
    <dgm:pt modelId="{8B5191F2-726F-44FC-906A-9126E0C4B405}" type="pres">
      <dgm:prSet presAssocID="{B1B24F3C-20F6-4F57-838F-4AFC02B4DD15}" presName="Accent" presStyleLbl="bgShp" presStyleIdx="4" presStyleCnt="6"/>
      <dgm:spPr/>
    </dgm:pt>
    <dgm:pt modelId="{BB06BDD7-767A-4CDA-86DF-4DE01B71E120}" type="pres">
      <dgm:prSet presAssocID="{B1B24F3C-20F6-4F57-838F-4AFC02B4DD1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24EA4-B05E-46B1-97E4-32FA1C453302}" type="pres">
      <dgm:prSet presAssocID="{11018206-0D1E-434E-9CC5-01977411EDB0}" presName="Accent6" presStyleCnt="0"/>
      <dgm:spPr/>
    </dgm:pt>
    <dgm:pt modelId="{8ABBBEDE-E1B1-45B7-97A4-7DD4ABBB7E93}" type="pres">
      <dgm:prSet presAssocID="{11018206-0D1E-434E-9CC5-01977411EDB0}" presName="Accent" presStyleLbl="bgShp" presStyleIdx="5" presStyleCnt="6"/>
      <dgm:spPr/>
    </dgm:pt>
    <dgm:pt modelId="{4BAACDF3-0A59-42A3-A5A5-E67DDE620F25}" type="pres">
      <dgm:prSet presAssocID="{11018206-0D1E-434E-9CC5-01977411EDB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37D4C-B17B-4A6E-A74B-E03CB2BD699E}" srcId="{C3268272-CA0A-41EB-9C2A-499A83AC17A7}" destId="{8AB8598B-94A5-499B-A1FC-49DC1E5466D1}" srcOrd="0" destOrd="0" parTransId="{3A64A711-3149-4085-96A1-7C072410D7E2}" sibTransId="{61CE8AA9-1310-4A30-9B63-896290A60577}"/>
    <dgm:cxn modelId="{A06D2A13-5099-4F77-A8FC-162484694613}" type="presOf" srcId="{4D941371-CAB4-4AF4-919C-B2FE37B71BE5}" destId="{361EAE1E-C8EA-4304-8F09-B3879C24407F}" srcOrd="0" destOrd="0" presId="urn:microsoft.com/office/officeart/2011/layout/HexagonRadial"/>
    <dgm:cxn modelId="{313721C3-CA00-4C2A-B22C-2DBB31E2C924}" srcId="{8AB8598B-94A5-499B-A1FC-49DC1E5466D1}" destId="{4D941371-CAB4-4AF4-919C-B2FE37B71BE5}" srcOrd="1" destOrd="0" parTransId="{294CAEED-D806-45C1-A8CC-10EE24312A44}" sibTransId="{23409F5B-BA1D-4357-888B-EC2A7F076C0B}"/>
    <dgm:cxn modelId="{63682AE8-19FD-4DE3-BA7A-34CCCCBFEE05}" type="presOf" srcId="{11018206-0D1E-434E-9CC5-01977411EDB0}" destId="{4BAACDF3-0A59-42A3-A5A5-E67DDE620F25}" srcOrd="0" destOrd="0" presId="urn:microsoft.com/office/officeart/2011/layout/HexagonRadial"/>
    <dgm:cxn modelId="{CB3798C6-EDE6-46FE-AE47-353CF4629920}" type="presOf" srcId="{A6CD279B-E1BC-4EA3-9648-3C55F2EE377C}" destId="{F961D5A4-784A-4306-9531-2A9F6D6F22E2}" srcOrd="0" destOrd="0" presId="urn:microsoft.com/office/officeart/2011/layout/HexagonRadial"/>
    <dgm:cxn modelId="{7DA80942-F13F-4C32-92A7-6CCB819FB197}" srcId="{8AB8598B-94A5-499B-A1FC-49DC1E5466D1}" destId="{11018206-0D1E-434E-9CC5-01977411EDB0}" srcOrd="5" destOrd="0" parTransId="{85355B37-201B-4293-8DDA-2DCA67CDBE82}" sibTransId="{BFB3275A-09D4-486A-AB0A-2DD88078F2A3}"/>
    <dgm:cxn modelId="{859E3373-C1D7-4D9D-94DB-5DF3B52E7EF1}" type="presOf" srcId="{B1B24F3C-20F6-4F57-838F-4AFC02B4DD15}" destId="{BB06BDD7-767A-4CDA-86DF-4DE01B71E120}" srcOrd="0" destOrd="0" presId="urn:microsoft.com/office/officeart/2011/layout/HexagonRadial"/>
    <dgm:cxn modelId="{F484FA64-76D2-4C8B-9FD7-B09616127863}" srcId="{8AB8598B-94A5-499B-A1FC-49DC1E5466D1}" destId="{97E24D90-DB10-4ED3-BF67-99F1DE07A76B}" srcOrd="0" destOrd="0" parTransId="{03A04501-DE11-4574-AF34-095FE0BC682C}" sibTransId="{AA67BF27-AA09-461A-96AC-E76FE2A1CADD}"/>
    <dgm:cxn modelId="{9DCA5AC0-0C4C-4328-93FF-CA91250B388D}" srcId="{8AB8598B-94A5-499B-A1FC-49DC1E5466D1}" destId="{A6CD279B-E1BC-4EA3-9648-3C55F2EE377C}" srcOrd="2" destOrd="0" parTransId="{F40724E6-3B7E-4F44-9810-E44B608E199D}" sibTransId="{DAC1D30E-82B7-4708-AF66-6D390FD0E8CD}"/>
    <dgm:cxn modelId="{DCFD0BCF-E7F8-4F9C-A45C-39B676111A76}" srcId="{8AB8598B-94A5-499B-A1FC-49DC1E5466D1}" destId="{7FF5BEBD-3D23-4F1D-BFF0-4C8B3A3EEA3D}" srcOrd="3" destOrd="0" parTransId="{1D379D0B-8843-44CF-A53B-2BF85CA06E93}" sibTransId="{80AB4222-8754-4EBE-9F60-0A5EAFEF95F5}"/>
    <dgm:cxn modelId="{000A2FF0-C5D3-4246-A13F-6399A97C9229}" type="presOf" srcId="{C3268272-CA0A-41EB-9C2A-499A83AC17A7}" destId="{F93A1F0C-DB42-4FA2-9C08-CBEC9F1C2416}" srcOrd="0" destOrd="0" presId="urn:microsoft.com/office/officeart/2011/layout/HexagonRadial"/>
    <dgm:cxn modelId="{456B9C72-E067-4704-9846-4FC236106BAF}" type="presOf" srcId="{7FF5BEBD-3D23-4F1D-BFF0-4C8B3A3EEA3D}" destId="{D986F0ED-851F-4925-B0FD-D61D9FE1F91C}" srcOrd="0" destOrd="0" presId="urn:microsoft.com/office/officeart/2011/layout/HexagonRadial"/>
    <dgm:cxn modelId="{6B74BB3F-2810-4A24-B6EB-D7CE08D9870B}" type="presOf" srcId="{8AB8598B-94A5-499B-A1FC-49DC1E5466D1}" destId="{F4CB503C-61CB-44B3-A48D-D474D0A5E3BD}" srcOrd="0" destOrd="0" presId="urn:microsoft.com/office/officeart/2011/layout/HexagonRadial"/>
    <dgm:cxn modelId="{21D5B6D1-13B8-4001-AF3F-C285B299016B}" type="presOf" srcId="{97E24D90-DB10-4ED3-BF67-99F1DE07A76B}" destId="{3E1E8467-90A9-405C-8018-45D30BB26F4B}" srcOrd="0" destOrd="0" presId="urn:microsoft.com/office/officeart/2011/layout/HexagonRadial"/>
    <dgm:cxn modelId="{A9396936-C938-4ECD-8ED7-042E5DF1040C}" srcId="{8AB8598B-94A5-499B-A1FC-49DC1E5466D1}" destId="{B1B24F3C-20F6-4F57-838F-4AFC02B4DD15}" srcOrd="4" destOrd="0" parTransId="{37AB3693-4118-4F94-93C8-1AD2AC5030EF}" sibTransId="{2A524230-9EF2-456B-933D-C2694AF6204D}"/>
    <dgm:cxn modelId="{BC4FE22C-6591-4BD5-A65C-B93AB7B715DD}" type="presParOf" srcId="{F93A1F0C-DB42-4FA2-9C08-CBEC9F1C2416}" destId="{F4CB503C-61CB-44B3-A48D-D474D0A5E3BD}" srcOrd="0" destOrd="0" presId="urn:microsoft.com/office/officeart/2011/layout/HexagonRadial"/>
    <dgm:cxn modelId="{91DC44B7-AEF8-4276-B743-D623E27F58EF}" type="presParOf" srcId="{F93A1F0C-DB42-4FA2-9C08-CBEC9F1C2416}" destId="{F0981D9F-54E7-4290-AF4E-A8EB5A0C7DEA}" srcOrd="1" destOrd="0" presId="urn:microsoft.com/office/officeart/2011/layout/HexagonRadial"/>
    <dgm:cxn modelId="{174D9BF2-A4BE-4224-AEA1-8A1711E0D9DE}" type="presParOf" srcId="{F0981D9F-54E7-4290-AF4E-A8EB5A0C7DEA}" destId="{6BA67707-1115-44DF-BB61-9AB0B8817F36}" srcOrd="0" destOrd="0" presId="urn:microsoft.com/office/officeart/2011/layout/HexagonRadial"/>
    <dgm:cxn modelId="{3D975B22-1520-4F4E-82AF-78A6F40D2381}" type="presParOf" srcId="{F93A1F0C-DB42-4FA2-9C08-CBEC9F1C2416}" destId="{3E1E8467-90A9-405C-8018-45D30BB26F4B}" srcOrd="2" destOrd="0" presId="urn:microsoft.com/office/officeart/2011/layout/HexagonRadial"/>
    <dgm:cxn modelId="{1464FD6A-69E2-4ED7-8968-E2093A8F8B42}" type="presParOf" srcId="{F93A1F0C-DB42-4FA2-9C08-CBEC9F1C2416}" destId="{2208BB11-4664-41AD-87A3-18A78EABD1E4}" srcOrd="3" destOrd="0" presId="urn:microsoft.com/office/officeart/2011/layout/HexagonRadial"/>
    <dgm:cxn modelId="{67C70768-736B-418C-852A-C4A318026B1C}" type="presParOf" srcId="{2208BB11-4664-41AD-87A3-18A78EABD1E4}" destId="{C5BFEBAE-747E-402D-8490-0AFE67D56F7E}" srcOrd="0" destOrd="0" presId="urn:microsoft.com/office/officeart/2011/layout/HexagonRadial"/>
    <dgm:cxn modelId="{8100B0AC-AC7D-43FE-9AFD-135A93CFFE95}" type="presParOf" srcId="{F93A1F0C-DB42-4FA2-9C08-CBEC9F1C2416}" destId="{361EAE1E-C8EA-4304-8F09-B3879C24407F}" srcOrd="4" destOrd="0" presId="urn:microsoft.com/office/officeart/2011/layout/HexagonRadial"/>
    <dgm:cxn modelId="{7A540DD5-C14A-471D-9C0F-E372FC8F6B92}" type="presParOf" srcId="{F93A1F0C-DB42-4FA2-9C08-CBEC9F1C2416}" destId="{A8FED8E4-3BF2-4074-B05C-A677ACFFF495}" srcOrd="5" destOrd="0" presId="urn:microsoft.com/office/officeart/2011/layout/HexagonRadial"/>
    <dgm:cxn modelId="{06239E12-1973-47E7-903E-6C123CE30F32}" type="presParOf" srcId="{A8FED8E4-3BF2-4074-B05C-A677ACFFF495}" destId="{E4F9D17A-0158-40D0-A140-FB78D45A0154}" srcOrd="0" destOrd="0" presId="urn:microsoft.com/office/officeart/2011/layout/HexagonRadial"/>
    <dgm:cxn modelId="{A63529F1-0749-48A8-BD58-507C2E469091}" type="presParOf" srcId="{F93A1F0C-DB42-4FA2-9C08-CBEC9F1C2416}" destId="{F961D5A4-784A-4306-9531-2A9F6D6F22E2}" srcOrd="6" destOrd="0" presId="urn:microsoft.com/office/officeart/2011/layout/HexagonRadial"/>
    <dgm:cxn modelId="{BBA0EA73-71C9-42DA-AD19-3D0A2D473236}" type="presParOf" srcId="{F93A1F0C-DB42-4FA2-9C08-CBEC9F1C2416}" destId="{D4D30AB5-3556-42EF-BAF6-FC9682C39A35}" srcOrd="7" destOrd="0" presId="urn:microsoft.com/office/officeart/2011/layout/HexagonRadial"/>
    <dgm:cxn modelId="{A0A182E6-4A98-47DD-8F2A-45AA7470CB16}" type="presParOf" srcId="{D4D30AB5-3556-42EF-BAF6-FC9682C39A35}" destId="{63938888-9539-442C-BA29-5E71AADECD67}" srcOrd="0" destOrd="0" presId="urn:microsoft.com/office/officeart/2011/layout/HexagonRadial"/>
    <dgm:cxn modelId="{2933153D-EDBE-4AE8-9A5F-DFD7AADB573E}" type="presParOf" srcId="{F93A1F0C-DB42-4FA2-9C08-CBEC9F1C2416}" destId="{D986F0ED-851F-4925-B0FD-D61D9FE1F91C}" srcOrd="8" destOrd="0" presId="urn:microsoft.com/office/officeart/2011/layout/HexagonRadial"/>
    <dgm:cxn modelId="{1D005FDD-19C5-4C82-8428-33E296C523E2}" type="presParOf" srcId="{F93A1F0C-DB42-4FA2-9C08-CBEC9F1C2416}" destId="{89E217A8-E050-473E-9C9A-C8758D7B39ED}" srcOrd="9" destOrd="0" presId="urn:microsoft.com/office/officeart/2011/layout/HexagonRadial"/>
    <dgm:cxn modelId="{5BBD439E-C01B-4ED4-BAF3-3529E2FC22D0}" type="presParOf" srcId="{89E217A8-E050-473E-9C9A-C8758D7B39ED}" destId="{8B5191F2-726F-44FC-906A-9126E0C4B405}" srcOrd="0" destOrd="0" presId="urn:microsoft.com/office/officeart/2011/layout/HexagonRadial"/>
    <dgm:cxn modelId="{84960E61-DBF2-4361-A816-C1FDD4534E93}" type="presParOf" srcId="{F93A1F0C-DB42-4FA2-9C08-CBEC9F1C2416}" destId="{BB06BDD7-767A-4CDA-86DF-4DE01B71E120}" srcOrd="10" destOrd="0" presId="urn:microsoft.com/office/officeart/2011/layout/HexagonRadial"/>
    <dgm:cxn modelId="{3982DA7A-A833-4CAC-BD7B-9E694EC3B20B}" type="presParOf" srcId="{F93A1F0C-DB42-4FA2-9C08-CBEC9F1C2416}" destId="{6A824EA4-B05E-46B1-97E4-32FA1C453302}" srcOrd="11" destOrd="0" presId="urn:microsoft.com/office/officeart/2011/layout/HexagonRadial"/>
    <dgm:cxn modelId="{A9455943-42D9-42CB-BF22-36095805BDA2}" type="presParOf" srcId="{6A824EA4-B05E-46B1-97E4-32FA1C453302}" destId="{8ABBBEDE-E1B1-45B7-97A4-7DD4ABBB7E93}" srcOrd="0" destOrd="0" presId="urn:microsoft.com/office/officeart/2011/layout/HexagonRadial"/>
    <dgm:cxn modelId="{C1D8B5FA-91E5-476F-9771-C0991A4CAE7B}" type="presParOf" srcId="{F93A1F0C-DB42-4FA2-9C08-CBEC9F1C2416}" destId="{4BAACDF3-0A59-42A3-A5A5-E67DDE620F2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DBE97-6F85-4834-8741-4FF75A224A68}" type="doc">
      <dgm:prSet loTypeId="urn:microsoft.com/office/officeart/2005/8/layout/hList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939B80-7BF5-4DE4-9777-A4DF1E4B75E4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Public Perception</a:t>
          </a:r>
        </a:p>
      </dgm:t>
    </dgm:pt>
    <dgm:pt modelId="{3B3F2435-AEEA-4891-8A02-A1A45367C931}" type="parTrans" cxnId="{FEEF6289-E5BE-45B4-94C9-77CB903F94A2}">
      <dgm:prSet/>
      <dgm:spPr/>
      <dgm:t>
        <a:bodyPr/>
        <a:lstStyle/>
        <a:p>
          <a:endParaRPr lang="en-US" sz="2000"/>
        </a:p>
      </dgm:t>
    </dgm:pt>
    <dgm:pt modelId="{410EC484-4DCD-4E93-8A75-059F5202568B}" type="sibTrans" cxnId="{FEEF6289-E5BE-45B4-94C9-77CB903F94A2}">
      <dgm:prSet custT="1"/>
      <dgm:spPr/>
      <dgm:t>
        <a:bodyPr/>
        <a:lstStyle/>
        <a:p>
          <a:endParaRPr lang="en-US" sz="2000"/>
        </a:p>
      </dgm:t>
    </dgm:pt>
    <dgm:pt modelId="{9FE8D198-9AF8-4258-947F-DC428EE40671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Stakeholders</a:t>
          </a:r>
        </a:p>
      </dgm:t>
    </dgm:pt>
    <dgm:pt modelId="{F07B4440-BA3A-490C-873A-7DDA05490DE3}" type="parTrans" cxnId="{2D257201-592A-4634-9861-CF6D99608A9F}">
      <dgm:prSet/>
      <dgm:spPr/>
      <dgm:t>
        <a:bodyPr/>
        <a:lstStyle/>
        <a:p>
          <a:endParaRPr lang="en-US" sz="2000"/>
        </a:p>
      </dgm:t>
    </dgm:pt>
    <dgm:pt modelId="{0BC5A99F-2872-411D-89CB-B2BD108512B5}" type="sibTrans" cxnId="{2D257201-592A-4634-9861-CF6D99608A9F}">
      <dgm:prSet custT="1"/>
      <dgm:spPr/>
      <dgm:t>
        <a:bodyPr/>
        <a:lstStyle/>
        <a:p>
          <a:endParaRPr lang="en-US" sz="2000"/>
        </a:p>
      </dgm:t>
    </dgm:pt>
    <dgm:pt modelId="{EEC3772B-0C54-469E-A1ED-E0742DE8956C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Skills</a:t>
          </a:r>
          <a:r>
            <a:rPr lang="en-US" sz="2000" dirty="0">
              <a:solidFill>
                <a:schemeClr val="tx1"/>
              </a:solidFill>
            </a:rPr>
            <a:t>/ </a:t>
          </a:r>
          <a:r>
            <a:rPr lang="en-US" sz="2400" dirty="0">
              <a:solidFill>
                <a:schemeClr val="tx1"/>
              </a:solidFill>
            </a:rPr>
            <a:t>Capacity</a:t>
          </a:r>
        </a:p>
      </dgm:t>
    </dgm:pt>
    <dgm:pt modelId="{B1B49101-2880-40CF-9B32-6AE715A55F19}" type="parTrans" cxnId="{3E973CEB-C5AB-4363-B1DB-31763645171D}">
      <dgm:prSet/>
      <dgm:spPr/>
      <dgm:t>
        <a:bodyPr/>
        <a:lstStyle/>
        <a:p>
          <a:endParaRPr lang="en-US" sz="2000"/>
        </a:p>
      </dgm:t>
    </dgm:pt>
    <dgm:pt modelId="{566BE628-241D-4FC2-8458-43A5D6745C29}" type="sibTrans" cxnId="{3E973CEB-C5AB-4363-B1DB-31763645171D}">
      <dgm:prSet custT="1"/>
      <dgm:spPr/>
      <dgm:t>
        <a:bodyPr/>
        <a:lstStyle/>
        <a:p>
          <a:endParaRPr lang="en-US" sz="2000"/>
        </a:p>
      </dgm:t>
    </dgm:pt>
    <dgm:pt modelId="{3DCFD0B7-7C60-41E4-BB7C-4954EA5E8C7B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Technology</a:t>
          </a:r>
        </a:p>
      </dgm:t>
    </dgm:pt>
    <dgm:pt modelId="{3BEDDBBD-0FC1-411A-93A1-E75069C4DC3C}" type="parTrans" cxnId="{BEB5E12B-DF5D-47A7-991E-B5981F026603}">
      <dgm:prSet/>
      <dgm:spPr/>
      <dgm:t>
        <a:bodyPr/>
        <a:lstStyle/>
        <a:p>
          <a:endParaRPr lang="en-US" sz="2000"/>
        </a:p>
      </dgm:t>
    </dgm:pt>
    <dgm:pt modelId="{8935331B-B3D1-4780-808A-BC248E9552BE}" type="sibTrans" cxnId="{BEB5E12B-DF5D-47A7-991E-B5981F026603}">
      <dgm:prSet custT="1"/>
      <dgm:spPr/>
      <dgm:t>
        <a:bodyPr/>
        <a:lstStyle/>
        <a:p>
          <a:endParaRPr lang="en-US" sz="2000"/>
        </a:p>
      </dgm:t>
    </dgm:pt>
    <dgm:pt modelId="{8F2195F5-64E2-4AC2-B533-30588CDD2703}" type="pres">
      <dgm:prSet presAssocID="{D71DBE97-6F85-4834-8741-4FF75A224A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A6D49-435C-46BF-A28C-7B25693FAC92}" type="pres">
      <dgm:prSet presAssocID="{77939B80-7BF5-4DE4-9777-A4DF1E4B75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63F84-E5B4-43EE-A223-DCA741842075}" type="pres">
      <dgm:prSet presAssocID="{410EC484-4DCD-4E93-8A75-059F5202568B}" presName="sibTrans" presStyleCnt="0"/>
      <dgm:spPr/>
    </dgm:pt>
    <dgm:pt modelId="{7A0DAF06-C2FF-4B10-A4B9-88D37C272024}" type="pres">
      <dgm:prSet presAssocID="{9FE8D198-9AF8-4258-947F-DC428EE406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C4D13-912B-4951-8548-147ABFEB882D}" type="pres">
      <dgm:prSet presAssocID="{0BC5A99F-2872-411D-89CB-B2BD108512B5}" presName="sibTrans" presStyleCnt="0"/>
      <dgm:spPr/>
    </dgm:pt>
    <dgm:pt modelId="{7486F911-4A72-43D3-B911-4300DDFE193E}" type="pres">
      <dgm:prSet presAssocID="{3DCFD0B7-7C60-41E4-BB7C-4954EA5E8C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CFBCE-F109-4499-8F66-24098310B8EB}" type="pres">
      <dgm:prSet presAssocID="{8935331B-B3D1-4780-808A-BC248E9552BE}" presName="sibTrans" presStyleCnt="0"/>
      <dgm:spPr/>
    </dgm:pt>
    <dgm:pt modelId="{3B52F415-3A06-4458-9272-16631D852AC7}" type="pres">
      <dgm:prSet presAssocID="{EEC3772B-0C54-469E-A1ED-E0742DE895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F40FD-C153-47D6-9F27-8F825793B277}" type="presOf" srcId="{EEC3772B-0C54-469E-A1ED-E0742DE8956C}" destId="{3B52F415-3A06-4458-9272-16631D852AC7}" srcOrd="0" destOrd="0" presId="urn:microsoft.com/office/officeart/2005/8/layout/hList6"/>
    <dgm:cxn modelId="{BEB5E12B-DF5D-47A7-991E-B5981F026603}" srcId="{D71DBE97-6F85-4834-8741-4FF75A224A68}" destId="{3DCFD0B7-7C60-41E4-BB7C-4954EA5E8C7B}" srcOrd="2" destOrd="0" parTransId="{3BEDDBBD-0FC1-411A-93A1-E75069C4DC3C}" sibTransId="{8935331B-B3D1-4780-808A-BC248E9552BE}"/>
    <dgm:cxn modelId="{2D257201-592A-4634-9861-CF6D99608A9F}" srcId="{D71DBE97-6F85-4834-8741-4FF75A224A68}" destId="{9FE8D198-9AF8-4258-947F-DC428EE40671}" srcOrd="1" destOrd="0" parTransId="{F07B4440-BA3A-490C-873A-7DDA05490DE3}" sibTransId="{0BC5A99F-2872-411D-89CB-B2BD108512B5}"/>
    <dgm:cxn modelId="{03846D2E-669A-40D0-A044-910F1C46004A}" type="presOf" srcId="{77939B80-7BF5-4DE4-9777-A4DF1E4B75E4}" destId="{9F3A6D49-435C-46BF-A28C-7B25693FAC92}" srcOrd="0" destOrd="0" presId="urn:microsoft.com/office/officeart/2005/8/layout/hList6"/>
    <dgm:cxn modelId="{FEEF6289-E5BE-45B4-94C9-77CB903F94A2}" srcId="{D71DBE97-6F85-4834-8741-4FF75A224A68}" destId="{77939B80-7BF5-4DE4-9777-A4DF1E4B75E4}" srcOrd="0" destOrd="0" parTransId="{3B3F2435-AEEA-4891-8A02-A1A45367C931}" sibTransId="{410EC484-4DCD-4E93-8A75-059F5202568B}"/>
    <dgm:cxn modelId="{6275AEE6-88E8-40C3-A424-FAF5A5242100}" type="presOf" srcId="{3DCFD0B7-7C60-41E4-BB7C-4954EA5E8C7B}" destId="{7486F911-4A72-43D3-B911-4300DDFE193E}" srcOrd="0" destOrd="0" presId="urn:microsoft.com/office/officeart/2005/8/layout/hList6"/>
    <dgm:cxn modelId="{95BDD887-7DE0-4B69-9366-67EDC1A5A923}" type="presOf" srcId="{D71DBE97-6F85-4834-8741-4FF75A224A68}" destId="{8F2195F5-64E2-4AC2-B533-30588CDD2703}" srcOrd="0" destOrd="0" presId="urn:microsoft.com/office/officeart/2005/8/layout/hList6"/>
    <dgm:cxn modelId="{3E973CEB-C5AB-4363-B1DB-31763645171D}" srcId="{D71DBE97-6F85-4834-8741-4FF75A224A68}" destId="{EEC3772B-0C54-469E-A1ED-E0742DE8956C}" srcOrd="3" destOrd="0" parTransId="{B1B49101-2880-40CF-9B32-6AE715A55F19}" sibTransId="{566BE628-241D-4FC2-8458-43A5D6745C29}"/>
    <dgm:cxn modelId="{BF775C31-1A9B-43D7-963C-D670FE12782E}" type="presOf" srcId="{9FE8D198-9AF8-4258-947F-DC428EE40671}" destId="{7A0DAF06-C2FF-4B10-A4B9-88D37C272024}" srcOrd="0" destOrd="0" presId="urn:microsoft.com/office/officeart/2005/8/layout/hList6"/>
    <dgm:cxn modelId="{26340C5A-445E-436A-B903-3B2EE6682507}" type="presParOf" srcId="{8F2195F5-64E2-4AC2-B533-30588CDD2703}" destId="{9F3A6D49-435C-46BF-A28C-7B25693FAC92}" srcOrd="0" destOrd="0" presId="urn:microsoft.com/office/officeart/2005/8/layout/hList6"/>
    <dgm:cxn modelId="{B9E79651-C12D-4EFF-AC62-24E1138A5005}" type="presParOf" srcId="{8F2195F5-64E2-4AC2-B533-30588CDD2703}" destId="{A8263F84-E5B4-43EE-A223-DCA741842075}" srcOrd="1" destOrd="0" presId="urn:microsoft.com/office/officeart/2005/8/layout/hList6"/>
    <dgm:cxn modelId="{F91391F4-BD13-4187-AF41-37013D3925C5}" type="presParOf" srcId="{8F2195F5-64E2-4AC2-B533-30588CDD2703}" destId="{7A0DAF06-C2FF-4B10-A4B9-88D37C272024}" srcOrd="2" destOrd="0" presId="urn:microsoft.com/office/officeart/2005/8/layout/hList6"/>
    <dgm:cxn modelId="{0DE8F9FB-D2A9-441E-AA8E-1F242E4F159A}" type="presParOf" srcId="{8F2195F5-64E2-4AC2-B533-30588CDD2703}" destId="{A6AC4D13-912B-4951-8548-147ABFEB882D}" srcOrd="3" destOrd="0" presId="urn:microsoft.com/office/officeart/2005/8/layout/hList6"/>
    <dgm:cxn modelId="{86057243-C342-4100-AAE5-E73FBF276753}" type="presParOf" srcId="{8F2195F5-64E2-4AC2-B533-30588CDD2703}" destId="{7486F911-4A72-43D3-B911-4300DDFE193E}" srcOrd="4" destOrd="0" presId="urn:microsoft.com/office/officeart/2005/8/layout/hList6"/>
    <dgm:cxn modelId="{7D9ACA40-3E85-49C9-912F-C80E129E9F03}" type="presParOf" srcId="{8F2195F5-64E2-4AC2-B533-30588CDD2703}" destId="{B51CFBCE-F109-4499-8F66-24098310B8EB}" srcOrd="5" destOrd="0" presId="urn:microsoft.com/office/officeart/2005/8/layout/hList6"/>
    <dgm:cxn modelId="{329DFE45-BEE7-4EBC-A8D7-3200B2B27AEC}" type="presParOf" srcId="{8F2195F5-64E2-4AC2-B533-30588CDD2703}" destId="{3B52F415-3A06-4458-9272-16631D852AC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B294A-E5A7-4FE4-8FE2-1B222C64529C}">
      <dsp:nvSpPr>
        <dsp:cNvPr id="0" name=""/>
        <dsp:cNvSpPr/>
      </dsp:nvSpPr>
      <dsp:spPr>
        <a:xfrm>
          <a:off x="0" y="1734"/>
          <a:ext cx="8483181" cy="68552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INTRODUCTION</a:t>
          </a:r>
        </a:p>
      </dsp:txBody>
      <dsp:txXfrm>
        <a:off x="0" y="1734"/>
        <a:ext cx="8483181" cy="685528"/>
      </dsp:txXfrm>
    </dsp:sp>
    <dsp:sp modelId="{06D9BB66-AF06-4155-B227-80765B7B1360}">
      <dsp:nvSpPr>
        <dsp:cNvPr id="0" name=""/>
        <dsp:cNvSpPr/>
      </dsp:nvSpPr>
      <dsp:spPr>
        <a:xfrm>
          <a:off x="0" y="696887"/>
          <a:ext cx="8483181" cy="585571"/>
        </a:xfrm>
        <a:prstGeom prst="round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NPA SUB-OUTCOMES AND OUTCOME INDICATORS (as linked to DoJ&amp;CD)</a:t>
          </a:r>
        </a:p>
      </dsp:txBody>
      <dsp:txXfrm>
        <a:off x="0" y="696887"/>
        <a:ext cx="8483181" cy="585571"/>
      </dsp:txXfrm>
    </dsp:sp>
    <dsp:sp modelId="{4B80D537-1FBD-4238-8385-4E9CDD4A27AC}">
      <dsp:nvSpPr>
        <dsp:cNvPr id="0" name=""/>
        <dsp:cNvSpPr/>
      </dsp:nvSpPr>
      <dsp:spPr>
        <a:xfrm>
          <a:off x="0" y="1282635"/>
          <a:ext cx="8483181" cy="585571"/>
        </a:xfrm>
        <a:prstGeom prst="roundRect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</a:rPr>
            <a:t>5 YEAR KEY INITIATIVES (FOCUS AREAS)</a:t>
          </a:r>
          <a:endParaRPr lang="en-US" sz="2000" b="1" i="1" kern="1200" dirty="0">
            <a:solidFill>
              <a:schemeClr val="tx1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0" y="1282635"/>
        <a:ext cx="8483181" cy="585571"/>
      </dsp:txXfrm>
    </dsp:sp>
    <dsp:sp modelId="{79167AB3-59A9-4098-B0C4-D873B93D3642}">
      <dsp:nvSpPr>
        <dsp:cNvPr id="0" name=""/>
        <dsp:cNvSpPr/>
      </dsp:nvSpPr>
      <dsp:spPr>
        <a:xfrm>
          <a:off x="0" y="1885608"/>
          <a:ext cx="8483181" cy="585571"/>
        </a:xfrm>
        <a:prstGeom prst="roundRect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>
              <a:solidFill>
                <a:schemeClr val="tx1"/>
              </a:solidFill>
            </a:rPr>
            <a:t>NPA OUTPUTS</a:t>
          </a:r>
        </a:p>
      </dsp:txBody>
      <dsp:txXfrm>
        <a:off x="0" y="1885608"/>
        <a:ext cx="8483181" cy="585571"/>
      </dsp:txXfrm>
    </dsp:sp>
    <dsp:sp modelId="{314AA522-C168-4B5E-B3C4-20D87CBEEC91}">
      <dsp:nvSpPr>
        <dsp:cNvPr id="0" name=""/>
        <dsp:cNvSpPr/>
      </dsp:nvSpPr>
      <dsp:spPr>
        <a:xfrm>
          <a:off x="0" y="2479968"/>
          <a:ext cx="8483181" cy="585571"/>
        </a:xfrm>
        <a:prstGeom prst="roundRect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APP INDICATORS AND TARGETS</a:t>
          </a:r>
        </a:p>
      </dsp:txBody>
      <dsp:txXfrm>
        <a:off x="0" y="2479968"/>
        <a:ext cx="8483181" cy="585571"/>
      </dsp:txXfrm>
    </dsp:sp>
    <dsp:sp modelId="{C5A98A0B-FB4A-436D-A048-FDD188C6D67F}">
      <dsp:nvSpPr>
        <dsp:cNvPr id="0" name=""/>
        <dsp:cNvSpPr/>
      </dsp:nvSpPr>
      <dsp:spPr>
        <a:xfrm>
          <a:off x="0" y="3065540"/>
          <a:ext cx="8483181" cy="5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341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3065540"/>
        <a:ext cx="8483181" cy="50537"/>
      </dsp:txXfrm>
    </dsp:sp>
    <dsp:sp modelId="{E1515E96-36FF-4D59-81FC-E4A21BC21195}">
      <dsp:nvSpPr>
        <dsp:cNvPr id="0" name=""/>
        <dsp:cNvSpPr/>
      </dsp:nvSpPr>
      <dsp:spPr>
        <a:xfrm>
          <a:off x="0" y="3116077"/>
          <a:ext cx="8483181" cy="585571"/>
        </a:xfrm>
        <a:prstGeom prst="roundRect">
          <a:avLst/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STRATEGIC RISKS</a:t>
          </a:r>
        </a:p>
      </dsp:txBody>
      <dsp:txXfrm>
        <a:off x="0" y="3116077"/>
        <a:ext cx="8483181" cy="5855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FFD55-3307-4843-9700-5968D2C08C31}">
      <dsp:nvSpPr>
        <dsp:cNvPr id="0" name=""/>
        <dsp:cNvSpPr/>
      </dsp:nvSpPr>
      <dsp:spPr>
        <a:xfrm>
          <a:off x="3241" y="771845"/>
          <a:ext cx="1191750" cy="98294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Strategic planning Session 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October 2019</a:t>
          </a:r>
        </a:p>
      </dsp:txBody>
      <dsp:txXfrm>
        <a:off x="3241" y="771845"/>
        <a:ext cx="1191750" cy="772313"/>
      </dsp:txXfrm>
    </dsp:sp>
    <dsp:sp modelId="{AB3B8338-B630-43F3-885D-0B1BE155EDAF}">
      <dsp:nvSpPr>
        <dsp:cNvPr id="0" name=""/>
        <dsp:cNvSpPr/>
      </dsp:nvSpPr>
      <dsp:spPr>
        <a:xfrm>
          <a:off x="1179083" y="863774"/>
          <a:ext cx="1625722" cy="1625722"/>
        </a:xfrm>
        <a:prstGeom prst="leftCircularArrow">
          <a:avLst>
            <a:gd name="adj1" fmla="val 2546"/>
            <a:gd name="adj2" fmla="val 308833"/>
            <a:gd name="adj3" fmla="val 1621025"/>
            <a:gd name="adj4" fmla="val 8561171"/>
            <a:gd name="adj5" fmla="val 2970"/>
          </a:avLst>
        </a:prstGeom>
        <a:gradFill rotWithShape="0">
          <a:gsLst>
            <a:gs pos="0">
              <a:srgbClr val="F7964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A90168-D9FA-4825-87A0-5BDC222260AF}">
      <dsp:nvSpPr>
        <dsp:cNvPr id="0" name=""/>
        <dsp:cNvSpPr/>
      </dsp:nvSpPr>
      <dsp:spPr>
        <a:xfrm>
          <a:off x="186924" y="1725621"/>
          <a:ext cx="1205447" cy="4212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b="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Strategic Plan Report outlining, vision, outcomes, strategic intervention </a:t>
          </a:r>
        </a:p>
      </dsp:txBody>
      <dsp:txXfrm>
        <a:off x="186924" y="1725621"/>
        <a:ext cx="1205447" cy="421262"/>
      </dsp:txXfrm>
    </dsp:sp>
    <dsp:sp modelId="{DD3F2EA3-0C96-456F-9378-92067C50360D}">
      <dsp:nvSpPr>
        <dsp:cNvPr id="0" name=""/>
        <dsp:cNvSpPr/>
      </dsp:nvSpPr>
      <dsp:spPr>
        <a:xfrm>
          <a:off x="1751502" y="788024"/>
          <a:ext cx="1191750" cy="98294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230848"/>
              <a:satOff val="15390"/>
              <a:lumOff val="20092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Establishment of Technical Indicator Task Team</a:t>
          </a:r>
        </a:p>
      </dsp:txBody>
      <dsp:txXfrm>
        <a:off x="1751502" y="998655"/>
        <a:ext cx="1191750" cy="772313"/>
      </dsp:txXfrm>
    </dsp:sp>
    <dsp:sp modelId="{93F42BA2-6F12-43D7-BA58-F01362E7F81D}">
      <dsp:nvSpPr>
        <dsp:cNvPr id="0" name=""/>
        <dsp:cNvSpPr/>
      </dsp:nvSpPr>
      <dsp:spPr>
        <a:xfrm>
          <a:off x="2515649" y="2"/>
          <a:ext cx="1897478" cy="1897478"/>
        </a:xfrm>
        <a:prstGeom prst="circularArrow">
          <a:avLst>
            <a:gd name="adj1" fmla="val 2155"/>
            <a:gd name="adj2" fmla="val 259160"/>
            <a:gd name="adj3" fmla="val 19600545"/>
            <a:gd name="adj4" fmla="val 12610727"/>
            <a:gd name="adj5" fmla="val 2515"/>
          </a:avLst>
        </a:prstGeom>
        <a:gradFill rotWithShape="0">
          <a:gsLst>
            <a:gs pos="0">
              <a:srgbClr val="F7964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rgbClr>
            </a:gs>
            <a:gs pos="35000">
              <a:srgbClr val="F7964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rgbClr>
            </a:gs>
            <a:gs pos="100000">
              <a:srgbClr val="F7964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06225E-A90A-4286-AED7-D11FF387863E}">
      <dsp:nvSpPr>
        <dsp:cNvPr id="0" name=""/>
        <dsp:cNvSpPr/>
      </dsp:nvSpPr>
      <dsp:spPr>
        <a:xfrm>
          <a:off x="1892878" y="501735"/>
          <a:ext cx="1202640" cy="4212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-230848"/>
                <a:satOff val="15390"/>
                <a:lumOff val="20092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-230848"/>
                <a:satOff val="15390"/>
                <a:lumOff val="20092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-230848"/>
                <a:satOff val="15390"/>
                <a:lumOff val="2009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First Draft Strategic Plan 20-25 and Annual Performance Plan 20-21 </a:t>
          </a:r>
        </a:p>
      </dsp:txBody>
      <dsp:txXfrm>
        <a:off x="1892878" y="501735"/>
        <a:ext cx="1202640" cy="421262"/>
      </dsp:txXfrm>
    </dsp:sp>
    <dsp:sp modelId="{8A91573C-A74B-4CAE-8DF2-BADFE0D17471}">
      <dsp:nvSpPr>
        <dsp:cNvPr id="0" name=""/>
        <dsp:cNvSpPr/>
      </dsp:nvSpPr>
      <dsp:spPr>
        <a:xfrm>
          <a:off x="3320408" y="579226"/>
          <a:ext cx="1691618" cy="128354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461695"/>
              <a:satOff val="30780"/>
              <a:lumOff val="40185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Consultation with Technical Indicator Task Team and Regional Offices, sub-divisions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Presentation to the EXCO of NPA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Final consultations with regional offices</a:t>
          </a:r>
        </a:p>
      </dsp:txBody>
      <dsp:txXfrm>
        <a:off x="3320408" y="579226"/>
        <a:ext cx="1691618" cy="1008502"/>
      </dsp:txXfrm>
    </dsp:sp>
    <dsp:sp modelId="{138286FE-024B-40E7-8CC6-DE16742091B1}">
      <dsp:nvSpPr>
        <dsp:cNvPr id="0" name=""/>
        <dsp:cNvSpPr/>
      </dsp:nvSpPr>
      <dsp:spPr>
        <a:xfrm>
          <a:off x="4466340" y="1156211"/>
          <a:ext cx="1548242" cy="1548242"/>
        </a:xfrm>
        <a:prstGeom prst="leftCircularArrow">
          <a:avLst>
            <a:gd name="adj1" fmla="val 2663"/>
            <a:gd name="adj2" fmla="val 324009"/>
            <a:gd name="adj3" fmla="val 453062"/>
            <a:gd name="adj4" fmla="val 7378032"/>
            <a:gd name="adj5" fmla="val 3107"/>
          </a:avLst>
        </a:prstGeom>
        <a:gradFill rotWithShape="0">
          <a:gsLst>
            <a:gs pos="0">
              <a:srgbClr val="F79646">
                <a:shade val="90000"/>
                <a:hueOff val="-321816"/>
                <a:satOff val="4375"/>
                <a:lumOff val="18488"/>
                <a:alphaOff val="0"/>
                <a:tint val="50000"/>
                <a:satMod val="300000"/>
              </a:srgbClr>
            </a:gs>
            <a:gs pos="35000">
              <a:srgbClr val="F79646">
                <a:shade val="90000"/>
                <a:hueOff val="-321816"/>
                <a:satOff val="4375"/>
                <a:lumOff val="18488"/>
                <a:alphaOff val="0"/>
                <a:tint val="37000"/>
                <a:satMod val="300000"/>
              </a:srgbClr>
            </a:gs>
            <a:gs pos="100000">
              <a:srgbClr val="F79646">
                <a:shade val="90000"/>
                <a:hueOff val="-321816"/>
                <a:satOff val="4375"/>
                <a:lumOff val="1848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B22964-8B24-4708-A8DF-A4537A2F3547}">
      <dsp:nvSpPr>
        <dsp:cNvPr id="0" name=""/>
        <dsp:cNvSpPr/>
      </dsp:nvSpPr>
      <dsp:spPr>
        <a:xfrm>
          <a:off x="3867030" y="1931812"/>
          <a:ext cx="1263276" cy="5948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-461695"/>
                <a:satOff val="30780"/>
                <a:lumOff val="40185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-461695"/>
                <a:satOff val="30780"/>
                <a:lumOff val="40185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-461695"/>
                <a:satOff val="30780"/>
                <a:lumOff val="4018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b="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Submission of second and final draft Strategic Plan and Annual Performance Plan</a:t>
          </a:r>
        </a:p>
      </dsp:txBody>
      <dsp:txXfrm>
        <a:off x="3867030" y="1931812"/>
        <a:ext cx="1263276" cy="594822"/>
      </dsp:txXfrm>
    </dsp:sp>
    <dsp:sp modelId="{6A51E88A-6747-4366-9B76-610EBC3888CE}">
      <dsp:nvSpPr>
        <dsp:cNvPr id="0" name=""/>
        <dsp:cNvSpPr/>
      </dsp:nvSpPr>
      <dsp:spPr>
        <a:xfrm>
          <a:off x="5282180" y="630933"/>
          <a:ext cx="1191750" cy="131096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F79646">
              <a:shade val="50000"/>
              <a:hueOff val="-230848"/>
              <a:satOff val="15390"/>
              <a:lumOff val="20092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Approval of Strategic Plan 2020-2025</a:t>
          </a:r>
        </a:p>
        <a:p>
          <a:pPr marL="57150" lvl="1" indent="-57150" algn="l" defTabSz="3778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Annual Performance Plan 2020-2021</a:t>
          </a:r>
        </a:p>
      </dsp:txBody>
      <dsp:txXfrm>
        <a:off x="5282180" y="911853"/>
        <a:ext cx="1191750" cy="1030042"/>
      </dsp:txXfrm>
    </dsp:sp>
    <dsp:sp modelId="{75D1E719-4B69-4365-B0F1-BF4AA9CBAF62}">
      <dsp:nvSpPr>
        <dsp:cNvPr id="0" name=""/>
        <dsp:cNvSpPr/>
      </dsp:nvSpPr>
      <dsp:spPr>
        <a:xfrm>
          <a:off x="5539165" y="314282"/>
          <a:ext cx="1059333" cy="4212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79646">
                <a:shade val="50000"/>
                <a:hueOff val="-230848"/>
                <a:satOff val="15390"/>
                <a:lumOff val="20092"/>
                <a:alphaOff val="0"/>
                <a:tint val="50000"/>
                <a:satMod val="300000"/>
              </a:srgbClr>
            </a:gs>
            <a:gs pos="35000">
              <a:srgbClr val="F79646">
                <a:shade val="50000"/>
                <a:hueOff val="-230848"/>
                <a:satOff val="15390"/>
                <a:lumOff val="20092"/>
                <a:alphaOff val="0"/>
                <a:tint val="37000"/>
                <a:satMod val="300000"/>
              </a:srgbClr>
            </a:gs>
            <a:gs pos="100000">
              <a:srgbClr val="F79646">
                <a:shade val="50000"/>
                <a:hueOff val="-230848"/>
                <a:satOff val="15390"/>
                <a:lumOff val="2009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Tabling in Parliament</a:t>
          </a:r>
        </a:p>
      </dsp:txBody>
      <dsp:txXfrm>
        <a:off x="5539165" y="314282"/>
        <a:ext cx="1059333" cy="4212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CB503C-61CB-44B3-A48D-D474D0A5E3BD}">
      <dsp:nvSpPr>
        <dsp:cNvPr id="0" name=""/>
        <dsp:cNvSpPr/>
      </dsp:nvSpPr>
      <dsp:spPr>
        <a:xfrm>
          <a:off x="3089127" y="1772158"/>
          <a:ext cx="2252490" cy="194849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Outputs which NPA will pursue in the MTEF period:</a:t>
          </a:r>
          <a:endParaRPr lang="en-US" sz="1400" kern="1200" dirty="0"/>
        </a:p>
      </dsp:txBody>
      <dsp:txXfrm>
        <a:off x="3089127" y="1772158"/>
        <a:ext cx="2252490" cy="1948495"/>
      </dsp:txXfrm>
    </dsp:sp>
    <dsp:sp modelId="{C5BFEBAE-747E-402D-8490-0AFE67D56F7E}">
      <dsp:nvSpPr>
        <dsp:cNvPr id="0" name=""/>
        <dsp:cNvSpPr/>
      </dsp:nvSpPr>
      <dsp:spPr>
        <a:xfrm>
          <a:off x="4499619" y="839934"/>
          <a:ext cx="849857" cy="7322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E8467-90A9-405C-8018-45D30BB26F4B}">
      <dsp:nvSpPr>
        <dsp:cNvPr id="0" name=""/>
        <dsp:cNvSpPr/>
      </dsp:nvSpPr>
      <dsp:spPr>
        <a:xfrm>
          <a:off x="3296614" y="0"/>
          <a:ext cx="1845899" cy="15969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>
              <a:solidFill>
                <a:schemeClr val="tx1"/>
              </a:solidFill>
            </a:rPr>
            <a:t>Effective prosecutions conducted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3296614" y="0"/>
        <a:ext cx="1845899" cy="1596920"/>
      </dsp:txXfrm>
    </dsp:sp>
    <dsp:sp modelId="{E4F9D17A-0158-40D0-A140-FB78D45A0154}">
      <dsp:nvSpPr>
        <dsp:cNvPr id="0" name=""/>
        <dsp:cNvSpPr/>
      </dsp:nvSpPr>
      <dsp:spPr>
        <a:xfrm>
          <a:off x="5491469" y="2208880"/>
          <a:ext cx="849857" cy="7322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EAE1E-C8EA-4304-8F09-B3879C24407F}">
      <dsp:nvSpPr>
        <dsp:cNvPr id="0" name=""/>
        <dsp:cNvSpPr/>
      </dsp:nvSpPr>
      <dsp:spPr>
        <a:xfrm>
          <a:off x="4989519" y="982212"/>
          <a:ext cx="1845899" cy="15969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>
              <a:solidFill>
                <a:schemeClr val="tx1"/>
              </a:solidFill>
            </a:rPr>
            <a:t>Fraud and Corruption dealt with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989519" y="982212"/>
        <a:ext cx="1845899" cy="1596920"/>
      </dsp:txXfrm>
    </dsp:sp>
    <dsp:sp modelId="{63938888-9539-442C-BA29-5E71AADECD67}">
      <dsp:nvSpPr>
        <dsp:cNvPr id="0" name=""/>
        <dsp:cNvSpPr/>
      </dsp:nvSpPr>
      <dsp:spPr>
        <a:xfrm>
          <a:off x="4802466" y="3754162"/>
          <a:ext cx="849857" cy="7322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1D5A4-784A-4306-9531-2A9F6D6F22E2}">
      <dsp:nvSpPr>
        <dsp:cNvPr id="0" name=""/>
        <dsp:cNvSpPr/>
      </dsp:nvSpPr>
      <dsp:spPr>
        <a:xfrm>
          <a:off x="4989519" y="2913129"/>
          <a:ext cx="1845899" cy="15969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>
              <a:solidFill>
                <a:schemeClr val="tx1"/>
              </a:solidFill>
            </a:rPr>
            <a:t>Freezing of money and assets that are proceeds of crime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4989519" y="2913129"/>
        <a:ext cx="1845899" cy="1596920"/>
      </dsp:txXfrm>
    </dsp:sp>
    <dsp:sp modelId="{8B5191F2-726F-44FC-906A-9126E0C4B405}">
      <dsp:nvSpPr>
        <dsp:cNvPr id="0" name=""/>
        <dsp:cNvSpPr/>
      </dsp:nvSpPr>
      <dsp:spPr>
        <a:xfrm>
          <a:off x="3093319" y="3914569"/>
          <a:ext cx="849857" cy="7322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6F0ED-851F-4925-B0FD-D61D9FE1F91C}">
      <dsp:nvSpPr>
        <dsp:cNvPr id="0" name=""/>
        <dsp:cNvSpPr/>
      </dsp:nvSpPr>
      <dsp:spPr>
        <a:xfrm>
          <a:off x="3296614" y="3896440"/>
          <a:ext cx="1845899" cy="15969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>
              <a:solidFill>
                <a:schemeClr val="tx1"/>
              </a:solidFill>
            </a:rPr>
            <a:t>Recovery of money and assets that are proceeds of crime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3296614" y="3896440"/>
        <a:ext cx="1845899" cy="1596920"/>
      </dsp:txXfrm>
    </dsp:sp>
    <dsp:sp modelId="{8ABBBEDE-E1B1-45B7-97A4-7DD4ABBB7E93}">
      <dsp:nvSpPr>
        <dsp:cNvPr id="0" name=""/>
        <dsp:cNvSpPr/>
      </dsp:nvSpPr>
      <dsp:spPr>
        <a:xfrm>
          <a:off x="2085226" y="2546172"/>
          <a:ext cx="849857" cy="7322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6BDD7-767A-4CDA-86DF-4DE01B71E120}">
      <dsp:nvSpPr>
        <dsp:cNvPr id="0" name=""/>
        <dsp:cNvSpPr/>
      </dsp:nvSpPr>
      <dsp:spPr>
        <a:xfrm>
          <a:off x="1595851" y="2914228"/>
          <a:ext cx="1845899" cy="15969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>
              <a:solidFill>
                <a:schemeClr val="tx1"/>
              </a:solidFill>
            </a:rPr>
            <a:t>Victim centric services enhanced</a:t>
          </a:r>
          <a:endParaRPr lang="en-US" sz="1400" b="1" kern="1200">
            <a:solidFill>
              <a:schemeClr val="tx1"/>
            </a:solidFill>
          </a:endParaRPr>
        </a:p>
      </dsp:txBody>
      <dsp:txXfrm>
        <a:off x="1595851" y="2914228"/>
        <a:ext cx="1845899" cy="1596920"/>
      </dsp:txXfrm>
    </dsp:sp>
    <dsp:sp modelId="{4BAACDF3-0A59-42A3-A5A5-E67DDE620F25}">
      <dsp:nvSpPr>
        <dsp:cNvPr id="0" name=""/>
        <dsp:cNvSpPr/>
      </dsp:nvSpPr>
      <dsp:spPr>
        <a:xfrm>
          <a:off x="1595851" y="980015"/>
          <a:ext cx="1845899" cy="159692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shade val="50000"/>
            <a:hueOff val="-153898"/>
            <a:satOff val="10260"/>
            <a:lumOff val="13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>
              <a:solidFill>
                <a:schemeClr val="tx1"/>
              </a:solidFill>
            </a:rPr>
            <a:t>Reduced organised crime </a:t>
          </a:r>
          <a:r>
            <a:rPr lang="en-ZA" sz="1400" b="1" i="1" kern="1200" dirty="0">
              <a:solidFill>
                <a:schemeClr val="tx1"/>
              </a:solidFill>
            </a:rPr>
            <a:t>(MTSF output measured at a divisional level)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95851" y="980015"/>
        <a:ext cx="1845899" cy="1596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063D-C778-4288-BA21-9B25B2AAE295}" type="datetimeFigureOut">
              <a:rPr lang="en-ZA" smtClean="0"/>
              <a:pPr/>
              <a:t>2020/05/22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C2A87-3477-43B1-82C5-A8D87E58B27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6040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3233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4359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Honorable Members of </a:t>
            </a:r>
            <a:r>
              <a:rPr lang="en-ZA"/>
              <a:t>the Committee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4545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1705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58181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144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8392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err="1"/>
              <a:t>DoJ</a:t>
            </a:r>
            <a:r>
              <a:rPr lang="en-US" b="1" u="sng" dirty="0"/>
              <a:t> Outcomes (2):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Modernised, accessible courts and people-centred services;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 (6):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Crime and corruption significantly reduced through effective prosecution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4811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4559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666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8697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3400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196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C2A87-3477-43B1-82C5-A8D87E58B274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190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PA link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67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PA link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6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PA link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8385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94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80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837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CDE8B-2D2B-4774-8D1E-9C57EDFE41FD}" type="datetime1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395510-3551-3F40-8CD9-BCBE35BA4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02360"/>
            <a:ext cx="9144000" cy="6461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9DC90D-0838-A641-B7E2-B8572E821FB0}"/>
              </a:ext>
            </a:extLst>
          </p:cNvPr>
          <p:cNvSpPr txBox="1"/>
          <p:nvPr userDrawn="1"/>
        </p:nvSpPr>
        <p:spPr>
          <a:xfrm>
            <a:off x="8428683" y="6412381"/>
            <a:ext cx="377355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pPr algn="ctr"/>
              <a:t>‹#›</a:t>
            </a:fld>
            <a:r>
              <a:rPr lang="id-ID" sz="1050" b="0" i="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44DF89-D98D-074A-A363-F0FA001FF6E8}"/>
              </a:ext>
            </a:extLst>
          </p:cNvPr>
          <p:cNvSpPr/>
          <p:nvPr userDrawn="1"/>
        </p:nvSpPr>
        <p:spPr>
          <a:xfrm>
            <a:off x="0" y="330201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8B0262B-D8C3-1947-B432-6A9B6698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" y="353842"/>
            <a:ext cx="8993809" cy="52322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335FF-E00F-774B-920B-7AFA829D8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479599"/>
            <a:ext cx="8348663" cy="418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7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803A-3001-7B4B-A4AE-B92848C2B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44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0330" y="0"/>
            <a:ext cx="770333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ZA" altLang="en-US" sz="17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ZA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 2020/25 </a:t>
            </a:r>
          </a:p>
          <a:p>
            <a:pPr algn="ctr">
              <a:lnSpc>
                <a:spcPct val="150000"/>
              </a:lnSpc>
              <a:defRPr/>
            </a:pPr>
            <a:r>
              <a:rPr lang="en-ZA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>
              <a:lnSpc>
                <a:spcPct val="150000"/>
              </a:lnSpc>
              <a:defRPr/>
            </a:pPr>
            <a:r>
              <a:rPr lang="en-ZA" altLang="en-US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PERFORMANCE PLAN 2020/21</a:t>
            </a:r>
          </a:p>
          <a:p>
            <a:pPr algn="ctr">
              <a:defRPr/>
            </a:pPr>
            <a:endParaRPr lang="en-ZA" altLang="en-US" sz="2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ZA" alt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xmlns="" val="130123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251489027"/>
              </p:ext>
            </p:extLst>
          </p:nvPr>
        </p:nvGraphicFramePr>
        <p:xfrm>
          <a:off x="323624" y="690623"/>
          <a:ext cx="8431270" cy="549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5100"/>
            <a:ext cx="9144000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Npa outputs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5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C9B19C8-36E6-45B7-8D43-9A43CA7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A45E6B-F64B-4CFE-9DF1-D14CAE0C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New Indicators: NPA APP 2020/21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B0A959-A4B3-40A5-BE27-ACBCE9B8D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92" y="1097280"/>
            <a:ext cx="8945216" cy="4691270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APP aligned to priorities in MTSF &amp; </a:t>
            </a:r>
            <a:r>
              <a:rPr lang="en-GB" sz="1800" dirty="0">
                <a:solidFill>
                  <a:srgbClr val="000000"/>
                </a:solidFill>
              </a:rPr>
              <a:t>reflects </a:t>
            </a:r>
            <a:r>
              <a:rPr lang="en-GB" sz="1800" b="1" dirty="0">
                <a:solidFill>
                  <a:srgbClr val="000000"/>
                </a:solidFill>
              </a:rPr>
              <a:t>3 new indicators </a:t>
            </a:r>
            <a:r>
              <a:rPr lang="en-GB" sz="1800" dirty="0">
                <a:solidFill>
                  <a:srgbClr val="000000"/>
                </a:solidFill>
              </a:rPr>
              <a:t>(over and above those in ENE &amp; MTSF): </a:t>
            </a:r>
            <a:endParaRPr lang="en-ZA" sz="18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solidFill>
                  <a:srgbClr val="000000"/>
                </a:solidFill>
              </a:rPr>
              <a:t>Level of quality of prosecution</a:t>
            </a:r>
            <a:endParaRPr lang="en-ZA" sz="1800" i="1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solidFill>
                  <a:srgbClr val="000000"/>
                </a:solidFill>
              </a:rPr>
              <a:t>Number of cases involving money laundering</a:t>
            </a:r>
            <a:endParaRPr lang="en-ZA" sz="1800" i="1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800" i="1" dirty="0">
                <a:solidFill>
                  <a:srgbClr val="000000"/>
                </a:solidFill>
              </a:rPr>
              <a:t>Number of public awareness sessions conducted</a:t>
            </a:r>
            <a:endParaRPr lang="en-ZA" sz="18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ZA" sz="1800" dirty="0">
              <a:solidFill>
                <a:srgbClr val="000000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6098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C9B19C8-36E6-45B7-8D43-9A43CA7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1A45E6B-F64B-4CFE-9DF1-D14CAE0C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New Operational Indicators for NPA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B0A959-A4B3-40A5-BE27-ACBCE9B8D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92" y="946205"/>
            <a:ext cx="8945216" cy="4842345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New performance indicators in operational plans of divisions to further enhance performance of NPA (data not yet been collected for many of the indicators thus measured at operational level)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000000"/>
                </a:solidFill>
              </a:rPr>
              <a:t>Other operational indicators </a:t>
            </a:r>
            <a:r>
              <a:rPr lang="en-GB" sz="1400" dirty="0">
                <a:solidFill>
                  <a:srgbClr val="000000"/>
                </a:solidFill>
              </a:rPr>
              <a:t>will form part of NPA’s quarterly performance reports to reflect how we are changing performance measures as opposed to only measuring conviction rates: </a:t>
            </a:r>
            <a:endParaRPr lang="en-ZA" sz="1400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% of TRC reviews concluded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% Accused in RC &amp; HC sentenced to direct imprisonment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Conviction rate in priority corruption cases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Number of money laundering prosecutions with foreign predicate offending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Number of community prosecutions</a:t>
            </a: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Conviction rate in murder prosecutions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Conviction rate in femicide prosecutions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i="1" dirty="0">
                <a:solidFill>
                  <a:srgbClr val="000000"/>
                </a:solidFill>
              </a:rPr>
              <a:t>Conviction rate in </a:t>
            </a:r>
            <a:r>
              <a:rPr lang="en-US" sz="1400" i="1" dirty="0">
                <a:solidFill>
                  <a:srgbClr val="000000"/>
                </a:solidFill>
              </a:rPr>
              <a:t>murder intimate partner femicide prosecutions</a:t>
            </a:r>
            <a:endParaRPr lang="en-ZA" sz="1400" i="1" dirty="0">
              <a:solidFill>
                <a:srgbClr val="000000"/>
              </a:solidFill>
            </a:endParaRP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ZA" dirty="0">
              <a:solidFill>
                <a:srgbClr val="000000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0494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B783DB8-A8D4-4718-80D5-E76EB497CD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805244587"/>
              </p:ext>
            </p:extLst>
          </p:nvPr>
        </p:nvGraphicFramePr>
        <p:xfrm>
          <a:off x="99151" y="839160"/>
          <a:ext cx="8967732" cy="4709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7789">
                  <a:extLst>
                    <a:ext uri="{9D8B030D-6E8A-4147-A177-3AD203B41FA5}">
                      <a16:colId xmlns:a16="http://schemas.microsoft.com/office/drawing/2014/main" xmlns="" val="842437780"/>
                    </a:ext>
                  </a:extLst>
                </a:gridCol>
                <a:gridCol w="2522635">
                  <a:extLst>
                    <a:ext uri="{9D8B030D-6E8A-4147-A177-3AD203B41FA5}">
                      <a16:colId xmlns:a16="http://schemas.microsoft.com/office/drawing/2014/main" xmlns="" val="99213552"/>
                    </a:ext>
                  </a:extLst>
                </a:gridCol>
                <a:gridCol w="1079880">
                  <a:extLst>
                    <a:ext uri="{9D8B030D-6E8A-4147-A177-3AD203B41FA5}">
                      <a16:colId xmlns:a16="http://schemas.microsoft.com/office/drawing/2014/main" xmlns="" val="553962508"/>
                    </a:ext>
                  </a:extLst>
                </a:gridCol>
                <a:gridCol w="1322025">
                  <a:extLst>
                    <a:ext uri="{9D8B030D-6E8A-4147-A177-3AD203B41FA5}">
                      <a16:colId xmlns:a16="http://schemas.microsoft.com/office/drawing/2014/main" xmlns="" val="3042370058"/>
                    </a:ext>
                  </a:extLst>
                </a:gridCol>
                <a:gridCol w="1046602">
                  <a:extLst>
                    <a:ext uri="{9D8B030D-6E8A-4147-A177-3AD203B41FA5}">
                      <a16:colId xmlns:a16="http://schemas.microsoft.com/office/drawing/2014/main" xmlns="" val="4139234515"/>
                    </a:ext>
                  </a:extLst>
                </a:gridCol>
                <a:gridCol w="947451">
                  <a:extLst>
                    <a:ext uri="{9D8B030D-6E8A-4147-A177-3AD203B41FA5}">
                      <a16:colId xmlns:a16="http://schemas.microsoft.com/office/drawing/2014/main" xmlns="" val="1030926613"/>
                    </a:ext>
                  </a:extLst>
                </a:gridCol>
                <a:gridCol w="881350">
                  <a:extLst>
                    <a:ext uri="{9D8B030D-6E8A-4147-A177-3AD203B41FA5}">
                      <a16:colId xmlns:a16="http://schemas.microsoft.com/office/drawing/2014/main" xmlns="" val="1839182218"/>
                    </a:ext>
                  </a:extLst>
                </a:gridCol>
              </a:tblGrid>
              <a:tr h="327407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Sub-outcome 1: Increased</a:t>
                      </a:r>
                      <a:r>
                        <a:rPr lang="en-ZA" sz="1600" b="1" baseline="0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 feelings of safety and security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78060"/>
                  </a:ext>
                </a:extLst>
              </a:tr>
              <a:tr h="446778">
                <a:tc rowSpan="2">
                  <a:txBody>
                    <a:bodyPr/>
                    <a:lstStyle/>
                    <a:p>
                      <a:r>
                        <a:rPr lang="en-ZA" sz="13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</a:p>
                  </a:txBody>
                  <a:tcPr marL="114300" marR="1143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Audited/</a:t>
                      </a:r>
                      <a:r>
                        <a:rPr kumimoji="0"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Actual Performance 2018/2019</a:t>
                      </a:r>
                      <a:endParaRPr kumimoji="0" lang="en-US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Estimated performance 2019/2020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Medium-term targets 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3993456340"/>
                  </a:ext>
                </a:extLst>
              </a:tr>
              <a:tr h="6365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2020/21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2021/22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2022/23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238167"/>
                  </a:ext>
                </a:extLst>
              </a:tr>
              <a:tr h="410578">
                <a:tc row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Effective</a:t>
                      </a:r>
                      <a:r>
                        <a:rPr lang="en-ZA" sz="1300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 prosecutions conducted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lang="en-ZA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Conviction</a:t>
                      </a:r>
                      <a:r>
                        <a:rPr lang="en-ZA" sz="1300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 rate in High court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90%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87%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3273129217"/>
                  </a:ext>
                </a:extLst>
              </a:tr>
              <a:tr h="408800"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Conviction rate in Regional  court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81.7%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74%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74%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3815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l"/>
                        </a:tabLs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74%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3815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74%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402911347"/>
                  </a:ext>
                </a:extLst>
              </a:tr>
              <a:tr h="433381"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Conviction</a:t>
                      </a:r>
                      <a:r>
                        <a:rPr lang="en-US" sz="1300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 rate in District court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95.7%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88%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88%%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88%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88%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761157693"/>
                  </a:ext>
                </a:extLst>
              </a:tr>
              <a:tr h="576926"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Level of quality of prosecutions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N/A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N/A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Baseline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3815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l"/>
                        </a:tabLs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Baseline</a:t>
                      </a:r>
                      <a:r>
                        <a:rPr lang="en-US" sz="1300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 + 10%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3815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2021/22</a:t>
                      </a:r>
                      <a:r>
                        <a:rPr lang="en-US" sz="1300" baseline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 + 10%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3621391149"/>
                  </a:ext>
                </a:extLst>
              </a:tr>
              <a:tr h="1338857"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witnesses and related persons threatened, harmed or killed whilst on the witness protection programme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3815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l"/>
                        </a:tabLs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43815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255486817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7707" y="264695"/>
            <a:ext cx="9181707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PERFORMANCE PLAN INDICATORS &amp;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10CDC9-0E3A-4F4C-ADC3-D21B6BDDC612}"/>
              </a:ext>
            </a:extLst>
          </p:cNvPr>
          <p:cNvSpPr/>
          <p:nvPr/>
        </p:nvSpPr>
        <p:spPr>
          <a:xfrm>
            <a:off x="99151" y="5527737"/>
            <a:ext cx="9159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B050"/>
                </a:solidFill>
                <a:sym typeface="Wingdings" panose="05000000000000000000" pitchFamily="2" charset="2"/>
              </a:rPr>
              <a:t>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The colour coded indicators are Estimates of National Expenditure (ENE) indicators</a:t>
            </a:r>
            <a:endParaRPr lang="en-Z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80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B783DB8-A8D4-4718-80D5-E76EB497CD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49398937"/>
              </p:ext>
            </p:extLst>
          </p:nvPr>
        </p:nvGraphicFramePr>
        <p:xfrm>
          <a:off x="141400" y="675084"/>
          <a:ext cx="8771641" cy="499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41">
                  <a:extLst>
                    <a:ext uri="{9D8B030D-6E8A-4147-A177-3AD203B41FA5}">
                      <a16:colId xmlns:a16="http://schemas.microsoft.com/office/drawing/2014/main" xmlns="" val="842437780"/>
                    </a:ext>
                  </a:extLst>
                </a:gridCol>
                <a:gridCol w="1827758">
                  <a:extLst>
                    <a:ext uri="{9D8B030D-6E8A-4147-A177-3AD203B41FA5}">
                      <a16:colId xmlns:a16="http://schemas.microsoft.com/office/drawing/2014/main" xmlns="" val="99213552"/>
                    </a:ext>
                  </a:extLst>
                </a:gridCol>
                <a:gridCol w="1424705">
                  <a:extLst>
                    <a:ext uri="{9D8B030D-6E8A-4147-A177-3AD203B41FA5}">
                      <a16:colId xmlns:a16="http://schemas.microsoft.com/office/drawing/2014/main" xmlns="" val="832336505"/>
                    </a:ext>
                  </a:extLst>
                </a:gridCol>
                <a:gridCol w="1218405">
                  <a:extLst>
                    <a:ext uri="{9D8B030D-6E8A-4147-A177-3AD203B41FA5}">
                      <a16:colId xmlns:a16="http://schemas.microsoft.com/office/drawing/2014/main" xmlns="" val="3042370058"/>
                    </a:ext>
                  </a:extLst>
                </a:gridCol>
                <a:gridCol w="1057803">
                  <a:extLst>
                    <a:ext uri="{9D8B030D-6E8A-4147-A177-3AD203B41FA5}">
                      <a16:colId xmlns:a16="http://schemas.microsoft.com/office/drawing/2014/main" xmlns="" val="4139234515"/>
                    </a:ext>
                  </a:extLst>
                </a:gridCol>
                <a:gridCol w="1016483">
                  <a:extLst>
                    <a:ext uri="{9D8B030D-6E8A-4147-A177-3AD203B41FA5}">
                      <a16:colId xmlns:a16="http://schemas.microsoft.com/office/drawing/2014/main" xmlns="" val="1030926613"/>
                    </a:ext>
                  </a:extLst>
                </a:gridCol>
                <a:gridCol w="1026346">
                  <a:extLst>
                    <a:ext uri="{9D8B030D-6E8A-4147-A177-3AD203B41FA5}">
                      <a16:colId xmlns:a16="http://schemas.microsoft.com/office/drawing/2014/main" xmlns="" val="1839182218"/>
                    </a:ext>
                  </a:extLst>
                </a:gridCol>
              </a:tblGrid>
              <a:tr h="542905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Sub-outcome 2: </a:t>
                      </a:r>
                      <a:r>
                        <a:rPr lang="en-US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Improved investor confidence in South Africa through high impact  prosecution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78060"/>
                  </a:ext>
                </a:extLst>
              </a:tr>
              <a:tr h="351333">
                <a:tc rowSpan="2">
                  <a:txBody>
                    <a:bodyPr/>
                    <a:lstStyle/>
                    <a:p>
                      <a:r>
                        <a:rPr lang="en-ZA" sz="13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</a:p>
                  </a:txBody>
                  <a:tcPr marL="114300" marR="1143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Audited/</a:t>
                      </a:r>
                      <a:r>
                        <a:rPr kumimoji="0"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Actual Performance 2018/2019</a:t>
                      </a:r>
                      <a:endParaRPr kumimoji="0" lang="en-US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Estimated performance 2019/2020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Medium-term targets 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3993456340"/>
                  </a:ext>
                </a:extLst>
              </a:tr>
              <a:tr h="4922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2020/21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2021/22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2022/23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238167"/>
                  </a:ext>
                </a:extLst>
              </a:tr>
              <a:tr h="1079976">
                <a:tc rowSpan="3">
                  <a:txBody>
                    <a:bodyPr/>
                    <a:lstStyle/>
                    <a:p>
                      <a:r>
                        <a:rPr lang="en-ZA" sz="13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Fraud and corruption dealt with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Conviction rate in complex commercial crime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95%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93%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ZA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93%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93%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93%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3273129217"/>
                  </a:ext>
                </a:extLst>
              </a:tr>
              <a:tr h="1079976"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persons convicted of private sector corruption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143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57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158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166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402911347"/>
                  </a:ext>
                </a:extLst>
              </a:tr>
              <a:tr h="1396563">
                <a:tc vMerge="1"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government officials convicted of corruption and/or offenses related to corruption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210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202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232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243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17611576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5248"/>
            <a:ext cx="9144000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PERFORMANCE</a:t>
            </a:r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PLAN INDICATORS &amp; TARGETS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74299A-2855-4048-8C16-D76432432E2F}"/>
              </a:ext>
            </a:extLst>
          </p:cNvPr>
          <p:cNvSpPr/>
          <p:nvPr/>
        </p:nvSpPr>
        <p:spPr>
          <a:xfrm>
            <a:off x="141401" y="5598871"/>
            <a:ext cx="8771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B050"/>
                </a:solidFill>
                <a:sym typeface="Wingdings" panose="05000000000000000000" pitchFamily="2" charset="2"/>
              </a:rPr>
              <a:t>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The colour coded indicators are Estimates of National Expenditure (ENE) indicators</a:t>
            </a:r>
            <a:endParaRPr lang="en-Z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12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B783DB8-A8D4-4718-80D5-E76EB497CD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1307581"/>
              </p:ext>
            </p:extLst>
          </p:nvPr>
        </p:nvGraphicFramePr>
        <p:xfrm>
          <a:off x="232016" y="790575"/>
          <a:ext cx="8790798" cy="4780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104">
                  <a:extLst>
                    <a:ext uri="{9D8B030D-6E8A-4147-A177-3AD203B41FA5}">
                      <a16:colId xmlns:a16="http://schemas.microsoft.com/office/drawing/2014/main" xmlns="" val="842437780"/>
                    </a:ext>
                  </a:extLst>
                </a:gridCol>
                <a:gridCol w="1949986">
                  <a:extLst>
                    <a:ext uri="{9D8B030D-6E8A-4147-A177-3AD203B41FA5}">
                      <a16:colId xmlns:a16="http://schemas.microsoft.com/office/drawing/2014/main" xmlns="" val="99213552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xmlns="" val="4167159023"/>
                    </a:ext>
                  </a:extLst>
                </a:gridCol>
                <a:gridCol w="1288974">
                  <a:extLst>
                    <a:ext uri="{9D8B030D-6E8A-4147-A177-3AD203B41FA5}">
                      <a16:colId xmlns:a16="http://schemas.microsoft.com/office/drawing/2014/main" xmlns="" val="3042370058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xmlns="" val="4139234515"/>
                    </a:ext>
                  </a:extLst>
                </a:gridCol>
                <a:gridCol w="826265">
                  <a:extLst>
                    <a:ext uri="{9D8B030D-6E8A-4147-A177-3AD203B41FA5}">
                      <a16:colId xmlns:a16="http://schemas.microsoft.com/office/drawing/2014/main" xmlns="" val="1030926613"/>
                    </a:ext>
                  </a:extLst>
                </a:gridCol>
                <a:gridCol w="771180">
                  <a:extLst>
                    <a:ext uri="{9D8B030D-6E8A-4147-A177-3AD203B41FA5}">
                      <a16:colId xmlns:a16="http://schemas.microsoft.com/office/drawing/2014/main" xmlns="" val="1839182218"/>
                    </a:ext>
                  </a:extLst>
                </a:gridCol>
              </a:tblGrid>
              <a:tr h="547958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Sub-Outcome 2: Improved investor confidence in South Africa through high impact prosecution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78060"/>
                  </a:ext>
                </a:extLst>
              </a:tr>
              <a:tr h="382175">
                <a:tc rowSpan="2">
                  <a:txBody>
                    <a:bodyPr/>
                    <a:lstStyle/>
                    <a:p>
                      <a:r>
                        <a:rPr lang="en-ZA" sz="13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</a:p>
                  </a:txBody>
                  <a:tcPr marL="114300" marR="1143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Audited/</a:t>
                      </a:r>
                      <a:r>
                        <a:rPr kumimoji="0"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Actual Performance 2018/2019</a:t>
                      </a:r>
                      <a:endParaRPr kumimoji="0" lang="en-US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Estimated performance 2019/2020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Medium-term targets 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3993456340"/>
                  </a:ext>
                </a:extLst>
              </a:tr>
              <a:tr h="7425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2020/21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2021/22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2022/23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238167"/>
                  </a:ext>
                </a:extLst>
              </a:tr>
              <a:tr h="987005">
                <a:tc>
                  <a:txBody>
                    <a:bodyPr/>
                    <a:lstStyle/>
                    <a:p>
                      <a:r>
                        <a:rPr lang="en-ZA" sz="13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Fraud and corruption dealt with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convictions in cases involving money laundering 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N/A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N/A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110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3621391149"/>
                  </a:ext>
                </a:extLst>
              </a:tr>
              <a:tr h="12290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effectLst/>
                          <a:latin typeface="Arial Narrow" panose="020B0606020202030204" pitchFamily="34" charset="0"/>
                          <a:ea typeface="@PMingLiU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3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reezing of money and assets that are the proceeds of crime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Value of freezing orders obtained for corruption or offences relating to corruption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R455m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6.8bn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2.4bn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2.5bn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2.8bn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2554868177"/>
                  </a:ext>
                </a:extLst>
              </a:tr>
              <a:tr h="861880">
                <a:tc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Recovery of money and assets that are the proceeds of crime</a:t>
                      </a:r>
                      <a:endParaRPr lang="en-US" sz="1300" b="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Value of recoveries relating to corruption or related offences</a:t>
                      </a:r>
                      <a:endParaRPr lang="en-US" sz="13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R3.05bn</a:t>
                      </a:r>
                    </a:p>
                  </a:txBody>
                  <a:tcPr marL="68573" marR="6857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1.6bn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1.4bn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1.6bn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 algn="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1.8bn</a:t>
                      </a: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xmlns="" val="428861615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40537"/>
            <a:ext cx="9144001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PERFORMANCE PLAN INDICATORS &amp;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36F71B-C1DD-4F41-B8FC-AA07094592A2}"/>
              </a:ext>
            </a:extLst>
          </p:cNvPr>
          <p:cNvSpPr/>
          <p:nvPr/>
        </p:nvSpPr>
        <p:spPr>
          <a:xfrm>
            <a:off x="232016" y="5558656"/>
            <a:ext cx="8790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B050"/>
                </a:solidFill>
                <a:sym typeface="Wingdings" panose="05000000000000000000" pitchFamily="2" charset="2"/>
              </a:rPr>
              <a:t>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The colour coded indicators are Estimates of National Expenditure (ENE) indicators</a:t>
            </a:r>
            <a:endParaRPr lang="en-Z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2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B783DB8-A8D4-4718-80D5-E76EB497CD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915605041"/>
              </p:ext>
            </p:extLst>
          </p:nvPr>
        </p:nvGraphicFramePr>
        <p:xfrm>
          <a:off x="73152" y="790575"/>
          <a:ext cx="8949662" cy="4597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072">
                  <a:extLst>
                    <a:ext uri="{9D8B030D-6E8A-4147-A177-3AD203B41FA5}">
                      <a16:colId xmlns:a16="http://schemas.microsoft.com/office/drawing/2014/main" xmlns="" val="842437780"/>
                    </a:ext>
                  </a:extLst>
                </a:gridCol>
                <a:gridCol w="2195882">
                  <a:extLst>
                    <a:ext uri="{9D8B030D-6E8A-4147-A177-3AD203B41FA5}">
                      <a16:colId xmlns:a16="http://schemas.microsoft.com/office/drawing/2014/main" xmlns="" val="99213552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xmlns="" val="4167159023"/>
                    </a:ext>
                  </a:extLst>
                </a:gridCol>
                <a:gridCol w="1288974">
                  <a:extLst>
                    <a:ext uri="{9D8B030D-6E8A-4147-A177-3AD203B41FA5}">
                      <a16:colId xmlns:a16="http://schemas.microsoft.com/office/drawing/2014/main" xmlns="" val="3042370058"/>
                    </a:ext>
                  </a:extLst>
                </a:gridCol>
                <a:gridCol w="991518">
                  <a:extLst>
                    <a:ext uri="{9D8B030D-6E8A-4147-A177-3AD203B41FA5}">
                      <a16:colId xmlns:a16="http://schemas.microsoft.com/office/drawing/2014/main" xmlns="" val="4139234515"/>
                    </a:ext>
                  </a:extLst>
                </a:gridCol>
                <a:gridCol w="826265">
                  <a:extLst>
                    <a:ext uri="{9D8B030D-6E8A-4147-A177-3AD203B41FA5}">
                      <a16:colId xmlns:a16="http://schemas.microsoft.com/office/drawing/2014/main" xmlns="" val="1030926613"/>
                    </a:ext>
                  </a:extLst>
                </a:gridCol>
                <a:gridCol w="771180">
                  <a:extLst>
                    <a:ext uri="{9D8B030D-6E8A-4147-A177-3AD203B41FA5}">
                      <a16:colId xmlns:a16="http://schemas.microsoft.com/office/drawing/2014/main" xmlns="" val="1839182218"/>
                    </a:ext>
                  </a:extLst>
                </a:gridCol>
              </a:tblGrid>
              <a:tr h="333445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Sub-Outcome 3: Improved access to NPA services for all</a:t>
                      </a:r>
                      <a:endParaRPr lang="en-US" sz="1600" b="1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ZA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78060"/>
                  </a:ext>
                </a:extLst>
              </a:tr>
              <a:tr h="363778">
                <a:tc rowSpan="2">
                  <a:txBody>
                    <a:bodyPr/>
                    <a:lstStyle/>
                    <a:p>
                      <a:r>
                        <a:rPr lang="en-ZA" sz="13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 Indicators</a:t>
                      </a:r>
                    </a:p>
                  </a:txBody>
                  <a:tcPr marL="114300" marR="1143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Audited/</a:t>
                      </a:r>
                      <a:r>
                        <a:rPr kumimoji="0"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Actual Performance 2018/2019</a:t>
                      </a:r>
                      <a:endParaRPr kumimoji="0" lang="en-US" sz="13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Estimated performance 2019/2020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Medium-term targets 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3993456340"/>
                  </a:ext>
                </a:extLst>
              </a:tr>
              <a:tr h="7068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2020/21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2021/22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3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2022/23</a:t>
                      </a: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238167"/>
                  </a:ext>
                </a:extLst>
              </a:tr>
              <a:tr h="759943">
                <a:tc rowSpan="3">
                  <a:txBody>
                    <a:bodyPr/>
                    <a:lstStyle/>
                    <a:p>
                      <a:r>
                        <a:rPr lang="en-US" sz="1400" b="0" dirty="0">
                          <a:effectLst/>
                          <a:latin typeface="Arial Narrow" panose="020B0606020202030204" pitchFamily="34" charset="0"/>
                          <a:ea typeface="Calibri"/>
                          <a:cs typeface="Arial" pitchFamily="34" charset="0"/>
                        </a:rPr>
                        <a:t>Victim centric services  enhanced</a:t>
                      </a:r>
                    </a:p>
                    <a:p>
                      <a:endParaRPr lang="en-US" sz="1400" b="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operational TCC’s in place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ZA" sz="13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1391149"/>
                  </a:ext>
                </a:extLst>
              </a:tr>
              <a:tr h="116992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Conviction rate in sexual offences</a:t>
                      </a: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74,4%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54868177"/>
                  </a:ext>
                </a:extLst>
              </a:tr>
              <a:tr h="1261321">
                <a:tc vMerge="1">
                  <a:txBody>
                    <a:bodyPr/>
                    <a:lstStyle/>
                    <a:p>
                      <a:pPr marL="0" marR="0" indent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3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public awareness sessions conducted 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ZA" sz="13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ZA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8861615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240537"/>
            <a:ext cx="9144001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PERFORMANCE PLAN INDICATORS &amp; TARGETS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D64A3C-714E-4ADC-8405-E41CAF5A0FD5}"/>
              </a:ext>
            </a:extLst>
          </p:cNvPr>
          <p:cNvSpPr/>
          <p:nvPr/>
        </p:nvSpPr>
        <p:spPr>
          <a:xfrm>
            <a:off x="73152" y="5437627"/>
            <a:ext cx="8949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rgbClr val="00B050"/>
                </a:solidFill>
                <a:sym typeface="Wingdings" panose="05000000000000000000" pitchFamily="2" charset="2"/>
              </a:rPr>
              <a:t>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00B050"/>
                </a:solidFill>
              </a:rPr>
              <a:t>The colour coded indicators are Estimates of National Expenditure (ENE) indicators</a:t>
            </a:r>
            <a:endParaRPr lang="en-ZA" sz="1400" dirty="0">
              <a:solidFill>
                <a:srgbClr val="00B050"/>
              </a:solidFill>
            </a:endParaRPr>
          </a:p>
          <a:p>
            <a:endParaRPr lang="en-US" sz="1400" dirty="0">
              <a:latin typeface="Arial Narrow" panose="020B0606020202030204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26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EBD2B-076D-8847-B851-AB1D3E6C4B6B}"/>
              </a:ext>
            </a:extLst>
          </p:cNvPr>
          <p:cNvSpPr txBox="1"/>
          <p:nvPr/>
        </p:nvSpPr>
        <p:spPr>
          <a:xfrm>
            <a:off x="368300" y="2602021"/>
            <a:ext cx="4776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Strategic risks of the organisation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05D125-C483-574C-ACF5-DEC68104C904}"/>
              </a:ext>
            </a:extLst>
          </p:cNvPr>
          <p:cNvSpPr/>
          <p:nvPr/>
        </p:nvSpPr>
        <p:spPr>
          <a:xfrm>
            <a:off x="0" y="330201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D2CB6-FB37-6049-BD12-8D8B2650E981}"/>
              </a:ext>
            </a:extLst>
          </p:cNvPr>
          <p:cNvSpPr txBox="1"/>
          <p:nvPr/>
        </p:nvSpPr>
        <p:spPr>
          <a:xfrm>
            <a:off x="635000" y="36622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Prosecuting Authority (NPA)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D84AF4-F083-4049-9A66-68184F1E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5"/>
          <a:stretch/>
        </p:blipFill>
        <p:spPr>
          <a:xfrm>
            <a:off x="5292436" y="853421"/>
            <a:ext cx="3851563" cy="5489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489959-7759-7F4C-8CE7-0F8AB799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571999" y="6009173"/>
            <a:ext cx="4572000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FE7A0-9E3F-9C45-875E-0D1D151827D6}"/>
              </a:ext>
            </a:extLst>
          </p:cNvPr>
          <p:cNvSpPr txBox="1"/>
          <p:nvPr/>
        </p:nvSpPr>
        <p:spPr>
          <a:xfrm>
            <a:off x="8428683" y="6412381"/>
            <a:ext cx="377355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pPr algn="ctr"/>
              <a:t>17</a:t>
            </a:fld>
            <a:r>
              <a:rPr lang="id-ID" sz="1050" b="0" i="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48357406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16897"/>
            <a:ext cx="9144000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RISK CATEGORY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91664465"/>
              </p:ext>
            </p:extLst>
          </p:nvPr>
        </p:nvGraphicFramePr>
        <p:xfrm>
          <a:off x="163158" y="843343"/>
          <a:ext cx="8670275" cy="507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7248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B783DB8-A8D4-4718-80D5-E76EB497CD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115596716"/>
              </p:ext>
            </p:extLst>
          </p:nvPr>
        </p:nvGraphicFramePr>
        <p:xfrm>
          <a:off x="110170" y="1006563"/>
          <a:ext cx="8901628" cy="5082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89">
                  <a:extLst>
                    <a:ext uri="{9D8B030D-6E8A-4147-A177-3AD203B41FA5}">
                      <a16:colId xmlns:a16="http://schemas.microsoft.com/office/drawing/2014/main" xmlns="" val="842437780"/>
                    </a:ext>
                  </a:extLst>
                </a:gridCol>
                <a:gridCol w="1943672">
                  <a:extLst>
                    <a:ext uri="{9D8B030D-6E8A-4147-A177-3AD203B41FA5}">
                      <a16:colId xmlns:a16="http://schemas.microsoft.com/office/drawing/2014/main" xmlns="" val="99213552"/>
                    </a:ext>
                  </a:extLst>
                </a:gridCol>
                <a:gridCol w="4395730">
                  <a:extLst>
                    <a:ext uri="{9D8B030D-6E8A-4147-A177-3AD203B41FA5}">
                      <a16:colId xmlns:a16="http://schemas.microsoft.com/office/drawing/2014/main" xmlns="" val="3042370058"/>
                    </a:ext>
                  </a:extLst>
                </a:gridCol>
                <a:gridCol w="881350">
                  <a:extLst>
                    <a:ext uri="{9D8B030D-6E8A-4147-A177-3AD203B41FA5}">
                      <a16:colId xmlns:a16="http://schemas.microsoft.com/office/drawing/2014/main" xmlns="" val="4139234515"/>
                    </a:ext>
                  </a:extLst>
                </a:gridCol>
                <a:gridCol w="1101687">
                  <a:extLst>
                    <a:ext uri="{9D8B030D-6E8A-4147-A177-3AD203B41FA5}">
                      <a16:colId xmlns:a16="http://schemas.microsoft.com/office/drawing/2014/main" xmlns="" val="1030926613"/>
                    </a:ext>
                  </a:extLst>
                </a:gridCol>
              </a:tblGrid>
              <a:tr h="645141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n-ZA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Contributing</a:t>
                      </a:r>
                      <a:r>
                        <a:rPr lang="en-ZA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Factors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 Rating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ZA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Owner</a:t>
                      </a:r>
                      <a:endParaRPr lang="en-ZA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78060"/>
                  </a:ext>
                </a:extLst>
              </a:tr>
              <a:tr h="1951204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Negative public perception and reputation of the NPA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leadership credibility 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public confidence in the NPA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accountability in respect of prosecutorial decisions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Interference with the independence of the NPA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Negative media coverage 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decision making/ or prosecutions in certain high profile cases</a:t>
                      </a:r>
                    </a:p>
                    <a:p>
                      <a:pPr marL="285750" lvl="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Perceptions of fraud and corruption as well as dishonest and unethical conduct in the NPA</a:t>
                      </a: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</a:t>
                      </a:r>
                    </a:p>
                  </a:txBody>
                  <a:tcPr marL="68582" marR="6858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NDPP</a:t>
                      </a: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3993456340"/>
                  </a:ext>
                </a:extLst>
              </a:tr>
              <a:tr h="2304116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 stakeholder management and cooperation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aligned or common targets within the JCPS cluster, in particular with the SAPS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joint planning in the JCPS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accountability in the JCPS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Inefficiencies in the structure and functioning of various national and provincial joint structures, Provincial Efficiency Enhancement Committees (PEECs), and the National Efficiency Enhancement Committee (NEEC)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</a:t>
                      </a: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DNDPP: NPS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312921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304480"/>
            <a:ext cx="9144001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STRATEGIC RISKS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2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" y="0"/>
            <a:ext cx="9144001" cy="4877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PRESENTATION 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" y="828288"/>
            <a:ext cx="87096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/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Wingdings" panose="05000000000000000000" pitchFamily="2" charset="2"/>
              <a:buChar char="ü"/>
            </a:pP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Wingdings" panose="05000000000000000000" pitchFamily="2" charset="2"/>
              <a:buChar char="ü"/>
            </a:pP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/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39951306"/>
              </p:ext>
            </p:extLst>
          </p:nvPr>
        </p:nvGraphicFramePr>
        <p:xfrm>
          <a:off x="274320" y="415294"/>
          <a:ext cx="8483181" cy="370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E969BF6-ECAF-4BEE-8F87-636784769184}"/>
              </a:ext>
            </a:extLst>
          </p:cNvPr>
          <p:cNvGrpSpPr/>
          <p:nvPr/>
        </p:nvGrpSpPr>
        <p:grpSpPr>
          <a:xfrm>
            <a:off x="280175" y="4119513"/>
            <a:ext cx="8504830" cy="740813"/>
            <a:chOff x="0" y="3618119"/>
            <a:chExt cx="8649940" cy="67896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897222-2C78-4D31-A7FA-CC3F8159EF1A}"/>
                </a:ext>
              </a:extLst>
            </p:cNvPr>
            <p:cNvSpPr/>
            <p:nvPr/>
          </p:nvSpPr>
          <p:spPr>
            <a:xfrm>
              <a:off x="0" y="3618119"/>
              <a:ext cx="8649940" cy="67896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-153898"/>
                <a:satOff val="10260"/>
                <a:lumOff val="13395"/>
                <a:alphaOff val="0"/>
              </a:schemeClr>
            </a:fillRef>
            <a:effectRef idx="1">
              <a:schemeClr val="accent6">
                <a:shade val="50000"/>
                <a:hueOff val="-153898"/>
                <a:satOff val="10260"/>
                <a:lumOff val="133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xmlns="" id="{B12B790E-C578-43A9-859F-E70776882CFB}"/>
                </a:ext>
              </a:extLst>
            </p:cNvPr>
            <p:cNvSpPr txBox="1"/>
            <p:nvPr/>
          </p:nvSpPr>
          <p:spPr>
            <a:xfrm>
              <a:off x="33145" y="3651264"/>
              <a:ext cx="8583650" cy="6126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BUDGET OVERVIEW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4E07688-53FE-432C-8D9B-CB6C7EE29978}"/>
              </a:ext>
            </a:extLst>
          </p:cNvPr>
          <p:cNvGrpSpPr/>
          <p:nvPr/>
        </p:nvGrpSpPr>
        <p:grpSpPr>
          <a:xfrm>
            <a:off x="269235" y="4836704"/>
            <a:ext cx="8483181" cy="778833"/>
            <a:chOff x="0" y="1885608"/>
            <a:chExt cx="8483181" cy="58557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8DD1A26-8881-4654-9487-F0C9DC0BB389}"/>
                </a:ext>
              </a:extLst>
            </p:cNvPr>
            <p:cNvSpPr/>
            <p:nvPr/>
          </p:nvSpPr>
          <p:spPr>
            <a:xfrm>
              <a:off x="0" y="1885608"/>
              <a:ext cx="8483181" cy="585571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-461695"/>
                <a:satOff val="30780"/>
                <a:lumOff val="40185"/>
                <a:alphaOff val="0"/>
              </a:schemeClr>
            </a:fillRef>
            <a:effectRef idx="1">
              <a:schemeClr val="accent6">
                <a:shade val="50000"/>
                <a:hueOff val="-461695"/>
                <a:satOff val="30780"/>
                <a:lumOff val="401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xmlns="" id="{85E40FA0-052E-4BEF-B63E-61862A3D1CDF}"/>
                </a:ext>
              </a:extLst>
            </p:cNvPr>
            <p:cNvSpPr txBox="1"/>
            <p:nvPr/>
          </p:nvSpPr>
          <p:spPr>
            <a:xfrm>
              <a:off x="28585" y="1914194"/>
              <a:ext cx="8426011" cy="501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ZA" sz="2000" b="1" dirty="0">
                  <a:solidFill>
                    <a:schemeClr val="tx1"/>
                  </a:solidFill>
                </a:rPr>
                <a:t>HUMAN RESOURCES OVERVIEW</a:t>
              </a:r>
              <a:endParaRPr lang="en-ZA" sz="20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809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B783DB8-A8D4-4718-80D5-E76EB497CDD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339181449"/>
              </p:ext>
            </p:extLst>
          </p:nvPr>
        </p:nvGraphicFramePr>
        <p:xfrm>
          <a:off x="121186" y="1097380"/>
          <a:ext cx="8890612" cy="4785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472">
                  <a:extLst>
                    <a:ext uri="{9D8B030D-6E8A-4147-A177-3AD203B41FA5}">
                      <a16:colId xmlns:a16="http://schemas.microsoft.com/office/drawing/2014/main" xmlns="" val="842437780"/>
                    </a:ext>
                  </a:extLst>
                </a:gridCol>
                <a:gridCol w="1955407">
                  <a:extLst>
                    <a:ext uri="{9D8B030D-6E8A-4147-A177-3AD203B41FA5}">
                      <a16:colId xmlns:a16="http://schemas.microsoft.com/office/drawing/2014/main" xmlns="" val="99213552"/>
                    </a:ext>
                  </a:extLst>
                </a:gridCol>
                <a:gridCol w="4406747">
                  <a:extLst>
                    <a:ext uri="{9D8B030D-6E8A-4147-A177-3AD203B41FA5}">
                      <a16:colId xmlns:a16="http://schemas.microsoft.com/office/drawing/2014/main" xmlns="" val="3042370058"/>
                    </a:ext>
                  </a:extLst>
                </a:gridCol>
                <a:gridCol w="859316">
                  <a:extLst>
                    <a:ext uri="{9D8B030D-6E8A-4147-A177-3AD203B41FA5}">
                      <a16:colId xmlns:a16="http://schemas.microsoft.com/office/drawing/2014/main" xmlns="" val="4139234515"/>
                    </a:ext>
                  </a:extLst>
                </a:gridCol>
                <a:gridCol w="1090670">
                  <a:extLst>
                    <a:ext uri="{9D8B030D-6E8A-4147-A177-3AD203B41FA5}">
                      <a16:colId xmlns:a16="http://schemas.microsoft.com/office/drawing/2014/main" xmlns="" val="1030926613"/>
                    </a:ext>
                  </a:extLst>
                </a:gridCol>
              </a:tblGrid>
              <a:tr h="588745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n-ZA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Risks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Contributing</a:t>
                      </a:r>
                      <a:r>
                        <a:rPr lang="en-ZA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Factors</a:t>
                      </a:r>
                      <a:endParaRPr lang="en-ZA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 Rating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ZA" sz="14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Owner</a:t>
                      </a:r>
                      <a:endParaRPr lang="en-ZA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78060"/>
                  </a:ext>
                </a:extLst>
              </a:tr>
              <a:tr h="1422835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required skills and people to attend to complex matters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 recruitment process in specialised areas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Prolonged period of not filling posts due to budget constraints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Discontinuation of aspirant prosecutor programme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Experienced and skilled prosecutors lost to judiciary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</a:t>
                      </a:r>
                    </a:p>
                  </a:txBody>
                  <a:tcPr marL="68582" marR="6858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DNDPP: Admin</a:t>
                      </a: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3993456340"/>
                  </a:ext>
                </a:extLst>
              </a:tr>
              <a:tr h="2463436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Insufficient use of technology to enhance efficiency and effectiveness in the NPA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integrated electronic case management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Challenges within the Integrated Justice System (IJS) processes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Reluctance to move from paper-based to electronic organisation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organisation-wide knowledge management system and capacity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 of laptops and network connectivity, particularly at lower courts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ECMS developed but not fully implemented</a:t>
                      </a:r>
                    </a:p>
                    <a:p>
                      <a:pPr marL="449263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Training of prosecutors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Lack of data capturers at lower courts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Medium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DNDPP: Admin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312921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" y="290513"/>
            <a:ext cx="7897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90513"/>
            <a:ext cx="9144000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STRATEGIC RISKS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54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EBD2B-076D-8847-B851-AB1D3E6C4B6B}"/>
              </a:ext>
            </a:extLst>
          </p:cNvPr>
          <p:cNvSpPr txBox="1"/>
          <p:nvPr/>
        </p:nvSpPr>
        <p:spPr>
          <a:xfrm>
            <a:off x="368300" y="3013501"/>
            <a:ext cx="563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Budget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05D125-C483-574C-ACF5-DEC68104C904}"/>
              </a:ext>
            </a:extLst>
          </p:cNvPr>
          <p:cNvSpPr/>
          <p:nvPr/>
        </p:nvSpPr>
        <p:spPr>
          <a:xfrm>
            <a:off x="0" y="330201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D2CB6-FB37-6049-BD12-8D8B2650E981}"/>
              </a:ext>
            </a:extLst>
          </p:cNvPr>
          <p:cNvSpPr txBox="1"/>
          <p:nvPr/>
        </p:nvSpPr>
        <p:spPr>
          <a:xfrm>
            <a:off x="635000" y="36622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Prosecuting Authority (NPA)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D84AF4-F083-4049-9A66-68184F1E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5"/>
          <a:stretch/>
        </p:blipFill>
        <p:spPr>
          <a:xfrm>
            <a:off x="5292436" y="853421"/>
            <a:ext cx="3851563" cy="54897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9059B-F8EE-1940-8C49-FAB9016B9E08}"/>
              </a:ext>
            </a:extLst>
          </p:cNvPr>
          <p:cNvSpPr txBox="1"/>
          <p:nvPr/>
        </p:nvSpPr>
        <p:spPr>
          <a:xfrm>
            <a:off x="409645" y="2625638"/>
            <a:ext cx="447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225" dirty="0">
                <a:solidFill>
                  <a:srgbClr val="A9810F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YTD PERFORMANCE AND MTEF BUDGET ALLOCATION</a:t>
            </a:r>
            <a:endParaRPr lang="en-US" sz="1400" b="1" spc="225" dirty="0">
              <a:solidFill>
                <a:srgbClr val="A9810F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489959-7759-7F4C-8CE7-0F8AB799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571999" y="6009173"/>
            <a:ext cx="4572000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FE7A0-9E3F-9C45-875E-0D1D151827D6}"/>
              </a:ext>
            </a:extLst>
          </p:cNvPr>
          <p:cNvSpPr txBox="1"/>
          <p:nvPr/>
        </p:nvSpPr>
        <p:spPr>
          <a:xfrm>
            <a:off x="8428683" y="6412381"/>
            <a:ext cx="377355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pPr algn="ctr"/>
              <a:t>21</a:t>
            </a:fld>
            <a:r>
              <a:rPr lang="id-ID" sz="1050" b="0" i="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47024381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3869" y="1517332"/>
            <a:ext cx="6567047" cy="5053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713668"/>
            <a:ext cx="1600200" cy="273844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0579426"/>
              </p:ext>
            </p:extLst>
          </p:nvPr>
        </p:nvGraphicFramePr>
        <p:xfrm>
          <a:off x="363256" y="1205948"/>
          <a:ext cx="8329808" cy="3702800"/>
        </p:xfrm>
        <a:graphic>
          <a:graphicData uri="http://schemas.openxmlformats.org/drawingml/2006/table">
            <a:tbl>
              <a:tblPr/>
              <a:tblGrid>
                <a:gridCol w="3171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8152">
                  <a:extLst>
                    <a:ext uri="{9D8B030D-6E8A-4147-A177-3AD203B41FA5}">
                      <a16:colId xmlns:a16="http://schemas.microsoft.com/office/drawing/2014/main" xmlns="" val="4222793344"/>
                    </a:ext>
                  </a:extLst>
                </a:gridCol>
                <a:gridCol w="131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39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88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National Prosecuting Authority</a:t>
                      </a:r>
                    </a:p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R’000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2019/20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81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54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ENE Budget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AENE Budget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Projected Expenditure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Projected Variance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7873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Compensation of Employees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3 486 309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3 512 046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3 441 974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70 072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285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Goods and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391 006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466 698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520 328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-53 630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335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Transfers and Subsidies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18 922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18 922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26 512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-7 590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5285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Machinery and Equipment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32 900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123 900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48 025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75 875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818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Payment</a:t>
                      </a:r>
                      <a:r>
                        <a:rPr lang="en-ZA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for Financial Assets</a:t>
                      </a:r>
                      <a:endParaRPr lang="en-ZA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ZA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-4 573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097103"/>
                  </a:ext>
                </a:extLst>
              </a:tr>
              <a:tr h="424818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3 929 137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4 121 566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4 041 412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80 154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04503" y="5056909"/>
            <a:ext cx="8778240" cy="7581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59247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Virement between Economic Classifications will be processed as part of FY end reporting</a:t>
            </a:r>
          </a:p>
          <a:p>
            <a:pPr>
              <a:lnSpc>
                <a:spcPct val="150000"/>
              </a:lnSpc>
              <a:buClr>
                <a:srgbClr val="C59247"/>
              </a:buClr>
              <a:buFont typeface="Arial" panose="020B0604020202020204" pitchFamily="34" charset="0"/>
              <a:buChar char="•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Covid-19 hampered delivery of laptops/printers during 2019/20 - rollover request will be submitted to NT</a:t>
            </a:r>
          </a:p>
          <a:p>
            <a:pPr>
              <a:lnSpc>
                <a:spcPct val="150000"/>
              </a:lnSpc>
              <a:buClr>
                <a:srgbClr val="C59247"/>
              </a:buClr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59247"/>
              </a:buClr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1F8405-E9A6-954F-99DE-1AE8B47920ED}"/>
              </a:ext>
            </a:extLst>
          </p:cNvPr>
          <p:cNvSpPr txBox="1"/>
          <p:nvPr/>
        </p:nvSpPr>
        <p:spPr>
          <a:xfrm>
            <a:off x="-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vs Projected Expenditure for 2019/20</a:t>
            </a:r>
          </a:p>
        </p:txBody>
      </p:sp>
    </p:spTree>
    <p:extLst>
      <p:ext uri="{BB962C8B-B14F-4D97-AF65-F5344CB8AC3E}">
        <p14:creationId xmlns:p14="http://schemas.microsoft.com/office/powerpoint/2010/main" xmlns="" val="285313086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A1EEB28-EC1D-4B4F-8F00-34CBC31D9BCF}"/>
              </a:ext>
            </a:extLst>
          </p:cNvPr>
          <p:cNvSpPr/>
          <p:nvPr/>
        </p:nvSpPr>
        <p:spPr>
          <a:xfrm>
            <a:off x="-2" y="1224116"/>
            <a:ext cx="9144002" cy="4407541"/>
          </a:xfrm>
          <a:prstGeom prst="rect">
            <a:avLst/>
          </a:prstGeom>
          <a:solidFill>
            <a:schemeClr val="tx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707159"/>
            <a:ext cx="1600200" cy="273844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398897" y="2096558"/>
          <a:ext cx="6259204" cy="333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E6D96F-987F-6C43-8D61-F4ACF019EA8D}"/>
              </a:ext>
            </a:extLst>
          </p:cNvPr>
          <p:cNvSpPr txBox="1"/>
          <p:nvPr/>
        </p:nvSpPr>
        <p:spPr>
          <a:xfrm>
            <a:off x="-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AENE Split per Economic Classification – 2019/20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D2C473F-FD24-B84F-8C04-5C752D79A9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3914" y="2042636"/>
          <a:ext cx="7349435" cy="345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887">
                  <a:extLst>
                    <a:ext uri="{9D8B030D-6E8A-4147-A177-3AD203B41FA5}">
                      <a16:colId xmlns:a16="http://schemas.microsoft.com/office/drawing/2014/main" xmlns="" val="3991533549"/>
                    </a:ext>
                  </a:extLst>
                </a:gridCol>
                <a:gridCol w="1469887">
                  <a:extLst>
                    <a:ext uri="{9D8B030D-6E8A-4147-A177-3AD203B41FA5}">
                      <a16:colId xmlns:a16="http://schemas.microsoft.com/office/drawing/2014/main" xmlns="" val="2235747071"/>
                    </a:ext>
                  </a:extLst>
                </a:gridCol>
                <a:gridCol w="1469887">
                  <a:extLst>
                    <a:ext uri="{9D8B030D-6E8A-4147-A177-3AD203B41FA5}">
                      <a16:colId xmlns:a16="http://schemas.microsoft.com/office/drawing/2014/main" xmlns="" val="1641905712"/>
                    </a:ext>
                  </a:extLst>
                </a:gridCol>
                <a:gridCol w="1469887">
                  <a:extLst>
                    <a:ext uri="{9D8B030D-6E8A-4147-A177-3AD203B41FA5}">
                      <a16:colId xmlns:a16="http://schemas.microsoft.com/office/drawing/2014/main" xmlns="" val="2929653306"/>
                    </a:ext>
                  </a:extLst>
                </a:gridCol>
                <a:gridCol w="1469887">
                  <a:extLst>
                    <a:ext uri="{9D8B030D-6E8A-4147-A177-3AD203B41FA5}">
                      <a16:colId xmlns:a16="http://schemas.microsoft.com/office/drawing/2014/main" xmlns="" val="2575496500"/>
                    </a:ext>
                  </a:extLst>
                </a:gridCol>
              </a:tblGrid>
              <a:tr h="2623930"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rgbClr val="A9810F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rgbClr val="A9810F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rgbClr val="A9810F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rgbClr val="A9810F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>
                        <a:solidFill>
                          <a:srgbClr val="A9810F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6697732"/>
                  </a:ext>
                </a:extLst>
              </a:tr>
              <a:tr h="834598"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</a:t>
                      </a:r>
                      <a:endParaRPr lang="en-AU" sz="1400" spc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</a:t>
                      </a:r>
                      <a:endParaRPr lang="en-AU" sz="1400" spc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Households</a:t>
                      </a:r>
                      <a:endParaRPr lang="en-AU" sz="1400" spc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 and equipment</a:t>
                      </a:r>
                      <a:endParaRPr lang="en-AU" sz="1400" spc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4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Departmental agencies and accounts</a:t>
                      </a:r>
                      <a:endParaRPr lang="en-AU" sz="1400" spc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A9810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7562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E26268-4B82-A240-B367-5F1C0B9FD960}"/>
              </a:ext>
            </a:extLst>
          </p:cNvPr>
          <p:cNvSpPr txBox="1"/>
          <p:nvPr/>
        </p:nvSpPr>
        <p:spPr>
          <a:xfrm>
            <a:off x="828974" y="1821770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810F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85,21%</a:t>
            </a:r>
            <a:endParaRPr lang="en-US" sz="1400" b="1" dirty="0">
              <a:solidFill>
                <a:srgbClr val="A9810F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B449CD-A0F8-C34A-B1F5-5A5BCEA8C9D0}"/>
              </a:ext>
            </a:extLst>
          </p:cNvPr>
          <p:cNvSpPr txBox="1"/>
          <p:nvPr/>
        </p:nvSpPr>
        <p:spPr>
          <a:xfrm>
            <a:off x="2302426" y="4085700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810F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11,32%</a:t>
            </a:r>
            <a:endParaRPr lang="en-US" sz="1400" b="1" dirty="0">
              <a:solidFill>
                <a:srgbClr val="A9810F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C0DAF-D71F-984B-8241-B2E553EB001E}"/>
              </a:ext>
            </a:extLst>
          </p:cNvPr>
          <p:cNvSpPr txBox="1"/>
          <p:nvPr/>
        </p:nvSpPr>
        <p:spPr>
          <a:xfrm>
            <a:off x="3787465" y="4395398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810F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0,22%</a:t>
            </a:r>
            <a:endParaRPr lang="en-US" sz="1400" b="1" dirty="0">
              <a:solidFill>
                <a:srgbClr val="A9810F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E831AF-97C9-2040-AE1D-BECF4E602396}"/>
              </a:ext>
            </a:extLst>
          </p:cNvPr>
          <p:cNvSpPr txBox="1"/>
          <p:nvPr/>
        </p:nvSpPr>
        <p:spPr>
          <a:xfrm>
            <a:off x="5224300" y="4384271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810F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3,01%</a:t>
            </a:r>
            <a:endParaRPr lang="en-US" sz="1400" b="1" dirty="0">
              <a:solidFill>
                <a:srgbClr val="A9810F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B837895-EE09-3442-8CE3-EF400FA63859}"/>
              </a:ext>
            </a:extLst>
          </p:cNvPr>
          <p:cNvSpPr/>
          <p:nvPr/>
        </p:nvSpPr>
        <p:spPr>
          <a:xfrm>
            <a:off x="1478969" y="2129548"/>
            <a:ext cx="528810" cy="2636588"/>
          </a:xfrm>
          <a:prstGeom prst="rect">
            <a:avLst/>
          </a:prstGeom>
          <a:solidFill>
            <a:srgbClr val="A9810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CFD3FF-C750-4D4A-B092-A425BACA93EA}"/>
              </a:ext>
            </a:extLst>
          </p:cNvPr>
          <p:cNvSpPr/>
          <p:nvPr/>
        </p:nvSpPr>
        <p:spPr>
          <a:xfrm>
            <a:off x="2952422" y="4411900"/>
            <a:ext cx="528810" cy="354236"/>
          </a:xfrm>
          <a:prstGeom prst="rect">
            <a:avLst/>
          </a:prstGeom>
          <a:solidFill>
            <a:srgbClr val="A9810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A702420-D76D-2C42-8EF9-722DDE028663}"/>
              </a:ext>
            </a:extLst>
          </p:cNvPr>
          <p:cNvSpPr/>
          <p:nvPr/>
        </p:nvSpPr>
        <p:spPr>
          <a:xfrm>
            <a:off x="4437461" y="4730136"/>
            <a:ext cx="528810" cy="36000"/>
          </a:xfrm>
          <a:prstGeom prst="rect">
            <a:avLst/>
          </a:prstGeom>
          <a:solidFill>
            <a:srgbClr val="A9810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04F68C-BF1D-C548-A7BC-8AB689CFAE36}"/>
              </a:ext>
            </a:extLst>
          </p:cNvPr>
          <p:cNvSpPr/>
          <p:nvPr/>
        </p:nvSpPr>
        <p:spPr>
          <a:xfrm>
            <a:off x="5874296" y="4692048"/>
            <a:ext cx="528810" cy="74088"/>
          </a:xfrm>
          <a:prstGeom prst="rect">
            <a:avLst/>
          </a:prstGeom>
          <a:solidFill>
            <a:srgbClr val="A9810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E0424E-97D1-9A48-B096-45E32062BF3D}"/>
              </a:ext>
            </a:extLst>
          </p:cNvPr>
          <p:cNvSpPr txBox="1"/>
          <p:nvPr/>
        </p:nvSpPr>
        <p:spPr>
          <a:xfrm>
            <a:off x="6684875" y="4399742"/>
            <a:ext cx="1828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9810F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0,24%</a:t>
            </a:r>
            <a:endParaRPr lang="en-US" sz="1400" b="1" dirty="0">
              <a:solidFill>
                <a:srgbClr val="A9810F"/>
              </a:solidFill>
              <a:latin typeface="Arial" panose="020B0604020202020204" pitchFamily="34" charset="0"/>
              <a:ea typeface="Montserrat Extra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B23E30B-8A88-0F45-A377-5C51E7C22696}"/>
              </a:ext>
            </a:extLst>
          </p:cNvPr>
          <p:cNvSpPr/>
          <p:nvPr/>
        </p:nvSpPr>
        <p:spPr>
          <a:xfrm>
            <a:off x="7334871" y="4730136"/>
            <a:ext cx="528810" cy="36000"/>
          </a:xfrm>
          <a:prstGeom prst="rect">
            <a:avLst/>
          </a:prstGeom>
          <a:solidFill>
            <a:srgbClr val="A9810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4684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4620" y="1100220"/>
            <a:ext cx="6857999" cy="4466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662606"/>
            <a:ext cx="1600200" cy="273844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431619"/>
              </p:ext>
            </p:extLst>
          </p:nvPr>
        </p:nvGraphicFramePr>
        <p:xfrm>
          <a:off x="363256" y="1100218"/>
          <a:ext cx="8467593" cy="4423760"/>
        </p:xfrm>
        <a:graphic>
          <a:graphicData uri="http://schemas.openxmlformats.org/drawingml/2006/table">
            <a:tbl>
              <a:tblPr/>
              <a:tblGrid>
                <a:gridCol w="3474250">
                  <a:extLst>
                    <a:ext uri="{9D8B030D-6E8A-4147-A177-3AD203B41FA5}">
                      <a16:colId xmlns:a16="http://schemas.microsoft.com/office/drawing/2014/main" xmlns="" val="3526911441"/>
                    </a:ext>
                  </a:extLst>
                </a:gridCol>
                <a:gridCol w="1173406">
                  <a:extLst>
                    <a:ext uri="{9D8B030D-6E8A-4147-A177-3AD203B41FA5}">
                      <a16:colId xmlns:a16="http://schemas.microsoft.com/office/drawing/2014/main" xmlns="" val="175473109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87636291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379843573"/>
                    </a:ext>
                  </a:extLst>
                </a:gridCol>
                <a:gridCol w="1168177">
                  <a:extLst>
                    <a:ext uri="{9D8B030D-6E8A-4147-A177-3AD203B41FA5}">
                      <a16:colId xmlns:a16="http://schemas.microsoft.com/office/drawing/2014/main" xmlns="" val="633966521"/>
                    </a:ext>
                  </a:extLst>
                </a:gridCol>
              </a:tblGrid>
              <a:tr h="101581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Programmes 4:  </a:t>
                      </a:r>
                    </a:p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National Prosecuting Authority</a:t>
                      </a:r>
                    </a:p>
                  </a:txBody>
                  <a:tcPr marL="6338" marR="6338" marT="6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2020/21</a:t>
                      </a:r>
                    </a:p>
                  </a:txBody>
                  <a:tcPr marL="6338" marR="6338" marT="633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 marL="6338" marR="6338" marT="633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2022/23</a:t>
                      </a:r>
                    </a:p>
                  </a:txBody>
                  <a:tcPr marL="6338" marR="6338" marT="633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Total MTEF Request (Excl 2019/20)</a:t>
                      </a:r>
                    </a:p>
                  </a:txBody>
                  <a:tcPr marL="6338" marR="6338" marT="6338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608966"/>
                  </a:ext>
                </a:extLst>
              </a:tr>
              <a:tr h="5980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Aspirant Prosecutor’s Programme</a:t>
                      </a:r>
                    </a:p>
                  </a:txBody>
                  <a:tcPr marL="6338" marR="6338" marT="63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30 000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60 000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70 000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160 000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139725"/>
                  </a:ext>
                </a:extLst>
              </a:tr>
              <a:tr h="5980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Critical NPS posts </a:t>
                      </a:r>
                    </a:p>
                  </a:txBody>
                  <a:tcPr marL="6338" marR="6338" marT="63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91 478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96 967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96 967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285 412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596058"/>
                  </a:ext>
                </a:extLst>
              </a:tr>
              <a:tr h="5980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Investigating Directorate</a:t>
                      </a:r>
                    </a:p>
                  </a:txBody>
                  <a:tcPr marL="6338" marR="6338" marT="63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115 276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126 601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135 463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377 340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0984678"/>
                  </a:ext>
                </a:extLst>
              </a:tr>
              <a:tr h="101581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AFU, SCCU Capacity, Safety, Security and    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Witness Protection</a:t>
                      </a:r>
                    </a:p>
                    <a:p>
                      <a:pPr marL="0" algn="l" defTabSz="457200" rtl="0" eaLnBrk="1" fontAlgn="b" latinLnBrk="0" hangingPunct="1"/>
                      <a:endParaRPr lang="en-ZA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338" marR="6338" marT="63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132 245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141 501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151 407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425 153 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2496176"/>
                  </a:ext>
                </a:extLst>
              </a:tr>
              <a:tr h="5980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Total</a:t>
                      </a:r>
                    </a:p>
                  </a:txBody>
                  <a:tcPr marL="6338" marR="6338" marT="63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368 999 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425 069 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453 837 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1 247 905 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1263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BCAAC1-E3BA-244B-8930-302F23BD7334}"/>
              </a:ext>
            </a:extLst>
          </p:cNvPr>
          <p:cNvSpPr txBox="1"/>
          <p:nvPr/>
        </p:nvSpPr>
        <p:spPr>
          <a:xfrm>
            <a:off x="-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MTEF – Additional Funding</a:t>
            </a:r>
          </a:p>
        </p:txBody>
      </p:sp>
    </p:spTree>
    <p:extLst>
      <p:ext uri="{BB962C8B-B14F-4D97-AF65-F5344CB8AC3E}">
        <p14:creationId xmlns:p14="http://schemas.microsoft.com/office/powerpoint/2010/main" xmlns="" val="425280249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672520"/>
            <a:ext cx="1600200" cy="273844"/>
          </a:xfrm>
        </p:spPr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1680792"/>
              </p:ext>
            </p:extLst>
          </p:nvPr>
        </p:nvGraphicFramePr>
        <p:xfrm>
          <a:off x="363256" y="1132980"/>
          <a:ext cx="8467593" cy="4390998"/>
        </p:xfrm>
        <a:graphic>
          <a:graphicData uri="http://schemas.openxmlformats.org/drawingml/2006/table">
            <a:tbl>
              <a:tblPr/>
              <a:tblGrid>
                <a:gridCol w="2624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6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5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7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65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65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4348">
                <a:tc rowSpan="2">
                  <a:txBody>
                    <a:bodyPr/>
                    <a:lstStyle/>
                    <a:p>
                      <a:pPr marL="92075" indent="0" algn="ctr" rtl="0" fontAlgn="t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R’ thousand</a:t>
                      </a:r>
                    </a:p>
                  </a:txBody>
                  <a:tcPr marL="49537" marR="5504" marT="5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2019/20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2020/21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2021/22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2022/23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Average % increase over MTEF</a:t>
                      </a:r>
                    </a:p>
                    <a:p>
                      <a:pPr marL="0" algn="ctr" defTabSz="457200" rtl="0" eaLnBrk="1" fontAlgn="ctr" latinLnBrk="0" hangingPunct="1"/>
                      <a:endParaRPr lang="en-ZA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3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Adjusted Appropriation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Medium Term Estimates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F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862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Compensation of employees</a:t>
                      </a:r>
                    </a:p>
                  </a:txBody>
                  <a:tcPr marL="5504" marR="5504" marT="55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3 512 046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3 974 211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4 259 377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4 423 047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8,06%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862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Goods and services</a:t>
                      </a:r>
                    </a:p>
                  </a:txBody>
                  <a:tcPr marL="5504" marR="5504" marT="55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466 698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553 760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587 814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611 403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9,61%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862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Households</a:t>
                      </a:r>
                    </a:p>
                  </a:txBody>
                  <a:tcPr marL="5504" marR="5504" marT="55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8 874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9 362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9 888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10 359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5,29%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862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Machinery &amp; equipment</a:t>
                      </a:r>
                    </a:p>
                  </a:txBody>
                  <a:tcPr marL="5504" marR="5504" marT="55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123 900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35 992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37 712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39 759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-20,25%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109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Departmental agencies and accounts</a:t>
                      </a:r>
                    </a:p>
                  </a:txBody>
                  <a:tcPr marL="5504" marR="5504" marT="55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81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10 048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10 601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11 195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11 611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4,94%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348">
                <a:tc rowSpan="2">
                  <a:txBody>
                    <a:bodyPr/>
                    <a:lstStyle/>
                    <a:p>
                      <a:pPr marL="92075" indent="0" algn="l" rtl="0" fontAlgn="b"/>
                      <a:r>
                        <a:rPr lang="en-ZA" sz="1400" b="1" i="0" u="none" strike="noStrike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5504" marR="5504" marT="55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4 121 566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4 583 926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4 905 986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5 096 179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1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7,37%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348">
                <a:tc vMerge="1">
                  <a:txBody>
                    <a:bodyPr/>
                    <a:lstStyle/>
                    <a:p>
                      <a:pPr algn="l" rtl="0" fontAlgn="b"/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504" marR="5504" marT="5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8,48%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11,22%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7,03%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3,88%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ZA" sz="1400" b="0" i="0" u="none" strike="noStrike" kern="1200" dirty="0">
                          <a:solidFill>
                            <a:srgbClr val="A9810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7,37%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8958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FD2404-1C26-1B44-B3EF-93DB4076DA33}"/>
              </a:ext>
            </a:extLst>
          </p:cNvPr>
          <p:cNvSpPr txBox="1"/>
          <p:nvPr/>
        </p:nvSpPr>
        <p:spPr>
          <a:xfrm>
            <a:off x="-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Budget Growth per Economic Classification: MTEF</a:t>
            </a:r>
          </a:p>
        </p:txBody>
      </p:sp>
    </p:spTree>
    <p:extLst>
      <p:ext uri="{BB962C8B-B14F-4D97-AF65-F5344CB8AC3E}">
        <p14:creationId xmlns:p14="http://schemas.microsoft.com/office/powerpoint/2010/main" xmlns="" val="193251817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Plan to Full Spend 2020/21 Budget Allocation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880" y="1240971"/>
            <a:ext cx="8622983" cy="4421691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District court prosecutors recruited mainly from outside the NPA - will result in higher </a:t>
            </a:r>
            <a:r>
              <a:rPr lang="en-ZA" sz="1800" dirty="0" err="1">
                <a:solidFill>
                  <a:srgbClr val="000000"/>
                </a:solidFill>
              </a:rPr>
              <a:t>CoE</a:t>
            </a:r>
            <a:r>
              <a:rPr lang="en-ZA" sz="1800" dirty="0">
                <a:solidFill>
                  <a:srgbClr val="000000"/>
                </a:solidFill>
              </a:rPr>
              <a:t> expenditure 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Spending priorities determined in NPA Procurement Plan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Tenders have already commenced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Anticipated that goods and services budget will be fully utilised during the 2020/21 financial year</a:t>
            </a:r>
          </a:p>
        </p:txBody>
      </p:sp>
    </p:spTree>
    <p:extLst>
      <p:ext uri="{BB962C8B-B14F-4D97-AF65-F5344CB8AC3E}">
        <p14:creationId xmlns:p14="http://schemas.microsoft.com/office/powerpoint/2010/main" xmlns="" val="1444484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EBD2B-076D-8847-B851-AB1D3E6C4B6B}"/>
              </a:ext>
            </a:extLst>
          </p:cNvPr>
          <p:cNvSpPr txBox="1"/>
          <p:nvPr/>
        </p:nvSpPr>
        <p:spPr>
          <a:xfrm>
            <a:off x="368300" y="3013501"/>
            <a:ext cx="5630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Human Resources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05D125-C483-574C-ACF5-DEC68104C904}"/>
              </a:ext>
            </a:extLst>
          </p:cNvPr>
          <p:cNvSpPr/>
          <p:nvPr/>
        </p:nvSpPr>
        <p:spPr>
          <a:xfrm>
            <a:off x="0" y="330201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D2CB6-FB37-6049-BD12-8D8B2650E981}"/>
              </a:ext>
            </a:extLst>
          </p:cNvPr>
          <p:cNvSpPr txBox="1"/>
          <p:nvPr/>
        </p:nvSpPr>
        <p:spPr>
          <a:xfrm>
            <a:off x="635000" y="36622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Prosecuting Authority (NPA)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D84AF4-F083-4049-9A66-68184F1E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5"/>
          <a:stretch/>
        </p:blipFill>
        <p:spPr>
          <a:xfrm>
            <a:off x="5292436" y="853421"/>
            <a:ext cx="3851563" cy="5489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489959-7759-7F4C-8CE7-0F8AB799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571999" y="6009173"/>
            <a:ext cx="4572000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FE7A0-9E3F-9C45-875E-0D1D151827D6}"/>
              </a:ext>
            </a:extLst>
          </p:cNvPr>
          <p:cNvSpPr txBox="1"/>
          <p:nvPr/>
        </p:nvSpPr>
        <p:spPr>
          <a:xfrm>
            <a:off x="8428683" y="6412381"/>
            <a:ext cx="377355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pPr algn="ctr"/>
              <a:t>27</a:t>
            </a:fld>
            <a:r>
              <a:rPr lang="id-ID" sz="1050" b="0" i="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41157064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Human Resources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2880" y="1240971"/>
            <a:ext cx="8622983" cy="4421691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Recruitment is an ongoing process - priority given to fill all the current vacancies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ID continue to recruit as per plan (153 staff)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Process has commenced for recruitment of ± 400 aspirant prosecutors with appointment date of August 2020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District court prosecutors recruited mainly from outside the NPA - will result in higher </a:t>
            </a:r>
            <a:r>
              <a:rPr lang="en-ZA" sz="1800" dirty="0" err="1">
                <a:solidFill>
                  <a:srgbClr val="000000"/>
                </a:solidFill>
              </a:rPr>
              <a:t>CoE</a:t>
            </a:r>
            <a:r>
              <a:rPr lang="en-ZA" sz="1800" dirty="0">
                <a:solidFill>
                  <a:srgbClr val="000000"/>
                </a:solidFill>
              </a:rPr>
              <a:t> expenditure </a:t>
            </a:r>
          </a:p>
        </p:txBody>
      </p:sp>
    </p:spTree>
    <p:extLst>
      <p:ext uri="{BB962C8B-B14F-4D97-AF65-F5344CB8AC3E}">
        <p14:creationId xmlns:p14="http://schemas.microsoft.com/office/powerpoint/2010/main" xmlns="" val="3333633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6F34B2D-4BC7-43BE-A305-C59C4BF1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3F7F36-7FEF-4C21-BF30-490B12C3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Critical Skills Development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4832DA-483D-42D8-84D9-72D14BEB4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284" y="877063"/>
            <a:ext cx="8646837" cy="4879560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solidFill>
                  <a:srgbClr val="000000"/>
                </a:solidFill>
              </a:rPr>
              <a:t>NPA has to invest in development/sourcing of critical skills as a matter of urgency e.g. specialist skills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900" dirty="0">
                <a:solidFill>
                  <a:srgbClr val="000000"/>
                </a:solidFill>
              </a:rPr>
              <a:t>Capacity to prosecute serious economic crime as well as corruption - need to work with SAPS to improve our combined skills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900" dirty="0">
                <a:solidFill>
                  <a:srgbClr val="000000"/>
                </a:solidFill>
              </a:rPr>
              <a:t>CJS not geared to do forensic investigation – need to have access to forensic investigation capacity – duplicate and charge government repeatedly – internal government capacity needed 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900" dirty="0">
                <a:solidFill>
                  <a:srgbClr val="000000"/>
                </a:solidFill>
              </a:rPr>
              <a:t>Newly created Innovation &amp; Policy Support Office in Office of NDPP - staffed with external/internal resources - brings much-needed capacity to NPA, to respond dynamically to strategic &amp; intractable operational challenges </a:t>
            </a:r>
            <a:r>
              <a:rPr lang="en-US" sz="1900" dirty="0">
                <a:solidFill>
                  <a:srgbClr val="000000"/>
                </a:solidFill>
              </a:rPr>
              <a:t> </a:t>
            </a:r>
            <a:endParaRPr lang="en-ZA" sz="1900" dirty="0">
              <a:solidFill>
                <a:srgbClr val="000000"/>
              </a:solidFill>
            </a:endParaRP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39880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EBD2B-076D-8847-B851-AB1D3E6C4B6B}"/>
              </a:ext>
            </a:extLst>
          </p:cNvPr>
          <p:cNvSpPr txBox="1"/>
          <p:nvPr/>
        </p:nvSpPr>
        <p:spPr>
          <a:xfrm>
            <a:off x="368300" y="3013501"/>
            <a:ext cx="492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05D125-C483-574C-ACF5-DEC68104C904}"/>
              </a:ext>
            </a:extLst>
          </p:cNvPr>
          <p:cNvSpPr/>
          <p:nvPr/>
        </p:nvSpPr>
        <p:spPr>
          <a:xfrm>
            <a:off x="0" y="330201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D2CB6-FB37-6049-BD12-8D8B2650E981}"/>
              </a:ext>
            </a:extLst>
          </p:cNvPr>
          <p:cNvSpPr txBox="1"/>
          <p:nvPr/>
        </p:nvSpPr>
        <p:spPr>
          <a:xfrm>
            <a:off x="635000" y="36622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PROSECUTING AUTHORITY (NPA)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D84AF4-F083-4049-9A66-68184F1E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5"/>
          <a:stretch/>
        </p:blipFill>
        <p:spPr>
          <a:xfrm>
            <a:off x="5292436" y="853421"/>
            <a:ext cx="3851563" cy="5489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489959-7759-7F4C-8CE7-0F8AB799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571999" y="6009173"/>
            <a:ext cx="4572000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FE7A0-9E3F-9C45-875E-0D1D151827D6}"/>
              </a:ext>
            </a:extLst>
          </p:cNvPr>
          <p:cNvSpPr txBox="1"/>
          <p:nvPr/>
        </p:nvSpPr>
        <p:spPr>
          <a:xfrm>
            <a:off x="8428683" y="6412381"/>
            <a:ext cx="377355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pPr algn="ctr"/>
              <a:t>3</a:t>
            </a:fld>
            <a:r>
              <a:rPr lang="id-ID" sz="1050" b="0" i="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6759012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FD74A5E-131E-4207-B419-27358D3AA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71E90FE-2174-4D91-9685-48E44A3F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Going Forward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884E68-1F6B-49DF-BB52-32959028C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260" y="962527"/>
            <a:ext cx="8478604" cy="4700136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NPA Covid-19 Task Team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As part of larger Government &amp; JCPS, NPA has developed response to economic devastation of Covid-19 (will address this in operational plans) </a:t>
            </a:r>
            <a:endParaRPr lang="en-ZA" sz="1800" dirty="0">
              <a:solidFill>
                <a:srgbClr val="000000"/>
              </a:solidFill>
            </a:endParaRP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solidFill>
                  <a:srgbClr val="000000"/>
                </a:solidFill>
              </a:rPr>
              <a:t>The following streams have been identified:</a:t>
            </a:r>
          </a:p>
          <a:p>
            <a:pPr marL="800100" lvl="3" indent="-342900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Legislative review and amendment</a:t>
            </a:r>
            <a:endParaRPr lang="en-ZA" sz="1600" dirty="0">
              <a:solidFill>
                <a:srgbClr val="000000"/>
              </a:solidFill>
            </a:endParaRPr>
          </a:p>
          <a:p>
            <a:pPr marL="800100" lvl="3" indent="-342900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Digitisation </a:t>
            </a:r>
            <a:endParaRPr lang="en-ZA" sz="1600" dirty="0">
              <a:solidFill>
                <a:srgbClr val="000000"/>
              </a:solidFill>
            </a:endParaRPr>
          </a:p>
          <a:p>
            <a:pPr marL="800100" lvl="3" indent="-342900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Capacity building</a:t>
            </a:r>
            <a:endParaRPr lang="en-ZA" sz="1600" dirty="0">
              <a:solidFill>
                <a:srgbClr val="000000"/>
              </a:solidFill>
            </a:endParaRPr>
          </a:p>
          <a:p>
            <a:pPr marL="800100" lvl="3" indent="-342900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AFU and CARA </a:t>
            </a:r>
            <a:endParaRPr lang="en-ZA" sz="1600" dirty="0">
              <a:solidFill>
                <a:srgbClr val="000000"/>
              </a:solidFill>
            </a:endParaRPr>
          </a:p>
          <a:p>
            <a:pPr marL="800100" lvl="3" indent="-342900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+mj-lt"/>
              <a:buAutoNum type="arabicPeriod"/>
              <a:defRPr/>
            </a:pPr>
            <a:r>
              <a:rPr lang="en-GB" sz="1600" dirty="0">
                <a:solidFill>
                  <a:srgbClr val="000000"/>
                </a:solidFill>
              </a:rPr>
              <a:t>International cooperation</a:t>
            </a:r>
            <a:endParaRPr lang="en-ZA" sz="1600" dirty="0">
              <a:solidFill>
                <a:srgbClr val="000000"/>
              </a:solidFill>
            </a:endParaRPr>
          </a:p>
          <a:p>
            <a:pPr>
              <a:buClr>
                <a:srgbClr val="A9810F"/>
              </a:buClr>
            </a:pPr>
            <a:r>
              <a:rPr lang="en-ZA" sz="1600" dirty="0">
                <a:solidFill>
                  <a:srgbClr val="000000"/>
                </a:solidFill>
              </a:rPr>
              <a:t>	(Each stream has an assigned owner)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94151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7624" y="513647"/>
            <a:ext cx="5345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E9B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42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86436" y="812268"/>
            <a:ext cx="8571123" cy="53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71463" lvl="2" indent="-271463" algn="just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00" dirty="0"/>
              <a:t>The plans are: 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00" dirty="0"/>
              <a:t>In line with revised public sector planning framework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00" dirty="0"/>
              <a:t>Linked to </a:t>
            </a:r>
            <a:r>
              <a:rPr lang="en-US" sz="1300" dirty="0"/>
              <a:t>government’s broader policy, National Development Plan (NDP 2030) and Medium-Term Strategic Framework (MTSF, 2019-2024)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Aligned to DoJ&amp;CD plan</a:t>
            </a:r>
          </a:p>
          <a:p>
            <a:pPr marL="457200" lvl="3" algn="just" defTabSz="422041">
              <a:lnSpc>
                <a:spcPct val="150000"/>
              </a:lnSpc>
              <a:buClr>
                <a:srgbClr val="A9810F"/>
              </a:buClr>
              <a:buSzPct val="100000"/>
              <a:defRPr/>
            </a:pPr>
            <a:endParaRPr lang="en-US" sz="1300" dirty="0"/>
          </a:p>
          <a:p>
            <a:pPr marL="271463" lvl="2" indent="-271463" algn="just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The process followed to develop the plans was: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56B2B4-26B6-724C-8C81-BF5942D4CE19}"/>
              </a:ext>
            </a:extLst>
          </p:cNvPr>
          <p:cNvSpPr txBox="1"/>
          <p:nvPr/>
        </p:nvSpPr>
        <p:spPr>
          <a:xfrm>
            <a:off x="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D486632-E1A9-426B-8843-70D4D89AB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02195391"/>
              </p:ext>
            </p:extLst>
          </p:nvPr>
        </p:nvGraphicFramePr>
        <p:xfrm>
          <a:off x="1271248" y="3139126"/>
          <a:ext cx="6601497" cy="25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7549539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6200" y="753533"/>
            <a:ext cx="9067797" cy="54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71463" lvl="2" indent="-271463" algn="just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Strategic plan demonstrates how NPA will: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make an impact </a:t>
            </a:r>
            <a:r>
              <a:rPr lang="en-GB" sz="1400" dirty="0">
                <a:ea typeface="Arial Unicode MS"/>
              </a:rPr>
              <a:t>to effectively address unacceptably high levels of serious &amp; violent crime, (SGBV; serious economic crimes and in particular corruption) </a:t>
            </a:r>
            <a:r>
              <a:rPr lang="en-US" sz="1400" dirty="0">
                <a:solidFill>
                  <a:srgbClr val="000000"/>
                </a:solidFill>
                <a:ea typeface="Arial Unicode MS"/>
              </a:rPr>
              <a:t>to reaffirm its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contribution to NDP 2030 goals &amp; JCPS cluster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000000"/>
                </a:solidFill>
              </a:rPr>
              <a:t>Strategy underpinned by 4 key pillars: </a:t>
            </a:r>
            <a:r>
              <a:rPr lang="en-GB" sz="1400" b="1" i="1" dirty="0">
                <a:solidFill>
                  <a:srgbClr val="000000"/>
                </a:solidFill>
              </a:rPr>
              <a:t>Independence, Professionalism, Accountability &amp; Credibility</a:t>
            </a:r>
            <a:endParaRPr lang="en-US" sz="1400" b="1" i="1" dirty="0">
              <a:solidFill>
                <a:srgbClr val="000000"/>
              </a:solidFill>
            </a:endParaRP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Strategy aligned to </a:t>
            </a:r>
            <a:r>
              <a:rPr lang="en-US" sz="14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DoJ&amp;CD impact statement </a:t>
            </a:r>
            <a:r>
              <a:rPr lang="en-US" sz="1400" i="1" dirty="0">
                <a:solidFill>
                  <a:srgbClr val="000000"/>
                </a:solidFill>
                <a:ea typeface="Times New Roman" panose="02020603050405020304" pitchFamily="18" charset="0"/>
              </a:rPr>
              <a:t>of “</a:t>
            </a:r>
            <a:r>
              <a:rPr lang="en-GB" sz="1400" b="1" i="1" dirty="0"/>
              <a:t>Improved public perception, confidence in the justice system and respect for the rule of law</a:t>
            </a:r>
            <a:r>
              <a:rPr lang="en-US" sz="1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”</a:t>
            </a: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&amp; </a:t>
            </a:r>
            <a:r>
              <a:rPr lang="en-US" sz="1400" u="sng" dirty="0">
                <a:solidFill>
                  <a:srgbClr val="000000"/>
                </a:solidFill>
                <a:ea typeface="Times New Roman" panose="02020603050405020304" pitchFamily="18" charset="0"/>
              </a:rPr>
              <a:t>DoJ&amp;CD Outcomes 2 and 6</a:t>
            </a:r>
            <a:endParaRPr lang="en-GB" sz="1400" u="sng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71463" lvl="2" indent="-271463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NPA has therefore committed itself to work towards achievement of the following: </a:t>
            </a:r>
          </a:p>
          <a:p>
            <a:pPr marL="0" lvl="2" defTabSz="422041" fontAlgn="auto">
              <a:spcAft>
                <a:spcPts val="0"/>
              </a:spcAft>
              <a:buClr>
                <a:srgbClr val="A9810F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</a:p>
          <a:p>
            <a:pPr marL="0" lvl="2" defTabSz="422041" fontAlgn="auto">
              <a:spcAft>
                <a:spcPts val="0"/>
              </a:spcAft>
              <a:buClr>
                <a:srgbClr val="A9810F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    Impact statement: </a:t>
            </a:r>
            <a:r>
              <a:rPr lang="en-GB" sz="1400" b="1" dirty="0">
                <a:solidFill>
                  <a:srgbClr val="A9810F"/>
                </a:solidFill>
                <a:latin typeface="+mn-lt"/>
                <a:cs typeface="+mn-cs"/>
              </a:rPr>
              <a:t>A South Africa in which crime is significantly reduced and everyone feels safe and 						                  abides by the law</a:t>
            </a:r>
            <a:endParaRPr lang="en-US" sz="1400" b="1" dirty="0">
              <a:solidFill>
                <a:srgbClr val="A9810F"/>
              </a:solidFill>
              <a:latin typeface="+mn-lt"/>
              <a:cs typeface="+mn-cs"/>
            </a:endParaRPr>
          </a:p>
          <a:p>
            <a:pPr marL="0" lvl="2" defTabSz="422041" fontAlgn="auto">
              <a:spcAft>
                <a:spcPts val="0"/>
              </a:spcAft>
              <a:buClr>
                <a:srgbClr val="A9810F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	Outcome:               </a:t>
            </a:r>
            <a:r>
              <a:rPr lang="en-US" sz="1400" b="1" dirty="0">
                <a:solidFill>
                  <a:srgbClr val="A9810F"/>
                </a:solidFill>
                <a:latin typeface="+mn-lt"/>
                <a:cs typeface="+mn-cs"/>
              </a:rPr>
              <a:t>Crime and Corruption significantly reduced through effective prosecution</a:t>
            </a:r>
          </a:p>
          <a:p>
            <a:pPr marL="0" lvl="2" defTabSz="422041" fontAlgn="auto">
              <a:spcAft>
                <a:spcPts val="0"/>
              </a:spcAft>
              <a:buClr>
                <a:srgbClr val="A9810F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	Sub-outcomes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:</a:t>
            </a:r>
          </a:p>
          <a:p>
            <a:pPr marL="1885950" lvl="5" indent="-285750" defTabSz="422041">
              <a:buClr>
                <a:srgbClr val="A9810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A9810F"/>
                </a:solidFill>
                <a:ea typeface="Times New Roman" panose="02020603050405020304" pitchFamily="18" charset="0"/>
              </a:rPr>
              <a:t>Increased feelings of safety and security </a:t>
            </a:r>
          </a:p>
          <a:p>
            <a:pPr marL="1885950" lvl="5" indent="-285750" defTabSz="422041">
              <a:buClr>
                <a:srgbClr val="A9810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A9810F"/>
                </a:solidFill>
                <a:ea typeface="Times New Roman" panose="02020603050405020304" pitchFamily="18" charset="0"/>
              </a:rPr>
              <a:t>Improved investor confidence in SA through high-impact prosecution</a:t>
            </a:r>
          </a:p>
          <a:p>
            <a:pPr marL="1885950" lvl="5" indent="-285750" defTabSz="422041">
              <a:buClr>
                <a:srgbClr val="A9810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A9810F"/>
                </a:solidFill>
                <a:ea typeface="Times New Roman" panose="02020603050405020304" pitchFamily="18" charset="0"/>
              </a:rPr>
              <a:t>Improved access to NPA services for all</a:t>
            </a:r>
            <a:endParaRPr lang="en-GB" sz="1400" b="1" dirty="0">
              <a:solidFill>
                <a:srgbClr val="A9810F"/>
              </a:solidFill>
              <a:ea typeface="Times New Roman" panose="02020603050405020304" pitchFamily="18" charset="0"/>
            </a:endParaRPr>
          </a:p>
          <a:p>
            <a:pPr marL="0" lvl="2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defRPr/>
            </a:pPr>
            <a:endParaRPr lang="en-GB" sz="1600" dirty="0"/>
          </a:p>
          <a:p>
            <a:pPr marL="447675" lvl="2" indent="-447675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/>
          </a:p>
          <a:p>
            <a:pPr marL="447675" lvl="2" indent="-447675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47675" lvl="2" indent="-447675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56B2B4-26B6-724C-8C81-BF5942D4CE19}"/>
              </a:ext>
            </a:extLst>
          </p:cNvPr>
          <p:cNvSpPr txBox="1"/>
          <p:nvPr/>
        </p:nvSpPr>
        <p:spPr>
          <a:xfrm>
            <a:off x="-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xmlns="" val="8164811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B73E005-1D91-4870-9218-36EF1C0A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1BEB0AF-AEDC-430E-AEC8-8B9FB53F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we arrived at NPA Outcomes/Outputs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160E77-7517-46FC-B1EE-484C9AFF3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618" y="768907"/>
            <a:ext cx="8608847" cy="4921496"/>
          </a:xfrm>
        </p:spPr>
        <p:txBody>
          <a:bodyPr/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Our country needs more from the NPA – the </a:t>
            </a:r>
            <a:r>
              <a:rPr lang="en-ZA" sz="1400" i="1" dirty="0">
                <a:solidFill>
                  <a:srgbClr val="000000"/>
                </a:solidFill>
              </a:rPr>
              <a:t>status quo </a:t>
            </a:r>
            <a:r>
              <a:rPr lang="en-ZA" sz="1400" dirty="0">
                <a:solidFill>
                  <a:srgbClr val="000000"/>
                </a:solidFill>
              </a:rPr>
              <a:t>cannot persist 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Need to address: </a:t>
            </a: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Impact of gross corruption on SA </a:t>
            </a: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High levels of crime especially serious violent crimes, SGBV &amp; serious economic crimes</a:t>
            </a:r>
          </a:p>
          <a:p>
            <a:pPr marL="1185863" lvl="4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Communities persistently feel unsafe 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In addition to all regular strategic planning activities, NPA senior leadership strategised over 3 days (October 2019) to get to “</a:t>
            </a:r>
            <a:r>
              <a:rPr lang="en-ZA" sz="1400" b="1" dirty="0">
                <a:solidFill>
                  <a:srgbClr val="000000"/>
                </a:solidFill>
              </a:rPr>
              <a:t>10X thinking and 10X impact”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Breakaway sessions for leaders to continually leverage their thinking</a:t>
            </a: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solidFill>
                  <a:srgbClr val="000000"/>
                </a:solidFill>
              </a:rPr>
              <a:t>Probing questions included: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Crime types/patterns/trends diagnosis and how do we respond?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What does SA want and need from the NPA - particularly the poor?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What does </a:t>
            </a:r>
            <a:r>
              <a:rPr lang="en-ZA" b="1" dirty="0">
                <a:solidFill>
                  <a:srgbClr val="000000"/>
                </a:solidFill>
              </a:rPr>
              <a:t>10X</a:t>
            </a:r>
            <a:r>
              <a:rPr lang="en-ZA" dirty="0">
                <a:solidFill>
                  <a:srgbClr val="000000"/>
                </a:solidFill>
              </a:rPr>
              <a:t> mean </a:t>
            </a:r>
            <a:r>
              <a:rPr lang="en-ZA" dirty="0" err="1">
                <a:solidFill>
                  <a:srgbClr val="000000"/>
                </a:solidFill>
              </a:rPr>
              <a:t>i.t.o</a:t>
            </a:r>
            <a:r>
              <a:rPr lang="en-ZA" dirty="0">
                <a:solidFill>
                  <a:srgbClr val="000000"/>
                </a:solidFill>
              </a:rPr>
              <a:t>. of our mandate – definitely not business as usual?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How do we mend our reputation?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Are we still lawyers for the people?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ZA" dirty="0">
                <a:solidFill>
                  <a:srgbClr val="000000"/>
                </a:solidFill>
              </a:rPr>
              <a:t>How do we become victim responsive?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ZA" sz="1400" dirty="0">
              <a:solidFill>
                <a:srgbClr val="000000"/>
              </a:solidFill>
            </a:endParaRPr>
          </a:p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0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7732" y="326050"/>
            <a:ext cx="9144000" cy="500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cap="sm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npa sub-outcomes and outcome indicators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803A-3001-7B4B-A4AE-B92848C2B224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DF2EB85-072A-4E72-AEE8-0929EA88B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582343"/>
              </p:ext>
            </p:extLst>
          </p:nvPr>
        </p:nvGraphicFramePr>
        <p:xfrm>
          <a:off x="182880" y="954472"/>
          <a:ext cx="8842249" cy="4836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72">
                  <a:extLst>
                    <a:ext uri="{9D8B030D-6E8A-4147-A177-3AD203B41FA5}">
                      <a16:colId xmlns:a16="http://schemas.microsoft.com/office/drawing/2014/main" xmlns="" val="4202840071"/>
                    </a:ext>
                  </a:extLst>
                </a:gridCol>
                <a:gridCol w="2807208">
                  <a:extLst>
                    <a:ext uri="{9D8B030D-6E8A-4147-A177-3AD203B41FA5}">
                      <a16:colId xmlns:a16="http://schemas.microsoft.com/office/drawing/2014/main" xmlns="" val="4153997084"/>
                    </a:ext>
                  </a:extLst>
                </a:gridCol>
                <a:gridCol w="2440141">
                  <a:extLst>
                    <a:ext uri="{9D8B030D-6E8A-4147-A177-3AD203B41FA5}">
                      <a16:colId xmlns:a16="http://schemas.microsoft.com/office/drawing/2014/main" xmlns="" val="3423968975"/>
                    </a:ext>
                  </a:extLst>
                </a:gridCol>
                <a:gridCol w="1290611">
                  <a:extLst>
                    <a:ext uri="{9D8B030D-6E8A-4147-A177-3AD203B41FA5}">
                      <a16:colId xmlns:a16="http://schemas.microsoft.com/office/drawing/2014/main" xmlns="" val="2681727615"/>
                    </a:ext>
                  </a:extLst>
                </a:gridCol>
                <a:gridCol w="1728217">
                  <a:extLst>
                    <a:ext uri="{9D8B030D-6E8A-4147-A177-3AD203B41FA5}">
                      <a16:colId xmlns:a16="http://schemas.microsoft.com/office/drawing/2014/main" xmlns="" val="1528444178"/>
                    </a:ext>
                  </a:extLst>
                </a:gridCol>
              </a:tblGrid>
              <a:tr h="434806"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SUB-OUTCOME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OUTCOME INDICATOR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b="1" kern="12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600" b="1" kern="12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868261"/>
                  </a:ext>
                </a:extLst>
              </a:tr>
              <a:tr h="1467307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Increased feelings of safety and security</a:t>
                      </a:r>
                      <a:endParaRPr lang="en-GB" sz="1600" b="0" dirty="0">
                        <a:effectLst/>
                        <a:latin typeface="Arial Narrow" panose="020B0606020202030204" pitchFamily="34" charset="0"/>
                        <a:ea typeface="@PMingLiU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kumimoji="0" lang="en-US" sz="1600" kern="12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of satisfaction with the prosecution of </a:t>
                      </a:r>
                      <a:r>
                        <a:rPr lang="en-US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identified</a:t>
                      </a:r>
                      <a:r>
                        <a:rPr kumimoji="0" lang="en-US" sz="1600" kern="12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crime types</a:t>
                      </a:r>
                      <a:endParaRPr kumimoji="0" lang="en-US" sz="160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lvl="0" indent="0" algn="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en-US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indent="0" algn="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kumimoji="0" lang="en-US" sz="1600" kern="12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+ 30%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xmlns="" val="4267137769"/>
                  </a:ext>
                </a:extLst>
              </a:tr>
              <a:tr h="1467307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Improved</a:t>
                      </a:r>
                      <a:r>
                        <a:rPr lang="en-US" sz="16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investor confidence in South Africa through high impact prosecution</a:t>
                      </a:r>
                      <a:endParaRPr lang="en-US" sz="160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% of identified high impact corruption prosecutions instituted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ZA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0" lang="en-US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Baseline</a:t>
                      </a:r>
                      <a:r>
                        <a:rPr kumimoji="0" lang="en-US" sz="1600" kern="12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+ 25%</a:t>
                      </a:r>
                      <a:endParaRPr lang="en-ZA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205596"/>
                  </a:ext>
                </a:extLst>
              </a:tr>
              <a:tr h="1467307"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6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Improved access to NPA services to all</a:t>
                      </a:r>
                      <a:endParaRPr lang="en-US" sz="160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Level of customer satisfaction with NPA services</a:t>
                      </a:r>
                      <a:r>
                        <a:rPr lang="en-ZA" sz="1600" kern="1200" baseline="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kern="1200" baseline="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ZA" sz="1600" kern="12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81.5%</a:t>
                      </a:r>
                      <a:endParaRPr kumimoji="0" lang="en-ZA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ZA" sz="16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098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019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09761" y="935664"/>
            <a:ext cx="8571123" cy="48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271463" lvl="2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The following are internally focused priority areas of focus for the MTSF period: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Restoration of NPA credibility</a:t>
            </a:r>
            <a:endParaRPr lang="en-US" sz="15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Strategic support and innovation capacity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Enhancement of organisational capacity </a:t>
            </a:r>
            <a:endParaRPr lang="en-US" sz="15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Strengthening organisational performance through skills development</a:t>
            </a:r>
            <a:endParaRPr lang="en-US" sz="15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Promotion of sound workplace relations and employee wellbeing (staff morale)</a:t>
            </a:r>
            <a:endParaRPr lang="en-US" sz="15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Strengthening NPA communications</a:t>
            </a:r>
            <a:endParaRPr lang="en-US" sz="15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NPA complaints and ethics mechanism 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NPA autonomy</a:t>
            </a: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Community prosecutions</a:t>
            </a:r>
            <a:endParaRPr lang="en-ZA" altLang="en-US" sz="1500" dirty="0">
              <a:solidFill>
                <a:srgbClr val="000000"/>
              </a:solidFill>
            </a:endParaRPr>
          </a:p>
          <a:p>
            <a:pPr marL="728663" lvl="3" indent="-271463" algn="just" defTabSz="422041">
              <a:lnSpc>
                <a:spcPct val="150000"/>
              </a:lnSpc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rgbClr val="000000"/>
                </a:solidFill>
              </a:rPr>
              <a:t>Implementation of ECMS at all lower Courts</a:t>
            </a:r>
            <a:endParaRPr lang="en-US" sz="1500" dirty="0">
              <a:solidFill>
                <a:srgbClr val="000000"/>
              </a:solidFill>
            </a:endParaRPr>
          </a:p>
          <a:p>
            <a:pPr marL="447675" lvl="2" indent="-447675" defTabSz="422041" fontAlgn="auto">
              <a:lnSpc>
                <a:spcPct val="150000"/>
              </a:lnSpc>
              <a:spcAft>
                <a:spcPts val="0"/>
              </a:spcAft>
              <a:buClr>
                <a:srgbClr val="A9810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56B2B4-26B6-724C-8C81-BF5942D4CE19}"/>
              </a:ext>
            </a:extLst>
          </p:cNvPr>
          <p:cNvSpPr txBox="1"/>
          <p:nvPr/>
        </p:nvSpPr>
        <p:spPr>
          <a:xfrm>
            <a:off x="-1" y="3662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YEAR’S KEY INITIATIVES (FOCUS AREAS)</a:t>
            </a:r>
          </a:p>
        </p:txBody>
      </p:sp>
    </p:spTree>
    <p:extLst>
      <p:ext uri="{BB962C8B-B14F-4D97-AF65-F5344CB8AC3E}">
        <p14:creationId xmlns:p14="http://schemas.microsoft.com/office/powerpoint/2010/main" xmlns="" val="24944537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EBD2B-076D-8847-B851-AB1D3E6C4B6B}"/>
              </a:ext>
            </a:extLst>
          </p:cNvPr>
          <p:cNvSpPr txBox="1"/>
          <p:nvPr/>
        </p:nvSpPr>
        <p:spPr>
          <a:xfrm>
            <a:off x="368300" y="2662244"/>
            <a:ext cx="4776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NPA ANNUAL PERFORMANCE PLAN 2020-2021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05D125-C483-574C-ACF5-DEC68104C904}"/>
              </a:ext>
            </a:extLst>
          </p:cNvPr>
          <p:cNvSpPr/>
          <p:nvPr/>
        </p:nvSpPr>
        <p:spPr>
          <a:xfrm>
            <a:off x="0" y="330201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3D2CB6-FB37-6049-BD12-8D8B2650E981}"/>
              </a:ext>
            </a:extLst>
          </p:cNvPr>
          <p:cNvSpPr txBox="1"/>
          <p:nvPr/>
        </p:nvSpPr>
        <p:spPr>
          <a:xfrm>
            <a:off x="635000" y="36622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ZA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Prosecuting Authority (NPA)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D84AF4-F083-4049-9A66-68184F1EB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75"/>
          <a:stretch/>
        </p:blipFill>
        <p:spPr>
          <a:xfrm>
            <a:off x="5292436" y="853421"/>
            <a:ext cx="3851563" cy="5489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489959-7759-7F4C-8CE7-0F8AB799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571999" y="6009173"/>
            <a:ext cx="4572000" cy="482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BFE7A0-9E3F-9C45-875E-0D1D151827D6}"/>
              </a:ext>
            </a:extLst>
          </p:cNvPr>
          <p:cNvSpPr txBox="1"/>
          <p:nvPr/>
        </p:nvSpPr>
        <p:spPr>
          <a:xfrm>
            <a:off x="8428683" y="6412381"/>
            <a:ext cx="377355" cy="230836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fld id="{260E2A6B-A809-4840-BF14-8648BC0BDF87}" type="slidenum">
              <a:rPr lang="id-ID" sz="1050" b="0" i="0" smtClean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pPr algn="ctr"/>
              <a:t>9</a:t>
            </a:fld>
            <a:r>
              <a:rPr lang="id-ID" sz="1050" b="0" i="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5354050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31245</TotalTime>
  <Words>2250</Words>
  <Application>Microsoft Office PowerPoint</Application>
  <PresentationFormat>On-screen Show (4:3)</PresentationFormat>
  <Paragraphs>546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How we arrived at NPA Outcomes/Outputs</vt:lpstr>
      <vt:lpstr>Slide 7</vt:lpstr>
      <vt:lpstr>Slide 8</vt:lpstr>
      <vt:lpstr>Slide 9</vt:lpstr>
      <vt:lpstr>Slide 10</vt:lpstr>
      <vt:lpstr>New Indicators: NPA APP 2020/21</vt:lpstr>
      <vt:lpstr>New Operational Indicators for NPA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Plan to Full Spend 2020/21 Budget Allocation</vt:lpstr>
      <vt:lpstr>Slide 27</vt:lpstr>
      <vt:lpstr>Human Resources Overview</vt:lpstr>
      <vt:lpstr>Critical Skills Development </vt:lpstr>
      <vt:lpstr>Going Forward</vt:lpstr>
      <vt:lpstr>Slide 31</vt:lpstr>
    </vt:vector>
  </TitlesOfParts>
  <Company>DOJ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Hambury</dc:creator>
  <cp:lastModifiedBy>Monique</cp:lastModifiedBy>
  <cp:revision>1116</cp:revision>
  <cp:lastPrinted>2020-03-23T10:01:48Z</cp:lastPrinted>
  <dcterms:created xsi:type="dcterms:W3CDTF">2015-10-23T07:29:27Z</dcterms:created>
  <dcterms:modified xsi:type="dcterms:W3CDTF">2020-05-22T10:01:05Z</dcterms:modified>
</cp:coreProperties>
</file>