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 id="2147483876" r:id="rId2"/>
    <p:sldMasterId id="2147483955" r:id="rId3"/>
    <p:sldMasterId id="2147483974" r:id="rId4"/>
    <p:sldMasterId id="2147483981" r:id="rId5"/>
    <p:sldMasterId id="2147484001" r:id="rId6"/>
    <p:sldMasterId id="2147484013" r:id="rId7"/>
    <p:sldMasterId id="2147484019" r:id="rId8"/>
  </p:sldMasterIdLst>
  <p:notesMasterIdLst>
    <p:notesMasterId r:id="rId96"/>
  </p:notesMasterIdLst>
  <p:handoutMasterIdLst>
    <p:handoutMasterId r:id="rId97"/>
  </p:handoutMasterIdLst>
  <p:sldIdLst>
    <p:sldId id="855" r:id="rId9"/>
    <p:sldId id="856" r:id="rId10"/>
    <p:sldId id="798" r:id="rId11"/>
    <p:sldId id="799" r:id="rId12"/>
    <p:sldId id="915" r:id="rId13"/>
    <p:sldId id="909" r:id="rId14"/>
    <p:sldId id="910" r:id="rId15"/>
    <p:sldId id="804" r:id="rId16"/>
    <p:sldId id="821" r:id="rId17"/>
    <p:sldId id="892" r:id="rId18"/>
    <p:sldId id="894" r:id="rId19"/>
    <p:sldId id="897" r:id="rId20"/>
    <p:sldId id="898" r:id="rId21"/>
    <p:sldId id="899" r:id="rId22"/>
    <p:sldId id="900" r:id="rId23"/>
    <p:sldId id="901" r:id="rId24"/>
    <p:sldId id="902" r:id="rId25"/>
    <p:sldId id="903" r:id="rId26"/>
    <p:sldId id="904" r:id="rId27"/>
    <p:sldId id="905" r:id="rId28"/>
    <p:sldId id="906" r:id="rId29"/>
    <p:sldId id="814" r:id="rId30"/>
    <p:sldId id="913" r:id="rId31"/>
    <p:sldId id="918" r:id="rId32"/>
    <p:sldId id="914" r:id="rId33"/>
    <p:sldId id="907" r:id="rId34"/>
    <p:sldId id="872" r:id="rId35"/>
    <p:sldId id="873" r:id="rId36"/>
    <p:sldId id="874" r:id="rId37"/>
    <p:sldId id="875" r:id="rId38"/>
    <p:sldId id="908" r:id="rId39"/>
    <p:sldId id="916" r:id="rId40"/>
    <p:sldId id="876" r:id="rId41"/>
    <p:sldId id="836" r:id="rId42"/>
    <p:sldId id="877" r:id="rId43"/>
    <p:sldId id="878" r:id="rId44"/>
    <p:sldId id="886" r:id="rId45"/>
    <p:sldId id="858" r:id="rId46"/>
    <p:sldId id="879" r:id="rId47"/>
    <p:sldId id="841" r:id="rId48"/>
    <p:sldId id="887" r:id="rId49"/>
    <p:sldId id="859" r:id="rId50"/>
    <p:sldId id="880" r:id="rId51"/>
    <p:sldId id="839" r:id="rId52"/>
    <p:sldId id="861" r:id="rId53"/>
    <p:sldId id="888" r:id="rId54"/>
    <p:sldId id="840" r:id="rId55"/>
    <p:sldId id="863" r:id="rId56"/>
    <p:sldId id="889" r:id="rId57"/>
    <p:sldId id="865" r:id="rId58"/>
    <p:sldId id="867" r:id="rId59"/>
    <p:sldId id="890" r:id="rId60"/>
    <p:sldId id="868" r:id="rId61"/>
    <p:sldId id="882" r:id="rId62"/>
    <p:sldId id="870" r:id="rId63"/>
    <p:sldId id="883" r:id="rId64"/>
    <p:sldId id="736" r:id="rId65"/>
    <p:sldId id="885" r:id="rId66"/>
    <p:sldId id="917" r:id="rId67"/>
    <p:sldId id="884" r:id="rId68"/>
    <p:sldId id="919" r:id="rId69"/>
    <p:sldId id="920" r:id="rId70"/>
    <p:sldId id="921" r:id="rId71"/>
    <p:sldId id="922" r:id="rId72"/>
    <p:sldId id="923" r:id="rId73"/>
    <p:sldId id="924" r:id="rId74"/>
    <p:sldId id="925" r:id="rId75"/>
    <p:sldId id="926" r:id="rId76"/>
    <p:sldId id="927" r:id="rId77"/>
    <p:sldId id="928" r:id="rId78"/>
    <p:sldId id="929" r:id="rId79"/>
    <p:sldId id="930" r:id="rId80"/>
    <p:sldId id="931" r:id="rId81"/>
    <p:sldId id="932" r:id="rId82"/>
    <p:sldId id="933" r:id="rId83"/>
    <p:sldId id="934" r:id="rId84"/>
    <p:sldId id="935" r:id="rId85"/>
    <p:sldId id="936" r:id="rId86"/>
    <p:sldId id="937" r:id="rId87"/>
    <p:sldId id="938" r:id="rId88"/>
    <p:sldId id="939" r:id="rId89"/>
    <p:sldId id="940" r:id="rId90"/>
    <p:sldId id="941" r:id="rId91"/>
    <p:sldId id="942" r:id="rId92"/>
    <p:sldId id="943" r:id="rId93"/>
    <p:sldId id="944" r:id="rId94"/>
    <p:sldId id="853" r:id="rId95"/>
  </p:sldIdLst>
  <p:sldSz cx="8712200" cy="6372225"/>
  <p:notesSz cx="6797675" cy="9926638"/>
  <p:custDataLst>
    <p:tags r:id="rId98"/>
  </p:custDataLst>
  <p:defaultTextStyle>
    <a:defPPr>
      <a:defRPr lang="en-US"/>
    </a:defPPr>
    <a:lvl1pPr marL="0" algn="l" defTabSz="810386" rtl="0" eaLnBrk="1" latinLnBrk="0" hangingPunct="1">
      <a:defRPr sz="1596" kern="1200">
        <a:solidFill>
          <a:schemeClr val="tx1"/>
        </a:solidFill>
        <a:latin typeface="+mn-lt"/>
        <a:ea typeface="+mn-ea"/>
        <a:cs typeface="+mn-cs"/>
      </a:defRPr>
    </a:lvl1pPr>
    <a:lvl2pPr marL="405195" algn="l" defTabSz="810386" rtl="0" eaLnBrk="1" latinLnBrk="0" hangingPunct="1">
      <a:defRPr sz="1596" kern="1200">
        <a:solidFill>
          <a:schemeClr val="tx1"/>
        </a:solidFill>
        <a:latin typeface="+mn-lt"/>
        <a:ea typeface="+mn-ea"/>
        <a:cs typeface="+mn-cs"/>
      </a:defRPr>
    </a:lvl2pPr>
    <a:lvl3pPr marL="810386" algn="l" defTabSz="810386" rtl="0" eaLnBrk="1" latinLnBrk="0" hangingPunct="1">
      <a:defRPr sz="1596" kern="1200">
        <a:solidFill>
          <a:schemeClr val="tx1"/>
        </a:solidFill>
        <a:latin typeface="+mn-lt"/>
        <a:ea typeface="+mn-ea"/>
        <a:cs typeface="+mn-cs"/>
      </a:defRPr>
    </a:lvl3pPr>
    <a:lvl4pPr marL="1215580" algn="l" defTabSz="810386" rtl="0" eaLnBrk="1" latinLnBrk="0" hangingPunct="1">
      <a:defRPr sz="1596" kern="1200">
        <a:solidFill>
          <a:schemeClr val="tx1"/>
        </a:solidFill>
        <a:latin typeface="+mn-lt"/>
        <a:ea typeface="+mn-ea"/>
        <a:cs typeface="+mn-cs"/>
      </a:defRPr>
    </a:lvl4pPr>
    <a:lvl5pPr marL="1620774" algn="l" defTabSz="810386" rtl="0" eaLnBrk="1" latinLnBrk="0" hangingPunct="1">
      <a:defRPr sz="1596" kern="1200">
        <a:solidFill>
          <a:schemeClr val="tx1"/>
        </a:solidFill>
        <a:latin typeface="+mn-lt"/>
        <a:ea typeface="+mn-ea"/>
        <a:cs typeface="+mn-cs"/>
      </a:defRPr>
    </a:lvl5pPr>
    <a:lvl6pPr marL="2025969" algn="l" defTabSz="810386" rtl="0" eaLnBrk="1" latinLnBrk="0" hangingPunct="1">
      <a:defRPr sz="1596" kern="1200">
        <a:solidFill>
          <a:schemeClr val="tx1"/>
        </a:solidFill>
        <a:latin typeface="+mn-lt"/>
        <a:ea typeface="+mn-ea"/>
        <a:cs typeface="+mn-cs"/>
      </a:defRPr>
    </a:lvl6pPr>
    <a:lvl7pPr marL="2431159" algn="l" defTabSz="810386" rtl="0" eaLnBrk="1" latinLnBrk="0" hangingPunct="1">
      <a:defRPr sz="1596" kern="1200">
        <a:solidFill>
          <a:schemeClr val="tx1"/>
        </a:solidFill>
        <a:latin typeface="+mn-lt"/>
        <a:ea typeface="+mn-ea"/>
        <a:cs typeface="+mn-cs"/>
      </a:defRPr>
    </a:lvl7pPr>
    <a:lvl8pPr marL="2836354" algn="l" defTabSz="810386" rtl="0" eaLnBrk="1" latinLnBrk="0" hangingPunct="1">
      <a:defRPr sz="1596" kern="1200">
        <a:solidFill>
          <a:schemeClr val="tx1"/>
        </a:solidFill>
        <a:latin typeface="+mn-lt"/>
        <a:ea typeface="+mn-ea"/>
        <a:cs typeface="+mn-cs"/>
      </a:defRPr>
    </a:lvl8pPr>
    <a:lvl9pPr marL="3241547" algn="l" defTabSz="810386" rtl="0" eaLnBrk="1" latinLnBrk="0" hangingPunct="1">
      <a:defRPr sz="159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7">
          <p15:clr>
            <a:srgbClr val="A4A3A4"/>
          </p15:clr>
        </p15:guide>
        <p15:guide id="2"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Mulaudzi" initials="LM" lastIdx="11" clrIdx="0">
    <p:extLst>
      <p:ext uri="{19B8F6BF-5375-455C-9EA6-DF929625EA0E}">
        <p15:presenceInfo xmlns:p15="http://schemas.microsoft.com/office/powerpoint/2012/main" userId="S-1-5-21-2859422807-62148945-943952389-4263" providerId="AD"/>
      </p:ext>
    </p:extLst>
  </p:cmAuthor>
  <p:cmAuthor id="2" name="Zizamele Mbambo" initials="ZM" lastIdx="3" clrIdx="1">
    <p:extLst>
      <p:ext uri="{19B8F6BF-5375-455C-9EA6-DF929625EA0E}">
        <p15:presenceInfo xmlns:p15="http://schemas.microsoft.com/office/powerpoint/2012/main" userId="S-1-5-21-2859422807-62148945-943952389-6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27"/>
    <a:srgbClr val="02A14F"/>
    <a:srgbClr val="2AB270"/>
    <a:srgbClr val="696969"/>
    <a:srgbClr val="01A99A"/>
    <a:srgbClr val="6FCA9B"/>
    <a:srgbClr val="ED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89599" autoAdjust="0"/>
  </p:normalViewPr>
  <p:slideViewPr>
    <p:cSldViewPr snapToGrid="0">
      <p:cViewPr varScale="1">
        <p:scale>
          <a:sx n="86" d="100"/>
          <a:sy n="86" d="100"/>
        </p:scale>
        <p:origin x="186" y="78"/>
      </p:cViewPr>
      <p:guideLst>
        <p:guide orient="horz" pos="2007"/>
        <p:guide pos="274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98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tags" Target="tags/tag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r>
              <a:rPr lang="en-US" sz="2000" b="1" dirty="0">
                <a:solidFill>
                  <a:schemeClr val="tx1"/>
                </a:solidFill>
                <a:latin typeface="Arial" panose="020B0604020202020204" pitchFamily="34" charset="0"/>
                <a:cs typeface="Arial" panose="020B0604020202020204" pitchFamily="34" charset="0"/>
              </a:rPr>
              <a:t>2020/21 </a:t>
            </a:r>
            <a:r>
              <a:rPr lang="en-US" sz="2000" b="1" dirty="0" smtClean="0">
                <a:solidFill>
                  <a:schemeClr val="tx1"/>
                </a:solidFill>
                <a:latin typeface="Arial" panose="020B0604020202020204" pitchFamily="34" charset="0"/>
                <a:cs typeface="Arial" panose="020B0604020202020204" pitchFamily="34" charset="0"/>
              </a:rPr>
              <a:t>ENERGY EFFICIENCY AND DEMAND SIDE MANAGEMENT </a:t>
            </a:r>
            <a:r>
              <a:rPr lang="en-US" sz="2000" b="1" dirty="0">
                <a:solidFill>
                  <a:schemeClr val="tx1"/>
                </a:solidFill>
                <a:latin typeface="Arial" panose="020B0604020202020204" pitchFamily="34" charset="0"/>
                <a:cs typeface="Arial" panose="020B0604020202020204" pitchFamily="34" charset="0"/>
              </a:rPr>
              <a:t>allocation </a:t>
            </a:r>
            <a:r>
              <a:rPr lang="en-US" sz="2000" b="1" dirty="0" smtClean="0">
                <a:solidFill>
                  <a:schemeClr val="tx1"/>
                </a:solidFill>
                <a:latin typeface="Arial" panose="020B0604020202020204" pitchFamily="34" charset="0"/>
                <a:cs typeface="Arial" panose="020B0604020202020204" pitchFamily="34" charset="0"/>
              </a:rPr>
              <a:t>PER provincial (RANDS) </a:t>
            </a:r>
            <a:endParaRPr lang="en-US" sz="2000" b="1" dirty="0">
              <a:solidFill>
                <a:schemeClr val="tx1"/>
              </a:solidFill>
              <a:latin typeface="Arial" panose="020B0604020202020204" pitchFamily="34" charset="0"/>
              <a:cs typeface="Arial" panose="020B0604020202020204" pitchFamily="34" charset="0"/>
            </a:endParaRPr>
          </a:p>
        </c:rich>
      </c:tx>
      <c:layout>
        <c:manualLayout>
          <c:xMode val="edge"/>
          <c:yMode val="edge"/>
          <c:x val="9.7890676243876346E-2"/>
          <c:y val="9.8440114576332414E-4"/>
        </c:manualLayout>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5658047081741282E-2"/>
          <c:y val="0.20490783266970292"/>
          <c:w val="0.96868390583651742"/>
          <c:h val="0.74593969070554689"/>
        </c:manualLayout>
      </c:layout>
      <c:barChart>
        <c:barDir val="col"/>
        <c:grouping val="clustered"/>
        <c:varyColors val="0"/>
        <c:ser>
          <c:idx val="0"/>
          <c:order val="0"/>
          <c:tx>
            <c:strRef>
              <c:f>'Provincial Spread'!$C$4</c:f>
              <c:strCache>
                <c:ptCount val="1"/>
                <c:pt idx="0">
                  <c:v>Amount (ZAR)</c:v>
                </c:pt>
              </c:strCache>
            </c:strRef>
          </c:tx>
          <c:spPr>
            <a:solidFill>
              <a:schemeClr val="accent1"/>
            </a:solidFill>
            <a:ln>
              <a:noFill/>
            </a:ln>
            <a:effectLst/>
          </c:spPr>
          <c:invertIfNegative val="0"/>
          <c:dLbls>
            <c:dLbl>
              <c:idx val="4"/>
              <c:layout>
                <c:manualLayout>
                  <c:x val="2.4198800035418345E-2"/>
                  <c:y val="7.804125413617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DE-4FEC-B215-C8996BD31768}"/>
                </c:ext>
              </c:extLst>
            </c:dLbl>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'Provincial Spread'!$D$3:$L$3</c:f>
              <c:strCache>
                <c:ptCount val="9"/>
                <c:pt idx="0">
                  <c:v>MP</c:v>
                </c:pt>
                <c:pt idx="1">
                  <c:v>NC</c:v>
                </c:pt>
                <c:pt idx="2">
                  <c:v>EC</c:v>
                </c:pt>
                <c:pt idx="3">
                  <c:v>KZN</c:v>
                </c:pt>
                <c:pt idx="4">
                  <c:v>GP</c:v>
                </c:pt>
                <c:pt idx="5">
                  <c:v>NW</c:v>
                </c:pt>
                <c:pt idx="6">
                  <c:v>FS</c:v>
                </c:pt>
                <c:pt idx="7">
                  <c:v>LP</c:v>
                </c:pt>
                <c:pt idx="8">
                  <c:v>WC</c:v>
                </c:pt>
              </c:strCache>
            </c:strRef>
          </c:cat>
          <c:val>
            <c:numRef>
              <c:f>'Provincial Spread'!$D$4:$L$4</c:f>
              <c:numCache>
                <c:formatCode>_(* #,##0_);_(* \(#,##0\);_(* "-"??_);_(@_)</c:formatCode>
                <c:ptCount val="9"/>
                <c:pt idx="0">
                  <c:v>22000000</c:v>
                </c:pt>
                <c:pt idx="1">
                  <c:v>18000000</c:v>
                </c:pt>
                <c:pt idx="2">
                  <c:v>27994000</c:v>
                </c:pt>
                <c:pt idx="3">
                  <c:v>22000000</c:v>
                </c:pt>
                <c:pt idx="4">
                  <c:v>38000000</c:v>
                </c:pt>
                <c:pt idx="5">
                  <c:v>22000000</c:v>
                </c:pt>
                <c:pt idx="6">
                  <c:v>21000000</c:v>
                </c:pt>
                <c:pt idx="7">
                  <c:v>20000000</c:v>
                </c:pt>
                <c:pt idx="8">
                  <c:v>27000000</c:v>
                </c:pt>
              </c:numCache>
            </c:numRef>
          </c:val>
          <c:extLst>
            <c:ext xmlns:c16="http://schemas.microsoft.com/office/drawing/2014/chart" uri="{C3380CC4-5D6E-409C-BE32-E72D297353CC}">
              <c16:uniqueId val="{00000001-49DE-4FEC-B215-C8996BD31768}"/>
            </c:ext>
          </c:extLst>
        </c:ser>
        <c:dLbls>
          <c:dLblPos val="outEnd"/>
          <c:showLegendKey val="0"/>
          <c:showVal val="1"/>
          <c:showCatName val="0"/>
          <c:showSerName val="0"/>
          <c:showPercent val="0"/>
          <c:showBubbleSize val="0"/>
        </c:dLbls>
        <c:gapWidth val="444"/>
        <c:overlap val="-90"/>
        <c:axId val="1341113519"/>
        <c:axId val="1341114767"/>
      </c:barChart>
      <c:catAx>
        <c:axId val="13411135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1341114767"/>
        <c:crosses val="autoZero"/>
        <c:auto val="1"/>
        <c:lblAlgn val="ctr"/>
        <c:lblOffset val="100"/>
        <c:noMultiLvlLbl val="0"/>
      </c:catAx>
      <c:valAx>
        <c:axId val="1341114767"/>
        <c:scaling>
          <c:orientation val="minMax"/>
        </c:scaling>
        <c:delete val="1"/>
        <c:axPos val="l"/>
        <c:numFmt formatCode="_(* #,##0_);_(* \(#,##0\);_(* &quot;-&quot;??_);_(@_)" sourceLinked="1"/>
        <c:majorTickMark val="none"/>
        <c:minorTickMark val="none"/>
        <c:tickLblPos val="nextTo"/>
        <c:crossAx val="1341113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 of SMME's Supported</c:v>
                </c:pt>
              </c:strCache>
            </c:strRef>
          </c:tx>
          <c:spPr>
            <a:solidFill>
              <a:srgbClr val="FF0000"/>
            </a:solidFill>
            <a:ln w="19050">
              <a:solidFill>
                <a:schemeClr val="lt1"/>
              </a:solidFill>
            </a:ln>
            <a:effectLst/>
          </c:spPr>
          <c:invertIfNegative val="0"/>
          <c:dPt>
            <c:idx val="0"/>
            <c:invertIfNegative val="0"/>
            <c:bubble3D val="0"/>
            <c:spPr>
              <a:solidFill>
                <a:schemeClr val="tx1"/>
              </a:solidFill>
              <a:ln w="19050">
                <a:solidFill>
                  <a:schemeClr val="lt1"/>
                </a:solidFill>
              </a:ln>
              <a:effectLst/>
            </c:spPr>
            <c:extLst>
              <c:ext xmlns:c16="http://schemas.microsoft.com/office/drawing/2014/chart" uri="{C3380CC4-5D6E-409C-BE32-E72D297353CC}">
                <c16:uniqueId val="{00000001-147B-4B1C-9E1F-49776D51D829}"/>
              </c:ext>
            </c:extLst>
          </c:dPt>
          <c:dPt>
            <c:idx val="2"/>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3-147B-4B1C-9E1F-49776D51D829}"/>
              </c:ext>
            </c:extLst>
          </c:dPt>
          <c:dPt>
            <c:idx val="3"/>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5-147B-4B1C-9E1F-49776D51D829}"/>
              </c:ext>
            </c:extLst>
          </c:dPt>
          <c:dPt>
            <c:idx val="4"/>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7-147B-4B1C-9E1F-49776D51D829}"/>
              </c:ext>
            </c:extLst>
          </c:dPt>
          <c:dPt>
            <c:idx val="5"/>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9-147B-4B1C-9E1F-49776D51D829}"/>
              </c:ext>
            </c:extLst>
          </c:dPt>
          <c:dPt>
            <c:idx val="6"/>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B-147B-4B1C-9E1F-49776D51D829}"/>
              </c:ext>
            </c:extLst>
          </c:dPt>
          <c:dPt>
            <c:idx val="7"/>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D-147B-4B1C-9E1F-49776D51D829}"/>
              </c:ext>
            </c:extLst>
          </c:dPt>
          <c:dPt>
            <c:idx val="8"/>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0F-147B-4B1C-9E1F-49776D51D829}"/>
              </c:ext>
            </c:extLst>
          </c:dPt>
          <c:dPt>
            <c:idx val="9"/>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1-147B-4B1C-9E1F-49776D51D829}"/>
              </c:ext>
            </c:extLst>
          </c:dPt>
          <c:dPt>
            <c:idx val="10"/>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3-147B-4B1C-9E1F-49776D51D829}"/>
              </c:ext>
            </c:extLst>
          </c:dPt>
          <c:dPt>
            <c:idx val="11"/>
            <c:invertIfNegative val="0"/>
            <c:bubble3D val="0"/>
            <c:spPr>
              <a:solidFill>
                <a:srgbClr val="0070C0"/>
              </a:solidFill>
              <a:ln w="19050">
                <a:solidFill>
                  <a:schemeClr val="lt1"/>
                </a:solidFill>
              </a:ln>
              <a:effectLst/>
            </c:spPr>
            <c:extLst>
              <c:ext xmlns:c16="http://schemas.microsoft.com/office/drawing/2014/chart" uri="{C3380CC4-5D6E-409C-BE32-E72D297353CC}">
                <c16:uniqueId val="{00000015-147B-4B1C-9E1F-49776D51D8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FY Target</c:v>
                </c:pt>
                <c:pt idx="1">
                  <c:v>FY Budget</c:v>
                </c:pt>
                <c:pt idx="2">
                  <c:v>FY Actual</c:v>
                </c:pt>
                <c:pt idx="3">
                  <c:v>Gauteng</c:v>
                </c:pt>
                <c:pt idx="4">
                  <c:v>KZN</c:v>
                </c:pt>
                <c:pt idx="5">
                  <c:v>NW</c:v>
                </c:pt>
                <c:pt idx="6">
                  <c:v>EC</c:v>
                </c:pt>
                <c:pt idx="7">
                  <c:v>FS</c:v>
                </c:pt>
                <c:pt idx="8">
                  <c:v>NC</c:v>
                </c:pt>
                <c:pt idx="9">
                  <c:v>LP</c:v>
                </c:pt>
                <c:pt idx="10">
                  <c:v>MP</c:v>
                </c:pt>
                <c:pt idx="11">
                  <c:v>WC</c:v>
                </c:pt>
              </c:strCache>
            </c:strRef>
          </c:cat>
          <c:val>
            <c:numRef>
              <c:f>Sheet1!$B$2:$B$13</c:f>
              <c:numCache>
                <c:formatCode>_ * #,##0_ ;_ * \-#,##0_ ;_ * "-"??_ ;_ @_ </c:formatCode>
                <c:ptCount val="12"/>
                <c:pt idx="0">
                  <c:v>40</c:v>
                </c:pt>
                <c:pt idx="1">
                  <c:v>0</c:v>
                </c:pt>
                <c:pt idx="2">
                  <c:v>51</c:v>
                </c:pt>
                <c:pt idx="3">
                  <c:v>2</c:v>
                </c:pt>
                <c:pt idx="4">
                  <c:v>12</c:v>
                </c:pt>
                <c:pt idx="5">
                  <c:v>6</c:v>
                </c:pt>
                <c:pt idx="6">
                  <c:v>8</c:v>
                </c:pt>
                <c:pt idx="7">
                  <c:v>4</c:v>
                </c:pt>
                <c:pt idx="8">
                  <c:v>9</c:v>
                </c:pt>
                <c:pt idx="9">
                  <c:v>4</c:v>
                </c:pt>
                <c:pt idx="10">
                  <c:v>4</c:v>
                </c:pt>
                <c:pt idx="11">
                  <c:v>2</c:v>
                </c:pt>
              </c:numCache>
            </c:numRef>
          </c:val>
          <c:extLst>
            <c:ext xmlns:c16="http://schemas.microsoft.com/office/drawing/2014/chart" uri="{C3380CC4-5D6E-409C-BE32-E72D297353CC}">
              <c16:uniqueId val="{00000016-147B-4B1C-9E1F-49776D51D829}"/>
            </c:ext>
          </c:extLst>
        </c:ser>
        <c:dLbls>
          <c:showLegendKey val="0"/>
          <c:showVal val="0"/>
          <c:showCatName val="0"/>
          <c:showSerName val="0"/>
          <c:showPercent val="0"/>
          <c:showBubbleSize val="0"/>
        </c:dLbls>
        <c:gapWidth val="150"/>
        <c:axId val="241663072"/>
        <c:axId val="241663616"/>
      </c:barChart>
      <c:catAx>
        <c:axId val="241663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663616"/>
        <c:crosses val="autoZero"/>
        <c:auto val="1"/>
        <c:lblAlgn val="ctr"/>
        <c:lblOffset val="100"/>
        <c:noMultiLvlLbl val="0"/>
      </c:catAx>
      <c:valAx>
        <c:axId val="241663616"/>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663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69" cy="498040"/>
          </a:xfrm>
          <a:prstGeom prst="rect">
            <a:avLst/>
          </a:prstGeom>
        </p:spPr>
        <p:txBody>
          <a:bodyPr vert="horz" lIns="63258" tIns="31629" rIns="63258" bIns="31629" rtlCol="0"/>
          <a:lstStyle>
            <a:lvl1pPr algn="l">
              <a:defRPr sz="800"/>
            </a:lvl1pPr>
          </a:lstStyle>
          <a:p>
            <a:endParaRPr lang="en-ZA" dirty="0"/>
          </a:p>
        </p:txBody>
      </p:sp>
      <p:sp>
        <p:nvSpPr>
          <p:cNvPr id="3" name="Date Placeholder 2"/>
          <p:cNvSpPr>
            <a:spLocks noGrp="1"/>
          </p:cNvSpPr>
          <p:nvPr>
            <p:ph type="dt" sz="quarter" idx="1"/>
          </p:nvPr>
        </p:nvSpPr>
        <p:spPr>
          <a:xfrm>
            <a:off x="3850814" y="0"/>
            <a:ext cx="2945768" cy="498040"/>
          </a:xfrm>
          <a:prstGeom prst="rect">
            <a:avLst/>
          </a:prstGeom>
        </p:spPr>
        <p:txBody>
          <a:bodyPr vert="horz" lIns="63258" tIns="31629" rIns="63258" bIns="31629" rtlCol="0"/>
          <a:lstStyle>
            <a:lvl1pPr algn="r">
              <a:defRPr sz="800"/>
            </a:lvl1pPr>
          </a:lstStyle>
          <a:p>
            <a:fld id="{645F191C-7310-4E3C-A6FA-146C5EC044E0}" type="datetimeFigureOut">
              <a:rPr lang="en-ZA" smtClean="0"/>
              <a:t>2020/05/22</a:t>
            </a:fld>
            <a:endParaRPr lang="en-ZA" dirty="0"/>
          </a:p>
        </p:txBody>
      </p:sp>
      <p:sp>
        <p:nvSpPr>
          <p:cNvPr id="4" name="Footer Placeholder 3"/>
          <p:cNvSpPr>
            <a:spLocks noGrp="1"/>
          </p:cNvSpPr>
          <p:nvPr>
            <p:ph type="ftr" sz="quarter" idx="2"/>
          </p:nvPr>
        </p:nvSpPr>
        <p:spPr>
          <a:xfrm>
            <a:off x="0" y="9428598"/>
            <a:ext cx="2945769" cy="498040"/>
          </a:xfrm>
          <a:prstGeom prst="rect">
            <a:avLst/>
          </a:prstGeom>
        </p:spPr>
        <p:txBody>
          <a:bodyPr vert="horz" lIns="63258" tIns="31629" rIns="63258" bIns="31629" rtlCol="0" anchor="b"/>
          <a:lstStyle>
            <a:lvl1pPr algn="l">
              <a:defRPr sz="800"/>
            </a:lvl1pPr>
          </a:lstStyle>
          <a:p>
            <a:endParaRPr lang="en-ZA" dirty="0"/>
          </a:p>
        </p:txBody>
      </p:sp>
      <p:sp>
        <p:nvSpPr>
          <p:cNvPr id="5" name="Slide Number Placeholder 4"/>
          <p:cNvSpPr>
            <a:spLocks noGrp="1"/>
          </p:cNvSpPr>
          <p:nvPr>
            <p:ph type="sldNum" sz="quarter" idx="3"/>
          </p:nvPr>
        </p:nvSpPr>
        <p:spPr>
          <a:xfrm>
            <a:off x="3850814" y="9428598"/>
            <a:ext cx="2945768" cy="498040"/>
          </a:xfrm>
          <a:prstGeom prst="rect">
            <a:avLst/>
          </a:prstGeom>
        </p:spPr>
        <p:txBody>
          <a:bodyPr vert="horz" lIns="63258" tIns="31629" rIns="63258" bIns="31629" rtlCol="0" anchor="b"/>
          <a:lstStyle>
            <a:lvl1pPr algn="r">
              <a:defRPr sz="800"/>
            </a:lvl1pPr>
          </a:lstStyle>
          <a:p>
            <a:fld id="{7878CE86-DA49-4529-8474-CD8937FC9236}" type="slidenum">
              <a:rPr lang="en-ZA" smtClean="0"/>
              <a:t>‹#›</a:t>
            </a:fld>
            <a:endParaRPr lang="en-ZA" dirty="0"/>
          </a:p>
        </p:txBody>
      </p:sp>
    </p:spTree>
    <p:extLst>
      <p:ext uri="{BB962C8B-B14F-4D97-AF65-F5344CB8AC3E}">
        <p14:creationId xmlns:p14="http://schemas.microsoft.com/office/powerpoint/2010/main" val="217176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105" tIns="45552" rIns="91105" bIns="45552"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105" tIns="45552" rIns="91105" bIns="45552" rtlCol="0"/>
          <a:lstStyle>
            <a:lvl1pPr algn="r">
              <a:defRPr sz="1200"/>
            </a:lvl1pPr>
          </a:lstStyle>
          <a:p>
            <a:fld id="{40E25C7C-3BD8-45A2-A9D5-906AF0BFF799}" type="datetimeFigureOut">
              <a:rPr lang="en-US" smtClean="0"/>
              <a:t>5/22/2020</a:t>
            </a:fld>
            <a:endParaRPr lang="en-US" dirty="0"/>
          </a:p>
        </p:txBody>
      </p:sp>
      <p:sp>
        <p:nvSpPr>
          <p:cNvPr id="4" name="Slide Image Placeholder 3"/>
          <p:cNvSpPr>
            <a:spLocks noGrp="1" noRot="1" noChangeAspect="1"/>
          </p:cNvSpPr>
          <p:nvPr>
            <p:ph type="sldImg" idx="2"/>
          </p:nvPr>
        </p:nvSpPr>
        <p:spPr>
          <a:xfrm>
            <a:off x="854075" y="744538"/>
            <a:ext cx="5089525" cy="3722687"/>
          </a:xfrm>
          <a:prstGeom prst="rect">
            <a:avLst/>
          </a:prstGeom>
          <a:noFill/>
          <a:ln w="12700">
            <a:solidFill>
              <a:prstClr val="black"/>
            </a:solidFill>
          </a:ln>
        </p:spPr>
        <p:txBody>
          <a:bodyPr vert="horz" lIns="91105" tIns="45552" rIns="91105" bIns="45552"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105" tIns="45552" rIns="91105" bIns="45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105" tIns="45552" rIns="91105" bIns="45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105" tIns="45552" rIns="91105" bIns="45552" rtlCol="0" anchor="b"/>
          <a:lstStyle>
            <a:lvl1pPr algn="r">
              <a:defRPr sz="1200"/>
            </a:lvl1pPr>
          </a:lstStyle>
          <a:p>
            <a:fld id="{EB2B0DCA-3115-4930-9966-8F74BC3DB468}" type="slidenum">
              <a:rPr lang="en-US" smtClean="0"/>
              <a:t>‹#›</a:t>
            </a:fld>
            <a:endParaRPr lang="en-US" dirty="0"/>
          </a:p>
        </p:txBody>
      </p:sp>
    </p:spTree>
    <p:extLst>
      <p:ext uri="{BB962C8B-B14F-4D97-AF65-F5344CB8AC3E}">
        <p14:creationId xmlns:p14="http://schemas.microsoft.com/office/powerpoint/2010/main" val="29265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13973" indent="-197682">
              <a:defRPr>
                <a:solidFill>
                  <a:schemeClr val="tx1"/>
                </a:solidFill>
                <a:latin typeface="Calibri" panose="020F0502020204030204" pitchFamily="34" charset="0"/>
              </a:defRPr>
            </a:lvl2pPr>
            <a:lvl3pPr marL="790727" indent="-158145">
              <a:defRPr>
                <a:solidFill>
                  <a:schemeClr val="tx1"/>
                </a:solidFill>
                <a:latin typeface="Calibri" panose="020F0502020204030204" pitchFamily="34" charset="0"/>
              </a:defRPr>
            </a:lvl3pPr>
            <a:lvl4pPr marL="1107018" indent="-158145">
              <a:defRPr>
                <a:solidFill>
                  <a:schemeClr val="tx1"/>
                </a:solidFill>
                <a:latin typeface="Calibri" panose="020F0502020204030204" pitchFamily="34" charset="0"/>
              </a:defRPr>
            </a:lvl4pPr>
            <a:lvl5pPr marL="1423309" indent="-158145">
              <a:defRPr>
                <a:solidFill>
                  <a:schemeClr val="tx1"/>
                </a:solidFill>
                <a:latin typeface="Calibri" panose="020F0502020204030204" pitchFamily="34" charset="0"/>
              </a:defRPr>
            </a:lvl5pPr>
            <a:lvl6pPr marL="1739600" indent="-158145" eaLnBrk="0" fontAlgn="base" hangingPunct="0">
              <a:spcBef>
                <a:spcPct val="0"/>
              </a:spcBef>
              <a:spcAft>
                <a:spcPct val="0"/>
              </a:spcAft>
              <a:defRPr>
                <a:solidFill>
                  <a:schemeClr val="tx1"/>
                </a:solidFill>
                <a:latin typeface="Calibri" panose="020F0502020204030204" pitchFamily="34" charset="0"/>
              </a:defRPr>
            </a:lvl6pPr>
            <a:lvl7pPr marL="2055891" indent="-158145" eaLnBrk="0" fontAlgn="base" hangingPunct="0">
              <a:spcBef>
                <a:spcPct val="0"/>
              </a:spcBef>
              <a:spcAft>
                <a:spcPct val="0"/>
              </a:spcAft>
              <a:defRPr>
                <a:solidFill>
                  <a:schemeClr val="tx1"/>
                </a:solidFill>
                <a:latin typeface="Calibri" panose="020F0502020204030204" pitchFamily="34" charset="0"/>
              </a:defRPr>
            </a:lvl7pPr>
            <a:lvl8pPr marL="2372182" indent="-158145" eaLnBrk="0" fontAlgn="base" hangingPunct="0">
              <a:spcBef>
                <a:spcPct val="0"/>
              </a:spcBef>
              <a:spcAft>
                <a:spcPct val="0"/>
              </a:spcAft>
              <a:defRPr>
                <a:solidFill>
                  <a:schemeClr val="tx1"/>
                </a:solidFill>
                <a:latin typeface="Calibri" panose="020F0502020204030204" pitchFamily="34" charset="0"/>
              </a:defRPr>
            </a:lvl8pPr>
            <a:lvl9pPr marL="2688473" indent="-158145" eaLnBrk="0" fontAlgn="base" hangingPunct="0">
              <a:spcBef>
                <a:spcPct val="0"/>
              </a:spcBef>
              <a:spcAft>
                <a:spcPct val="0"/>
              </a:spcAft>
              <a:defRPr>
                <a:solidFill>
                  <a:schemeClr val="tx1"/>
                </a:solidFill>
                <a:latin typeface="Calibri" panose="020F0502020204030204" pitchFamily="34" charset="0"/>
              </a:defRPr>
            </a:lvl9pPr>
          </a:lstStyle>
          <a:p>
            <a:pPr defTabSz="632582" eaLnBrk="0" fontAlgn="base" hangingPunct="0">
              <a:spcBef>
                <a:spcPct val="0"/>
              </a:spcBef>
              <a:spcAft>
                <a:spcPct val="0"/>
              </a:spcAft>
              <a:defRPr/>
            </a:pPr>
            <a:fld id="{AE988B12-D7DD-4C7F-9A8A-CB1951C558B1}" type="slidenum">
              <a:rPr lang="en-ZA" altLang="en-US" sz="800">
                <a:solidFill>
                  <a:prstClr val="black"/>
                </a:solidFill>
              </a:rPr>
              <a:pPr defTabSz="632582" eaLnBrk="0" fontAlgn="base" hangingPunct="0">
                <a:spcBef>
                  <a:spcPct val="0"/>
                </a:spcBef>
                <a:spcAft>
                  <a:spcPct val="0"/>
                </a:spcAft>
                <a:defRPr/>
              </a:pPr>
              <a:t>1</a:t>
            </a:fld>
            <a:endParaRPr lang="en-ZA" altLang="en-US" sz="800" dirty="0">
              <a:solidFill>
                <a:prstClr val="black"/>
              </a:solidFill>
            </a:endParaRPr>
          </a:p>
        </p:txBody>
      </p:sp>
    </p:spTree>
    <p:extLst>
      <p:ext uri="{BB962C8B-B14F-4D97-AF65-F5344CB8AC3E}">
        <p14:creationId xmlns:p14="http://schemas.microsoft.com/office/powerpoint/2010/main" val="5196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560625">
              <a:defRPr/>
            </a:pPr>
            <a:fld id="{EB2B0DCA-3115-4930-9966-8F74BC3DB468}" type="slidenum">
              <a:rPr lang="en-US">
                <a:solidFill>
                  <a:prstClr val="black"/>
                </a:solidFill>
                <a:latin typeface="Calibri"/>
              </a:rPr>
              <a:pPr defTabSz="560625">
                <a:defRPr/>
              </a:pPr>
              <a:t>29</a:t>
            </a:fld>
            <a:endParaRPr lang="en-US" dirty="0">
              <a:solidFill>
                <a:prstClr val="black"/>
              </a:solidFill>
              <a:latin typeface="Calibri"/>
            </a:endParaRPr>
          </a:p>
        </p:txBody>
      </p:sp>
    </p:spTree>
    <p:extLst>
      <p:ext uri="{BB962C8B-B14F-4D97-AF65-F5344CB8AC3E}">
        <p14:creationId xmlns:p14="http://schemas.microsoft.com/office/powerpoint/2010/main" val="372151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B2B0DCA-3115-4930-9966-8F74BC3DB468}" type="slidenum">
              <a:rPr lang="en-US" smtClean="0"/>
              <a:t>32</a:t>
            </a:fld>
            <a:endParaRPr lang="en-US" dirty="0"/>
          </a:p>
        </p:txBody>
      </p:sp>
    </p:spTree>
    <p:extLst>
      <p:ext uri="{BB962C8B-B14F-4D97-AF65-F5344CB8AC3E}">
        <p14:creationId xmlns:p14="http://schemas.microsoft.com/office/powerpoint/2010/main" val="194089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171" y="1043306"/>
            <a:ext cx="6533861" cy="2217742"/>
          </a:xfrm>
        </p:spPr>
        <p:txBody>
          <a:bodyPr anchor="b"/>
          <a:lstStyle>
            <a:lvl1pPr algn="ctr">
              <a:defRPr sz="4191"/>
            </a:lvl1pPr>
          </a:lstStyle>
          <a:p>
            <a:r>
              <a:rPr lang="en-US"/>
              <a:t>Click to edit Master title style</a:t>
            </a:r>
            <a:endParaRPr lang="en-ZA"/>
          </a:p>
        </p:txBody>
      </p:sp>
      <p:sp>
        <p:nvSpPr>
          <p:cNvPr id="3" name="Subtitle 2"/>
          <p:cNvSpPr>
            <a:spLocks noGrp="1"/>
          </p:cNvSpPr>
          <p:nvPr>
            <p:ph type="subTitle" idx="1"/>
          </p:nvPr>
        </p:nvSpPr>
        <p:spPr>
          <a:xfrm>
            <a:off x="1089171" y="3347510"/>
            <a:ext cx="6533861" cy="1537576"/>
          </a:xfrm>
        </p:spPr>
        <p:txBody>
          <a:bodyPr/>
          <a:lstStyle>
            <a:lvl1pPr marL="0" indent="0" algn="ctr">
              <a:buNone/>
              <a:defRPr sz="1677"/>
            </a:lvl1pPr>
            <a:lvl2pPr marL="319323" indent="0" algn="ctr">
              <a:buNone/>
              <a:defRPr sz="1397"/>
            </a:lvl2pPr>
            <a:lvl3pPr marL="638646" indent="0" algn="ctr">
              <a:buNone/>
              <a:defRPr sz="1257"/>
            </a:lvl3pPr>
            <a:lvl4pPr marL="957968" indent="0" algn="ctr">
              <a:buNone/>
              <a:defRPr sz="1117"/>
            </a:lvl4pPr>
            <a:lvl5pPr marL="1277292" indent="0" algn="ctr">
              <a:buNone/>
              <a:defRPr sz="1117"/>
            </a:lvl5pPr>
            <a:lvl6pPr marL="1596614" indent="0" algn="ctr">
              <a:buNone/>
              <a:defRPr sz="1117"/>
            </a:lvl6pPr>
            <a:lvl7pPr marL="1915938" indent="0" algn="ctr">
              <a:buNone/>
              <a:defRPr sz="1117"/>
            </a:lvl7pPr>
            <a:lvl8pPr marL="2235260" indent="0" algn="ctr">
              <a:buNone/>
              <a:defRPr sz="1117"/>
            </a:lvl8pPr>
            <a:lvl9pPr marL="2554583" indent="0" algn="ctr">
              <a:buNone/>
              <a:defRPr sz="1117"/>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107694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220260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6757DF30-2317-4A1D-86CC-8BFEF4250C95}" type="slidenum">
              <a:rPr lang="en-US" altLang="en-US"/>
              <a:pPr>
                <a:defRPr/>
              </a:pPr>
              <a:t>‹#›</a:t>
            </a:fld>
            <a:endParaRPr lang="en-US" altLang="en-US" dirty="0"/>
          </a:p>
        </p:txBody>
      </p:sp>
    </p:spTree>
    <p:extLst>
      <p:ext uri="{BB962C8B-B14F-4D97-AF65-F5344CB8AC3E}">
        <p14:creationId xmlns:p14="http://schemas.microsoft.com/office/powerpoint/2010/main" val="23375082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dirty="0"/>
          </a:p>
        </p:txBody>
      </p:sp>
      <p:sp>
        <p:nvSpPr>
          <p:cNvPr id="6" name="Holder 5"/>
          <p:cNvSpPr>
            <a:spLocks noGrp="1"/>
          </p:cNvSpPr>
          <p:nvPr>
            <p:ph type="dt" sz="half" idx="11"/>
          </p:nvPr>
        </p:nvSpPr>
        <p:spPr/>
        <p:txBody>
          <a:bodyPr/>
          <a:lstStyle>
            <a:lvl1pPr>
              <a:defRPr/>
            </a:lvl1pPr>
          </a:lstStyle>
          <a:p>
            <a:pPr>
              <a:defRPr/>
            </a:pPr>
            <a:endParaRPr lang="en-US" dirty="0"/>
          </a:p>
        </p:txBody>
      </p:sp>
      <p:sp>
        <p:nvSpPr>
          <p:cNvPr id="7" name="Holder 6"/>
          <p:cNvSpPr>
            <a:spLocks noGrp="1"/>
          </p:cNvSpPr>
          <p:nvPr>
            <p:ph type="sldNum" sz="quarter" idx="12"/>
          </p:nvPr>
        </p:nvSpPr>
        <p:spPr/>
        <p:txBody>
          <a:bodyPr/>
          <a:lstStyle>
            <a:lvl1pPr>
              <a:defRPr/>
            </a:lvl1pPr>
          </a:lstStyle>
          <a:p>
            <a:pPr>
              <a:defRPr/>
            </a:pPr>
            <a:fld id="{9768A2ED-4538-436E-9DCE-DA3231FF9BB0}" type="slidenum">
              <a:rPr lang="en-US" altLang="en-US"/>
              <a:pPr>
                <a:defRPr/>
              </a:pPr>
              <a:t>‹#›</a:t>
            </a:fld>
            <a:endParaRPr lang="en-US" altLang="en-US" dirty="0"/>
          </a:p>
        </p:txBody>
      </p:sp>
    </p:spTree>
    <p:extLst>
      <p:ext uri="{BB962C8B-B14F-4D97-AF65-F5344CB8AC3E}">
        <p14:creationId xmlns:p14="http://schemas.microsoft.com/office/powerpoint/2010/main" val="35413386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dirty="0"/>
          </a:p>
        </p:txBody>
      </p:sp>
      <p:sp>
        <p:nvSpPr>
          <p:cNvPr id="4" name="Holder 5"/>
          <p:cNvSpPr>
            <a:spLocks noGrp="1"/>
          </p:cNvSpPr>
          <p:nvPr>
            <p:ph type="dt" sz="half" idx="11"/>
          </p:nvPr>
        </p:nvSpPr>
        <p:spPr/>
        <p:txBody>
          <a:bodyPr/>
          <a:lstStyle>
            <a:lvl1pPr>
              <a:defRPr/>
            </a:lvl1pPr>
          </a:lstStyle>
          <a:p>
            <a:pPr>
              <a:defRPr/>
            </a:pPr>
            <a:endParaRPr lang="en-US" dirty="0"/>
          </a:p>
        </p:txBody>
      </p:sp>
      <p:sp>
        <p:nvSpPr>
          <p:cNvPr id="5" name="Holder 6"/>
          <p:cNvSpPr>
            <a:spLocks noGrp="1"/>
          </p:cNvSpPr>
          <p:nvPr>
            <p:ph type="sldNum" sz="quarter" idx="12"/>
          </p:nvPr>
        </p:nvSpPr>
        <p:spPr/>
        <p:txBody>
          <a:bodyPr/>
          <a:lstStyle>
            <a:lvl1pPr>
              <a:defRPr/>
            </a:lvl1pPr>
          </a:lstStyle>
          <a:p>
            <a:pPr>
              <a:defRPr/>
            </a:pPr>
            <a:fld id="{9AE6E665-6C29-4C57-BDFC-83CD23F53329}" type="slidenum">
              <a:rPr lang="en-US" altLang="en-US"/>
              <a:pPr>
                <a:defRPr/>
              </a:pPr>
              <a:t>‹#›</a:t>
            </a:fld>
            <a:endParaRPr lang="en-US" altLang="en-US" dirty="0"/>
          </a:p>
        </p:txBody>
      </p:sp>
    </p:spTree>
    <p:extLst>
      <p:ext uri="{BB962C8B-B14F-4D97-AF65-F5344CB8AC3E}">
        <p14:creationId xmlns:p14="http://schemas.microsoft.com/office/powerpoint/2010/main" val="30754177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dirty="0"/>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E94A1117-0BF9-4CA8-8CF1-6483981F5E26}" type="slidenum">
              <a:rPr lang="en-US" altLang="en-US"/>
              <a:pPr>
                <a:defRPr/>
              </a:pPr>
              <a:t>‹#›</a:t>
            </a:fld>
            <a:endParaRPr lang="en-US" altLang="en-US" dirty="0"/>
          </a:p>
        </p:txBody>
      </p:sp>
    </p:spTree>
    <p:extLst>
      <p:ext uri="{BB962C8B-B14F-4D97-AF65-F5344CB8AC3E}">
        <p14:creationId xmlns:p14="http://schemas.microsoft.com/office/powerpoint/2010/main" val="37151674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3415" y="1545570"/>
            <a:ext cx="7405370" cy="1715771"/>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34312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a:xfrm>
            <a:off x="436035" y="5926253"/>
            <a:ext cx="2003636" cy="245580"/>
          </a:xfrm>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a:xfrm>
            <a:off x="2961851" y="5926253"/>
            <a:ext cx="2788500" cy="245580"/>
          </a:xfrm>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a:xfrm>
            <a:off x="6272529" y="5926253"/>
            <a:ext cx="2003636" cy="245580"/>
          </a:xfrm>
        </p:spPr>
        <p:txBody>
          <a:bodyPr/>
          <a:lstStyle>
            <a:lvl1pPr defTabSz="849591">
              <a:defRPr/>
            </a:lvl1pPr>
          </a:lstStyle>
          <a:p>
            <a:pPr>
              <a:defRPr/>
            </a:pPr>
            <a:fld id="{7E837958-0363-4286-9C1A-268508370921}" type="slidenum">
              <a:rPr lang="en-ZA"/>
              <a:pPr>
                <a:defRPr/>
              </a:pPr>
              <a:t>‹#›</a:t>
            </a:fld>
            <a:endParaRPr lang="en-ZA" dirty="0"/>
          </a:p>
        </p:txBody>
      </p:sp>
    </p:spTree>
    <p:extLst>
      <p:ext uri="{BB962C8B-B14F-4D97-AF65-F5344CB8AC3E}">
        <p14:creationId xmlns:p14="http://schemas.microsoft.com/office/powerpoint/2010/main" val="28346513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3415" y="1042862"/>
            <a:ext cx="7405370" cy="2218478"/>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153847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p:txBody>
          <a:bodyPr/>
          <a:lstStyle>
            <a:lvl1pPr defTabSz="849591">
              <a:defRPr/>
            </a:lvl1pPr>
          </a:lstStyle>
          <a:p>
            <a:pPr>
              <a:defRPr/>
            </a:pPr>
            <a:fld id="{4E5596ED-BD29-4F2F-85CF-01C5B25C09BE}" type="slidenum">
              <a:rPr lang="en-ZA"/>
              <a:pPr>
                <a:defRPr/>
              </a:pPr>
              <a:t>‹#›</a:t>
            </a:fld>
            <a:endParaRPr lang="en-ZA" dirty="0"/>
          </a:p>
        </p:txBody>
      </p:sp>
    </p:spTree>
    <p:extLst>
      <p:ext uri="{BB962C8B-B14F-4D97-AF65-F5344CB8AC3E}">
        <p14:creationId xmlns:p14="http://schemas.microsoft.com/office/powerpoint/2010/main" val="3570471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p:txBody>
          <a:bodyPr/>
          <a:lstStyle>
            <a:lvl1pPr defTabSz="849591">
              <a:defRPr/>
            </a:lvl1pPr>
          </a:lstStyle>
          <a:p>
            <a:pPr>
              <a:defRPr/>
            </a:pPr>
            <a:fld id="{2BA4C93F-B990-4B5D-94E0-F0FDDB5A48FF}" type="slidenum">
              <a:rPr lang="en-ZA"/>
              <a:pPr>
                <a:defRPr/>
              </a:pPr>
              <a:t>‹#›</a:t>
            </a:fld>
            <a:endParaRPr lang="en-ZA" dirty="0"/>
          </a:p>
        </p:txBody>
      </p:sp>
    </p:spTree>
    <p:extLst>
      <p:ext uri="{BB962C8B-B14F-4D97-AF65-F5344CB8AC3E}">
        <p14:creationId xmlns:p14="http://schemas.microsoft.com/office/powerpoint/2010/main" val="41772359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426" y="1588633"/>
            <a:ext cx="7514273" cy="2650668"/>
          </a:xfrm>
        </p:spPr>
        <p:txBody>
          <a:bodyPr anchor="b"/>
          <a:lstStyle>
            <a:lvl1pPr>
              <a:defRPr sz="5575"/>
            </a:lvl1pPr>
          </a:lstStyle>
          <a:p>
            <a:r>
              <a:rPr lang="en-US"/>
              <a:t>Click to edit Master title style</a:t>
            </a:r>
            <a:endParaRPr lang="en-US" dirty="0"/>
          </a:p>
        </p:txBody>
      </p:sp>
      <p:sp>
        <p:nvSpPr>
          <p:cNvPr id="3" name="Text Placeholder 2"/>
          <p:cNvSpPr>
            <a:spLocks noGrp="1"/>
          </p:cNvSpPr>
          <p:nvPr>
            <p:ph type="body" idx="1"/>
          </p:nvPr>
        </p:nvSpPr>
        <p:spPr>
          <a:xfrm>
            <a:off x="594426" y="4264378"/>
            <a:ext cx="7514273" cy="1393924"/>
          </a:xfrm>
        </p:spPr>
        <p:txBody>
          <a:bodyPr/>
          <a:lstStyle>
            <a:lvl1pPr marL="0" indent="0">
              <a:buNone/>
              <a:defRPr sz="2230">
                <a:solidFill>
                  <a:schemeClr val="tx1"/>
                </a:solidFill>
              </a:defRPr>
            </a:lvl1pPr>
            <a:lvl2pPr marL="424795" indent="0">
              <a:buNone/>
              <a:defRPr sz="1858">
                <a:solidFill>
                  <a:schemeClr val="tx1">
                    <a:tint val="75000"/>
                  </a:schemeClr>
                </a:solidFill>
              </a:defRPr>
            </a:lvl2pPr>
            <a:lvl3pPr marL="849591" indent="0">
              <a:buNone/>
              <a:defRPr sz="1672">
                <a:solidFill>
                  <a:schemeClr val="tx1">
                    <a:tint val="75000"/>
                  </a:schemeClr>
                </a:solidFill>
              </a:defRPr>
            </a:lvl3pPr>
            <a:lvl4pPr marL="1274386" indent="0">
              <a:buNone/>
              <a:defRPr sz="1487">
                <a:solidFill>
                  <a:schemeClr val="tx1">
                    <a:tint val="75000"/>
                  </a:schemeClr>
                </a:solidFill>
              </a:defRPr>
            </a:lvl4pPr>
            <a:lvl5pPr marL="1699180" indent="0">
              <a:buNone/>
              <a:defRPr sz="1487">
                <a:solidFill>
                  <a:schemeClr val="tx1">
                    <a:tint val="75000"/>
                  </a:schemeClr>
                </a:solidFill>
              </a:defRPr>
            </a:lvl5pPr>
            <a:lvl6pPr marL="2123976" indent="0">
              <a:buNone/>
              <a:defRPr sz="1487">
                <a:solidFill>
                  <a:schemeClr val="tx1">
                    <a:tint val="75000"/>
                  </a:schemeClr>
                </a:solidFill>
              </a:defRPr>
            </a:lvl6pPr>
            <a:lvl7pPr marL="2548771" indent="0">
              <a:buNone/>
              <a:defRPr sz="1487">
                <a:solidFill>
                  <a:schemeClr val="tx1">
                    <a:tint val="75000"/>
                  </a:schemeClr>
                </a:solidFill>
              </a:defRPr>
            </a:lvl7pPr>
            <a:lvl8pPr marL="2973566" indent="0">
              <a:buNone/>
              <a:defRPr sz="1487">
                <a:solidFill>
                  <a:schemeClr val="tx1">
                    <a:tint val="75000"/>
                  </a:schemeClr>
                </a:solidFill>
              </a:defRPr>
            </a:lvl8pPr>
            <a:lvl9pPr marL="3398361" indent="0">
              <a:buNone/>
              <a:defRPr sz="14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AC070069-CAE1-4758-9416-2820D65F1E64}" type="slidenum">
              <a:rPr lang="en-ZA"/>
              <a:pPr>
                <a:defRPr/>
              </a:pPr>
              <a:t>‹#›</a:t>
            </a:fld>
            <a:endParaRPr lang="en-ZA" dirty="0"/>
          </a:p>
        </p:txBody>
      </p:sp>
    </p:spTree>
    <p:extLst>
      <p:ext uri="{BB962C8B-B14F-4D97-AF65-F5344CB8AC3E}">
        <p14:creationId xmlns:p14="http://schemas.microsoft.com/office/powerpoint/2010/main" val="21404186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8964"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0551"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201BCD8D-7558-4641-ABD1-CD384A0D126D}" type="slidenum">
              <a:rPr lang="en-ZA"/>
              <a:pPr>
                <a:defRPr/>
              </a:pPr>
              <a:t>‹#›</a:t>
            </a:fld>
            <a:endParaRPr lang="en-ZA" dirty="0"/>
          </a:p>
        </p:txBody>
      </p:sp>
    </p:spTree>
    <p:extLst>
      <p:ext uri="{BB962C8B-B14F-4D97-AF65-F5344CB8AC3E}">
        <p14:creationId xmlns:p14="http://schemas.microsoft.com/office/powerpoint/2010/main" val="17105990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098" y="339264"/>
            <a:ext cx="7514273" cy="1231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00100" y="1562080"/>
            <a:ext cx="3685668"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4" name="Content Placeholder 3"/>
          <p:cNvSpPr>
            <a:spLocks noGrp="1"/>
          </p:cNvSpPr>
          <p:nvPr>
            <p:ph sz="half" idx="2"/>
          </p:nvPr>
        </p:nvSpPr>
        <p:spPr>
          <a:xfrm>
            <a:off x="600100" y="2327632"/>
            <a:ext cx="3685668"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0552" y="1562080"/>
            <a:ext cx="3703820"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6" name="Content Placeholder 5"/>
          <p:cNvSpPr>
            <a:spLocks noGrp="1"/>
          </p:cNvSpPr>
          <p:nvPr>
            <p:ph sz="quarter" idx="4"/>
          </p:nvPr>
        </p:nvSpPr>
        <p:spPr>
          <a:xfrm>
            <a:off x="4410552" y="2327632"/>
            <a:ext cx="3703820"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defTabSz="849591">
              <a:defRPr/>
            </a:lvl1pPr>
          </a:lstStyle>
          <a:p>
            <a:pPr>
              <a:defRPr/>
            </a:pPr>
            <a:endParaRPr lang="en-ZA" dirty="0"/>
          </a:p>
        </p:txBody>
      </p:sp>
      <p:sp>
        <p:nvSpPr>
          <p:cNvPr id="8" name="Footer Placeholder 7"/>
          <p:cNvSpPr>
            <a:spLocks noGrp="1"/>
          </p:cNvSpPr>
          <p:nvPr>
            <p:ph type="ftr" sz="quarter" idx="11"/>
          </p:nvPr>
        </p:nvSpPr>
        <p:spPr/>
        <p:txBody>
          <a:bodyPr/>
          <a:lstStyle>
            <a:lvl1pPr defTabSz="849591">
              <a:defRPr/>
            </a:lvl1pPr>
          </a:lstStyle>
          <a:p>
            <a:pPr>
              <a:defRPr/>
            </a:pPr>
            <a:endParaRPr lang="en-ZA" dirty="0"/>
          </a:p>
        </p:txBody>
      </p:sp>
      <p:sp>
        <p:nvSpPr>
          <p:cNvPr id="9" name="Slide Number Placeholder 8"/>
          <p:cNvSpPr>
            <a:spLocks noGrp="1"/>
          </p:cNvSpPr>
          <p:nvPr>
            <p:ph type="sldNum" sz="quarter" idx="12"/>
          </p:nvPr>
        </p:nvSpPr>
        <p:spPr/>
        <p:txBody>
          <a:bodyPr/>
          <a:lstStyle>
            <a:lvl1pPr defTabSz="849591">
              <a:defRPr/>
            </a:lvl1pPr>
          </a:lstStyle>
          <a:p>
            <a:pPr>
              <a:defRPr/>
            </a:pPr>
            <a:fld id="{3251C2BA-2EFF-4FB0-B408-62A9D868314A}" type="slidenum">
              <a:rPr lang="en-ZA"/>
              <a:pPr>
                <a:defRPr/>
              </a:pPr>
              <a:t>‹#›</a:t>
            </a:fld>
            <a:endParaRPr lang="en-ZA" dirty="0"/>
          </a:p>
        </p:txBody>
      </p:sp>
    </p:spTree>
    <p:extLst>
      <p:ext uri="{BB962C8B-B14F-4D97-AF65-F5344CB8AC3E}">
        <p14:creationId xmlns:p14="http://schemas.microsoft.com/office/powerpoint/2010/main" val="316222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5031" y="338644"/>
            <a:ext cx="1878356" cy="540097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98814" y="338644"/>
            <a:ext cx="5525457" cy="54009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1616687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defTabSz="849591">
              <a:defRPr/>
            </a:lvl1pPr>
          </a:lstStyle>
          <a:p>
            <a:pPr>
              <a:defRPr/>
            </a:pPr>
            <a:endParaRPr lang="en-ZA" dirty="0"/>
          </a:p>
        </p:txBody>
      </p:sp>
      <p:sp>
        <p:nvSpPr>
          <p:cNvPr id="4" name="Footer Placeholder 3"/>
          <p:cNvSpPr>
            <a:spLocks noGrp="1"/>
          </p:cNvSpPr>
          <p:nvPr>
            <p:ph type="ftr" sz="quarter" idx="11"/>
          </p:nvPr>
        </p:nvSpPr>
        <p:spPr/>
        <p:txBody>
          <a:bodyPr/>
          <a:lstStyle>
            <a:lvl1pPr defTabSz="849591">
              <a:defRPr/>
            </a:lvl1pPr>
          </a:lstStyle>
          <a:p>
            <a:pPr>
              <a:defRPr/>
            </a:pPr>
            <a:endParaRPr lang="en-ZA" dirty="0"/>
          </a:p>
        </p:txBody>
      </p:sp>
      <p:sp>
        <p:nvSpPr>
          <p:cNvPr id="5" name="Slide Number Placeholder 4"/>
          <p:cNvSpPr>
            <a:spLocks noGrp="1"/>
          </p:cNvSpPr>
          <p:nvPr>
            <p:ph type="sldNum" sz="quarter" idx="12"/>
          </p:nvPr>
        </p:nvSpPr>
        <p:spPr/>
        <p:txBody>
          <a:bodyPr/>
          <a:lstStyle>
            <a:lvl1pPr defTabSz="849591">
              <a:defRPr/>
            </a:lvl1pPr>
          </a:lstStyle>
          <a:p>
            <a:pPr>
              <a:defRPr/>
            </a:pPr>
            <a:fld id="{1C594C41-B282-4C74-87AF-AC845F389982}" type="slidenum">
              <a:rPr lang="en-ZA"/>
              <a:pPr>
                <a:defRPr/>
              </a:pPr>
              <a:t>‹#›</a:t>
            </a:fld>
            <a:endParaRPr lang="en-ZA" dirty="0"/>
          </a:p>
        </p:txBody>
      </p:sp>
    </p:spTree>
    <p:extLst>
      <p:ext uri="{BB962C8B-B14F-4D97-AF65-F5344CB8AC3E}">
        <p14:creationId xmlns:p14="http://schemas.microsoft.com/office/powerpoint/2010/main" val="41360558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49591">
              <a:defRPr/>
            </a:lvl1pPr>
          </a:lstStyle>
          <a:p>
            <a:pPr>
              <a:defRPr/>
            </a:pPr>
            <a:endParaRPr lang="en-ZA" dirty="0"/>
          </a:p>
        </p:txBody>
      </p:sp>
      <p:sp>
        <p:nvSpPr>
          <p:cNvPr id="3" name="Footer Placeholder 2"/>
          <p:cNvSpPr>
            <a:spLocks noGrp="1"/>
          </p:cNvSpPr>
          <p:nvPr>
            <p:ph type="ftr" sz="quarter" idx="11"/>
          </p:nvPr>
        </p:nvSpPr>
        <p:spPr/>
        <p:txBody>
          <a:bodyPr/>
          <a:lstStyle>
            <a:lvl1pPr defTabSz="849591">
              <a:defRPr/>
            </a:lvl1pPr>
          </a:lstStyle>
          <a:p>
            <a:pPr>
              <a:defRPr/>
            </a:pPr>
            <a:endParaRPr lang="en-ZA" dirty="0"/>
          </a:p>
        </p:txBody>
      </p:sp>
      <p:sp>
        <p:nvSpPr>
          <p:cNvPr id="4" name="Slide Number Placeholder 3"/>
          <p:cNvSpPr>
            <a:spLocks noGrp="1"/>
          </p:cNvSpPr>
          <p:nvPr>
            <p:ph type="sldNum" sz="quarter" idx="12"/>
          </p:nvPr>
        </p:nvSpPr>
        <p:spPr/>
        <p:txBody>
          <a:bodyPr/>
          <a:lstStyle>
            <a:lvl1pPr defTabSz="849591">
              <a:defRPr/>
            </a:lvl1pPr>
          </a:lstStyle>
          <a:p>
            <a:pPr>
              <a:defRPr/>
            </a:pPr>
            <a:fld id="{51DC58A3-AC9D-4379-AE0E-3D1C79168CA9}" type="slidenum">
              <a:rPr lang="en-ZA"/>
              <a:pPr>
                <a:defRPr/>
              </a:pPr>
              <a:t>‹#›</a:t>
            </a:fld>
            <a:endParaRPr lang="en-ZA" dirty="0"/>
          </a:p>
        </p:txBody>
      </p:sp>
    </p:spTree>
    <p:extLst>
      <p:ext uri="{BB962C8B-B14F-4D97-AF65-F5344CB8AC3E}">
        <p14:creationId xmlns:p14="http://schemas.microsoft.com/office/powerpoint/2010/main" val="22328177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Content Placeholder 2"/>
          <p:cNvSpPr>
            <a:spLocks noGrp="1"/>
          </p:cNvSpPr>
          <p:nvPr>
            <p:ph idx="1"/>
          </p:nvPr>
        </p:nvSpPr>
        <p:spPr>
          <a:xfrm>
            <a:off x="3703820" y="917484"/>
            <a:ext cx="4410551" cy="4528410"/>
          </a:xfrm>
        </p:spPr>
        <p:txBody>
          <a:bodyPr/>
          <a:lstStyle>
            <a:lvl1pPr>
              <a:defRPr sz="2973"/>
            </a:lvl1pPr>
            <a:lvl2pPr>
              <a:defRPr sz="2601"/>
            </a:lvl2pPr>
            <a:lvl3pPr>
              <a:defRPr sz="2230"/>
            </a:lvl3pPr>
            <a:lvl4pPr>
              <a:defRPr sz="1858"/>
            </a:lvl4pPr>
            <a:lvl5pPr>
              <a:defRPr sz="1858"/>
            </a:lvl5pPr>
            <a:lvl6pPr>
              <a:defRPr sz="1858"/>
            </a:lvl6pPr>
            <a:lvl7pPr>
              <a:defRPr sz="1858"/>
            </a:lvl7pPr>
            <a:lvl8pPr>
              <a:defRPr sz="1858"/>
            </a:lvl8pPr>
            <a:lvl9pPr>
              <a:defRPr sz="185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771C8401-ED09-4097-A7D1-C3113C961AAB}" type="slidenum">
              <a:rPr lang="en-ZA"/>
              <a:pPr>
                <a:defRPr/>
              </a:pPr>
              <a:t>‹#›</a:t>
            </a:fld>
            <a:endParaRPr lang="en-ZA" dirty="0"/>
          </a:p>
        </p:txBody>
      </p:sp>
    </p:spTree>
    <p:extLst>
      <p:ext uri="{BB962C8B-B14F-4D97-AF65-F5344CB8AC3E}">
        <p14:creationId xmlns:p14="http://schemas.microsoft.com/office/powerpoint/2010/main" val="7168934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Picture Placeholder 2"/>
          <p:cNvSpPr>
            <a:spLocks noGrp="1" noChangeAspect="1"/>
          </p:cNvSpPr>
          <p:nvPr>
            <p:ph type="pic" idx="1"/>
          </p:nvPr>
        </p:nvSpPr>
        <p:spPr>
          <a:xfrm>
            <a:off x="3703820" y="917484"/>
            <a:ext cx="4410551" cy="4528410"/>
          </a:xfrm>
        </p:spPr>
        <p:txBody>
          <a:bodyPr rtlCol="0">
            <a:normAutofit/>
          </a:bodyPr>
          <a:lstStyle>
            <a:lvl1pPr marL="0" indent="0">
              <a:buNone/>
              <a:defRPr sz="2973"/>
            </a:lvl1pPr>
            <a:lvl2pPr marL="424795" indent="0">
              <a:buNone/>
              <a:defRPr sz="2601"/>
            </a:lvl2pPr>
            <a:lvl3pPr marL="849591" indent="0">
              <a:buNone/>
              <a:defRPr sz="2230"/>
            </a:lvl3pPr>
            <a:lvl4pPr marL="1274386" indent="0">
              <a:buNone/>
              <a:defRPr sz="1858"/>
            </a:lvl4pPr>
            <a:lvl5pPr marL="1699180" indent="0">
              <a:buNone/>
              <a:defRPr sz="1858"/>
            </a:lvl5pPr>
            <a:lvl6pPr marL="2123976" indent="0">
              <a:buNone/>
              <a:defRPr sz="1858"/>
            </a:lvl6pPr>
            <a:lvl7pPr marL="2548771" indent="0">
              <a:buNone/>
              <a:defRPr sz="1858"/>
            </a:lvl7pPr>
            <a:lvl8pPr marL="2973566" indent="0">
              <a:buNone/>
              <a:defRPr sz="1858"/>
            </a:lvl8pPr>
            <a:lvl9pPr marL="3398361" indent="0">
              <a:buNone/>
              <a:defRPr sz="1858"/>
            </a:lvl9pPr>
          </a:lstStyle>
          <a:p>
            <a:pPr lvl="0"/>
            <a:r>
              <a:rPr lang="en-US" noProof="0" dirty="0"/>
              <a:t>Click icon to add picture</a:t>
            </a:r>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D791BDF2-DE64-4EB4-A0EF-C6A92C8EA9E3}" type="slidenum">
              <a:rPr lang="en-ZA"/>
              <a:pPr>
                <a:defRPr/>
              </a:pPr>
              <a:t>‹#›</a:t>
            </a:fld>
            <a:endParaRPr lang="en-ZA" dirty="0"/>
          </a:p>
        </p:txBody>
      </p:sp>
    </p:spTree>
    <p:extLst>
      <p:ext uri="{BB962C8B-B14F-4D97-AF65-F5344CB8AC3E}">
        <p14:creationId xmlns:p14="http://schemas.microsoft.com/office/powerpoint/2010/main" val="2396491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98487C50-19C1-45B5-9DF2-D440246E3A91}" type="slidenum">
              <a:rPr lang="en-ZA"/>
              <a:pPr>
                <a:defRPr/>
              </a:pPr>
              <a:t>‹#›</a:t>
            </a:fld>
            <a:endParaRPr lang="en-ZA" dirty="0"/>
          </a:p>
        </p:txBody>
      </p:sp>
    </p:spTree>
    <p:extLst>
      <p:ext uri="{BB962C8B-B14F-4D97-AF65-F5344CB8AC3E}">
        <p14:creationId xmlns:p14="http://schemas.microsoft.com/office/powerpoint/2010/main" val="19864682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4669" y="339262"/>
            <a:ext cx="1878568" cy="5400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8964" y="339262"/>
            <a:ext cx="5526802" cy="5400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AF47C0B7-464E-46DE-8405-84ADC423D708}" type="slidenum">
              <a:rPr lang="en-ZA"/>
              <a:pPr>
                <a:defRPr/>
              </a:pPr>
              <a:t>‹#›</a:t>
            </a:fld>
            <a:endParaRPr lang="en-ZA" dirty="0"/>
          </a:p>
        </p:txBody>
      </p:sp>
    </p:spTree>
    <p:extLst>
      <p:ext uri="{BB962C8B-B14F-4D97-AF65-F5344CB8AC3E}">
        <p14:creationId xmlns:p14="http://schemas.microsoft.com/office/powerpoint/2010/main" val="18602943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415" y="1979520"/>
            <a:ext cx="7405370" cy="1365898"/>
          </a:xfrm>
        </p:spPr>
        <p:txBody>
          <a:bodyPr/>
          <a:lstStyle/>
          <a:p>
            <a:r>
              <a:rPr lang="en-US"/>
              <a:t>Click to edit Master title style</a:t>
            </a:r>
            <a:endParaRPr lang="en-ZA"/>
          </a:p>
        </p:txBody>
      </p:sp>
      <p:sp>
        <p:nvSpPr>
          <p:cNvPr id="3" name="Subtitle 2"/>
          <p:cNvSpPr>
            <a:spLocks noGrp="1"/>
          </p:cNvSpPr>
          <p:nvPr>
            <p:ph type="subTitle" idx="1"/>
          </p:nvPr>
        </p:nvSpPr>
        <p:spPr>
          <a:xfrm>
            <a:off x="1306830" y="3610927"/>
            <a:ext cx="6098540" cy="1628458"/>
          </a:xfrm>
        </p:spPr>
        <p:txBody>
          <a:bodyPr/>
          <a:lstStyle>
            <a:lvl1pPr marL="0" indent="0" algn="ctr">
              <a:buNone/>
              <a:defRPr>
                <a:solidFill>
                  <a:schemeClr val="tx1">
                    <a:tint val="75000"/>
                  </a:schemeClr>
                </a:solidFill>
              </a:defRPr>
            </a:lvl1pPr>
            <a:lvl2pPr marL="424830" indent="0" algn="ctr">
              <a:buNone/>
              <a:defRPr>
                <a:solidFill>
                  <a:schemeClr val="tx1">
                    <a:tint val="75000"/>
                  </a:schemeClr>
                </a:solidFill>
              </a:defRPr>
            </a:lvl2pPr>
            <a:lvl3pPr marL="849660" indent="0" algn="ctr">
              <a:buNone/>
              <a:defRPr>
                <a:solidFill>
                  <a:schemeClr val="tx1">
                    <a:tint val="75000"/>
                  </a:schemeClr>
                </a:solidFill>
              </a:defRPr>
            </a:lvl3pPr>
            <a:lvl4pPr marL="1274491" indent="0" algn="ctr">
              <a:buNone/>
              <a:defRPr>
                <a:solidFill>
                  <a:schemeClr val="tx1">
                    <a:tint val="75000"/>
                  </a:schemeClr>
                </a:solidFill>
              </a:defRPr>
            </a:lvl4pPr>
            <a:lvl5pPr marL="1699321" indent="0" algn="ctr">
              <a:buNone/>
              <a:defRPr>
                <a:solidFill>
                  <a:schemeClr val="tx1">
                    <a:tint val="75000"/>
                  </a:schemeClr>
                </a:solidFill>
              </a:defRPr>
            </a:lvl5pPr>
            <a:lvl6pPr marL="2124151" indent="0" algn="ctr">
              <a:buNone/>
              <a:defRPr>
                <a:solidFill>
                  <a:schemeClr val="tx1">
                    <a:tint val="75000"/>
                  </a:schemeClr>
                </a:solidFill>
              </a:defRPr>
            </a:lvl6pPr>
            <a:lvl7pPr marL="2548981" indent="0" algn="ctr">
              <a:buNone/>
              <a:defRPr>
                <a:solidFill>
                  <a:schemeClr val="tx1">
                    <a:tint val="75000"/>
                  </a:schemeClr>
                </a:solidFill>
              </a:defRPr>
            </a:lvl7pPr>
            <a:lvl8pPr marL="2973812" indent="0" algn="ctr">
              <a:buNone/>
              <a:defRPr>
                <a:solidFill>
                  <a:schemeClr val="tx1">
                    <a:tint val="75000"/>
                  </a:schemeClr>
                </a:solidFill>
              </a:defRPr>
            </a:lvl8pPr>
            <a:lvl9pPr marL="3398642"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189853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1" name="think-cell Slide" r:id="rId5" imgW="270" imgH="270" progId="TCLayout.ActiveDocument.1">
                  <p:embed/>
                </p:oleObj>
              </mc:Choice>
              <mc:Fallback>
                <p:oleObj name="think-cell Slide" r:id="rId5" imgW="270" imgH="270"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Century Gothic" panose="020B0502020202020204" pitchFamily="34" charset="0"/>
              <a:ea typeface="+mj-ea"/>
              <a:cs typeface="+mj-cs"/>
              <a:sym typeface="Century Gothic" panose="020B0502020202020204" pitchFamily="34" charset="0"/>
            </a:endParaRPr>
          </a:p>
        </p:txBody>
      </p:sp>
      <p:sp>
        <p:nvSpPr>
          <p:cNvPr id="3" name="Content Placeholder 2"/>
          <p:cNvSpPr>
            <a:spLocks noGrp="1"/>
          </p:cNvSpPr>
          <p:nvPr>
            <p:ph idx="1"/>
          </p:nvPr>
        </p:nvSpPr>
        <p:spPr>
          <a:xfrm>
            <a:off x="435610" y="1477697"/>
            <a:ext cx="7840980" cy="4205374"/>
          </a:xfrm>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7" name="Picture 6"/>
          <p:cNvPicPr/>
          <p:nvPr userDrawn="1"/>
        </p:nvPicPr>
        <p:blipFill rotWithShape="1">
          <a:blip r:embed="rId7"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sp>
        <p:nvSpPr>
          <p:cNvPr id="10" name="Title 1"/>
          <p:cNvSpPr>
            <a:spLocks noGrp="1"/>
          </p:cNvSpPr>
          <p:nvPr>
            <p:ph type="title"/>
          </p:nvPr>
        </p:nvSpPr>
        <p:spPr>
          <a:xfrm>
            <a:off x="0" y="255184"/>
            <a:ext cx="8712200" cy="584060"/>
          </a:xfrm>
          <a:solidFill>
            <a:schemeClr val="accent3">
              <a:lumMod val="75000"/>
            </a:schemeClr>
          </a:solidFill>
        </p:spPr>
        <p:txBody>
          <a:bodyPr>
            <a:normAutofit/>
          </a:bodyPr>
          <a:lstStyle>
            <a:lvl1pPr algn="l">
              <a:defRPr b="1">
                <a:solidFill>
                  <a:schemeClr val="bg1"/>
                </a:solidFill>
                <a:latin typeface="Century Gothic" panose="020B0502020202020204" pitchFamily="34" charset="0"/>
              </a:defRPr>
            </a:lvl1pPr>
          </a:lstStyle>
          <a:p>
            <a:endParaRPr lang="en-ZA" sz="2220" dirty="0"/>
          </a:p>
        </p:txBody>
      </p:sp>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1032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5610"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28702"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9" name="Straight Connector 8"/>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6272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7" name="Straight Connector 6"/>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3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isyDeck Master -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356100" cy="6372225"/>
          </a:xfr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45061" lvl="0" indent="-245061">
              <a:spcBef>
                <a:spcPts val="0"/>
              </a:spcBef>
            </a:pP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275027" y="3081074"/>
            <a:ext cx="6372225" cy="210078"/>
          </a:xfrm>
          <a:prstGeom prst="rect">
            <a:avLst/>
          </a:prstGeom>
        </p:spPr>
      </p:pic>
      <p:grpSp>
        <p:nvGrpSpPr>
          <p:cNvPr id="6" name="Group 5">
            <a:extLst>
              <a:ext uri="{FF2B5EF4-FFF2-40B4-BE49-F238E27FC236}">
                <a16:creationId xmlns:a16="http://schemas.microsoft.com/office/drawing/2014/main" id="{961203A2-E9F1-4CCA-A99B-0FFB3B6C1795}"/>
              </a:ext>
            </a:extLst>
          </p:cNvPr>
          <p:cNvGrpSpPr>
            <a:grpSpLocks noChangeAspect="1"/>
          </p:cNvGrpSpPr>
          <p:nvPr userDrawn="1"/>
        </p:nvGrpSpPr>
        <p:grpSpPr>
          <a:xfrm rot="8100000" flipH="1" flipV="1">
            <a:off x="4350802" y="67002"/>
            <a:ext cx="168448" cy="71240"/>
            <a:chOff x="11661248" y="7789719"/>
            <a:chExt cx="1293156" cy="420621"/>
          </a:xfrm>
        </p:grpSpPr>
        <p:cxnSp>
          <p:nvCxnSpPr>
            <p:cNvPr id="9" name="Straight Connector 8">
              <a:extLst>
                <a:ext uri="{FF2B5EF4-FFF2-40B4-BE49-F238E27FC236}">
                  <a16:creationId xmlns:a16="http://schemas.microsoft.com/office/drawing/2014/main" id="{0B495974-C02F-4D34-B077-29878CF6A8A7}"/>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F0855A41-208C-42C1-AD15-B21FF4B9E1B6}"/>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827EB003-D20C-4011-BAC3-DE4485C4F025}"/>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87938025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a:xfrm>
            <a:off x="435610" y="6002150"/>
            <a:ext cx="2032847" cy="264431"/>
          </a:xfrm>
          <a:prstGeom prst="rect">
            <a:avLst/>
          </a:prstGeom>
        </p:spPr>
        <p:txBody>
          <a:bodyPr/>
          <a:lstStyle>
            <a:lvl1pPr algn="l">
              <a:defRPr sz="1022"/>
            </a:lvl1pPr>
          </a:lstStyle>
          <a:p>
            <a:r>
              <a:rPr lang="en-ZA" dirty="0">
                <a:solidFill>
                  <a:prstClr val="black">
                    <a:tint val="75000"/>
                  </a:prstClr>
                </a:solidFill>
              </a:rPr>
              <a:t>2</a:t>
            </a:r>
          </a:p>
        </p:txBody>
      </p:sp>
      <p:cxnSp>
        <p:nvCxnSpPr>
          <p:cNvPr id="7" name="Straight Connector 6"/>
          <p:cNvCxnSpPr/>
          <p:nvPr/>
        </p:nvCxnSpPr>
        <p:spPr>
          <a:xfrm>
            <a:off x="341787" y="882069"/>
            <a:ext cx="804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8CF6692-2A32-4247-AE27-1AB9C9CF34F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169012" y="5795506"/>
            <a:ext cx="1142253" cy="471075"/>
          </a:xfrm>
          <a:prstGeom prst="rect">
            <a:avLst/>
          </a:prstGeom>
        </p:spPr>
      </p:pic>
      <p:pic>
        <p:nvPicPr>
          <p:cNvPr id="9" name="Picture 8"/>
          <p:cNvPicPr/>
          <p:nvPr userDrawn="1"/>
        </p:nvPicPr>
        <p:blipFill rotWithShape="1">
          <a:blip r:embed="rId3"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10" name="Straight Connector 9"/>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34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415" y="1042862"/>
            <a:ext cx="7405370" cy="2218478"/>
          </a:xfrm>
        </p:spPr>
        <p:txBody>
          <a:bodyPr anchor="b"/>
          <a:lstStyle>
            <a:lvl1pPr algn="ctr">
              <a:defRPr sz="5575"/>
            </a:lvl1pPr>
          </a:lstStyle>
          <a:p>
            <a:r>
              <a:rPr lang="en-US" smtClean="0"/>
              <a:t>Click to edit Master title style</a:t>
            </a:r>
            <a:endParaRPr lang="en-US" dirty="0"/>
          </a:p>
        </p:txBody>
      </p:sp>
      <p:sp>
        <p:nvSpPr>
          <p:cNvPr id="3" name="Subtitle 2"/>
          <p:cNvSpPr>
            <a:spLocks noGrp="1"/>
          </p:cNvSpPr>
          <p:nvPr>
            <p:ph type="subTitle" idx="1"/>
          </p:nvPr>
        </p:nvSpPr>
        <p:spPr>
          <a:xfrm>
            <a:off x="1089025" y="3346894"/>
            <a:ext cx="6534150" cy="1538479"/>
          </a:xfrm>
        </p:spPr>
        <p:txBody>
          <a:bodyPr/>
          <a:lstStyle>
            <a:lvl1pPr marL="0" indent="0" algn="ctr">
              <a:buNone/>
              <a:defRPr sz="2230"/>
            </a:lvl1pPr>
            <a:lvl2pPr marL="424830" indent="0" algn="ctr">
              <a:buNone/>
              <a:defRPr sz="1858"/>
            </a:lvl2pPr>
            <a:lvl3pPr marL="849660" indent="0" algn="ctr">
              <a:buNone/>
              <a:defRPr sz="1673"/>
            </a:lvl3pPr>
            <a:lvl4pPr marL="1274491" indent="0" algn="ctr">
              <a:buNone/>
              <a:defRPr sz="1487"/>
            </a:lvl4pPr>
            <a:lvl5pPr marL="1699321" indent="0" algn="ctr">
              <a:buNone/>
              <a:defRPr sz="1487"/>
            </a:lvl5pPr>
            <a:lvl6pPr marL="2124151" indent="0" algn="ctr">
              <a:buNone/>
              <a:defRPr sz="1487"/>
            </a:lvl6pPr>
            <a:lvl7pPr marL="2548981" indent="0" algn="ctr">
              <a:buNone/>
              <a:defRPr sz="1487"/>
            </a:lvl7pPr>
            <a:lvl8pPr marL="2973812" indent="0" algn="ctr">
              <a:buNone/>
              <a:defRPr sz="1487"/>
            </a:lvl8pPr>
            <a:lvl9pPr marL="3398642" indent="0" algn="ctr">
              <a:buNone/>
              <a:defRPr sz="148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133AD2C-B8C1-48E4-9DED-3D9D7C5636F4}" type="datetime1">
              <a:rPr lang="en-US"/>
              <a:pPr>
                <a:defRPr/>
              </a:pPr>
              <a:t>5/22/2020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894549-05D0-4137-8535-DBD8E921C2EB}" type="slidenum">
              <a:rPr lang="en-US"/>
              <a:pPr>
                <a:defRPr/>
              </a:pPr>
              <a:t>‹#›</a:t>
            </a:fld>
            <a:endParaRPr lang="en-US" dirty="0"/>
          </a:p>
        </p:txBody>
      </p:sp>
    </p:spTree>
    <p:extLst>
      <p:ext uri="{BB962C8B-B14F-4D97-AF65-F5344CB8AC3E}">
        <p14:creationId xmlns:p14="http://schemas.microsoft.com/office/powerpoint/2010/main" val="3101269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5E49091-BBF4-4130-90DA-414EBEF28149}" type="datetime1">
              <a:rPr lang="en-US"/>
              <a:pPr>
                <a:defRPr/>
              </a:pPr>
              <a:t>5/22/2020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FEBAAF-CD47-4A55-BF0F-9C9469643E9C}" type="slidenum">
              <a:rPr lang="en-US"/>
              <a:pPr>
                <a:defRPr/>
              </a:pPr>
              <a:t>‹#›</a:t>
            </a:fld>
            <a:endParaRPr lang="en-US" dirty="0"/>
          </a:p>
        </p:txBody>
      </p:sp>
    </p:spTree>
    <p:extLst>
      <p:ext uri="{BB962C8B-B14F-4D97-AF65-F5344CB8AC3E}">
        <p14:creationId xmlns:p14="http://schemas.microsoft.com/office/powerpoint/2010/main" val="3620049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426" y="1588633"/>
            <a:ext cx="7514273" cy="2650668"/>
          </a:xfrm>
        </p:spPr>
        <p:txBody>
          <a:bodyPr anchor="b"/>
          <a:lstStyle>
            <a:lvl1pPr>
              <a:defRPr sz="5575"/>
            </a:lvl1pPr>
          </a:lstStyle>
          <a:p>
            <a:r>
              <a:rPr lang="en-US" smtClean="0"/>
              <a:t>Click to edit Master title style</a:t>
            </a:r>
            <a:endParaRPr lang="en-US" dirty="0"/>
          </a:p>
        </p:txBody>
      </p:sp>
      <p:sp>
        <p:nvSpPr>
          <p:cNvPr id="3" name="Text Placeholder 2"/>
          <p:cNvSpPr>
            <a:spLocks noGrp="1"/>
          </p:cNvSpPr>
          <p:nvPr>
            <p:ph type="body" idx="1"/>
          </p:nvPr>
        </p:nvSpPr>
        <p:spPr>
          <a:xfrm>
            <a:off x="594426" y="4264377"/>
            <a:ext cx="7514273" cy="1393924"/>
          </a:xfrm>
        </p:spPr>
        <p:txBody>
          <a:bodyPr/>
          <a:lstStyle>
            <a:lvl1pPr marL="0" indent="0">
              <a:buNone/>
              <a:defRPr sz="2230">
                <a:solidFill>
                  <a:schemeClr val="tx1"/>
                </a:solidFill>
              </a:defRPr>
            </a:lvl1pPr>
            <a:lvl2pPr marL="424830" indent="0">
              <a:buNone/>
              <a:defRPr sz="1858">
                <a:solidFill>
                  <a:schemeClr val="tx1">
                    <a:tint val="75000"/>
                  </a:schemeClr>
                </a:solidFill>
              </a:defRPr>
            </a:lvl2pPr>
            <a:lvl3pPr marL="849660" indent="0">
              <a:buNone/>
              <a:defRPr sz="1673">
                <a:solidFill>
                  <a:schemeClr val="tx1">
                    <a:tint val="75000"/>
                  </a:schemeClr>
                </a:solidFill>
              </a:defRPr>
            </a:lvl3pPr>
            <a:lvl4pPr marL="1274491" indent="0">
              <a:buNone/>
              <a:defRPr sz="1487">
                <a:solidFill>
                  <a:schemeClr val="tx1">
                    <a:tint val="75000"/>
                  </a:schemeClr>
                </a:solidFill>
              </a:defRPr>
            </a:lvl4pPr>
            <a:lvl5pPr marL="1699321" indent="0">
              <a:buNone/>
              <a:defRPr sz="1487">
                <a:solidFill>
                  <a:schemeClr val="tx1">
                    <a:tint val="75000"/>
                  </a:schemeClr>
                </a:solidFill>
              </a:defRPr>
            </a:lvl5pPr>
            <a:lvl6pPr marL="2124151" indent="0">
              <a:buNone/>
              <a:defRPr sz="1487">
                <a:solidFill>
                  <a:schemeClr val="tx1">
                    <a:tint val="75000"/>
                  </a:schemeClr>
                </a:solidFill>
              </a:defRPr>
            </a:lvl6pPr>
            <a:lvl7pPr marL="2548981" indent="0">
              <a:buNone/>
              <a:defRPr sz="1487">
                <a:solidFill>
                  <a:schemeClr val="tx1">
                    <a:tint val="75000"/>
                  </a:schemeClr>
                </a:solidFill>
              </a:defRPr>
            </a:lvl7pPr>
            <a:lvl8pPr marL="2973812" indent="0">
              <a:buNone/>
              <a:defRPr sz="1487">
                <a:solidFill>
                  <a:schemeClr val="tx1">
                    <a:tint val="75000"/>
                  </a:schemeClr>
                </a:solidFill>
              </a:defRPr>
            </a:lvl8pPr>
            <a:lvl9pPr marL="3398642" indent="0">
              <a:buNone/>
              <a:defRPr sz="148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0BB3B7-43B5-42AA-91B4-094DAA479818}" type="datetime1">
              <a:rPr lang="en-US"/>
              <a:pPr>
                <a:defRPr/>
              </a:pPr>
              <a:t>5/22/2020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0AD7CB-B972-4081-80C9-FADA31DE6F37}" type="slidenum">
              <a:rPr lang="en-US"/>
              <a:pPr>
                <a:defRPr/>
              </a:pPr>
              <a:t>‹#›</a:t>
            </a:fld>
            <a:endParaRPr lang="en-US" dirty="0"/>
          </a:p>
        </p:txBody>
      </p:sp>
    </p:spTree>
    <p:extLst>
      <p:ext uri="{BB962C8B-B14F-4D97-AF65-F5344CB8AC3E}">
        <p14:creationId xmlns:p14="http://schemas.microsoft.com/office/powerpoint/2010/main" val="30782260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8964" y="1696310"/>
            <a:ext cx="3702685" cy="4043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551" y="1696310"/>
            <a:ext cx="3702685" cy="4043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7F7ADA7-1B79-4A36-82B7-5CE478E798A0}" type="datetime1">
              <a:rPr lang="en-US"/>
              <a:pPr>
                <a:defRPr/>
              </a:pPr>
              <a:t>5/22/2020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40C562-9B4D-44AB-A9B6-7A6E3A005E84}" type="slidenum">
              <a:rPr lang="en-US"/>
              <a:pPr>
                <a:defRPr/>
              </a:pPr>
              <a:t>‹#›</a:t>
            </a:fld>
            <a:endParaRPr lang="en-US" dirty="0"/>
          </a:p>
        </p:txBody>
      </p:sp>
    </p:spTree>
    <p:extLst>
      <p:ext uri="{BB962C8B-B14F-4D97-AF65-F5344CB8AC3E}">
        <p14:creationId xmlns:p14="http://schemas.microsoft.com/office/powerpoint/2010/main" val="24505422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098" y="339263"/>
            <a:ext cx="7514273" cy="1231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00100" y="1562080"/>
            <a:ext cx="3685668" cy="765552"/>
          </a:xfrm>
        </p:spPr>
        <p:txBody>
          <a:bodyPr anchor="b"/>
          <a:lstStyle>
            <a:lvl1pPr marL="0" indent="0">
              <a:buNone/>
              <a:defRPr sz="2230" b="1"/>
            </a:lvl1pPr>
            <a:lvl2pPr marL="424830" indent="0">
              <a:buNone/>
              <a:defRPr sz="1858" b="1"/>
            </a:lvl2pPr>
            <a:lvl3pPr marL="849660" indent="0">
              <a:buNone/>
              <a:defRPr sz="1673" b="1"/>
            </a:lvl3pPr>
            <a:lvl4pPr marL="1274491" indent="0">
              <a:buNone/>
              <a:defRPr sz="1487" b="1"/>
            </a:lvl4pPr>
            <a:lvl5pPr marL="1699321" indent="0">
              <a:buNone/>
              <a:defRPr sz="1487" b="1"/>
            </a:lvl5pPr>
            <a:lvl6pPr marL="2124151" indent="0">
              <a:buNone/>
              <a:defRPr sz="1487" b="1"/>
            </a:lvl6pPr>
            <a:lvl7pPr marL="2548981" indent="0">
              <a:buNone/>
              <a:defRPr sz="1487" b="1"/>
            </a:lvl7pPr>
            <a:lvl8pPr marL="2973812" indent="0">
              <a:buNone/>
              <a:defRPr sz="1487" b="1"/>
            </a:lvl8pPr>
            <a:lvl9pPr marL="3398642" indent="0">
              <a:buNone/>
              <a:defRPr sz="1487" b="1"/>
            </a:lvl9pPr>
          </a:lstStyle>
          <a:p>
            <a:pPr lvl="0"/>
            <a:r>
              <a:rPr lang="en-US" smtClean="0"/>
              <a:t>Click to edit Master text styles</a:t>
            </a:r>
          </a:p>
        </p:txBody>
      </p:sp>
      <p:sp>
        <p:nvSpPr>
          <p:cNvPr id="4" name="Content Placeholder 3"/>
          <p:cNvSpPr>
            <a:spLocks noGrp="1"/>
          </p:cNvSpPr>
          <p:nvPr>
            <p:ph sz="half" idx="2"/>
          </p:nvPr>
        </p:nvSpPr>
        <p:spPr>
          <a:xfrm>
            <a:off x="600100" y="2327632"/>
            <a:ext cx="3685668" cy="3423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0552" y="1562080"/>
            <a:ext cx="3703820" cy="765552"/>
          </a:xfrm>
        </p:spPr>
        <p:txBody>
          <a:bodyPr anchor="b"/>
          <a:lstStyle>
            <a:lvl1pPr marL="0" indent="0">
              <a:buNone/>
              <a:defRPr sz="2230" b="1"/>
            </a:lvl1pPr>
            <a:lvl2pPr marL="424830" indent="0">
              <a:buNone/>
              <a:defRPr sz="1858" b="1"/>
            </a:lvl2pPr>
            <a:lvl3pPr marL="849660" indent="0">
              <a:buNone/>
              <a:defRPr sz="1673" b="1"/>
            </a:lvl3pPr>
            <a:lvl4pPr marL="1274491" indent="0">
              <a:buNone/>
              <a:defRPr sz="1487" b="1"/>
            </a:lvl4pPr>
            <a:lvl5pPr marL="1699321" indent="0">
              <a:buNone/>
              <a:defRPr sz="1487" b="1"/>
            </a:lvl5pPr>
            <a:lvl6pPr marL="2124151" indent="0">
              <a:buNone/>
              <a:defRPr sz="1487" b="1"/>
            </a:lvl6pPr>
            <a:lvl7pPr marL="2548981" indent="0">
              <a:buNone/>
              <a:defRPr sz="1487" b="1"/>
            </a:lvl7pPr>
            <a:lvl8pPr marL="2973812" indent="0">
              <a:buNone/>
              <a:defRPr sz="1487" b="1"/>
            </a:lvl8pPr>
            <a:lvl9pPr marL="3398642" indent="0">
              <a:buNone/>
              <a:defRPr sz="1487" b="1"/>
            </a:lvl9pPr>
          </a:lstStyle>
          <a:p>
            <a:pPr lvl="0"/>
            <a:r>
              <a:rPr lang="en-US" smtClean="0"/>
              <a:t>Click to edit Master text styles</a:t>
            </a:r>
          </a:p>
        </p:txBody>
      </p:sp>
      <p:sp>
        <p:nvSpPr>
          <p:cNvPr id="6" name="Content Placeholder 5"/>
          <p:cNvSpPr>
            <a:spLocks noGrp="1"/>
          </p:cNvSpPr>
          <p:nvPr>
            <p:ph sz="quarter" idx="4"/>
          </p:nvPr>
        </p:nvSpPr>
        <p:spPr>
          <a:xfrm>
            <a:off x="4410552" y="2327632"/>
            <a:ext cx="3703820" cy="3423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6F30395-4215-4BE4-B1FE-E89651AC71CF}" type="datetime1">
              <a:rPr lang="en-US"/>
              <a:pPr>
                <a:defRPr/>
              </a:pPr>
              <a:t>5/22/2020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9B2CB8A-4E2F-4028-B3CF-5EBAE43897AF}" type="slidenum">
              <a:rPr lang="en-US"/>
              <a:pPr>
                <a:defRPr/>
              </a:pPr>
              <a:t>‹#›</a:t>
            </a:fld>
            <a:endParaRPr lang="en-US" dirty="0"/>
          </a:p>
        </p:txBody>
      </p:sp>
    </p:spTree>
    <p:extLst>
      <p:ext uri="{BB962C8B-B14F-4D97-AF65-F5344CB8AC3E}">
        <p14:creationId xmlns:p14="http://schemas.microsoft.com/office/powerpoint/2010/main" val="39021556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65D39CF-4939-4E5D-BCE9-8C3475EA0E24}" type="datetime1">
              <a:rPr lang="en-US"/>
              <a:pPr>
                <a:defRPr/>
              </a:pPr>
              <a:t>5/22/2020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DC62057-20D3-4EBF-9D7A-4A4BB7C3D02D}" type="slidenum">
              <a:rPr lang="en-US"/>
              <a:pPr>
                <a:defRPr/>
              </a:pPr>
              <a:t>‹#›</a:t>
            </a:fld>
            <a:endParaRPr lang="en-US" dirty="0"/>
          </a:p>
        </p:txBody>
      </p:sp>
    </p:spTree>
    <p:extLst>
      <p:ext uri="{BB962C8B-B14F-4D97-AF65-F5344CB8AC3E}">
        <p14:creationId xmlns:p14="http://schemas.microsoft.com/office/powerpoint/2010/main" val="30657817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3F2A0A-812C-4075-9F71-56C426FFF25C}" type="datetime1">
              <a:rPr lang="en-US"/>
              <a:pPr>
                <a:defRPr/>
              </a:pPr>
              <a:t>5/22/2020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A82A4C6-FEE4-4533-9E9C-B70A35447D2E}" type="slidenum">
              <a:rPr lang="en-US"/>
              <a:pPr>
                <a:defRPr/>
              </a:pPr>
              <a:t>‹#›</a:t>
            </a:fld>
            <a:endParaRPr lang="en-US" dirty="0"/>
          </a:p>
        </p:txBody>
      </p:sp>
    </p:spTree>
    <p:extLst>
      <p:ext uri="{BB962C8B-B14F-4D97-AF65-F5344CB8AC3E}">
        <p14:creationId xmlns:p14="http://schemas.microsoft.com/office/powerpoint/2010/main" val="2387780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smtClean="0"/>
              <a:t>Click to edit Master title style</a:t>
            </a:r>
            <a:endParaRPr lang="en-US" dirty="0"/>
          </a:p>
        </p:txBody>
      </p:sp>
      <p:sp>
        <p:nvSpPr>
          <p:cNvPr id="3" name="Content Placeholder 2"/>
          <p:cNvSpPr>
            <a:spLocks noGrp="1"/>
          </p:cNvSpPr>
          <p:nvPr>
            <p:ph idx="1"/>
          </p:nvPr>
        </p:nvSpPr>
        <p:spPr>
          <a:xfrm>
            <a:off x="3703820" y="917484"/>
            <a:ext cx="4410551" cy="4528410"/>
          </a:xfrm>
        </p:spPr>
        <p:txBody>
          <a:bodyPr/>
          <a:lstStyle>
            <a:lvl1pPr>
              <a:defRPr sz="2973"/>
            </a:lvl1pPr>
            <a:lvl2pPr>
              <a:defRPr sz="2602"/>
            </a:lvl2pPr>
            <a:lvl3pPr>
              <a:defRPr sz="2230"/>
            </a:lvl3pPr>
            <a:lvl4pPr>
              <a:defRPr sz="1858"/>
            </a:lvl4pPr>
            <a:lvl5pPr>
              <a:defRPr sz="1858"/>
            </a:lvl5pPr>
            <a:lvl6pPr>
              <a:defRPr sz="1858"/>
            </a:lvl6pPr>
            <a:lvl7pPr>
              <a:defRPr sz="1858"/>
            </a:lvl7pPr>
            <a:lvl8pPr>
              <a:defRPr sz="1858"/>
            </a:lvl8pPr>
            <a:lvl9pPr>
              <a:defRPr sz="185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0099" y="1911667"/>
            <a:ext cx="2809911" cy="3541601"/>
          </a:xfrm>
        </p:spPr>
        <p:txBody>
          <a:bodyPr/>
          <a:lstStyle>
            <a:lvl1pPr marL="0" indent="0">
              <a:buNone/>
              <a:defRPr sz="1487"/>
            </a:lvl1pPr>
            <a:lvl2pPr marL="424830" indent="0">
              <a:buNone/>
              <a:defRPr sz="1301"/>
            </a:lvl2pPr>
            <a:lvl3pPr marL="849660" indent="0">
              <a:buNone/>
              <a:defRPr sz="1115"/>
            </a:lvl3pPr>
            <a:lvl4pPr marL="1274491" indent="0">
              <a:buNone/>
              <a:defRPr sz="929"/>
            </a:lvl4pPr>
            <a:lvl5pPr marL="1699321" indent="0">
              <a:buNone/>
              <a:defRPr sz="929"/>
            </a:lvl5pPr>
            <a:lvl6pPr marL="2124151" indent="0">
              <a:buNone/>
              <a:defRPr sz="929"/>
            </a:lvl6pPr>
            <a:lvl7pPr marL="2548981" indent="0">
              <a:buNone/>
              <a:defRPr sz="929"/>
            </a:lvl7pPr>
            <a:lvl8pPr marL="2973812" indent="0">
              <a:buNone/>
              <a:defRPr sz="929"/>
            </a:lvl8pPr>
            <a:lvl9pPr marL="3398642" indent="0">
              <a:buNone/>
              <a:defRPr sz="929"/>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0CE895-D492-4C88-94C6-4A63F22C34C2}" type="datetime1">
              <a:rPr lang="en-US"/>
              <a:pPr>
                <a:defRPr/>
              </a:pPr>
              <a:t>5/22/2020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B8F45E-2DA3-4681-8D04-A58F27297A52}" type="slidenum">
              <a:rPr lang="en-US"/>
              <a:pPr>
                <a:defRPr/>
              </a:pPr>
              <a:t>‹#›</a:t>
            </a:fld>
            <a:endParaRPr lang="en-US" dirty="0"/>
          </a:p>
        </p:txBody>
      </p:sp>
    </p:spTree>
    <p:extLst>
      <p:ext uri="{BB962C8B-B14F-4D97-AF65-F5344CB8AC3E}">
        <p14:creationId xmlns:p14="http://schemas.microsoft.com/office/powerpoint/2010/main" val="9483005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703820" y="917484"/>
            <a:ext cx="4410551" cy="4528410"/>
          </a:xfrm>
        </p:spPr>
        <p:txBody>
          <a:bodyPr rtlCol="0">
            <a:normAutofit/>
          </a:bodyPr>
          <a:lstStyle>
            <a:lvl1pPr marL="0" indent="0">
              <a:buNone/>
              <a:defRPr sz="2973"/>
            </a:lvl1pPr>
            <a:lvl2pPr marL="424830" indent="0">
              <a:buNone/>
              <a:defRPr sz="2602"/>
            </a:lvl2pPr>
            <a:lvl3pPr marL="849660" indent="0">
              <a:buNone/>
              <a:defRPr sz="2230"/>
            </a:lvl3pPr>
            <a:lvl4pPr marL="1274491" indent="0">
              <a:buNone/>
              <a:defRPr sz="1858"/>
            </a:lvl4pPr>
            <a:lvl5pPr marL="1699321" indent="0">
              <a:buNone/>
              <a:defRPr sz="1858"/>
            </a:lvl5pPr>
            <a:lvl6pPr marL="2124151" indent="0">
              <a:buNone/>
              <a:defRPr sz="1858"/>
            </a:lvl6pPr>
            <a:lvl7pPr marL="2548981" indent="0">
              <a:buNone/>
              <a:defRPr sz="1858"/>
            </a:lvl7pPr>
            <a:lvl8pPr marL="2973812" indent="0">
              <a:buNone/>
              <a:defRPr sz="1858"/>
            </a:lvl8pPr>
            <a:lvl9pPr marL="3398642" indent="0">
              <a:buNone/>
              <a:defRPr sz="1858"/>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600099" y="1911667"/>
            <a:ext cx="2809911" cy="3541601"/>
          </a:xfrm>
        </p:spPr>
        <p:txBody>
          <a:bodyPr/>
          <a:lstStyle>
            <a:lvl1pPr marL="0" indent="0">
              <a:buNone/>
              <a:defRPr sz="1487"/>
            </a:lvl1pPr>
            <a:lvl2pPr marL="424830" indent="0">
              <a:buNone/>
              <a:defRPr sz="1301"/>
            </a:lvl2pPr>
            <a:lvl3pPr marL="849660" indent="0">
              <a:buNone/>
              <a:defRPr sz="1115"/>
            </a:lvl3pPr>
            <a:lvl4pPr marL="1274491" indent="0">
              <a:buNone/>
              <a:defRPr sz="929"/>
            </a:lvl4pPr>
            <a:lvl5pPr marL="1699321" indent="0">
              <a:buNone/>
              <a:defRPr sz="929"/>
            </a:lvl5pPr>
            <a:lvl6pPr marL="2124151" indent="0">
              <a:buNone/>
              <a:defRPr sz="929"/>
            </a:lvl6pPr>
            <a:lvl7pPr marL="2548981" indent="0">
              <a:buNone/>
              <a:defRPr sz="929"/>
            </a:lvl7pPr>
            <a:lvl8pPr marL="2973812" indent="0">
              <a:buNone/>
              <a:defRPr sz="929"/>
            </a:lvl8pPr>
            <a:lvl9pPr marL="3398642" indent="0">
              <a:buNone/>
              <a:defRPr sz="929"/>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4CB2B2-E2E5-4F6E-A1AE-012C0630D6BC}" type="datetime1">
              <a:rPr lang="en-US"/>
              <a:pPr>
                <a:defRPr/>
              </a:pPr>
              <a:t>5/22/2020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3B64B1-2E4C-40A1-96F2-28D9EA298BB6}" type="slidenum">
              <a:rPr lang="en-US"/>
              <a:pPr>
                <a:defRPr/>
              </a:pPr>
              <a:t>‹#›</a:t>
            </a:fld>
            <a:endParaRPr lang="en-US" dirty="0"/>
          </a:p>
        </p:txBody>
      </p:sp>
    </p:spTree>
    <p:extLst>
      <p:ext uri="{BB962C8B-B14F-4D97-AF65-F5344CB8AC3E}">
        <p14:creationId xmlns:p14="http://schemas.microsoft.com/office/powerpoint/2010/main" val="335221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isyDeck Master - 2">
    <p:bg>
      <p:bgPr>
        <a:solidFill>
          <a:schemeClr val="bg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32D4945-9D7D-4DE1-9B43-D83941C3DD26}"/>
              </a:ext>
            </a:extLst>
          </p:cNvPr>
          <p:cNvSpPr/>
          <p:nvPr/>
        </p:nvSpPr>
        <p:spPr>
          <a:xfrm>
            <a:off x="1"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id="{DCFD0088-6908-4E38-9BC5-F529A3430F30}"/>
              </a:ext>
            </a:extLst>
          </p:cNvPr>
          <p:cNvSpPr/>
          <p:nvPr/>
        </p:nvSpPr>
        <p:spPr>
          <a:xfrm rot="10800000">
            <a:off x="3811906"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5" name="Picture Placeholder 7"/>
          <p:cNvSpPr>
            <a:spLocks noGrp="1"/>
          </p:cNvSpPr>
          <p:nvPr>
            <p:ph type="pic" sz="quarter" idx="13"/>
          </p:nvPr>
        </p:nvSpPr>
        <p:spPr>
          <a:xfrm>
            <a:off x="214872" y="279382"/>
            <a:ext cx="8282457" cy="5813462"/>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dirty="0"/>
            </a:lvl1pPr>
          </a:lstStyle>
          <a:p>
            <a:pPr marL="245061" lvl="0" indent="-245061">
              <a:spcBef>
                <a:spcPts val="0"/>
              </a:spcBef>
            </a:pPr>
            <a:endParaRPr lang="en-GB" dirty="0"/>
          </a:p>
        </p:txBody>
      </p:sp>
    </p:spTree>
    <p:extLst>
      <p:ext uri="{BB962C8B-B14F-4D97-AF65-F5344CB8AC3E}">
        <p14:creationId xmlns:p14="http://schemas.microsoft.com/office/powerpoint/2010/main" val="20082610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96CF2A2-5713-4759-8EB0-7FFED2C82401}" type="datetime1">
              <a:rPr lang="en-US"/>
              <a:pPr>
                <a:defRPr/>
              </a:pPr>
              <a:t>5/22/2020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1D52BB-B251-414C-B8C5-4FE01D0242FB}" type="slidenum">
              <a:rPr lang="en-US"/>
              <a:pPr>
                <a:defRPr/>
              </a:pPr>
              <a:t>‹#›</a:t>
            </a:fld>
            <a:endParaRPr lang="en-US" dirty="0"/>
          </a:p>
        </p:txBody>
      </p:sp>
    </p:spTree>
    <p:extLst>
      <p:ext uri="{BB962C8B-B14F-4D97-AF65-F5344CB8AC3E}">
        <p14:creationId xmlns:p14="http://schemas.microsoft.com/office/powerpoint/2010/main" val="9877964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4669" y="339262"/>
            <a:ext cx="1878568" cy="540016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8964" y="339262"/>
            <a:ext cx="5526802" cy="5400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CD2B34A-7797-46B9-8AF1-F5A2D3C1F1B1}" type="datetime1">
              <a:rPr lang="en-US"/>
              <a:pPr>
                <a:defRPr/>
              </a:pPr>
              <a:t>5/22/2020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93ADA1-52A7-45B1-9CCA-FC39A19ED3FB}" type="slidenum">
              <a:rPr lang="en-US"/>
              <a:pPr>
                <a:defRPr/>
              </a:pPr>
              <a:t>‹#›</a:t>
            </a:fld>
            <a:endParaRPr lang="en-US" dirty="0"/>
          </a:p>
        </p:txBody>
      </p:sp>
    </p:spTree>
    <p:extLst>
      <p:ext uri="{BB962C8B-B14F-4D97-AF65-F5344CB8AC3E}">
        <p14:creationId xmlns:p14="http://schemas.microsoft.com/office/powerpoint/2010/main" val="57581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isyDeck Master - 3">
    <p:bg>
      <p:bgPr>
        <a:solidFill>
          <a:schemeClr val="bg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3DC9AD7-9F48-406A-993A-1BED63E32563}"/>
              </a:ext>
            </a:extLst>
          </p:cNvPr>
          <p:cNvSpPr/>
          <p:nvPr userDrawn="1"/>
        </p:nvSpPr>
        <p:spPr>
          <a:xfrm rot="10800000">
            <a:off x="6139868" y="0"/>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7" name="Right Triangle 6">
            <a:extLst>
              <a:ext uri="{FF2B5EF4-FFF2-40B4-BE49-F238E27FC236}">
                <a16:creationId xmlns:a16="http://schemas.microsoft.com/office/drawing/2014/main" id="{832D4945-9D7D-4DE1-9B43-D83941C3DD26}"/>
              </a:ext>
            </a:extLst>
          </p:cNvPr>
          <p:cNvSpPr/>
          <p:nvPr/>
        </p:nvSpPr>
        <p:spPr>
          <a:xfrm>
            <a:off x="1" y="3027612"/>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Picture Placeholder 15">
            <a:extLst>
              <a:ext uri="{FF2B5EF4-FFF2-40B4-BE49-F238E27FC236}">
                <a16:creationId xmlns:a16="http://schemas.microsoft.com/office/drawing/2014/main" id="{2AEF7218-04F4-4BE9-8B5E-231CB020EB22}"/>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32258227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isyDeck Master - 4">
    <p:bg>
      <p:bgPr>
        <a:solidFill>
          <a:schemeClr val="bg1"/>
        </a:solidFill>
        <a:effectLst/>
      </p:bgPr>
    </p:bg>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C6F537C0-0ACC-4E3C-B344-74CABD5C7EDF}"/>
              </a:ext>
            </a:extLst>
          </p:cNvPr>
          <p:cNvSpPr/>
          <p:nvPr userDrawn="1"/>
        </p:nvSpPr>
        <p:spPr>
          <a:xfrm rot="5400000">
            <a:off x="-289605" y="289606"/>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id="{203ED712-4928-494F-B1C4-D01346F6B469}"/>
              </a:ext>
            </a:extLst>
          </p:cNvPr>
          <p:cNvSpPr/>
          <p:nvPr userDrawn="1"/>
        </p:nvSpPr>
        <p:spPr>
          <a:xfrm rot="10800000">
            <a:off x="6782950" y="0"/>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8" name="Right Triangle 17">
            <a:extLst>
              <a:ext uri="{FF2B5EF4-FFF2-40B4-BE49-F238E27FC236}">
                <a16:creationId xmlns:a16="http://schemas.microsoft.com/office/drawing/2014/main" id="{17D6937C-EE1D-476A-9ACB-1676A7B851E7}"/>
              </a:ext>
            </a:extLst>
          </p:cNvPr>
          <p:cNvSpPr/>
          <p:nvPr userDrawn="1"/>
        </p:nvSpPr>
        <p:spPr>
          <a:xfrm rot="16200000">
            <a:off x="6493345" y="4153371"/>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4" name="Right Triangle 13">
            <a:extLst>
              <a:ext uri="{FF2B5EF4-FFF2-40B4-BE49-F238E27FC236}">
                <a16:creationId xmlns:a16="http://schemas.microsoft.com/office/drawing/2014/main" id="{9D7B853A-B3E1-43FD-85E8-FF447163A2C5}"/>
              </a:ext>
            </a:extLst>
          </p:cNvPr>
          <p:cNvSpPr/>
          <p:nvPr userDrawn="1"/>
        </p:nvSpPr>
        <p:spPr>
          <a:xfrm>
            <a:off x="1" y="3863765"/>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1" name="Picture Placeholder 10">
            <a:extLst>
              <a:ext uri="{FF2B5EF4-FFF2-40B4-BE49-F238E27FC236}">
                <a16:creationId xmlns:a16="http://schemas.microsoft.com/office/drawing/2014/main" id="{A8EB9CA2-F2D6-465F-B4DE-19B4C620104E}"/>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14071315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isyDeck Master - 5">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320543" y="1290955"/>
            <a:ext cx="2966366" cy="3856945"/>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169501"/>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userDrawn="1">
            <p:ph type="pic" sz="quarter" idx="12"/>
          </p:nvPr>
        </p:nvSpPr>
        <p:spPr>
          <a:xfrm>
            <a:off x="1032026" y="2215928"/>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5" name="Footer Placeholder 4">
            <a:extLst>
              <a:ext uri="{FF2B5EF4-FFF2-40B4-BE49-F238E27FC236}">
                <a16:creationId xmlns:a16="http://schemas.microsoft.com/office/drawing/2014/main" id="{8A9CC818-24A0-4BCF-9D14-A028B5FF53E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6023FAF-DB9E-4773-95AF-F99833FC387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8" name="Title 7">
            <a:extLst>
              <a:ext uri="{FF2B5EF4-FFF2-40B4-BE49-F238E27FC236}">
                <a16:creationId xmlns:a16="http://schemas.microsoft.com/office/drawing/2014/main" id="{F5066916-64E9-4ED0-A76A-95CE50B92C1C}"/>
              </a:ext>
            </a:extLst>
          </p:cNvPr>
          <p:cNvSpPr>
            <a:spLocks noGrp="1"/>
          </p:cNvSpPr>
          <p:nvPr>
            <p:ph type="title"/>
          </p:nvPr>
        </p:nvSpPr>
        <p:spPr/>
        <p:txBody>
          <a:bodyPr lIns="180000" tIns="93600" rIns="180000" bIns="93600"/>
          <a:lstStyle>
            <a:lvl1pPr algn="l">
              <a:defRPr/>
            </a:lvl1pPr>
          </a:lstStyle>
          <a:p>
            <a:endParaRPr lang="en-GB" dirty="0"/>
          </a:p>
        </p:txBody>
      </p:sp>
      <p:grpSp>
        <p:nvGrpSpPr>
          <p:cNvPr id="17" name="Group 16">
            <a:extLst>
              <a:ext uri="{FF2B5EF4-FFF2-40B4-BE49-F238E27FC236}">
                <a16:creationId xmlns:a16="http://schemas.microsoft.com/office/drawing/2014/main" id="{EA84DA5C-D860-4D28-A7F1-80D42D8C735C}"/>
              </a:ext>
            </a:extLst>
          </p:cNvPr>
          <p:cNvGrpSpPr/>
          <p:nvPr userDrawn="1"/>
        </p:nvGrpSpPr>
        <p:grpSpPr>
          <a:xfrm>
            <a:off x="155245" y="216759"/>
            <a:ext cx="437727" cy="569144"/>
            <a:chOff x="434532" y="466621"/>
            <a:chExt cx="1225205" cy="1225205"/>
          </a:xfrm>
        </p:grpSpPr>
        <p:grpSp>
          <p:nvGrpSpPr>
            <p:cNvPr id="29" name="Group 28">
              <a:extLst>
                <a:ext uri="{FF2B5EF4-FFF2-40B4-BE49-F238E27FC236}">
                  <a16:creationId xmlns:a16="http://schemas.microsoft.com/office/drawing/2014/main" id="{87DA950B-5659-4C2A-8792-CF9DAF11AA8B}"/>
                </a:ext>
              </a:extLst>
            </p:cNvPr>
            <p:cNvGrpSpPr>
              <a:grpSpLocks noChangeAspect="1"/>
            </p:cNvGrpSpPr>
            <p:nvPr userDrawn="1"/>
          </p:nvGrpSpPr>
          <p:grpSpPr>
            <a:xfrm rot="18900000">
              <a:off x="647093" y="812151"/>
              <a:ext cx="471488" cy="153360"/>
              <a:chOff x="11661248" y="7789719"/>
              <a:chExt cx="1293156" cy="420621"/>
            </a:xfrm>
          </p:grpSpPr>
          <p:cxnSp>
            <p:nvCxnSpPr>
              <p:cNvPr id="33" name="Straight Connector 32">
                <a:extLst>
                  <a:ext uri="{FF2B5EF4-FFF2-40B4-BE49-F238E27FC236}">
                    <a16:creationId xmlns:a16="http://schemas.microsoft.com/office/drawing/2014/main" id="{E1ED378E-7131-44EC-BAE4-E8191E8EFB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5A478B5D-653D-49EF-BF59-56055DE24D8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B3C5903F-D09C-48BC-BDC0-2E16B4171AD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0" name="Group 29">
              <a:extLst>
                <a:ext uri="{FF2B5EF4-FFF2-40B4-BE49-F238E27FC236}">
                  <a16:creationId xmlns:a16="http://schemas.microsoft.com/office/drawing/2014/main" id="{47AE6A6E-6D07-4A07-98E5-0109C22886C2}"/>
                </a:ext>
              </a:extLst>
            </p:cNvPr>
            <p:cNvGrpSpPr/>
            <p:nvPr userDrawn="1"/>
          </p:nvGrpSpPr>
          <p:grpSpPr>
            <a:xfrm>
              <a:off x="434532" y="466621"/>
              <a:ext cx="1225205" cy="1225205"/>
              <a:chOff x="12636425" y="442230"/>
              <a:chExt cx="1860336" cy="1860336"/>
            </a:xfrm>
          </p:grpSpPr>
          <p:cxnSp>
            <p:nvCxnSpPr>
              <p:cNvPr id="31" name="Straight Connector 30">
                <a:extLst>
                  <a:ext uri="{FF2B5EF4-FFF2-40B4-BE49-F238E27FC236}">
                    <a16:creationId xmlns:a16="http://schemas.microsoft.com/office/drawing/2014/main" id="{37D008A4-97C6-4DAF-8A48-2CB2A0641D0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2B656DFD-2580-4C5E-A437-D7C8AAE086B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9168269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isyDeck Master - 6">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0"/>
            <a:ext cx="3856179" cy="5013903"/>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013324"/>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p:ph type="pic" sz="quarter" idx="12"/>
          </p:nvPr>
        </p:nvSpPr>
        <p:spPr>
          <a:xfrm>
            <a:off x="1159282" y="1699303"/>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37" name="Title 7">
            <a:extLst>
              <a:ext uri="{FF2B5EF4-FFF2-40B4-BE49-F238E27FC236}">
                <a16:creationId xmlns:a16="http://schemas.microsoft.com/office/drawing/2014/main" id="{B0DB41D6-D4A4-4886-B3CF-411836FB1136}"/>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id="{5FD6B45C-2946-4CCA-9C3A-58AE58576AF1}"/>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FBDC9E75-5486-444E-BFA9-DF637013E165}"/>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1" name="Group 20">
            <a:extLst>
              <a:ext uri="{FF2B5EF4-FFF2-40B4-BE49-F238E27FC236}">
                <a16:creationId xmlns:a16="http://schemas.microsoft.com/office/drawing/2014/main" id="{6CB2871B-D05B-4E9D-BCF1-4DF1BC80EA81}"/>
              </a:ext>
            </a:extLst>
          </p:cNvPr>
          <p:cNvGrpSpPr/>
          <p:nvPr userDrawn="1"/>
        </p:nvGrpSpPr>
        <p:grpSpPr>
          <a:xfrm>
            <a:off x="155245" y="216759"/>
            <a:ext cx="437727" cy="569144"/>
            <a:chOff x="434532" y="466621"/>
            <a:chExt cx="1225205" cy="1225205"/>
          </a:xfrm>
        </p:grpSpPr>
        <p:grpSp>
          <p:nvGrpSpPr>
            <p:cNvPr id="22" name="Group 21">
              <a:extLst>
                <a:ext uri="{FF2B5EF4-FFF2-40B4-BE49-F238E27FC236}">
                  <a16:creationId xmlns:a16="http://schemas.microsoft.com/office/drawing/2014/main" id="{98CBBB3F-218E-488E-9E24-65E8F747166C}"/>
                </a:ext>
              </a:extLst>
            </p:cNvPr>
            <p:cNvGrpSpPr>
              <a:grpSpLocks noChangeAspect="1"/>
            </p:cNvGrpSpPr>
            <p:nvPr userDrawn="1"/>
          </p:nvGrpSpPr>
          <p:grpSpPr>
            <a:xfrm rot="18900000">
              <a:off x="647093" y="812151"/>
              <a:ext cx="471488" cy="153360"/>
              <a:chOff x="11661248" y="7789719"/>
              <a:chExt cx="1293156" cy="420621"/>
            </a:xfrm>
          </p:grpSpPr>
          <p:cxnSp>
            <p:nvCxnSpPr>
              <p:cNvPr id="26" name="Straight Connector 25">
                <a:extLst>
                  <a:ext uri="{FF2B5EF4-FFF2-40B4-BE49-F238E27FC236}">
                    <a16:creationId xmlns:a16="http://schemas.microsoft.com/office/drawing/2014/main" id="{C45F6C28-F50F-4A0A-85B3-3B18637E414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CCD85347-3871-4F66-8197-3B57EAF1A5C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8C96888D-8DD6-4921-8D1C-CEAA0A7B0CB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id="{CB6505C6-4A87-401B-A825-FB8E488CB507}"/>
                </a:ext>
              </a:extLst>
            </p:cNvPr>
            <p:cNvGrpSpPr/>
            <p:nvPr userDrawn="1"/>
          </p:nvGrpSpPr>
          <p:grpSpPr>
            <a:xfrm>
              <a:off x="434532" y="466621"/>
              <a:ext cx="1225205" cy="1225205"/>
              <a:chOff x="12636425" y="442230"/>
              <a:chExt cx="1860336" cy="1860336"/>
            </a:xfrm>
          </p:grpSpPr>
          <p:cxnSp>
            <p:nvCxnSpPr>
              <p:cNvPr id="24" name="Straight Connector 23">
                <a:extLst>
                  <a:ext uri="{FF2B5EF4-FFF2-40B4-BE49-F238E27FC236}">
                    <a16:creationId xmlns:a16="http://schemas.microsoft.com/office/drawing/2014/main" id="{B370E27F-D52B-41FC-8266-CFA4CFE924D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4E4245BD-17B8-49E0-980F-B0C0FECCBDF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5497665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isyDeck Master - 7">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7583080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isyDeck Master - 8">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B1C865-1EC1-4667-BCD3-0B18554AF92B}"/>
              </a:ext>
            </a:extLst>
          </p:cNvPr>
          <p:cNvSpPr/>
          <p:nvPr userDrawn="1"/>
        </p:nvSpPr>
        <p:spPr>
          <a:xfrm>
            <a:off x="3069934" y="0"/>
            <a:ext cx="2572332" cy="6372225"/>
          </a:xfrm>
          <a:prstGeom prst="rect">
            <a:avLst/>
          </a:prstGeom>
          <a:solidFill>
            <a:schemeClr val="bg2">
              <a:alpha val="2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2998956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03352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isyDeck Master - 9">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97AE460-AD53-4696-9AF5-AA66BDF95B50}"/>
              </a:ext>
            </a:extLst>
          </p:cNvPr>
          <p:cNvSpPr/>
          <p:nvPr userDrawn="1"/>
        </p:nvSpPr>
        <p:spPr>
          <a:xfrm>
            <a:off x="388891" y="1190180"/>
            <a:ext cx="727287" cy="960996"/>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4" name="Freeform: Shape 23"/>
          <p:cNvSpPr/>
          <p:nvPr userDrawn="1"/>
        </p:nvSpPr>
        <p:spPr>
          <a:xfrm>
            <a:off x="0" y="3325997"/>
            <a:ext cx="1399349" cy="2743758"/>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1" name="Freeform: Shape 20"/>
          <p:cNvSpPr/>
          <p:nvPr userDrawn="1"/>
        </p:nvSpPr>
        <p:spPr>
          <a:xfrm>
            <a:off x="7326964" y="3329286"/>
            <a:ext cx="1385236" cy="2743758"/>
          </a:xfrm>
          <a:custGeom>
            <a:avLst/>
            <a:gdLst>
              <a:gd name="connsiteX0" fmla="*/ 3877298 w 3877298"/>
              <a:gd name="connsiteY0" fmla="*/ 0 h 4378011"/>
              <a:gd name="connsiteX1" fmla="*/ 3877298 w 3877298"/>
              <a:gd name="connsiteY1" fmla="*/ 4378011 h 4378011"/>
              <a:gd name="connsiteX2" fmla="*/ 0 w 3877298"/>
              <a:gd name="connsiteY2" fmla="*/ 4378011 h 4378011"/>
              <a:gd name="connsiteX3" fmla="*/ 3877298 w 3877298"/>
              <a:gd name="connsiteY3" fmla="*/ 0 h 4378011"/>
            </a:gdLst>
            <a:ahLst/>
            <a:cxnLst>
              <a:cxn ang="0">
                <a:pos x="connsiteX0" y="connsiteY0"/>
              </a:cxn>
              <a:cxn ang="0">
                <a:pos x="connsiteX1" y="connsiteY1"/>
              </a:cxn>
              <a:cxn ang="0">
                <a:pos x="connsiteX2" y="connsiteY2"/>
              </a:cxn>
              <a:cxn ang="0">
                <a:pos x="connsiteX3" y="connsiteY3"/>
              </a:cxn>
            </a:cxnLst>
            <a:rect l="l" t="t" r="r" b="b"/>
            <a:pathLst>
              <a:path w="3877298" h="4378011">
                <a:moveTo>
                  <a:pt x="3877298" y="0"/>
                </a:moveTo>
                <a:lnTo>
                  <a:pt x="3877298" y="4378011"/>
                </a:lnTo>
                <a:lnTo>
                  <a:pt x="0" y="4378011"/>
                </a:lnTo>
                <a:lnTo>
                  <a:pt x="3877298"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7" name="Picture Placeholder 26"/>
          <p:cNvSpPr>
            <a:spLocks noGrp="1"/>
          </p:cNvSpPr>
          <p:nvPr>
            <p:ph type="pic" sz="quarter" idx="10"/>
          </p:nvPr>
        </p:nvSpPr>
        <p:spPr>
          <a:xfrm>
            <a:off x="188295" y="3325997"/>
            <a:ext cx="8349723" cy="2747048"/>
          </a:xfrm>
          <a:custGeom>
            <a:avLst/>
            <a:gdLst>
              <a:gd name="connsiteX0" fmla="*/ 17242713 w 23371009"/>
              <a:gd name="connsiteY0" fmla="*/ 0 h 4428565"/>
              <a:gd name="connsiteX1" fmla="*/ 23371009 w 23371009"/>
              <a:gd name="connsiteY1" fmla="*/ 0 h 4428565"/>
              <a:gd name="connsiteX2" fmla="*/ 19448941 w 23371009"/>
              <a:gd name="connsiteY2" fmla="*/ 4428565 h 4428565"/>
              <a:gd name="connsiteX3" fmla="*/ 13320642 w 23371009"/>
              <a:gd name="connsiteY3" fmla="*/ 4428565 h 4428565"/>
              <a:gd name="connsiteX4" fmla="*/ 10582390 w 23371009"/>
              <a:gd name="connsiteY4" fmla="*/ 0 h 4428565"/>
              <a:gd name="connsiteX5" fmla="*/ 16710689 w 23371009"/>
              <a:gd name="connsiteY5" fmla="*/ 0 h 4428565"/>
              <a:gd name="connsiteX6" fmla="*/ 12788618 w 23371009"/>
              <a:gd name="connsiteY6" fmla="*/ 4428565 h 4428565"/>
              <a:gd name="connsiteX7" fmla="*/ 6660321 w 23371009"/>
              <a:gd name="connsiteY7" fmla="*/ 4428565 h 4428565"/>
              <a:gd name="connsiteX8" fmla="*/ 3922069 w 23371009"/>
              <a:gd name="connsiteY8" fmla="*/ 0 h 4428565"/>
              <a:gd name="connsiteX9" fmla="*/ 10050367 w 23371009"/>
              <a:gd name="connsiteY9" fmla="*/ 0 h 4428565"/>
              <a:gd name="connsiteX10" fmla="*/ 6128298 w 23371009"/>
              <a:gd name="connsiteY10" fmla="*/ 4428565 h 4428565"/>
              <a:gd name="connsiteX11" fmla="*/ 0 w 23371009"/>
              <a:gd name="connsiteY11" fmla="*/ 4428565 h 442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71009" h="4428565">
                <a:moveTo>
                  <a:pt x="17242713" y="0"/>
                </a:moveTo>
                <a:lnTo>
                  <a:pt x="23371009" y="0"/>
                </a:lnTo>
                <a:lnTo>
                  <a:pt x="19448941" y="4428565"/>
                </a:lnTo>
                <a:lnTo>
                  <a:pt x="13320642" y="4428565"/>
                </a:lnTo>
                <a:close/>
                <a:moveTo>
                  <a:pt x="10582390" y="0"/>
                </a:moveTo>
                <a:lnTo>
                  <a:pt x="16710689" y="0"/>
                </a:lnTo>
                <a:lnTo>
                  <a:pt x="12788618" y="4428565"/>
                </a:lnTo>
                <a:lnTo>
                  <a:pt x="6660321" y="4428565"/>
                </a:lnTo>
                <a:close/>
                <a:moveTo>
                  <a:pt x="3922069" y="0"/>
                </a:moveTo>
                <a:lnTo>
                  <a:pt x="10050367" y="0"/>
                </a:lnTo>
                <a:lnTo>
                  <a:pt x="6128298" y="4428565"/>
                </a:lnTo>
                <a:lnTo>
                  <a:pt x="0" y="442856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70" name="Title 1">
            <a:extLst>
              <a:ext uri="{FF2B5EF4-FFF2-40B4-BE49-F238E27FC236}">
                <a16:creationId xmlns:a16="http://schemas.microsoft.com/office/drawing/2014/main" id="{DFF384F6-49BF-4AEF-B515-1B85634884D9}"/>
              </a:ext>
            </a:extLst>
          </p:cNvPr>
          <p:cNvSpPr>
            <a:spLocks noGrp="1"/>
          </p:cNvSpPr>
          <p:nvPr>
            <p:ph type="title"/>
          </p:nvPr>
        </p:nvSpPr>
        <p:spPr>
          <a:xfrm>
            <a:off x="444368" y="1190180"/>
            <a:ext cx="5896382" cy="848889"/>
          </a:xfrm>
        </p:spPr>
        <p:txBody>
          <a:bodyPr lIns="180000" tIns="93600" rIns="180000" bIns="93600"/>
          <a:lstStyle>
            <a:lvl1pPr algn="l">
              <a:defRPr sz="4288"/>
            </a:lvl1pPr>
          </a:lstStyle>
          <a:p>
            <a:endParaRPr lang="en-GB" dirty="0"/>
          </a:p>
        </p:txBody>
      </p:sp>
    </p:spTree>
    <p:extLst>
      <p:ext uri="{BB962C8B-B14F-4D97-AF65-F5344CB8AC3E}">
        <p14:creationId xmlns:p14="http://schemas.microsoft.com/office/powerpoint/2010/main" val="13421050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isyDeck Master - 10">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9FDB6977-00A8-4AA9-80A0-BC246DCE6A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1381882" y="2263912"/>
            <a:ext cx="4786101" cy="264462"/>
          </a:xfrm>
          <a:prstGeom prst="rect">
            <a:avLst/>
          </a:prstGeom>
        </p:spPr>
      </p:pic>
      <p:sp>
        <p:nvSpPr>
          <p:cNvPr id="59" name="Rectangle 58"/>
          <p:cNvSpPr/>
          <p:nvPr userDrawn="1"/>
        </p:nvSpPr>
        <p:spPr>
          <a:xfrm>
            <a:off x="0" y="4006383"/>
            <a:ext cx="8712200" cy="236584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sp>
        <p:nvSpPr>
          <p:cNvPr id="24" name="Picture Placeholder 7">
            <a:extLst>
              <a:ext uri="{FF2B5EF4-FFF2-40B4-BE49-F238E27FC236}">
                <a16:creationId xmlns:a16="http://schemas.microsoft.com/office/drawing/2014/main" id="{000119CF-1EBB-4CEC-A410-AEACA5B0C041}"/>
              </a:ext>
            </a:extLst>
          </p:cNvPr>
          <p:cNvSpPr>
            <a:spLocks noGrp="1"/>
          </p:cNvSpPr>
          <p:nvPr>
            <p:ph type="pic" sz="quarter" idx="15"/>
          </p:nvPr>
        </p:nvSpPr>
        <p:spPr>
          <a:xfrm>
            <a:off x="0" y="0"/>
            <a:ext cx="3741482" cy="4004970"/>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6" name="Group 25">
            <a:extLst>
              <a:ext uri="{FF2B5EF4-FFF2-40B4-BE49-F238E27FC236}">
                <a16:creationId xmlns:a16="http://schemas.microsoft.com/office/drawing/2014/main" id="{5C8D27CF-2BF5-4877-9A7E-6E9802A3D7D8}"/>
              </a:ext>
            </a:extLst>
          </p:cNvPr>
          <p:cNvGrpSpPr>
            <a:grpSpLocks noChangeAspect="1"/>
          </p:cNvGrpSpPr>
          <p:nvPr userDrawn="1"/>
        </p:nvGrpSpPr>
        <p:grpSpPr>
          <a:xfrm rot="8100000" flipH="1" flipV="1">
            <a:off x="-5297" y="4073386"/>
            <a:ext cx="168448" cy="71240"/>
            <a:chOff x="11661248" y="7789719"/>
            <a:chExt cx="1293156" cy="420621"/>
          </a:xfrm>
        </p:grpSpPr>
        <p:cxnSp>
          <p:nvCxnSpPr>
            <p:cNvPr id="27" name="Straight Connector 26">
              <a:extLst>
                <a:ext uri="{FF2B5EF4-FFF2-40B4-BE49-F238E27FC236}">
                  <a16:creationId xmlns:a16="http://schemas.microsoft.com/office/drawing/2014/main" id="{4F565BB4-2839-4877-976D-996C5AA5C41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2AA3C5C9-FFE6-40A7-AEA0-C7C26FE5E3A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DFD34F5E-0342-45C2-85A1-9D9D3591AB80}"/>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7" name="Group 46">
            <a:extLst>
              <a:ext uri="{FF2B5EF4-FFF2-40B4-BE49-F238E27FC236}">
                <a16:creationId xmlns:a16="http://schemas.microsoft.com/office/drawing/2014/main" id="{D71ACFE2-4ED5-489B-9C3C-DE9B3D609536}"/>
              </a:ext>
            </a:extLst>
          </p:cNvPr>
          <p:cNvGrpSpPr/>
          <p:nvPr userDrawn="1"/>
        </p:nvGrpSpPr>
        <p:grpSpPr>
          <a:xfrm>
            <a:off x="3917300" y="216759"/>
            <a:ext cx="437727" cy="569144"/>
            <a:chOff x="494744" y="523692"/>
            <a:chExt cx="1225205" cy="1225205"/>
          </a:xfrm>
        </p:grpSpPr>
        <p:grpSp>
          <p:nvGrpSpPr>
            <p:cNvPr id="48" name="Group 47">
              <a:extLst>
                <a:ext uri="{FF2B5EF4-FFF2-40B4-BE49-F238E27FC236}">
                  <a16:creationId xmlns:a16="http://schemas.microsoft.com/office/drawing/2014/main" id="{DEB475E3-C172-41F6-B447-7E67E7B35B81}"/>
                </a:ext>
              </a:extLst>
            </p:cNvPr>
            <p:cNvGrpSpPr>
              <a:grpSpLocks noChangeAspect="1"/>
            </p:cNvGrpSpPr>
            <p:nvPr userDrawn="1"/>
          </p:nvGrpSpPr>
          <p:grpSpPr>
            <a:xfrm rot="18900000">
              <a:off x="707305" y="869222"/>
              <a:ext cx="471488" cy="153360"/>
              <a:chOff x="11661248" y="7789719"/>
              <a:chExt cx="1293156" cy="420621"/>
            </a:xfrm>
          </p:grpSpPr>
          <p:cxnSp>
            <p:nvCxnSpPr>
              <p:cNvPr id="52" name="Straight Connector 51">
                <a:extLst>
                  <a:ext uri="{FF2B5EF4-FFF2-40B4-BE49-F238E27FC236}">
                    <a16:creationId xmlns:a16="http://schemas.microsoft.com/office/drawing/2014/main" id="{E79079EB-4935-43DA-ABB8-1CAA9E27EE8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id="{FE4136F6-D1B9-4D40-9DB5-DCCF818AB852}"/>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FDA2DD61-B4C6-432F-8E20-707B5E56F6A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9" name="Group 48">
              <a:extLst>
                <a:ext uri="{FF2B5EF4-FFF2-40B4-BE49-F238E27FC236}">
                  <a16:creationId xmlns:a16="http://schemas.microsoft.com/office/drawing/2014/main" id="{CA48B89E-3091-427C-9242-0BD2B3935FD3}"/>
                </a:ext>
              </a:extLst>
            </p:cNvPr>
            <p:cNvGrpSpPr/>
            <p:nvPr userDrawn="1"/>
          </p:nvGrpSpPr>
          <p:grpSpPr>
            <a:xfrm>
              <a:off x="494744" y="523692"/>
              <a:ext cx="1225205" cy="1225205"/>
              <a:chOff x="12636425" y="442230"/>
              <a:chExt cx="1860336" cy="1860336"/>
            </a:xfrm>
          </p:grpSpPr>
          <p:cxnSp>
            <p:nvCxnSpPr>
              <p:cNvPr id="50" name="Straight Connector 49">
                <a:extLst>
                  <a:ext uri="{FF2B5EF4-FFF2-40B4-BE49-F238E27FC236}">
                    <a16:creationId xmlns:a16="http://schemas.microsoft.com/office/drawing/2014/main" id="{E99FDFAD-64D8-45B1-A80F-0E87A989703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C1017105-7659-4DA7-8925-8879A386D50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5" name="Title 7">
            <a:extLst>
              <a:ext uri="{FF2B5EF4-FFF2-40B4-BE49-F238E27FC236}">
                <a16:creationId xmlns:a16="http://schemas.microsoft.com/office/drawing/2014/main" id="{7103B84D-8727-438D-AB26-490BDC64DE66}"/>
              </a:ext>
            </a:extLst>
          </p:cNvPr>
          <p:cNvSpPr>
            <a:spLocks noGrp="1"/>
          </p:cNvSpPr>
          <p:nvPr>
            <p:ph type="title"/>
          </p:nvPr>
        </p:nvSpPr>
        <p:spPr>
          <a:xfrm>
            <a:off x="4050573" y="376381"/>
            <a:ext cx="4341085" cy="602506"/>
          </a:xfrm>
        </p:spPr>
        <p:txBody>
          <a:bodyPr lIns="180000" tIns="93600" rIns="180000" bIns="93600"/>
          <a:lstStyle>
            <a:lvl1pPr algn="l">
              <a:defRPr/>
            </a:lvl1pPr>
          </a:lstStyle>
          <a:p>
            <a:endParaRPr lang="en-GB" dirty="0"/>
          </a:p>
        </p:txBody>
      </p:sp>
      <p:sp>
        <p:nvSpPr>
          <p:cNvPr id="18" name="Parallelogram 17">
            <a:extLst>
              <a:ext uri="{FF2B5EF4-FFF2-40B4-BE49-F238E27FC236}">
                <a16:creationId xmlns:a16="http://schemas.microsoft.com/office/drawing/2014/main" id="{284C5CCE-DA33-4A23-A842-8D42C631846F}"/>
              </a:ext>
            </a:extLst>
          </p:cNvPr>
          <p:cNvSpPr/>
          <p:nvPr userDrawn="1"/>
        </p:nvSpPr>
        <p:spPr>
          <a:xfrm>
            <a:off x="2979782" y="4004970"/>
            <a:ext cx="2752637" cy="2367255"/>
          </a:xfrm>
          <a:prstGeom prst="parallelogram">
            <a:avLst>
              <a:gd name="adj" fmla="val 0"/>
            </a:avLst>
          </a:prstGeom>
          <a:solidFill>
            <a:srgbClr val="D8D8D8">
              <a:alpha val="20000"/>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id="{DA6877D5-7F0A-439E-B0DE-70AC2300A010}"/>
              </a:ext>
            </a:extLst>
          </p:cNvPr>
          <p:cNvGrpSpPr>
            <a:grpSpLocks noChangeAspect="1"/>
          </p:cNvGrpSpPr>
          <p:nvPr userDrawn="1"/>
        </p:nvGrpSpPr>
        <p:grpSpPr>
          <a:xfrm rot="8100000" flipH="1" flipV="1">
            <a:off x="2974484" y="4073386"/>
            <a:ext cx="168448" cy="71240"/>
            <a:chOff x="11661248" y="7789719"/>
            <a:chExt cx="1293156" cy="420621"/>
          </a:xfrm>
        </p:grpSpPr>
        <p:cxnSp>
          <p:nvCxnSpPr>
            <p:cNvPr id="20" name="Straight Connector 19">
              <a:extLst>
                <a:ext uri="{FF2B5EF4-FFF2-40B4-BE49-F238E27FC236}">
                  <a16:creationId xmlns:a16="http://schemas.microsoft.com/office/drawing/2014/main" id="{00910394-94B2-4E6A-810C-A30F310872E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8D135A01-F4EF-4F81-8CA3-56A84F88456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07D5E48-9EA7-4411-911F-3ED2DD40D009}"/>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id="{2652204D-D06D-4F43-ADAB-628EAF9DA770}"/>
              </a:ext>
            </a:extLst>
          </p:cNvPr>
          <p:cNvGrpSpPr>
            <a:grpSpLocks noChangeAspect="1"/>
          </p:cNvGrpSpPr>
          <p:nvPr userDrawn="1"/>
        </p:nvGrpSpPr>
        <p:grpSpPr>
          <a:xfrm rot="8100000" flipH="1" flipV="1">
            <a:off x="5727122" y="4073386"/>
            <a:ext cx="168448" cy="71240"/>
            <a:chOff x="11661248" y="7789719"/>
            <a:chExt cx="1293156" cy="420621"/>
          </a:xfrm>
        </p:grpSpPr>
        <p:cxnSp>
          <p:nvCxnSpPr>
            <p:cNvPr id="25" name="Straight Connector 24">
              <a:extLst>
                <a:ext uri="{FF2B5EF4-FFF2-40B4-BE49-F238E27FC236}">
                  <a16:creationId xmlns:a16="http://schemas.microsoft.com/office/drawing/2014/main" id="{686BA8DA-C3FF-4579-AF1C-759B4CCCB717}"/>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9710B475-D137-496E-9939-A8C0F07AB7DD}"/>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98434DA1-8671-4AC7-8A70-55DF3785B982}"/>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08292299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isyDeck Master - 11">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4709519"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4709519"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4704222"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2" name="Group 31">
            <a:extLst>
              <a:ext uri="{FF2B5EF4-FFF2-40B4-BE49-F238E27FC236}">
                <a16:creationId xmlns:a16="http://schemas.microsoft.com/office/drawing/2014/main" id="{E4B23F8D-8C38-4A56-B1A8-35145F8F4FCA}"/>
              </a:ext>
            </a:extLst>
          </p:cNvPr>
          <p:cNvGrpSpPr/>
          <p:nvPr userDrawn="1"/>
        </p:nvGrpSpPr>
        <p:grpSpPr>
          <a:xfrm>
            <a:off x="155245" y="216759"/>
            <a:ext cx="437727" cy="569144"/>
            <a:chOff x="494744" y="523692"/>
            <a:chExt cx="1225205" cy="1225205"/>
          </a:xfrm>
        </p:grpSpPr>
        <p:grpSp>
          <p:nvGrpSpPr>
            <p:cNvPr id="33" name="Group 32">
              <a:extLst>
                <a:ext uri="{FF2B5EF4-FFF2-40B4-BE49-F238E27FC236}">
                  <a16:creationId xmlns:a16="http://schemas.microsoft.com/office/drawing/2014/main" id="{FFB94A97-A7BA-4F85-B597-B214CD1C9A80}"/>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id="{CF05A8D4-203F-4E89-9C88-02AE549BCA0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8281D09A-4FE4-4569-8854-C199940CAAD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097F09D8-E02B-45C4-9D1D-4046B114C08E}"/>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id="{67C1F77A-6423-48E0-936E-55B12B6A29B5}"/>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id="{8E5D94E6-9459-409A-B6A6-31BEFD1104A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D9C4DDCA-25EA-4CB9-A9BA-6021504E112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id="{5614D797-A09E-4B4D-90E6-3A075C3C985E}"/>
              </a:ext>
            </a:extLst>
          </p:cNvPr>
          <p:cNvSpPr>
            <a:spLocks noGrp="1"/>
          </p:cNvSpPr>
          <p:nvPr>
            <p:ph type="title"/>
          </p:nvPr>
        </p:nvSpPr>
        <p:spPr>
          <a:xfrm>
            <a:off x="288518"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05681734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isyDeck Master - 12">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1" y="0"/>
            <a:ext cx="4688908"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 name="Rectangle 2">
            <a:extLst>
              <a:ext uri="{FF2B5EF4-FFF2-40B4-BE49-F238E27FC236}">
                <a16:creationId xmlns:a16="http://schemas.microsoft.com/office/drawing/2014/main" id="{7C157E14-A38C-481D-8748-5AA105EB2797}"/>
              </a:ext>
            </a:extLst>
          </p:cNvPr>
          <p:cNvSpPr/>
          <p:nvPr userDrawn="1"/>
        </p:nvSpPr>
        <p:spPr>
          <a:xfrm>
            <a:off x="4688908" y="226172"/>
            <a:ext cx="4023292" cy="228633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4" name="Picture 3">
            <a:extLst>
              <a:ext uri="{FF2B5EF4-FFF2-40B4-BE49-F238E27FC236}">
                <a16:creationId xmlns:a16="http://schemas.microsoft.com/office/drawing/2014/main" id="{A4513F5E-C12D-4ECF-964C-FB9BE4A86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646335" y="3081073"/>
            <a:ext cx="6372225" cy="210078"/>
          </a:xfrm>
          <a:prstGeom prst="rect">
            <a:avLst/>
          </a:prstGeom>
        </p:spPr>
      </p:pic>
      <p:grpSp>
        <p:nvGrpSpPr>
          <p:cNvPr id="5" name="Group 4">
            <a:extLst>
              <a:ext uri="{FF2B5EF4-FFF2-40B4-BE49-F238E27FC236}">
                <a16:creationId xmlns:a16="http://schemas.microsoft.com/office/drawing/2014/main" id="{6DC04F0D-1FFF-4EA0-A9EC-9BD137AA69EF}"/>
              </a:ext>
            </a:extLst>
          </p:cNvPr>
          <p:cNvGrpSpPr>
            <a:grpSpLocks noChangeAspect="1"/>
          </p:cNvGrpSpPr>
          <p:nvPr userDrawn="1"/>
        </p:nvGrpSpPr>
        <p:grpSpPr>
          <a:xfrm rot="18900000" flipH="1" flipV="1">
            <a:off x="8549049" y="2375124"/>
            <a:ext cx="168448" cy="71240"/>
            <a:chOff x="11661248" y="7789719"/>
            <a:chExt cx="1293156" cy="420621"/>
          </a:xfrm>
        </p:grpSpPr>
        <p:cxnSp>
          <p:nvCxnSpPr>
            <p:cNvPr id="6" name="Straight Connector 5">
              <a:extLst>
                <a:ext uri="{FF2B5EF4-FFF2-40B4-BE49-F238E27FC236}">
                  <a16:creationId xmlns:a16="http://schemas.microsoft.com/office/drawing/2014/main" id="{73E90363-046D-43F0-9C2E-689A0D26BE3B}"/>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6361962C-3FC4-4F33-A05D-95517FE6B738}"/>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409916C7-7315-4F9D-B7B3-722CF8734AD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id="{FB439073-07E3-4466-8F10-572CEA18F219}"/>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id="{9DBA48A9-4445-4E5A-A316-11F361AC1FE2}"/>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3144720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isyDeck Master - 13">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0"/>
            <a:ext cx="8712200" cy="406332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0" name="Group 19">
            <a:extLst>
              <a:ext uri="{FF2B5EF4-FFF2-40B4-BE49-F238E27FC236}">
                <a16:creationId xmlns:a16="http://schemas.microsoft.com/office/drawing/2014/main" id="{38862FEC-6896-41CF-8C9A-96110FC9052D}"/>
              </a:ext>
            </a:extLst>
          </p:cNvPr>
          <p:cNvGrpSpPr>
            <a:grpSpLocks noChangeAspect="1"/>
          </p:cNvGrpSpPr>
          <p:nvPr userDrawn="1"/>
        </p:nvGrpSpPr>
        <p:grpSpPr>
          <a:xfrm rot="8100000" flipH="1" flipV="1">
            <a:off x="-5298" y="4133460"/>
            <a:ext cx="168448" cy="71240"/>
            <a:chOff x="11661248" y="7789719"/>
            <a:chExt cx="1293156" cy="420621"/>
          </a:xfrm>
        </p:grpSpPr>
        <p:cxnSp>
          <p:nvCxnSpPr>
            <p:cNvPr id="21" name="Straight Connector 20">
              <a:extLst>
                <a:ext uri="{FF2B5EF4-FFF2-40B4-BE49-F238E27FC236}">
                  <a16:creationId xmlns:a16="http://schemas.microsoft.com/office/drawing/2014/main" id="{13787642-DA47-48A0-A0BD-E9A53BA10382}"/>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F59EDE57-3F00-4C2A-AB08-5B36AC1095F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571804AA-E1E7-431B-B572-AF6F541BECC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 name="Footer Placeholder 3">
            <a:extLst>
              <a:ext uri="{FF2B5EF4-FFF2-40B4-BE49-F238E27FC236}">
                <a16:creationId xmlns:a16="http://schemas.microsoft.com/office/drawing/2014/main" id="{EAFC1526-9F22-4002-A3EF-B52891089597}"/>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D67B1433-80F4-43C0-B9A4-B589C982F928}"/>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9269212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isyDeck Master - 14">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F502ABED-DFF9-4081-A27E-BC1631A99549}"/>
              </a:ext>
            </a:extLst>
          </p:cNvPr>
          <p:cNvGrpSpPr/>
          <p:nvPr userDrawn="1"/>
        </p:nvGrpSpPr>
        <p:grpSpPr>
          <a:xfrm flipH="1">
            <a:off x="3998454" y="2935267"/>
            <a:ext cx="93854" cy="501692"/>
            <a:chOff x="12931152" y="6318794"/>
            <a:chExt cx="262700" cy="1080000"/>
          </a:xfrm>
        </p:grpSpPr>
        <p:cxnSp>
          <p:nvCxnSpPr>
            <p:cNvPr id="13" name="Straight Connector 12">
              <a:extLst>
                <a:ext uri="{FF2B5EF4-FFF2-40B4-BE49-F238E27FC236}">
                  <a16:creationId xmlns:a16="http://schemas.microsoft.com/office/drawing/2014/main"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7" name="Picture 6" descr="A close up of a logo&#10;&#10;Description generated with very high confidence">
            <a:extLst>
              <a:ext uri="{FF2B5EF4-FFF2-40B4-BE49-F238E27FC236}">
                <a16:creationId xmlns:a16="http://schemas.microsoft.com/office/drawing/2014/main" id="{3D03C028-6925-420C-BBC9-B0028D4F7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2675623" y="0"/>
            <a:ext cx="1522183" cy="6372225"/>
          </a:xfrm>
          <a:prstGeom prst="rect">
            <a:avLst/>
          </a:prstGeom>
        </p:spPr>
      </p:pic>
      <p:sp>
        <p:nvSpPr>
          <p:cNvPr id="17" name="Picture Placeholder 16">
            <a:extLst>
              <a:ext uri="{FF2B5EF4-FFF2-40B4-BE49-F238E27FC236}">
                <a16:creationId xmlns:a16="http://schemas.microsoft.com/office/drawing/2014/main" id="{62B09D8A-2E8F-41B9-85B8-E5DC9D3C0A71}"/>
              </a:ext>
            </a:extLst>
          </p:cNvPr>
          <p:cNvSpPr>
            <a:spLocks noGrp="1"/>
          </p:cNvSpPr>
          <p:nvPr>
            <p:ph type="pic" sz="quarter" idx="22"/>
          </p:nvPr>
        </p:nvSpPr>
        <p:spPr>
          <a:xfrm>
            <a:off x="2797125" y="-1"/>
            <a:ext cx="5915075" cy="6372225"/>
          </a:xfrm>
          <a:custGeom>
            <a:avLst/>
            <a:gdLst>
              <a:gd name="connsiteX0" fmla="*/ 0 w 16556390"/>
              <a:gd name="connsiteY0" fmla="*/ 0 h 13717588"/>
              <a:gd name="connsiteX1" fmla="*/ 16556390 w 16556390"/>
              <a:gd name="connsiteY1" fmla="*/ 0 h 13717588"/>
              <a:gd name="connsiteX2" fmla="*/ 16556390 w 16556390"/>
              <a:gd name="connsiteY2" fmla="*/ 19022 h 13717588"/>
              <a:gd name="connsiteX3" fmla="*/ 16556390 w 16556390"/>
              <a:gd name="connsiteY3" fmla="*/ 13698568 h 13717588"/>
              <a:gd name="connsiteX4" fmla="*/ 16556390 w 16556390"/>
              <a:gd name="connsiteY4" fmla="*/ 13717588 h 13717588"/>
              <a:gd name="connsiteX5" fmla="*/ 0 w 16556390"/>
              <a:gd name="connsiteY5" fmla="*/ 13717588 h 13717588"/>
              <a:gd name="connsiteX6" fmla="*/ 3984755 w 16556390"/>
              <a:gd name="connsiteY6" fmla="*/ 685721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56390" h="13717588">
                <a:moveTo>
                  <a:pt x="0" y="0"/>
                </a:moveTo>
                <a:lnTo>
                  <a:pt x="16556390" y="0"/>
                </a:lnTo>
                <a:lnTo>
                  <a:pt x="16556390" y="19022"/>
                </a:lnTo>
                <a:lnTo>
                  <a:pt x="16556390" y="13698568"/>
                </a:lnTo>
                <a:lnTo>
                  <a:pt x="16556390" y="13717588"/>
                </a:lnTo>
                <a:lnTo>
                  <a:pt x="0" y="13717588"/>
                </a:lnTo>
                <a:lnTo>
                  <a:pt x="3984755" y="68572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6209195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isyDeck Master - 15">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DD01B560-6D91-4719-BEA6-0F6EAAE2BAE4}"/>
              </a:ext>
            </a:extLst>
          </p:cNvPr>
          <p:cNvSpPr>
            <a:spLocks noGrp="1"/>
          </p:cNvSpPr>
          <p:nvPr>
            <p:ph type="pic" sz="quarter" idx="19"/>
          </p:nvPr>
        </p:nvSpPr>
        <p:spPr>
          <a:xfrm>
            <a:off x="0" y="-1"/>
            <a:ext cx="5915075" cy="6372225"/>
          </a:xfrm>
          <a:custGeom>
            <a:avLst/>
            <a:gdLst>
              <a:gd name="connsiteX0" fmla="*/ 0 w 6415266"/>
              <a:gd name="connsiteY0" fmla="*/ 0 h 6858000"/>
              <a:gd name="connsiteX1" fmla="*/ 6415266 w 6415266"/>
              <a:gd name="connsiteY1" fmla="*/ 0 h 6858000"/>
              <a:gd name="connsiteX2" fmla="*/ 4871254 w 6415266"/>
              <a:gd name="connsiteY2" fmla="*/ 3428208 h 6858000"/>
              <a:gd name="connsiteX3" fmla="*/ 6415266 w 6415266"/>
              <a:gd name="connsiteY3" fmla="*/ 6858000 h 6858000"/>
              <a:gd name="connsiteX4" fmla="*/ 0 w 6415266"/>
              <a:gd name="connsiteY4" fmla="*/ 6858000 h 6858000"/>
              <a:gd name="connsiteX5" fmla="*/ 0 w 6415266"/>
              <a:gd name="connsiteY5" fmla="*/ 6848491 h 6858000"/>
              <a:gd name="connsiteX6" fmla="*/ 0 w 6415266"/>
              <a:gd name="connsiteY6" fmla="*/ 9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266" h="6858000">
                <a:moveTo>
                  <a:pt x="0" y="0"/>
                </a:moveTo>
                <a:lnTo>
                  <a:pt x="6415266" y="0"/>
                </a:lnTo>
                <a:lnTo>
                  <a:pt x="4871254" y="3428208"/>
                </a:lnTo>
                <a:lnTo>
                  <a:pt x="6415266" y="6858000"/>
                </a:lnTo>
                <a:lnTo>
                  <a:pt x="0" y="6858000"/>
                </a:lnTo>
                <a:lnTo>
                  <a:pt x="0" y="6848491"/>
                </a:lnTo>
                <a:lnTo>
                  <a:pt x="0" y="95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pic>
        <p:nvPicPr>
          <p:cNvPr id="7" name="Picture 6" descr="A close up of a logo&#10;&#10;Description generated with very high confidence">
            <a:extLst>
              <a:ext uri="{FF2B5EF4-FFF2-40B4-BE49-F238E27FC236}">
                <a16:creationId xmlns:a16="http://schemas.microsoft.com/office/drawing/2014/main" id="{3D03C028-6925-420C-BBC9-B0028D4F7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4394" y="0"/>
            <a:ext cx="1522183" cy="6372225"/>
          </a:xfrm>
          <a:prstGeom prst="rect">
            <a:avLst/>
          </a:prstGeom>
        </p:spPr>
      </p:pic>
      <p:sp>
        <p:nvSpPr>
          <p:cNvPr id="2" name="Footer Placeholder 1">
            <a:extLst>
              <a:ext uri="{FF2B5EF4-FFF2-40B4-BE49-F238E27FC236}">
                <a16:creationId xmlns:a16="http://schemas.microsoft.com/office/drawing/2014/main"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F502ABED-DFF9-4081-A27E-BC1631A99549}"/>
              </a:ext>
            </a:extLst>
          </p:cNvPr>
          <p:cNvGrpSpPr/>
          <p:nvPr userDrawn="1"/>
        </p:nvGrpSpPr>
        <p:grpSpPr>
          <a:xfrm>
            <a:off x="4619892" y="2935267"/>
            <a:ext cx="93854" cy="501692"/>
            <a:chOff x="12931152" y="6318794"/>
            <a:chExt cx="262700" cy="1080000"/>
          </a:xfrm>
        </p:grpSpPr>
        <p:cxnSp>
          <p:nvCxnSpPr>
            <p:cNvPr id="13" name="Straight Connector 12">
              <a:extLst>
                <a:ext uri="{FF2B5EF4-FFF2-40B4-BE49-F238E27FC236}">
                  <a16:creationId xmlns:a16="http://schemas.microsoft.com/office/drawing/2014/main"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7151764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isyDeck Master - 16">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D8656C67-B135-411C-9808-0CD60925E34A}"/>
              </a:ext>
            </a:extLst>
          </p:cNvPr>
          <p:cNvSpPr>
            <a:spLocks noGrp="1"/>
          </p:cNvSpPr>
          <p:nvPr>
            <p:ph type="title"/>
          </p:nvPr>
        </p:nvSpPr>
        <p:spPr>
          <a:xfrm>
            <a:off x="288518" y="376381"/>
            <a:ext cx="3266471" cy="602506"/>
          </a:xfrm>
        </p:spPr>
        <p:txBody>
          <a:bodyPr lIns="180000" tIns="93600" rIns="180000" bIns="93600"/>
          <a:lstStyle>
            <a:lvl1pPr algn="l">
              <a:defRPr/>
            </a:lvl1pPr>
          </a:lstStyle>
          <a:p>
            <a:endParaRPr lang="en-GB" dirty="0"/>
          </a:p>
        </p:txBody>
      </p:sp>
      <p:grpSp>
        <p:nvGrpSpPr>
          <p:cNvPr id="4" name="Group 3">
            <a:extLst>
              <a:ext uri="{FF2B5EF4-FFF2-40B4-BE49-F238E27FC236}">
                <a16:creationId xmlns:a16="http://schemas.microsoft.com/office/drawing/2014/main" id="{BED5F437-52C3-4C24-A49A-3E116BF1B2C2}"/>
              </a:ext>
            </a:extLst>
          </p:cNvPr>
          <p:cNvGrpSpPr/>
          <p:nvPr userDrawn="1"/>
        </p:nvGrpSpPr>
        <p:grpSpPr>
          <a:xfrm>
            <a:off x="3786826" y="0"/>
            <a:ext cx="4925374" cy="6372225"/>
            <a:chOff x="10599387" y="0"/>
            <a:chExt cx="13786202" cy="13717588"/>
          </a:xfrm>
        </p:grpSpPr>
        <p:sp>
          <p:nvSpPr>
            <p:cNvPr id="13" name="Rectangle 12">
              <a:extLst>
                <a:ext uri="{FF2B5EF4-FFF2-40B4-BE49-F238E27FC236}">
                  <a16:creationId xmlns:a16="http://schemas.microsoft.com/office/drawing/2014/main" id="{D0E42A3B-A2C3-4CFD-AB85-ED16183AE5A5}"/>
                </a:ext>
              </a:extLst>
            </p:cNvPr>
            <p:cNvSpPr/>
            <p:nvPr userDrawn="1"/>
          </p:nvSpPr>
          <p:spPr>
            <a:xfrm>
              <a:off x="10614213" y="0"/>
              <a:ext cx="13771376"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14" name="Group 13">
              <a:extLst>
                <a:ext uri="{FF2B5EF4-FFF2-40B4-BE49-F238E27FC236}">
                  <a16:creationId xmlns:a16="http://schemas.microsoft.com/office/drawing/2014/main" id="{1CD666D0-CCE3-41F2-961A-18B469843C9D}"/>
                </a:ext>
              </a:extLst>
            </p:cNvPr>
            <p:cNvGrpSpPr>
              <a:grpSpLocks noChangeAspect="1"/>
            </p:cNvGrpSpPr>
            <p:nvPr userDrawn="1"/>
          </p:nvGrpSpPr>
          <p:grpSpPr>
            <a:xfrm rot="18900000">
              <a:off x="10599387" y="144238"/>
              <a:ext cx="471488" cy="153360"/>
              <a:chOff x="11661248" y="7789719"/>
              <a:chExt cx="1293156" cy="420621"/>
            </a:xfrm>
          </p:grpSpPr>
          <p:cxnSp>
            <p:nvCxnSpPr>
              <p:cNvPr id="15" name="Straight Connector 14">
                <a:extLst>
                  <a:ext uri="{FF2B5EF4-FFF2-40B4-BE49-F238E27FC236}">
                    <a16:creationId xmlns:a16="http://schemas.microsoft.com/office/drawing/2014/main" id="{F8D861F9-2E13-4C24-B831-25B16B63728E}"/>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D67539A7-9991-4926-B18A-561D16594FE8}"/>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A5632E03-8DDB-4F00-8A55-09D051A284AF}"/>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A866BD01-EC2C-47A6-B21D-A82D242DDC6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val="15747183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isyDeck Master - 17">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3386"/>
            <a:ext cx="3396304"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6" name="Picture 5" descr="A picture containing thing&#10;&#10;Description generated with high confidence">
            <a:extLst>
              <a:ext uri="{FF2B5EF4-FFF2-40B4-BE49-F238E27FC236}">
                <a16:creationId xmlns:a16="http://schemas.microsoft.com/office/drawing/2014/main" id="{7937098E-1F6F-4637-9A4C-1A73B35BA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2101" y="3032861"/>
            <a:ext cx="6372225" cy="306503"/>
          </a:xfrm>
          <a:prstGeom prst="rect">
            <a:avLst/>
          </a:prstGeom>
        </p:spPr>
      </p:pic>
      <p:sp>
        <p:nvSpPr>
          <p:cNvPr id="2" name="Footer Placeholder 1">
            <a:extLst>
              <a:ext uri="{FF2B5EF4-FFF2-40B4-BE49-F238E27FC236}">
                <a16:creationId xmlns:a16="http://schemas.microsoft.com/office/drawing/2014/main" id="{1B489379-5A8C-49FF-BBD0-5C7AA2A1DA72}"/>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3" name="Slide Number Placeholder 2">
            <a:extLst>
              <a:ext uri="{FF2B5EF4-FFF2-40B4-BE49-F238E27FC236}">
                <a16:creationId xmlns:a16="http://schemas.microsoft.com/office/drawing/2014/main" id="{D0BFABFC-BDEE-4725-81D2-D01A22021C24}"/>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0" name="Group 39">
            <a:extLst>
              <a:ext uri="{FF2B5EF4-FFF2-40B4-BE49-F238E27FC236}">
                <a16:creationId xmlns:a16="http://schemas.microsoft.com/office/drawing/2014/main" id="{F32C0970-7114-484E-9C48-B0C4CFDFF7C5}"/>
              </a:ext>
            </a:extLst>
          </p:cNvPr>
          <p:cNvGrpSpPr/>
          <p:nvPr userDrawn="1"/>
        </p:nvGrpSpPr>
        <p:grpSpPr>
          <a:xfrm>
            <a:off x="155245" y="216759"/>
            <a:ext cx="437727" cy="569144"/>
            <a:chOff x="494744" y="523692"/>
            <a:chExt cx="1225205" cy="1225205"/>
          </a:xfrm>
        </p:grpSpPr>
        <p:grpSp>
          <p:nvGrpSpPr>
            <p:cNvPr id="41" name="Group 40">
              <a:extLst>
                <a:ext uri="{FF2B5EF4-FFF2-40B4-BE49-F238E27FC236}">
                  <a16:creationId xmlns:a16="http://schemas.microsoft.com/office/drawing/2014/main" id="{71399EAF-276A-4974-8568-D47CE3947609}"/>
                </a:ext>
              </a:extLst>
            </p:cNvPr>
            <p:cNvGrpSpPr>
              <a:grpSpLocks noChangeAspect="1"/>
            </p:cNvGrpSpPr>
            <p:nvPr userDrawn="1"/>
          </p:nvGrpSpPr>
          <p:grpSpPr>
            <a:xfrm rot="18900000">
              <a:off x="707305" y="869222"/>
              <a:ext cx="471488" cy="153360"/>
              <a:chOff x="11661248" y="7789719"/>
              <a:chExt cx="1293156" cy="420621"/>
            </a:xfrm>
          </p:grpSpPr>
          <p:cxnSp>
            <p:nvCxnSpPr>
              <p:cNvPr id="45" name="Straight Connector 44">
                <a:extLst>
                  <a:ext uri="{FF2B5EF4-FFF2-40B4-BE49-F238E27FC236}">
                    <a16:creationId xmlns:a16="http://schemas.microsoft.com/office/drawing/2014/main" id="{4460F1C0-D821-4F1D-BA26-DD76BE621AC5}"/>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F49E00E6-9AF2-4271-9599-8E4AB0D67421}"/>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A02FA78B-F09E-44CF-A188-DF4B0F311433}"/>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2" name="Group 41">
              <a:extLst>
                <a:ext uri="{FF2B5EF4-FFF2-40B4-BE49-F238E27FC236}">
                  <a16:creationId xmlns:a16="http://schemas.microsoft.com/office/drawing/2014/main" id="{4A04EB8A-3017-4C1E-92E6-34045503AF00}"/>
                </a:ext>
              </a:extLst>
            </p:cNvPr>
            <p:cNvGrpSpPr/>
            <p:nvPr userDrawn="1"/>
          </p:nvGrpSpPr>
          <p:grpSpPr>
            <a:xfrm>
              <a:off x="494744" y="523692"/>
              <a:ext cx="1225205" cy="1225205"/>
              <a:chOff x="12636425" y="442230"/>
              <a:chExt cx="1860336" cy="1860336"/>
            </a:xfrm>
          </p:grpSpPr>
          <p:cxnSp>
            <p:nvCxnSpPr>
              <p:cNvPr id="43" name="Straight Connector 42">
                <a:extLst>
                  <a:ext uri="{FF2B5EF4-FFF2-40B4-BE49-F238E27FC236}">
                    <a16:creationId xmlns:a16="http://schemas.microsoft.com/office/drawing/2014/main" id="{72A22A2C-FDB5-4C37-8A60-5EA32F8EB3AF}"/>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F9992C35-A475-495F-9E6A-14207646F90F}"/>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8" name="Title 1">
            <a:extLst>
              <a:ext uri="{FF2B5EF4-FFF2-40B4-BE49-F238E27FC236}">
                <a16:creationId xmlns:a16="http://schemas.microsoft.com/office/drawing/2014/main" id="{61F6D264-A687-4BB2-B29E-835576901A84}"/>
              </a:ext>
            </a:extLst>
          </p:cNvPr>
          <p:cNvSpPr>
            <a:spLocks noGrp="1"/>
          </p:cNvSpPr>
          <p:nvPr>
            <p:ph type="title"/>
          </p:nvPr>
        </p:nvSpPr>
        <p:spPr>
          <a:xfrm>
            <a:off x="288518" y="376381"/>
            <a:ext cx="2756444" cy="602506"/>
          </a:xfrm>
        </p:spPr>
        <p:txBody>
          <a:bodyPr lIns="180000" tIns="93600" rIns="180000" bIns="93600"/>
          <a:lstStyle>
            <a:lvl1pPr algn="l">
              <a:defRPr>
                <a:solidFill>
                  <a:srgbClr val="FFFFFF"/>
                </a:solidFill>
              </a:defRPr>
            </a:lvl1pPr>
          </a:lstStyle>
          <a:p>
            <a:endParaRPr lang="en-GB" dirty="0"/>
          </a:p>
        </p:txBody>
      </p:sp>
    </p:spTree>
    <p:extLst>
      <p:ext uri="{BB962C8B-B14F-4D97-AF65-F5344CB8AC3E}">
        <p14:creationId xmlns:p14="http://schemas.microsoft.com/office/powerpoint/2010/main" val="31480865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isyDeck Master - 18">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927769"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3" name="Rectangle 12"/>
          <p:cNvSpPr/>
          <p:nvPr userDrawn="1"/>
        </p:nvSpPr>
        <p:spPr>
          <a:xfrm>
            <a:off x="6782951"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id="{305D514E-FFBA-4C25-924C-A28A2A47F193}"/>
              </a:ext>
            </a:extLst>
          </p:cNvPr>
          <p:cNvGrpSpPr>
            <a:grpSpLocks noChangeAspect="1"/>
          </p:cNvGrpSpPr>
          <p:nvPr userDrawn="1"/>
        </p:nvGrpSpPr>
        <p:grpSpPr>
          <a:xfrm rot="18900000">
            <a:off x="2922472" y="67002"/>
            <a:ext cx="168448" cy="71240"/>
            <a:chOff x="11661248" y="7789719"/>
            <a:chExt cx="1293156" cy="420621"/>
          </a:xfrm>
        </p:grpSpPr>
        <p:cxnSp>
          <p:nvCxnSpPr>
            <p:cNvPr id="28" name="Straight Connector 27">
              <a:extLst>
                <a:ext uri="{FF2B5EF4-FFF2-40B4-BE49-F238E27FC236}">
                  <a16:creationId xmlns:a16="http://schemas.microsoft.com/office/drawing/2014/main" id="{D99A1865-AA06-4902-876D-7BB4651885A6}"/>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A6CFC5A4-7DD5-4A1E-A895-AB0C7BFC0DEE}"/>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5CBB7D3D-FEA7-4826-9525-5E20B13180A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id="{115F3009-CD0A-4CA7-B959-9F17D5ABF932}"/>
              </a:ext>
            </a:extLst>
          </p:cNvPr>
          <p:cNvGrpSpPr>
            <a:grpSpLocks noChangeAspect="1"/>
          </p:cNvGrpSpPr>
          <p:nvPr userDrawn="1"/>
        </p:nvGrpSpPr>
        <p:grpSpPr>
          <a:xfrm rot="18900000">
            <a:off x="6777654" y="67002"/>
            <a:ext cx="168448" cy="71240"/>
            <a:chOff x="11661248" y="7789719"/>
            <a:chExt cx="1293156" cy="420621"/>
          </a:xfrm>
        </p:grpSpPr>
        <p:cxnSp>
          <p:nvCxnSpPr>
            <p:cNvPr id="32" name="Straight Connector 31">
              <a:extLst>
                <a:ext uri="{FF2B5EF4-FFF2-40B4-BE49-F238E27FC236}">
                  <a16:creationId xmlns:a16="http://schemas.microsoft.com/office/drawing/2014/main" id="{30EE65BD-B6CA-4397-875B-B98E35D1A288}"/>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6FE17009-3F20-4437-9691-C4A64D41F1CA}"/>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87F5C499-07FA-46EF-A129-2F80C72AC01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8" name="Group 37">
            <a:extLst>
              <a:ext uri="{FF2B5EF4-FFF2-40B4-BE49-F238E27FC236}">
                <a16:creationId xmlns:a16="http://schemas.microsoft.com/office/drawing/2014/main" id="{F312B588-9A83-4085-B457-C767FD1ABC36}"/>
              </a:ext>
            </a:extLst>
          </p:cNvPr>
          <p:cNvGrpSpPr>
            <a:grpSpLocks noChangeAspect="1"/>
          </p:cNvGrpSpPr>
          <p:nvPr userDrawn="1"/>
        </p:nvGrpSpPr>
        <p:grpSpPr>
          <a:xfrm rot="18900000">
            <a:off x="4850063" y="67002"/>
            <a:ext cx="168448" cy="71240"/>
            <a:chOff x="11661248" y="7789719"/>
            <a:chExt cx="1293156" cy="420621"/>
          </a:xfrm>
        </p:grpSpPr>
        <p:cxnSp>
          <p:nvCxnSpPr>
            <p:cNvPr id="39" name="Straight Connector 38">
              <a:extLst>
                <a:ext uri="{FF2B5EF4-FFF2-40B4-BE49-F238E27FC236}">
                  <a16:creationId xmlns:a16="http://schemas.microsoft.com/office/drawing/2014/main" id="{390E84B4-C7A3-4EF2-B468-87F314DF147C}"/>
                </a:ext>
              </a:extLst>
            </p:cNvPr>
            <p:cNvCxnSpPr>
              <a:cxnSpLocks/>
            </p:cNvCxnSpPr>
            <p:nvPr userDrawn="1"/>
          </p:nvCxnSpPr>
          <p:spPr>
            <a:xfrm>
              <a:off x="11661248" y="8210340"/>
              <a:ext cx="1293156"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EE4FC1A2-7756-46BF-B739-080DBA64F60A}"/>
                </a:ext>
              </a:extLst>
            </p:cNvPr>
            <p:cNvCxnSpPr>
              <a:cxnSpLocks/>
            </p:cNvCxnSpPr>
            <p:nvPr userDrawn="1"/>
          </p:nvCxnSpPr>
          <p:spPr>
            <a:xfrm>
              <a:off x="11868913" y="8000027"/>
              <a:ext cx="877825"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DB3CC3BE-B24E-4C3C-B4D2-B16844154015}"/>
                </a:ext>
              </a:extLst>
            </p:cNvPr>
            <p:cNvCxnSpPr>
              <a:cxnSpLocks/>
            </p:cNvCxnSpPr>
            <p:nvPr userDrawn="1"/>
          </p:nvCxnSpPr>
          <p:spPr>
            <a:xfrm>
              <a:off x="12088372" y="7789719"/>
              <a:ext cx="438913"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2" name="Title 1">
            <a:extLst>
              <a:ext uri="{FF2B5EF4-FFF2-40B4-BE49-F238E27FC236}">
                <a16:creationId xmlns:a16="http://schemas.microsoft.com/office/drawing/2014/main" id="{94069DC5-9212-40D2-8041-342DC63631E5}"/>
              </a:ext>
            </a:extLst>
          </p:cNvPr>
          <p:cNvSpPr>
            <a:spLocks noGrp="1"/>
          </p:cNvSpPr>
          <p:nvPr>
            <p:ph type="title"/>
          </p:nvPr>
        </p:nvSpPr>
        <p:spPr>
          <a:xfrm>
            <a:off x="288518" y="376381"/>
            <a:ext cx="2362532" cy="602506"/>
          </a:xfrm>
        </p:spPr>
        <p:txBody>
          <a:bodyPr lIns="180000" tIns="93600" rIns="180000" bIns="93600"/>
          <a:lstStyle>
            <a:lvl1pPr algn="l">
              <a:defRPr/>
            </a:lvl1pPr>
          </a:lstStyle>
          <a:p>
            <a:endParaRPr lang="en-GB" dirty="0"/>
          </a:p>
        </p:txBody>
      </p:sp>
      <p:grpSp>
        <p:nvGrpSpPr>
          <p:cNvPr id="43" name="Group 42">
            <a:extLst>
              <a:ext uri="{FF2B5EF4-FFF2-40B4-BE49-F238E27FC236}">
                <a16:creationId xmlns:a16="http://schemas.microsoft.com/office/drawing/2014/main" id="{E76A4D0E-9D4F-4F2D-B05A-F9D967911820}"/>
              </a:ext>
            </a:extLst>
          </p:cNvPr>
          <p:cNvGrpSpPr/>
          <p:nvPr userDrawn="1"/>
        </p:nvGrpSpPr>
        <p:grpSpPr>
          <a:xfrm>
            <a:off x="155245" y="216759"/>
            <a:ext cx="437727" cy="569144"/>
            <a:chOff x="434532" y="466621"/>
            <a:chExt cx="1225205" cy="1225205"/>
          </a:xfrm>
        </p:grpSpPr>
        <p:grpSp>
          <p:nvGrpSpPr>
            <p:cNvPr id="44" name="Group 43">
              <a:extLst>
                <a:ext uri="{FF2B5EF4-FFF2-40B4-BE49-F238E27FC236}">
                  <a16:creationId xmlns:a16="http://schemas.microsoft.com/office/drawing/2014/main" id="{F063AB19-BA19-453F-B93C-A641BD1914B3}"/>
                </a:ext>
              </a:extLst>
            </p:cNvPr>
            <p:cNvGrpSpPr>
              <a:grpSpLocks noChangeAspect="1"/>
            </p:cNvGrpSpPr>
            <p:nvPr userDrawn="1"/>
          </p:nvGrpSpPr>
          <p:grpSpPr>
            <a:xfrm rot="18900000">
              <a:off x="647093" y="812151"/>
              <a:ext cx="471488" cy="153360"/>
              <a:chOff x="11661248" y="7789719"/>
              <a:chExt cx="1293156" cy="420621"/>
            </a:xfrm>
          </p:grpSpPr>
          <p:cxnSp>
            <p:nvCxnSpPr>
              <p:cNvPr id="48" name="Straight Connector 47">
                <a:extLst>
                  <a:ext uri="{FF2B5EF4-FFF2-40B4-BE49-F238E27FC236}">
                    <a16:creationId xmlns:a16="http://schemas.microsoft.com/office/drawing/2014/main" id="{FD6DE055-F29C-40D2-AC31-19B463C933CA}"/>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id="{F50836A0-4B3C-4B04-B945-18C7D303886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8BBD77C5-4C22-4C92-804E-EF2BBDF329D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id="{BD5B49FD-0AE3-42F0-82CE-EAC757CB8486}"/>
                </a:ext>
              </a:extLst>
            </p:cNvPr>
            <p:cNvGrpSpPr/>
            <p:nvPr userDrawn="1"/>
          </p:nvGrpSpPr>
          <p:grpSpPr>
            <a:xfrm>
              <a:off x="434532" y="466621"/>
              <a:ext cx="1225205" cy="1225205"/>
              <a:chOff x="12636425" y="442230"/>
              <a:chExt cx="1860336" cy="1860336"/>
            </a:xfrm>
          </p:grpSpPr>
          <p:cxnSp>
            <p:nvCxnSpPr>
              <p:cNvPr id="46" name="Straight Connector 45">
                <a:extLst>
                  <a:ext uri="{FF2B5EF4-FFF2-40B4-BE49-F238E27FC236}">
                    <a16:creationId xmlns:a16="http://schemas.microsoft.com/office/drawing/2014/main" id="{24D87CC7-4133-4192-A805-4DFDBEFBC4B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00039D04-6148-458B-9343-29CC0428F7E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id="{D5C8C7BF-A302-45C1-8E97-05E6AB9E3BB9}"/>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C2AA87E2-DEE7-42B9-961B-D3F992D595B8}"/>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72581941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199" y="1588013"/>
            <a:ext cx="7514574" cy="2651492"/>
          </a:xfrm>
        </p:spPr>
        <p:txBody>
          <a:bodyPr anchor="b"/>
          <a:lstStyle>
            <a:lvl1pPr>
              <a:defRPr sz="4191"/>
            </a:lvl1pPr>
          </a:lstStyle>
          <a:p>
            <a:r>
              <a:rPr lang="en-US"/>
              <a:t>Click to edit Master title style</a:t>
            </a:r>
            <a:endParaRPr lang="en-ZA"/>
          </a:p>
        </p:txBody>
      </p:sp>
      <p:sp>
        <p:nvSpPr>
          <p:cNvPr id="3" name="Text Placeholder 2"/>
          <p:cNvSpPr>
            <a:spLocks noGrp="1"/>
          </p:cNvSpPr>
          <p:nvPr>
            <p:ph type="body" idx="1"/>
          </p:nvPr>
        </p:nvSpPr>
        <p:spPr>
          <a:xfrm>
            <a:off x="594199" y="4264005"/>
            <a:ext cx="7514574" cy="1394914"/>
          </a:xfrm>
        </p:spPr>
        <p:txBody>
          <a:bodyPr/>
          <a:lstStyle>
            <a:lvl1pPr marL="0" indent="0">
              <a:buNone/>
              <a:defRPr sz="1677">
                <a:solidFill>
                  <a:schemeClr val="tx1">
                    <a:tint val="75000"/>
                  </a:schemeClr>
                </a:solidFill>
              </a:defRPr>
            </a:lvl1pPr>
            <a:lvl2pPr marL="319323" indent="0">
              <a:buNone/>
              <a:defRPr sz="1397">
                <a:solidFill>
                  <a:schemeClr val="tx1">
                    <a:tint val="75000"/>
                  </a:schemeClr>
                </a:solidFill>
              </a:defRPr>
            </a:lvl2pPr>
            <a:lvl3pPr marL="638646" indent="0">
              <a:buNone/>
              <a:defRPr sz="1257">
                <a:solidFill>
                  <a:schemeClr val="tx1">
                    <a:tint val="75000"/>
                  </a:schemeClr>
                </a:solidFill>
              </a:defRPr>
            </a:lvl3pPr>
            <a:lvl4pPr marL="957968" indent="0">
              <a:buNone/>
              <a:defRPr sz="1117">
                <a:solidFill>
                  <a:schemeClr val="tx1">
                    <a:tint val="75000"/>
                  </a:schemeClr>
                </a:solidFill>
              </a:defRPr>
            </a:lvl4pPr>
            <a:lvl5pPr marL="1277292" indent="0">
              <a:buNone/>
              <a:defRPr sz="1117">
                <a:solidFill>
                  <a:schemeClr val="tx1">
                    <a:tint val="75000"/>
                  </a:schemeClr>
                </a:solidFill>
              </a:defRPr>
            </a:lvl5pPr>
            <a:lvl6pPr marL="1596614" indent="0">
              <a:buNone/>
              <a:defRPr sz="1117">
                <a:solidFill>
                  <a:schemeClr val="tx1">
                    <a:tint val="75000"/>
                  </a:schemeClr>
                </a:solidFill>
              </a:defRPr>
            </a:lvl6pPr>
            <a:lvl7pPr marL="1915938" indent="0">
              <a:buNone/>
              <a:defRPr sz="1117">
                <a:solidFill>
                  <a:schemeClr val="tx1">
                    <a:tint val="75000"/>
                  </a:schemeClr>
                </a:solidFill>
              </a:defRPr>
            </a:lvl7pPr>
            <a:lvl8pPr marL="2235260" indent="0">
              <a:buNone/>
              <a:defRPr sz="1117">
                <a:solidFill>
                  <a:schemeClr val="tx1">
                    <a:tint val="75000"/>
                  </a:schemeClr>
                </a:solidFill>
              </a:defRPr>
            </a:lvl8pPr>
            <a:lvl9pPr marL="2554583" indent="0">
              <a:buNone/>
              <a:defRPr sz="11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417505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isyDeck Master - 19">
    <p:bg>
      <p:bgPr>
        <a:solidFill>
          <a:schemeClr val="bg1"/>
        </a:solidFill>
        <a:effectLst/>
      </p:bgPr>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id="{B7C11C49-CBBA-465C-9DDF-2FC31A282B57}"/>
              </a:ext>
            </a:extLst>
          </p:cNvPr>
          <p:cNvSpPr>
            <a:spLocks/>
          </p:cNvSpPr>
          <p:nvPr userDrawn="1"/>
        </p:nvSpPr>
        <p:spPr bwMode="auto">
          <a:xfrm>
            <a:off x="6641666" y="2556923"/>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tx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
        <p:nvSpPr>
          <p:cNvPr id="29" name="Freeform 5">
            <a:extLst>
              <a:ext uri="{FF2B5EF4-FFF2-40B4-BE49-F238E27FC236}">
                <a16:creationId xmlns:a16="http://schemas.microsoft.com/office/drawing/2014/main" id="{94F44F4B-1955-473C-A717-03E5C1B5CA6B}"/>
              </a:ext>
            </a:extLst>
          </p:cNvPr>
          <p:cNvSpPr>
            <a:spLocks/>
          </p:cNvSpPr>
          <p:nvPr userDrawn="1"/>
        </p:nvSpPr>
        <p:spPr bwMode="auto">
          <a:xfrm rot="10800000">
            <a:off x="6641666" y="1"/>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accent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grpSp>
        <p:nvGrpSpPr>
          <p:cNvPr id="14" name="Group 13">
            <a:extLst>
              <a:ext uri="{FF2B5EF4-FFF2-40B4-BE49-F238E27FC236}">
                <a16:creationId xmlns:a16="http://schemas.microsoft.com/office/drawing/2014/main" id="{C436134D-B405-41B0-809A-4917C5086BCC}"/>
              </a:ext>
            </a:extLst>
          </p:cNvPr>
          <p:cNvGrpSpPr>
            <a:grpSpLocks noChangeAspect="1"/>
          </p:cNvGrpSpPr>
          <p:nvPr userDrawn="1"/>
        </p:nvGrpSpPr>
        <p:grpSpPr>
          <a:xfrm rot="8100000" flipH="1" flipV="1">
            <a:off x="6636944" y="67003"/>
            <a:ext cx="168448" cy="71240"/>
            <a:chOff x="11661248" y="7789719"/>
            <a:chExt cx="1293156" cy="420621"/>
          </a:xfrm>
        </p:grpSpPr>
        <p:cxnSp>
          <p:nvCxnSpPr>
            <p:cNvPr id="15" name="Straight Connector 14">
              <a:extLst>
                <a:ext uri="{FF2B5EF4-FFF2-40B4-BE49-F238E27FC236}">
                  <a16:creationId xmlns:a16="http://schemas.microsoft.com/office/drawing/2014/main" id="{7A966E8A-2A66-4215-BEB0-FA7D8FE7FD4C}"/>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EB68736A-E3E2-43A3-94EA-C12A7FD6352F}"/>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EBA999D3-B5FA-4319-ACD4-968098632FB1}"/>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3" name="Picture Placeholder 7">
            <a:extLst>
              <a:ext uri="{FF2B5EF4-FFF2-40B4-BE49-F238E27FC236}">
                <a16:creationId xmlns:a16="http://schemas.microsoft.com/office/drawing/2014/main" id="{A670E221-FAEB-46C4-88EC-5EBAF8ACD7E8}"/>
              </a:ext>
            </a:extLst>
          </p:cNvPr>
          <p:cNvSpPr>
            <a:spLocks noGrp="1"/>
          </p:cNvSpPr>
          <p:nvPr userDrawn="1">
            <p:ph type="pic" sz="quarter" idx="15"/>
          </p:nvPr>
        </p:nvSpPr>
        <p:spPr>
          <a:xfrm>
            <a:off x="3247949" y="0"/>
            <a:ext cx="3393716"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19" name="Group 18">
            <a:extLst>
              <a:ext uri="{FF2B5EF4-FFF2-40B4-BE49-F238E27FC236}">
                <a16:creationId xmlns:a16="http://schemas.microsoft.com/office/drawing/2014/main" id="{7666BBB1-54F2-4D97-B844-243260E22488}"/>
              </a:ext>
            </a:extLst>
          </p:cNvPr>
          <p:cNvGrpSpPr>
            <a:grpSpLocks noChangeAspect="1"/>
          </p:cNvGrpSpPr>
          <p:nvPr userDrawn="1"/>
        </p:nvGrpSpPr>
        <p:grpSpPr>
          <a:xfrm rot="8100000">
            <a:off x="8550158" y="6233982"/>
            <a:ext cx="168448" cy="71240"/>
            <a:chOff x="11661248" y="7789719"/>
            <a:chExt cx="1293156" cy="420621"/>
          </a:xfrm>
        </p:grpSpPr>
        <p:cxnSp>
          <p:nvCxnSpPr>
            <p:cNvPr id="20" name="Straight Connector 19">
              <a:extLst>
                <a:ext uri="{FF2B5EF4-FFF2-40B4-BE49-F238E27FC236}">
                  <a16:creationId xmlns:a16="http://schemas.microsoft.com/office/drawing/2014/main" id="{598CC776-855C-4F6F-9B95-9BF8EF631695}"/>
                </a:ext>
              </a:extLst>
            </p:cNvPr>
            <p:cNvCxnSpPr>
              <a:cxnSpLocks/>
            </p:cNvCxnSpPr>
            <p:nvPr userDrawn="1"/>
          </p:nvCxnSpPr>
          <p:spPr>
            <a:xfrm>
              <a:off x="11661248" y="8210340"/>
              <a:ext cx="1293156"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22E794FA-4640-4352-8278-C3629912AF03}"/>
                </a:ext>
              </a:extLst>
            </p:cNvPr>
            <p:cNvCxnSpPr>
              <a:cxnSpLocks/>
            </p:cNvCxnSpPr>
            <p:nvPr userDrawn="1"/>
          </p:nvCxnSpPr>
          <p:spPr>
            <a:xfrm>
              <a:off x="11868913" y="8000027"/>
              <a:ext cx="877825"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360C130F-8363-4374-9A3C-0A24997ACFE4}"/>
                </a:ext>
              </a:extLst>
            </p:cNvPr>
            <p:cNvCxnSpPr>
              <a:cxnSpLocks/>
            </p:cNvCxnSpPr>
            <p:nvPr userDrawn="1"/>
          </p:nvCxnSpPr>
          <p:spPr>
            <a:xfrm>
              <a:off x="12088372" y="7789719"/>
              <a:ext cx="438913"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4" name="Group 23">
            <a:extLst>
              <a:ext uri="{FF2B5EF4-FFF2-40B4-BE49-F238E27FC236}">
                <a16:creationId xmlns:a16="http://schemas.microsoft.com/office/drawing/2014/main" id="{DF61ADE3-D02D-471B-93E1-5F952DEEB53B}"/>
              </a:ext>
            </a:extLst>
          </p:cNvPr>
          <p:cNvGrpSpPr/>
          <p:nvPr userDrawn="1"/>
        </p:nvGrpSpPr>
        <p:grpSpPr>
          <a:xfrm>
            <a:off x="155245" y="216759"/>
            <a:ext cx="437727" cy="569144"/>
            <a:chOff x="494744" y="523692"/>
            <a:chExt cx="1225205" cy="1225205"/>
          </a:xfrm>
        </p:grpSpPr>
        <p:grpSp>
          <p:nvGrpSpPr>
            <p:cNvPr id="25" name="Group 24">
              <a:extLst>
                <a:ext uri="{FF2B5EF4-FFF2-40B4-BE49-F238E27FC236}">
                  <a16:creationId xmlns:a16="http://schemas.microsoft.com/office/drawing/2014/main" id="{D786128B-624F-466A-88D9-642B46C3473E}"/>
                </a:ext>
              </a:extLst>
            </p:cNvPr>
            <p:cNvGrpSpPr>
              <a:grpSpLocks noChangeAspect="1"/>
            </p:cNvGrpSpPr>
            <p:nvPr userDrawn="1"/>
          </p:nvGrpSpPr>
          <p:grpSpPr>
            <a:xfrm rot="18900000">
              <a:off x="707305" y="869222"/>
              <a:ext cx="471488" cy="153360"/>
              <a:chOff x="11661248" y="7789719"/>
              <a:chExt cx="1293156" cy="420621"/>
            </a:xfrm>
          </p:grpSpPr>
          <p:cxnSp>
            <p:nvCxnSpPr>
              <p:cNvPr id="32" name="Straight Connector 31">
                <a:extLst>
                  <a:ext uri="{FF2B5EF4-FFF2-40B4-BE49-F238E27FC236}">
                    <a16:creationId xmlns:a16="http://schemas.microsoft.com/office/drawing/2014/main" id="{1914165D-833C-42AF-8DB2-92D9893EA90D}"/>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558E5487-F34C-4850-94D0-EEBF1A28B84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FBDF9E21-B978-4B28-AA50-5C827577CA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9C611E66-B19C-4C4B-913B-A3346272BED6}"/>
                </a:ext>
              </a:extLst>
            </p:cNvPr>
            <p:cNvGrpSpPr/>
            <p:nvPr userDrawn="1"/>
          </p:nvGrpSpPr>
          <p:grpSpPr>
            <a:xfrm>
              <a:off x="494744" y="523692"/>
              <a:ext cx="1225205" cy="1225205"/>
              <a:chOff x="12636425" y="442230"/>
              <a:chExt cx="1860336" cy="1860336"/>
            </a:xfrm>
          </p:grpSpPr>
          <p:cxnSp>
            <p:nvCxnSpPr>
              <p:cNvPr id="30" name="Straight Connector 29">
                <a:extLst>
                  <a:ext uri="{FF2B5EF4-FFF2-40B4-BE49-F238E27FC236}">
                    <a16:creationId xmlns:a16="http://schemas.microsoft.com/office/drawing/2014/main" id="{8D4DE8B5-0848-4CC5-8143-A69F4732374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9ED1082E-80EB-4890-8CA5-E69C7DE49F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5" name="Title 1">
            <a:extLst>
              <a:ext uri="{FF2B5EF4-FFF2-40B4-BE49-F238E27FC236}">
                <a16:creationId xmlns:a16="http://schemas.microsoft.com/office/drawing/2014/main" id="{5DEF966D-296E-4384-B2D3-ABCFC9F4456D}"/>
              </a:ext>
            </a:extLst>
          </p:cNvPr>
          <p:cNvSpPr>
            <a:spLocks noGrp="1"/>
          </p:cNvSpPr>
          <p:nvPr>
            <p:ph type="title"/>
          </p:nvPr>
        </p:nvSpPr>
        <p:spPr>
          <a:xfrm>
            <a:off x="288517" y="376381"/>
            <a:ext cx="272229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id="{33D3679E-0619-40DF-BD44-EEDD793324DE}"/>
              </a:ext>
            </a:extLst>
          </p:cNvPr>
          <p:cNvSpPr>
            <a:spLocks noGrp="1"/>
          </p:cNvSpPr>
          <p:nvPr>
            <p:ph type="ftr" sz="quarter" idx="16"/>
          </p:nvPr>
        </p:nvSpPr>
        <p:spPr>
          <a:xfrm>
            <a:off x="288518" y="5960817"/>
            <a:ext cx="7576473" cy="234123"/>
          </a:xfrm>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DF93FB08-BC3C-4C37-84D8-3788AF77FD89}"/>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6540850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isyDeck Master - 20">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7" y="376381"/>
            <a:ext cx="3209513"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13" name="Rectangle 12">
            <a:extLst>
              <a:ext uri="{FF2B5EF4-FFF2-40B4-BE49-F238E27FC236}">
                <a16:creationId xmlns:a16="http://schemas.microsoft.com/office/drawing/2014/main" id="{1F6D2933-DC14-4952-816C-43A766D465E8}"/>
              </a:ext>
            </a:extLst>
          </p:cNvPr>
          <p:cNvSpPr/>
          <p:nvPr userDrawn="1"/>
        </p:nvSpPr>
        <p:spPr>
          <a:xfrm>
            <a:off x="5752240" y="0"/>
            <a:ext cx="2959960"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descr="A screen shot of a computer&#10;&#10;Description generated with very high confidence">
            <a:extLst>
              <a:ext uri="{FF2B5EF4-FFF2-40B4-BE49-F238E27FC236}">
                <a16:creationId xmlns:a16="http://schemas.microsoft.com/office/drawing/2014/main" id="{3B836990-770C-4E23-96A7-C0056D225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8031" y="577684"/>
            <a:ext cx="4936071" cy="5690510"/>
          </a:xfrm>
          <a:prstGeom prst="rect">
            <a:avLst/>
          </a:prstGeom>
        </p:spPr>
      </p:pic>
      <p:sp>
        <p:nvSpPr>
          <p:cNvPr id="19" name="Picture Placeholder 18">
            <a:extLst>
              <a:ext uri="{FF2B5EF4-FFF2-40B4-BE49-F238E27FC236}">
                <a16:creationId xmlns:a16="http://schemas.microsoft.com/office/drawing/2014/main" id="{B74B46F8-B5ED-494E-A2FD-66CED9BECB1B}"/>
              </a:ext>
            </a:extLst>
          </p:cNvPr>
          <p:cNvSpPr>
            <a:spLocks noGrp="1"/>
          </p:cNvSpPr>
          <p:nvPr>
            <p:ph type="pic" sz="quarter" idx="12"/>
          </p:nvPr>
        </p:nvSpPr>
        <p:spPr>
          <a:xfrm>
            <a:off x="3809131" y="956693"/>
            <a:ext cx="4317777" cy="3380285"/>
          </a:xfrm>
          <a:custGeom>
            <a:avLst/>
            <a:gdLst>
              <a:gd name="connsiteX0" fmla="*/ 0 w 12085526"/>
              <a:gd name="connsiteY0" fmla="*/ 0 h 7276792"/>
              <a:gd name="connsiteX1" fmla="*/ 12085526 w 12085526"/>
              <a:gd name="connsiteY1" fmla="*/ 0 h 7276792"/>
              <a:gd name="connsiteX2" fmla="*/ 12085526 w 12085526"/>
              <a:gd name="connsiteY2" fmla="*/ 7276792 h 7276792"/>
              <a:gd name="connsiteX3" fmla="*/ 0 w 12085526"/>
              <a:gd name="connsiteY3" fmla="*/ 7276792 h 7276792"/>
            </a:gdLst>
            <a:ahLst/>
            <a:cxnLst>
              <a:cxn ang="0">
                <a:pos x="connsiteX0" y="connsiteY0"/>
              </a:cxn>
              <a:cxn ang="0">
                <a:pos x="connsiteX1" y="connsiteY1"/>
              </a:cxn>
              <a:cxn ang="0">
                <a:pos x="connsiteX2" y="connsiteY2"/>
              </a:cxn>
              <a:cxn ang="0">
                <a:pos x="connsiteX3" y="connsiteY3"/>
              </a:cxn>
            </a:cxnLst>
            <a:rect l="l" t="t" r="r" b="b"/>
            <a:pathLst>
              <a:path w="12085526" h="7276792">
                <a:moveTo>
                  <a:pt x="0" y="0"/>
                </a:moveTo>
                <a:lnTo>
                  <a:pt x="12085526" y="0"/>
                </a:lnTo>
                <a:lnTo>
                  <a:pt x="12085526" y="7276792"/>
                </a:lnTo>
                <a:lnTo>
                  <a:pt x="0" y="7276792"/>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id="{E5724678-BFEF-4AD4-B666-A18EAAE92315}"/>
              </a:ext>
            </a:extLst>
          </p:cNvPr>
          <p:cNvGrpSpPr>
            <a:grpSpLocks noChangeAspect="1"/>
          </p:cNvGrpSpPr>
          <p:nvPr userDrawn="1"/>
        </p:nvGrpSpPr>
        <p:grpSpPr>
          <a:xfrm rot="13500000" flipV="1">
            <a:off x="8523763" y="75227"/>
            <a:ext cx="219020" cy="54791"/>
            <a:chOff x="11661248" y="7789719"/>
            <a:chExt cx="1293156" cy="420621"/>
          </a:xfrm>
        </p:grpSpPr>
        <p:cxnSp>
          <p:nvCxnSpPr>
            <p:cNvPr id="17" name="Straight Connector 16">
              <a:extLst>
                <a:ext uri="{FF2B5EF4-FFF2-40B4-BE49-F238E27FC236}">
                  <a16:creationId xmlns:a16="http://schemas.microsoft.com/office/drawing/2014/main" id="{95AA25C4-7E45-4A9F-BD6B-F9F7E36E8019}"/>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228CEE53-97D3-4287-836C-79C2ABA4174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2BC3EF56-4FB3-4286-B1F6-BE174E83941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val="1134629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isyDeck Master - 2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5B2BE8-9D26-422F-BA4D-E56356F484C7}"/>
              </a:ext>
            </a:extLst>
          </p:cNvPr>
          <p:cNvSpPr/>
          <p:nvPr userDrawn="1"/>
        </p:nvSpPr>
        <p:spPr>
          <a:xfrm>
            <a:off x="0" y="0"/>
            <a:ext cx="8712200" cy="35563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1" name="Picture 10" descr="A flat screen television&#10;&#10;Description generated with very high confidence">
            <a:extLst>
              <a:ext uri="{FF2B5EF4-FFF2-40B4-BE49-F238E27FC236}">
                <a16:creationId xmlns:a16="http://schemas.microsoft.com/office/drawing/2014/main" id="{C1090F08-E877-4B84-837A-2D95746CB5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517" y="277958"/>
            <a:ext cx="5005994" cy="3907266"/>
          </a:xfrm>
          <a:prstGeom prst="rect">
            <a:avLst/>
          </a:prstGeom>
        </p:spPr>
      </p:pic>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1" name="Picture Placeholder 9">
            <a:extLst>
              <a:ext uri="{FF2B5EF4-FFF2-40B4-BE49-F238E27FC236}">
                <a16:creationId xmlns:a16="http://schemas.microsoft.com/office/drawing/2014/main" id="{4F8A7AC7-C57B-4BFC-9BC7-9F247DF0D2BF}"/>
              </a:ext>
            </a:extLst>
          </p:cNvPr>
          <p:cNvSpPr>
            <a:spLocks noGrp="1"/>
          </p:cNvSpPr>
          <p:nvPr>
            <p:ph type="pic" sz="quarter" idx="13"/>
          </p:nvPr>
        </p:nvSpPr>
        <p:spPr>
          <a:xfrm>
            <a:off x="902701" y="522039"/>
            <a:ext cx="3748378" cy="3100492"/>
          </a:xfrm>
          <a:prstGeom prst="roundRect">
            <a:avLst>
              <a:gd name="adj" fmla="val 1532"/>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7" name="Group 6">
            <a:extLst>
              <a:ext uri="{FF2B5EF4-FFF2-40B4-BE49-F238E27FC236}">
                <a16:creationId xmlns:a16="http://schemas.microsoft.com/office/drawing/2014/main" id="{5C4593AC-80C4-4715-93DB-EA5C97B74800}"/>
              </a:ext>
            </a:extLst>
          </p:cNvPr>
          <p:cNvGrpSpPr>
            <a:grpSpLocks noChangeAspect="1"/>
          </p:cNvGrpSpPr>
          <p:nvPr userDrawn="1"/>
        </p:nvGrpSpPr>
        <p:grpSpPr>
          <a:xfrm rot="8100000" flipH="1" flipV="1">
            <a:off x="-5297" y="67003"/>
            <a:ext cx="168448" cy="71240"/>
            <a:chOff x="11661248" y="7789719"/>
            <a:chExt cx="1293156" cy="420621"/>
          </a:xfrm>
        </p:grpSpPr>
        <p:cxnSp>
          <p:nvCxnSpPr>
            <p:cNvPr id="8" name="Straight Connector 7">
              <a:extLst>
                <a:ext uri="{FF2B5EF4-FFF2-40B4-BE49-F238E27FC236}">
                  <a16:creationId xmlns:a16="http://schemas.microsoft.com/office/drawing/2014/main" id="{40284FFC-6D3B-4F5F-9B37-7F85539F296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0C6DE286-0B93-4B07-888C-F07BD0079DF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CE96DDBB-721B-4994-B49D-153F1D953FBC}"/>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2" name="Title 1">
            <a:extLst>
              <a:ext uri="{FF2B5EF4-FFF2-40B4-BE49-F238E27FC236}">
                <a16:creationId xmlns:a16="http://schemas.microsoft.com/office/drawing/2014/main" id="{272BD32D-D3BB-4A66-8219-33BBFD4A56BF}"/>
              </a:ext>
            </a:extLst>
          </p:cNvPr>
          <p:cNvSpPr>
            <a:spLocks noGrp="1"/>
          </p:cNvSpPr>
          <p:nvPr>
            <p:ph type="ctrTitle" hasCustomPrompt="1"/>
          </p:nvPr>
        </p:nvSpPr>
        <p:spPr>
          <a:xfrm>
            <a:off x="5179671" y="946977"/>
            <a:ext cx="3211986" cy="980912"/>
          </a:xfrm>
          <a:prstGeom prst="rect">
            <a:avLst/>
          </a:prstGeom>
        </p:spPr>
        <p:txBody>
          <a:bodyPr vert="horz" wrap="square" lIns="180000" tIns="93600" rIns="180000" bIns="93600" rtlCol="0" anchor="t" anchorCtr="0">
            <a:spAutoFit/>
          </a:bodyPr>
          <a:lstStyle>
            <a:lvl1pPr algn="l">
              <a:defRPr lang="en-GB" dirty="0">
                <a:solidFill>
                  <a:srgbClr val="FFFFFF"/>
                </a:solidFill>
              </a:defRPr>
            </a:lvl1pPr>
          </a:lstStyle>
          <a:p>
            <a:pPr lvl="0" algn="l" defTabSz="649343">
              <a:lnSpc>
                <a:spcPct val="100000"/>
              </a:lnSpc>
            </a:pPr>
            <a:r>
              <a:rPr lang="en-US" dirty="0"/>
              <a:t>Click to ADD slide title</a:t>
            </a:r>
            <a:endParaRPr lang="en-GB" dirty="0"/>
          </a:p>
        </p:txBody>
      </p:sp>
      <p:grpSp>
        <p:nvGrpSpPr>
          <p:cNvPr id="13" name="Group 12">
            <a:extLst>
              <a:ext uri="{FF2B5EF4-FFF2-40B4-BE49-F238E27FC236}">
                <a16:creationId xmlns:a16="http://schemas.microsoft.com/office/drawing/2014/main" id="{EC869E04-F095-413C-8C8F-79380DC66DE2}"/>
              </a:ext>
            </a:extLst>
          </p:cNvPr>
          <p:cNvGrpSpPr/>
          <p:nvPr userDrawn="1"/>
        </p:nvGrpSpPr>
        <p:grpSpPr>
          <a:xfrm>
            <a:off x="5046399" y="787355"/>
            <a:ext cx="437727" cy="569144"/>
            <a:chOff x="494744" y="523692"/>
            <a:chExt cx="1225205" cy="1225205"/>
          </a:xfrm>
        </p:grpSpPr>
        <p:grpSp>
          <p:nvGrpSpPr>
            <p:cNvPr id="14" name="Group 13">
              <a:extLst>
                <a:ext uri="{FF2B5EF4-FFF2-40B4-BE49-F238E27FC236}">
                  <a16:creationId xmlns:a16="http://schemas.microsoft.com/office/drawing/2014/main" id="{38DCCC9E-7799-43CD-A70F-FE349F9DC790}"/>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id="{0F429F68-93A2-4C1C-AD0A-309550034581}"/>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9D63AE99-D8B5-4666-8DAE-E6EEF8E32B74}"/>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A59FF6-6685-4D8E-B7B0-C1E37E257A29}"/>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64FA6AE9-2340-4337-8DFE-8E9DFE92771C}"/>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id="{2479D499-269A-4B9E-B3F7-FCA1E4B41116}"/>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15289F73-FED7-4057-94E0-8368D84C75DD}"/>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3951579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isyDeck Master - 2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1" name="Picture 10">
            <a:extLst>
              <a:ext uri="{FF2B5EF4-FFF2-40B4-BE49-F238E27FC236}">
                <a16:creationId xmlns:a16="http://schemas.microsoft.com/office/drawing/2014/main" id="{9601AC7B-A752-4B88-8C12-E7F5F1839D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530" y="1290667"/>
            <a:ext cx="5916242" cy="5081558"/>
          </a:xfrm>
          <a:prstGeom prst="rect">
            <a:avLst/>
          </a:prstGeom>
        </p:spPr>
      </p:pic>
      <p:sp>
        <p:nvSpPr>
          <p:cNvPr id="12" name="Picture Placeholder 11">
            <a:extLst>
              <a:ext uri="{FF2B5EF4-FFF2-40B4-BE49-F238E27FC236}">
                <a16:creationId xmlns:a16="http://schemas.microsoft.com/office/drawing/2014/main" id="{10BD332D-A5AE-4226-BD29-F0B09F28357D}"/>
              </a:ext>
            </a:extLst>
          </p:cNvPr>
          <p:cNvSpPr>
            <a:spLocks noGrp="1"/>
          </p:cNvSpPr>
          <p:nvPr>
            <p:ph type="pic" sz="quarter" idx="10"/>
          </p:nvPr>
        </p:nvSpPr>
        <p:spPr>
          <a:xfrm>
            <a:off x="920614" y="1428124"/>
            <a:ext cx="2992446" cy="2968398"/>
          </a:xfrm>
          <a:pattFill prst="pct25">
            <a:fgClr>
              <a:schemeClr val="tx1"/>
            </a:fgClr>
            <a:bgClr>
              <a:schemeClr val="bg1"/>
            </a:bgClr>
          </a:pattFill>
        </p:spPr>
        <p:txBody>
          <a:bodyPr vert="horz" lIns="180000" tIns="93600" rIns="180000" bIns="93600" rtlCol="0">
            <a:normAutofit/>
          </a:bodyPr>
          <a:lstStyle>
            <a:lvl1pPr marL="0" indent="0">
              <a:buNone/>
              <a:defRPr lang="en-GB" sz="1000" dirty="0"/>
            </a:lvl1pPr>
          </a:lstStyle>
          <a:p>
            <a:pPr marL="245061" lvl="0" indent="-245061"/>
            <a:endParaRPr lang="en-GB" dirty="0"/>
          </a:p>
        </p:txBody>
      </p:sp>
      <p:sp>
        <p:nvSpPr>
          <p:cNvPr id="3" name="Footer Placeholder 2">
            <a:extLst>
              <a:ext uri="{FF2B5EF4-FFF2-40B4-BE49-F238E27FC236}">
                <a16:creationId xmlns:a16="http://schemas.microsoft.com/office/drawing/2014/main" id="{C7A0F4BA-ED0C-4772-A26B-189435D14C6E}"/>
              </a:ext>
            </a:extLst>
          </p:cNvPr>
          <p:cNvSpPr>
            <a:spLocks noGrp="1"/>
          </p:cNvSpPr>
          <p:nvPr>
            <p:ph type="ftr" sz="quarter" idx="11"/>
          </p:nvPr>
        </p:nvSpPr>
        <p:spPr/>
        <p:txBody>
          <a:bodyPr lIns="180000" tIns="93600" rIns="180000" bIns="93600"/>
          <a:lstStyle/>
          <a:p>
            <a:endParaRPr lang="en-GB" dirty="0">
              <a:solidFill>
                <a:srgbClr val="737373"/>
              </a:solidFill>
            </a:endParaRPr>
          </a:p>
        </p:txBody>
      </p:sp>
      <p:sp>
        <p:nvSpPr>
          <p:cNvPr id="4" name="Slide Number Placeholder 3">
            <a:extLst>
              <a:ext uri="{FF2B5EF4-FFF2-40B4-BE49-F238E27FC236}">
                <a16:creationId xmlns:a16="http://schemas.microsoft.com/office/drawing/2014/main" id="{4D7C4C13-E490-4E48-AC3E-A241D4F58079}"/>
              </a:ext>
            </a:extLst>
          </p:cNvPr>
          <p:cNvSpPr>
            <a:spLocks noGrp="1"/>
          </p:cNvSpPr>
          <p:nvPr>
            <p:ph type="sldNum" sz="quarter" idx="12"/>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41202147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isyDeck Master - 23">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3781392"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pic>
        <p:nvPicPr>
          <p:cNvPr id="19" name="Picture 18">
            <a:extLst>
              <a:ext uri="{FF2B5EF4-FFF2-40B4-BE49-F238E27FC236}">
                <a16:creationId xmlns:a16="http://schemas.microsoft.com/office/drawing/2014/main" id="{A433AE71-5498-4D15-BC53-747BB7E2D4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3" y="567649"/>
            <a:ext cx="3800005" cy="5804575"/>
          </a:xfrm>
          <a:prstGeom prst="rect">
            <a:avLst/>
          </a:prstGeom>
        </p:spPr>
      </p:pic>
      <p:sp>
        <p:nvSpPr>
          <p:cNvPr id="20" name="Picture Placeholder 9">
            <a:extLst>
              <a:ext uri="{FF2B5EF4-FFF2-40B4-BE49-F238E27FC236}">
                <a16:creationId xmlns:a16="http://schemas.microsoft.com/office/drawing/2014/main" id="{5EAB7E32-52DC-4A4E-87F9-13F25D83B526}"/>
              </a:ext>
            </a:extLst>
          </p:cNvPr>
          <p:cNvSpPr>
            <a:spLocks noGrp="1"/>
          </p:cNvSpPr>
          <p:nvPr>
            <p:ph type="pic" sz="quarter" idx="13"/>
          </p:nvPr>
        </p:nvSpPr>
        <p:spPr>
          <a:xfrm>
            <a:off x="1610339" y="1331977"/>
            <a:ext cx="1618090" cy="376521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18674426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isyDeck Master - 2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id="{D601D05C-B332-4E1C-9305-128E50E777DC}"/>
              </a:ext>
            </a:extLst>
          </p:cNvPr>
          <p:cNvGrpSpPr/>
          <p:nvPr userDrawn="1"/>
        </p:nvGrpSpPr>
        <p:grpSpPr>
          <a:xfrm>
            <a:off x="155245" y="216759"/>
            <a:ext cx="437727" cy="569144"/>
            <a:chOff x="494744" y="523692"/>
            <a:chExt cx="1225205" cy="1225205"/>
          </a:xfrm>
        </p:grpSpPr>
        <p:grpSp>
          <p:nvGrpSpPr>
            <p:cNvPr id="16" name="Group 15">
              <a:extLst>
                <a:ext uri="{FF2B5EF4-FFF2-40B4-BE49-F238E27FC236}">
                  <a16:creationId xmlns:a16="http://schemas.microsoft.com/office/drawing/2014/main" id="{BFE32A13-D787-4B6B-BE85-868D551BEF1A}"/>
                </a:ext>
              </a:extLst>
            </p:cNvPr>
            <p:cNvGrpSpPr>
              <a:grpSpLocks noChangeAspect="1"/>
            </p:cNvGrpSpPr>
            <p:nvPr userDrawn="1"/>
          </p:nvGrpSpPr>
          <p:grpSpPr>
            <a:xfrm rot="18900000">
              <a:off x="707305" y="869222"/>
              <a:ext cx="471488" cy="153360"/>
              <a:chOff x="11661248" y="7789719"/>
              <a:chExt cx="1293156" cy="420621"/>
            </a:xfrm>
          </p:grpSpPr>
          <p:cxnSp>
            <p:nvCxnSpPr>
              <p:cNvPr id="20" name="Straight Connector 19">
                <a:extLst>
                  <a:ext uri="{FF2B5EF4-FFF2-40B4-BE49-F238E27FC236}">
                    <a16:creationId xmlns:a16="http://schemas.microsoft.com/office/drawing/2014/main" id="{CCD86F27-8085-4A2F-86BF-AB405C13E04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A9BCFE4-979D-4781-BCDA-688BBE99F8D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F1E562A7-F579-4E0D-A4A4-8724958F25D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id="{6CB88257-F744-41EB-B53D-79C81D243C45}"/>
                </a:ext>
              </a:extLst>
            </p:cNvPr>
            <p:cNvGrpSpPr/>
            <p:nvPr userDrawn="1"/>
          </p:nvGrpSpPr>
          <p:grpSpPr>
            <a:xfrm>
              <a:off x="494744" y="523692"/>
              <a:ext cx="1225205" cy="1225205"/>
              <a:chOff x="12636425" y="442230"/>
              <a:chExt cx="1860336" cy="1860336"/>
            </a:xfrm>
          </p:grpSpPr>
          <p:cxnSp>
            <p:nvCxnSpPr>
              <p:cNvPr id="18" name="Straight Connector 17">
                <a:extLst>
                  <a:ext uri="{FF2B5EF4-FFF2-40B4-BE49-F238E27FC236}">
                    <a16:creationId xmlns:a16="http://schemas.microsoft.com/office/drawing/2014/main" id="{136FFCC7-D131-46D7-B5C5-AD13B4C11DAE}"/>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0EFFAF1A-992F-4021-8C6F-0A022AA00BB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3" name="Title 1">
            <a:extLst>
              <a:ext uri="{FF2B5EF4-FFF2-40B4-BE49-F238E27FC236}">
                <a16:creationId xmlns:a16="http://schemas.microsoft.com/office/drawing/2014/main" id="{34576CDD-25B5-40D2-A0F8-E518F1E54D0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pic>
        <p:nvPicPr>
          <p:cNvPr id="25" name="Picture 24">
            <a:extLst>
              <a:ext uri="{FF2B5EF4-FFF2-40B4-BE49-F238E27FC236}">
                <a16:creationId xmlns:a16="http://schemas.microsoft.com/office/drawing/2014/main" id="{2D8C6CB7-66DF-450D-A4CE-76CD73C46F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4345" y="864184"/>
            <a:ext cx="3800005" cy="5804575"/>
          </a:xfrm>
          <a:prstGeom prst="rect">
            <a:avLst/>
          </a:prstGeom>
        </p:spPr>
      </p:pic>
      <p:sp>
        <p:nvSpPr>
          <p:cNvPr id="26" name="Picture Placeholder 9">
            <a:extLst>
              <a:ext uri="{FF2B5EF4-FFF2-40B4-BE49-F238E27FC236}">
                <a16:creationId xmlns:a16="http://schemas.microsoft.com/office/drawing/2014/main" id="{5C48D15A-90EE-45F7-A6AB-D31AEF48620E}"/>
              </a:ext>
            </a:extLst>
          </p:cNvPr>
          <p:cNvSpPr>
            <a:spLocks noGrp="1"/>
          </p:cNvSpPr>
          <p:nvPr>
            <p:ph type="pic" sz="quarter" idx="12"/>
          </p:nvPr>
        </p:nvSpPr>
        <p:spPr>
          <a:xfrm>
            <a:off x="6222380" y="1653134"/>
            <a:ext cx="1639595" cy="375652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35825238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isyDeck Master - 25">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13D5F80-2C72-479B-A458-BA22CB51BA91}"/>
              </a:ext>
            </a:extLst>
          </p:cNvPr>
          <p:cNvGrpSpPr/>
          <p:nvPr userDrawn="1"/>
        </p:nvGrpSpPr>
        <p:grpSpPr>
          <a:xfrm>
            <a:off x="0" y="4455865"/>
            <a:ext cx="8712200" cy="1924376"/>
            <a:chOff x="0" y="4795550"/>
            <a:chExt cx="9144000" cy="2071077"/>
          </a:xfrm>
        </p:grpSpPr>
        <p:sp>
          <p:nvSpPr>
            <p:cNvPr id="15" name="Rectangle 14">
              <a:extLst>
                <a:ext uri="{FF2B5EF4-FFF2-40B4-BE49-F238E27FC236}">
                  <a16:creationId xmlns:a16="http://schemas.microsoft.com/office/drawing/2014/main" id="{A68C5289-5C20-40BD-962A-820984095510}"/>
                </a:ext>
              </a:extLst>
            </p:cNvPr>
            <p:cNvSpPr/>
            <p:nvPr userDrawn="1"/>
          </p:nvSpPr>
          <p:spPr>
            <a:xfrm>
              <a:off x="0" y="5141293"/>
              <a:ext cx="9144000" cy="1725334"/>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defTabSz="163358"/>
              <a:endParaRPr lang="en-GB" sz="1286" dirty="0">
                <a:solidFill>
                  <a:srgbClr val="FFFFFF"/>
                </a:solidFill>
              </a:endParaRPr>
            </a:p>
          </p:txBody>
        </p:sp>
        <p:grpSp>
          <p:nvGrpSpPr>
            <p:cNvPr id="16" name="Group 15">
              <a:extLst>
                <a:ext uri="{FF2B5EF4-FFF2-40B4-BE49-F238E27FC236}">
                  <a16:creationId xmlns:a16="http://schemas.microsoft.com/office/drawing/2014/main" id="{8B7D7982-D9A5-4089-83E1-7B1176621BC7}"/>
                </a:ext>
              </a:extLst>
            </p:cNvPr>
            <p:cNvGrpSpPr/>
            <p:nvPr userDrawn="1"/>
          </p:nvGrpSpPr>
          <p:grpSpPr>
            <a:xfrm>
              <a:off x="0" y="4795550"/>
              <a:ext cx="9144000" cy="691486"/>
              <a:chOff x="0" y="3562498"/>
              <a:chExt cx="9144000" cy="691486"/>
            </a:xfrm>
          </p:grpSpPr>
          <p:pic>
            <p:nvPicPr>
              <p:cNvPr id="17" name="Picture 16">
                <a:extLst>
                  <a:ext uri="{FF2B5EF4-FFF2-40B4-BE49-F238E27FC236}">
                    <a16:creationId xmlns:a16="http://schemas.microsoft.com/office/drawing/2014/main" id="{0B99BF25-74B8-4B62-BA28-22A153DFF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59997"/>
                <a:ext cx="9144000" cy="293987"/>
              </a:xfrm>
              <a:prstGeom prst="rect">
                <a:avLst/>
              </a:prstGeom>
            </p:spPr>
          </p:pic>
          <p:pic>
            <p:nvPicPr>
              <p:cNvPr id="18" name="Picture 17">
                <a:extLst>
                  <a:ext uri="{FF2B5EF4-FFF2-40B4-BE49-F238E27FC236}">
                    <a16:creationId xmlns:a16="http://schemas.microsoft.com/office/drawing/2014/main" id="{A2748281-9F80-4CA3-B938-300CF176E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3562498"/>
                <a:ext cx="9144000" cy="293987"/>
              </a:xfrm>
              <a:prstGeom prst="rect">
                <a:avLst/>
              </a:prstGeom>
            </p:spPr>
          </p:pic>
        </p:grpSp>
      </p:grpSp>
      <p:grpSp>
        <p:nvGrpSpPr>
          <p:cNvPr id="24" name="Group 23">
            <a:extLst>
              <a:ext uri="{FF2B5EF4-FFF2-40B4-BE49-F238E27FC236}">
                <a16:creationId xmlns:a16="http://schemas.microsoft.com/office/drawing/2014/main" id="{A56954B4-A7F9-45FC-9648-4BFD13291EB0}"/>
              </a:ext>
            </a:extLst>
          </p:cNvPr>
          <p:cNvGrpSpPr/>
          <p:nvPr userDrawn="1"/>
        </p:nvGrpSpPr>
        <p:grpSpPr>
          <a:xfrm>
            <a:off x="3781392" y="216759"/>
            <a:ext cx="437727" cy="569144"/>
            <a:chOff x="494744" y="523692"/>
            <a:chExt cx="1225205" cy="1225205"/>
          </a:xfrm>
        </p:grpSpPr>
        <p:grpSp>
          <p:nvGrpSpPr>
            <p:cNvPr id="25" name="Group 24">
              <a:extLst>
                <a:ext uri="{FF2B5EF4-FFF2-40B4-BE49-F238E27FC236}">
                  <a16:creationId xmlns:a16="http://schemas.microsoft.com/office/drawing/2014/main" id="{0D278E2D-A2F0-4DB3-8EFB-52F393232380}"/>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id="{0DCCF823-37BC-4F2A-ADF7-A7486A96E41B}"/>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AA8ECAD0-4F80-40C8-9BF2-00D459A5BC6C}"/>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81D4E9BF-5DE3-4890-B6FF-808B4CEDCA9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E71E7E83-C2AE-4572-B6C0-BD6214527F45}"/>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id="{D73D6F7F-CD44-43CB-B22D-10C1BF35496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9A27872F-BE19-4C8F-9869-9C7A3A75FFE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id="{A1282F83-6F8E-43ED-B4D4-2EF3E660E7CB}"/>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pic>
        <p:nvPicPr>
          <p:cNvPr id="27" name="Picture 26">
            <a:extLst>
              <a:ext uri="{FF2B5EF4-FFF2-40B4-BE49-F238E27FC236}">
                <a16:creationId xmlns:a16="http://schemas.microsoft.com/office/drawing/2014/main" id="{98C979B8-9034-4DAA-B701-6150A2324D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66283"/>
            <a:ext cx="3740886" cy="5714271"/>
          </a:xfrm>
          <a:prstGeom prst="rect">
            <a:avLst/>
          </a:prstGeom>
        </p:spPr>
      </p:pic>
      <p:sp>
        <p:nvSpPr>
          <p:cNvPr id="36" name="Picture Placeholder 9">
            <a:extLst>
              <a:ext uri="{FF2B5EF4-FFF2-40B4-BE49-F238E27FC236}">
                <a16:creationId xmlns:a16="http://schemas.microsoft.com/office/drawing/2014/main" id="{E643B197-2AA7-4209-8563-15FB5F5FA737}"/>
              </a:ext>
            </a:extLst>
          </p:cNvPr>
          <p:cNvSpPr>
            <a:spLocks noGrp="1"/>
          </p:cNvSpPr>
          <p:nvPr>
            <p:ph type="pic" sz="quarter" idx="13"/>
          </p:nvPr>
        </p:nvSpPr>
        <p:spPr>
          <a:xfrm>
            <a:off x="1576022" y="1418558"/>
            <a:ext cx="1635365" cy="3688142"/>
          </a:xfrm>
          <a:prstGeom prst="roundRect">
            <a:avLst>
              <a:gd name="adj" fmla="val 775"/>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33712320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isyDeck Master - 26">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6467" y="0"/>
            <a:ext cx="2485652" cy="6372225"/>
          </a:xfrm>
          <a:prstGeom prst="rect">
            <a:avLst/>
          </a:prstGeom>
        </p:spPr>
      </p:pic>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8" y="376381"/>
            <a:ext cx="5514314"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p:ph type="pic" sz="quarter" idx="13"/>
          </p:nvPr>
        </p:nvSpPr>
        <p:spPr>
          <a:xfrm>
            <a:off x="6287169" y="889604"/>
            <a:ext cx="1910806" cy="4407947"/>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23414169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isyDeck Master - 27">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1184" y="0"/>
            <a:ext cx="2569833" cy="6588032"/>
          </a:xfrm>
          <a:prstGeom prst="rect">
            <a:avLst/>
          </a:prstGeom>
        </p:spPr>
      </p:pic>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lvl1pPr algn="r">
              <a:defRPr lang="en-GB" smtClean="0"/>
            </a:lvl1pPr>
          </a:lstStyle>
          <a:p>
            <a:fld id="{0643FD91-E2F4-430C-9968-CE1C2F22CA4A}" type="slidenum">
              <a:rPr>
                <a:solidFill>
                  <a:srgbClr val="737373"/>
                </a:solidFill>
              </a:rPr>
              <a:pPr/>
              <a:t>‹#›</a:t>
            </a:fld>
            <a:endParaRPr dirty="0">
              <a:solidFill>
                <a:srgbClr val="737373"/>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p:ph type="pic" sz="quarter" idx="13"/>
          </p:nvPr>
        </p:nvSpPr>
        <p:spPr>
          <a:xfrm>
            <a:off x="3357783" y="929676"/>
            <a:ext cx="1975519" cy="4560222"/>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DFF71B67-C2CD-4E29-8DFA-EEFA3AF80662}"/>
              </a:ext>
            </a:extLst>
          </p:cNvPr>
          <p:cNvSpPr>
            <a:spLocks noGrp="1"/>
          </p:cNvSpPr>
          <p:nvPr>
            <p:ph type="title"/>
          </p:nvPr>
        </p:nvSpPr>
        <p:spPr>
          <a:xfrm>
            <a:off x="288517" y="376381"/>
            <a:ext cx="26378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42207398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isyDeck Master - 2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361DE-DEFE-4D9E-AE8A-3CD9030376CE}"/>
              </a:ext>
            </a:extLst>
          </p:cNvPr>
          <p:cNvSpPr/>
          <p:nvPr userDrawn="1"/>
        </p:nvSpPr>
        <p:spPr>
          <a:xfrm>
            <a:off x="3322337" y="0"/>
            <a:ext cx="5389863"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30" name="Picture 29">
            <a:extLst>
              <a:ext uri="{FF2B5EF4-FFF2-40B4-BE49-F238E27FC236}">
                <a16:creationId xmlns:a16="http://schemas.microsoft.com/office/drawing/2014/main" id="{CEC8D887-2B01-4F16-9A14-5A214DD3B2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153" y="206230"/>
            <a:ext cx="2904599" cy="6372225"/>
          </a:xfrm>
          <a:prstGeom prst="rect">
            <a:avLst/>
          </a:prstGeom>
        </p:spPr>
      </p:pic>
      <p:sp>
        <p:nvSpPr>
          <p:cNvPr id="5" name="Footer Placeholder 4">
            <a:extLst>
              <a:ext uri="{FF2B5EF4-FFF2-40B4-BE49-F238E27FC236}">
                <a16:creationId xmlns:a16="http://schemas.microsoft.com/office/drawing/2014/main" id="{0105B259-500B-4323-BABF-3146C5717B81}"/>
              </a:ext>
            </a:extLst>
          </p:cNvPr>
          <p:cNvSpPr>
            <a:spLocks noGrp="1"/>
          </p:cNvSpPr>
          <p:nvPr userDrawn="1">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userDrawn="1">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userDrawn="1">
            <p:ph type="pic" sz="quarter" idx="13"/>
          </p:nvPr>
        </p:nvSpPr>
        <p:spPr>
          <a:xfrm>
            <a:off x="3621690" y="897619"/>
            <a:ext cx="2021756" cy="460029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DFF71B67-C2CD-4E29-8DFA-EEFA3AF80662}"/>
              </a:ext>
            </a:extLst>
          </p:cNvPr>
          <p:cNvSpPr>
            <a:spLocks noGrp="1"/>
          </p:cNvSpPr>
          <p:nvPr userDrawn="1">
            <p:ph type="title"/>
          </p:nvPr>
        </p:nvSpPr>
        <p:spPr>
          <a:xfrm>
            <a:off x="288517" y="376381"/>
            <a:ext cx="2416648"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id="{839768D6-5D8B-4946-BBA8-FD530A9859F7}"/>
              </a:ext>
            </a:extLst>
          </p:cNvPr>
          <p:cNvGrpSpPr>
            <a:grpSpLocks noChangeAspect="1"/>
          </p:cNvGrpSpPr>
          <p:nvPr userDrawn="1"/>
        </p:nvGrpSpPr>
        <p:grpSpPr>
          <a:xfrm rot="13500000" flipV="1">
            <a:off x="8523763" y="75227"/>
            <a:ext cx="219020" cy="54791"/>
            <a:chOff x="11661248" y="7789719"/>
            <a:chExt cx="1293156" cy="420621"/>
          </a:xfrm>
        </p:grpSpPr>
        <p:cxnSp>
          <p:nvCxnSpPr>
            <p:cNvPr id="26" name="Straight Connector 25">
              <a:extLst>
                <a:ext uri="{FF2B5EF4-FFF2-40B4-BE49-F238E27FC236}">
                  <a16:creationId xmlns:a16="http://schemas.microsoft.com/office/drawing/2014/main" id="{DCA14AC7-7260-4687-964A-2740D61FA6FD}"/>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27A26962-F849-48F5-9E2B-69F034C0A56E}"/>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812AE38E-60F3-4A70-8DB5-AE68F5202E7D}"/>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31" name="Picture 30">
            <a:extLst>
              <a:ext uri="{FF2B5EF4-FFF2-40B4-BE49-F238E27FC236}">
                <a16:creationId xmlns:a16="http://schemas.microsoft.com/office/drawing/2014/main" id="{888F0561-AAD1-4B6B-9D07-D2963A915D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2246" y="3055088"/>
            <a:ext cx="6315386" cy="205211"/>
          </a:xfrm>
          <a:prstGeom prst="rect">
            <a:avLst/>
          </a:prstGeom>
        </p:spPr>
      </p:pic>
    </p:spTree>
    <p:extLst>
      <p:ext uri="{BB962C8B-B14F-4D97-AF65-F5344CB8AC3E}">
        <p14:creationId xmlns:p14="http://schemas.microsoft.com/office/powerpoint/2010/main" val="25265180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98814" y="1696092"/>
            <a:ext cx="3701329"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10906" y="1696092"/>
            <a:ext cx="3702483"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77281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isyDeck Master - 29">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3B6AFA-7C4E-4E23-90FB-8EB67560A7C4}"/>
              </a:ext>
            </a:extLst>
          </p:cNvPr>
          <p:cNvGrpSpPr/>
          <p:nvPr userDrawn="1"/>
        </p:nvGrpSpPr>
        <p:grpSpPr>
          <a:xfrm>
            <a:off x="-5297" y="0"/>
            <a:ext cx="4371954" cy="6372225"/>
            <a:chOff x="-14826" y="0"/>
            <a:chExt cx="12237169" cy="13717588"/>
          </a:xfrm>
        </p:grpSpPr>
        <p:sp>
          <p:nvSpPr>
            <p:cNvPr id="3" name="Rectangle 2">
              <a:extLst>
                <a:ext uri="{FF2B5EF4-FFF2-40B4-BE49-F238E27FC236}">
                  <a16:creationId xmlns:a16="http://schemas.microsoft.com/office/drawing/2014/main" id="{B47361DE-DEFE-4D9E-AE8A-3CD9030376CE}"/>
                </a:ext>
              </a:extLst>
            </p:cNvPr>
            <p:cNvSpPr/>
            <p:nvPr userDrawn="1"/>
          </p:nvSpPr>
          <p:spPr>
            <a:xfrm>
              <a:off x="0" y="0"/>
              <a:ext cx="12222343"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27" name="Group 26">
              <a:extLst>
                <a:ext uri="{FF2B5EF4-FFF2-40B4-BE49-F238E27FC236}">
                  <a16:creationId xmlns:a16="http://schemas.microsoft.com/office/drawing/2014/main" id="{99864369-F7C7-4D65-B98D-10FD391C2487}"/>
                </a:ext>
              </a:extLst>
            </p:cNvPr>
            <p:cNvGrpSpPr>
              <a:grpSpLocks noChangeAspect="1"/>
            </p:cNvGrpSpPr>
            <p:nvPr userDrawn="1"/>
          </p:nvGrpSpPr>
          <p:grpSpPr>
            <a:xfrm rot="8100000" flipH="1" flipV="1">
              <a:off x="-14826" y="144238"/>
              <a:ext cx="471488" cy="153360"/>
              <a:chOff x="11661248" y="7789719"/>
              <a:chExt cx="1293156" cy="420621"/>
            </a:xfrm>
          </p:grpSpPr>
          <p:cxnSp>
            <p:nvCxnSpPr>
              <p:cNvPr id="28" name="Straight Connector 27">
                <a:extLst>
                  <a:ext uri="{FF2B5EF4-FFF2-40B4-BE49-F238E27FC236}">
                    <a16:creationId xmlns:a16="http://schemas.microsoft.com/office/drawing/2014/main" id="{3B2F1E0D-A240-4FB7-8370-702A9A71AE38}"/>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3DF46D93-8AF6-4D8E-BB00-7B06E54B9E6C}"/>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2BC16BCC-1094-4E4A-9F74-15D29E21594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5537EF73-E43D-4922-BFEC-3668618BBFC7}"/>
              </a:ext>
            </a:extLst>
          </p:cNvPr>
          <p:cNvGrpSpPr/>
          <p:nvPr userDrawn="1"/>
        </p:nvGrpSpPr>
        <p:grpSpPr>
          <a:xfrm>
            <a:off x="5553819" y="216759"/>
            <a:ext cx="437727" cy="569144"/>
            <a:chOff x="494744" y="523692"/>
            <a:chExt cx="1225205" cy="1225205"/>
          </a:xfrm>
        </p:grpSpPr>
        <p:grpSp>
          <p:nvGrpSpPr>
            <p:cNvPr id="17" name="Group 16">
              <a:extLst>
                <a:ext uri="{FF2B5EF4-FFF2-40B4-BE49-F238E27FC236}">
                  <a16:creationId xmlns:a16="http://schemas.microsoft.com/office/drawing/2014/main"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DFF71B67-C2CD-4E29-8DFA-EEFA3AF80662}"/>
              </a:ext>
            </a:extLst>
          </p:cNvPr>
          <p:cNvSpPr>
            <a:spLocks noGrp="1"/>
          </p:cNvSpPr>
          <p:nvPr>
            <p:ph type="title"/>
          </p:nvPr>
        </p:nvSpPr>
        <p:spPr>
          <a:xfrm>
            <a:off x="5687091" y="376381"/>
            <a:ext cx="2704566" cy="602506"/>
          </a:xfrm>
        </p:spPr>
        <p:txBody>
          <a:bodyPr lIns="180000" tIns="93600" rIns="180000" bIns="93600"/>
          <a:lstStyle>
            <a:lvl1pPr algn="l">
              <a:defRPr/>
            </a:lvl1pPr>
          </a:lstStyle>
          <a:p>
            <a:endParaRPr lang="en-GB" dirty="0"/>
          </a:p>
        </p:txBody>
      </p:sp>
      <p:pic>
        <p:nvPicPr>
          <p:cNvPr id="4" name="Picture 3">
            <a:extLst>
              <a:ext uri="{FF2B5EF4-FFF2-40B4-BE49-F238E27FC236}">
                <a16:creationId xmlns:a16="http://schemas.microsoft.com/office/drawing/2014/main" id="{0ED8AAFB-2CF0-4DEE-B3C5-50FE7A6E7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634" y="-481517"/>
            <a:ext cx="3373777" cy="7335259"/>
          </a:xfrm>
          <a:prstGeom prst="rect">
            <a:avLst/>
          </a:prstGeom>
          <a:effectLst/>
        </p:spPr>
      </p:pic>
      <p:sp>
        <p:nvSpPr>
          <p:cNvPr id="14" name="Picture Placeholder 9">
            <a:extLst>
              <a:ext uri="{FF2B5EF4-FFF2-40B4-BE49-F238E27FC236}">
                <a16:creationId xmlns:a16="http://schemas.microsoft.com/office/drawing/2014/main" id="{46FB2A99-DB24-4DDC-AFF6-9C79E7E8BCFC}"/>
              </a:ext>
            </a:extLst>
          </p:cNvPr>
          <p:cNvSpPr>
            <a:spLocks noGrp="1"/>
          </p:cNvSpPr>
          <p:nvPr>
            <p:ph type="pic" sz="quarter" idx="13"/>
          </p:nvPr>
        </p:nvSpPr>
        <p:spPr>
          <a:xfrm>
            <a:off x="2909959" y="1505801"/>
            <a:ext cx="2160371" cy="3334011"/>
          </a:xfrm>
          <a:prstGeom prst="roundRect">
            <a:avLst>
              <a:gd name="adj" fmla="val 17134"/>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343482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isyDeck Master - 30">
    <p:bg>
      <p:bgPr>
        <a:solidFill>
          <a:schemeClr val="bg1"/>
        </a:solidFill>
        <a:effectLst/>
      </p:bgPr>
    </p:bg>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6737E4BB-F42D-4C13-A81D-952C0EF49916}"/>
              </a:ext>
            </a:extLst>
          </p:cNvPr>
          <p:cNvSpPr>
            <a:spLocks noGrp="1"/>
          </p:cNvSpPr>
          <p:nvPr>
            <p:ph type="pic" sz="quarter" idx="15"/>
          </p:nvPr>
        </p:nvSpPr>
        <p:spPr>
          <a:xfrm>
            <a:off x="3871512" y="1413567"/>
            <a:ext cx="1550989" cy="35723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6" name="Picture Placeholder 9">
            <a:extLst>
              <a:ext uri="{FF2B5EF4-FFF2-40B4-BE49-F238E27FC236}">
                <a16:creationId xmlns:a16="http://schemas.microsoft.com/office/drawing/2014/main" id="{CD46C800-0956-4339-8910-43353136948E}"/>
              </a:ext>
            </a:extLst>
          </p:cNvPr>
          <p:cNvSpPr>
            <a:spLocks noGrp="1"/>
          </p:cNvSpPr>
          <p:nvPr>
            <p:ph type="pic" sz="quarter" idx="14"/>
          </p:nvPr>
        </p:nvSpPr>
        <p:spPr>
          <a:xfrm>
            <a:off x="6580939" y="1413567"/>
            <a:ext cx="1550989" cy="35796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7" y="376381"/>
            <a:ext cx="349193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id="{46FB2A99-DB24-4DDC-AFF6-9C79E7E8BCFC}"/>
              </a:ext>
            </a:extLst>
          </p:cNvPr>
          <p:cNvSpPr>
            <a:spLocks noGrp="1"/>
          </p:cNvSpPr>
          <p:nvPr userDrawn="1">
            <p:ph type="pic" sz="quarter" idx="13"/>
          </p:nvPr>
        </p:nvSpPr>
        <p:spPr>
          <a:xfrm>
            <a:off x="5139591" y="1145835"/>
            <a:ext cx="1724143" cy="397734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17080242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isyDeck Master - 31">
    <p:bg>
      <p:bgPr>
        <a:solidFill>
          <a:schemeClr val="bg1"/>
        </a:solidFill>
        <a:effectLst/>
      </p:bgPr>
    </p:bg>
    <p:spTree>
      <p:nvGrpSpPr>
        <p:cNvPr id="1" name=""/>
        <p:cNvGrpSpPr/>
        <p:nvPr/>
      </p:nvGrpSpPr>
      <p:grpSpPr>
        <a:xfrm>
          <a:off x="0" y="0"/>
          <a:ext cx="0" cy="0"/>
          <a:chOff x="0" y="0"/>
          <a:chExt cx="0" cy="0"/>
        </a:xfrm>
      </p:grpSpPr>
      <p:pic>
        <p:nvPicPr>
          <p:cNvPr id="28" name="Picture 27" descr="A close up of a logo&#10;&#10;Description generated with very high confidence">
            <a:extLst>
              <a:ext uri="{FF2B5EF4-FFF2-40B4-BE49-F238E27FC236}">
                <a16:creationId xmlns:a16="http://schemas.microsoft.com/office/drawing/2014/main" id="{B05E7ED0-73C3-4F47-8069-F983BA8A7A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64172" y="3019254"/>
            <a:ext cx="6278871" cy="240363"/>
          </a:xfrm>
          <a:prstGeom prst="rect">
            <a:avLst/>
          </a:prstGeom>
        </p:spPr>
      </p:pic>
      <p:grpSp>
        <p:nvGrpSpPr>
          <p:cNvPr id="2" name="Group 1">
            <a:extLst>
              <a:ext uri="{FF2B5EF4-FFF2-40B4-BE49-F238E27FC236}">
                <a16:creationId xmlns:a16="http://schemas.microsoft.com/office/drawing/2014/main" id="{B14F2BB5-353F-4344-AC18-51D5278D950D}"/>
              </a:ext>
            </a:extLst>
          </p:cNvPr>
          <p:cNvGrpSpPr/>
          <p:nvPr userDrawn="1"/>
        </p:nvGrpSpPr>
        <p:grpSpPr>
          <a:xfrm>
            <a:off x="-5297" y="0"/>
            <a:ext cx="4111294" cy="6372225"/>
            <a:chOff x="-14826" y="0"/>
            <a:chExt cx="11507579" cy="13717588"/>
          </a:xfrm>
        </p:grpSpPr>
        <p:sp>
          <p:nvSpPr>
            <p:cNvPr id="25" name="Rectangle 24">
              <a:extLst>
                <a:ext uri="{FF2B5EF4-FFF2-40B4-BE49-F238E27FC236}">
                  <a16:creationId xmlns:a16="http://schemas.microsoft.com/office/drawing/2014/main" id="{19F6C994-71E3-4572-AE1E-3B5158A8683F}"/>
                </a:ext>
              </a:extLst>
            </p:cNvPr>
            <p:cNvSpPr/>
            <p:nvPr userDrawn="1"/>
          </p:nvSpPr>
          <p:spPr>
            <a:xfrm>
              <a:off x="-1" y="0"/>
              <a:ext cx="11492754"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8" name="Group 7">
              <a:extLst>
                <a:ext uri="{FF2B5EF4-FFF2-40B4-BE49-F238E27FC236}">
                  <a16:creationId xmlns:a16="http://schemas.microsoft.com/office/drawing/2014/main" id="{92202B36-E8F3-48EA-8E5E-3BC5D845D938}"/>
                </a:ext>
              </a:extLst>
            </p:cNvPr>
            <p:cNvGrpSpPr>
              <a:grpSpLocks noChangeAspect="1"/>
            </p:cNvGrpSpPr>
            <p:nvPr userDrawn="1"/>
          </p:nvGrpSpPr>
          <p:grpSpPr>
            <a:xfrm rot="8100000" flipH="1" flipV="1">
              <a:off x="-14826" y="144238"/>
              <a:ext cx="471488" cy="153360"/>
              <a:chOff x="11661248" y="7789719"/>
              <a:chExt cx="1293156" cy="420621"/>
            </a:xfrm>
          </p:grpSpPr>
          <p:cxnSp>
            <p:nvCxnSpPr>
              <p:cNvPr id="9" name="Straight Connector 8">
                <a:extLst>
                  <a:ext uri="{FF2B5EF4-FFF2-40B4-BE49-F238E27FC236}">
                    <a16:creationId xmlns:a16="http://schemas.microsoft.com/office/drawing/2014/main" id="{D9B64A4A-2E89-4085-ADDE-7E9F06F4BB8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3A4BF743-20A3-4E00-B9F4-F23C4C89657F}"/>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F46738D3-AB76-48BF-B979-CE41F69D6861}"/>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2" name="Group 11">
            <a:extLst>
              <a:ext uri="{FF2B5EF4-FFF2-40B4-BE49-F238E27FC236}">
                <a16:creationId xmlns:a16="http://schemas.microsoft.com/office/drawing/2014/main" id="{B41EEEEC-1529-4350-9D14-2180CF1834F5}"/>
              </a:ext>
            </a:extLst>
          </p:cNvPr>
          <p:cNvGrpSpPr/>
          <p:nvPr userDrawn="1"/>
        </p:nvGrpSpPr>
        <p:grpSpPr>
          <a:xfrm>
            <a:off x="4442705" y="216759"/>
            <a:ext cx="437727" cy="569144"/>
            <a:chOff x="494744" y="523692"/>
            <a:chExt cx="1225205" cy="1225205"/>
          </a:xfrm>
        </p:grpSpPr>
        <p:grpSp>
          <p:nvGrpSpPr>
            <p:cNvPr id="13" name="Group 12">
              <a:extLst>
                <a:ext uri="{FF2B5EF4-FFF2-40B4-BE49-F238E27FC236}">
                  <a16:creationId xmlns:a16="http://schemas.microsoft.com/office/drawing/2014/main" id="{A32D45B9-3A81-4428-BF7C-23FFB709D74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id="{233C7D22-FE0C-470E-B249-317B5F5EA91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74962ED8-1E18-441E-B3A1-BD7DE7C734D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CFF6E848-7C8B-40FC-8F15-CAF1B038660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id="{E90DAD36-FB60-4F45-91DF-499871131D17}"/>
                </a:ext>
              </a:extLst>
            </p:cNvPr>
            <p:cNvGrpSpPr/>
            <p:nvPr userDrawn="1"/>
          </p:nvGrpSpPr>
          <p:grpSpPr>
            <a:xfrm>
              <a:off x="494744" y="523692"/>
              <a:ext cx="1225205" cy="1225205"/>
              <a:chOff x="12636425" y="442230"/>
              <a:chExt cx="1860336" cy="1860336"/>
            </a:xfrm>
          </p:grpSpPr>
          <p:cxnSp>
            <p:nvCxnSpPr>
              <p:cNvPr id="15" name="Straight Connector 14">
                <a:extLst>
                  <a:ext uri="{FF2B5EF4-FFF2-40B4-BE49-F238E27FC236}">
                    <a16:creationId xmlns:a16="http://schemas.microsoft.com/office/drawing/2014/main" id="{8D5815CC-408B-40FC-8BC8-AC95320847F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6F9D11A7-60E3-4EEE-B4ED-FABB30DEDD5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id="{D22706EC-68FC-4C21-8570-A6CFB91B8358}"/>
              </a:ext>
            </a:extLst>
          </p:cNvPr>
          <p:cNvSpPr>
            <a:spLocks noGrp="1"/>
          </p:cNvSpPr>
          <p:nvPr>
            <p:ph type="title"/>
          </p:nvPr>
        </p:nvSpPr>
        <p:spPr>
          <a:xfrm>
            <a:off x="4575977" y="376381"/>
            <a:ext cx="3815680" cy="602506"/>
          </a:xfrm>
        </p:spPr>
        <p:txBody>
          <a:bodyPr lIns="180000" tIns="93600" rIns="180000" bIns="93600"/>
          <a:lstStyle>
            <a:lvl1pPr algn="l">
              <a:defRPr/>
            </a:lvl1pPr>
          </a:lstStyle>
          <a:p>
            <a:endParaRPr lang="en-GB" dirty="0"/>
          </a:p>
        </p:txBody>
      </p:sp>
      <p:pic>
        <p:nvPicPr>
          <p:cNvPr id="26" name="Picture 25">
            <a:extLst>
              <a:ext uri="{FF2B5EF4-FFF2-40B4-BE49-F238E27FC236}">
                <a16:creationId xmlns:a16="http://schemas.microsoft.com/office/drawing/2014/main" id="{F15D7444-00E3-473F-AB65-33B456D5B1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0" y="1307111"/>
            <a:ext cx="5395097" cy="4311206"/>
          </a:xfrm>
          <a:prstGeom prst="rect">
            <a:avLst/>
          </a:prstGeom>
        </p:spPr>
      </p:pic>
      <p:sp>
        <p:nvSpPr>
          <p:cNvPr id="24" name="Picture Placeholder 23">
            <a:extLst>
              <a:ext uri="{FF2B5EF4-FFF2-40B4-BE49-F238E27FC236}">
                <a16:creationId xmlns:a16="http://schemas.microsoft.com/office/drawing/2014/main" id="{274D54F8-4B37-4530-91FD-3729BFB56695}"/>
              </a:ext>
            </a:extLst>
          </p:cNvPr>
          <p:cNvSpPr>
            <a:spLocks noGrp="1"/>
          </p:cNvSpPr>
          <p:nvPr>
            <p:ph type="pic" sz="quarter" idx="14"/>
          </p:nvPr>
        </p:nvSpPr>
        <p:spPr>
          <a:xfrm>
            <a:off x="1681698" y="790656"/>
            <a:ext cx="2048862" cy="5016919"/>
          </a:xfrm>
          <a:custGeom>
            <a:avLst/>
            <a:gdLst>
              <a:gd name="connsiteX0" fmla="*/ 0 w 5734799"/>
              <a:gd name="connsiteY0" fmla="*/ 0 h 10800000"/>
              <a:gd name="connsiteX1" fmla="*/ 5734799 w 5734799"/>
              <a:gd name="connsiteY1" fmla="*/ 0 h 10800000"/>
              <a:gd name="connsiteX2" fmla="*/ 5734799 w 5734799"/>
              <a:gd name="connsiteY2" fmla="*/ 10800000 h 10800000"/>
              <a:gd name="connsiteX3" fmla="*/ 0 w 5734799"/>
              <a:gd name="connsiteY3" fmla="*/ 10800000 h 10800000"/>
            </a:gdLst>
            <a:ahLst/>
            <a:cxnLst>
              <a:cxn ang="0">
                <a:pos x="connsiteX0" y="connsiteY0"/>
              </a:cxn>
              <a:cxn ang="0">
                <a:pos x="connsiteX1" y="connsiteY1"/>
              </a:cxn>
              <a:cxn ang="0">
                <a:pos x="connsiteX2" y="connsiteY2"/>
              </a:cxn>
              <a:cxn ang="0">
                <a:pos x="connsiteX3" y="connsiteY3"/>
              </a:cxn>
            </a:cxnLst>
            <a:rect l="l" t="t" r="r" b="b"/>
            <a:pathLst>
              <a:path w="5734799" h="10800000">
                <a:moveTo>
                  <a:pt x="0" y="0"/>
                </a:moveTo>
                <a:lnTo>
                  <a:pt x="5734799" y="0"/>
                </a:lnTo>
                <a:lnTo>
                  <a:pt x="5734799" y="10800000"/>
                </a:lnTo>
                <a:lnTo>
                  <a:pt x="0" y="10800000"/>
                </a:lnTo>
                <a:close/>
              </a:path>
            </a:pathLst>
          </a:custGeom>
          <a:pattFill prst="pct5">
            <a:fgClr>
              <a:schemeClr val="bg1"/>
            </a:fgClr>
            <a:bgClr>
              <a:schemeClr val="bg2"/>
            </a:bgClr>
          </a:pattFill>
          <a:scene3d>
            <a:camera prst="orthographicFront">
              <a:rot lat="19500000" lon="19020000" rev="3642000"/>
            </a:camera>
            <a:lightRig rig="threePt" dir="t"/>
          </a:scene3d>
        </p:spPr>
        <p:txBody>
          <a:bodyPr wrap="square" lIns="180000" tIns="93600" rIns="180000" bIns="93600">
            <a:noAutofit/>
          </a:bodyPr>
          <a:lstStyle>
            <a:lvl1pPr marL="0" indent="0">
              <a:buNone/>
              <a:defRPr sz="1000">
                <a:solidFill>
                  <a:schemeClr val="tx1"/>
                </a:solidFill>
              </a:defRPr>
            </a:lvl1pPr>
          </a:lstStyle>
          <a:p>
            <a:endParaRPr lang="en-GB" dirty="0"/>
          </a:p>
        </p:txBody>
      </p:sp>
    </p:spTree>
    <p:extLst>
      <p:ext uri="{BB962C8B-B14F-4D97-AF65-F5344CB8AC3E}">
        <p14:creationId xmlns:p14="http://schemas.microsoft.com/office/powerpoint/2010/main" val="21731681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isyDeck Master - 3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id="{089F44F8-DCE9-4076-ACE8-2742418C48D6}"/>
              </a:ext>
            </a:extLst>
          </p:cNvPr>
          <p:cNvSpPr>
            <a:spLocks noGrp="1" noChangeAspect="1"/>
          </p:cNvSpPr>
          <p:nvPr>
            <p:ph type="pic" sz="quarter" idx="13"/>
          </p:nvPr>
        </p:nvSpPr>
        <p:spPr>
          <a:xfrm>
            <a:off x="1338850" y="-28252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6" name="Picture Placeholder 13">
            <a:extLst>
              <a:ext uri="{FF2B5EF4-FFF2-40B4-BE49-F238E27FC236}">
                <a16:creationId xmlns:a16="http://schemas.microsoft.com/office/drawing/2014/main" id="{0024E08D-9066-41E8-8442-A996AD2323AC}"/>
              </a:ext>
            </a:extLst>
          </p:cNvPr>
          <p:cNvSpPr>
            <a:spLocks noGrp="1" noChangeAspect="1"/>
          </p:cNvSpPr>
          <p:nvPr>
            <p:ph type="pic" sz="quarter" idx="14"/>
          </p:nvPr>
        </p:nvSpPr>
        <p:spPr>
          <a:xfrm>
            <a:off x="781629" y="1078478"/>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id="{A660E852-EF80-4861-B32B-AE8F19075976}"/>
              </a:ext>
            </a:extLst>
          </p:cNvPr>
          <p:cNvSpPr>
            <a:spLocks noGrp="1" noChangeAspect="1"/>
          </p:cNvSpPr>
          <p:nvPr>
            <p:ph type="pic" sz="quarter" idx="16"/>
          </p:nvPr>
        </p:nvSpPr>
        <p:spPr>
          <a:xfrm>
            <a:off x="3335699" y="122908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grpSp>
        <p:nvGrpSpPr>
          <p:cNvPr id="32" name="Group 31">
            <a:extLst>
              <a:ext uri="{FF2B5EF4-FFF2-40B4-BE49-F238E27FC236}">
                <a16:creationId xmlns:a16="http://schemas.microsoft.com/office/drawing/2014/main" id="{176D50AB-0059-4D6A-92EB-9B7058C6FF71}"/>
              </a:ext>
            </a:extLst>
          </p:cNvPr>
          <p:cNvGrpSpPr/>
          <p:nvPr userDrawn="1"/>
        </p:nvGrpSpPr>
        <p:grpSpPr>
          <a:xfrm>
            <a:off x="5211415" y="742379"/>
            <a:ext cx="437727" cy="569144"/>
            <a:chOff x="494744" y="523692"/>
            <a:chExt cx="1225205" cy="1225205"/>
          </a:xfrm>
        </p:grpSpPr>
        <p:grpSp>
          <p:nvGrpSpPr>
            <p:cNvPr id="33" name="Group 32">
              <a:extLst>
                <a:ext uri="{FF2B5EF4-FFF2-40B4-BE49-F238E27FC236}">
                  <a16:creationId xmlns:a16="http://schemas.microsoft.com/office/drawing/2014/main" id="{29A3D4B4-747D-463B-96CE-F8962D657F7D}"/>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id="{310E1F01-18C8-48A5-AFA8-E7F53A51E56D}"/>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71715885-7ADB-41AA-810B-232ED8FF1AF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4BE50AF-D2BF-462A-AB14-062F7C659DC6}"/>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id="{5E752E3B-4171-421F-91C5-08BB0035FE9F}"/>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id="{829F4774-5DD9-4E30-9761-73FA269D3CB3}"/>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EF6A409A-006F-4DD0-A1AA-C21EB76A8F44}"/>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id="{B7EE9902-4978-40CC-99BD-8EC8C289B008}"/>
              </a:ext>
            </a:extLst>
          </p:cNvPr>
          <p:cNvSpPr>
            <a:spLocks noGrp="1"/>
          </p:cNvSpPr>
          <p:nvPr>
            <p:ph type="title"/>
          </p:nvPr>
        </p:nvSpPr>
        <p:spPr>
          <a:xfrm>
            <a:off x="5344687" y="902001"/>
            <a:ext cx="3046970" cy="602506"/>
          </a:xfrm>
        </p:spPr>
        <p:txBody>
          <a:bodyPr lIns="180000" tIns="93600" rIns="180000" bIns="93600"/>
          <a:lstStyle>
            <a:lvl1pPr algn="l">
              <a:defRPr/>
            </a:lvl1pPr>
          </a:lstStyle>
          <a:p>
            <a:endParaRPr lang="en-GB" dirty="0"/>
          </a:p>
        </p:txBody>
      </p:sp>
      <p:sp>
        <p:nvSpPr>
          <p:cNvPr id="17" name="Picture Placeholder 13">
            <a:extLst>
              <a:ext uri="{FF2B5EF4-FFF2-40B4-BE49-F238E27FC236}">
                <a16:creationId xmlns:a16="http://schemas.microsoft.com/office/drawing/2014/main" id="{CF647601-497A-44D9-9816-F3769B45ECAF}"/>
              </a:ext>
            </a:extLst>
          </p:cNvPr>
          <p:cNvSpPr>
            <a:spLocks noGrp="1" noChangeAspect="1"/>
          </p:cNvSpPr>
          <p:nvPr>
            <p:ph type="pic" sz="quarter" idx="15"/>
          </p:nvPr>
        </p:nvSpPr>
        <p:spPr>
          <a:xfrm>
            <a:off x="781629" y="286335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id="{4134C875-D4E1-4F51-BFEC-7538043697A4}"/>
              </a:ext>
            </a:extLst>
          </p:cNvPr>
          <p:cNvSpPr>
            <a:spLocks noGrp="1" noChangeAspect="1"/>
          </p:cNvSpPr>
          <p:nvPr>
            <p:ph type="pic" sz="quarter" idx="17"/>
          </p:nvPr>
        </p:nvSpPr>
        <p:spPr>
          <a:xfrm>
            <a:off x="2777305" y="259348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val="341229512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isyDeck Master - 3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id="{089F44F8-DCE9-4076-ACE8-2742418C48D6}"/>
              </a:ext>
            </a:extLst>
          </p:cNvPr>
          <p:cNvSpPr>
            <a:spLocks noGrp="1" noChangeAspect="1"/>
          </p:cNvSpPr>
          <p:nvPr>
            <p:ph type="pic" sz="quarter" idx="13"/>
          </p:nvPr>
        </p:nvSpPr>
        <p:spPr>
          <a:xfrm>
            <a:off x="4419414" y="-534836"/>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7" name="Picture Placeholder 13">
            <a:extLst>
              <a:ext uri="{FF2B5EF4-FFF2-40B4-BE49-F238E27FC236}">
                <a16:creationId xmlns:a16="http://schemas.microsoft.com/office/drawing/2014/main" id="{CF647601-497A-44D9-9816-F3769B45ECAF}"/>
              </a:ext>
            </a:extLst>
          </p:cNvPr>
          <p:cNvSpPr>
            <a:spLocks noGrp="1" noChangeAspect="1"/>
          </p:cNvSpPr>
          <p:nvPr>
            <p:ph type="pic" sz="quarter" idx="15"/>
          </p:nvPr>
        </p:nvSpPr>
        <p:spPr>
          <a:xfrm>
            <a:off x="6571282" y="-68544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id="{A660E852-EF80-4861-B32B-AE8F19075976}"/>
              </a:ext>
            </a:extLst>
          </p:cNvPr>
          <p:cNvSpPr>
            <a:spLocks noGrp="1" noChangeAspect="1"/>
          </p:cNvSpPr>
          <p:nvPr>
            <p:ph type="pic" sz="quarter" idx="16"/>
          </p:nvPr>
        </p:nvSpPr>
        <p:spPr>
          <a:xfrm>
            <a:off x="6416768" y="986861"/>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grpSp>
        <p:nvGrpSpPr>
          <p:cNvPr id="9" name="Group 8">
            <a:extLst>
              <a:ext uri="{FF2B5EF4-FFF2-40B4-BE49-F238E27FC236}">
                <a16:creationId xmlns:a16="http://schemas.microsoft.com/office/drawing/2014/main" id="{5012DF6D-B344-436A-BE04-7FE3C247F642}"/>
              </a:ext>
            </a:extLst>
          </p:cNvPr>
          <p:cNvGrpSpPr/>
          <p:nvPr userDrawn="1"/>
        </p:nvGrpSpPr>
        <p:grpSpPr>
          <a:xfrm>
            <a:off x="155245" y="338168"/>
            <a:ext cx="437727" cy="569144"/>
            <a:chOff x="494744" y="523692"/>
            <a:chExt cx="1225205" cy="1225205"/>
          </a:xfrm>
        </p:grpSpPr>
        <p:grpSp>
          <p:nvGrpSpPr>
            <p:cNvPr id="10" name="Group 9">
              <a:extLst>
                <a:ext uri="{FF2B5EF4-FFF2-40B4-BE49-F238E27FC236}">
                  <a16:creationId xmlns:a16="http://schemas.microsoft.com/office/drawing/2014/main" id="{C66CA5D5-9B15-4987-B045-67A4048E8EFE}"/>
                </a:ext>
              </a:extLst>
            </p:cNvPr>
            <p:cNvGrpSpPr>
              <a:grpSpLocks noChangeAspect="1"/>
            </p:cNvGrpSpPr>
            <p:nvPr userDrawn="1"/>
          </p:nvGrpSpPr>
          <p:grpSpPr>
            <a:xfrm rot="18900000">
              <a:off x="707305" y="869222"/>
              <a:ext cx="471488" cy="153360"/>
              <a:chOff x="11661248" y="7789719"/>
              <a:chExt cx="1293156" cy="420621"/>
            </a:xfrm>
          </p:grpSpPr>
          <p:cxnSp>
            <p:nvCxnSpPr>
              <p:cNvPr id="15" name="Straight Connector 14">
                <a:extLst>
                  <a:ext uri="{FF2B5EF4-FFF2-40B4-BE49-F238E27FC236}">
                    <a16:creationId xmlns:a16="http://schemas.microsoft.com/office/drawing/2014/main" id="{3F919408-5620-47DA-868B-9A754FC938FE}"/>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7AA25A79-0F4F-425D-B49F-562699DD2CE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CFD65EF6-17FC-4F5B-88EE-ACC28A9398E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1" name="Group 10">
              <a:extLst>
                <a:ext uri="{FF2B5EF4-FFF2-40B4-BE49-F238E27FC236}">
                  <a16:creationId xmlns:a16="http://schemas.microsoft.com/office/drawing/2014/main" id="{1CAB5541-771B-4D21-959F-D6079C20AE54}"/>
                </a:ext>
              </a:extLst>
            </p:cNvPr>
            <p:cNvGrpSpPr/>
            <p:nvPr userDrawn="1"/>
          </p:nvGrpSpPr>
          <p:grpSpPr>
            <a:xfrm>
              <a:off x="494744" y="523692"/>
              <a:ext cx="1225205" cy="1225205"/>
              <a:chOff x="12636425" y="442230"/>
              <a:chExt cx="1860336" cy="1860336"/>
            </a:xfrm>
          </p:grpSpPr>
          <p:cxnSp>
            <p:nvCxnSpPr>
              <p:cNvPr id="12" name="Straight Connector 11">
                <a:extLst>
                  <a:ext uri="{FF2B5EF4-FFF2-40B4-BE49-F238E27FC236}">
                    <a16:creationId xmlns:a16="http://schemas.microsoft.com/office/drawing/2014/main" id="{4A853992-4A7B-426A-ACCD-08C99DCB97A6}"/>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6E6FC0C0-575D-450F-AAEF-605C0706869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id="{04252651-55B1-4396-9970-6C2BF664EA6F}"/>
              </a:ext>
            </a:extLst>
          </p:cNvPr>
          <p:cNvSpPr>
            <a:spLocks noGrp="1"/>
          </p:cNvSpPr>
          <p:nvPr>
            <p:ph type="title"/>
          </p:nvPr>
        </p:nvSpPr>
        <p:spPr>
          <a:xfrm>
            <a:off x="288517" y="497790"/>
            <a:ext cx="3032637" cy="602506"/>
          </a:xfrm>
        </p:spPr>
        <p:txBody>
          <a:bodyPr lIns="180000" tIns="93600" rIns="180000" bIns="93600"/>
          <a:lstStyle>
            <a:lvl1pPr algn="l">
              <a:defRPr/>
            </a:lvl1pPr>
          </a:lstStyle>
          <a:p>
            <a:endParaRPr lang="en-GB" dirty="0"/>
          </a:p>
        </p:txBody>
      </p:sp>
      <p:sp>
        <p:nvSpPr>
          <p:cNvPr id="16" name="Picture Placeholder 13">
            <a:extLst>
              <a:ext uri="{FF2B5EF4-FFF2-40B4-BE49-F238E27FC236}">
                <a16:creationId xmlns:a16="http://schemas.microsoft.com/office/drawing/2014/main" id="{0024E08D-9066-41E8-8442-A996AD2323AC}"/>
              </a:ext>
            </a:extLst>
          </p:cNvPr>
          <p:cNvSpPr>
            <a:spLocks noGrp="1" noChangeAspect="1"/>
          </p:cNvSpPr>
          <p:nvPr>
            <p:ph type="pic" sz="quarter" idx="14"/>
          </p:nvPr>
        </p:nvSpPr>
        <p:spPr>
          <a:xfrm>
            <a:off x="3870284" y="829562"/>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id="{4134C875-D4E1-4F51-BFEC-7538043697A4}"/>
              </a:ext>
            </a:extLst>
          </p:cNvPr>
          <p:cNvSpPr>
            <a:spLocks noGrp="1" noChangeAspect="1"/>
          </p:cNvSpPr>
          <p:nvPr>
            <p:ph type="pic" sz="quarter" idx="17"/>
          </p:nvPr>
        </p:nvSpPr>
        <p:spPr>
          <a:xfrm>
            <a:off x="5847171" y="229364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val="27405421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isyDeck Master - 3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6" name="Picture Placeholder 45">
            <a:extLst>
              <a:ext uri="{FF2B5EF4-FFF2-40B4-BE49-F238E27FC236}">
                <a16:creationId xmlns:a16="http://schemas.microsoft.com/office/drawing/2014/main" id="{84D2AC66-4634-40E4-9EE7-4ED8DF1C4310}"/>
              </a:ext>
            </a:extLst>
          </p:cNvPr>
          <p:cNvSpPr>
            <a:spLocks noGrp="1"/>
          </p:cNvSpPr>
          <p:nvPr>
            <p:ph type="pic" sz="quarter" idx="45"/>
          </p:nvPr>
        </p:nvSpPr>
        <p:spPr>
          <a:xfrm>
            <a:off x="6874032" y="-8055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7" name="Picture Placeholder 46">
            <a:extLst>
              <a:ext uri="{FF2B5EF4-FFF2-40B4-BE49-F238E27FC236}">
                <a16:creationId xmlns:a16="http://schemas.microsoft.com/office/drawing/2014/main" id="{03E9E5E4-A0CA-487A-8B56-C7B2C2531933}"/>
              </a:ext>
            </a:extLst>
          </p:cNvPr>
          <p:cNvSpPr>
            <a:spLocks noGrp="1"/>
          </p:cNvSpPr>
          <p:nvPr>
            <p:ph type="pic" sz="quarter" idx="46"/>
          </p:nvPr>
        </p:nvSpPr>
        <p:spPr>
          <a:xfrm>
            <a:off x="8200697" y="9425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1" name="Picture Placeholder 40">
            <a:extLst>
              <a:ext uri="{FF2B5EF4-FFF2-40B4-BE49-F238E27FC236}">
                <a16:creationId xmlns:a16="http://schemas.microsoft.com/office/drawing/2014/main" id="{45B3017C-7BA6-432C-ACB7-763FAFF07C93}"/>
              </a:ext>
            </a:extLst>
          </p:cNvPr>
          <p:cNvSpPr>
            <a:spLocks noGrp="1"/>
          </p:cNvSpPr>
          <p:nvPr>
            <p:ph type="pic" sz="quarter" idx="42"/>
          </p:nvPr>
        </p:nvSpPr>
        <p:spPr>
          <a:xfrm>
            <a:off x="4746850" y="-10930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2" name="Picture Placeholder 41">
            <a:extLst>
              <a:ext uri="{FF2B5EF4-FFF2-40B4-BE49-F238E27FC236}">
                <a16:creationId xmlns:a16="http://schemas.microsoft.com/office/drawing/2014/main" id="{27167769-18C3-40E6-B714-356ED2601B2F}"/>
              </a:ext>
            </a:extLst>
          </p:cNvPr>
          <p:cNvSpPr>
            <a:spLocks noGrp="1"/>
          </p:cNvSpPr>
          <p:nvPr>
            <p:ph type="pic" sz="quarter" idx="43"/>
          </p:nvPr>
        </p:nvSpPr>
        <p:spPr>
          <a:xfrm>
            <a:off x="6073515" y="6550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3" name="Picture Placeholder 42">
            <a:extLst>
              <a:ext uri="{FF2B5EF4-FFF2-40B4-BE49-F238E27FC236}">
                <a16:creationId xmlns:a16="http://schemas.microsoft.com/office/drawing/2014/main" id="{87CD76C3-9584-4779-8EE6-1D6D3638AB6C}"/>
              </a:ext>
            </a:extLst>
          </p:cNvPr>
          <p:cNvSpPr>
            <a:spLocks noGrp="1"/>
          </p:cNvSpPr>
          <p:nvPr>
            <p:ph type="pic" sz="quarter" idx="44"/>
          </p:nvPr>
        </p:nvSpPr>
        <p:spPr>
          <a:xfrm>
            <a:off x="7400181" y="240320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3" name="Group 12">
            <a:extLst>
              <a:ext uri="{FF2B5EF4-FFF2-40B4-BE49-F238E27FC236}">
                <a16:creationId xmlns:a16="http://schemas.microsoft.com/office/drawing/2014/main" id="{288531B6-3E28-425F-8F4B-35331FFB6EF2}"/>
              </a:ext>
            </a:extLst>
          </p:cNvPr>
          <p:cNvGrpSpPr/>
          <p:nvPr userDrawn="1"/>
        </p:nvGrpSpPr>
        <p:grpSpPr>
          <a:xfrm>
            <a:off x="155245" y="338168"/>
            <a:ext cx="437727" cy="569144"/>
            <a:chOff x="494744" y="523692"/>
            <a:chExt cx="1225205" cy="1225205"/>
          </a:xfrm>
        </p:grpSpPr>
        <p:grpSp>
          <p:nvGrpSpPr>
            <p:cNvPr id="14" name="Group 13">
              <a:extLst>
                <a:ext uri="{FF2B5EF4-FFF2-40B4-BE49-F238E27FC236}">
                  <a16:creationId xmlns:a16="http://schemas.microsoft.com/office/drawing/2014/main" id="{2C0C2755-02A7-434C-AEEB-6B2D0628A82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id="{6CB28DB8-5290-444B-B9D3-603BA546338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8F26487-D8A4-4583-A09B-53D295E743DB}"/>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CFE6EC8C-4C03-4823-A4CC-CBCF37B83E2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CC9DED14-0D78-42AB-9E44-D28E2DCF6686}"/>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id="{3B37AAAB-39FA-48B2-AF08-B60F1363341A}"/>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495286BD-949E-4BA2-8827-7104C3AE5609}"/>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id="{9C92DACB-5061-4EC9-BE24-3E09B99E030E}"/>
              </a:ext>
            </a:extLst>
          </p:cNvPr>
          <p:cNvSpPr>
            <a:spLocks noGrp="1"/>
          </p:cNvSpPr>
          <p:nvPr>
            <p:ph type="title"/>
          </p:nvPr>
        </p:nvSpPr>
        <p:spPr>
          <a:xfrm>
            <a:off x="288517" y="497790"/>
            <a:ext cx="3245334" cy="602506"/>
          </a:xfrm>
        </p:spPr>
        <p:txBody>
          <a:bodyPr lIns="180000" tIns="93600" rIns="180000" bIns="93600"/>
          <a:lstStyle>
            <a:lvl1pPr algn="l">
              <a:defRPr/>
            </a:lvl1pPr>
          </a:lstStyle>
          <a:p>
            <a:endParaRPr lang="en-GB" dirty="0"/>
          </a:p>
        </p:txBody>
      </p:sp>
      <p:sp>
        <p:nvSpPr>
          <p:cNvPr id="36" name="Picture Placeholder 35">
            <a:extLst>
              <a:ext uri="{FF2B5EF4-FFF2-40B4-BE49-F238E27FC236}">
                <a16:creationId xmlns:a16="http://schemas.microsoft.com/office/drawing/2014/main" id="{F73DCBD7-DD15-421A-B578-A003247AC923}"/>
              </a:ext>
            </a:extLst>
          </p:cNvPr>
          <p:cNvSpPr>
            <a:spLocks noGrp="1"/>
          </p:cNvSpPr>
          <p:nvPr>
            <p:ph type="pic" sz="quarter" idx="40"/>
          </p:nvPr>
        </p:nvSpPr>
        <p:spPr>
          <a:xfrm>
            <a:off x="5005370" y="1699255"/>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35" name="Picture Placeholder 34">
            <a:extLst>
              <a:ext uri="{FF2B5EF4-FFF2-40B4-BE49-F238E27FC236}">
                <a16:creationId xmlns:a16="http://schemas.microsoft.com/office/drawing/2014/main" id="{CBDD60D0-18A2-4125-A01C-FCA503A22121}"/>
              </a:ext>
            </a:extLst>
          </p:cNvPr>
          <p:cNvSpPr>
            <a:spLocks noGrp="1"/>
          </p:cNvSpPr>
          <p:nvPr>
            <p:ph type="pic" sz="quarter" idx="39"/>
          </p:nvPr>
        </p:nvSpPr>
        <p:spPr>
          <a:xfrm>
            <a:off x="3678704" y="-4887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37" name="Picture Placeholder 36">
            <a:extLst>
              <a:ext uri="{FF2B5EF4-FFF2-40B4-BE49-F238E27FC236}">
                <a16:creationId xmlns:a16="http://schemas.microsoft.com/office/drawing/2014/main" id="{69DCFE31-1621-474A-A4A9-85927AC62EB6}"/>
              </a:ext>
            </a:extLst>
          </p:cNvPr>
          <p:cNvSpPr>
            <a:spLocks noGrp="1"/>
          </p:cNvSpPr>
          <p:nvPr>
            <p:ph type="pic" sz="quarter" idx="41"/>
          </p:nvPr>
        </p:nvSpPr>
        <p:spPr>
          <a:xfrm>
            <a:off x="6332035" y="344738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Tree>
    <p:extLst>
      <p:ext uri="{BB962C8B-B14F-4D97-AF65-F5344CB8AC3E}">
        <p14:creationId xmlns:p14="http://schemas.microsoft.com/office/powerpoint/2010/main" val="27471204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isyDeck Master - 35">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2" name="Picture Placeholder 11">
            <a:extLst>
              <a:ext uri="{FF2B5EF4-FFF2-40B4-BE49-F238E27FC236}">
                <a16:creationId xmlns:a16="http://schemas.microsoft.com/office/drawing/2014/main" id="{3A51EF0C-1A23-4369-B5DE-7E9EDF7B1E88}"/>
              </a:ext>
            </a:extLst>
          </p:cNvPr>
          <p:cNvSpPr>
            <a:spLocks noGrp="1"/>
          </p:cNvSpPr>
          <p:nvPr>
            <p:ph type="pic" sz="quarter" idx="45"/>
          </p:nvPr>
        </p:nvSpPr>
        <p:spPr>
          <a:xfrm>
            <a:off x="1262221"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4" name="Picture Placeholder 23">
            <a:extLst>
              <a:ext uri="{FF2B5EF4-FFF2-40B4-BE49-F238E27FC236}">
                <a16:creationId xmlns:a16="http://schemas.microsoft.com/office/drawing/2014/main" id="{90EE5FBF-4460-48D2-B96A-25F14BF13B60}"/>
              </a:ext>
            </a:extLst>
          </p:cNvPr>
          <p:cNvSpPr>
            <a:spLocks noGrp="1"/>
          </p:cNvSpPr>
          <p:nvPr>
            <p:ph type="pic" sz="quarter" idx="48"/>
          </p:nvPr>
        </p:nvSpPr>
        <p:spPr>
          <a:xfrm>
            <a:off x="3076954"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6" name="Picture Placeholder 25">
            <a:extLst>
              <a:ext uri="{FF2B5EF4-FFF2-40B4-BE49-F238E27FC236}">
                <a16:creationId xmlns:a16="http://schemas.microsoft.com/office/drawing/2014/main" id="{81DF59BB-AAD5-4AC6-A72D-20017C4A3FAD}"/>
              </a:ext>
            </a:extLst>
          </p:cNvPr>
          <p:cNvSpPr>
            <a:spLocks noGrp="1"/>
          </p:cNvSpPr>
          <p:nvPr>
            <p:ph type="pic" sz="quarter" idx="50"/>
          </p:nvPr>
        </p:nvSpPr>
        <p:spPr>
          <a:xfrm>
            <a:off x="4891686"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8" name="Picture Placeholder 27">
            <a:extLst>
              <a:ext uri="{FF2B5EF4-FFF2-40B4-BE49-F238E27FC236}">
                <a16:creationId xmlns:a16="http://schemas.microsoft.com/office/drawing/2014/main" id="{3C772A98-CBBC-4465-B372-1AAEF5380DA2}"/>
              </a:ext>
            </a:extLst>
          </p:cNvPr>
          <p:cNvSpPr>
            <a:spLocks noGrp="1"/>
          </p:cNvSpPr>
          <p:nvPr>
            <p:ph type="pic" sz="quarter" idx="52"/>
          </p:nvPr>
        </p:nvSpPr>
        <p:spPr>
          <a:xfrm>
            <a:off x="6706420"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3" name="Picture Placeholder 12">
            <a:extLst>
              <a:ext uri="{FF2B5EF4-FFF2-40B4-BE49-F238E27FC236}">
                <a16:creationId xmlns:a16="http://schemas.microsoft.com/office/drawing/2014/main" id="{8A3C2A5A-1AA5-4FA6-9D57-66D1941C208C}"/>
              </a:ext>
            </a:extLst>
          </p:cNvPr>
          <p:cNvSpPr>
            <a:spLocks noGrp="1"/>
          </p:cNvSpPr>
          <p:nvPr>
            <p:ph type="pic" sz="quarter" idx="46"/>
          </p:nvPr>
        </p:nvSpPr>
        <p:spPr>
          <a:xfrm>
            <a:off x="250725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4" name="Picture Placeholder 13">
            <a:extLst>
              <a:ext uri="{FF2B5EF4-FFF2-40B4-BE49-F238E27FC236}">
                <a16:creationId xmlns:a16="http://schemas.microsoft.com/office/drawing/2014/main" id="{E8AD52CF-35EE-46A9-9AF7-3C8E62F00C5E}"/>
              </a:ext>
            </a:extLst>
          </p:cNvPr>
          <p:cNvSpPr>
            <a:spLocks noGrp="1"/>
          </p:cNvSpPr>
          <p:nvPr>
            <p:ph type="pic" sz="quarter" idx="47"/>
          </p:nvPr>
        </p:nvSpPr>
        <p:spPr>
          <a:xfrm>
            <a:off x="609809" y="1042622"/>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25" name="Picture Placeholder 24">
            <a:extLst>
              <a:ext uri="{FF2B5EF4-FFF2-40B4-BE49-F238E27FC236}">
                <a16:creationId xmlns:a16="http://schemas.microsoft.com/office/drawing/2014/main" id="{B6452AEF-FD37-454D-94D8-0E599F204357}"/>
              </a:ext>
            </a:extLst>
          </p:cNvPr>
          <p:cNvSpPr>
            <a:spLocks noGrp="1"/>
          </p:cNvSpPr>
          <p:nvPr>
            <p:ph type="pic" sz="quarter" idx="49"/>
          </p:nvPr>
        </p:nvSpPr>
        <p:spPr>
          <a:xfrm>
            <a:off x="4351373"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7" name="Picture Placeholder 26">
            <a:extLst>
              <a:ext uri="{FF2B5EF4-FFF2-40B4-BE49-F238E27FC236}">
                <a16:creationId xmlns:a16="http://schemas.microsoft.com/office/drawing/2014/main" id="{CC09DAEF-123F-478C-B480-278FA9721AA1}"/>
              </a:ext>
            </a:extLst>
          </p:cNvPr>
          <p:cNvSpPr>
            <a:spLocks noGrp="1"/>
          </p:cNvSpPr>
          <p:nvPr>
            <p:ph type="pic" sz="quarter" idx="51"/>
          </p:nvPr>
        </p:nvSpPr>
        <p:spPr>
          <a:xfrm>
            <a:off x="619548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6" name="Group 15">
            <a:extLst>
              <a:ext uri="{FF2B5EF4-FFF2-40B4-BE49-F238E27FC236}">
                <a16:creationId xmlns:a16="http://schemas.microsoft.com/office/drawing/2014/main" id="{70CD1520-B33C-4ABF-B07A-BAE51060DD06}"/>
              </a:ext>
            </a:extLst>
          </p:cNvPr>
          <p:cNvGrpSpPr/>
          <p:nvPr userDrawn="1"/>
        </p:nvGrpSpPr>
        <p:grpSpPr>
          <a:xfrm>
            <a:off x="155245" y="4010777"/>
            <a:ext cx="437727" cy="569144"/>
            <a:chOff x="494744" y="523692"/>
            <a:chExt cx="1225205" cy="1225205"/>
          </a:xfrm>
        </p:grpSpPr>
        <p:grpSp>
          <p:nvGrpSpPr>
            <p:cNvPr id="17" name="Group 16">
              <a:extLst>
                <a:ext uri="{FF2B5EF4-FFF2-40B4-BE49-F238E27FC236}">
                  <a16:creationId xmlns:a16="http://schemas.microsoft.com/office/drawing/2014/main" id="{712B4CEA-26FB-4CE0-AB75-25A5567082D4}"/>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18364386-BA71-4B38-8E70-F6D33FEADFF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B9E7EDD7-2689-4939-B80A-26341D508C6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FF5F0AE3-60F1-4362-9C32-B4289080B631}"/>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id="{D882F46C-4608-417C-ACB8-753820CC2F8B}"/>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id="{D4E245CE-0062-49C0-A8AA-0EC041F7984D}"/>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BF4CDD9C-CC66-4BAE-94B3-7465D16CD60B}"/>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9" name="Title 1">
            <a:extLst>
              <a:ext uri="{FF2B5EF4-FFF2-40B4-BE49-F238E27FC236}">
                <a16:creationId xmlns:a16="http://schemas.microsoft.com/office/drawing/2014/main" id="{B8AD666B-BF53-4637-9179-DB65CF19C723}"/>
              </a:ext>
            </a:extLst>
          </p:cNvPr>
          <p:cNvSpPr>
            <a:spLocks noGrp="1"/>
          </p:cNvSpPr>
          <p:nvPr>
            <p:ph type="title"/>
          </p:nvPr>
        </p:nvSpPr>
        <p:spPr>
          <a:xfrm>
            <a:off x="288517" y="4170399"/>
            <a:ext cx="308929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0446822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isyDeck Master - 36">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p:nvPr>
        </p:nvSpPr>
        <p:spPr>
          <a:xfrm>
            <a:off x="187389" y="157574"/>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0" lvl="0" algn="ctr" defTabSz="163358"/>
            <a:endParaRPr lang="en-GB" dirty="0"/>
          </a:p>
        </p:txBody>
      </p:sp>
      <p:sp>
        <p:nvSpPr>
          <p:cNvPr id="25" name="Picture Placeholder 24"/>
          <p:cNvSpPr>
            <a:spLocks noGrp="1" noChangeAspect="1"/>
          </p:cNvSpPr>
          <p:nvPr>
            <p:ph type="pic" sz="quarter" idx="12"/>
          </p:nvPr>
        </p:nvSpPr>
        <p:spPr>
          <a:xfrm>
            <a:off x="373461" y="175043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28" name="Picture Placeholder 27"/>
          <p:cNvSpPr>
            <a:spLocks noGrp="1" noChangeAspect="1"/>
          </p:cNvSpPr>
          <p:nvPr>
            <p:ph type="pic" sz="quarter" idx="13"/>
          </p:nvPr>
        </p:nvSpPr>
        <p:spPr>
          <a:xfrm>
            <a:off x="559532" y="334330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2" name="Footer Placeholder 1">
            <a:extLst>
              <a:ext uri="{FF2B5EF4-FFF2-40B4-BE49-F238E27FC236}">
                <a16:creationId xmlns:a16="http://schemas.microsoft.com/office/drawing/2014/main" id="{CA704C61-5FA2-4B58-8251-E2C05FEC42B4}"/>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155E03B7-9205-4BD3-B372-AD643C8C7C1B}"/>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0" name="Picture Placeholder 17">
            <a:extLst>
              <a:ext uri="{FF2B5EF4-FFF2-40B4-BE49-F238E27FC236}">
                <a16:creationId xmlns:a16="http://schemas.microsoft.com/office/drawing/2014/main" id="{6FEC2956-3360-4586-A462-C0D5B13F47B8}"/>
              </a:ext>
            </a:extLst>
          </p:cNvPr>
          <p:cNvSpPr>
            <a:spLocks noGrp="1" noChangeAspect="1"/>
          </p:cNvSpPr>
          <p:nvPr>
            <p:ph type="pic" sz="quarter" idx="18"/>
          </p:nvPr>
        </p:nvSpPr>
        <p:spPr>
          <a:xfrm>
            <a:off x="2314052" y="33552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11" name="Picture Placeholder 24">
            <a:extLst>
              <a:ext uri="{FF2B5EF4-FFF2-40B4-BE49-F238E27FC236}">
                <a16:creationId xmlns:a16="http://schemas.microsoft.com/office/drawing/2014/main" id="{5FC8C747-DEF4-421A-AB21-ED0BA2E7F168}"/>
              </a:ext>
            </a:extLst>
          </p:cNvPr>
          <p:cNvSpPr>
            <a:spLocks noGrp="1" noChangeAspect="1"/>
          </p:cNvSpPr>
          <p:nvPr>
            <p:ph type="pic" sz="quarter" idx="19"/>
          </p:nvPr>
        </p:nvSpPr>
        <p:spPr>
          <a:xfrm>
            <a:off x="2500124" y="1928383"/>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3" name="Picture Placeholder 24">
            <a:extLst>
              <a:ext uri="{FF2B5EF4-FFF2-40B4-BE49-F238E27FC236}">
                <a16:creationId xmlns:a16="http://schemas.microsoft.com/office/drawing/2014/main" id="{9FA2FDB1-ECD6-4AA5-AA14-9AECEC1548A5}"/>
              </a:ext>
            </a:extLst>
          </p:cNvPr>
          <p:cNvSpPr>
            <a:spLocks noGrp="1" noChangeAspect="1"/>
          </p:cNvSpPr>
          <p:nvPr>
            <p:ph type="pic" sz="quarter" idx="21"/>
          </p:nvPr>
        </p:nvSpPr>
        <p:spPr>
          <a:xfrm>
            <a:off x="4440715" y="48274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grpSp>
        <p:nvGrpSpPr>
          <p:cNvPr id="12" name="Group 11">
            <a:extLst>
              <a:ext uri="{FF2B5EF4-FFF2-40B4-BE49-F238E27FC236}">
                <a16:creationId xmlns:a16="http://schemas.microsoft.com/office/drawing/2014/main" id="{513BB073-C2D3-4BE3-A0B3-46CC11FA9215}"/>
              </a:ext>
            </a:extLst>
          </p:cNvPr>
          <p:cNvGrpSpPr/>
          <p:nvPr userDrawn="1"/>
        </p:nvGrpSpPr>
        <p:grpSpPr>
          <a:xfrm>
            <a:off x="4909384" y="2883271"/>
            <a:ext cx="437727" cy="569144"/>
            <a:chOff x="494744" y="523692"/>
            <a:chExt cx="1225205" cy="1225205"/>
          </a:xfrm>
        </p:grpSpPr>
        <p:grpSp>
          <p:nvGrpSpPr>
            <p:cNvPr id="14" name="Group 13">
              <a:extLst>
                <a:ext uri="{FF2B5EF4-FFF2-40B4-BE49-F238E27FC236}">
                  <a16:creationId xmlns:a16="http://schemas.microsoft.com/office/drawing/2014/main" id="{369792F9-D77E-4049-8486-1EB93CF3023E}"/>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id="{E435CEBA-CD54-46A5-8B4D-B93778400BEA}"/>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31D3253C-88D2-447C-A645-173274761D2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5C4358E7-B6BF-4A65-B216-3D7FE39DBE1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D777952F-BA88-48EC-9272-397831C48C13}"/>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id="{B5E4D4B4-FBFE-4FB7-802D-1021E5F227F1}"/>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35469B75-FF80-4AF1-86AE-B1F10FEDFB83}"/>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id="{FAE07E3A-03CD-439F-8DEB-8318BE08E46D}"/>
              </a:ext>
            </a:extLst>
          </p:cNvPr>
          <p:cNvSpPr>
            <a:spLocks noGrp="1"/>
          </p:cNvSpPr>
          <p:nvPr>
            <p:ph type="title"/>
          </p:nvPr>
        </p:nvSpPr>
        <p:spPr>
          <a:xfrm>
            <a:off x="5042657" y="3042893"/>
            <a:ext cx="304697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5213031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isyDeck Master - 37">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id="{354A14D0-2967-459A-BD7E-63536DE8431A}"/>
              </a:ext>
            </a:extLst>
          </p:cNvPr>
          <p:cNvSpPr>
            <a:spLocks noGrp="1" noChangeAspect="1"/>
          </p:cNvSpPr>
          <p:nvPr>
            <p:ph type="pic" sz="quarter" idx="14"/>
          </p:nvPr>
        </p:nvSpPr>
        <p:spPr>
          <a:xfrm>
            <a:off x="602392" y="3627440"/>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id="{2B6484C3-2EC7-4B28-AF74-0991857DC9A6}"/>
              </a:ext>
            </a:extLst>
          </p:cNvPr>
          <p:cNvSpPr>
            <a:spLocks noGrp="1" noChangeAspect="1"/>
          </p:cNvSpPr>
          <p:nvPr>
            <p:ph type="pic" sz="quarter" idx="13"/>
          </p:nvPr>
        </p:nvSpPr>
        <p:spPr>
          <a:xfrm>
            <a:off x="1194911" y="197614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2" name="Picture Placeholder 11">
            <a:extLst>
              <a:ext uri="{FF2B5EF4-FFF2-40B4-BE49-F238E27FC236}">
                <a16:creationId xmlns:a16="http://schemas.microsoft.com/office/drawing/2014/main" id="{E027EC7D-587B-4625-9CC9-56A73BD4B0CC}"/>
              </a:ext>
            </a:extLst>
          </p:cNvPr>
          <p:cNvSpPr>
            <a:spLocks noGrp="1" noChangeAspect="1"/>
          </p:cNvSpPr>
          <p:nvPr>
            <p:ph type="pic" sz="quarter" idx="12"/>
          </p:nvPr>
        </p:nvSpPr>
        <p:spPr>
          <a:xfrm>
            <a:off x="1787431" y="324854"/>
            <a:ext cx="2743821"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id="{A9D838BF-DE2B-42D1-ACD9-7A19168F01F7}"/>
              </a:ext>
            </a:extLst>
          </p:cNvPr>
          <p:cNvGrpSpPr/>
          <p:nvPr userDrawn="1"/>
        </p:nvGrpSpPr>
        <p:grpSpPr>
          <a:xfrm>
            <a:off x="4844458" y="216759"/>
            <a:ext cx="437727" cy="569144"/>
            <a:chOff x="494744" y="523692"/>
            <a:chExt cx="1225205" cy="1225205"/>
          </a:xfrm>
        </p:grpSpPr>
        <p:grpSp>
          <p:nvGrpSpPr>
            <p:cNvPr id="8" name="Group 7">
              <a:extLst>
                <a:ext uri="{FF2B5EF4-FFF2-40B4-BE49-F238E27FC236}">
                  <a16:creationId xmlns:a16="http://schemas.microsoft.com/office/drawing/2014/main" id="{D3306514-C617-4E07-A7EE-C90EAAF6E05B}"/>
                </a:ext>
              </a:extLst>
            </p:cNvPr>
            <p:cNvGrpSpPr>
              <a:grpSpLocks noChangeAspect="1"/>
            </p:cNvGrpSpPr>
            <p:nvPr userDrawn="1"/>
          </p:nvGrpSpPr>
          <p:grpSpPr>
            <a:xfrm rot="18900000">
              <a:off x="707305" y="869222"/>
              <a:ext cx="471488" cy="153360"/>
              <a:chOff x="11661248" y="7789719"/>
              <a:chExt cx="1293156" cy="420621"/>
            </a:xfrm>
          </p:grpSpPr>
          <p:cxnSp>
            <p:nvCxnSpPr>
              <p:cNvPr id="13" name="Straight Connector 12">
                <a:extLst>
                  <a:ext uri="{FF2B5EF4-FFF2-40B4-BE49-F238E27FC236}">
                    <a16:creationId xmlns:a16="http://schemas.microsoft.com/office/drawing/2014/main" id="{3791B171-EA4B-4646-926B-379B62583FD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1387CC49-8BC8-4238-A5BC-1781122705A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BEF0A279-6806-4DE6-A893-A1F1C36A7DC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id="{C5C01630-2633-4D7E-B5F1-40C5447076CF}"/>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id="{8244FC81-E68D-4C5B-9976-DCCA0EF3110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5153171-9B2A-4833-ADAA-045955CC25BE}"/>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7" name="Title 1">
            <a:extLst>
              <a:ext uri="{FF2B5EF4-FFF2-40B4-BE49-F238E27FC236}">
                <a16:creationId xmlns:a16="http://schemas.microsoft.com/office/drawing/2014/main" id="{C6755A9C-D5E0-4890-A726-5EA161FEF9A2}"/>
              </a:ext>
            </a:extLst>
          </p:cNvPr>
          <p:cNvSpPr>
            <a:spLocks noGrp="1"/>
          </p:cNvSpPr>
          <p:nvPr>
            <p:ph type="title"/>
          </p:nvPr>
        </p:nvSpPr>
        <p:spPr>
          <a:xfrm>
            <a:off x="4977731" y="376381"/>
            <a:ext cx="3413927"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29589096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isyDeck Master - 38">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id="{354A14D0-2967-459A-BD7E-63536DE8431A}"/>
              </a:ext>
            </a:extLst>
          </p:cNvPr>
          <p:cNvSpPr>
            <a:spLocks noGrp="1"/>
          </p:cNvSpPr>
          <p:nvPr>
            <p:ph type="pic" sz="quarter" idx="14"/>
          </p:nvPr>
        </p:nvSpPr>
        <p:spPr>
          <a:xfrm>
            <a:off x="80510" y="360553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id="{2B6484C3-2EC7-4B28-AF74-0991857DC9A6}"/>
              </a:ext>
            </a:extLst>
          </p:cNvPr>
          <p:cNvSpPr>
            <a:spLocks noGrp="1"/>
          </p:cNvSpPr>
          <p:nvPr>
            <p:ph type="pic" sz="quarter" idx="13"/>
          </p:nvPr>
        </p:nvSpPr>
        <p:spPr>
          <a:xfrm>
            <a:off x="80510" y="185502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20" name="Picture Placeholder 19">
            <a:extLst>
              <a:ext uri="{FF2B5EF4-FFF2-40B4-BE49-F238E27FC236}">
                <a16:creationId xmlns:a16="http://schemas.microsoft.com/office/drawing/2014/main" id="{A52E9C9B-DF76-45D1-9FC3-C2565FB7375A}"/>
              </a:ext>
            </a:extLst>
          </p:cNvPr>
          <p:cNvSpPr>
            <a:spLocks noGrp="1"/>
          </p:cNvSpPr>
          <p:nvPr>
            <p:ph type="pic" sz="quarter" idx="15"/>
          </p:nvPr>
        </p:nvSpPr>
        <p:spPr>
          <a:xfrm>
            <a:off x="80510" y="10451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Font typeface="Arial" panose="020B0604020202020204" pitchFamily="34" charset="0"/>
              <a:buNone/>
              <a:defRPr lang="en-GB" sz="1000"/>
            </a:lvl1pPr>
          </a:lstStyle>
          <a:p>
            <a:pPr marL="245061" lvl="0" indent="-245061"/>
            <a:endParaRPr lang="en-GB" dirty="0"/>
          </a:p>
        </p:txBody>
      </p:sp>
      <p:sp>
        <p:nvSpPr>
          <p:cNvPr id="9" name="Picture Placeholder 17">
            <a:extLst>
              <a:ext uri="{FF2B5EF4-FFF2-40B4-BE49-F238E27FC236}">
                <a16:creationId xmlns:a16="http://schemas.microsoft.com/office/drawing/2014/main" id="{AD6A155A-6F5E-44DE-B0AE-A17180CAC53B}"/>
              </a:ext>
            </a:extLst>
          </p:cNvPr>
          <p:cNvSpPr>
            <a:spLocks noGrp="1"/>
          </p:cNvSpPr>
          <p:nvPr>
            <p:ph type="pic" sz="quarter" idx="16"/>
          </p:nvPr>
        </p:nvSpPr>
        <p:spPr>
          <a:xfrm>
            <a:off x="2482614" y="395404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0" name="Picture Placeholder 14">
            <a:extLst>
              <a:ext uri="{FF2B5EF4-FFF2-40B4-BE49-F238E27FC236}">
                <a16:creationId xmlns:a16="http://schemas.microsoft.com/office/drawing/2014/main" id="{8356FBF5-B92D-48D4-8AF2-9412C6AE9A29}"/>
              </a:ext>
            </a:extLst>
          </p:cNvPr>
          <p:cNvSpPr>
            <a:spLocks noGrp="1"/>
          </p:cNvSpPr>
          <p:nvPr>
            <p:ph type="pic" sz="quarter" idx="17"/>
          </p:nvPr>
        </p:nvSpPr>
        <p:spPr>
          <a:xfrm>
            <a:off x="2482614" y="220353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1" name="Picture Placeholder 19">
            <a:extLst>
              <a:ext uri="{FF2B5EF4-FFF2-40B4-BE49-F238E27FC236}">
                <a16:creationId xmlns:a16="http://schemas.microsoft.com/office/drawing/2014/main" id="{BFCBE037-E834-4054-9F74-D8464FA3E2D2}"/>
              </a:ext>
            </a:extLst>
          </p:cNvPr>
          <p:cNvSpPr>
            <a:spLocks noGrp="1"/>
          </p:cNvSpPr>
          <p:nvPr>
            <p:ph type="pic" sz="quarter" idx="18"/>
          </p:nvPr>
        </p:nvSpPr>
        <p:spPr>
          <a:xfrm>
            <a:off x="2482614" y="45302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13" name="Group 12">
            <a:extLst>
              <a:ext uri="{FF2B5EF4-FFF2-40B4-BE49-F238E27FC236}">
                <a16:creationId xmlns:a16="http://schemas.microsoft.com/office/drawing/2014/main" id="{241CDF08-7E4B-40AD-BAC5-64D6CB8B93D2}"/>
              </a:ext>
            </a:extLst>
          </p:cNvPr>
          <p:cNvGrpSpPr/>
          <p:nvPr userDrawn="1"/>
        </p:nvGrpSpPr>
        <p:grpSpPr>
          <a:xfrm>
            <a:off x="5439610" y="337018"/>
            <a:ext cx="437727" cy="569144"/>
            <a:chOff x="494744" y="523692"/>
            <a:chExt cx="1225205" cy="1225205"/>
          </a:xfrm>
        </p:grpSpPr>
        <p:grpSp>
          <p:nvGrpSpPr>
            <p:cNvPr id="14" name="Group 13">
              <a:extLst>
                <a:ext uri="{FF2B5EF4-FFF2-40B4-BE49-F238E27FC236}">
                  <a16:creationId xmlns:a16="http://schemas.microsoft.com/office/drawing/2014/main" id="{A4D12FA9-F2CB-46FF-8592-43979AAB085F}"/>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id="{3123B59E-9DBE-4A7D-A254-478C0054FE4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B9020BC-17B0-41A4-A7CA-F658103B9725}"/>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000842F1-9891-4BB3-BE01-A2C0044B45DB}"/>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id="{ED194DED-1DD5-4A06-A7CD-4C533C821292}"/>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id="{BC62BC69-8800-4CB1-8E4A-2AD84D3D42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81E0B9B9-672E-41A0-9385-62526914C6B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id="{484EA4E0-4ED9-49FE-9E2B-E4770C779EED}"/>
              </a:ext>
            </a:extLst>
          </p:cNvPr>
          <p:cNvSpPr>
            <a:spLocks noGrp="1"/>
          </p:cNvSpPr>
          <p:nvPr>
            <p:ph type="title"/>
          </p:nvPr>
        </p:nvSpPr>
        <p:spPr>
          <a:xfrm>
            <a:off x="5572882" y="496640"/>
            <a:ext cx="28187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5854013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9968" y="338644"/>
            <a:ext cx="7514575" cy="1232078"/>
          </a:xfrm>
        </p:spPr>
        <p:txBody>
          <a:bodyPr/>
          <a:lstStyle/>
          <a:p>
            <a:r>
              <a:rPr lang="en-US"/>
              <a:t>Click to edit Master title style</a:t>
            </a:r>
            <a:endParaRPr lang="en-ZA"/>
          </a:p>
        </p:txBody>
      </p:sp>
      <p:sp>
        <p:nvSpPr>
          <p:cNvPr id="3" name="Text Placeholder 2"/>
          <p:cNvSpPr>
            <a:spLocks noGrp="1"/>
          </p:cNvSpPr>
          <p:nvPr>
            <p:ph type="body" idx="1"/>
          </p:nvPr>
        </p:nvSpPr>
        <p:spPr>
          <a:xfrm>
            <a:off x="599966" y="1562076"/>
            <a:ext cx="3686331"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4" name="Content Placeholder 3"/>
          <p:cNvSpPr>
            <a:spLocks noGrp="1"/>
          </p:cNvSpPr>
          <p:nvPr>
            <p:ph sz="half" idx="2"/>
          </p:nvPr>
        </p:nvSpPr>
        <p:spPr>
          <a:xfrm>
            <a:off x="599966" y="2327262"/>
            <a:ext cx="3686331"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410906" y="1562076"/>
            <a:ext cx="3703637"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6" name="Content Placeholder 5"/>
          <p:cNvSpPr>
            <a:spLocks noGrp="1"/>
          </p:cNvSpPr>
          <p:nvPr>
            <p:ph sz="quarter" idx="4"/>
          </p:nvPr>
        </p:nvSpPr>
        <p:spPr>
          <a:xfrm>
            <a:off x="4410906" y="2327262"/>
            <a:ext cx="3703637"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1709952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isyDeck Master - 39">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id="{D8756BF8-37D1-4EA7-B74D-52A96C58EBFF}"/>
              </a:ext>
            </a:extLst>
          </p:cNvPr>
          <p:cNvSpPr>
            <a:spLocks noGrp="1"/>
          </p:cNvSpPr>
          <p:nvPr userDrawn="1">
            <p:ph type="pic" sz="quarter" idx="12"/>
          </p:nvPr>
        </p:nvSpPr>
        <p:spPr>
          <a:xfrm>
            <a:off x="1636918" y="534887"/>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17500" dir="13500000" sy="23000" kx="1200000" algn="br" rotWithShape="0">
              <a:prstClr val="black">
                <a:alpha val="12000"/>
              </a:prstClr>
            </a:outerShdw>
          </a:effectLst>
          <a:scene3d>
            <a:camera prst="perspectiveRight">
              <a:rot lat="0" lon="19800000" rev="0"/>
            </a:camera>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16">
            <a:extLst>
              <a:ext uri="{FF2B5EF4-FFF2-40B4-BE49-F238E27FC236}">
                <a16:creationId xmlns:a16="http://schemas.microsoft.com/office/drawing/2014/main" id="{C877771D-C042-452F-A212-F3F8274CCEF5}"/>
              </a:ext>
            </a:extLst>
          </p:cNvPr>
          <p:cNvSpPr>
            <a:spLocks noGrp="1"/>
          </p:cNvSpPr>
          <p:nvPr>
            <p:ph type="pic" sz="quarter" idx="13"/>
          </p:nvPr>
        </p:nvSpPr>
        <p:spPr>
          <a:xfrm>
            <a:off x="3449706" y="260040"/>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04800" dist="38100" dir="5400000" algn="t" rotWithShape="0">
              <a:prstClr val="black">
                <a:alpha val="40000"/>
              </a:prstClr>
            </a:outerShdw>
          </a:effectLst>
          <a:scene3d>
            <a:camera prst="orthographicFront"/>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20" name="Picture Placeholder 19">
            <a:extLst>
              <a:ext uri="{FF2B5EF4-FFF2-40B4-BE49-F238E27FC236}">
                <a16:creationId xmlns:a16="http://schemas.microsoft.com/office/drawing/2014/main" id="{AB41FBEB-6A9D-49E4-B3DA-600393DFBBA4}"/>
              </a:ext>
            </a:extLst>
          </p:cNvPr>
          <p:cNvSpPr>
            <a:spLocks noGrp="1"/>
          </p:cNvSpPr>
          <p:nvPr>
            <p:ph type="pic" sz="quarter" idx="14"/>
          </p:nvPr>
        </p:nvSpPr>
        <p:spPr>
          <a:xfrm>
            <a:off x="5262494" y="534887"/>
            <a:ext cx="1812788" cy="3997796"/>
          </a:xfrm>
          <a:custGeom>
            <a:avLst/>
            <a:gdLst>
              <a:gd name="connsiteX0" fmla="*/ 0 w 5074022"/>
              <a:gd name="connsiteY0" fmla="*/ 0 h 8606118"/>
              <a:gd name="connsiteX1" fmla="*/ 5074022 w 5074022"/>
              <a:gd name="connsiteY1" fmla="*/ 0 h 8606118"/>
              <a:gd name="connsiteX2" fmla="*/ 5074022 w 5074022"/>
              <a:gd name="connsiteY2" fmla="*/ 8606118 h 8606118"/>
              <a:gd name="connsiteX3" fmla="*/ 0 w 5074022"/>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2" h="8606118">
                <a:moveTo>
                  <a:pt x="0" y="0"/>
                </a:moveTo>
                <a:lnTo>
                  <a:pt x="5074022" y="0"/>
                </a:lnTo>
                <a:lnTo>
                  <a:pt x="5074022" y="8606118"/>
                </a:lnTo>
                <a:lnTo>
                  <a:pt x="0" y="8606118"/>
                </a:lnTo>
                <a:close/>
              </a:path>
            </a:pathLst>
          </a:custGeom>
          <a:pattFill prst="pct75">
            <a:fgClr>
              <a:schemeClr val="bg2"/>
            </a:fgClr>
            <a:bgClr>
              <a:schemeClr val="bg1"/>
            </a:bgClr>
          </a:pattFill>
          <a:effectLst>
            <a:outerShdw blurRad="317500" dir="18900000" sy="23000" kx="-1200000" algn="bl" rotWithShape="0">
              <a:prstClr val="black">
                <a:alpha val="12000"/>
              </a:prstClr>
            </a:outerShdw>
          </a:effectLst>
          <a:scene3d>
            <a:camera prst="perspectiveRight" fov="2700000">
              <a:rot lat="0" lon="1800000" rev="0"/>
            </a:camera>
            <a:lightRig rig="soft" dir="t"/>
          </a:scene3d>
          <a:sp3d extrusionH="381000"/>
        </p:spPr>
        <p:txBody>
          <a:bodyPr wrap="square" lIns="180000" tIns="93600" rIns="180000" bIns="93600">
            <a:noAutofit/>
          </a:bodyPr>
          <a:lstStyle>
            <a:lvl1pPr marL="0" indent="0" algn="l">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id="{9349A854-6D2D-46A3-97E6-A5BA8AC4FD21}"/>
              </a:ext>
            </a:extLst>
          </p:cNvPr>
          <p:cNvGrpSpPr/>
          <p:nvPr userDrawn="1"/>
        </p:nvGrpSpPr>
        <p:grpSpPr>
          <a:xfrm>
            <a:off x="155245" y="4590838"/>
            <a:ext cx="437727" cy="569144"/>
            <a:chOff x="494744" y="523692"/>
            <a:chExt cx="1225205" cy="1225205"/>
          </a:xfrm>
        </p:grpSpPr>
        <p:grpSp>
          <p:nvGrpSpPr>
            <p:cNvPr id="8" name="Group 7">
              <a:extLst>
                <a:ext uri="{FF2B5EF4-FFF2-40B4-BE49-F238E27FC236}">
                  <a16:creationId xmlns:a16="http://schemas.microsoft.com/office/drawing/2014/main" id="{2C2D0CA6-5F37-4841-A757-38F0A8998B45}"/>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id="{7D180E46-879B-4C43-8946-6BD2EDC75BE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501241CE-E689-4186-A3E0-3A4035C71A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A4EA40DD-6EE5-4DAE-ADD0-8EC9ED2AD16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id="{68B95E28-65D9-4B32-AAB8-59EF072D575E}"/>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id="{7E987659-61E2-4E35-A859-0C1BD65D487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623D26E-2222-4F26-ABEB-3269DA339E9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6" name="Title 1">
            <a:extLst>
              <a:ext uri="{FF2B5EF4-FFF2-40B4-BE49-F238E27FC236}">
                <a16:creationId xmlns:a16="http://schemas.microsoft.com/office/drawing/2014/main" id="{558EC753-1456-4F1A-974C-C793FFF53C16}"/>
              </a:ext>
            </a:extLst>
          </p:cNvPr>
          <p:cNvSpPr>
            <a:spLocks noGrp="1"/>
          </p:cNvSpPr>
          <p:nvPr>
            <p:ph type="title"/>
          </p:nvPr>
        </p:nvSpPr>
        <p:spPr>
          <a:xfrm>
            <a:off x="288517" y="4750460"/>
            <a:ext cx="3161189"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5637172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isyDeck Master - 40">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id="{78A3B93E-DDF6-4982-BF66-F57736E372B5}"/>
              </a:ext>
            </a:extLst>
          </p:cNvPr>
          <p:cNvSpPr>
            <a:spLocks noGrp="1"/>
          </p:cNvSpPr>
          <p:nvPr>
            <p:ph type="pic" sz="quarter" idx="14"/>
          </p:nvPr>
        </p:nvSpPr>
        <p:spPr>
          <a:xfrm>
            <a:off x="4675123" y="83507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6" name="Picture Placeholder 15">
            <a:extLst>
              <a:ext uri="{FF2B5EF4-FFF2-40B4-BE49-F238E27FC236}">
                <a16:creationId xmlns:a16="http://schemas.microsoft.com/office/drawing/2014/main" id="{4BD217BC-9140-40F0-8620-46A88D9A4209}"/>
              </a:ext>
            </a:extLst>
          </p:cNvPr>
          <p:cNvSpPr>
            <a:spLocks noGrp="1"/>
          </p:cNvSpPr>
          <p:nvPr>
            <p:ph type="pic" sz="quarter" idx="13"/>
          </p:nvPr>
        </p:nvSpPr>
        <p:spPr>
          <a:xfrm>
            <a:off x="4816047" y="294983"/>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5" name="Picture Placeholder 14">
            <a:extLst>
              <a:ext uri="{FF2B5EF4-FFF2-40B4-BE49-F238E27FC236}">
                <a16:creationId xmlns:a16="http://schemas.microsoft.com/office/drawing/2014/main" id="{F326C0B2-1ADF-4099-A8CB-D990D2579FE0}"/>
              </a:ext>
            </a:extLst>
          </p:cNvPr>
          <p:cNvSpPr>
            <a:spLocks noGrp="1"/>
          </p:cNvSpPr>
          <p:nvPr>
            <p:ph type="pic" sz="quarter" idx="12"/>
          </p:nvPr>
        </p:nvSpPr>
        <p:spPr>
          <a:xfrm>
            <a:off x="4956970" y="-14259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0109113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isyDeck Master - 41">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id="{78A3B93E-DDF6-4982-BF66-F57736E372B5}"/>
              </a:ext>
            </a:extLst>
          </p:cNvPr>
          <p:cNvSpPr>
            <a:spLocks noGrp="1"/>
          </p:cNvSpPr>
          <p:nvPr>
            <p:ph type="pic" sz="quarter" idx="14"/>
          </p:nvPr>
        </p:nvSpPr>
        <p:spPr>
          <a:xfrm>
            <a:off x="4711096" y="156910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r="10800000" sx="104000" sy="104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6" name="Picture Placeholder 15">
            <a:extLst>
              <a:ext uri="{FF2B5EF4-FFF2-40B4-BE49-F238E27FC236}">
                <a16:creationId xmlns:a16="http://schemas.microsoft.com/office/drawing/2014/main" id="{4BD217BC-9140-40F0-8620-46A88D9A4209}"/>
              </a:ext>
            </a:extLst>
          </p:cNvPr>
          <p:cNvSpPr>
            <a:spLocks noGrp="1"/>
          </p:cNvSpPr>
          <p:nvPr>
            <p:ph type="pic" sz="quarter" idx="13"/>
          </p:nvPr>
        </p:nvSpPr>
        <p:spPr>
          <a:xfrm>
            <a:off x="4711096" y="1109375"/>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3" lon="18599998"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5" name="Picture Placeholder 14">
            <a:extLst>
              <a:ext uri="{FF2B5EF4-FFF2-40B4-BE49-F238E27FC236}">
                <a16:creationId xmlns:a16="http://schemas.microsoft.com/office/drawing/2014/main" id="{F326C0B2-1ADF-4099-A8CB-D990D2579FE0}"/>
              </a:ext>
            </a:extLst>
          </p:cNvPr>
          <p:cNvSpPr>
            <a:spLocks noGrp="1"/>
          </p:cNvSpPr>
          <p:nvPr>
            <p:ph type="pic" sz="quarter" idx="12"/>
          </p:nvPr>
        </p:nvSpPr>
        <p:spPr>
          <a:xfrm>
            <a:off x="5100600" y="14317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20099994" lon="19799999" rev="240000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6100449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isyDeck Master - 42">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7" name="Picture Placeholder 26">
            <a:extLst>
              <a:ext uri="{FF2B5EF4-FFF2-40B4-BE49-F238E27FC236}">
                <a16:creationId xmlns:a16="http://schemas.microsoft.com/office/drawing/2014/main" id="{3BE1A260-396B-46E4-BF1B-622EDEFC70D3}"/>
              </a:ext>
            </a:extLst>
          </p:cNvPr>
          <p:cNvSpPr>
            <a:spLocks noGrp="1"/>
          </p:cNvSpPr>
          <p:nvPr>
            <p:ph type="pic" sz="quarter" idx="15"/>
          </p:nvPr>
        </p:nvSpPr>
        <p:spPr>
          <a:xfrm>
            <a:off x="503986" y="2066524"/>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28" name="Picture Placeholder 27">
            <a:extLst>
              <a:ext uri="{FF2B5EF4-FFF2-40B4-BE49-F238E27FC236}">
                <a16:creationId xmlns:a16="http://schemas.microsoft.com/office/drawing/2014/main" id="{8BC96D7D-D52F-4FCD-A24B-1D84B6F0F5C4}"/>
              </a:ext>
            </a:extLst>
          </p:cNvPr>
          <p:cNvSpPr>
            <a:spLocks noGrp="1"/>
          </p:cNvSpPr>
          <p:nvPr>
            <p:ph type="pic" sz="quarter" idx="16"/>
          </p:nvPr>
        </p:nvSpPr>
        <p:spPr>
          <a:xfrm>
            <a:off x="503986" y="176226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30" name="Picture Placeholder 29">
            <a:extLst>
              <a:ext uri="{FF2B5EF4-FFF2-40B4-BE49-F238E27FC236}">
                <a16:creationId xmlns:a16="http://schemas.microsoft.com/office/drawing/2014/main" id="{B18177F5-3885-475D-8D8A-8E87590C13BB}"/>
              </a:ext>
            </a:extLst>
          </p:cNvPr>
          <p:cNvSpPr>
            <a:spLocks noGrp="1"/>
          </p:cNvSpPr>
          <p:nvPr>
            <p:ph type="pic" sz="quarter" idx="18"/>
          </p:nvPr>
        </p:nvSpPr>
        <p:spPr>
          <a:xfrm>
            <a:off x="503986" y="145800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31" name="Title 1">
            <a:extLst>
              <a:ext uri="{FF2B5EF4-FFF2-40B4-BE49-F238E27FC236}">
                <a16:creationId xmlns:a16="http://schemas.microsoft.com/office/drawing/2014/main" id="{1101CB87-7AFA-45D1-A099-7FF6E7A1BD31}"/>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32" name="Group 31">
            <a:extLst>
              <a:ext uri="{FF2B5EF4-FFF2-40B4-BE49-F238E27FC236}">
                <a16:creationId xmlns:a16="http://schemas.microsoft.com/office/drawing/2014/main" id="{CAE58B50-26F2-485E-960C-0949E9AF2030}"/>
              </a:ext>
            </a:extLst>
          </p:cNvPr>
          <p:cNvGrpSpPr/>
          <p:nvPr userDrawn="1"/>
        </p:nvGrpSpPr>
        <p:grpSpPr>
          <a:xfrm>
            <a:off x="155245" y="216759"/>
            <a:ext cx="437727" cy="569144"/>
            <a:chOff x="434532" y="466621"/>
            <a:chExt cx="1225205" cy="1225205"/>
          </a:xfrm>
        </p:grpSpPr>
        <p:grpSp>
          <p:nvGrpSpPr>
            <p:cNvPr id="33" name="Group 32">
              <a:extLst>
                <a:ext uri="{FF2B5EF4-FFF2-40B4-BE49-F238E27FC236}">
                  <a16:creationId xmlns:a16="http://schemas.microsoft.com/office/drawing/2014/main" id="{167AE67E-DF7E-4927-B5DE-5878BDD9A157}"/>
                </a:ext>
              </a:extLst>
            </p:cNvPr>
            <p:cNvGrpSpPr>
              <a:grpSpLocks noChangeAspect="1"/>
            </p:cNvGrpSpPr>
            <p:nvPr userDrawn="1"/>
          </p:nvGrpSpPr>
          <p:grpSpPr>
            <a:xfrm rot="18900000">
              <a:off x="647093" y="812151"/>
              <a:ext cx="471488" cy="153360"/>
              <a:chOff x="11661248" y="7789719"/>
              <a:chExt cx="1293156" cy="420621"/>
            </a:xfrm>
          </p:grpSpPr>
          <p:cxnSp>
            <p:nvCxnSpPr>
              <p:cNvPr id="37" name="Straight Connector 36">
                <a:extLst>
                  <a:ext uri="{FF2B5EF4-FFF2-40B4-BE49-F238E27FC236}">
                    <a16:creationId xmlns:a16="http://schemas.microsoft.com/office/drawing/2014/main" id="{13AD869A-9828-4D50-9EE3-E87AAF509D0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9C3CB3D3-D0E6-4733-900A-F45DEADC09B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37482D56-A4DA-40B8-9853-96D89363B83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id="{2F89F055-0276-43EF-B696-91F658FDAF0C}"/>
                </a:ext>
              </a:extLst>
            </p:cNvPr>
            <p:cNvGrpSpPr/>
            <p:nvPr userDrawn="1"/>
          </p:nvGrpSpPr>
          <p:grpSpPr>
            <a:xfrm>
              <a:off x="434532" y="466621"/>
              <a:ext cx="1225205" cy="1225205"/>
              <a:chOff x="12636425" y="442230"/>
              <a:chExt cx="1860336" cy="1860336"/>
            </a:xfrm>
          </p:grpSpPr>
          <p:cxnSp>
            <p:nvCxnSpPr>
              <p:cNvPr id="35" name="Straight Connector 34">
                <a:extLst>
                  <a:ext uri="{FF2B5EF4-FFF2-40B4-BE49-F238E27FC236}">
                    <a16:creationId xmlns:a16="http://schemas.microsoft.com/office/drawing/2014/main" id="{41CAB21F-7883-4433-AD02-80A0B664D71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4B70F784-9980-4E24-92DE-B90F437AC9B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22451058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isyDeck Master - 43">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id="{5F796D56-22D1-4342-A416-EE91F64155B4}"/>
              </a:ext>
            </a:extLst>
          </p:cNvPr>
          <p:cNvSpPr>
            <a:spLocks noGrp="1"/>
          </p:cNvSpPr>
          <p:nvPr>
            <p:ph type="pic" sz="quarter" idx="18"/>
          </p:nvPr>
        </p:nvSpPr>
        <p:spPr>
          <a:xfrm>
            <a:off x="454270" y="376381"/>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6" name="Picture Placeholder 26">
            <a:extLst>
              <a:ext uri="{FF2B5EF4-FFF2-40B4-BE49-F238E27FC236}">
                <a16:creationId xmlns:a16="http://schemas.microsoft.com/office/drawing/2014/main" id="{B39F597E-B93C-4EB2-8A00-9807777BB2CE}"/>
              </a:ext>
            </a:extLst>
          </p:cNvPr>
          <p:cNvSpPr>
            <a:spLocks noGrp="1"/>
          </p:cNvSpPr>
          <p:nvPr>
            <p:ph type="pic" sz="quarter" idx="15"/>
          </p:nvPr>
        </p:nvSpPr>
        <p:spPr>
          <a:xfrm>
            <a:off x="454270" y="28518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7" name="Picture Placeholder 27">
            <a:extLst>
              <a:ext uri="{FF2B5EF4-FFF2-40B4-BE49-F238E27FC236}">
                <a16:creationId xmlns:a16="http://schemas.microsoft.com/office/drawing/2014/main" id="{B600CC46-3364-4A7D-A016-D399C951FC36}"/>
              </a:ext>
            </a:extLst>
          </p:cNvPr>
          <p:cNvSpPr>
            <a:spLocks noGrp="1"/>
          </p:cNvSpPr>
          <p:nvPr>
            <p:ph type="pic" sz="quarter" idx="16"/>
          </p:nvPr>
        </p:nvSpPr>
        <p:spPr>
          <a:xfrm>
            <a:off x="454270" y="1614100"/>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7" name="Group 6">
            <a:extLst>
              <a:ext uri="{FF2B5EF4-FFF2-40B4-BE49-F238E27FC236}">
                <a16:creationId xmlns:a16="http://schemas.microsoft.com/office/drawing/2014/main" id="{DCCD4EB3-D7F4-437B-91F3-A3E8A5E21FB8}"/>
              </a:ext>
            </a:extLst>
          </p:cNvPr>
          <p:cNvGrpSpPr/>
          <p:nvPr userDrawn="1"/>
        </p:nvGrpSpPr>
        <p:grpSpPr>
          <a:xfrm>
            <a:off x="5017831" y="568788"/>
            <a:ext cx="437727" cy="569144"/>
            <a:chOff x="494744" y="523692"/>
            <a:chExt cx="1225205" cy="1225205"/>
          </a:xfrm>
        </p:grpSpPr>
        <p:grpSp>
          <p:nvGrpSpPr>
            <p:cNvPr id="8" name="Group 7">
              <a:extLst>
                <a:ext uri="{FF2B5EF4-FFF2-40B4-BE49-F238E27FC236}">
                  <a16:creationId xmlns:a16="http://schemas.microsoft.com/office/drawing/2014/main" id="{C71B4AE5-BDFC-4186-93AC-40CFE86974E8}"/>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id="{3C04EDCC-82A5-4290-B38F-66E2ABE706B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E41AA614-1009-4130-9E0D-F9CA38D9F6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DC6C5844-D253-44B9-AF20-C074DF6E2C26}"/>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id="{8CA8A994-4384-4D04-97D0-D04BD6ADD84A}"/>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id="{FF432F25-F188-4BB8-AF5E-F788DD6DE89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04B33C4-721B-4867-AD60-BD0B7E1CAA1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5" name="Title 1">
            <a:extLst>
              <a:ext uri="{FF2B5EF4-FFF2-40B4-BE49-F238E27FC236}">
                <a16:creationId xmlns:a16="http://schemas.microsoft.com/office/drawing/2014/main" id="{C5EE07F8-CF36-4EDC-A70F-8B7D2BD08B0D}"/>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6050156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isyDeck Master - 44">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id="{5F796D56-22D1-4342-A416-EE91F64155B4}"/>
              </a:ext>
            </a:extLst>
          </p:cNvPr>
          <p:cNvSpPr>
            <a:spLocks noGrp="1"/>
          </p:cNvSpPr>
          <p:nvPr>
            <p:ph type="pic" sz="quarter" idx="18"/>
          </p:nvPr>
        </p:nvSpPr>
        <p:spPr>
          <a:xfrm>
            <a:off x="726330" y="29083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27">
            <a:extLst>
              <a:ext uri="{FF2B5EF4-FFF2-40B4-BE49-F238E27FC236}">
                <a16:creationId xmlns:a16="http://schemas.microsoft.com/office/drawing/2014/main" id="{B600CC46-3364-4A7D-A016-D399C951FC36}"/>
              </a:ext>
            </a:extLst>
          </p:cNvPr>
          <p:cNvSpPr>
            <a:spLocks noGrp="1"/>
          </p:cNvSpPr>
          <p:nvPr>
            <p:ph type="pic" sz="quarter" idx="16"/>
          </p:nvPr>
        </p:nvSpPr>
        <p:spPr>
          <a:xfrm>
            <a:off x="-101458" y="1098766"/>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rot lat="2100000" lon="18883146" rev="0"/>
            </a:camera>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grpSp>
        <p:nvGrpSpPr>
          <p:cNvPr id="6" name="Group 5">
            <a:extLst>
              <a:ext uri="{FF2B5EF4-FFF2-40B4-BE49-F238E27FC236}">
                <a16:creationId xmlns:a16="http://schemas.microsoft.com/office/drawing/2014/main" id="{86BCCB8D-7434-46C5-85BA-081F7F806811}"/>
              </a:ext>
            </a:extLst>
          </p:cNvPr>
          <p:cNvGrpSpPr/>
          <p:nvPr userDrawn="1"/>
        </p:nvGrpSpPr>
        <p:grpSpPr>
          <a:xfrm>
            <a:off x="5017831" y="568788"/>
            <a:ext cx="437727" cy="569144"/>
            <a:chOff x="494744" y="523692"/>
            <a:chExt cx="1225205" cy="1225205"/>
          </a:xfrm>
        </p:grpSpPr>
        <p:grpSp>
          <p:nvGrpSpPr>
            <p:cNvPr id="7" name="Group 6">
              <a:extLst>
                <a:ext uri="{FF2B5EF4-FFF2-40B4-BE49-F238E27FC236}">
                  <a16:creationId xmlns:a16="http://schemas.microsoft.com/office/drawing/2014/main" id="{75BC6207-F7D8-498D-AB71-1C7AD6EC618C}"/>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id="{4990E647-D0CE-46FC-906D-5633FA5D992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FE506494-432E-4325-90FF-E82A5B16026A}"/>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B98A41C-A300-4408-B213-D327C790EFE1}"/>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id="{514708B7-4431-456E-9FF4-40CD435B8A00}"/>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id="{FF79FE7F-1150-44DE-BE8E-DE37BBE233E1}"/>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0D917900-5012-462A-8C4C-2526F849E19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id="{21AD6131-E44C-4BDF-91D7-CC6B3AC3945F}"/>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8782432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isyDeck Master - 45">
    <p:spTree>
      <p:nvGrpSpPr>
        <p:cNvPr id="1" name=""/>
        <p:cNvGrpSpPr/>
        <p:nvPr/>
      </p:nvGrpSpPr>
      <p:grpSpPr>
        <a:xfrm>
          <a:off x="0" y="0"/>
          <a:ext cx="0" cy="0"/>
          <a:chOff x="0" y="0"/>
          <a:chExt cx="0" cy="0"/>
        </a:xfrm>
      </p:grpSpPr>
      <p:sp>
        <p:nvSpPr>
          <p:cNvPr id="18" name="Picture Placeholder 35"/>
          <p:cNvSpPr>
            <a:spLocks noGrp="1"/>
          </p:cNvSpPr>
          <p:nvPr userDrawn="1">
            <p:ph type="pic" sz="quarter" idx="20"/>
          </p:nvPr>
        </p:nvSpPr>
        <p:spPr>
          <a:xfrm>
            <a:off x="596820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9" name="Picture Placeholder 38"/>
          <p:cNvSpPr>
            <a:spLocks noGrp="1"/>
          </p:cNvSpPr>
          <p:nvPr userDrawn="1">
            <p:ph type="pic" sz="quarter" idx="21"/>
          </p:nvPr>
        </p:nvSpPr>
        <p:spPr>
          <a:xfrm>
            <a:off x="596820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1" name="Picture Placeholder 35"/>
          <p:cNvSpPr>
            <a:spLocks noGrp="1"/>
          </p:cNvSpPr>
          <p:nvPr userDrawn="1">
            <p:ph type="pic" sz="quarter" idx="22"/>
          </p:nvPr>
        </p:nvSpPr>
        <p:spPr>
          <a:xfrm>
            <a:off x="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2" name="Picture Placeholder 38"/>
          <p:cNvSpPr>
            <a:spLocks noGrp="1"/>
          </p:cNvSpPr>
          <p:nvPr userDrawn="1">
            <p:ph type="pic" sz="quarter" idx="23"/>
          </p:nvPr>
        </p:nvSpPr>
        <p:spPr>
          <a:xfrm>
            <a:off x="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 name="Footer Placeholder 1"/>
          <p:cNvSpPr>
            <a:spLocks noGrp="1"/>
          </p:cNvSpPr>
          <p:nvPr>
            <p:ph type="ftr" sz="quarter" idx="16"/>
          </p:nvPr>
        </p:nvSpPr>
        <p:spPr/>
        <p:txBody>
          <a:bodyPr lIns="180000" tIns="93600" rIns="180000" bIns="93600"/>
          <a:lstStyle/>
          <a:p>
            <a:endParaRPr lang="en-GB" dirty="0">
              <a:solidFill>
                <a:srgbClr val="737373"/>
              </a:solidFill>
            </a:endParaRPr>
          </a:p>
        </p:txBody>
      </p:sp>
      <p:sp>
        <p:nvSpPr>
          <p:cNvPr id="8" name="Slide Number Placeholder 7"/>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5" name="Group 24">
            <a:extLst>
              <a:ext uri="{FF2B5EF4-FFF2-40B4-BE49-F238E27FC236}">
                <a16:creationId xmlns:a16="http://schemas.microsoft.com/office/drawing/2014/main" id="{9AFDEF2C-2E86-449A-8965-CF96952064AB}"/>
              </a:ext>
            </a:extLst>
          </p:cNvPr>
          <p:cNvGrpSpPr/>
          <p:nvPr userDrawn="1"/>
        </p:nvGrpSpPr>
        <p:grpSpPr>
          <a:xfrm>
            <a:off x="2870665" y="375006"/>
            <a:ext cx="437727" cy="569144"/>
            <a:chOff x="494744" y="523692"/>
            <a:chExt cx="1225205" cy="1225205"/>
          </a:xfrm>
        </p:grpSpPr>
        <p:grpSp>
          <p:nvGrpSpPr>
            <p:cNvPr id="26" name="Group 25">
              <a:extLst>
                <a:ext uri="{FF2B5EF4-FFF2-40B4-BE49-F238E27FC236}">
                  <a16:creationId xmlns:a16="http://schemas.microsoft.com/office/drawing/2014/main" id="{58FA8A52-82CA-4800-827A-D8D59BF44DA4}"/>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id="{4F894EF0-B70B-449D-AEEA-A4BCC69E565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62583050-6B88-408E-AFA7-54A20A1F49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0133C60D-CB47-4254-B256-58FA043172A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id="{956AD9A3-0F29-48D0-A2A9-00B0F51F284B}"/>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id="{37DFF387-A5AD-4246-AFD5-9AF276A8A8C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EB3F83B4-EB06-4DE1-9FB2-189CB1EF63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id="{846F9F77-7322-4171-BE09-8674DBA7CA22}"/>
              </a:ext>
            </a:extLst>
          </p:cNvPr>
          <p:cNvSpPr>
            <a:spLocks noGrp="1"/>
          </p:cNvSpPr>
          <p:nvPr>
            <p:ph type="title"/>
          </p:nvPr>
        </p:nvSpPr>
        <p:spPr>
          <a:xfrm>
            <a:off x="3003937" y="534628"/>
            <a:ext cx="2722297" cy="602506"/>
          </a:xfrm>
        </p:spPr>
        <p:txBody>
          <a:bodyPr lIns="180000" tIns="93600" rIns="180000" bIns="93600"/>
          <a:lstStyle>
            <a:lvl1pPr algn="l">
              <a:defRPr/>
            </a:lvl1pPr>
          </a:lstStyle>
          <a:p>
            <a:endParaRPr lang="en-GB" dirty="0"/>
          </a:p>
        </p:txBody>
      </p:sp>
      <p:grpSp>
        <p:nvGrpSpPr>
          <p:cNvPr id="3" name="Group 2">
            <a:extLst>
              <a:ext uri="{FF2B5EF4-FFF2-40B4-BE49-F238E27FC236}">
                <a16:creationId xmlns:a16="http://schemas.microsoft.com/office/drawing/2014/main" id="{B1836DF1-0792-46CA-AA7C-B4B21A2B1E71}"/>
              </a:ext>
            </a:extLst>
          </p:cNvPr>
          <p:cNvGrpSpPr/>
          <p:nvPr userDrawn="1"/>
        </p:nvGrpSpPr>
        <p:grpSpPr>
          <a:xfrm>
            <a:off x="2763170" y="0"/>
            <a:ext cx="3185861" cy="6372225"/>
            <a:chOff x="7730802" y="1"/>
            <a:chExt cx="8917275" cy="13717587"/>
          </a:xfrm>
        </p:grpSpPr>
        <p:pic>
          <p:nvPicPr>
            <p:cNvPr id="34" name="Picture 33">
              <a:extLst>
                <a:ext uri="{FF2B5EF4-FFF2-40B4-BE49-F238E27FC236}">
                  <a16:creationId xmlns:a16="http://schemas.microsoft.com/office/drawing/2014/main" id="{A2C104ED-6F03-42A0-A73C-CE554C11C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104557" y="6626246"/>
              <a:ext cx="13717587" cy="465097"/>
            </a:xfrm>
            <a:prstGeom prst="rect">
              <a:avLst/>
            </a:prstGeom>
          </p:spPr>
        </p:pic>
        <p:pic>
          <p:nvPicPr>
            <p:cNvPr id="35" name="Picture 34">
              <a:extLst>
                <a:ext uri="{FF2B5EF4-FFF2-40B4-BE49-F238E27FC236}">
                  <a16:creationId xmlns:a16="http://schemas.microsoft.com/office/drawing/2014/main" id="{68BCD812-E26D-4BD0-869E-921C027314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556735" y="6626246"/>
              <a:ext cx="13717587" cy="465097"/>
            </a:xfrm>
            <a:prstGeom prst="rect">
              <a:avLst/>
            </a:prstGeom>
          </p:spPr>
        </p:pic>
      </p:grpSp>
    </p:spTree>
    <p:extLst>
      <p:ext uri="{BB962C8B-B14F-4D97-AF65-F5344CB8AC3E}">
        <p14:creationId xmlns:p14="http://schemas.microsoft.com/office/powerpoint/2010/main" val="393997987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isyDeck Master - 46">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4361439" y="0"/>
            <a:ext cx="2130450" cy="307214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3" name="Picture Placeholder 11"/>
          <p:cNvSpPr>
            <a:spLocks noGrp="1"/>
          </p:cNvSpPr>
          <p:nvPr>
            <p:ph type="pic" sz="quarter" idx="13"/>
          </p:nvPr>
        </p:nvSpPr>
        <p:spPr>
          <a:xfrm>
            <a:off x="4361439" y="3150044"/>
            <a:ext cx="2130447" cy="3222181"/>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4" name="Picture Placeholder 11"/>
          <p:cNvSpPr>
            <a:spLocks noGrp="1"/>
          </p:cNvSpPr>
          <p:nvPr>
            <p:ph type="pic" sz="quarter" idx="14"/>
          </p:nvPr>
        </p:nvSpPr>
        <p:spPr>
          <a:xfrm>
            <a:off x="6553840" y="1"/>
            <a:ext cx="2158361" cy="2455368"/>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5" name="Picture Placeholder 11"/>
          <p:cNvSpPr>
            <a:spLocks noGrp="1"/>
          </p:cNvSpPr>
          <p:nvPr>
            <p:ph type="pic" sz="quarter" idx="15"/>
          </p:nvPr>
        </p:nvSpPr>
        <p:spPr>
          <a:xfrm>
            <a:off x="6553840" y="2530791"/>
            <a:ext cx="2158361" cy="384143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4" name="Footer Placeholder 3">
            <a:extLst>
              <a:ext uri="{FF2B5EF4-FFF2-40B4-BE49-F238E27FC236}">
                <a16:creationId xmlns:a16="http://schemas.microsoft.com/office/drawing/2014/main" id="{41F3EADF-730C-429E-85DD-E1495F72C840}"/>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9CFC30C9-67D4-4B70-8087-554C788BB2F1}"/>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3" name="Title 1">
            <a:extLst>
              <a:ext uri="{FF2B5EF4-FFF2-40B4-BE49-F238E27FC236}">
                <a16:creationId xmlns:a16="http://schemas.microsoft.com/office/drawing/2014/main" id="{01FBD749-3D72-4894-82D9-38D1CF3766A4}"/>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grpSp>
        <p:nvGrpSpPr>
          <p:cNvPr id="34" name="Group 33">
            <a:extLst>
              <a:ext uri="{FF2B5EF4-FFF2-40B4-BE49-F238E27FC236}">
                <a16:creationId xmlns:a16="http://schemas.microsoft.com/office/drawing/2014/main" id="{AC5A8DAA-2B59-4922-BAE0-BDDEEEF10190}"/>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id="{736FF1DA-B8F8-4261-A856-9D88ED781DEB}"/>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id="{3713CC93-F903-4055-8EBF-2D7BDA230EC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07F66012-27D4-4EE5-9C96-6CD37CB31A9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F6ED9EF4-0D78-46A3-8B9C-611BD8567F6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id="{B2D85C53-9D0E-485F-8E20-C15C52308CC6}"/>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id="{C1FB4420-E969-4233-9C5F-F7374A7F3EB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70F0A92F-FF15-4513-A0D2-4E1A80313A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2107719665"/>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isyDeck Master - 47">
    <p:bg>
      <p:bgPr>
        <a:solidFill>
          <a:schemeClr val="bg1"/>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2566211" y="-1"/>
            <a:ext cx="3579779" cy="6372225"/>
          </a:xfrm>
          <a:custGeom>
            <a:avLst/>
            <a:gdLst>
              <a:gd name="connsiteX0" fmla="*/ 1666267 w 4925683"/>
              <a:gd name="connsiteY0" fmla="*/ 5227608 h 6858000"/>
              <a:gd name="connsiteX1" fmla="*/ 4925683 w 4925683"/>
              <a:gd name="connsiteY1" fmla="*/ 5227608 h 6858000"/>
              <a:gd name="connsiteX2" fmla="*/ 4925683 w 4925683"/>
              <a:gd name="connsiteY2" fmla="*/ 6858000 h 6858000"/>
              <a:gd name="connsiteX3" fmla="*/ 1666267 w 4925683"/>
              <a:gd name="connsiteY3" fmla="*/ 6858000 h 6858000"/>
              <a:gd name="connsiteX4" fmla="*/ 0 w 4925683"/>
              <a:gd name="connsiteY4" fmla="*/ 5227608 h 6858000"/>
              <a:gd name="connsiteX5" fmla="*/ 1570064 w 4925683"/>
              <a:gd name="connsiteY5" fmla="*/ 5227608 h 6858000"/>
              <a:gd name="connsiteX6" fmla="*/ 1570064 w 4925683"/>
              <a:gd name="connsiteY6" fmla="*/ 6858000 h 6858000"/>
              <a:gd name="connsiteX7" fmla="*/ 0 w 4925683"/>
              <a:gd name="connsiteY7" fmla="*/ 6858000 h 6858000"/>
              <a:gd name="connsiteX8" fmla="*/ 1 w 4925683"/>
              <a:gd name="connsiteY8" fmla="*/ 3422556 h 6858000"/>
              <a:gd name="connsiteX9" fmla="*/ 3251721 w 4925683"/>
              <a:gd name="connsiteY9" fmla="*/ 3422556 h 6858000"/>
              <a:gd name="connsiteX10" fmla="*/ 3251721 w 4925683"/>
              <a:gd name="connsiteY10" fmla="*/ 5132159 h 6858000"/>
              <a:gd name="connsiteX11" fmla="*/ 1 w 4925683"/>
              <a:gd name="connsiteY11" fmla="*/ 5132159 h 6858000"/>
              <a:gd name="connsiteX12" fmla="*/ 3347925 w 4925683"/>
              <a:gd name="connsiteY12" fmla="*/ 1699404 h 6858000"/>
              <a:gd name="connsiteX13" fmla="*/ 4925682 w 4925683"/>
              <a:gd name="connsiteY13" fmla="*/ 1699404 h 6858000"/>
              <a:gd name="connsiteX14" fmla="*/ 4925682 w 4925683"/>
              <a:gd name="connsiteY14" fmla="*/ 5129470 h 6858000"/>
              <a:gd name="connsiteX15" fmla="*/ 3347925 w 4925683"/>
              <a:gd name="connsiteY15" fmla="*/ 5129470 h 6858000"/>
              <a:gd name="connsiteX16" fmla="*/ 1666266 w 4925683"/>
              <a:gd name="connsiteY16" fmla="*/ 1699404 h 6858000"/>
              <a:gd name="connsiteX17" fmla="*/ 3251720 w 4925683"/>
              <a:gd name="connsiteY17" fmla="*/ 1699404 h 6858000"/>
              <a:gd name="connsiteX18" fmla="*/ 3251720 w 4925683"/>
              <a:gd name="connsiteY18" fmla="*/ 3329797 h 6858000"/>
              <a:gd name="connsiteX19" fmla="*/ 1666266 w 4925683"/>
              <a:gd name="connsiteY19" fmla="*/ 3329797 h 6858000"/>
              <a:gd name="connsiteX20" fmla="*/ 0 w 4925683"/>
              <a:gd name="connsiteY20" fmla="*/ 1 h 6858000"/>
              <a:gd name="connsiteX21" fmla="*/ 1570062 w 4925683"/>
              <a:gd name="connsiteY21" fmla="*/ 1 h 6858000"/>
              <a:gd name="connsiteX22" fmla="*/ 1570062 w 4925683"/>
              <a:gd name="connsiteY22" fmla="*/ 3329797 h 6858000"/>
              <a:gd name="connsiteX23" fmla="*/ 0 w 4925683"/>
              <a:gd name="connsiteY23" fmla="*/ 3329797 h 6858000"/>
              <a:gd name="connsiteX24" fmla="*/ 1666266 w 4925683"/>
              <a:gd name="connsiteY24" fmla="*/ 0 h 6858000"/>
              <a:gd name="connsiteX25" fmla="*/ 4925682 w 4925683"/>
              <a:gd name="connsiteY25" fmla="*/ 0 h 6858000"/>
              <a:gd name="connsiteX26" fmla="*/ 4925682 w 4925683"/>
              <a:gd name="connsiteY26" fmla="*/ 1606645 h 6858000"/>
              <a:gd name="connsiteX27" fmla="*/ 1666266 w 4925683"/>
              <a:gd name="connsiteY27" fmla="*/ 1606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25683" h="6858000">
                <a:moveTo>
                  <a:pt x="1666267" y="5227608"/>
                </a:moveTo>
                <a:lnTo>
                  <a:pt x="4925683" y="5227608"/>
                </a:lnTo>
                <a:lnTo>
                  <a:pt x="4925683" y="6858000"/>
                </a:lnTo>
                <a:lnTo>
                  <a:pt x="1666267" y="6858000"/>
                </a:lnTo>
                <a:close/>
                <a:moveTo>
                  <a:pt x="0" y="5227608"/>
                </a:moveTo>
                <a:lnTo>
                  <a:pt x="1570064" y="5227608"/>
                </a:lnTo>
                <a:lnTo>
                  <a:pt x="1570064" y="6858000"/>
                </a:lnTo>
                <a:lnTo>
                  <a:pt x="0" y="6858000"/>
                </a:lnTo>
                <a:close/>
                <a:moveTo>
                  <a:pt x="1" y="3422556"/>
                </a:moveTo>
                <a:lnTo>
                  <a:pt x="3251721" y="3422556"/>
                </a:lnTo>
                <a:lnTo>
                  <a:pt x="3251721" y="5132159"/>
                </a:lnTo>
                <a:lnTo>
                  <a:pt x="1" y="5132159"/>
                </a:lnTo>
                <a:close/>
                <a:moveTo>
                  <a:pt x="3347925" y="1699404"/>
                </a:moveTo>
                <a:lnTo>
                  <a:pt x="4925682" y="1699404"/>
                </a:lnTo>
                <a:lnTo>
                  <a:pt x="4925682" y="5129470"/>
                </a:lnTo>
                <a:lnTo>
                  <a:pt x="3347925" y="5129470"/>
                </a:lnTo>
                <a:close/>
                <a:moveTo>
                  <a:pt x="1666266" y="1699404"/>
                </a:moveTo>
                <a:lnTo>
                  <a:pt x="3251720" y="1699404"/>
                </a:lnTo>
                <a:lnTo>
                  <a:pt x="3251720" y="3329797"/>
                </a:lnTo>
                <a:lnTo>
                  <a:pt x="1666266" y="3329797"/>
                </a:lnTo>
                <a:close/>
                <a:moveTo>
                  <a:pt x="0" y="1"/>
                </a:moveTo>
                <a:lnTo>
                  <a:pt x="1570062" y="1"/>
                </a:lnTo>
                <a:lnTo>
                  <a:pt x="1570062" y="3329797"/>
                </a:lnTo>
                <a:lnTo>
                  <a:pt x="0" y="3329797"/>
                </a:lnTo>
                <a:close/>
                <a:moveTo>
                  <a:pt x="1666266" y="0"/>
                </a:moveTo>
                <a:lnTo>
                  <a:pt x="4925682" y="0"/>
                </a:lnTo>
                <a:lnTo>
                  <a:pt x="4925682" y="1606645"/>
                </a:lnTo>
                <a:lnTo>
                  <a:pt x="1666266" y="160664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2" name="Footer Placeholder 1">
            <a:extLst>
              <a:ext uri="{FF2B5EF4-FFF2-40B4-BE49-F238E27FC236}">
                <a16:creationId xmlns:a16="http://schemas.microsoft.com/office/drawing/2014/main" id="{745E05C1-DBB1-4229-990C-A3CB664BBBD9}"/>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34F7A66A-37BD-43EB-AE0A-53735C3CA8FE}"/>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9" name="Title 1">
            <a:extLst>
              <a:ext uri="{FF2B5EF4-FFF2-40B4-BE49-F238E27FC236}">
                <a16:creationId xmlns:a16="http://schemas.microsoft.com/office/drawing/2014/main" id="{75021788-08DF-4680-8C47-A400D46EF209}"/>
              </a:ext>
            </a:extLst>
          </p:cNvPr>
          <p:cNvSpPr>
            <a:spLocks noGrp="1"/>
          </p:cNvSpPr>
          <p:nvPr>
            <p:ph type="title"/>
          </p:nvPr>
        </p:nvSpPr>
        <p:spPr>
          <a:xfrm>
            <a:off x="288518" y="376381"/>
            <a:ext cx="2040558" cy="602506"/>
          </a:xfrm>
        </p:spPr>
        <p:txBody>
          <a:bodyPr lIns="180000" tIns="93600" rIns="180000" bIns="93600"/>
          <a:lstStyle>
            <a:lvl1pPr algn="l">
              <a:defRPr/>
            </a:lvl1pPr>
          </a:lstStyle>
          <a:p>
            <a:endParaRPr lang="en-GB" dirty="0"/>
          </a:p>
        </p:txBody>
      </p:sp>
      <p:grpSp>
        <p:nvGrpSpPr>
          <p:cNvPr id="12" name="Group 11">
            <a:extLst>
              <a:ext uri="{FF2B5EF4-FFF2-40B4-BE49-F238E27FC236}">
                <a16:creationId xmlns:a16="http://schemas.microsoft.com/office/drawing/2014/main" id="{B60EFD7B-6CF6-47FC-B0C8-76ECC84CD1DB}"/>
              </a:ext>
            </a:extLst>
          </p:cNvPr>
          <p:cNvGrpSpPr/>
          <p:nvPr userDrawn="1"/>
        </p:nvGrpSpPr>
        <p:grpSpPr>
          <a:xfrm>
            <a:off x="155245" y="216759"/>
            <a:ext cx="437727" cy="569144"/>
            <a:chOff x="434532" y="466621"/>
            <a:chExt cx="1225205" cy="1225205"/>
          </a:xfrm>
        </p:grpSpPr>
        <p:grpSp>
          <p:nvGrpSpPr>
            <p:cNvPr id="13" name="Group 12">
              <a:extLst>
                <a:ext uri="{FF2B5EF4-FFF2-40B4-BE49-F238E27FC236}">
                  <a16:creationId xmlns:a16="http://schemas.microsoft.com/office/drawing/2014/main" id="{A49D1DBC-443F-46CA-B44B-F9AE690DDF3E}"/>
                </a:ext>
              </a:extLst>
            </p:cNvPr>
            <p:cNvGrpSpPr>
              <a:grpSpLocks noChangeAspect="1"/>
            </p:cNvGrpSpPr>
            <p:nvPr userDrawn="1"/>
          </p:nvGrpSpPr>
          <p:grpSpPr>
            <a:xfrm rot="18900000">
              <a:off x="647093" y="812151"/>
              <a:ext cx="471488" cy="153360"/>
              <a:chOff x="11661248" y="7789719"/>
              <a:chExt cx="1293156" cy="420621"/>
            </a:xfrm>
          </p:grpSpPr>
          <p:cxnSp>
            <p:nvCxnSpPr>
              <p:cNvPr id="17" name="Straight Connector 16">
                <a:extLst>
                  <a:ext uri="{FF2B5EF4-FFF2-40B4-BE49-F238E27FC236}">
                    <a16:creationId xmlns:a16="http://schemas.microsoft.com/office/drawing/2014/main" id="{CAB2C530-33D2-474B-9432-E4143C6BE6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8E3C931C-ED15-4979-8860-5C2348A863A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AD9341F-68A3-4633-BB48-407BF2CD2B0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id="{0A3614E6-A7BB-4DE0-A119-FA7B4A37FCB9}"/>
                </a:ext>
              </a:extLst>
            </p:cNvPr>
            <p:cNvGrpSpPr/>
            <p:nvPr userDrawn="1"/>
          </p:nvGrpSpPr>
          <p:grpSpPr>
            <a:xfrm>
              <a:off x="434532" y="466621"/>
              <a:ext cx="1225205" cy="1225205"/>
              <a:chOff x="12636425" y="442230"/>
              <a:chExt cx="1860336" cy="1860336"/>
            </a:xfrm>
          </p:grpSpPr>
          <p:cxnSp>
            <p:nvCxnSpPr>
              <p:cNvPr id="15" name="Straight Connector 14">
                <a:extLst>
                  <a:ext uri="{FF2B5EF4-FFF2-40B4-BE49-F238E27FC236}">
                    <a16:creationId xmlns:a16="http://schemas.microsoft.com/office/drawing/2014/main" id="{8F2B8BE7-25D6-4229-8A21-F1F2F6C29F1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61464E7E-48D4-4969-B261-F330490237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39158576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isyDeck Master - 4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3225083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93889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isyDeck Master - 49">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userDrawn="1">
            <p:ph type="pic" sz="quarter" idx="13"/>
          </p:nvPr>
        </p:nvSpPr>
        <p:spPr>
          <a:xfrm>
            <a:off x="0" y="0"/>
            <a:ext cx="4172954"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7" name="Title 1"/>
          <p:cNvSpPr>
            <a:spLocks noGrp="1"/>
          </p:cNvSpPr>
          <p:nvPr>
            <p:ph type="ctrTitle" hasCustomPrompt="1"/>
          </p:nvPr>
        </p:nvSpPr>
        <p:spPr>
          <a:xfrm>
            <a:off x="4489372" y="418024"/>
            <a:ext cx="3903302" cy="980912"/>
          </a:xfrm>
          <a:prstGeom prst="rect">
            <a:avLst/>
          </a:prstGeom>
        </p:spPr>
        <p:txBody>
          <a:bodyPr vert="horz" wrap="square" lIns="180000" tIns="93600" rIns="180000" bIns="93600" rtlCol="0" anchor="t" anchorCtr="0">
            <a:spAutoFit/>
          </a:bodyPr>
          <a:lstStyle>
            <a:lvl1pPr algn="l">
              <a:defRPr lang="en-GB" dirty="0"/>
            </a:lvl1pPr>
          </a:lstStyle>
          <a:p>
            <a:pPr lvl="0" algn="l" defTabSz="649343">
              <a:lnSpc>
                <a:spcPct val="100000"/>
              </a:lnSpc>
            </a:pPr>
            <a:r>
              <a:rPr lang="en-US" dirty="0"/>
              <a:t>Click to ADD slide title</a:t>
            </a:r>
            <a:endParaRPr lang="en-GB" dirty="0"/>
          </a:p>
        </p:txBody>
      </p:sp>
      <p:grpSp>
        <p:nvGrpSpPr>
          <p:cNvPr id="38" name="Group 37"/>
          <p:cNvGrpSpPr/>
          <p:nvPr userDrawn="1"/>
        </p:nvGrpSpPr>
        <p:grpSpPr>
          <a:xfrm>
            <a:off x="4356100" y="258402"/>
            <a:ext cx="437727" cy="569144"/>
            <a:chOff x="494744" y="523692"/>
            <a:chExt cx="1225205" cy="1225205"/>
          </a:xfrm>
        </p:grpSpPr>
        <p:grpSp>
          <p:nvGrpSpPr>
            <p:cNvPr id="39" name="Group 38"/>
            <p:cNvGrpSpPr>
              <a:grpSpLocks noChangeAspect="1"/>
            </p:cNvGrpSpPr>
            <p:nvPr userDrawn="1"/>
          </p:nvGrpSpPr>
          <p:grpSpPr>
            <a:xfrm rot="18900000">
              <a:off x="707305" y="869222"/>
              <a:ext cx="471488" cy="153360"/>
              <a:chOff x="11661248" y="7789719"/>
              <a:chExt cx="1293156" cy="420621"/>
            </a:xfrm>
          </p:grpSpPr>
          <p:cxnSp>
            <p:nvCxnSpPr>
              <p:cNvPr id="43" name="Straight Connector 42"/>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5" name="Straight Connector 44"/>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0" name="Group 39"/>
            <p:cNvGrpSpPr/>
            <p:nvPr userDrawn="1"/>
          </p:nvGrpSpPr>
          <p:grpSpPr>
            <a:xfrm>
              <a:off x="494744" y="523692"/>
              <a:ext cx="1225205" cy="1225205"/>
              <a:chOff x="12636425" y="442230"/>
              <a:chExt cx="1860336" cy="1860336"/>
            </a:xfrm>
          </p:grpSpPr>
          <p:cxnSp>
            <p:nvCxnSpPr>
              <p:cNvPr id="41" name="Straight Connector 40"/>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4" name="Picture 13">
            <a:extLst>
              <a:ext uri="{FF2B5EF4-FFF2-40B4-BE49-F238E27FC236}">
                <a16:creationId xmlns:a16="http://schemas.microsoft.com/office/drawing/2014/main" id="{A6026458-ADFD-43FC-B5DD-ED445B47F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119603" y="3081074"/>
            <a:ext cx="6372225" cy="210078"/>
          </a:xfrm>
          <a:prstGeom prst="rect">
            <a:avLst/>
          </a:prstGeom>
        </p:spPr>
      </p:pic>
      <p:sp>
        <p:nvSpPr>
          <p:cNvPr id="4" name="Footer Placeholder 3">
            <a:extLst>
              <a:ext uri="{FF2B5EF4-FFF2-40B4-BE49-F238E27FC236}">
                <a16:creationId xmlns:a16="http://schemas.microsoft.com/office/drawing/2014/main" id="{7867AB0E-E120-4ACF-AA04-B6BDB7E72494}"/>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89008769-B858-43AF-A628-26A729FEDD2B}"/>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64446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isyDeck Master - 50">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4545192" y="1"/>
            <a:ext cx="4175226" cy="2362140"/>
          </a:xfrm>
          <a:custGeom>
            <a:avLst/>
            <a:gdLst>
              <a:gd name="connsiteX0" fmla="*/ 0 w 4382162"/>
              <a:gd name="connsiteY0" fmla="*/ 0 h 2542213"/>
              <a:gd name="connsiteX1" fmla="*/ 4382162 w 4382162"/>
              <a:gd name="connsiteY1" fmla="*/ 0 h 2542213"/>
              <a:gd name="connsiteX2" fmla="*/ 4382162 w 4382162"/>
              <a:gd name="connsiteY2" fmla="*/ 2542213 h 2542213"/>
              <a:gd name="connsiteX3" fmla="*/ 0 w 4382162"/>
              <a:gd name="connsiteY3" fmla="*/ 2542213 h 2542213"/>
            </a:gdLst>
            <a:ahLst/>
            <a:cxnLst>
              <a:cxn ang="0">
                <a:pos x="connsiteX0" y="connsiteY0"/>
              </a:cxn>
              <a:cxn ang="0">
                <a:pos x="connsiteX1" y="connsiteY1"/>
              </a:cxn>
              <a:cxn ang="0">
                <a:pos x="connsiteX2" y="connsiteY2"/>
              </a:cxn>
              <a:cxn ang="0">
                <a:pos x="connsiteX3" y="connsiteY3"/>
              </a:cxn>
            </a:cxnLst>
            <a:rect l="l" t="t" r="r" b="b"/>
            <a:pathLst>
              <a:path w="4382162" h="2542213">
                <a:moveTo>
                  <a:pt x="0" y="0"/>
                </a:moveTo>
                <a:lnTo>
                  <a:pt x="4382162" y="0"/>
                </a:lnTo>
                <a:lnTo>
                  <a:pt x="4382162" y="2542213"/>
                </a:lnTo>
                <a:lnTo>
                  <a:pt x="0" y="2542213"/>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95830"/>
            <a:ext cx="8712200" cy="256659"/>
          </a:xfrm>
          <a:prstGeom prst="rect">
            <a:avLst/>
          </a:prstGeom>
        </p:spPr>
      </p:pic>
      <p:sp>
        <p:nvSpPr>
          <p:cNvPr id="6" name="Rectangle 5"/>
          <p:cNvSpPr/>
          <p:nvPr userDrawn="1"/>
        </p:nvSpPr>
        <p:spPr>
          <a:xfrm>
            <a:off x="0" y="2362140"/>
            <a:ext cx="8712200" cy="3337122"/>
          </a:xfrm>
          <a:prstGeom prst="rect">
            <a:avLst/>
          </a:prstGeom>
          <a:solidFill>
            <a:schemeClr val="tx1">
              <a:alpha val="10196"/>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grpSp>
        <p:nvGrpSpPr>
          <p:cNvPr id="25" name="Group 24">
            <a:extLst>
              <a:ext uri="{FF2B5EF4-FFF2-40B4-BE49-F238E27FC236}">
                <a16:creationId xmlns:a16="http://schemas.microsoft.com/office/drawing/2014/main" id="{F05408A0-1D48-4F1F-A7B4-562277508340}"/>
              </a:ext>
            </a:extLst>
          </p:cNvPr>
          <p:cNvGrpSpPr/>
          <p:nvPr userDrawn="1"/>
        </p:nvGrpSpPr>
        <p:grpSpPr>
          <a:xfrm>
            <a:off x="155245" y="216759"/>
            <a:ext cx="437727" cy="569144"/>
            <a:chOff x="494744" y="523692"/>
            <a:chExt cx="1225205" cy="1225205"/>
          </a:xfrm>
        </p:grpSpPr>
        <p:grpSp>
          <p:nvGrpSpPr>
            <p:cNvPr id="26" name="Group 25">
              <a:extLst>
                <a:ext uri="{FF2B5EF4-FFF2-40B4-BE49-F238E27FC236}">
                  <a16:creationId xmlns:a16="http://schemas.microsoft.com/office/drawing/2014/main" id="{695B9F65-EA79-4C84-98FD-676A7BD3701C}"/>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id="{C2E4677C-F4DA-4BB4-982E-F219A5BEC03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B62AAB17-90A7-41E4-8933-5E33CD9C76D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8B683F85-39F3-4C54-8D8E-7B05B335A28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id="{A5E1FBCB-6D3A-4959-BF96-BA1A016E87F3}"/>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id="{A78F309A-2518-4C45-A4EC-35A20439EE25}"/>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2A5A7E61-4F3D-4C01-95CF-061254EA7A2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id="{BDE28D2D-7B59-4FBC-A843-B91388ED15F6}"/>
              </a:ext>
            </a:extLst>
          </p:cNvPr>
          <p:cNvSpPr>
            <a:spLocks noGrp="1"/>
          </p:cNvSpPr>
          <p:nvPr userDrawn="1">
            <p:ph type="title"/>
          </p:nvPr>
        </p:nvSpPr>
        <p:spPr>
          <a:xfrm>
            <a:off x="288518" y="376381"/>
            <a:ext cx="4019540" cy="602506"/>
          </a:xfrm>
        </p:spPr>
        <p:txBody>
          <a:bodyPr lIns="180000" tIns="93600" rIns="180000" bIns="93600"/>
          <a:lstStyle>
            <a:lvl1pPr algn="l">
              <a:defRPr/>
            </a:lvl1pPr>
          </a:lstStyle>
          <a:p>
            <a:endParaRPr lang="en-GB" dirty="0"/>
          </a:p>
        </p:txBody>
      </p:sp>
      <p:sp>
        <p:nvSpPr>
          <p:cNvPr id="34" name="Footer Placeholder 33">
            <a:extLst>
              <a:ext uri="{FF2B5EF4-FFF2-40B4-BE49-F238E27FC236}">
                <a16:creationId xmlns:a16="http://schemas.microsoft.com/office/drawing/2014/main" id="{8749DBC8-8B57-4210-8E59-0164338B3DA1}"/>
              </a:ext>
            </a:extLst>
          </p:cNvPr>
          <p:cNvSpPr>
            <a:spLocks noGrp="1"/>
          </p:cNvSpPr>
          <p:nvPr userDrawn="1">
            <p:ph type="ftr" sz="quarter" idx="13"/>
          </p:nvPr>
        </p:nvSpPr>
        <p:spPr/>
        <p:txBody>
          <a:bodyPr lIns="180000" tIns="93600" rIns="180000" bIns="93600"/>
          <a:lstStyle/>
          <a:p>
            <a:endParaRPr lang="en-GB" dirty="0">
              <a:solidFill>
                <a:srgbClr val="737373"/>
              </a:solidFill>
            </a:endParaRPr>
          </a:p>
        </p:txBody>
      </p:sp>
      <p:sp>
        <p:nvSpPr>
          <p:cNvPr id="35" name="Slide Number Placeholder 34">
            <a:extLst>
              <a:ext uri="{FF2B5EF4-FFF2-40B4-BE49-F238E27FC236}">
                <a16:creationId xmlns:a16="http://schemas.microsoft.com/office/drawing/2014/main" id="{ACBA367D-A06F-4CDF-AD16-A0B8DBA8468B}"/>
              </a:ext>
            </a:extLst>
          </p:cNvPr>
          <p:cNvSpPr>
            <a:spLocks noGrp="1"/>
          </p:cNvSpPr>
          <p:nvPr userDrawn="1">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6" name="Rectangle 35">
            <a:extLst>
              <a:ext uri="{FF2B5EF4-FFF2-40B4-BE49-F238E27FC236}">
                <a16:creationId xmlns:a16="http://schemas.microsoft.com/office/drawing/2014/main" id="{4B49F89A-EDFA-447F-AD46-7B33011DF0CF}"/>
              </a:ext>
            </a:extLst>
          </p:cNvPr>
          <p:cNvSpPr/>
          <p:nvPr userDrawn="1"/>
        </p:nvSpPr>
        <p:spPr>
          <a:xfrm>
            <a:off x="-8219" y="2362140"/>
            <a:ext cx="8720419" cy="61524"/>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val="192425928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isyDeck Master - 51">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D8656C67-B135-411C-9808-0CD60925E34A}"/>
              </a:ext>
            </a:extLst>
          </p:cNvPr>
          <p:cNvSpPr>
            <a:spLocks noGrp="1"/>
          </p:cNvSpPr>
          <p:nvPr>
            <p:ph type="title"/>
          </p:nvPr>
        </p:nvSpPr>
        <p:spPr>
          <a:xfrm>
            <a:off x="288518" y="376381"/>
            <a:ext cx="40195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5654832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isyDeck Master - 5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71C737-33A3-45A4-8358-29EF31B1F331}"/>
              </a:ext>
            </a:extLst>
          </p:cNvPr>
          <p:cNvGrpSpPr/>
          <p:nvPr userDrawn="1"/>
        </p:nvGrpSpPr>
        <p:grpSpPr>
          <a:xfrm>
            <a:off x="155244" y="1099095"/>
            <a:ext cx="437727" cy="569144"/>
            <a:chOff x="494744" y="523692"/>
            <a:chExt cx="1225205" cy="1225205"/>
          </a:xfrm>
        </p:grpSpPr>
        <p:grpSp>
          <p:nvGrpSpPr>
            <p:cNvPr id="7" name="Group 6">
              <a:extLst>
                <a:ext uri="{FF2B5EF4-FFF2-40B4-BE49-F238E27FC236}">
                  <a16:creationId xmlns:a16="http://schemas.microsoft.com/office/drawing/2014/main" id="{FEC6ACA2-F629-44A5-A62B-12AEC6A81741}"/>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id="{D6850660-EEB6-4F72-943D-2985D8EBE9F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F53FF03-7523-437C-885B-54B667AEAAF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6AA307AE-A450-4890-8027-80C905249BB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id="{092C175C-D09A-48F7-A3BD-A1C3E3AB2B2E}"/>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id="{9D582301-82C3-4775-BF81-4782082883C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856D930C-FA8D-4177-856B-24838F8FA70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id="{EB0F736A-F160-4DDA-AB37-0463C4ED46A5}"/>
              </a:ext>
            </a:extLst>
          </p:cNvPr>
          <p:cNvSpPr>
            <a:spLocks noGrp="1"/>
          </p:cNvSpPr>
          <p:nvPr>
            <p:ph type="title"/>
          </p:nvPr>
        </p:nvSpPr>
        <p:spPr>
          <a:xfrm>
            <a:off x="288517" y="1258717"/>
            <a:ext cx="3125674" cy="602506"/>
          </a:xfrm>
        </p:spPr>
        <p:txBody>
          <a:bodyPr lIns="180000" tIns="93600" rIns="180000" bIns="93600"/>
          <a:lstStyle>
            <a:lvl1pPr algn="l">
              <a:defRPr/>
            </a:lvl1pPr>
          </a:lstStyle>
          <a:p>
            <a:endParaRPr lang="en-GB" dirty="0"/>
          </a:p>
        </p:txBody>
      </p:sp>
      <p:sp>
        <p:nvSpPr>
          <p:cNvPr id="16" name="Rectangle 15">
            <a:extLst>
              <a:ext uri="{FF2B5EF4-FFF2-40B4-BE49-F238E27FC236}">
                <a16:creationId xmlns:a16="http://schemas.microsoft.com/office/drawing/2014/main" id="{82D7D752-063A-406F-B506-4BBD267A3A0C}"/>
              </a:ext>
            </a:extLst>
          </p:cNvPr>
          <p:cNvSpPr/>
          <p:nvPr userDrawn="1"/>
        </p:nvSpPr>
        <p:spPr>
          <a:xfrm>
            <a:off x="0" y="4050048"/>
            <a:ext cx="8712200" cy="2322177"/>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4" name="Footer Placeholder 3">
            <a:extLst>
              <a:ext uri="{FF2B5EF4-FFF2-40B4-BE49-F238E27FC236}">
                <a16:creationId xmlns:a16="http://schemas.microsoft.com/office/drawing/2014/main" id="{25363830-2CD2-42C7-A718-BAAEC8A7D7FC}"/>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5" name="Slide Number Placeholder 4">
            <a:extLst>
              <a:ext uri="{FF2B5EF4-FFF2-40B4-BE49-F238E27FC236}">
                <a16:creationId xmlns:a16="http://schemas.microsoft.com/office/drawing/2014/main" id="{5CC25487-D100-4919-A4E6-E9B66B110F9C}"/>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grpSp>
        <p:nvGrpSpPr>
          <p:cNvPr id="15" name="Group 14">
            <a:extLst>
              <a:ext uri="{FF2B5EF4-FFF2-40B4-BE49-F238E27FC236}">
                <a16:creationId xmlns:a16="http://schemas.microsoft.com/office/drawing/2014/main" id="{8BC4B13E-894B-4C9D-B938-41A52EAE5DEE}"/>
              </a:ext>
            </a:extLst>
          </p:cNvPr>
          <p:cNvGrpSpPr>
            <a:grpSpLocks noChangeAspect="1"/>
          </p:cNvGrpSpPr>
          <p:nvPr userDrawn="1"/>
        </p:nvGrpSpPr>
        <p:grpSpPr>
          <a:xfrm rot="8100000" flipH="1" flipV="1">
            <a:off x="-6413" y="4131163"/>
            <a:ext cx="203928" cy="86245"/>
            <a:chOff x="11661248" y="7789719"/>
            <a:chExt cx="1293156" cy="420621"/>
          </a:xfrm>
        </p:grpSpPr>
        <p:cxnSp>
          <p:nvCxnSpPr>
            <p:cNvPr id="17" name="Straight Connector 16">
              <a:extLst>
                <a:ext uri="{FF2B5EF4-FFF2-40B4-BE49-F238E27FC236}">
                  <a16:creationId xmlns:a16="http://schemas.microsoft.com/office/drawing/2014/main" id="{3F5376B7-10AD-44B0-9302-50F937EA174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54CF1CE8-5E27-46FB-B67F-8DD21F556126}"/>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C17190A8-E60F-4C41-B8AA-0B1B37A5B328}"/>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4212036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isyDeck Master - 53">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277740-0D10-4A58-ACDB-D44F3001E08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23" name="Slide Number Placeholder 22">
            <a:extLst>
              <a:ext uri="{FF2B5EF4-FFF2-40B4-BE49-F238E27FC236}">
                <a16:creationId xmlns:a16="http://schemas.microsoft.com/office/drawing/2014/main" id="{1528DD63-2EA6-4C54-BE93-9C8C371AB36F}"/>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4" name="Title 1">
            <a:extLst>
              <a:ext uri="{FF2B5EF4-FFF2-40B4-BE49-F238E27FC236}">
                <a16:creationId xmlns:a16="http://schemas.microsoft.com/office/drawing/2014/main" id="{570EFA35-088C-4F0A-A77B-7C1B0AAEFCAC}"/>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id="{A47C4F62-72BB-45FE-ADA2-DD3A6963E53E}"/>
              </a:ext>
            </a:extLst>
          </p:cNvPr>
          <p:cNvGrpSpPr/>
          <p:nvPr userDrawn="1"/>
        </p:nvGrpSpPr>
        <p:grpSpPr>
          <a:xfrm>
            <a:off x="155245" y="216759"/>
            <a:ext cx="437727" cy="569144"/>
            <a:chOff x="434532" y="466621"/>
            <a:chExt cx="1225205" cy="1225205"/>
          </a:xfrm>
        </p:grpSpPr>
        <p:grpSp>
          <p:nvGrpSpPr>
            <p:cNvPr id="26" name="Group 25">
              <a:extLst>
                <a:ext uri="{FF2B5EF4-FFF2-40B4-BE49-F238E27FC236}">
                  <a16:creationId xmlns:a16="http://schemas.microsoft.com/office/drawing/2014/main" id="{F606F0E0-F505-4F1B-85A7-B9513117CEE0}"/>
                </a:ext>
              </a:extLst>
            </p:cNvPr>
            <p:cNvGrpSpPr>
              <a:grpSpLocks noChangeAspect="1"/>
            </p:cNvGrpSpPr>
            <p:nvPr userDrawn="1"/>
          </p:nvGrpSpPr>
          <p:grpSpPr>
            <a:xfrm rot="18900000">
              <a:off x="647093" y="812151"/>
              <a:ext cx="471488" cy="153360"/>
              <a:chOff x="11661248" y="7789719"/>
              <a:chExt cx="1293156" cy="420621"/>
            </a:xfrm>
          </p:grpSpPr>
          <p:cxnSp>
            <p:nvCxnSpPr>
              <p:cNvPr id="30" name="Straight Connector 29">
                <a:extLst>
                  <a:ext uri="{FF2B5EF4-FFF2-40B4-BE49-F238E27FC236}">
                    <a16:creationId xmlns:a16="http://schemas.microsoft.com/office/drawing/2014/main" id="{E8D97353-21CD-40CD-83A3-B4A014CB9FE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C9B693E6-3BFD-4C6F-B632-03110C0AF99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468D2F9E-12BE-43D5-B65C-E9DFC2641DE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id="{65FC2D8F-691A-40D0-8E06-6F7337ED90FB}"/>
                </a:ext>
              </a:extLst>
            </p:cNvPr>
            <p:cNvGrpSpPr/>
            <p:nvPr userDrawn="1"/>
          </p:nvGrpSpPr>
          <p:grpSpPr>
            <a:xfrm>
              <a:off x="434532" y="466621"/>
              <a:ext cx="1225205" cy="1225205"/>
              <a:chOff x="12636425" y="442230"/>
              <a:chExt cx="1860336" cy="1860336"/>
            </a:xfrm>
          </p:grpSpPr>
          <p:cxnSp>
            <p:nvCxnSpPr>
              <p:cNvPr id="28" name="Straight Connector 27">
                <a:extLst>
                  <a:ext uri="{FF2B5EF4-FFF2-40B4-BE49-F238E27FC236}">
                    <a16:creationId xmlns:a16="http://schemas.microsoft.com/office/drawing/2014/main" id="{BDA737FD-DFCA-4E4A-93F8-53374575851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15B2D2B0-085A-48D4-B94F-E243D0407AE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3" name="Group 2">
            <a:extLst>
              <a:ext uri="{FF2B5EF4-FFF2-40B4-BE49-F238E27FC236}">
                <a16:creationId xmlns:a16="http://schemas.microsoft.com/office/drawing/2014/main" id="{FE4ACCD1-46AD-4A6F-B795-15C77B0CB9BC}"/>
              </a:ext>
            </a:extLst>
          </p:cNvPr>
          <p:cNvGrpSpPr/>
          <p:nvPr userDrawn="1"/>
        </p:nvGrpSpPr>
        <p:grpSpPr>
          <a:xfrm>
            <a:off x="125367" y="978887"/>
            <a:ext cx="8467097" cy="5088051"/>
            <a:chOff x="350904" y="2107266"/>
            <a:chExt cx="23699541" cy="10953126"/>
          </a:xfrm>
        </p:grpSpPr>
        <p:grpSp>
          <p:nvGrpSpPr>
            <p:cNvPr id="7" name="Group 6"/>
            <p:cNvGrpSpPr/>
            <p:nvPr userDrawn="1"/>
          </p:nvGrpSpPr>
          <p:grpSpPr>
            <a:xfrm>
              <a:off x="352083" y="2107266"/>
              <a:ext cx="23698362" cy="10953126"/>
              <a:chOff x="420688" y="152878"/>
              <a:chExt cx="8308975" cy="4858353"/>
            </a:xfrm>
          </p:grpSpPr>
          <p:grpSp>
            <p:nvGrpSpPr>
              <p:cNvPr id="8" name="Group 7"/>
              <p:cNvGrpSpPr/>
              <p:nvPr/>
            </p:nvGrpSpPr>
            <p:grpSpPr>
              <a:xfrm>
                <a:off x="420688" y="152879"/>
                <a:ext cx="8308975" cy="4858352"/>
                <a:chOff x="420688" y="152879"/>
                <a:chExt cx="8308975" cy="4858352"/>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60" y="4573081"/>
                  <a:ext cx="8108830" cy="438150"/>
                </a:xfrm>
                <a:prstGeom prst="rect">
                  <a:avLst/>
                </a:prstGeom>
              </p:spPr>
            </p:pic>
            <p:sp>
              <p:nvSpPr>
                <p:cNvPr id="13" name="Freeform 13"/>
                <p:cNvSpPr>
                  <a:spLocks noEditPoints="1"/>
                </p:cNvSpPr>
                <p:nvPr/>
              </p:nvSpPr>
              <p:spPr bwMode="auto">
                <a:xfrm>
                  <a:off x="420688" y="152879"/>
                  <a:ext cx="8308975" cy="4772025"/>
                </a:xfrm>
                <a:custGeom>
                  <a:avLst/>
                  <a:gdLst>
                    <a:gd name="T0" fmla="*/ 696 w 2784"/>
                    <a:gd name="T1" fmla="*/ 0 h 1600"/>
                    <a:gd name="T2" fmla="*/ 696 w 2784"/>
                    <a:gd name="T3" fmla="*/ 0 h 1600"/>
                    <a:gd name="T4" fmla="*/ 696 w 2784"/>
                    <a:gd name="T5" fmla="*/ 0 h 1600"/>
                    <a:gd name="T6" fmla="*/ 696 w 2784"/>
                    <a:gd name="T7" fmla="*/ 0 h 1600"/>
                    <a:gd name="T8" fmla="*/ 696 w 2784"/>
                    <a:gd name="T9" fmla="*/ 0 h 1600"/>
                    <a:gd name="T10" fmla="*/ 2084 w 2784"/>
                    <a:gd name="T11" fmla="*/ 0 h 1600"/>
                    <a:gd name="T12" fmla="*/ 2084 w 2784"/>
                    <a:gd name="T13" fmla="*/ 0 h 1600"/>
                    <a:gd name="T14" fmla="*/ 2084 w 2784"/>
                    <a:gd name="T15" fmla="*/ 0 h 1600"/>
                    <a:gd name="T16" fmla="*/ 2084 w 2784"/>
                    <a:gd name="T17" fmla="*/ 0 h 1600"/>
                    <a:gd name="T18" fmla="*/ 1390 w 2784"/>
                    <a:gd name="T19" fmla="*/ 64 h 1600"/>
                    <a:gd name="T20" fmla="*/ 696 w 2784"/>
                    <a:gd name="T21" fmla="*/ 0 h 1600"/>
                    <a:gd name="T22" fmla="*/ 696 w 2784"/>
                    <a:gd name="T23" fmla="*/ 0 h 1600"/>
                    <a:gd name="T24" fmla="*/ 0 w 2784"/>
                    <a:gd name="T25" fmla="*/ 64 h 1600"/>
                    <a:gd name="T26" fmla="*/ 0 w 2784"/>
                    <a:gd name="T27" fmla="*/ 1600 h 1600"/>
                    <a:gd name="T28" fmla="*/ 696 w 2784"/>
                    <a:gd name="T29" fmla="*/ 1536 h 1600"/>
                    <a:gd name="T30" fmla="*/ 1392 w 2784"/>
                    <a:gd name="T31" fmla="*/ 1600 h 1600"/>
                    <a:gd name="T32" fmla="*/ 2084 w 2784"/>
                    <a:gd name="T33" fmla="*/ 1536 h 1600"/>
                    <a:gd name="T34" fmla="*/ 2784 w 2784"/>
                    <a:gd name="T35" fmla="*/ 1600 h 1600"/>
                    <a:gd name="T36" fmla="*/ 2784 w 2784"/>
                    <a:gd name="T37" fmla="*/ 64 h 1600"/>
                    <a:gd name="T38" fmla="*/ 2084 w 2784"/>
                    <a:gd name="T3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4" h="1600">
                      <a:moveTo>
                        <a:pt x="696" y="0"/>
                      </a:moveTo>
                      <a:cubicBezTo>
                        <a:pt x="696" y="0"/>
                        <a:pt x="696" y="0"/>
                        <a:pt x="696" y="0"/>
                      </a:cubicBezTo>
                      <a:moveTo>
                        <a:pt x="696" y="0"/>
                      </a:moveTo>
                      <a:cubicBezTo>
                        <a:pt x="696" y="0"/>
                        <a:pt x="696" y="0"/>
                        <a:pt x="696" y="0"/>
                      </a:cubicBezTo>
                      <a:cubicBezTo>
                        <a:pt x="696" y="0"/>
                        <a:pt x="696" y="0"/>
                        <a:pt x="696" y="0"/>
                      </a:cubicBezTo>
                      <a:moveTo>
                        <a:pt x="2084" y="0"/>
                      </a:moveTo>
                      <a:cubicBezTo>
                        <a:pt x="2084" y="0"/>
                        <a:pt x="2084" y="0"/>
                        <a:pt x="2084" y="0"/>
                      </a:cubicBezTo>
                      <a:cubicBezTo>
                        <a:pt x="2084" y="0"/>
                        <a:pt x="2084" y="0"/>
                        <a:pt x="2084" y="0"/>
                      </a:cubicBezTo>
                      <a:cubicBezTo>
                        <a:pt x="2084" y="0"/>
                        <a:pt x="2084" y="0"/>
                        <a:pt x="2084" y="0"/>
                      </a:cubicBezTo>
                      <a:cubicBezTo>
                        <a:pt x="1390" y="64"/>
                        <a:pt x="1390" y="64"/>
                        <a:pt x="1390" y="64"/>
                      </a:cubicBezTo>
                      <a:cubicBezTo>
                        <a:pt x="696" y="0"/>
                        <a:pt x="696" y="0"/>
                        <a:pt x="696" y="0"/>
                      </a:cubicBezTo>
                      <a:cubicBezTo>
                        <a:pt x="696" y="0"/>
                        <a:pt x="696" y="0"/>
                        <a:pt x="696" y="0"/>
                      </a:cubicBezTo>
                      <a:cubicBezTo>
                        <a:pt x="0" y="64"/>
                        <a:pt x="0" y="64"/>
                        <a:pt x="0" y="64"/>
                      </a:cubicBezTo>
                      <a:cubicBezTo>
                        <a:pt x="0" y="576"/>
                        <a:pt x="0" y="1088"/>
                        <a:pt x="0" y="1600"/>
                      </a:cubicBezTo>
                      <a:cubicBezTo>
                        <a:pt x="696" y="1536"/>
                        <a:pt x="696" y="1536"/>
                        <a:pt x="696" y="1536"/>
                      </a:cubicBezTo>
                      <a:cubicBezTo>
                        <a:pt x="1392" y="1600"/>
                        <a:pt x="1392" y="1600"/>
                        <a:pt x="1392" y="1600"/>
                      </a:cubicBezTo>
                      <a:cubicBezTo>
                        <a:pt x="2084" y="1536"/>
                        <a:pt x="2084" y="1536"/>
                        <a:pt x="2084" y="1536"/>
                      </a:cubicBezTo>
                      <a:cubicBezTo>
                        <a:pt x="2784" y="1600"/>
                        <a:pt x="2784" y="1600"/>
                        <a:pt x="2784" y="1600"/>
                      </a:cubicBezTo>
                      <a:cubicBezTo>
                        <a:pt x="2784" y="1088"/>
                        <a:pt x="2784" y="576"/>
                        <a:pt x="2784" y="64"/>
                      </a:cubicBezTo>
                      <a:cubicBezTo>
                        <a:pt x="2084" y="0"/>
                        <a:pt x="2084" y="0"/>
                        <a:pt x="2084" y="0"/>
                      </a:cubicBezTo>
                    </a:path>
                  </a:pathLst>
                </a:custGeom>
                <a:solidFill>
                  <a:schemeClr val="accent1"/>
                </a:solidFill>
                <a:ln>
                  <a:noFill/>
                </a:ln>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nvGrpSpPr>
              <p:cNvPr id="9" name="Group 8"/>
              <p:cNvGrpSpPr/>
              <p:nvPr/>
            </p:nvGrpSpPr>
            <p:grpSpPr>
              <a:xfrm>
                <a:off x="2503488" y="152878"/>
                <a:ext cx="6226175" cy="4772025"/>
                <a:chOff x="1458913" y="1041400"/>
                <a:chExt cx="6226175" cy="4772025"/>
              </a:xfrm>
              <a:solidFill>
                <a:srgbClr val="000000">
                  <a:alpha val="10196"/>
                </a:srgbClr>
              </a:solidFill>
            </p:grpSpPr>
            <p:sp>
              <p:nvSpPr>
                <p:cNvPr id="10" name="Freeform 17"/>
                <p:cNvSpPr>
                  <a:spLocks/>
                </p:cNvSpPr>
                <p:nvPr/>
              </p:nvSpPr>
              <p:spPr bwMode="auto">
                <a:xfrm>
                  <a:off x="1458913" y="1041400"/>
                  <a:ext cx="2082800" cy="4772025"/>
                </a:xfrm>
                <a:custGeom>
                  <a:avLst/>
                  <a:gdLst>
                    <a:gd name="T0" fmla="*/ 0 w 698"/>
                    <a:gd name="T1" fmla="*/ 0 h 1600"/>
                    <a:gd name="T2" fmla="*/ 1 w 698"/>
                    <a:gd name="T3" fmla="*/ 1536 h 1600"/>
                    <a:gd name="T4" fmla="*/ 698 w 698"/>
                    <a:gd name="T5" fmla="*/ 1600 h 1600"/>
                    <a:gd name="T6" fmla="*/ 698 w 698"/>
                    <a:gd name="T7" fmla="*/ 64 h 1600"/>
                    <a:gd name="T8" fmla="*/ 0 w 698"/>
                    <a:gd name="T9" fmla="*/ 0 h 1600"/>
                  </a:gdLst>
                  <a:ahLst/>
                  <a:cxnLst>
                    <a:cxn ang="0">
                      <a:pos x="T0" y="T1"/>
                    </a:cxn>
                    <a:cxn ang="0">
                      <a:pos x="T2" y="T3"/>
                    </a:cxn>
                    <a:cxn ang="0">
                      <a:pos x="T4" y="T5"/>
                    </a:cxn>
                    <a:cxn ang="0">
                      <a:pos x="T6" y="T7"/>
                    </a:cxn>
                    <a:cxn ang="0">
                      <a:pos x="T8" y="T9"/>
                    </a:cxn>
                  </a:cxnLst>
                  <a:rect l="0" t="0" r="r" b="b"/>
                  <a:pathLst>
                    <a:path w="698" h="1600">
                      <a:moveTo>
                        <a:pt x="0" y="0"/>
                      </a:moveTo>
                      <a:cubicBezTo>
                        <a:pt x="0" y="512"/>
                        <a:pt x="1" y="1024"/>
                        <a:pt x="1" y="1536"/>
                      </a:cubicBezTo>
                      <a:cubicBezTo>
                        <a:pt x="698" y="1600"/>
                        <a:pt x="698" y="1600"/>
                        <a:pt x="698" y="1600"/>
                      </a:cubicBezTo>
                      <a:cubicBezTo>
                        <a:pt x="698" y="1088"/>
                        <a:pt x="698" y="576"/>
                        <a:pt x="698" y="6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sp>
              <p:nvSpPr>
                <p:cNvPr id="11" name="Freeform 18"/>
                <p:cNvSpPr>
                  <a:spLocks/>
                </p:cNvSpPr>
                <p:nvPr/>
              </p:nvSpPr>
              <p:spPr bwMode="auto">
                <a:xfrm>
                  <a:off x="5605463" y="1041400"/>
                  <a:ext cx="2079625" cy="4772025"/>
                </a:xfrm>
                <a:custGeom>
                  <a:avLst/>
                  <a:gdLst>
                    <a:gd name="T0" fmla="*/ 0 w 697"/>
                    <a:gd name="T1" fmla="*/ 0 h 1600"/>
                    <a:gd name="T2" fmla="*/ 0 w 697"/>
                    <a:gd name="T3" fmla="*/ 1536 h 1600"/>
                    <a:gd name="T4" fmla="*/ 697 w 697"/>
                    <a:gd name="T5" fmla="*/ 1600 h 1600"/>
                    <a:gd name="T6" fmla="*/ 697 w 697"/>
                    <a:gd name="T7" fmla="*/ 64 h 1600"/>
                    <a:gd name="T8" fmla="*/ 0 w 697"/>
                    <a:gd name="T9" fmla="*/ 0 h 1600"/>
                  </a:gdLst>
                  <a:ahLst/>
                  <a:cxnLst>
                    <a:cxn ang="0">
                      <a:pos x="T0" y="T1"/>
                    </a:cxn>
                    <a:cxn ang="0">
                      <a:pos x="T2" y="T3"/>
                    </a:cxn>
                    <a:cxn ang="0">
                      <a:pos x="T4" y="T5"/>
                    </a:cxn>
                    <a:cxn ang="0">
                      <a:pos x="T6" y="T7"/>
                    </a:cxn>
                    <a:cxn ang="0">
                      <a:pos x="T8" y="T9"/>
                    </a:cxn>
                  </a:cxnLst>
                  <a:rect l="0" t="0" r="r" b="b"/>
                  <a:pathLst>
                    <a:path w="697" h="1600">
                      <a:moveTo>
                        <a:pt x="0" y="0"/>
                      </a:moveTo>
                      <a:cubicBezTo>
                        <a:pt x="0" y="512"/>
                        <a:pt x="0" y="1024"/>
                        <a:pt x="0" y="1536"/>
                      </a:cubicBezTo>
                      <a:cubicBezTo>
                        <a:pt x="697" y="1600"/>
                        <a:pt x="697" y="1600"/>
                        <a:pt x="697" y="1600"/>
                      </a:cubicBezTo>
                      <a:cubicBezTo>
                        <a:pt x="697" y="1088"/>
                        <a:pt x="697" y="576"/>
                        <a:pt x="697" y="6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grpSp>
          <p:nvGrpSpPr>
            <p:cNvPr id="20" name="Group 19">
              <a:extLst>
                <a:ext uri="{FF2B5EF4-FFF2-40B4-BE49-F238E27FC236}">
                  <a16:creationId xmlns:a16="http://schemas.microsoft.com/office/drawing/2014/main" id="{BC5E9855-FE2A-4AF4-9A14-7A7DC7A2CF90}"/>
                </a:ext>
              </a:extLst>
            </p:cNvPr>
            <p:cNvGrpSpPr>
              <a:grpSpLocks noChangeAspect="1"/>
            </p:cNvGrpSpPr>
            <p:nvPr userDrawn="1"/>
          </p:nvGrpSpPr>
          <p:grpSpPr>
            <a:xfrm rot="8100000" flipH="1" flipV="1">
              <a:off x="350904" y="2720426"/>
              <a:ext cx="471488" cy="153360"/>
              <a:chOff x="11661248" y="7789719"/>
              <a:chExt cx="1293156" cy="420621"/>
            </a:xfrm>
          </p:grpSpPr>
          <p:cxnSp>
            <p:nvCxnSpPr>
              <p:cNvPr id="21" name="Straight Connector 20">
                <a:extLst>
                  <a:ext uri="{FF2B5EF4-FFF2-40B4-BE49-F238E27FC236}">
                    <a16:creationId xmlns:a16="http://schemas.microsoft.com/office/drawing/2014/main" id="{7F274217-FA12-4455-BE99-23779DE9F6A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86F17B3F-1D10-44AF-8DE0-2A60A4CEB140}"/>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id="{A8B415E1-1399-4307-82B2-BC2FDA46980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357448128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isyDeck Master - 54">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591C262C-55CA-4821-9EC5-5ADF59C5ECF9}"/>
              </a:ext>
            </a:extLst>
          </p:cNvPr>
          <p:cNvSpPr/>
          <p:nvPr userDrawn="1"/>
        </p:nvSpPr>
        <p:spPr>
          <a:xfrm>
            <a:off x="1269014" y="0"/>
            <a:ext cx="7443186" cy="6372225"/>
          </a:xfrm>
          <a:custGeom>
            <a:avLst/>
            <a:gdLst>
              <a:gd name="connsiteX0" fmla="*/ 4182493 w 20833596"/>
              <a:gd name="connsiteY0" fmla="*/ 0 h 13717588"/>
              <a:gd name="connsiteX1" fmla="*/ 6524338 w 20833596"/>
              <a:gd name="connsiteY1" fmla="*/ 0 h 13717588"/>
              <a:gd name="connsiteX2" fmla="*/ 7456667 w 20833596"/>
              <a:gd name="connsiteY2" fmla="*/ 0 h 13717588"/>
              <a:gd name="connsiteX3" fmla="*/ 11735742 w 20833596"/>
              <a:gd name="connsiteY3" fmla="*/ 0 h 13717588"/>
              <a:gd name="connsiteX4" fmla="*/ 17552514 w 20833596"/>
              <a:gd name="connsiteY4" fmla="*/ 0 h 13717588"/>
              <a:gd name="connsiteX5" fmla="*/ 20833596 w 20833596"/>
              <a:gd name="connsiteY5" fmla="*/ 0 h 13717588"/>
              <a:gd name="connsiteX6" fmla="*/ 20833596 w 20833596"/>
              <a:gd name="connsiteY6" fmla="*/ 13717588 h 13717588"/>
              <a:gd name="connsiteX7" fmla="*/ 17552514 w 20833596"/>
              <a:gd name="connsiteY7" fmla="*/ 13717588 h 13717588"/>
              <a:gd name="connsiteX8" fmla="*/ 15918236 w 20833596"/>
              <a:gd name="connsiteY8" fmla="*/ 13717588 h 13717588"/>
              <a:gd name="connsiteX9" fmla="*/ 7456667 w 20833596"/>
              <a:gd name="connsiteY9" fmla="*/ 13717588 h 13717588"/>
              <a:gd name="connsiteX10" fmla="*/ 6524338 w 20833596"/>
              <a:gd name="connsiteY10" fmla="*/ 13717588 h 13717588"/>
              <a:gd name="connsiteX11" fmla="*/ 0 w 20833596"/>
              <a:gd name="connsiteY11" fmla="*/ 13717588 h 13717588"/>
              <a:gd name="connsiteX12" fmla="*/ 899038 w 20833596"/>
              <a:gd name="connsiteY12" fmla="*/ 10768962 h 13717588"/>
              <a:gd name="connsiteX13" fmla="*/ 963519 w 20833596"/>
              <a:gd name="connsiteY13" fmla="*/ 10770592 h 13717588"/>
              <a:gd name="connsiteX14" fmla="*/ 4890060 w 20833596"/>
              <a:gd name="connsiteY14" fmla="*/ 6844052 h 13717588"/>
              <a:gd name="connsiteX15" fmla="*/ 3158885 w 20833596"/>
              <a:gd name="connsiteY15" fmla="*/ 3588100 h 13717588"/>
              <a:gd name="connsiteX16" fmla="*/ 3099993 w 20833596"/>
              <a:gd name="connsiteY16" fmla="*/ 3550345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3596" h="13717588">
                <a:moveTo>
                  <a:pt x="4182493" y="0"/>
                </a:moveTo>
                <a:lnTo>
                  <a:pt x="6524338" y="0"/>
                </a:lnTo>
                <a:lnTo>
                  <a:pt x="7456667" y="0"/>
                </a:lnTo>
                <a:lnTo>
                  <a:pt x="11735742" y="0"/>
                </a:lnTo>
                <a:lnTo>
                  <a:pt x="17552514" y="0"/>
                </a:lnTo>
                <a:lnTo>
                  <a:pt x="20833596" y="0"/>
                </a:lnTo>
                <a:lnTo>
                  <a:pt x="20833596" y="13717588"/>
                </a:lnTo>
                <a:lnTo>
                  <a:pt x="17552514" y="13717588"/>
                </a:lnTo>
                <a:lnTo>
                  <a:pt x="15918236" y="13717588"/>
                </a:lnTo>
                <a:lnTo>
                  <a:pt x="7456667" y="13717588"/>
                </a:lnTo>
                <a:lnTo>
                  <a:pt x="6524338" y="13717588"/>
                </a:lnTo>
                <a:lnTo>
                  <a:pt x="0" y="13717588"/>
                </a:lnTo>
                <a:lnTo>
                  <a:pt x="899038" y="10768962"/>
                </a:lnTo>
                <a:lnTo>
                  <a:pt x="963519" y="10770592"/>
                </a:lnTo>
                <a:cubicBezTo>
                  <a:pt x="3132087" y="10770592"/>
                  <a:pt x="4890060" y="9012619"/>
                  <a:pt x="4890060" y="6844052"/>
                </a:cubicBezTo>
                <a:cubicBezTo>
                  <a:pt x="4890060" y="5488697"/>
                  <a:pt x="4203352" y="4293728"/>
                  <a:pt x="3158885" y="3588100"/>
                </a:cubicBezTo>
                <a:lnTo>
                  <a:pt x="3099993" y="3550345"/>
                </a:lnTo>
                <a:close/>
              </a:path>
            </a:pathLst>
          </a:custGeom>
          <a:solidFill>
            <a:schemeClr val="bg2">
              <a:alpha val="3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 name="Footer Placeholder 1">
            <a:extLst>
              <a:ext uri="{FF2B5EF4-FFF2-40B4-BE49-F238E27FC236}">
                <a16:creationId xmlns:a16="http://schemas.microsoft.com/office/drawing/2014/main"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D8656C67-B135-411C-9808-0CD60925E34A}"/>
              </a:ext>
            </a:extLst>
          </p:cNvPr>
          <p:cNvSpPr>
            <a:spLocks noGrp="1"/>
          </p:cNvSpPr>
          <p:nvPr>
            <p:ph type="title"/>
          </p:nvPr>
        </p:nvSpPr>
        <p:spPr>
          <a:xfrm>
            <a:off x="288518"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16182969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isyDeck Master - 55">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6E95BB0-8179-4209-B5A0-31E9B49A0BAA}"/>
              </a:ext>
            </a:extLst>
          </p:cNvPr>
          <p:cNvSpPr/>
          <p:nvPr userDrawn="1"/>
        </p:nvSpPr>
        <p:spPr>
          <a:xfrm>
            <a:off x="0" y="4439220"/>
            <a:ext cx="8712200" cy="83287"/>
          </a:xfrm>
          <a:prstGeom prst="rect">
            <a:avLst/>
          </a:prstGeom>
          <a:solidFill>
            <a:schemeClr val="accent1">
              <a:lumMod val="20000"/>
              <a:lumOff val="8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Footer Placeholder 1">
            <a:extLst>
              <a:ext uri="{FF2B5EF4-FFF2-40B4-BE49-F238E27FC236}">
                <a16:creationId xmlns:a16="http://schemas.microsoft.com/office/drawing/2014/main" id="{377C44BA-EEF6-43E9-8DB5-645E256149CC}"/>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id="{F34093A5-F57C-4987-A75A-784458F0058C}"/>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2" name="Freeform: Shape 21">
            <a:extLst>
              <a:ext uri="{FF2B5EF4-FFF2-40B4-BE49-F238E27FC236}">
                <a16:creationId xmlns:a16="http://schemas.microsoft.com/office/drawing/2014/main" id="{CCAA8F42-C7CF-4447-B7FB-F74ABEC0DEAF}"/>
              </a:ext>
            </a:extLst>
          </p:cNvPr>
          <p:cNvSpPr/>
          <p:nvPr userDrawn="1"/>
        </p:nvSpPr>
        <p:spPr>
          <a:xfrm rot="10800000">
            <a:off x="0" y="0"/>
            <a:ext cx="8712200" cy="4851492"/>
          </a:xfrm>
          <a:custGeom>
            <a:avLst/>
            <a:gdLst>
              <a:gd name="connsiteX0" fmla="*/ 24385588 w 24385588"/>
              <a:gd name="connsiteY0" fmla="*/ 10443882 h 10443882"/>
              <a:gd name="connsiteX1" fmla="*/ 0 w 24385588"/>
              <a:gd name="connsiteY1" fmla="*/ 10443882 h 10443882"/>
              <a:gd name="connsiteX2" fmla="*/ 0 w 24385588"/>
              <a:gd name="connsiteY2" fmla="*/ 869576 h 10443882"/>
              <a:gd name="connsiteX3" fmla="*/ 21228885 w 24385588"/>
              <a:gd name="connsiteY3" fmla="*/ 869576 h 10443882"/>
              <a:gd name="connsiteX4" fmla="*/ 22081288 w 24385588"/>
              <a:gd name="connsiteY4" fmla="*/ 0 h 10443882"/>
              <a:gd name="connsiteX5" fmla="*/ 22933690 w 24385588"/>
              <a:gd name="connsiteY5" fmla="*/ 869576 h 10443882"/>
              <a:gd name="connsiteX6" fmla="*/ 24385588 w 24385588"/>
              <a:gd name="connsiteY6" fmla="*/ 869576 h 104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5588" h="10443882">
                <a:moveTo>
                  <a:pt x="24385588" y="10443882"/>
                </a:moveTo>
                <a:lnTo>
                  <a:pt x="0" y="10443882"/>
                </a:lnTo>
                <a:lnTo>
                  <a:pt x="0" y="869576"/>
                </a:lnTo>
                <a:lnTo>
                  <a:pt x="21228885" y="869576"/>
                </a:lnTo>
                <a:lnTo>
                  <a:pt x="22081288" y="0"/>
                </a:lnTo>
                <a:lnTo>
                  <a:pt x="22933690" y="869576"/>
                </a:lnTo>
                <a:lnTo>
                  <a:pt x="24385588" y="869576"/>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36" name="Group 35">
            <a:extLst>
              <a:ext uri="{FF2B5EF4-FFF2-40B4-BE49-F238E27FC236}">
                <a16:creationId xmlns:a16="http://schemas.microsoft.com/office/drawing/2014/main" id="{D5C70763-48BE-4BA9-A939-F69C95C4D0B7}"/>
              </a:ext>
            </a:extLst>
          </p:cNvPr>
          <p:cNvGrpSpPr>
            <a:grpSpLocks noChangeAspect="1"/>
          </p:cNvGrpSpPr>
          <p:nvPr userDrawn="1"/>
        </p:nvGrpSpPr>
        <p:grpSpPr>
          <a:xfrm rot="8100000" flipH="1" flipV="1">
            <a:off x="-6413" y="81115"/>
            <a:ext cx="203928" cy="86245"/>
            <a:chOff x="11661248" y="7789719"/>
            <a:chExt cx="1293156" cy="420621"/>
          </a:xfrm>
        </p:grpSpPr>
        <p:cxnSp>
          <p:nvCxnSpPr>
            <p:cNvPr id="37" name="Straight Connector 36">
              <a:extLst>
                <a:ext uri="{FF2B5EF4-FFF2-40B4-BE49-F238E27FC236}">
                  <a16:creationId xmlns:a16="http://schemas.microsoft.com/office/drawing/2014/main" id="{689FCF2D-5202-4430-B390-1649C0FE285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3B3CE7AC-7299-419F-9947-AAF487F5A6E2}"/>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8DECE812-95E6-4456-ACE1-E04153B36957}"/>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Freeform 79">
            <a:extLst>
              <a:ext uri="{FF2B5EF4-FFF2-40B4-BE49-F238E27FC236}">
                <a16:creationId xmlns:a16="http://schemas.microsoft.com/office/drawing/2014/main" id="{0B6C220F-2C87-4B1D-B0AB-41F41A389996}"/>
              </a:ext>
            </a:extLst>
          </p:cNvPr>
          <p:cNvSpPr>
            <a:spLocks noChangeAspect="1" noEditPoints="1"/>
          </p:cNvSpPr>
          <p:nvPr userDrawn="1"/>
        </p:nvSpPr>
        <p:spPr bwMode="auto">
          <a:xfrm>
            <a:off x="5448860" y="262741"/>
            <a:ext cx="2942798" cy="3826301"/>
          </a:xfrm>
          <a:custGeom>
            <a:avLst/>
            <a:gdLst>
              <a:gd name="T0" fmla="*/ 116 w 176"/>
              <a:gd name="T1" fmla="*/ 80 h 176"/>
              <a:gd name="T2" fmla="*/ 116 w 176"/>
              <a:gd name="T3" fmla="*/ 88 h 176"/>
              <a:gd name="T4" fmla="*/ 152 w 176"/>
              <a:gd name="T5" fmla="*/ 84 h 176"/>
              <a:gd name="T6" fmla="*/ 148 w 176"/>
              <a:gd name="T7" fmla="*/ 64 h 176"/>
              <a:gd name="T8" fmla="*/ 148 w 176"/>
              <a:gd name="T9" fmla="*/ 56 h 176"/>
              <a:gd name="T10" fmla="*/ 148 w 176"/>
              <a:gd name="T11" fmla="*/ 64 h 176"/>
              <a:gd name="T12" fmla="*/ 136 w 176"/>
              <a:gd name="T13" fmla="*/ 60 h 176"/>
              <a:gd name="T14" fmla="*/ 128 w 176"/>
              <a:gd name="T15" fmla="*/ 60 h 176"/>
              <a:gd name="T16" fmla="*/ 148 w 176"/>
              <a:gd name="T17" fmla="*/ 112 h 176"/>
              <a:gd name="T18" fmla="*/ 112 w 176"/>
              <a:gd name="T19" fmla="*/ 116 h 176"/>
              <a:gd name="T20" fmla="*/ 148 w 176"/>
              <a:gd name="T21" fmla="*/ 120 h 176"/>
              <a:gd name="T22" fmla="*/ 148 w 176"/>
              <a:gd name="T23" fmla="*/ 112 h 176"/>
              <a:gd name="T24" fmla="*/ 156 w 176"/>
              <a:gd name="T25" fmla="*/ 8 h 176"/>
              <a:gd name="T26" fmla="*/ 156 w 176"/>
              <a:gd name="T27" fmla="*/ 0 h 176"/>
              <a:gd name="T28" fmla="*/ 48 w 176"/>
              <a:gd name="T29" fmla="*/ 4 h 176"/>
              <a:gd name="T30" fmla="*/ 148 w 176"/>
              <a:gd name="T31" fmla="*/ 96 h 176"/>
              <a:gd name="T32" fmla="*/ 112 w 176"/>
              <a:gd name="T33" fmla="*/ 100 h 176"/>
              <a:gd name="T34" fmla="*/ 148 w 176"/>
              <a:gd name="T35" fmla="*/ 104 h 176"/>
              <a:gd name="T36" fmla="*/ 148 w 176"/>
              <a:gd name="T37" fmla="*/ 96 h 176"/>
              <a:gd name="T38" fmla="*/ 164 w 176"/>
              <a:gd name="T39" fmla="*/ 24 h 176"/>
              <a:gd name="T40" fmla="*/ 164 w 176"/>
              <a:gd name="T41" fmla="*/ 16 h 176"/>
              <a:gd name="T42" fmla="*/ 36 w 176"/>
              <a:gd name="T43" fmla="*/ 20 h 176"/>
              <a:gd name="T44" fmla="*/ 52 w 176"/>
              <a:gd name="T45" fmla="*/ 152 h 176"/>
              <a:gd name="T46" fmla="*/ 152 w 176"/>
              <a:gd name="T47" fmla="*/ 148 h 176"/>
              <a:gd name="T48" fmla="*/ 52 w 176"/>
              <a:gd name="T49" fmla="*/ 144 h 176"/>
              <a:gd name="T50" fmla="*/ 52 w 176"/>
              <a:gd name="T51" fmla="*/ 152 h 176"/>
              <a:gd name="T52" fmla="*/ 116 w 176"/>
              <a:gd name="T53" fmla="*/ 64 h 176"/>
              <a:gd name="T54" fmla="*/ 116 w 176"/>
              <a:gd name="T55" fmla="*/ 56 h 176"/>
              <a:gd name="T56" fmla="*/ 80 w 176"/>
              <a:gd name="T57" fmla="*/ 60 h 176"/>
              <a:gd name="T58" fmla="*/ 52 w 176"/>
              <a:gd name="T59" fmla="*/ 136 h 176"/>
              <a:gd name="T60" fmla="*/ 152 w 176"/>
              <a:gd name="T61" fmla="*/ 132 h 176"/>
              <a:gd name="T62" fmla="*/ 52 w 176"/>
              <a:gd name="T63" fmla="*/ 128 h 176"/>
              <a:gd name="T64" fmla="*/ 52 w 176"/>
              <a:gd name="T65" fmla="*/ 136 h 176"/>
              <a:gd name="T66" fmla="*/ 32 w 176"/>
              <a:gd name="T67" fmla="*/ 32 h 176"/>
              <a:gd name="T68" fmla="*/ 24 w 176"/>
              <a:gd name="T69" fmla="*/ 56 h 176"/>
              <a:gd name="T70" fmla="*/ 0 w 176"/>
              <a:gd name="T71" fmla="*/ 64 h 176"/>
              <a:gd name="T72" fmla="*/ 24 w 176"/>
              <a:gd name="T73" fmla="*/ 176 h 176"/>
              <a:gd name="T74" fmla="*/ 176 w 176"/>
              <a:gd name="T75" fmla="*/ 168 h 176"/>
              <a:gd name="T76" fmla="*/ 168 w 176"/>
              <a:gd name="T77" fmla="*/ 32 h 176"/>
              <a:gd name="T78" fmla="*/ 24 w 176"/>
              <a:gd name="T79" fmla="*/ 168 h 176"/>
              <a:gd name="T80" fmla="*/ 8 w 176"/>
              <a:gd name="T81" fmla="*/ 64 h 176"/>
              <a:gd name="T82" fmla="*/ 24 w 176"/>
              <a:gd name="T83" fmla="*/ 148 h 176"/>
              <a:gd name="T84" fmla="*/ 32 w 176"/>
              <a:gd name="T85" fmla="*/ 148 h 176"/>
              <a:gd name="T86" fmla="*/ 168 w 176"/>
              <a:gd name="T87" fmla="*/ 40 h 176"/>
              <a:gd name="T88" fmla="*/ 68 w 176"/>
              <a:gd name="T89" fmla="*/ 64 h 176"/>
              <a:gd name="T90" fmla="*/ 68 w 176"/>
              <a:gd name="T91" fmla="*/ 56 h 176"/>
              <a:gd name="T92" fmla="*/ 68 w 176"/>
              <a:gd name="T93" fmla="*/ 64 h 176"/>
              <a:gd name="T94" fmla="*/ 92 w 176"/>
              <a:gd name="T95" fmla="*/ 120 h 176"/>
              <a:gd name="T96" fmla="*/ 96 w 176"/>
              <a:gd name="T97" fmla="*/ 84 h 176"/>
              <a:gd name="T98" fmla="*/ 52 w 176"/>
              <a:gd name="T99" fmla="*/ 80 h 176"/>
              <a:gd name="T100" fmla="*/ 48 w 176"/>
              <a:gd name="T101" fmla="*/ 116 h 176"/>
              <a:gd name="T102" fmla="*/ 56 w 176"/>
              <a:gd name="T103" fmla="*/ 88 h 176"/>
              <a:gd name="T104" fmla="*/ 88 w 176"/>
              <a:gd name="T105" fmla="*/ 112 h 176"/>
              <a:gd name="T106" fmla="*/ 56 w 176"/>
              <a:gd name="T107" fmla="*/ 88 h 176"/>
              <a:gd name="T108" fmla="*/ 56 w 176"/>
              <a:gd name="T109" fmla="*/ 60 h 176"/>
              <a:gd name="T110" fmla="*/ 48 w 176"/>
              <a:gd name="T111"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64"/>
                </a:moveTo>
                <a:cubicBezTo>
                  <a:pt x="150" y="64"/>
                  <a:pt x="152" y="62"/>
                  <a:pt x="152" y="60"/>
                </a:cubicBezTo>
                <a:cubicBezTo>
                  <a:pt x="152" y="58"/>
                  <a:pt x="150" y="56"/>
                  <a:pt x="148" y="56"/>
                </a:cubicBezTo>
                <a:cubicBezTo>
                  <a:pt x="146" y="56"/>
                  <a:pt x="144" y="58"/>
                  <a:pt x="144" y="60"/>
                </a:cubicBezTo>
                <a:cubicBezTo>
                  <a:pt x="144" y="62"/>
                  <a:pt x="146" y="64"/>
                  <a:pt x="148" y="64"/>
                </a:cubicBezTo>
                <a:moveTo>
                  <a:pt x="132" y="64"/>
                </a:moveTo>
                <a:cubicBezTo>
                  <a:pt x="134" y="64"/>
                  <a:pt x="136" y="62"/>
                  <a:pt x="136" y="60"/>
                </a:cubicBezTo>
                <a:cubicBezTo>
                  <a:pt x="136" y="58"/>
                  <a:pt x="134" y="56"/>
                  <a:pt x="132" y="56"/>
                </a:cubicBezTo>
                <a:cubicBezTo>
                  <a:pt x="130" y="56"/>
                  <a:pt x="128" y="58"/>
                  <a:pt x="128" y="60"/>
                </a:cubicBezTo>
                <a:cubicBezTo>
                  <a:pt x="128" y="62"/>
                  <a:pt x="130" y="64"/>
                  <a:pt x="132" y="64"/>
                </a:cubicBezTo>
                <a:moveTo>
                  <a:pt x="148" y="112"/>
                </a:moveTo>
                <a:cubicBezTo>
                  <a:pt x="116" y="112"/>
                  <a:pt x="116" y="112"/>
                  <a:pt x="116" y="112"/>
                </a:cubicBezTo>
                <a:cubicBezTo>
                  <a:pt x="114" y="112"/>
                  <a:pt x="112" y="114"/>
                  <a:pt x="112" y="116"/>
                </a:cubicBezTo>
                <a:cubicBezTo>
                  <a:pt x="112" y="118"/>
                  <a:pt x="114" y="120"/>
                  <a:pt x="116" y="120"/>
                </a:cubicBezTo>
                <a:cubicBezTo>
                  <a:pt x="148" y="120"/>
                  <a:pt x="148" y="120"/>
                  <a:pt x="148" y="120"/>
                </a:cubicBezTo>
                <a:cubicBezTo>
                  <a:pt x="150" y="120"/>
                  <a:pt x="152" y="118"/>
                  <a:pt x="152" y="116"/>
                </a:cubicBezTo>
                <a:cubicBezTo>
                  <a:pt x="152" y="114"/>
                  <a:pt x="150" y="112"/>
                  <a:pt x="148" y="112"/>
                </a:cubicBezTo>
                <a:moveTo>
                  <a:pt x="52" y="8"/>
                </a:moveTo>
                <a:cubicBezTo>
                  <a:pt x="156" y="8"/>
                  <a:pt x="156" y="8"/>
                  <a:pt x="156" y="8"/>
                </a:cubicBezTo>
                <a:cubicBezTo>
                  <a:pt x="158" y="8"/>
                  <a:pt x="160" y="6"/>
                  <a:pt x="160" y="4"/>
                </a:cubicBezTo>
                <a:cubicBezTo>
                  <a:pt x="160" y="2"/>
                  <a:pt x="158" y="0"/>
                  <a:pt x="156" y="0"/>
                </a:cubicBezTo>
                <a:cubicBezTo>
                  <a:pt x="52" y="0"/>
                  <a:pt x="52" y="0"/>
                  <a:pt x="52" y="0"/>
                </a:cubicBezTo>
                <a:cubicBezTo>
                  <a:pt x="50" y="0"/>
                  <a:pt x="48" y="2"/>
                  <a:pt x="48" y="4"/>
                </a:cubicBezTo>
                <a:cubicBezTo>
                  <a:pt x="48" y="6"/>
                  <a:pt x="50" y="8"/>
                  <a:pt x="52" y="8"/>
                </a:cubicBezTo>
                <a:moveTo>
                  <a:pt x="148" y="96"/>
                </a:moveTo>
                <a:cubicBezTo>
                  <a:pt x="116" y="96"/>
                  <a:pt x="116" y="96"/>
                  <a:pt x="116" y="96"/>
                </a:cubicBezTo>
                <a:cubicBezTo>
                  <a:pt x="114" y="96"/>
                  <a:pt x="112" y="98"/>
                  <a:pt x="112" y="100"/>
                </a:cubicBezTo>
                <a:cubicBezTo>
                  <a:pt x="112" y="102"/>
                  <a:pt x="114" y="104"/>
                  <a:pt x="116" y="104"/>
                </a:cubicBezTo>
                <a:cubicBezTo>
                  <a:pt x="148" y="104"/>
                  <a:pt x="148" y="104"/>
                  <a:pt x="148" y="104"/>
                </a:cubicBezTo>
                <a:cubicBezTo>
                  <a:pt x="150" y="104"/>
                  <a:pt x="152" y="102"/>
                  <a:pt x="152" y="100"/>
                </a:cubicBezTo>
                <a:cubicBezTo>
                  <a:pt x="152" y="98"/>
                  <a:pt x="150" y="96"/>
                  <a:pt x="148" y="96"/>
                </a:cubicBezTo>
                <a:moveTo>
                  <a:pt x="40" y="24"/>
                </a:moveTo>
                <a:cubicBezTo>
                  <a:pt x="164" y="24"/>
                  <a:pt x="164" y="24"/>
                  <a:pt x="164" y="24"/>
                </a:cubicBezTo>
                <a:cubicBezTo>
                  <a:pt x="166" y="24"/>
                  <a:pt x="168" y="22"/>
                  <a:pt x="168" y="20"/>
                </a:cubicBezTo>
                <a:cubicBezTo>
                  <a:pt x="168" y="18"/>
                  <a:pt x="166" y="16"/>
                  <a:pt x="164" y="16"/>
                </a:cubicBezTo>
                <a:cubicBezTo>
                  <a:pt x="40" y="16"/>
                  <a:pt x="40" y="16"/>
                  <a:pt x="40" y="16"/>
                </a:cubicBezTo>
                <a:cubicBezTo>
                  <a:pt x="38" y="16"/>
                  <a:pt x="36" y="18"/>
                  <a:pt x="36" y="20"/>
                </a:cubicBezTo>
                <a:cubicBezTo>
                  <a:pt x="36" y="22"/>
                  <a:pt x="38" y="24"/>
                  <a:pt x="40" y="24"/>
                </a:cubicBezTo>
                <a:moveTo>
                  <a:pt x="52" y="152"/>
                </a:moveTo>
                <a:cubicBezTo>
                  <a:pt x="148" y="152"/>
                  <a:pt x="148" y="152"/>
                  <a:pt x="148" y="152"/>
                </a:cubicBezTo>
                <a:cubicBezTo>
                  <a:pt x="150" y="152"/>
                  <a:pt x="152" y="150"/>
                  <a:pt x="152" y="148"/>
                </a:cubicBezTo>
                <a:cubicBezTo>
                  <a:pt x="152" y="146"/>
                  <a:pt x="150" y="144"/>
                  <a:pt x="148" y="144"/>
                </a:cubicBezTo>
                <a:cubicBezTo>
                  <a:pt x="52" y="144"/>
                  <a:pt x="52" y="144"/>
                  <a:pt x="52" y="144"/>
                </a:cubicBezTo>
                <a:cubicBezTo>
                  <a:pt x="50" y="144"/>
                  <a:pt x="48" y="146"/>
                  <a:pt x="48" y="148"/>
                </a:cubicBezTo>
                <a:cubicBezTo>
                  <a:pt x="48" y="150"/>
                  <a:pt x="50" y="152"/>
                  <a:pt x="52" y="152"/>
                </a:cubicBezTo>
                <a:moveTo>
                  <a:pt x="84" y="64"/>
                </a:moveTo>
                <a:cubicBezTo>
                  <a:pt x="116" y="64"/>
                  <a:pt x="116" y="64"/>
                  <a:pt x="116" y="64"/>
                </a:cubicBezTo>
                <a:cubicBezTo>
                  <a:pt x="118" y="64"/>
                  <a:pt x="120" y="62"/>
                  <a:pt x="120" y="60"/>
                </a:cubicBezTo>
                <a:cubicBezTo>
                  <a:pt x="120" y="58"/>
                  <a:pt x="118" y="56"/>
                  <a:pt x="116" y="56"/>
                </a:cubicBezTo>
                <a:cubicBezTo>
                  <a:pt x="84" y="56"/>
                  <a:pt x="84" y="56"/>
                  <a:pt x="84" y="56"/>
                </a:cubicBezTo>
                <a:cubicBezTo>
                  <a:pt x="82" y="56"/>
                  <a:pt x="80" y="58"/>
                  <a:pt x="80" y="60"/>
                </a:cubicBezTo>
                <a:cubicBezTo>
                  <a:pt x="80" y="62"/>
                  <a:pt x="82" y="64"/>
                  <a:pt x="84" y="64"/>
                </a:cubicBezTo>
                <a:moveTo>
                  <a:pt x="52" y="136"/>
                </a:moveTo>
                <a:cubicBezTo>
                  <a:pt x="148" y="136"/>
                  <a:pt x="148" y="136"/>
                  <a:pt x="148" y="136"/>
                </a:cubicBezTo>
                <a:cubicBezTo>
                  <a:pt x="150" y="136"/>
                  <a:pt x="152" y="134"/>
                  <a:pt x="152" y="132"/>
                </a:cubicBezTo>
                <a:cubicBezTo>
                  <a:pt x="152" y="130"/>
                  <a:pt x="150" y="128"/>
                  <a:pt x="148" y="128"/>
                </a:cubicBezTo>
                <a:cubicBezTo>
                  <a:pt x="52" y="128"/>
                  <a:pt x="52" y="128"/>
                  <a:pt x="52" y="128"/>
                </a:cubicBezTo>
                <a:cubicBezTo>
                  <a:pt x="50" y="128"/>
                  <a:pt x="48" y="130"/>
                  <a:pt x="48" y="132"/>
                </a:cubicBezTo>
                <a:cubicBezTo>
                  <a:pt x="48" y="134"/>
                  <a:pt x="50" y="136"/>
                  <a:pt x="52" y="136"/>
                </a:cubicBezTo>
                <a:moveTo>
                  <a:pt x="168" y="32"/>
                </a:moveTo>
                <a:cubicBezTo>
                  <a:pt x="32" y="32"/>
                  <a:pt x="32" y="32"/>
                  <a:pt x="32" y="32"/>
                </a:cubicBezTo>
                <a:cubicBezTo>
                  <a:pt x="28" y="32"/>
                  <a:pt x="24" y="36"/>
                  <a:pt x="24" y="40"/>
                </a:cubicBezTo>
                <a:cubicBezTo>
                  <a:pt x="24" y="56"/>
                  <a:pt x="24" y="56"/>
                  <a:pt x="24" y="56"/>
                </a:cubicBezTo>
                <a:cubicBezTo>
                  <a:pt x="8" y="56"/>
                  <a:pt x="8" y="56"/>
                  <a:pt x="8" y="56"/>
                </a:cubicBezTo>
                <a:cubicBezTo>
                  <a:pt x="4" y="56"/>
                  <a:pt x="0" y="60"/>
                  <a:pt x="0" y="64"/>
                </a:cubicBezTo>
                <a:cubicBezTo>
                  <a:pt x="0" y="152"/>
                  <a:pt x="0" y="152"/>
                  <a:pt x="0" y="152"/>
                </a:cubicBezTo>
                <a:cubicBezTo>
                  <a:pt x="0" y="165"/>
                  <a:pt x="11" y="176"/>
                  <a:pt x="24" y="176"/>
                </a:cubicBezTo>
                <a:cubicBezTo>
                  <a:pt x="168" y="176"/>
                  <a:pt x="168" y="176"/>
                  <a:pt x="168" y="176"/>
                </a:cubicBezTo>
                <a:cubicBezTo>
                  <a:pt x="172" y="176"/>
                  <a:pt x="176" y="172"/>
                  <a:pt x="176" y="168"/>
                </a:cubicBezTo>
                <a:cubicBezTo>
                  <a:pt x="176" y="40"/>
                  <a:pt x="176" y="40"/>
                  <a:pt x="176" y="40"/>
                </a:cubicBezTo>
                <a:cubicBezTo>
                  <a:pt x="176" y="36"/>
                  <a:pt x="172" y="32"/>
                  <a:pt x="168" y="32"/>
                </a:cubicBezTo>
                <a:moveTo>
                  <a:pt x="168" y="168"/>
                </a:moveTo>
                <a:cubicBezTo>
                  <a:pt x="24" y="168"/>
                  <a:pt x="24" y="168"/>
                  <a:pt x="24" y="168"/>
                </a:cubicBezTo>
                <a:cubicBezTo>
                  <a:pt x="15" y="168"/>
                  <a:pt x="8" y="161"/>
                  <a:pt x="8" y="152"/>
                </a:cubicBezTo>
                <a:cubicBezTo>
                  <a:pt x="8" y="64"/>
                  <a:pt x="8" y="64"/>
                  <a:pt x="8" y="64"/>
                </a:cubicBezTo>
                <a:cubicBezTo>
                  <a:pt x="24" y="64"/>
                  <a:pt x="24" y="64"/>
                  <a:pt x="24" y="64"/>
                </a:cubicBezTo>
                <a:cubicBezTo>
                  <a:pt x="24" y="148"/>
                  <a:pt x="24" y="148"/>
                  <a:pt x="24" y="148"/>
                </a:cubicBezTo>
                <a:cubicBezTo>
                  <a:pt x="24" y="150"/>
                  <a:pt x="26" y="152"/>
                  <a:pt x="28" y="152"/>
                </a:cubicBezTo>
                <a:cubicBezTo>
                  <a:pt x="30" y="152"/>
                  <a:pt x="32" y="150"/>
                  <a:pt x="32" y="148"/>
                </a:cubicBezTo>
                <a:cubicBezTo>
                  <a:pt x="32" y="40"/>
                  <a:pt x="32" y="40"/>
                  <a:pt x="32" y="40"/>
                </a:cubicBezTo>
                <a:cubicBezTo>
                  <a:pt x="168" y="40"/>
                  <a:pt x="168" y="40"/>
                  <a:pt x="168" y="40"/>
                </a:cubicBezTo>
                <a:lnTo>
                  <a:pt x="168" y="168"/>
                </a:lnTo>
                <a:close/>
                <a:moveTo>
                  <a:pt x="68" y="64"/>
                </a:moveTo>
                <a:cubicBezTo>
                  <a:pt x="70" y="64"/>
                  <a:pt x="72" y="62"/>
                  <a:pt x="72" y="60"/>
                </a:cubicBezTo>
                <a:cubicBezTo>
                  <a:pt x="72" y="58"/>
                  <a:pt x="70" y="56"/>
                  <a:pt x="68" y="56"/>
                </a:cubicBezTo>
                <a:cubicBezTo>
                  <a:pt x="66" y="56"/>
                  <a:pt x="64" y="58"/>
                  <a:pt x="64" y="60"/>
                </a:cubicBezTo>
                <a:cubicBezTo>
                  <a:pt x="64" y="62"/>
                  <a:pt x="66" y="64"/>
                  <a:pt x="68" y="64"/>
                </a:cubicBezTo>
                <a:moveTo>
                  <a:pt x="52" y="120"/>
                </a:moveTo>
                <a:cubicBezTo>
                  <a:pt x="92" y="120"/>
                  <a:pt x="92" y="120"/>
                  <a:pt x="92" y="120"/>
                </a:cubicBezTo>
                <a:cubicBezTo>
                  <a:pt x="94" y="120"/>
                  <a:pt x="96" y="118"/>
                  <a:pt x="96" y="116"/>
                </a:cubicBezTo>
                <a:cubicBezTo>
                  <a:pt x="96" y="84"/>
                  <a:pt x="96" y="84"/>
                  <a:pt x="96" y="84"/>
                </a:cubicBezTo>
                <a:cubicBezTo>
                  <a:pt x="96" y="82"/>
                  <a:pt x="94" y="80"/>
                  <a:pt x="92" y="80"/>
                </a:cubicBezTo>
                <a:cubicBezTo>
                  <a:pt x="52" y="80"/>
                  <a:pt x="52" y="80"/>
                  <a:pt x="52" y="80"/>
                </a:cubicBezTo>
                <a:cubicBezTo>
                  <a:pt x="50" y="80"/>
                  <a:pt x="48" y="82"/>
                  <a:pt x="48" y="84"/>
                </a:cubicBezTo>
                <a:cubicBezTo>
                  <a:pt x="48" y="116"/>
                  <a:pt x="48" y="116"/>
                  <a:pt x="48" y="116"/>
                </a:cubicBezTo>
                <a:cubicBezTo>
                  <a:pt x="48" y="118"/>
                  <a:pt x="50" y="120"/>
                  <a:pt x="52" y="120"/>
                </a:cubicBezTo>
                <a:moveTo>
                  <a:pt x="56" y="88"/>
                </a:moveTo>
                <a:cubicBezTo>
                  <a:pt x="88" y="88"/>
                  <a:pt x="88" y="88"/>
                  <a:pt x="88" y="88"/>
                </a:cubicBezTo>
                <a:cubicBezTo>
                  <a:pt x="88" y="112"/>
                  <a:pt x="88" y="112"/>
                  <a:pt x="88" y="112"/>
                </a:cubicBezTo>
                <a:cubicBezTo>
                  <a:pt x="56" y="112"/>
                  <a:pt x="56" y="112"/>
                  <a:pt x="56" y="112"/>
                </a:cubicBezTo>
                <a:lnTo>
                  <a:pt x="56" y="88"/>
                </a:lnTo>
                <a:close/>
                <a:moveTo>
                  <a:pt x="52" y="64"/>
                </a:moveTo>
                <a:cubicBezTo>
                  <a:pt x="54" y="64"/>
                  <a:pt x="56" y="62"/>
                  <a:pt x="56" y="60"/>
                </a:cubicBezTo>
                <a:cubicBezTo>
                  <a:pt x="56" y="58"/>
                  <a:pt x="54" y="56"/>
                  <a:pt x="52" y="56"/>
                </a:cubicBezTo>
                <a:cubicBezTo>
                  <a:pt x="50" y="56"/>
                  <a:pt x="48" y="58"/>
                  <a:pt x="48" y="60"/>
                </a:cubicBezTo>
                <a:cubicBezTo>
                  <a:pt x="48" y="62"/>
                  <a:pt x="50" y="64"/>
                  <a:pt x="52" y="64"/>
                </a:cubicBezTo>
              </a:path>
            </a:pathLst>
          </a:custGeom>
          <a:solidFill>
            <a:schemeClr val="accent1">
              <a:lumMod val="20000"/>
              <a:lumOff val="80000"/>
              <a:alpha val="10196"/>
            </a:schemeClr>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Tree>
    <p:extLst>
      <p:ext uri="{BB962C8B-B14F-4D97-AF65-F5344CB8AC3E}">
        <p14:creationId xmlns:p14="http://schemas.microsoft.com/office/powerpoint/2010/main" val="37203625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isyDeck Master - 56">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78586D3-72F0-4386-A42F-AFC8A88D693A}"/>
              </a:ext>
            </a:extLst>
          </p:cNvPr>
          <p:cNvSpPr>
            <a:spLocks/>
          </p:cNvSpPr>
          <p:nvPr userDrawn="1"/>
        </p:nvSpPr>
        <p:spPr bwMode="auto">
          <a:xfrm flipH="1">
            <a:off x="0" y="0"/>
            <a:ext cx="8712200" cy="4447548"/>
          </a:xfrm>
          <a:custGeom>
            <a:avLst/>
            <a:gdLst>
              <a:gd name="connsiteX0" fmla="*/ 24385588 w 24385588"/>
              <a:gd name="connsiteY0" fmla="*/ 0 h 9574306"/>
              <a:gd name="connsiteX1" fmla="*/ 0 w 24385588"/>
              <a:gd name="connsiteY1" fmla="*/ 0 h 9574306"/>
              <a:gd name="connsiteX2" fmla="*/ 0 w 24385588"/>
              <a:gd name="connsiteY2" fmla="*/ 9574306 h 9574306"/>
              <a:gd name="connsiteX3" fmla="*/ 17228116 w 24385588"/>
              <a:gd name="connsiteY3" fmla="*/ 9574306 h 9574306"/>
              <a:gd name="connsiteX4" fmla="*/ 17191464 w 24385588"/>
              <a:gd name="connsiteY4" fmla="*/ 9413068 h 9574306"/>
              <a:gd name="connsiteX5" fmla="*/ 19653973 w 24385588"/>
              <a:gd name="connsiteY5" fmla="*/ 5703793 h 9574306"/>
              <a:gd name="connsiteX6" fmla="*/ 20775517 w 24385588"/>
              <a:gd name="connsiteY6" fmla="*/ 5655104 h 9574306"/>
              <a:gd name="connsiteX7" fmla="*/ 23484491 w 24385588"/>
              <a:gd name="connsiteY7" fmla="*/ 9479951 h 9574306"/>
              <a:gd name="connsiteX8" fmla="*/ 23461267 w 24385588"/>
              <a:gd name="connsiteY8" fmla="*/ 9574306 h 9574306"/>
              <a:gd name="connsiteX9" fmla="*/ 24385588 w 24385588"/>
              <a:gd name="connsiteY9" fmla="*/ 9574306 h 9574306"/>
              <a:gd name="connsiteX10" fmla="*/ 24385588 w 24385588"/>
              <a:gd name="connsiteY10" fmla="*/ 0 h 957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5588" h="9574306">
                <a:moveTo>
                  <a:pt x="24385588" y="0"/>
                </a:moveTo>
                <a:lnTo>
                  <a:pt x="0" y="0"/>
                </a:lnTo>
                <a:lnTo>
                  <a:pt x="0" y="9574306"/>
                </a:lnTo>
                <a:lnTo>
                  <a:pt x="17228116" y="9574306"/>
                </a:lnTo>
                <a:lnTo>
                  <a:pt x="17191464" y="9413068"/>
                </a:lnTo>
                <a:cubicBezTo>
                  <a:pt x="16906858" y="7869584"/>
                  <a:pt x="17766354" y="6149463"/>
                  <a:pt x="19653973" y="5703793"/>
                </a:cubicBezTo>
                <a:cubicBezTo>
                  <a:pt x="20017477" y="5615268"/>
                  <a:pt x="20407580" y="5606415"/>
                  <a:pt x="20775517" y="5655104"/>
                </a:cubicBezTo>
                <a:cubicBezTo>
                  <a:pt x="22691673" y="5914041"/>
                  <a:pt x="23849876" y="7750871"/>
                  <a:pt x="23484491" y="9479951"/>
                </a:cubicBezTo>
                <a:lnTo>
                  <a:pt x="23461267" y="9574306"/>
                </a:lnTo>
                <a:lnTo>
                  <a:pt x="24385588" y="9574306"/>
                </a:lnTo>
                <a:lnTo>
                  <a:pt x="24385588" y="0"/>
                </a:lnTo>
                <a:close/>
              </a:path>
            </a:pathLst>
          </a:custGeom>
          <a:solidFill>
            <a:schemeClr val="accent1"/>
          </a:solidFill>
          <a:ln>
            <a:noFill/>
          </a:ln>
        </p:spPr>
        <p:txBody>
          <a:bodyPr vert="horz" wrap="square" lIns="64308" tIns="33440" rIns="64308" bIns="33440" numCol="1" anchor="t" anchorCtr="0" compatLnSpc="1">
            <a:prstTxWarp prst="textNoShape">
              <a:avLst/>
            </a:prstTxWarp>
            <a:noAutofit/>
          </a:bodyPr>
          <a:lstStyle/>
          <a:p>
            <a:pPr defTabSz="163358"/>
            <a:endParaRPr lang="en-GB" sz="643" dirty="0">
              <a:solidFill>
                <a:srgbClr val="2E2E2E"/>
              </a:solidFill>
            </a:endParaRPr>
          </a:p>
        </p:txBody>
      </p:sp>
      <p:sp>
        <p:nvSpPr>
          <p:cNvPr id="16" name="Footer Placeholder 1">
            <a:extLst>
              <a:ext uri="{FF2B5EF4-FFF2-40B4-BE49-F238E27FC236}">
                <a16:creationId xmlns:a16="http://schemas.microsoft.com/office/drawing/2014/main" id="{2CE3D520-EFD3-4FBB-80AF-815EE6C2ADD4}"/>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id="{587ADFD4-5B51-4A9C-BA3C-4248EF0EAB99}"/>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9" name="Group 8">
            <a:extLst>
              <a:ext uri="{FF2B5EF4-FFF2-40B4-BE49-F238E27FC236}">
                <a16:creationId xmlns:a16="http://schemas.microsoft.com/office/drawing/2014/main" id="{B909955E-C87E-43C8-A32D-13C37793B573}"/>
              </a:ext>
            </a:extLst>
          </p:cNvPr>
          <p:cNvGrpSpPr>
            <a:grpSpLocks noChangeAspect="1"/>
          </p:cNvGrpSpPr>
          <p:nvPr userDrawn="1"/>
        </p:nvGrpSpPr>
        <p:grpSpPr>
          <a:xfrm rot="8100000" flipH="1" flipV="1">
            <a:off x="-6413" y="81115"/>
            <a:ext cx="203928" cy="86245"/>
            <a:chOff x="11661248" y="7789719"/>
            <a:chExt cx="1293156" cy="420621"/>
          </a:xfrm>
        </p:grpSpPr>
        <p:cxnSp>
          <p:nvCxnSpPr>
            <p:cNvPr id="11" name="Straight Connector 10">
              <a:extLst>
                <a:ext uri="{FF2B5EF4-FFF2-40B4-BE49-F238E27FC236}">
                  <a16:creationId xmlns:a16="http://schemas.microsoft.com/office/drawing/2014/main" id="{9CBCA0C1-9D89-45FE-8D23-FA60A46A4C6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4C53554C-D45F-4950-89E5-5F980EEF413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EB4C2EE9-3AC8-45E8-B3A8-11AA9E1340F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9137192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isyDeck Master - 57">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274849"/>
            <a:ext cx="8712200" cy="5822528"/>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Tree>
    <p:extLst>
      <p:ext uri="{BB962C8B-B14F-4D97-AF65-F5344CB8AC3E}">
        <p14:creationId xmlns:p14="http://schemas.microsoft.com/office/powerpoint/2010/main" val="39558396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isyDeck Master - 58">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8" y="376381"/>
            <a:ext cx="249586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3" name="Parallelogram 12">
            <a:extLst>
              <a:ext uri="{FF2B5EF4-FFF2-40B4-BE49-F238E27FC236}">
                <a16:creationId xmlns:a16="http://schemas.microsoft.com/office/drawing/2014/main" id="{5067AD2B-A53A-4BCA-B3EB-0D003F8F4CBC}"/>
              </a:ext>
            </a:extLst>
          </p:cNvPr>
          <p:cNvSpPr/>
          <p:nvPr userDrawn="1"/>
        </p:nvSpPr>
        <p:spPr>
          <a:xfrm>
            <a:off x="2639527" y="0"/>
            <a:ext cx="3446220" cy="6383173"/>
          </a:xfrm>
          <a:prstGeom prst="parallelogram">
            <a:avLst>
              <a:gd name="adj" fmla="val 13848"/>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spc="14" dirty="0">
              <a:solidFill>
                <a:srgbClr val="FFFFFF"/>
              </a:solidFill>
            </a:endParaRPr>
          </a:p>
        </p:txBody>
      </p:sp>
    </p:spTree>
    <p:extLst>
      <p:ext uri="{BB962C8B-B14F-4D97-AF65-F5344CB8AC3E}">
        <p14:creationId xmlns:p14="http://schemas.microsoft.com/office/powerpoint/2010/main" val="17764338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2198260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isyDeck Master - 5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336074"/>
            <a:ext cx="807111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3160590552"/>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isyDeck Master - 6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737473"/>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941EA296-97B2-4378-8BB4-F88327D42CC4}"/>
              </a:ext>
            </a:extLst>
          </p:cNvPr>
          <p:cNvSpPr>
            <a:spLocks noGrp="1"/>
          </p:cNvSpPr>
          <p:nvPr>
            <p:ph type="title"/>
          </p:nvPr>
        </p:nvSpPr>
        <p:spPr>
          <a:xfrm>
            <a:off x="288517" y="376381"/>
            <a:ext cx="5277960" cy="602506"/>
          </a:xfrm>
        </p:spPr>
        <p:txBody>
          <a:bodyPr lIns="180000" tIns="93600" rIns="180000" bIns="93600"/>
          <a:lstStyle>
            <a:lvl1pPr algn="l">
              <a:defRPr/>
            </a:lvl1pPr>
          </a:lstStyle>
          <a:p>
            <a:endParaRPr lang="en-GB" dirty="0"/>
          </a:p>
        </p:txBody>
      </p:sp>
      <p:pic>
        <p:nvPicPr>
          <p:cNvPr id="15" name="Picture 14">
            <a:extLst>
              <a:ext uri="{FF2B5EF4-FFF2-40B4-BE49-F238E27FC236}">
                <a16:creationId xmlns:a16="http://schemas.microsoft.com/office/drawing/2014/main" id="{3CE5058F-44AB-4A10-B4BD-0665F9185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567807" y="3081074"/>
            <a:ext cx="6372225" cy="210078"/>
          </a:xfrm>
          <a:prstGeom prst="rect">
            <a:avLst/>
          </a:prstGeom>
        </p:spPr>
      </p:pic>
      <p:grpSp>
        <p:nvGrpSpPr>
          <p:cNvPr id="26" name="Group 25">
            <a:extLst>
              <a:ext uri="{FF2B5EF4-FFF2-40B4-BE49-F238E27FC236}">
                <a16:creationId xmlns:a16="http://schemas.microsoft.com/office/drawing/2014/main" id="{570DA603-396A-4BF8-85CB-961BE64D5E49}"/>
              </a:ext>
            </a:extLst>
          </p:cNvPr>
          <p:cNvGrpSpPr>
            <a:grpSpLocks noChangeAspect="1"/>
          </p:cNvGrpSpPr>
          <p:nvPr userDrawn="1"/>
        </p:nvGrpSpPr>
        <p:grpSpPr>
          <a:xfrm rot="8100000" flipH="1" flipV="1">
            <a:off x="5851305" y="81115"/>
            <a:ext cx="203928" cy="86245"/>
            <a:chOff x="11661248" y="7789719"/>
            <a:chExt cx="1293156" cy="420621"/>
          </a:xfrm>
        </p:grpSpPr>
        <p:cxnSp>
          <p:nvCxnSpPr>
            <p:cNvPr id="28" name="Straight Connector 27">
              <a:extLst>
                <a:ext uri="{FF2B5EF4-FFF2-40B4-BE49-F238E27FC236}">
                  <a16:creationId xmlns:a16="http://schemas.microsoft.com/office/drawing/2014/main" id="{2FA672DB-C12F-4FB7-842B-131367717E8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51EB2698-1095-47E9-A376-239FA7A4AFA0}"/>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6F00E8E0-11FE-4EC8-959E-2F19666B4C7D}"/>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5076522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isyDeck Master - 61">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26FE67-95FA-45F6-9805-CB24CE7FEB7B}"/>
              </a:ext>
            </a:extLst>
          </p:cNvPr>
          <p:cNvSpPr/>
          <p:nvPr userDrawn="1"/>
        </p:nvSpPr>
        <p:spPr>
          <a:xfrm>
            <a:off x="6130171" y="0"/>
            <a:ext cx="2582029" cy="6372225"/>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id="{CB8D9D95-0F12-4BD4-BDC0-CD7FC2879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050678" y="3081074"/>
            <a:ext cx="6372225" cy="210078"/>
          </a:xfrm>
          <a:prstGeom prst="rect">
            <a:avLst/>
          </a:prstGeom>
        </p:spPr>
      </p:pic>
      <p:grpSp>
        <p:nvGrpSpPr>
          <p:cNvPr id="15" name="Group 14">
            <a:extLst>
              <a:ext uri="{FF2B5EF4-FFF2-40B4-BE49-F238E27FC236}">
                <a16:creationId xmlns:a16="http://schemas.microsoft.com/office/drawing/2014/main" id="{110DD3BA-27A1-4673-BED0-BCC2A4920E8D}"/>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id="{D00C8CAE-7A65-4E16-94D4-0C17F2ABC7BA}"/>
              </a:ext>
            </a:extLst>
          </p:cNvPr>
          <p:cNvSpPr>
            <a:spLocks noGrp="1"/>
          </p:cNvSpPr>
          <p:nvPr>
            <p:ph type="title"/>
          </p:nvPr>
        </p:nvSpPr>
        <p:spPr>
          <a:xfrm>
            <a:off x="288517" y="376381"/>
            <a:ext cx="5498166"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id="{E3E1F4DC-34F2-4AB1-A9FA-F5C070C3FCD0}"/>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BDA84C59-352D-45D4-BD08-C882F1A907D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a:extLst>
              <a:ext uri="{FF2B5EF4-FFF2-40B4-BE49-F238E27FC236}">
                <a16:creationId xmlns:a16="http://schemas.microsoft.com/office/drawing/2014/main" id="{C26D4168-5706-48F0-81B5-33B9F5961F12}"/>
              </a:ext>
            </a:extLst>
          </p:cNvPr>
          <p:cNvSpPr>
            <a:spLocks noGrp="1"/>
          </p:cNvSpPr>
          <p:nvPr>
            <p:ph type="chart" sz="quarter" idx="12"/>
          </p:nvPr>
        </p:nvSpPr>
        <p:spPr>
          <a:xfrm>
            <a:off x="320544" y="1624104"/>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id="{18C2D53D-15D5-4AF2-AB7A-D0785142FDCE}"/>
              </a:ext>
            </a:extLst>
          </p:cNvPr>
          <p:cNvGrpSpPr>
            <a:grpSpLocks noChangeAspect="1"/>
          </p:cNvGrpSpPr>
          <p:nvPr userDrawn="1"/>
        </p:nvGrpSpPr>
        <p:grpSpPr>
          <a:xfrm rot="8100000" flipH="1" flipV="1">
            <a:off x="6123758" y="81115"/>
            <a:ext cx="203928" cy="86245"/>
            <a:chOff x="11661248" y="7789719"/>
            <a:chExt cx="1293156" cy="420621"/>
          </a:xfrm>
        </p:grpSpPr>
        <p:cxnSp>
          <p:nvCxnSpPr>
            <p:cNvPr id="19" name="Straight Connector 18">
              <a:extLst>
                <a:ext uri="{FF2B5EF4-FFF2-40B4-BE49-F238E27FC236}">
                  <a16:creationId xmlns:a16="http://schemas.microsoft.com/office/drawing/2014/main" id="{68EEE487-1BBC-4B88-B771-B0D50F13140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AEEBB247-1608-4108-B8DA-D899695DA482}"/>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CA85AD92-404A-4258-92E4-5A61632DC2A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1418568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isyDeck Master - 6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2812064" y="1336074"/>
            <a:ext cx="557959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286650269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isyDeck Master - 63">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0DD3BA-27A1-4673-BED0-BCC2A4920E8D}"/>
              </a:ext>
            </a:extLst>
          </p:cNvPr>
          <p:cNvGrpSpPr/>
          <p:nvPr userDrawn="1"/>
        </p:nvGrpSpPr>
        <p:grpSpPr>
          <a:xfrm>
            <a:off x="2759113" y="216759"/>
            <a:ext cx="437727" cy="569144"/>
            <a:chOff x="494744" y="523692"/>
            <a:chExt cx="1225205" cy="1225205"/>
          </a:xfrm>
        </p:grpSpPr>
        <p:grpSp>
          <p:nvGrpSpPr>
            <p:cNvPr id="17" name="Group 16">
              <a:extLst>
                <a:ext uri="{FF2B5EF4-FFF2-40B4-BE49-F238E27FC236}">
                  <a16:creationId xmlns:a16="http://schemas.microsoft.com/office/drawing/2014/main"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id="{D00C8CAE-7A65-4E16-94D4-0C17F2ABC7BA}"/>
              </a:ext>
            </a:extLst>
          </p:cNvPr>
          <p:cNvSpPr>
            <a:spLocks noGrp="1"/>
          </p:cNvSpPr>
          <p:nvPr>
            <p:ph type="title"/>
          </p:nvPr>
        </p:nvSpPr>
        <p:spPr>
          <a:xfrm>
            <a:off x="2892386" y="376381"/>
            <a:ext cx="5498166" cy="602506"/>
          </a:xfrm>
        </p:spPr>
        <p:txBody>
          <a:bodyPr lIns="180000" tIns="93600" rIns="180000" bIns="93600"/>
          <a:lstStyle>
            <a:lvl1pPr algn="l">
              <a:defRPr/>
            </a:lvl1pPr>
          </a:lstStyle>
          <a:p>
            <a:endParaRPr lang="en-GB" dirty="0"/>
          </a:p>
        </p:txBody>
      </p:sp>
      <p:sp>
        <p:nvSpPr>
          <p:cNvPr id="18" name="Chart Placeholder 12">
            <a:extLst>
              <a:ext uri="{FF2B5EF4-FFF2-40B4-BE49-F238E27FC236}">
                <a16:creationId xmlns:a16="http://schemas.microsoft.com/office/drawing/2014/main" id="{C26D4168-5706-48F0-81B5-33B9F5961F12}"/>
              </a:ext>
            </a:extLst>
          </p:cNvPr>
          <p:cNvSpPr>
            <a:spLocks noGrp="1"/>
          </p:cNvSpPr>
          <p:nvPr>
            <p:ph type="chart" sz="quarter" idx="12"/>
          </p:nvPr>
        </p:nvSpPr>
        <p:spPr>
          <a:xfrm>
            <a:off x="2892386" y="1579816"/>
            <a:ext cx="5499271" cy="381609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3" name="Group 2">
            <a:extLst>
              <a:ext uri="{FF2B5EF4-FFF2-40B4-BE49-F238E27FC236}">
                <a16:creationId xmlns:a16="http://schemas.microsoft.com/office/drawing/2014/main" id="{47F91540-21F6-496B-8CBF-A48577F9FF40}"/>
              </a:ext>
            </a:extLst>
          </p:cNvPr>
          <p:cNvGrpSpPr/>
          <p:nvPr userDrawn="1"/>
        </p:nvGrpSpPr>
        <p:grpSpPr>
          <a:xfrm>
            <a:off x="-6413" y="0"/>
            <a:ext cx="2588442" cy="6372225"/>
            <a:chOff x="-17950" y="0"/>
            <a:chExt cx="7245092" cy="13717588"/>
          </a:xfrm>
        </p:grpSpPr>
        <p:grpSp>
          <p:nvGrpSpPr>
            <p:cNvPr id="2" name="Group 1">
              <a:extLst>
                <a:ext uri="{FF2B5EF4-FFF2-40B4-BE49-F238E27FC236}">
                  <a16:creationId xmlns:a16="http://schemas.microsoft.com/office/drawing/2014/main" id="{35FA8685-D0F9-494C-ABC9-A64CF0F3D53A}"/>
                </a:ext>
              </a:extLst>
            </p:cNvPr>
            <p:cNvGrpSpPr/>
            <p:nvPr userDrawn="1"/>
          </p:nvGrpSpPr>
          <p:grpSpPr>
            <a:xfrm rot="10800000">
              <a:off x="0" y="0"/>
              <a:ext cx="7227142" cy="13717588"/>
              <a:chOff x="17158446" y="0"/>
              <a:chExt cx="7227142" cy="13717588"/>
            </a:xfrm>
          </p:grpSpPr>
          <p:sp>
            <p:nvSpPr>
              <p:cNvPr id="13" name="Rectangle 12">
                <a:extLst>
                  <a:ext uri="{FF2B5EF4-FFF2-40B4-BE49-F238E27FC236}">
                    <a16:creationId xmlns:a16="http://schemas.microsoft.com/office/drawing/2014/main" id="{8726FE67-95FA-45F6-9805-CB24CE7FEB7B}"/>
                  </a:ext>
                </a:extLst>
              </p:cNvPr>
              <p:cNvSpPr/>
              <p:nvPr userDrawn="1"/>
            </p:nvSpPr>
            <p:spPr>
              <a:xfrm>
                <a:off x="17158446" y="0"/>
                <a:ext cx="7227142" cy="13717588"/>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id="{CB8D9D95-0F12-4BD4-BDC0-CD7FC2879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598082" y="6564788"/>
                <a:ext cx="13717588" cy="588012"/>
              </a:xfrm>
              <a:prstGeom prst="rect">
                <a:avLst/>
              </a:prstGeom>
            </p:spPr>
          </p:pic>
        </p:grpSp>
        <p:grpSp>
          <p:nvGrpSpPr>
            <p:cNvPr id="19" name="Group 18">
              <a:extLst>
                <a:ext uri="{FF2B5EF4-FFF2-40B4-BE49-F238E27FC236}">
                  <a16:creationId xmlns:a16="http://schemas.microsoft.com/office/drawing/2014/main" id="{27B53C25-EBAC-4557-8CD6-2721B2489D44}"/>
                </a:ext>
              </a:extLst>
            </p:cNvPr>
            <p:cNvGrpSpPr>
              <a:grpSpLocks noChangeAspect="1"/>
            </p:cNvGrpSpPr>
            <p:nvPr userDrawn="1"/>
          </p:nvGrpSpPr>
          <p:grpSpPr>
            <a:xfrm rot="8100000" flipH="1" flipV="1">
              <a:off x="-17950" y="174618"/>
              <a:ext cx="570797" cy="185662"/>
              <a:chOff x="11661248" y="7789719"/>
              <a:chExt cx="1293156" cy="420621"/>
            </a:xfrm>
          </p:grpSpPr>
          <p:cxnSp>
            <p:nvCxnSpPr>
              <p:cNvPr id="20" name="Straight Connector 19">
                <a:extLst>
                  <a:ext uri="{FF2B5EF4-FFF2-40B4-BE49-F238E27FC236}">
                    <a16:creationId xmlns:a16="http://schemas.microsoft.com/office/drawing/2014/main" id="{FE16504F-4581-451C-981F-F5E41ABB367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71E1643-5B0D-490E-827E-4645458BF2E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75E997D1-5485-4124-ABCC-2EDDC8CB1BC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6" name="Footer Placeholder 5">
            <a:extLst>
              <a:ext uri="{FF2B5EF4-FFF2-40B4-BE49-F238E27FC236}">
                <a16:creationId xmlns:a16="http://schemas.microsoft.com/office/drawing/2014/main" id="{8708068B-B076-4FBC-BE9E-E746BF240DC0}"/>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7" name="Slide Number Placeholder 6">
            <a:extLst>
              <a:ext uri="{FF2B5EF4-FFF2-40B4-BE49-F238E27FC236}">
                <a16:creationId xmlns:a16="http://schemas.microsoft.com/office/drawing/2014/main" id="{53E1C401-C8B2-452D-A18F-1D984B48FE79}"/>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20100196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isyDeck Master - 64">
    <p:bg>
      <p:bgPr>
        <a:solidFill>
          <a:schemeClr val="bg1"/>
        </a:solidFill>
        <a:effectLst/>
      </p:bgPr>
    </p:bg>
    <p:spTree>
      <p:nvGrpSpPr>
        <p:cNvPr id="1" name=""/>
        <p:cNvGrpSpPr/>
        <p:nvPr/>
      </p:nvGrpSpPr>
      <p:grpSpPr>
        <a:xfrm>
          <a:off x="0" y="0"/>
          <a:ext cx="0" cy="0"/>
          <a:chOff x="0" y="0"/>
          <a:chExt cx="0" cy="0"/>
        </a:xfrm>
      </p:grpSpPr>
      <p:sp>
        <p:nvSpPr>
          <p:cNvPr id="12" name="Chart Placeholder 12"/>
          <p:cNvSpPr>
            <a:spLocks noGrp="1"/>
          </p:cNvSpPr>
          <p:nvPr>
            <p:ph type="chart" sz="quarter" idx="12"/>
          </p:nvPr>
        </p:nvSpPr>
        <p:spPr>
          <a:xfrm>
            <a:off x="288518" y="1092611"/>
            <a:ext cx="8103140" cy="2551880"/>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4" name="Group 13">
            <a:extLst>
              <a:ext uri="{FF2B5EF4-FFF2-40B4-BE49-F238E27FC236}">
                <a16:creationId xmlns:a16="http://schemas.microsoft.com/office/drawing/2014/main" id="{B082A463-49BF-4BCE-8567-A868A6F27ADD}"/>
              </a:ext>
            </a:extLst>
          </p:cNvPr>
          <p:cNvGrpSpPr/>
          <p:nvPr userDrawn="1"/>
        </p:nvGrpSpPr>
        <p:grpSpPr>
          <a:xfrm>
            <a:off x="155245" y="216759"/>
            <a:ext cx="437727" cy="569144"/>
            <a:chOff x="494744" y="523692"/>
            <a:chExt cx="1225205" cy="1225205"/>
          </a:xfrm>
        </p:grpSpPr>
        <p:grpSp>
          <p:nvGrpSpPr>
            <p:cNvPr id="15" name="Group 14">
              <a:extLst>
                <a:ext uri="{FF2B5EF4-FFF2-40B4-BE49-F238E27FC236}">
                  <a16:creationId xmlns:a16="http://schemas.microsoft.com/office/drawing/2014/main" id="{9404E199-E36F-45AD-9888-F558C7CD5CD8}"/>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id="{C2455D9F-6967-4DF5-9D77-CE6A6106297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560BE65-5A38-4366-974B-C193F9A473A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D8EB758A-417E-4CB4-AFD5-70FC14FCB6CD}"/>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id="{FB80A8A3-231B-4A8E-934F-E5DB73248099}"/>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id="{F16DEF88-DD62-4CBF-A12A-39B7967BD8C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7798BEE8-62FE-4AE9-8280-E8A9639CAE0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id="{A0A6E72F-67D6-4EB7-A379-CB7630C700E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id="{20851AC7-41BB-4F92-B0DA-96B28764483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C20692A6-DE8D-4085-A31F-AA07EFA8DCF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7753282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isyDeck Master - 65">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id="{9708163C-A4C8-492C-AE9C-FBDD3463ABCF}"/>
              </a:ext>
            </a:extLst>
          </p:cNvPr>
          <p:cNvSpPr>
            <a:spLocks noGrp="1"/>
          </p:cNvSpPr>
          <p:nvPr>
            <p:ph type="title"/>
          </p:nvPr>
        </p:nvSpPr>
        <p:spPr>
          <a:xfrm>
            <a:off x="288518" y="376381"/>
            <a:ext cx="515419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3AEEC921-D86D-4D0B-B7B4-E254706FA312}"/>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sp>
        <p:nvSpPr>
          <p:cNvPr id="26" name="Freeform: Shape 25">
            <a:extLst>
              <a:ext uri="{FF2B5EF4-FFF2-40B4-BE49-F238E27FC236}">
                <a16:creationId xmlns:a16="http://schemas.microsoft.com/office/drawing/2014/main" id="{80FCA9F3-8006-4FDC-9FE9-5C48E0CA5FC9}"/>
              </a:ext>
            </a:extLst>
          </p:cNvPr>
          <p:cNvSpPr/>
          <p:nvPr userDrawn="1"/>
        </p:nvSpPr>
        <p:spPr>
          <a:xfrm>
            <a:off x="1423859" y="0"/>
            <a:ext cx="7288341" cy="6372225"/>
          </a:xfrm>
          <a:custGeom>
            <a:avLst/>
            <a:gdLst>
              <a:gd name="connsiteX0" fmla="*/ 13715999 w 20400183"/>
              <a:gd name="connsiteY0" fmla="*/ 0 h 13717588"/>
              <a:gd name="connsiteX1" fmla="*/ 13717587 w 20400183"/>
              <a:gd name="connsiteY1" fmla="*/ 0 h 13717588"/>
              <a:gd name="connsiteX2" fmla="*/ 20400183 w 20400183"/>
              <a:gd name="connsiteY2" fmla="*/ 0 h 13717588"/>
              <a:gd name="connsiteX3" fmla="*/ 20400183 w 20400183"/>
              <a:gd name="connsiteY3" fmla="*/ 13717588 h 13717588"/>
              <a:gd name="connsiteX4" fmla="*/ 13717587 w 20400183"/>
              <a:gd name="connsiteY4" fmla="*/ 13717588 h 13717588"/>
              <a:gd name="connsiteX5" fmla="*/ 13715999 w 20400183"/>
              <a:gd name="connsiteY5" fmla="*/ 13717588 h 13717588"/>
              <a:gd name="connsiteX6" fmla="*/ 0 w 20400183"/>
              <a:gd name="connsiteY6" fmla="*/ 13717588 h 13717588"/>
              <a:gd name="connsiteX7" fmla="*/ 4599726 w 20400183"/>
              <a:gd name="connsiteY7" fmla="*/ 9117862 h 13717588"/>
              <a:gd name="connsiteX8" fmla="*/ 4817727 w 20400183"/>
              <a:gd name="connsiteY8" fmla="*/ 9315994 h 13717588"/>
              <a:gd name="connsiteX9" fmla="*/ 6778441 w 20400183"/>
              <a:gd name="connsiteY9" fmla="*/ 10019872 h 13717588"/>
              <a:gd name="connsiteX10" fmla="*/ 9860875 w 20400183"/>
              <a:gd name="connsiteY10" fmla="*/ 6937438 h 13717588"/>
              <a:gd name="connsiteX11" fmla="*/ 9156997 w 20400183"/>
              <a:gd name="connsiteY11" fmla="*/ 4976724 h 13717588"/>
              <a:gd name="connsiteX12" fmla="*/ 8958864 w 20400183"/>
              <a:gd name="connsiteY12" fmla="*/ 4758723 h 13717588"/>
              <a:gd name="connsiteX13" fmla="*/ 13715999 w 20400183"/>
              <a:gd name="connsiteY13" fmla="*/ 1588 h 13717588"/>
              <a:gd name="connsiteX14" fmla="*/ 13715999 w 20400183"/>
              <a:gd name="connsiteY14" fmla="*/ 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00183" h="13717588">
                <a:moveTo>
                  <a:pt x="13715999" y="0"/>
                </a:moveTo>
                <a:lnTo>
                  <a:pt x="13717587" y="0"/>
                </a:lnTo>
                <a:lnTo>
                  <a:pt x="20400183" y="0"/>
                </a:lnTo>
                <a:lnTo>
                  <a:pt x="20400183" y="13717588"/>
                </a:lnTo>
                <a:lnTo>
                  <a:pt x="13717587" y="13717588"/>
                </a:lnTo>
                <a:lnTo>
                  <a:pt x="13715999" y="13717588"/>
                </a:lnTo>
                <a:lnTo>
                  <a:pt x="0" y="13717588"/>
                </a:lnTo>
                <a:lnTo>
                  <a:pt x="4599726" y="9117862"/>
                </a:lnTo>
                <a:lnTo>
                  <a:pt x="4817727" y="9315994"/>
                </a:lnTo>
                <a:cubicBezTo>
                  <a:pt x="5350553" y="9755721"/>
                  <a:pt x="6033649" y="10019872"/>
                  <a:pt x="6778441" y="10019872"/>
                </a:cubicBezTo>
                <a:cubicBezTo>
                  <a:pt x="8480822" y="10019872"/>
                  <a:pt x="9860875" y="8639819"/>
                  <a:pt x="9860875" y="6937438"/>
                </a:cubicBezTo>
                <a:cubicBezTo>
                  <a:pt x="9860875" y="6192647"/>
                  <a:pt x="9596724" y="5509550"/>
                  <a:pt x="9156997" y="4976724"/>
                </a:cubicBezTo>
                <a:lnTo>
                  <a:pt x="8958864" y="4758723"/>
                </a:lnTo>
                <a:lnTo>
                  <a:pt x="13715999" y="1588"/>
                </a:lnTo>
                <a:lnTo>
                  <a:pt x="13715999"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val="19760821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isyDeck Master - 66">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0"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0"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5297"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 name="Slide Number Placeholder 4"/>
          <p:cNvSpPr>
            <a:spLocks noGrp="1"/>
          </p:cNvSpPr>
          <p:nvPr>
            <p:ph type="sldNum" sz="quarter" idx="15"/>
          </p:nvPr>
        </p:nvSpPr>
        <p:spPr>
          <a:xfrm>
            <a:off x="7864991" y="5960817"/>
            <a:ext cx="526666" cy="234123"/>
          </a:xfrm>
          <a:prstGeom prst="rect">
            <a:avLst/>
          </a:prstGeo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9" name="Group 48">
            <a:extLst>
              <a:ext uri="{FF2B5EF4-FFF2-40B4-BE49-F238E27FC236}">
                <a16:creationId xmlns:a16="http://schemas.microsoft.com/office/drawing/2014/main" id="{45601E9E-0B6D-4B05-AC21-A1E35785625E}"/>
              </a:ext>
            </a:extLst>
          </p:cNvPr>
          <p:cNvGrpSpPr/>
          <p:nvPr userDrawn="1"/>
        </p:nvGrpSpPr>
        <p:grpSpPr>
          <a:xfrm>
            <a:off x="4180871" y="216759"/>
            <a:ext cx="437727" cy="569144"/>
            <a:chOff x="494744" y="523692"/>
            <a:chExt cx="1225205" cy="1225205"/>
          </a:xfrm>
        </p:grpSpPr>
        <p:grpSp>
          <p:nvGrpSpPr>
            <p:cNvPr id="50" name="Group 49">
              <a:extLst>
                <a:ext uri="{FF2B5EF4-FFF2-40B4-BE49-F238E27FC236}">
                  <a16:creationId xmlns:a16="http://schemas.microsoft.com/office/drawing/2014/main" id="{0BF919C9-F741-4363-BFB2-985DDA995967}"/>
                </a:ext>
              </a:extLst>
            </p:cNvPr>
            <p:cNvGrpSpPr>
              <a:grpSpLocks noChangeAspect="1"/>
            </p:cNvGrpSpPr>
            <p:nvPr userDrawn="1"/>
          </p:nvGrpSpPr>
          <p:grpSpPr>
            <a:xfrm rot="18900000">
              <a:off x="707305" y="869222"/>
              <a:ext cx="471488" cy="153360"/>
              <a:chOff x="11661248" y="7789719"/>
              <a:chExt cx="1293156" cy="420621"/>
            </a:xfrm>
          </p:grpSpPr>
          <p:cxnSp>
            <p:nvCxnSpPr>
              <p:cNvPr id="54" name="Straight Connector 53">
                <a:extLst>
                  <a:ext uri="{FF2B5EF4-FFF2-40B4-BE49-F238E27FC236}">
                    <a16:creationId xmlns:a16="http://schemas.microsoft.com/office/drawing/2014/main" id="{E5055D7F-635A-4F69-BC06-127507DF37E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71075258-0694-4263-A721-FE22BE581C4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15C23C45-0B68-4A8F-8E9C-8A663B589CE4}"/>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1" name="Group 50">
              <a:extLst>
                <a:ext uri="{FF2B5EF4-FFF2-40B4-BE49-F238E27FC236}">
                  <a16:creationId xmlns:a16="http://schemas.microsoft.com/office/drawing/2014/main" id="{9CF77477-3FC0-438A-9765-A7CEFB63FFF7}"/>
                </a:ext>
              </a:extLst>
            </p:cNvPr>
            <p:cNvGrpSpPr/>
            <p:nvPr userDrawn="1"/>
          </p:nvGrpSpPr>
          <p:grpSpPr>
            <a:xfrm>
              <a:off x="494744" y="523692"/>
              <a:ext cx="1225205" cy="1225205"/>
              <a:chOff x="12636425" y="442230"/>
              <a:chExt cx="1860336" cy="1860336"/>
            </a:xfrm>
          </p:grpSpPr>
          <p:cxnSp>
            <p:nvCxnSpPr>
              <p:cNvPr id="52" name="Straight Connector 51">
                <a:extLst>
                  <a:ext uri="{FF2B5EF4-FFF2-40B4-BE49-F238E27FC236}">
                    <a16:creationId xmlns:a16="http://schemas.microsoft.com/office/drawing/2014/main" id="{D3AF7C49-D6D8-4B89-BA60-C02D79EE617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id="{43019D06-9565-4FB8-9C6D-AEB2248F20CA}"/>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7" name="Title 1">
            <a:extLst>
              <a:ext uri="{FF2B5EF4-FFF2-40B4-BE49-F238E27FC236}">
                <a16:creationId xmlns:a16="http://schemas.microsoft.com/office/drawing/2014/main" id="{D0B3E6B6-4AC6-4316-9432-D55F0D5183FB}"/>
              </a:ext>
            </a:extLst>
          </p:cNvPr>
          <p:cNvSpPr>
            <a:spLocks noGrp="1"/>
          </p:cNvSpPr>
          <p:nvPr>
            <p:ph type="title"/>
          </p:nvPr>
        </p:nvSpPr>
        <p:spPr>
          <a:xfrm>
            <a:off x="4314144"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val="2348321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isyDeck Master - 67">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86BBCAF3-6C1D-49C3-8BBE-5691DFC7E151}"/>
              </a:ext>
            </a:extLst>
          </p:cNvPr>
          <p:cNvSpPr>
            <a:spLocks noGrp="1"/>
          </p:cNvSpPr>
          <p:nvPr>
            <p:ph type="pic" sz="quarter" idx="14"/>
          </p:nvPr>
        </p:nvSpPr>
        <p:spPr>
          <a:xfrm>
            <a:off x="0" y="0"/>
            <a:ext cx="8712200" cy="6372225"/>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val="36959557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isyDeck Master - 6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163C-A4C8-492C-AE9C-FBDD3463ABCF}"/>
              </a:ext>
            </a:extLst>
          </p:cNvPr>
          <p:cNvSpPr>
            <a:spLocks noGrp="1"/>
          </p:cNvSpPr>
          <p:nvPr userDrawn="1">
            <p:ph type="title"/>
          </p:nvPr>
        </p:nvSpPr>
        <p:spPr/>
        <p:txBody>
          <a:bodyPr lIns="180000" tIns="93600" rIns="180000" bIns="93600"/>
          <a:lstStyle>
            <a:lvl1pPr algn="l">
              <a:defRPr/>
            </a:lvl1pPr>
          </a:lstStyle>
          <a:p>
            <a:endParaRPr lang="en-GB" dirty="0"/>
          </a:p>
        </p:txBody>
      </p:sp>
      <p:sp>
        <p:nvSpPr>
          <p:cNvPr id="16" name="Picture Placeholder 15">
            <a:extLst>
              <a:ext uri="{FF2B5EF4-FFF2-40B4-BE49-F238E27FC236}">
                <a16:creationId xmlns:a16="http://schemas.microsoft.com/office/drawing/2014/main" id="{CB2B9B2F-12C5-4D26-8507-594AD3B7C705}"/>
              </a:ext>
            </a:extLst>
          </p:cNvPr>
          <p:cNvSpPr>
            <a:spLocks noGrp="1"/>
          </p:cNvSpPr>
          <p:nvPr userDrawn="1">
            <p:ph type="pic" sz="quarter" idx="12"/>
          </p:nvPr>
        </p:nvSpPr>
        <p:spPr>
          <a:xfrm>
            <a:off x="0" y="1233738"/>
            <a:ext cx="8712200" cy="2491075"/>
          </a:xfrm>
          <a:custGeom>
            <a:avLst/>
            <a:gdLst>
              <a:gd name="connsiteX0" fmla="*/ 0 w 24385588"/>
              <a:gd name="connsiteY0" fmla="*/ 0 h 5362575"/>
              <a:gd name="connsiteX1" fmla="*/ 24385588 w 24385588"/>
              <a:gd name="connsiteY1" fmla="*/ 0 h 5362575"/>
              <a:gd name="connsiteX2" fmla="*/ 24385588 w 24385588"/>
              <a:gd name="connsiteY2" fmla="*/ 5362575 h 5362575"/>
              <a:gd name="connsiteX3" fmla="*/ 0 w 24385588"/>
              <a:gd name="connsiteY3" fmla="*/ 5362575 h 5362575"/>
            </a:gdLst>
            <a:ahLst/>
            <a:cxnLst>
              <a:cxn ang="0">
                <a:pos x="connsiteX0" y="connsiteY0"/>
              </a:cxn>
              <a:cxn ang="0">
                <a:pos x="connsiteX1" y="connsiteY1"/>
              </a:cxn>
              <a:cxn ang="0">
                <a:pos x="connsiteX2" y="connsiteY2"/>
              </a:cxn>
              <a:cxn ang="0">
                <a:pos x="connsiteX3" y="connsiteY3"/>
              </a:cxn>
            </a:cxnLst>
            <a:rect l="l" t="t" r="r" b="b"/>
            <a:pathLst>
              <a:path w="24385588" h="5362575">
                <a:moveTo>
                  <a:pt x="0" y="0"/>
                </a:moveTo>
                <a:lnTo>
                  <a:pt x="24385588" y="0"/>
                </a:lnTo>
                <a:lnTo>
                  <a:pt x="24385588" y="5362575"/>
                </a:lnTo>
                <a:lnTo>
                  <a:pt x="0" y="536257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8" name="Footer Placeholder 7">
            <a:extLst>
              <a:ext uri="{FF2B5EF4-FFF2-40B4-BE49-F238E27FC236}">
                <a16:creationId xmlns:a16="http://schemas.microsoft.com/office/drawing/2014/main" id="{9BCE3C3C-2AD3-4475-9821-E88BF66CE1BC}"/>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9" name="Slide Number Placeholder 8">
            <a:extLst>
              <a:ext uri="{FF2B5EF4-FFF2-40B4-BE49-F238E27FC236}">
                <a16:creationId xmlns:a16="http://schemas.microsoft.com/office/drawing/2014/main" id="{4A81A213-74F2-4A40-8CFE-03CF473B6F86}"/>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id="{B77E8374-FAC8-46BD-A8C9-81EA9A7DE81B}"/>
              </a:ext>
            </a:extLst>
          </p:cNvPr>
          <p:cNvGrpSpPr/>
          <p:nvPr userDrawn="1"/>
        </p:nvGrpSpPr>
        <p:grpSpPr>
          <a:xfrm>
            <a:off x="155245" y="216759"/>
            <a:ext cx="437727" cy="569144"/>
            <a:chOff x="434532" y="466621"/>
            <a:chExt cx="1225205" cy="1225205"/>
          </a:xfrm>
        </p:grpSpPr>
        <p:grpSp>
          <p:nvGrpSpPr>
            <p:cNvPr id="18" name="Group 17">
              <a:extLst>
                <a:ext uri="{FF2B5EF4-FFF2-40B4-BE49-F238E27FC236}">
                  <a16:creationId xmlns:a16="http://schemas.microsoft.com/office/drawing/2014/main" id="{80E19577-31CE-4CC2-8531-0A54CA8739AA}"/>
                </a:ext>
              </a:extLst>
            </p:cNvPr>
            <p:cNvGrpSpPr>
              <a:grpSpLocks noChangeAspect="1"/>
            </p:cNvGrpSpPr>
            <p:nvPr userDrawn="1"/>
          </p:nvGrpSpPr>
          <p:grpSpPr>
            <a:xfrm rot="18900000">
              <a:off x="647093" y="812151"/>
              <a:ext cx="471488" cy="153360"/>
              <a:chOff x="11661248" y="7789719"/>
              <a:chExt cx="1293156" cy="420621"/>
            </a:xfrm>
          </p:grpSpPr>
          <p:cxnSp>
            <p:nvCxnSpPr>
              <p:cNvPr id="22" name="Straight Connector 21">
                <a:extLst>
                  <a:ext uri="{FF2B5EF4-FFF2-40B4-BE49-F238E27FC236}">
                    <a16:creationId xmlns:a16="http://schemas.microsoft.com/office/drawing/2014/main" id="{1B2AB05A-C2DD-4EC9-A3DC-6576CA4295C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2F3B4CCA-9F39-4B11-B474-C72B277E271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5F251081-43CA-4C38-9F92-09288F6D261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id="{D25B8B25-86BC-435D-935F-2A5DB3B26A1B}"/>
                </a:ext>
              </a:extLst>
            </p:cNvPr>
            <p:cNvGrpSpPr/>
            <p:nvPr userDrawn="1"/>
          </p:nvGrpSpPr>
          <p:grpSpPr>
            <a:xfrm>
              <a:off x="434532" y="466621"/>
              <a:ext cx="1225205" cy="1225205"/>
              <a:chOff x="12636425" y="442230"/>
              <a:chExt cx="1860336" cy="1860336"/>
            </a:xfrm>
          </p:grpSpPr>
          <p:cxnSp>
            <p:nvCxnSpPr>
              <p:cNvPr id="20" name="Straight Connector 19">
                <a:extLst>
                  <a:ext uri="{FF2B5EF4-FFF2-40B4-BE49-F238E27FC236}">
                    <a16:creationId xmlns:a16="http://schemas.microsoft.com/office/drawing/2014/main" id="{9E46E242-527F-4D76-8C12-9AD718D444DA}"/>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5F44D6FD-C26A-46CF-8A23-C2E2697EC12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2603173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Content Placeholder 2"/>
          <p:cNvSpPr>
            <a:spLocks noGrp="1"/>
          </p:cNvSpPr>
          <p:nvPr>
            <p:ph idx="1"/>
          </p:nvPr>
        </p:nvSpPr>
        <p:spPr>
          <a:xfrm>
            <a:off x="3703638" y="917936"/>
            <a:ext cx="4410905" cy="4527710"/>
          </a:xfrm>
        </p:spPr>
        <p:txBody>
          <a:bodyPr/>
          <a:lstStyle>
            <a:lvl1pPr>
              <a:defRPr sz="2235"/>
            </a:lvl1pPr>
            <a:lvl2pPr>
              <a:defRPr sz="1956"/>
            </a:lvl2pPr>
            <a:lvl3pPr>
              <a:defRPr sz="167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993073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isyDeck Master - 69">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id="{803958D6-BC7C-427F-9C76-B1E7CD844E93}"/>
              </a:ext>
            </a:extLst>
          </p:cNvPr>
          <p:cNvSpPr>
            <a:spLocks noGrp="1"/>
          </p:cNvSpPr>
          <p:nvPr>
            <p:ph type="pic" sz="quarter" idx="21"/>
          </p:nvPr>
        </p:nvSpPr>
        <p:spPr>
          <a:xfrm>
            <a:off x="654484"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id="{1BD1B60A-E5B3-4CD9-9548-9925E9193727}"/>
              </a:ext>
            </a:extLst>
          </p:cNvPr>
          <p:cNvGrpSpPr/>
          <p:nvPr userDrawn="1"/>
        </p:nvGrpSpPr>
        <p:grpSpPr>
          <a:xfrm>
            <a:off x="641903" y="2250452"/>
            <a:ext cx="1075582" cy="1340541"/>
            <a:chOff x="2861774" y="4008885"/>
            <a:chExt cx="3010572" cy="2885804"/>
          </a:xfrm>
        </p:grpSpPr>
        <p:grpSp>
          <p:nvGrpSpPr>
            <p:cNvPr id="47" name="Group 46">
              <a:extLst>
                <a:ext uri="{FF2B5EF4-FFF2-40B4-BE49-F238E27FC236}">
                  <a16:creationId xmlns:a16="http://schemas.microsoft.com/office/drawing/2014/main"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id="{30A4E45B-5A62-486A-A1D8-3DFC68271A02}"/>
              </a:ext>
            </a:extLst>
          </p:cNvPr>
          <p:cNvSpPr>
            <a:spLocks noGrp="1"/>
          </p:cNvSpPr>
          <p:nvPr>
            <p:ph type="pic" sz="quarter" idx="32"/>
          </p:nvPr>
        </p:nvSpPr>
        <p:spPr>
          <a:xfrm>
            <a:off x="4916218"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id="{F26808ED-3D16-406B-B6F9-578356823811}"/>
              </a:ext>
            </a:extLst>
          </p:cNvPr>
          <p:cNvGrpSpPr/>
          <p:nvPr userDrawn="1"/>
        </p:nvGrpSpPr>
        <p:grpSpPr>
          <a:xfrm>
            <a:off x="4903637" y="2250452"/>
            <a:ext cx="1075582" cy="1340541"/>
            <a:chOff x="2861774" y="4008885"/>
            <a:chExt cx="3010572" cy="2885804"/>
          </a:xfrm>
        </p:grpSpPr>
        <p:grpSp>
          <p:nvGrpSpPr>
            <p:cNvPr id="72" name="Group 71">
              <a:extLst>
                <a:ext uri="{FF2B5EF4-FFF2-40B4-BE49-F238E27FC236}">
                  <a16:creationId xmlns:a16="http://schemas.microsoft.com/office/drawing/2014/main"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76537321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isyDeck Master - 70">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id="{803958D6-BC7C-427F-9C76-B1E7CD844E93}"/>
              </a:ext>
            </a:extLst>
          </p:cNvPr>
          <p:cNvSpPr>
            <a:spLocks noGrp="1"/>
          </p:cNvSpPr>
          <p:nvPr>
            <p:ph type="pic" sz="quarter" idx="21"/>
          </p:nvPr>
        </p:nvSpPr>
        <p:spPr>
          <a:xfrm>
            <a:off x="301098"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id="{1BD1B60A-E5B3-4CD9-9548-9925E9193727}"/>
              </a:ext>
            </a:extLst>
          </p:cNvPr>
          <p:cNvGrpSpPr/>
          <p:nvPr userDrawn="1"/>
        </p:nvGrpSpPr>
        <p:grpSpPr>
          <a:xfrm>
            <a:off x="288518" y="1288718"/>
            <a:ext cx="1075582" cy="1340541"/>
            <a:chOff x="2861774" y="4008885"/>
            <a:chExt cx="3010572" cy="2885804"/>
          </a:xfrm>
        </p:grpSpPr>
        <p:grpSp>
          <p:nvGrpSpPr>
            <p:cNvPr id="47" name="Group 46">
              <a:extLst>
                <a:ext uri="{FF2B5EF4-FFF2-40B4-BE49-F238E27FC236}">
                  <a16:creationId xmlns:a16="http://schemas.microsoft.com/office/drawing/2014/main"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id="{30A4E45B-5A62-486A-A1D8-3DFC68271A02}"/>
              </a:ext>
            </a:extLst>
          </p:cNvPr>
          <p:cNvSpPr>
            <a:spLocks noGrp="1"/>
          </p:cNvSpPr>
          <p:nvPr>
            <p:ph type="pic" sz="quarter" idx="32"/>
          </p:nvPr>
        </p:nvSpPr>
        <p:spPr>
          <a:xfrm>
            <a:off x="4549297"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id="{F26808ED-3D16-406B-B6F9-578356823811}"/>
              </a:ext>
            </a:extLst>
          </p:cNvPr>
          <p:cNvGrpSpPr/>
          <p:nvPr userDrawn="1"/>
        </p:nvGrpSpPr>
        <p:grpSpPr>
          <a:xfrm>
            <a:off x="4536716" y="1288718"/>
            <a:ext cx="1075582" cy="1340541"/>
            <a:chOff x="2861774" y="4008885"/>
            <a:chExt cx="3010572" cy="2885804"/>
          </a:xfrm>
        </p:grpSpPr>
        <p:grpSp>
          <p:nvGrpSpPr>
            <p:cNvPr id="72" name="Group 71">
              <a:extLst>
                <a:ext uri="{FF2B5EF4-FFF2-40B4-BE49-F238E27FC236}">
                  <a16:creationId xmlns:a16="http://schemas.microsoft.com/office/drawing/2014/main"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480446684"/>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isyDeck Master - 71">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id="{7EBA7AC4-C559-4361-9425-13998D833515}"/>
              </a:ext>
            </a:extLst>
          </p:cNvPr>
          <p:cNvSpPr>
            <a:spLocks noGrp="1"/>
          </p:cNvSpPr>
          <p:nvPr>
            <p:ph type="pic" sz="quarter" idx="21"/>
          </p:nvPr>
        </p:nvSpPr>
        <p:spPr>
          <a:xfrm>
            <a:off x="768104" y="1640067"/>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id="{0B832515-0C13-445B-AC8E-736035494441}"/>
              </a:ext>
            </a:extLst>
          </p:cNvPr>
          <p:cNvSpPr>
            <a:spLocks noGrp="1"/>
          </p:cNvSpPr>
          <p:nvPr>
            <p:ph type="pic" sz="quarter" idx="25"/>
          </p:nvPr>
        </p:nvSpPr>
        <p:spPr>
          <a:xfrm>
            <a:off x="279398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id="{9E381742-AEF5-4526-BCB5-B7B91920D6C0}"/>
              </a:ext>
            </a:extLst>
          </p:cNvPr>
          <p:cNvSpPr>
            <a:spLocks noGrp="1"/>
          </p:cNvSpPr>
          <p:nvPr>
            <p:ph type="pic" sz="quarter" idx="26"/>
          </p:nvPr>
        </p:nvSpPr>
        <p:spPr>
          <a:xfrm>
            <a:off x="684575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34" name="Group 33">
            <a:extLst>
              <a:ext uri="{FF2B5EF4-FFF2-40B4-BE49-F238E27FC236}">
                <a16:creationId xmlns:a16="http://schemas.microsoft.com/office/drawing/2014/main" id="{35793154-9D5D-4BA2-84E9-703FB235D457}"/>
              </a:ext>
            </a:extLst>
          </p:cNvPr>
          <p:cNvGrpSpPr/>
          <p:nvPr userDrawn="1"/>
        </p:nvGrpSpPr>
        <p:grpSpPr>
          <a:xfrm>
            <a:off x="755534" y="1669899"/>
            <a:ext cx="1075582" cy="1340541"/>
            <a:chOff x="2861774" y="4008885"/>
            <a:chExt cx="3010572" cy="2885804"/>
          </a:xfrm>
        </p:grpSpPr>
        <p:grpSp>
          <p:nvGrpSpPr>
            <p:cNvPr id="35" name="Group 34">
              <a:extLst>
                <a:ext uri="{FF2B5EF4-FFF2-40B4-BE49-F238E27FC236}">
                  <a16:creationId xmlns:a16="http://schemas.microsoft.com/office/drawing/2014/main" id="{398548BD-C971-4F1B-8494-EF66D215B7FB}"/>
                </a:ext>
              </a:extLst>
            </p:cNvPr>
            <p:cNvGrpSpPr/>
            <p:nvPr userDrawn="1"/>
          </p:nvGrpSpPr>
          <p:grpSpPr>
            <a:xfrm>
              <a:off x="2861774" y="4008885"/>
              <a:ext cx="460463" cy="105905"/>
              <a:chOff x="2861774" y="4008885"/>
              <a:chExt cx="460463" cy="105905"/>
            </a:xfrm>
          </p:grpSpPr>
          <p:cxnSp>
            <p:nvCxnSpPr>
              <p:cNvPr id="43" name="Straight Connector 42">
                <a:extLst>
                  <a:ext uri="{FF2B5EF4-FFF2-40B4-BE49-F238E27FC236}">
                    <a16:creationId xmlns:a16="http://schemas.microsoft.com/office/drawing/2014/main" id="{168CB0E4-E029-40EF-9BC5-0C3AB79E9D8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28129F37-9949-4513-BD3A-A1C900A04533}"/>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id="{1E54BB69-B423-41E6-BAC8-7FCBF5D4924D}"/>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id="{888AF675-051D-4586-B591-473D8758CE05}"/>
                </a:ext>
              </a:extLst>
            </p:cNvPr>
            <p:cNvGrpSpPr/>
            <p:nvPr userDrawn="1"/>
          </p:nvGrpSpPr>
          <p:grpSpPr>
            <a:xfrm>
              <a:off x="5411883" y="6788784"/>
              <a:ext cx="460463" cy="105905"/>
              <a:chOff x="5411883" y="6788784"/>
              <a:chExt cx="460463" cy="105905"/>
            </a:xfrm>
          </p:grpSpPr>
          <p:cxnSp>
            <p:nvCxnSpPr>
              <p:cNvPr id="37" name="Straight Connector 36">
                <a:extLst>
                  <a:ext uri="{FF2B5EF4-FFF2-40B4-BE49-F238E27FC236}">
                    <a16:creationId xmlns:a16="http://schemas.microsoft.com/office/drawing/2014/main" id="{D1C5E5C1-8B44-4387-B4AE-970983BBF65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08E4E714-9E3A-45F1-BD9A-F39BAB5FF53B}"/>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F4EE3CA5-D12C-4587-ABAD-A4C1F2791E61}"/>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61" name="Group 60">
            <a:extLst>
              <a:ext uri="{FF2B5EF4-FFF2-40B4-BE49-F238E27FC236}">
                <a16:creationId xmlns:a16="http://schemas.microsoft.com/office/drawing/2014/main" id="{9D7F7524-0E63-40AA-B48C-1D337D0CD796}"/>
              </a:ext>
            </a:extLst>
          </p:cNvPr>
          <p:cNvGrpSpPr/>
          <p:nvPr userDrawn="1"/>
        </p:nvGrpSpPr>
        <p:grpSpPr>
          <a:xfrm>
            <a:off x="2781419" y="1669899"/>
            <a:ext cx="1075582" cy="1340541"/>
            <a:chOff x="2861774" y="4008885"/>
            <a:chExt cx="3010572" cy="2885804"/>
          </a:xfrm>
        </p:grpSpPr>
        <p:grpSp>
          <p:nvGrpSpPr>
            <p:cNvPr id="62" name="Group 61">
              <a:extLst>
                <a:ext uri="{FF2B5EF4-FFF2-40B4-BE49-F238E27FC236}">
                  <a16:creationId xmlns:a16="http://schemas.microsoft.com/office/drawing/2014/main" id="{538776DB-4500-4BC8-9CBC-508146A39C52}"/>
                </a:ext>
              </a:extLst>
            </p:cNvPr>
            <p:cNvGrpSpPr/>
            <p:nvPr userDrawn="1"/>
          </p:nvGrpSpPr>
          <p:grpSpPr>
            <a:xfrm>
              <a:off x="2861774" y="4008885"/>
              <a:ext cx="460463" cy="105905"/>
              <a:chOff x="2861774" y="4008885"/>
              <a:chExt cx="460463" cy="105905"/>
            </a:xfrm>
          </p:grpSpPr>
          <p:cxnSp>
            <p:nvCxnSpPr>
              <p:cNvPr id="67" name="Straight Connector 66">
                <a:extLst>
                  <a:ext uri="{FF2B5EF4-FFF2-40B4-BE49-F238E27FC236}">
                    <a16:creationId xmlns:a16="http://schemas.microsoft.com/office/drawing/2014/main" id="{C5CE1461-7A4E-4F2E-AB22-4AF66410FECF}"/>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8" name="Straight Connector 67">
                <a:extLst>
                  <a:ext uri="{FF2B5EF4-FFF2-40B4-BE49-F238E27FC236}">
                    <a16:creationId xmlns:a16="http://schemas.microsoft.com/office/drawing/2014/main" id="{FC109994-380D-464F-B347-84F7B2185171}"/>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9" name="Straight Connector 68">
                <a:extLst>
                  <a:ext uri="{FF2B5EF4-FFF2-40B4-BE49-F238E27FC236}">
                    <a16:creationId xmlns:a16="http://schemas.microsoft.com/office/drawing/2014/main" id="{104DD394-7187-471E-B170-EF3FB24E13F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63" name="Group 62">
              <a:extLst>
                <a:ext uri="{FF2B5EF4-FFF2-40B4-BE49-F238E27FC236}">
                  <a16:creationId xmlns:a16="http://schemas.microsoft.com/office/drawing/2014/main" id="{D85D35E4-5561-4B92-90D3-B16B8495E135}"/>
                </a:ext>
              </a:extLst>
            </p:cNvPr>
            <p:cNvGrpSpPr/>
            <p:nvPr userDrawn="1"/>
          </p:nvGrpSpPr>
          <p:grpSpPr>
            <a:xfrm>
              <a:off x="5411883" y="6788784"/>
              <a:ext cx="460463" cy="105905"/>
              <a:chOff x="5411883" y="6788784"/>
              <a:chExt cx="460463" cy="105905"/>
            </a:xfrm>
          </p:grpSpPr>
          <p:cxnSp>
            <p:nvCxnSpPr>
              <p:cNvPr id="64" name="Straight Connector 63">
                <a:extLst>
                  <a:ext uri="{FF2B5EF4-FFF2-40B4-BE49-F238E27FC236}">
                    <a16:creationId xmlns:a16="http://schemas.microsoft.com/office/drawing/2014/main" id="{F764684A-5EA4-4A6F-AF6A-7816FBBE0ECF}"/>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id="{E9B5A8AD-8779-47E5-8322-73C107733F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6" name="Straight Connector 65">
                <a:extLst>
                  <a:ext uri="{FF2B5EF4-FFF2-40B4-BE49-F238E27FC236}">
                    <a16:creationId xmlns:a16="http://schemas.microsoft.com/office/drawing/2014/main" id="{5A07F922-E3D5-4E78-B2A7-5AB58E94DE88}"/>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70" name="Group 69">
            <a:extLst>
              <a:ext uri="{FF2B5EF4-FFF2-40B4-BE49-F238E27FC236}">
                <a16:creationId xmlns:a16="http://schemas.microsoft.com/office/drawing/2014/main" id="{F7F93BF2-F02B-4B3C-9721-085A41B0A7AE}"/>
              </a:ext>
            </a:extLst>
          </p:cNvPr>
          <p:cNvGrpSpPr/>
          <p:nvPr userDrawn="1"/>
        </p:nvGrpSpPr>
        <p:grpSpPr>
          <a:xfrm>
            <a:off x="6833189" y="1669899"/>
            <a:ext cx="1075582" cy="1340541"/>
            <a:chOff x="2861774" y="4008885"/>
            <a:chExt cx="3010572" cy="2885804"/>
          </a:xfrm>
        </p:grpSpPr>
        <p:grpSp>
          <p:nvGrpSpPr>
            <p:cNvPr id="71" name="Group 70">
              <a:extLst>
                <a:ext uri="{FF2B5EF4-FFF2-40B4-BE49-F238E27FC236}">
                  <a16:creationId xmlns:a16="http://schemas.microsoft.com/office/drawing/2014/main" id="{DD7C7439-B7B5-477B-8576-7FAA6B366CB0}"/>
                </a:ext>
              </a:extLst>
            </p:cNvPr>
            <p:cNvGrpSpPr/>
            <p:nvPr userDrawn="1"/>
          </p:nvGrpSpPr>
          <p:grpSpPr>
            <a:xfrm>
              <a:off x="2861774" y="4008885"/>
              <a:ext cx="460463" cy="105905"/>
              <a:chOff x="2861774" y="4008885"/>
              <a:chExt cx="460463" cy="105905"/>
            </a:xfrm>
          </p:grpSpPr>
          <p:cxnSp>
            <p:nvCxnSpPr>
              <p:cNvPr id="76" name="Straight Connector 75">
                <a:extLst>
                  <a:ext uri="{FF2B5EF4-FFF2-40B4-BE49-F238E27FC236}">
                    <a16:creationId xmlns:a16="http://schemas.microsoft.com/office/drawing/2014/main" id="{93C6897D-DDE4-4D17-B83D-2CA8BF51B40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id="{E91EC9BD-065A-450C-ADC0-60734302B0F4}"/>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F6D8529C-847B-4EFB-B4F8-6DAEBDEA33EA}"/>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2" name="Group 71">
              <a:extLst>
                <a:ext uri="{FF2B5EF4-FFF2-40B4-BE49-F238E27FC236}">
                  <a16:creationId xmlns:a16="http://schemas.microsoft.com/office/drawing/2014/main" id="{B56AC910-A546-4522-ACFA-CF77C476946A}"/>
                </a:ext>
              </a:extLst>
            </p:cNvPr>
            <p:cNvGrpSpPr/>
            <p:nvPr userDrawn="1"/>
          </p:nvGrpSpPr>
          <p:grpSpPr>
            <a:xfrm>
              <a:off x="5411883" y="6788784"/>
              <a:ext cx="460463" cy="105905"/>
              <a:chOff x="5411883" y="6788784"/>
              <a:chExt cx="460463" cy="105905"/>
            </a:xfrm>
          </p:grpSpPr>
          <p:cxnSp>
            <p:nvCxnSpPr>
              <p:cNvPr id="73" name="Straight Connector 72">
                <a:extLst>
                  <a:ext uri="{FF2B5EF4-FFF2-40B4-BE49-F238E27FC236}">
                    <a16:creationId xmlns:a16="http://schemas.microsoft.com/office/drawing/2014/main" id="{32A09483-5F28-4557-8115-018B5C9156B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4" name="Straight Connector 73">
                <a:extLst>
                  <a:ext uri="{FF2B5EF4-FFF2-40B4-BE49-F238E27FC236}">
                    <a16:creationId xmlns:a16="http://schemas.microsoft.com/office/drawing/2014/main" id="{4A76A30D-F4AE-401F-A1C3-93DA047A51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4FB15390-D4EE-49F5-8ADA-E78FD45CDCC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9" name="Picture Placeholder 85">
            <a:extLst>
              <a:ext uri="{FF2B5EF4-FFF2-40B4-BE49-F238E27FC236}">
                <a16:creationId xmlns:a16="http://schemas.microsoft.com/office/drawing/2014/main" id="{2CDAF8EF-74AF-4CF0-BC6E-82B819309646}"/>
              </a:ext>
            </a:extLst>
          </p:cNvPr>
          <p:cNvSpPr>
            <a:spLocks noGrp="1"/>
          </p:cNvSpPr>
          <p:nvPr>
            <p:ph type="pic" sz="quarter" idx="27"/>
          </p:nvPr>
        </p:nvSpPr>
        <p:spPr>
          <a:xfrm>
            <a:off x="4819874"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80" name="Group 79">
            <a:extLst>
              <a:ext uri="{FF2B5EF4-FFF2-40B4-BE49-F238E27FC236}">
                <a16:creationId xmlns:a16="http://schemas.microsoft.com/office/drawing/2014/main" id="{5BEE269C-5987-4705-AF1A-3BEF20213355}"/>
              </a:ext>
            </a:extLst>
          </p:cNvPr>
          <p:cNvGrpSpPr/>
          <p:nvPr userDrawn="1"/>
        </p:nvGrpSpPr>
        <p:grpSpPr>
          <a:xfrm>
            <a:off x="4807304" y="1669899"/>
            <a:ext cx="1075582" cy="1340541"/>
            <a:chOff x="2861774" y="4008885"/>
            <a:chExt cx="3010572" cy="2885804"/>
          </a:xfrm>
        </p:grpSpPr>
        <p:grpSp>
          <p:nvGrpSpPr>
            <p:cNvPr id="81" name="Group 80">
              <a:extLst>
                <a:ext uri="{FF2B5EF4-FFF2-40B4-BE49-F238E27FC236}">
                  <a16:creationId xmlns:a16="http://schemas.microsoft.com/office/drawing/2014/main" id="{E14B7921-8E80-4A03-8F19-FDDCDA2A7DE7}"/>
                </a:ext>
              </a:extLst>
            </p:cNvPr>
            <p:cNvGrpSpPr/>
            <p:nvPr userDrawn="1"/>
          </p:nvGrpSpPr>
          <p:grpSpPr>
            <a:xfrm>
              <a:off x="2861774" y="4008885"/>
              <a:ext cx="460463" cy="105905"/>
              <a:chOff x="2861774" y="4008885"/>
              <a:chExt cx="460463" cy="105905"/>
            </a:xfrm>
          </p:grpSpPr>
          <p:cxnSp>
            <p:nvCxnSpPr>
              <p:cNvPr id="86" name="Straight Connector 85">
                <a:extLst>
                  <a:ext uri="{FF2B5EF4-FFF2-40B4-BE49-F238E27FC236}">
                    <a16:creationId xmlns:a16="http://schemas.microsoft.com/office/drawing/2014/main" id="{6B42C3DC-0A27-48BB-A00B-7F3878A665C6}"/>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7" name="Straight Connector 86">
                <a:extLst>
                  <a:ext uri="{FF2B5EF4-FFF2-40B4-BE49-F238E27FC236}">
                    <a16:creationId xmlns:a16="http://schemas.microsoft.com/office/drawing/2014/main" id="{5A15106B-42D5-40FD-8797-1D18F530CAC5}"/>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8" name="Straight Connector 87">
                <a:extLst>
                  <a:ext uri="{FF2B5EF4-FFF2-40B4-BE49-F238E27FC236}">
                    <a16:creationId xmlns:a16="http://schemas.microsoft.com/office/drawing/2014/main" id="{443033F5-628F-4E16-BCE9-5DFCCD79A0C1}"/>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2" name="Group 81">
              <a:extLst>
                <a:ext uri="{FF2B5EF4-FFF2-40B4-BE49-F238E27FC236}">
                  <a16:creationId xmlns:a16="http://schemas.microsoft.com/office/drawing/2014/main" id="{19027318-0D6A-48BD-81A2-844E267657F0}"/>
                </a:ext>
              </a:extLst>
            </p:cNvPr>
            <p:cNvGrpSpPr/>
            <p:nvPr userDrawn="1"/>
          </p:nvGrpSpPr>
          <p:grpSpPr>
            <a:xfrm>
              <a:off x="5411883" y="6788784"/>
              <a:ext cx="460463" cy="105905"/>
              <a:chOff x="5411883" y="6788784"/>
              <a:chExt cx="460463" cy="105905"/>
            </a:xfrm>
          </p:grpSpPr>
          <p:cxnSp>
            <p:nvCxnSpPr>
              <p:cNvPr id="83" name="Straight Connector 82">
                <a:extLst>
                  <a:ext uri="{FF2B5EF4-FFF2-40B4-BE49-F238E27FC236}">
                    <a16:creationId xmlns:a16="http://schemas.microsoft.com/office/drawing/2014/main" id="{CD1ABA50-99E4-4465-935C-A049125B7A0E}"/>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id="{E7060F1C-1C4F-44DC-A87D-AA955D36CB83}"/>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5" name="Straight Connector 84">
                <a:extLst>
                  <a:ext uri="{FF2B5EF4-FFF2-40B4-BE49-F238E27FC236}">
                    <a16:creationId xmlns:a16="http://schemas.microsoft.com/office/drawing/2014/main" id="{EF8617B6-4E59-4982-AD73-47B79DA178FF}"/>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89" name="Title 1">
            <a:extLst>
              <a:ext uri="{FF2B5EF4-FFF2-40B4-BE49-F238E27FC236}">
                <a16:creationId xmlns:a16="http://schemas.microsoft.com/office/drawing/2014/main"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61315855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isyDeck Master - 72">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id="{7EBA7AC4-C559-4361-9425-13998D833515}"/>
              </a:ext>
            </a:extLst>
          </p:cNvPr>
          <p:cNvSpPr>
            <a:spLocks noGrp="1"/>
          </p:cNvSpPr>
          <p:nvPr>
            <p:ph type="pic" sz="quarter" idx="21"/>
          </p:nvPr>
        </p:nvSpPr>
        <p:spPr>
          <a:xfrm>
            <a:off x="478658" y="1146066"/>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id="{0B832515-0C13-445B-AC8E-736035494441}"/>
              </a:ext>
            </a:extLst>
          </p:cNvPr>
          <p:cNvSpPr>
            <a:spLocks noGrp="1"/>
          </p:cNvSpPr>
          <p:nvPr>
            <p:ph type="pic" sz="quarter" idx="25"/>
          </p:nvPr>
        </p:nvSpPr>
        <p:spPr>
          <a:xfrm>
            <a:off x="2504543"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id="{9E381742-AEF5-4526-BCB5-B7B91920D6C0}"/>
              </a:ext>
            </a:extLst>
          </p:cNvPr>
          <p:cNvSpPr>
            <a:spLocks noGrp="1"/>
          </p:cNvSpPr>
          <p:nvPr>
            <p:ph type="pic" sz="quarter" idx="26"/>
          </p:nvPr>
        </p:nvSpPr>
        <p:spPr>
          <a:xfrm>
            <a:off x="6556314"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79" name="Picture Placeholder 85">
            <a:extLst>
              <a:ext uri="{FF2B5EF4-FFF2-40B4-BE49-F238E27FC236}">
                <a16:creationId xmlns:a16="http://schemas.microsoft.com/office/drawing/2014/main" id="{2CDAF8EF-74AF-4CF0-BC6E-82B819309646}"/>
              </a:ext>
            </a:extLst>
          </p:cNvPr>
          <p:cNvSpPr>
            <a:spLocks noGrp="1"/>
          </p:cNvSpPr>
          <p:nvPr>
            <p:ph type="pic" sz="quarter" idx="27"/>
          </p:nvPr>
        </p:nvSpPr>
        <p:spPr>
          <a:xfrm>
            <a:off x="4530429"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89" name="Title 1">
            <a:extLst>
              <a:ext uri="{FF2B5EF4-FFF2-40B4-BE49-F238E27FC236}">
                <a16:creationId xmlns:a16="http://schemas.microsoft.com/office/drawing/2014/main"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97255777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isyDeck Master - 73">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B13CE2A-466C-4532-974F-299AC9D9C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562304" y="-1"/>
            <a:ext cx="665432" cy="6372227"/>
          </a:xfrm>
          <a:prstGeom prst="rect">
            <a:avLst/>
          </a:prstGeom>
        </p:spPr>
      </p:pic>
      <p:sp>
        <p:nvSpPr>
          <p:cNvPr id="23" name="Picture Placeholder 24">
            <a:extLst>
              <a:ext uri="{FF2B5EF4-FFF2-40B4-BE49-F238E27FC236}">
                <a16:creationId xmlns:a16="http://schemas.microsoft.com/office/drawing/2014/main" id="{4FE2D711-50A7-42E9-AEDE-6EB05121D288}"/>
              </a:ext>
            </a:extLst>
          </p:cNvPr>
          <p:cNvSpPr>
            <a:spLocks noGrp="1"/>
          </p:cNvSpPr>
          <p:nvPr>
            <p:ph type="pic" sz="quarter" idx="17"/>
          </p:nvPr>
        </p:nvSpPr>
        <p:spPr>
          <a:xfrm>
            <a:off x="5687638" y="-2949"/>
            <a:ext cx="3015366" cy="6375175"/>
          </a:xfrm>
          <a:custGeom>
            <a:avLst/>
            <a:gdLst>
              <a:gd name="connsiteX0" fmla="*/ 49020 w 3164816"/>
              <a:gd name="connsiteY0" fmla="*/ 0 h 6861175"/>
              <a:gd name="connsiteX1" fmla="*/ 543544 w 3164816"/>
              <a:gd name="connsiteY1" fmla="*/ 0 h 6861175"/>
              <a:gd name="connsiteX2" fmla="*/ 543544 w 3164816"/>
              <a:gd name="connsiteY2" fmla="*/ 1675 h 6861175"/>
              <a:gd name="connsiteX3" fmla="*/ 543544 w 3164816"/>
              <a:gd name="connsiteY3" fmla="*/ 3174 h 6861175"/>
              <a:gd name="connsiteX4" fmla="*/ 3164816 w 3164816"/>
              <a:gd name="connsiteY4" fmla="*/ 3174 h 6861175"/>
              <a:gd name="connsiteX5" fmla="*/ 3164816 w 3164816"/>
              <a:gd name="connsiteY5" fmla="*/ 6861175 h 6861175"/>
              <a:gd name="connsiteX6" fmla="*/ 543544 w 3164816"/>
              <a:gd name="connsiteY6" fmla="*/ 6861175 h 6861175"/>
              <a:gd name="connsiteX7" fmla="*/ 542578 w 3164816"/>
              <a:gd name="connsiteY7" fmla="*/ 6861175 h 6861175"/>
              <a:gd name="connsiteX8" fmla="*/ 535817 w 3164816"/>
              <a:gd name="connsiteY8" fmla="*/ 6861175 h 6861175"/>
              <a:gd name="connsiteX9" fmla="*/ 517466 w 3164816"/>
              <a:gd name="connsiteY9" fmla="*/ 6861175 h 6861175"/>
              <a:gd name="connsiteX10" fmla="*/ 481729 w 3164816"/>
              <a:gd name="connsiteY10" fmla="*/ 6861175 h 6861175"/>
              <a:gd name="connsiteX11" fmla="*/ 422811 w 3164816"/>
              <a:gd name="connsiteY11" fmla="*/ 6861175 h 6861175"/>
              <a:gd name="connsiteX12" fmla="*/ 382848 w 3164816"/>
              <a:gd name="connsiteY12" fmla="*/ 6861175 h 6861175"/>
              <a:gd name="connsiteX13" fmla="*/ 378484 w 3164816"/>
              <a:gd name="connsiteY13" fmla="*/ 6861175 h 6861175"/>
              <a:gd name="connsiteX14" fmla="*/ 334916 w 3164816"/>
              <a:gd name="connsiteY14" fmla="*/ 6861175 h 6861175"/>
              <a:gd name="connsiteX15" fmla="*/ 49020 w 3164816"/>
              <a:gd name="connsiteY15" fmla="*/ 6861175 h 6861175"/>
              <a:gd name="connsiteX16" fmla="*/ 42952 w 3164816"/>
              <a:gd name="connsiteY16" fmla="*/ 6820537 h 6861175"/>
              <a:gd name="connsiteX17" fmla="*/ 33850 w 3164816"/>
              <a:gd name="connsiteY17" fmla="*/ 6790057 h 6861175"/>
              <a:gd name="connsiteX18" fmla="*/ 30817 w 3164816"/>
              <a:gd name="connsiteY18" fmla="*/ 6773125 h 6861175"/>
              <a:gd name="connsiteX19" fmla="*/ 36884 w 3164816"/>
              <a:gd name="connsiteY19" fmla="*/ 6732486 h 6861175"/>
              <a:gd name="connsiteX20" fmla="*/ 36884 w 3164816"/>
              <a:gd name="connsiteY20" fmla="*/ 6725713 h 6861175"/>
              <a:gd name="connsiteX21" fmla="*/ 33850 w 3164816"/>
              <a:gd name="connsiteY21" fmla="*/ 6691847 h 6861175"/>
              <a:gd name="connsiteX22" fmla="*/ 21715 w 3164816"/>
              <a:gd name="connsiteY22" fmla="*/ 6647822 h 6861175"/>
              <a:gd name="connsiteX23" fmla="*/ 21715 w 3164816"/>
              <a:gd name="connsiteY23" fmla="*/ 6637662 h 6861175"/>
              <a:gd name="connsiteX24" fmla="*/ 30817 w 3164816"/>
              <a:gd name="connsiteY24" fmla="*/ 6624116 h 6861175"/>
              <a:gd name="connsiteX25" fmla="*/ 36884 w 3164816"/>
              <a:gd name="connsiteY25" fmla="*/ 6603797 h 6861175"/>
              <a:gd name="connsiteX26" fmla="*/ 36884 w 3164816"/>
              <a:gd name="connsiteY26" fmla="*/ 6597023 h 6861175"/>
              <a:gd name="connsiteX27" fmla="*/ 36884 w 3164816"/>
              <a:gd name="connsiteY27" fmla="*/ 6556385 h 6861175"/>
              <a:gd name="connsiteX28" fmla="*/ 36884 w 3164816"/>
              <a:gd name="connsiteY28" fmla="*/ 6539452 h 6861175"/>
              <a:gd name="connsiteX29" fmla="*/ 36884 w 3164816"/>
              <a:gd name="connsiteY29" fmla="*/ 6519132 h 6861175"/>
              <a:gd name="connsiteX30" fmla="*/ 30817 w 3164816"/>
              <a:gd name="connsiteY30" fmla="*/ 6495427 h 6861175"/>
              <a:gd name="connsiteX31" fmla="*/ 30817 w 3164816"/>
              <a:gd name="connsiteY31" fmla="*/ 6492040 h 6861175"/>
              <a:gd name="connsiteX32" fmla="*/ 27783 w 3164816"/>
              <a:gd name="connsiteY32" fmla="*/ 6471721 h 6861175"/>
              <a:gd name="connsiteX33" fmla="*/ 24749 w 3164816"/>
              <a:gd name="connsiteY33" fmla="*/ 6441242 h 6861175"/>
              <a:gd name="connsiteX34" fmla="*/ 49020 w 3164816"/>
              <a:gd name="connsiteY34" fmla="*/ 6387057 h 6861175"/>
              <a:gd name="connsiteX35" fmla="*/ 45986 w 3164816"/>
              <a:gd name="connsiteY35" fmla="*/ 6387057 h 6861175"/>
              <a:gd name="connsiteX36" fmla="*/ 42952 w 3164816"/>
              <a:gd name="connsiteY36" fmla="*/ 6373510 h 6861175"/>
              <a:gd name="connsiteX37" fmla="*/ 42952 w 3164816"/>
              <a:gd name="connsiteY37" fmla="*/ 6370124 h 6861175"/>
              <a:gd name="connsiteX38" fmla="*/ 36884 w 3164816"/>
              <a:gd name="connsiteY38" fmla="*/ 6366737 h 6861175"/>
              <a:gd name="connsiteX39" fmla="*/ 39918 w 3164816"/>
              <a:gd name="connsiteY39" fmla="*/ 6359964 h 6861175"/>
              <a:gd name="connsiteX40" fmla="*/ 42952 w 3164816"/>
              <a:gd name="connsiteY40" fmla="*/ 6326098 h 6861175"/>
              <a:gd name="connsiteX41" fmla="*/ 39918 w 3164816"/>
              <a:gd name="connsiteY41" fmla="*/ 6309166 h 6861175"/>
              <a:gd name="connsiteX42" fmla="*/ 55088 w 3164816"/>
              <a:gd name="connsiteY42" fmla="*/ 6299006 h 6861175"/>
              <a:gd name="connsiteX43" fmla="*/ 55088 w 3164816"/>
              <a:gd name="connsiteY43" fmla="*/ 6285460 h 6861175"/>
              <a:gd name="connsiteX44" fmla="*/ 58122 w 3164816"/>
              <a:gd name="connsiteY44" fmla="*/ 6271913 h 6861175"/>
              <a:gd name="connsiteX45" fmla="*/ 45986 w 3164816"/>
              <a:gd name="connsiteY45" fmla="*/ 6271913 h 6861175"/>
              <a:gd name="connsiteX46" fmla="*/ 33850 w 3164816"/>
              <a:gd name="connsiteY46" fmla="*/ 6221115 h 6861175"/>
              <a:gd name="connsiteX47" fmla="*/ 39918 w 3164816"/>
              <a:gd name="connsiteY47" fmla="*/ 6204182 h 6861175"/>
              <a:gd name="connsiteX48" fmla="*/ 33850 w 3164816"/>
              <a:gd name="connsiteY48" fmla="*/ 6183863 h 6861175"/>
              <a:gd name="connsiteX49" fmla="*/ 30817 w 3164816"/>
              <a:gd name="connsiteY49" fmla="*/ 6139838 h 6861175"/>
              <a:gd name="connsiteX50" fmla="*/ 30817 w 3164816"/>
              <a:gd name="connsiteY50" fmla="*/ 6112745 h 6861175"/>
              <a:gd name="connsiteX51" fmla="*/ 30817 w 3164816"/>
              <a:gd name="connsiteY51" fmla="*/ 6089039 h 6861175"/>
              <a:gd name="connsiteX52" fmla="*/ 36884 w 3164816"/>
              <a:gd name="connsiteY52" fmla="*/ 6068720 h 6861175"/>
              <a:gd name="connsiteX53" fmla="*/ 30817 w 3164816"/>
              <a:gd name="connsiteY53" fmla="*/ 6055173 h 6861175"/>
              <a:gd name="connsiteX54" fmla="*/ 24749 w 3164816"/>
              <a:gd name="connsiteY54" fmla="*/ 6024694 h 6861175"/>
              <a:gd name="connsiteX55" fmla="*/ 24749 w 3164816"/>
              <a:gd name="connsiteY55" fmla="*/ 6014535 h 6861175"/>
              <a:gd name="connsiteX56" fmla="*/ 30817 w 3164816"/>
              <a:gd name="connsiteY56" fmla="*/ 5977283 h 6861175"/>
              <a:gd name="connsiteX57" fmla="*/ 36884 w 3164816"/>
              <a:gd name="connsiteY57" fmla="*/ 5960350 h 6861175"/>
              <a:gd name="connsiteX58" fmla="*/ 30817 w 3164816"/>
              <a:gd name="connsiteY58" fmla="*/ 5936644 h 6861175"/>
              <a:gd name="connsiteX59" fmla="*/ 21715 w 3164816"/>
              <a:gd name="connsiteY59" fmla="*/ 5906165 h 6861175"/>
              <a:gd name="connsiteX60" fmla="*/ 18681 w 3164816"/>
              <a:gd name="connsiteY60" fmla="*/ 5896005 h 6861175"/>
              <a:gd name="connsiteX61" fmla="*/ 39918 w 3164816"/>
              <a:gd name="connsiteY61" fmla="*/ 5868913 h 6861175"/>
              <a:gd name="connsiteX62" fmla="*/ 36884 w 3164816"/>
              <a:gd name="connsiteY62" fmla="*/ 5818114 h 6861175"/>
              <a:gd name="connsiteX63" fmla="*/ 42952 w 3164816"/>
              <a:gd name="connsiteY63" fmla="*/ 5791022 h 6861175"/>
              <a:gd name="connsiteX64" fmla="*/ 52054 w 3164816"/>
              <a:gd name="connsiteY64" fmla="*/ 5774089 h 6861175"/>
              <a:gd name="connsiteX65" fmla="*/ 55088 w 3164816"/>
              <a:gd name="connsiteY65" fmla="*/ 5763929 h 6861175"/>
              <a:gd name="connsiteX66" fmla="*/ 61155 w 3164816"/>
              <a:gd name="connsiteY66" fmla="*/ 5723290 h 6861175"/>
              <a:gd name="connsiteX67" fmla="*/ 61155 w 3164816"/>
              <a:gd name="connsiteY67" fmla="*/ 5709744 h 6861175"/>
              <a:gd name="connsiteX68" fmla="*/ 64189 w 3164816"/>
              <a:gd name="connsiteY68" fmla="*/ 5702971 h 6861175"/>
              <a:gd name="connsiteX69" fmla="*/ 64189 w 3164816"/>
              <a:gd name="connsiteY69" fmla="*/ 5669105 h 6861175"/>
              <a:gd name="connsiteX70" fmla="*/ 67223 w 3164816"/>
              <a:gd name="connsiteY70" fmla="*/ 5658946 h 6861175"/>
              <a:gd name="connsiteX71" fmla="*/ 76325 w 3164816"/>
              <a:gd name="connsiteY71" fmla="*/ 5638626 h 6861175"/>
              <a:gd name="connsiteX72" fmla="*/ 79359 w 3164816"/>
              <a:gd name="connsiteY72" fmla="*/ 5621693 h 6861175"/>
              <a:gd name="connsiteX73" fmla="*/ 91494 w 3164816"/>
              <a:gd name="connsiteY73" fmla="*/ 5608147 h 6861175"/>
              <a:gd name="connsiteX74" fmla="*/ 67223 w 3164816"/>
              <a:gd name="connsiteY74" fmla="*/ 5550576 h 6861175"/>
              <a:gd name="connsiteX75" fmla="*/ 70257 w 3164816"/>
              <a:gd name="connsiteY75" fmla="*/ 5543803 h 6861175"/>
              <a:gd name="connsiteX76" fmla="*/ 76325 w 3164816"/>
              <a:gd name="connsiteY76" fmla="*/ 5496391 h 6861175"/>
              <a:gd name="connsiteX77" fmla="*/ 70257 w 3164816"/>
              <a:gd name="connsiteY77" fmla="*/ 5486231 h 6861175"/>
              <a:gd name="connsiteX78" fmla="*/ 73291 w 3164816"/>
              <a:gd name="connsiteY78" fmla="*/ 5479458 h 6861175"/>
              <a:gd name="connsiteX79" fmla="*/ 85427 w 3164816"/>
              <a:gd name="connsiteY79" fmla="*/ 5432046 h 6861175"/>
              <a:gd name="connsiteX80" fmla="*/ 85427 w 3164816"/>
              <a:gd name="connsiteY80" fmla="*/ 5421886 h 6861175"/>
              <a:gd name="connsiteX81" fmla="*/ 85427 w 3164816"/>
              <a:gd name="connsiteY81" fmla="*/ 5381248 h 6861175"/>
              <a:gd name="connsiteX82" fmla="*/ 85427 w 3164816"/>
              <a:gd name="connsiteY82" fmla="*/ 5350769 h 6861175"/>
              <a:gd name="connsiteX83" fmla="*/ 82393 w 3164816"/>
              <a:gd name="connsiteY83" fmla="*/ 5310130 h 6861175"/>
              <a:gd name="connsiteX84" fmla="*/ 76325 w 3164816"/>
              <a:gd name="connsiteY84" fmla="*/ 5255945 h 6861175"/>
              <a:gd name="connsiteX85" fmla="*/ 79359 w 3164816"/>
              <a:gd name="connsiteY85" fmla="*/ 5194987 h 6861175"/>
              <a:gd name="connsiteX86" fmla="*/ 79359 w 3164816"/>
              <a:gd name="connsiteY86" fmla="*/ 5184827 h 6861175"/>
              <a:gd name="connsiteX87" fmla="*/ 85427 w 3164816"/>
              <a:gd name="connsiteY87" fmla="*/ 5147575 h 6861175"/>
              <a:gd name="connsiteX88" fmla="*/ 85427 w 3164816"/>
              <a:gd name="connsiteY88" fmla="*/ 5106936 h 6861175"/>
              <a:gd name="connsiteX89" fmla="*/ 85427 w 3164816"/>
              <a:gd name="connsiteY89" fmla="*/ 5100163 h 6861175"/>
              <a:gd name="connsiteX90" fmla="*/ 82393 w 3164816"/>
              <a:gd name="connsiteY90" fmla="*/ 5086617 h 6861175"/>
              <a:gd name="connsiteX91" fmla="*/ 85427 w 3164816"/>
              <a:gd name="connsiteY91" fmla="*/ 5083230 h 6861175"/>
              <a:gd name="connsiteX92" fmla="*/ 97562 w 3164816"/>
              <a:gd name="connsiteY92" fmla="*/ 5045978 h 6861175"/>
              <a:gd name="connsiteX93" fmla="*/ 100596 w 3164816"/>
              <a:gd name="connsiteY93" fmla="*/ 4957927 h 6861175"/>
              <a:gd name="connsiteX94" fmla="*/ 106664 w 3164816"/>
              <a:gd name="connsiteY94" fmla="*/ 4957927 h 6861175"/>
              <a:gd name="connsiteX95" fmla="*/ 106664 w 3164816"/>
              <a:gd name="connsiteY95" fmla="*/ 4954541 h 6861175"/>
              <a:gd name="connsiteX96" fmla="*/ 100596 w 3164816"/>
              <a:gd name="connsiteY96" fmla="*/ 4957927 h 6861175"/>
              <a:gd name="connsiteX97" fmla="*/ 97562 w 3164816"/>
              <a:gd name="connsiteY97" fmla="*/ 4954541 h 6861175"/>
              <a:gd name="connsiteX98" fmla="*/ 100596 w 3164816"/>
              <a:gd name="connsiteY98" fmla="*/ 4873263 h 6861175"/>
              <a:gd name="connsiteX99" fmla="*/ 103630 w 3164816"/>
              <a:gd name="connsiteY99" fmla="*/ 4839398 h 6861175"/>
              <a:gd name="connsiteX100" fmla="*/ 103630 w 3164816"/>
              <a:gd name="connsiteY100" fmla="*/ 4825851 h 6861175"/>
              <a:gd name="connsiteX101" fmla="*/ 103630 w 3164816"/>
              <a:gd name="connsiteY101" fmla="*/ 4795372 h 6861175"/>
              <a:gd name="connsiteX102" fmla="*/ 103630 w 3164816"/>
              <a:gd name="connsiteY102" fmla="*/ 4761507 h 6861175"/>
              <a:gd name="connsiteX103" fmla="*/ 103630 w 3164816"/>
              <a:gd name="connsiteY103" fmla="*/ 4751347 h 6861175"/>
              <a:gd name="connsiteX104" fmla="*/ 82393 w 3164816"/>
              <a:gd name="connsiteY104" fmla="*/ 4741187 h 6861175"/>
              <a:gd name="connsiteX105" fmla="*/ 79359 w 3164816"/>
              <a:gd name="connsiteY105" fmla="*/ 4734414 h 6861175"/>
              <a:gd name="connsiteX106" fmla="*/ 82393 w 3164816"/>
              <a:gd name="connsiteY106" fmla="*/ 4700549 h 6861175"/>
              <a:gd name="connsiteX107" fmla="*/ 76325 w 3164816"/>
              <a:gd name="connsiteY107" fmla="*/ 4690389 h 6861175"/>
              <a:gd name="connsiteX108" fmla="*/ 70257 w 3164816"/>
              <a:gd name="connsiteY108" fmla="*/ 4670070 h 6861175"/>
              <a:gd name="connsiteX109" fmla="*/ 79359 w 3164816"/>
              <a:gd name="connsiteY109" fmla="*/ 4656523 h 6861175"/>
              <a:gd name="connsiteX110" fmla="*/ 76325 w 3164816"/>
              <a:gd name="connsiteY110" fmla="*/ 4642977 h 6861175"/>
              <a:gd name="connsiteX111" fmla="*/ 79359 w 3164816"/>
              <a:gd name="connsiteY111" fmla="*/ 4615885 h 6861175"/>
              <a:gd name="connsiteX112" fmla="*/ 79359 w 3164816"/>
              <a:gd name="connsiteY112" fmla="*/ 4592179 h 6861175"/>
              <a:gd name="connsiteX113" fmla="*/ 79359 w 3164816"/>
              <a:gd name="connsiteY113" fmla="*/ 4548153 h 6861175"/>
              <a:gd name="connsiteX114" fmla="*/ 79359 w 3164816"/>
              <a:gd name="connsiteY114" fmla="*/ 4527834 h 6861175"/>
              <a:gd name="connsiteX115" fmla="*/ 79359 w 3164816"/>
              <a:gd name="connsiteY115" fmla="*/ 4510901 h 6861175"/>
              <a:gd name="connsiteX116" fmla="*/ 79359 w 3164816"/>
              <a:gd name="connsiteY116" fmla="*/ 4500741 h 6861175"/>
              <a:gd name="connsiteX117" fmla="*/ 79359 w 3164816"/>
              <a:gd name="connsiteY117" fmla="*/ 4480422 h 6861175"/>
              <a:gd name="connsiteX118" fmla="*/ 79359 w 3164816"/>
              <a:gd name="connsiteY118" fmla="*/ 4456716 h 6861175"/>
              <a:gd name="connsiteX119" fmla="*/ 76325 w 3164816"/>
              <a:gd name="connsiteY119" fmla="*/ 4436397 h 6861175"/>
              <a:gd name="connsiteX120" fmla="*/ 67223 w 3164816"/>
              <a:gd name="connsiteY120" fmla="*/ 4385598 h 6861175"/>
              <a:gd name="connsiteX121" fmla="*/ 64189 w 3164816"/>
              <a:gd name="connsiteY121" fmla="*/ 4334800 h 6861175"/>
              <a:gd name="connsiteX122" fmla="*/ 64189 w 3164816"/>
              <a:gd name="connsiteY122" fmla="*/ 4307707 h 6861175"/>
              <a:gd name="connsiteX123" fmla="*/ 64189 w 3164816"/>
              <a:gd name="connsiteY123" fmla="*/ 4294161 h 6861175"/>
              <a:gd name="connsiteX124" fmla="*/ 61155 w 3164816"/>
              <a:gd name="connsiteY124" fmla="*/ 4267069 h 6861175"/>
              <a:gd name="connsiteX125" fmla="*/ 61155 w 3164816"/>
              <a:gd name="connsiteY125" fmla="*/ 4243363 h 6861175"/>
              <a:gd name="connsiteX126" fmla="*/ 58122 w 3164816"/>
              <a:gd name="connsiteY126" fmla="*/ 4233203 h 6861175"/>
              <a:gd name="connsiteX127" fmla="*/ 61155 w 3164816"/>
              <a:gd name="connsiteY127" fmla="*/ 4212884 h 6861175"/>
              <a:gd name="connsiteX128" fmla="*/ 64189 w 3164816"/>
              <a:gd name="connsiteY128" fmla="*/ 4206110 h 6861175"/>
              <a:gd name="connsiteX129" fmla="*/ 55088 w 3164816"/>
              <a:gd name="connsiteY129" fmla="*/ 4151925 h 6861175"/>
              <a:gd name="connsiteX130" fmla="*/ 58122 w 3164816"/>
              <a:gd name="connsiteY130" fmla="*/ 4128219 h 6861175"/>
              <a:gd name="connsiteX131" fmla="*/ 61155 w 3164816"/>
              <a:gd name="connsiteY131" fmla="*/ 4080808 h 6861175"/>
              <a:gd name="connsiteX132" fmla="*/ 52054 w 3164816"/>
              <a:gd name="connsiteY132" fmla="*/ 4053715 h 6861175"/>
              <a:gd name="connsiteX133" fmla="*/ 52054 w 3164816"/>
              <a:gd name="connsiteY133" fmla="*/ 4023236 h 6861175"/>
              <a:gd name="connsiteX134" fmla="*/ 61155 w 3164816"/>
              <a:gd name="connsiteY134" fmla="*/ 3982597 h 6861175"/>
              <a:gd name="connsiteX135" fmla="*/ 61155 w 3164816"/>
              <a:gd name="connsiteY135" fmla="*/ 3962278 h 6861175"/>
              <a:gd name="connsiteX136" fmla="*/ 58122 w 3164816"/>
              <a:gd name="connsiteY136" fmla="*/ 3955505 h 6861175"/>
              <a:gd name="connsiteX137" fmla="*/ 70257 w 3164816"/>
              <a:gd name="connsiteY137" fmla="*/ 3928412 h 6861175"/>
              <a:gd name="connsiteX138" fmla="*/ 58122 w 3164816"/>
              <a:gd name="connsiteY138" fmla="*/ 3928412 h 6861175"/>
              <a:gd name="connsiteX139" fmla="*/ 55088 w 3164816"/>
              <a:gd name="connsiteY139" fmla="*/ 3908093 h 6861175"/>
              <a:gd name="connsiteX140" fmla="*/ 58122 w 3164816"/>
              <a:gd name="connsiteY140" fmla="*/ 3877614 h 6861175"/>
              <a:gd name="connsiteX141" fmla="*/ 55088 w 3164816"/>
              <a:gd name="connsiteY141" fmla="*/ 3843748 h 6861175"/>
              <a:gd name="connsiteX142" fmla="*/ 55088 w 3164816"/>
              <a:gd name="connsiteY142" fmla="*/ 3840362 h 6861175"/>
              <a:gd name="connsiteX143" fmla="*/ 58122 w 3164816"/>
              <a:gd name="connsiteY143" fmla="*/ 3820042 h 6861175"/>
              <a:gd name="connsiteX144" fmla="*/ 61155 w 3164816"/>
              <a:gd name="connsiteY144" fmla="*/ 3796336 h 6861175"/>
              <a:gd name="connsiteX145" fmla="*/ 64189 w 3164816"/>
              <a:gd name="connsiteY145" fmla="*/ 3742151 h 6861175"/>
              <a:gd name="connsiteX146" fmla="*/ 61155 w 3164816"/>
              <a:gd name="connsiteY146" fmla="*/ 3711672 h 6861175"/>
              <a:gd name="connsiteX147" fmla="*/ 61155 w 3164816"/>
              <a:gd name="connsiteY147" fmla="*/ 3694739 h 6861175"/>
              <a:gd name="connsiteX148" fmla="*/ 61155 w 3164816"/>
              <a:gd name="connsiteY148" fmla="*/ 3677807 h 6861175"/>
              <a:gd name="connsiteX149" fmla="*/ 61155 w 3164816"/>
              <a:gd name="connsiteY149" fmla="*/ 3627008 h 6861175"/>
              <a:gd name="connsiteX150" fmla="*/ 61155 w 3164816"/>
              <a:gd name="connsiteY150" fmla="*/ 3603302 h 6861175"/>
              <a:gd name="connsiteX151" fmla="*/ 64189 w 3164816"/>
              <a:gd name="connsiteY151" fmla="*/ 3555890 h 6861175"/>
              <a:gd name="connsiteX152" fmla="*/ 61155 w 3164816"/>
              <a:gd name="connsiteY152" fmla="*/ 3491546 h 6861175"/>
              <a:gd name="connsiteX153" fmla="*/ 61155 w 3164816"/>
              <a:gd name="connsiteY153" fmla="*/ 3467840 h 6861175"/>
              <a:gd name="connsiteX154" fmla="*/ 58122 w 3164816"/>
              <a:gd name="connsiteY154" fmla="*/ 3457680 h 6861175"/>
              <a:gd name="connsiteX155" fmla="*/ 52054 w 3164816"/>
              <a:gd name="connsiteY155" fmla="*/ 3413655 h 6861175"/>
              <a:gd name="connsiteX156" fmla="*/ 49020 w 3164816"/>
              <a:gd name="connsiteY156" fmla="*/ 3389949 h 6861175"/>
              <a:gd name="connsiteX157" fmla="*/ 49020 w 3164816"/>
              <a:gd name="connsiteY157" fmla="*/ 3362856 h 6861175"/>
              <a:gd name="connsiteX158" fmla="*/ 45986 w 3164816"/>
              <a:gd name="connsiteY158" fmla="*/ 3335764 h 6861175"/>
              <a:gd name="connsiteX159" fmla="*/ 39918 w 3164816"/>
              <a:gd name="connsiteY159" fmla="*/ 3325604 h 6861175"/>
              <a:gd name="connsiteX160" fmla="*/ 36884 w 3164816"/>
              <a:gd name="connsiteY160" fmla="*/ 3305285 h 6861175"/>
              <a:gd name="connsiteX161" fmla="*/ 33850 w 3164816"/>
              <a:gd name="connsiteY161" fmla="*/ 3288352 h 6861175"/>
              <a:gd name="connsiteX162" fmla="*/ 33850 w 3164816"/>
              <a:gd name="connsiteY162" fmla="*/ 3274806 h 6861175"/>
              <a:gd name="connsiteX163" fmla="*/ 33850 w 3164816"/>
              <a:gd name="connsiteY163" fmla="*/ 3264646 h 6861175"/>
              <a:gd name="connsiteX164" fmla="*/ 30817 w 3164816"/>
              <a:gd name="connsiteY164" fmla="*/ 3251100 h 6861175"/>
              <a:gd name="connsiteX165" fmla="*/ 24749 w 3164816"/>
              <a:gd name="connsiteY165" fmla="*/ 3224008 h 6861175"/>
              <a:gd name="connsiteX166" fmla="*/ 30817 w 3164816"/>
              <a:gd name="connsiteY166" fmla="*/ 3179982 h 6861175"/>
              <a:gd name="connsiteX167" fmla="*/ 30817 w 3164816"/>
              <a:gd name="connsiteY167" fmla="*/ 3149503 h 6861175"/>
              <a:gd name="connsiteX168" fmla="*/ 33850 w 3164816"/>
              <a:gd name="connsiteY168" fmla="*/ 3135957 h 6861175"/>
              <a:gd name="connsiteX169" fmla="*/ 39918 w 3164816"/>
              <a:gd name="connsiteY169" fmla="*/ 3112251 h 6861175"/>
              <a:gd name="connsiteX170" fmla="*/ 39918 w 3164816"/>
              <a:gd name="connsiteY170" fmla="*/ 3074999 h 6861175"/>
              <a:gd name="connsiteX171" fmla="*/ 42952 w 3164816"/>
              <a:gd name="connsiteY171" fmla="*/ 3054679 h 6861175"/>
              <a:gd name="connsiteX172" fmla="*/ 42952 w 3164816"/>
              <a:gd name="connsiteY172" fmla="*/ 3044520 h 6861175"/>
              <a:gd name="connsiteX173" fmla="*/ 33850 w 3164816"/>
              <a:gd name="connsiteY173" fmla="*/ 3044520 h 6861175"/>
              <a:gd name="connsiteX174" fmla="*/ 30817 w 3164816"/>
              <a:gd name="connsiteY174" fmla="*/ 3030973 h 6861175"/>
              <a:gd name="connsiteX175" fmla="*/ 39918 w 3164816"/>
              <a:gd name="connsiteY175" fmla="*/ 3020814 h 6861175"/>
              <a:gd name="connsiteX176" fmla="*/ 33850 w 3164816"/>
              <a:gd name="connsiteY176" fmla="*/ 2997108 h 6861175"/>
              <a:gd name="connsiteX177" fmla="*/ 21715 w 3164816"/>
              <a:gd name="connsiteY177" fmla="*/ 2959855 h 6861175"/>
              <a:gd name="connsiteX178" fmla="*/ 18681 w 3164816"/>
              <a:gd name="connsiteY178" fmla="*/ 2939536 h 6861175"/>
              <a:gd name="connsiteX179" fmla="*/ 15647 w 3164816"/>
              <a:gd name="connsiteY179" fmla="*/ 2905670 h 6861175"/>
              <a:gd name="connsiteX180" fmla="*/ 9579 w 3164816"/>
              <a:gd name="connsiteY180" fmla="*/ 2875191 h 6861175"/>
              <a:gd name="connsiteX181" fmla="*/ 12613 w 3164816"/>
              <a:gd name="connsiteY181" fmla="*/ 2851486 h 6861175"/>
              <a:gd name="connsiteX182" fmla="*/ 12613 w 3164816"/>
              <a:gd name="connsiteY182" fmla="*/ 2824393 h 6861175"/>
              <a:gd name="connsiteX183" fmla="*/ 9579 w 3164816"/>
              <a:gd name="connsiteY183" fmla="*/ 2793914 h 6861175"/>
              <a:gd name="connsiteX184" fmla="*/ 9579 w 3164816"/>
              <a:gd name="connsiteY184" fmla="*/ 2770208 h 6861175"/>
              <a:gd name="connsiteX185" fmla="*/ 15647 w 3164816"/>
              <a:gd name="connsiteY185" fmla="*/ 2699090 h 6861175"/>
              <a:gd name="connsiteX186" fmla="*/ 30817 w 3164816"/>
              <a:gd name="connsiteY186" fmla="*/ 2648292 h 6861175"/>
              <a:gd name="connsiteX187" fmla="*/ 36884 w 3164816"/>
              <a:gd name="connsiteY187" fmla="*/ 2624586 h 6861175"/>
              <a:gd name="connsiteX188" fmla="*/ 36884 w 3164816"/>
              <a:gd name="connsiteY188" fmla="*/ 2594107 h 6861175"/>
              <a:gd name="connsiteX189" fmla="*/ 36884 w 3164816"/>
              <a:gd name="connsiteY189" fmla="*/ 2590720 h 6861175"/>
              <a:gd name="connsiteX190" fmla="*/ 33850 w 3164816"/>
              <a:gd name="connsiteY190" fmla="*/ 2577174 h 6861175"/>
              <a:gd name="connsiteX191" fmla="*/ 30817 w 3164816"/>
              <a:gd name="connsiteY191" fmla="*/ 2539922 h 6861175"/>
              <a:gd name="connsiteX192" fmla="*/ 30817 w 3164816"/>
              <a:gd name="connsiteY192" fmla="*/ 2512830 h 6861175"/>
              <a:gd name="connsiteX193" fmla="*/ 30817 w 3164816"/>
              <a:gd name="connsiteY193" fmla="*/ 2475577 h 6861175"/>
              <a:gd name="connsiteX194" fmla="*/ 30817 w 3164816"/>
              <a:gd name="connsiteY194" fmla="*/ 2441711 h 6861175"/>
              <a:gd name="connsiteX195" fmla="*/ 30817 w 3164816"/>
              <a:gd name="connsiteY195" fmla="*/ 2418006 h 6861175"/>
              <a:gd name="connsiteX196" fmla="*/ 30817 w 3164816"/>
              <a:gd name="connsiteY196" fmla="*/ 2407846 h 6861175"/>
              <a:gd name="connsiteX197" fmla="*/ 27783 w 3164816"/>
              <a:gd name="connsiteY197" fmla="*/ 2390913 h 6861175"/>
              <a:gd name="connsiteX198" fmla="*/ 45986 w 3164816"/>
              <a:gd name="connsiteY198" fmla="*/ 2309636 h 6861175"/>
              <a:gd name="connsiteX199" fmla="*/ 39918 w 3164816"/>
              <a:gd name="connsiteY199" fmla="*/ 2299476 h 6861175"/>
              <a:gd name="connsiteX200" fmla="*/ 42952 w 3164816"/>
              <a:gd name="connsiteY200" fmla="*/ 2275770 h 6861175"/>
              <a:gd name="connsiteX201" fmla="*/ 49020 w 3164816"/>
              <a:gd name="connsiteY201" fmla="*/ 2255451 h 6861175"/>
              <a:gd name="connsiteX202" fmla="*/ 58122 w 3164816"/>
              <a:gd name="connsiteY202" fmla="*/ 2235131 h 6861175"/>
              <a:gd name="connsiteX203" fmla="*/ 39918 w 3164816"/>
              <a:gd name="connsiteY203" fmla="*/ 2211425 h 6861175"/>
              <a:gd name="connsiteX204" fmla="*/ 39918 w 3164816"/>
              <a:gd name="connsiteY204" fmla="*/ 2160627 h 6861175"/>
              <a:gd name="connsiteX205" fmla="*/ 33850 w 3164816"/>
              <a:gd name="connsiteY205" fmla="*/ 2140308 h 6861175"/>
              <a:gd name="connsiteX206" fmla="*/ 30817 w 3164816"/>
              <a:gd name="connsiteY206" fmla="*/ 2140308 h 6861175"/>
              <a:gd name="connsiteX207" fmla="*/ 24749 w 3164816"/>
              <a:gd name="connsiteY207" fmla="*/ 2140308 h 6861175"/>
              <a:gd name="connsiteX208" fmla="*/ 27783 w 3164816"/>
              <a:gd name="connsiteY208" fmla="*/ 2130148 h 6861175"/>
              <a:gd name="connsiteX209" fmla="*/ 30817 w 3164816"/>
              <a:gd name="connsiteY209" fmla="*/ 2119988 h 6861175"/>
              <a:gd name="connsiteX210" fmla="*/ 18681 w 3164816"/>
              <a:gd name="connsiteY210" fmla="*/ 2116601 h 6861175"/>
              <a:gd name="connsiteX211" fmla="*/ 9579 w 3164816"/>
              <a:gd name="connsiteY211" fmla="*/ 2075963 h 6861175"/>
              <a:gd name="connsiteX212" fmla="*/ 12613 w 3164816"/>
              <a:gd name="connsiteY212" fmla="*/ 2048870 h 6861175"/>
              <a:gd name="connsiteX213" fmla="*/ 15647 w 3164816"/>
              <a:gd name="connsiteY213" fmla="*/ 2031937 h 6861175"/>
              <a:gd name="connsiteX214" fmla="*/ 12613 w 3164816"/>
              <a:gd name="connsiteY214" fmla="*/ 2018391 h 6861175"/>
              <a:gd name="connsiteX215" fmla="*/ 18681 w 3164816"/>
              <a:gd name="connsiteY215" fmla="*/ 2008232 h 6861175"/>
              <a:gd name="connsiteX216" fmla="*/ 15647 w 3164816"/>
              <a:gd name="connsiteY216" fmla="*/ 1998072 h 6861175"/>
              <a:gd name="connsiteX217" fmla="*/ 15647 w 3164816"/>
              <a:gd name="connsiteY217" fmla="*/ 1943887 h 6861175"/>
              <a:gd name="connsiteX218" fmla="*/ 18681 w 3164816"/>
              <a:gd name="connsiteY218" fmla="*/ 1916794 h 6861175"/>
              <a:gd name="connsiteX219" fmla="*/ 12613 w 3164816"/>
              <a:gd name="connsiteY219" fmla="*/ 1889702 h 6861175"/>
              <a:gd name="connsiteX220" fmla="*/ 12613 w 3164816"/>
              <a:gd name="connsiteY220" fmla="*/ 1886315 h 6861175"/>
              <a:gd name="connsiteX221" fmla="*/ 21715 w 3164816"/>
              <a:gd name="connsiteY221" fmla="*/ 1876156 h 6861175"/>
              <a:gd name="connsiteX222" fmla="*/ 21715 w 3164816"/>
              <a:gd name="connsiteY222" fmla="*/ 1869383 h 6861175"/>
              <a:gd name="connsiteX223" fmla="*/ 12613 w 3164816"/>
              <a:gd name="connsiteY223" fmla="*/ 1869383 h 6861175"/>
              <a:gd name="connsiteX224" fmla="*/ 12613 w 3164816"/>
              <a:gd name="connsiteY224" fmla="*/ 1828744 h 6861175"/>
              <a:gd name="connsiteX225" fmla="*/ 12613 w 3164816"/>
              <a:gd name="connsiteY225" fmla="*/ 1805038 h 6861175"/>
              <a:gd name="connsiteX226" fmla="*/ 12613 w 3164816"/>
              <a:gd name="connsiteY226" fmla="*/ 1801651 h 6861175"/>
              <a:gd name="connsiteX227" fmla="*/ 15647 w 3164816"/>
              <a:gd name="connsiteY227" fmla="*/ 1788105 h 6861175"/>
              <a:gd name="connsiteX228" fmla="*/ 18681 w 3164816"/>
              <a:gd name="connsiteY228" fmla="*/ 1764399 h 6861175"/>
              <a:gd name="connsiteX229" fmla="*/ 18681 w 3164816"/>
              <a:gd name="connsiteY229" fmla="*/ 1747466 h 6861175"/>
              <a:gd name="connsiteX230" fmla="*/ 18681 w 3164816"/>
              <a:gd name="connsiteY230" fmla="*/ 1730533 h 6861175"/>
              <a:gd name="connsiteX231" fmla="*/ 15647 w 3164816"/>
              <a:gd name="connsiteY231" fmla="*/ 1706828 h 6861175"/>
              <a:gd name="connsiteX232" fmla="*/ 15647 w 3164816"/>
              <a:gd name="connsiteY232" fmla="*/ 1689895 h 6861175"/>
              <a:gd name="connsiteX233" fmla="*/ 478 w 3164816"/>
              <a:gd name="connsiteY233" fmla="*/ 1659416 h 6861175"/>
              <a:gd name="connsiteX234" fmla="*/ 6545 w 3164816"/>
              <a:gd name="connsiteY234" fmla="*/ 1649256 h 6861175"/>
              <a:gd name="connsiteX235" fmla="*/ 12613 w 3164816"/>
              <a:gd name="connsiteY235" fmla="*/ 1632323 h 6861175"/>
              <a:gd name="connsiteX236" fmla="*/ 15647 w 3164816"/>
              <a:gd name="connsiteY236" fmla="*/ 1622163 h 6861175"/>
              <a:gd name="connsiteX237" fmla="*/ 18681 w 3164816"/>
              <a:gd name="connsiteY237" fmla="*/ 1612004 h 6861175"/>
              <a:gd name="connsiteX238" fmla="*/ 9579 w 3164816"/>
              <a:gd name="connsiteY238" fmla="*/ 1605231 h 6861175"/>
              <a:gd name="connsiteX239" fmla="*/ 15647 w 3164816"/>
              <a:gd name="connsiteY239" fmla="*/ 1588298 h 6861175"/>
              <a:gd name="connsiteX240" fmla="*/ 18681 w 3164816"/>
              <a:gd name="connsiteY240" fmla="*/ 1574751 h 6861175"/>
              <a:gd name="connsiteX241" fmla="*/ 18681 w 3164816"/>
              <a:gd name="connsiteY241" fmla="*/ 1544273 h 6861175"/>
              <a:gd name="connsiteX242" fmla="*/ 21715 w 3164816"/>
              <a:gd name="connsiteY242" fmla="*/ 1520567 h 6861175"/>
              <a:gd name="connsiteX243" fmla="*/ 24749 w 3164816"/>
              <a:gd name="connsiteY243" fmla="*/ 1462995 h 6861175"/>
              <a:gd name="connsiteX244" fmla="*/ 30817 w 3164816"/>
              <a:gd name="connsiteY244" fmla="*/ 1452835 h 6861175"/>
              <a:gd name="connsiteX245" fmla="*/ 42952 w 3164816"/>
              <a:gd name="connsiteY245" fmla="*/ 1402037 h 6861175"/>
              <a:gd name="connsiteX246" fmla="*/ 39918 w 3164816"/>
              <a:gd name="connsiteY246" fmla="*/ 1385104 h 6861175"/>
              <a:gd name="connsiteX247" fmla="*/ 42952 w 3164816"/>
              <a:gd name="connsiteY247" fmla="*/ 1364785 h 6861175"/>
              <a:gd name="connsiteX248" fmla="*/ 61155 w 3164816"/>
              <a:gd name="connsiteY248" fmla="*/ 1327533 h 6861175"/>
              <a:gd name="connsiteX249" fmla="*/ 73291 w 3164816"/>
              <a:gd name="connsiteY249" fmla="*/ 1300440 h 6861175"/>
              <a:gd name="connsiteX250" fmla="*/ 73291 w 3164816"/>
              <a:gd name="connsiteY250" fmla="*/ 1290280 h 6861175"/>
              <a:gd name="connsiteX251" fmla="*/ 100596 w 3164816"/>
              <a:gd name="connsiteY251" fmla="*/ 1222549 h 6861175"/>
              <a:gd name="connsiteX252" fmla="*/ 91494 w 3164816"/>
              <a:gd name="connsiteY252" fmla="*/ 1215776 h 6861175"/>
              <a:gd name="connsiteX253" fmla="*/ 82393 w 3164816"/>
              <a:gd name="connsiteY253" fmla="*/ 1202230 h 6861175"/>
              <a:gd name="connsiteX254" fmla="*/ 82393 w 3164816"/>
              <a:gd name="connsiteY254" fmla="*/ 1195457 h 6861175"/>
              <a:gd name="connsiteX255" fmla="*/ 70257 w 3164816"/>
              <a:gd name="connsiteY255" fmla="*/ 1195457 h 6861175"/>
              <a:gd name="connsiteX256" fmla="*/ 73291 w 3164816"/>
              <a:gd name="connsiteY256" fmla="*/ 1178524 h 6861175"/>
              <a:gd name="connsiteX257" fmla="*/ 70257 w 3164816"/>
              <a:gd name="connsiteY257" fmla="*/ 1137885 h 6861175"/>
              <a:gd name="connsiteX258" fmla="*/ 70257 w 3164816"/>
              <a:gd name="connsiteY258" fmla="*/ 1100633 h 6861175"/>
              <a:gd name="connsiteX259" fmla="*/ 67223 w 3164816"/>
              <a:gd name="connsiteY259" fmla="*/ 1053221 h 6861175"/>
              <a:gd name="connsiteX260" fmla="*/ 70257 w 3164816"/>
              <a:gd name="connsiteY260" fmla="*/ 978717 h 6861175"/>
              <a:gd name="connsiteX261" fmla="*/ 70257 w 3164816"/>
              <a:gd name="connsiteY261" fmla="*/ 944851 h 6861175"/>
              <a:gd name="connsiteX262" fmla="*/ 70257 w 3164816"/>
              <a:gd name="connsiteY262" fmla="*/ 917759 h 6861175"/>
              <a:gd name="connsiteX263" fmla="*/ 73291 w 3164816"/>
              <a:gd name="connsiteY263" fmla="*/ 900826 h 6861175"/>
              <a:gd name="connsiteX264" fmla="*/ 70257 w 3164816"/>
              <a:gd name="connsiteY264" fmla="*/ 877120 h 6861175"/>
              <a:gd name="connsiteX265" fmla="*/ 82393 w 3164816"/>
              <a:gd name="connsiteY265" fmla="*/ 833094 h 6861175"/>
              <a:gd name="connsiteX266" fmla="*/ 85427 w 3164816"/>
              <a:gd name="connsiteY266" fmla="*/ 785683 h 6861175"/>
              <a:gd name="connsiteX267" fmla="*/ 85427 w 3164816"/>
              <a:gd name="connsiteY267" fmla="*/ 758590 h 6861175"/>
              <a:gd name="connsiteX268" fmla="*/ 88460 w 3164816"/>
              <a:gd name="connsiteY268" fmla="*/ 650220 h 6861175"/>
              <a:gd name="connsiteX269" fmla="*/ 88460 w 3164816"/>
              <a:gd name="connsiteY269" fmla="*/ 599422 h 6861175"/>
              <a:gd name="connsiteX270" fmla="*/ 88460 w 3164816"/>
              <a:gd name="connsiteY270" fmla="*/ 592648 h 6861175"/>
              <a:gd name="connsiteX271" fmla="*/ 88460 w 3164816"/>
              <a:gd name="connsiteY271" fmla="*/ 585875 h 6861175"/>
              <a:gd name="connsiteX272" fmla="*/ 85427 w 3164816"/>
              <a:gd name="connsiteY272" fmla="*/ 572329 h 6861175"/>
              <a:gd name="connsiteX273" fmla="*/ 88460 w 3164816"/>
              <a:gd name="connsiteY273" fmla="*/ 555396 h 6861175"/>
              <a:gd name="connsiteX274" fmla="*/ 91494 w 3164816"/>
              <a:gd name="connsiteY274" fmla="*/ 545237 h 6861175"/>
              <a:gd name="connsiteX275" fmla="*/ 70257 w 3164816"/>
              <a:gd name="connsiteY275" fmla="*/ 535077 h 6861175"/>
              <a:gd name="connsiteX276" fmla="*/ 67223 w 3164816"/>
              <a:gd name="connsiteY276" fmla="*/ 518144 h 6861175"/>
              <a:gd name="connsiteX277" fmla="*/ 70257 w 3164816"/>
              <a:gd name="connsiteY277" fmla="*/ 494438 h 6861175"/>
              <a:gd name="connsiteX278" fmla="*/ 64189 w 3164816"/>
              <a:gd name="connsiteY278" fmla="*/ 480892 h 6861175"/>
              <a:gd name="connsiteX279" fmla="*/ 58122 w 3164816"/>
              <a:gd name="connsiteY279" fmla="*/ 460573 h 6861175"/>
              <a:gd name="connsiteX280" fmla="*/ 67223 w 3164816"/>
              <a:gd name="connsiteY280" fmla="*/ 450413 h 6861175"/>
              <a:gd name="connsiteX281" fmla="*/ 67223 w 3164816"/>
              <a:gd name="connsiteY281" fmla="*/ 419934 h 6861175"/>
              <a:gd name="connsiteX282" fmla="*/ 67223 w 3164816"/>
              <a:gd name="connsiteY282" fmla="*/ 386068 h 6861175"/>
              <a:gd name="connsiteX283" fmla="*/ 70257 w 3164816"/>
              <a:gd name="connsiteY283" fmla="*/ 358976 h 6861175"/>
              <a:gd name="connsiteX284" fmla="*/ 67223 w 3164816"/>
              <a:gd name="connsiteY284" fmla="*/ 338656 h 6861175"/>
              <a:gd name="connsiteX285" fmla="*/ 67223 w 3164816"/>
              <a:gd name="connsiteY285" fmla="*/ 331883 h 6861175"/>
              <a:gd name="connsiteX286" fmla="*/ 70257 w 3164816"/>
              <a:gd name="connsiteY286" fmla="*/ 314950 h 6861175"/>
              <a:gd name="connsiteX287" fmla="*/ 67223 w 3164816"/>
              <a:gd name="connsiteY287" fmla="*/ 294631 h 6861175"/>
              <a:gd name="connsiteX288" fmla="*/ 67223 w 3164816"/>
              <a:gd name="connsiteY288" fmla="*/ 270925 h 6861175"/>
              <a:gd name="connsiteX289" fmla="*/ 67223 w 3164816"/>
              <a:gd name="connsiteY289" fmla="*/ 250606 h 6861175"/>
              <a:gd name="connsiteX290" fmla="*/ 64189 w 3164816"/>
              <a:gd name="connsiteY290" fmla="*/ 233673 h 6861175"/>
              <a:gd name="connsiteX291" fmla="*/ 58122 w 3164816"/>
              <a:gd name="connsiteY291" fmla="*/ 220127 h 6861175"/>
              <a:gd name="connsiteX292" fmla="*/ 55088 w 3164816"/>
              <a:gd name="connsiteY292" fmla="*/ 172715 h 6861175"/>
              <a:gd name="connsiteX293" fmla="*/ 52054 w 3164816"/>
              <a:gd name="connsiteY293" fmla="*/ 128689 h 6861175"/>
              <a:gd name="connsiteX294" fmla="*/ 49020 w 3164816"/>
              <a:gd name="connsiteY294" fmla="*/ 104984 h 6861175"/>
              <a:gd name="connsiteX295" fmla="*/ 49020 w 3164816"/>
              <a:gd name="connsiteY295" fmla="*/ 77891 h 6861175"/>
              <a:gd name="connsiteX296" fmla="*/ 45986 w 3164816"/>
              <a:gd name="connsiteY296" fmla="*/ 57572 h 6861175"/>
              <a:gd name="connsiteX297" fmla="*/ 45986 w 3164816"/>
              <a:gd name="connsiteY297" fmla="*/ 37252 h 6861175"/>
              <a:gd name="connsiteX298" fmla="*/ 45986 w 3164816"/>
              <a:gd name="connsiteY298" fmla="*/ 27093 h 6861175"/>
              <a:gd name="connsiteX299" fmla="*/ 49020 w 3164816"/>
              <a:gd name="connsiteY299" fmla="*/ 3387 h 6861175"/>
              <a:gd name="connsiteX300" fmla="*/ 49020 w 3164816"/>
              <a:gd name="connsiteY300" fmla="*/ 0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164816" h="6861175">
                <a:moveTo>
                  <a:pt x="49020" y="0"/>
                </a:moveTo>
                <a:cubicBezTo>
                  <a:pt x="49020" y="0"/>
                  <a:pt x="49020" y="0"/>
                  <a:pt x="543544" y="0"/>
                </a:cubicBezTo>
                <a:cubicBezTo>
                  <a:pt x="543544" y="0"/>
                  <a:pt x="543544" y="0"/>
                  <a:pt x="543544" y="1675"/>
                </a:cubicBezTo>
                <a:lnTo>
                  <a:pt x="543544" y="3174"/>
                </a:lnTo>
                <a:lnTo>
                  <a:pt x="3164816" y="3174"/>
                </a:lnTo>
                <a:lnTo>
                  <a:pt x="3164816" y="6861175"/>
                </a:lnTo>
                <a:lnTo>
                  <a:pt x="543544" y="6861175"/>
                </a:lnTo>
                <a:lnTo>
                  <a:pt x="542578" y="6861175"/>
                </a:lnTo>
                <a:lnTo>
                  <a:pt x="535817" y="6861175"/>
                </a:lnTo>
                <a:lnTo>
                  <a:pt x="517466" y="6861175"/>
                </a:lnTo>
                <a:lnTo>
                  <a:pt x="481729" y="6861175"/>
                </a:lnTo>
                <a:lnTo>
                  <a:pt x="422811" y="6861175"/>
                </a:lnTo>
                <a:lnTo>
                  <a:pt x="382848" y="6861175"/>
                </a:lnTo>
                <a:lnTo>
                  <a:pt x="378484" y="6861175"/>
                </a:lnTo>
                <a:lnTo>
                  <a:pt x="334916" y="6861175"/>
                </a:lnTo>
                <a:cubicBezTo>
                  <a:pt x="265374" y="6861175"/>
                  <a:pt x="172651" y="6861175"/>
                  <a:pt x="49020" y="6861175"/>
                </a:cubicBezTo>
                <a:cubicBezTo>
                  <a:pt x="42952" y="6851016"/>
                  <a:pt x="42952" y="6834083"/>
                  <a:pt x="42952" y="6820537"/>
                </a:cubicBezTo>
                <a:cubicBezTo>
                  <a:pt x="39918" y="6810377"/>
                  <a:pt x="39918" y="6796831"/>
                  <a:pt x="33850" y="6790057"/>
                </a:cubicBezTo>
                <a:cubicBezTo>
                  <a:pt x="30817" y="6783284"/>
                  <a:pt x="30817" y="6776511"/>
                  <a:pt x="30817" y="6773125"/>
                </a:cubicBezTo>
                <a:cubicBezTo>
                  <a:pt x="33850" y="6759578"/>
                  <a:pt x="33850" y="6746032"/>
                  <a:pt x="36884" y="6732486"/>
                </a:cubicBezTo>
                <a:cubicBezTo>
                  <a:pt x="36884" y="6729099"/>
                  <a:pt x="36884" y="6725713"/>
                  <a:pt x="36884" y="6725713"/>
                </a:cubicBezTo>
                <a:cubicBezTo>
                  <a:pt x="36884" y="6712167"/>
                  <a:pt x="33850" y="6702007"/>
                  <a:pt x="33850" y="6691847"/>
                </a:cubicBezTo>
                <a:cubicBezTo>
                  <a:pt x="30817" y="6681687"/>
                  <a:pt x="30817" y="6661368"/>
                  <a:pt x="21715" y="6647822"/>
                </a:cubicBezTo>
                <a:cubicBezTo>
                  <a:pt x="21715" y="6647822"/>
                  <a:pt x="21715" y="6641049"/>
                  <a:pt x="21715" y="6637662"/>
                </a:cubicBezTo>
                <a:cubicBezTo>
                  <a:pt x="21715" y="6630889"/>
                  <a:pt x="24749" y="6627502"/>
                  <a:pt x="30817" y="6624116"/>
                </a:cubicBezTo>
                <a:cubicBezTo>
                  <a:pt x="33850" y="6620729"/>
                  <a:pt x="36884" y="6613956"/>
                  <a:pt x="36884" y="6603797"/>
                </a:cubicBezTo>
                <a:cubicBezTo>
                  <a:pt x="36884" y="6603797"/>
                  <a:pt x="36884" y="6603797"/>
                  <a:pt x="36884" y="6597023"/>
                </a:cubicBezTo>
                <a:cubicBezTo>
                  <a:pt x="39918" y="6583477"/>
                  <a:pt x="39918" y="6569931"/>
                  <a:pt x="36884" y="6556385"/>
                </a:cubicBezTo>
                <a:cubicBezTo>
                  <a:pt x="33850" y="6549612"/>
                  <a:pt x="36884" y="6542838"/>
                  <a:pt x="36884" y="6539452"/>
                </a:cubicBezTo>
                <a:cubicBezTo>
                  <a:pt x="39918" y="6532679"/>
                  <a:pt x="39918" y="6525906"/>
                  <a:pt x="36884" y="6519132"/>
                </a:cubicBezTo>
                <a:cubicBezTo>
                  <a:pt x="33850" y="6512359"/>
                  <a:pt x="36884" y="6498813"/>
                  <a:pt x="30817" y="6495427"/>
                </a:cubicBezTo>
                <a:cubicBezTo>
                  <a:pt x="30817" y="6495427"/>
                  <a:pt x="30817" y="6495427"/>
                  <a:pt x="30817" y="6492040"/>
                </a:cubicBezTo>
                <a:cubicBezTo>
                  <a:pt x="30817" y="6485267"/>
                  <a:pt x="30817" y="6478494"/>
                  <a:pt x="27783" y="6471721"/>
                </a:cubicBezTo>
                <a:cubicBezTo>
                  <a:pt x="24749" y="6461561"/>
                  <a:pt x="24749" y="6451401"/>
                  <a:pt x="24749" y="6441242"/>
                </a:cubicBezTo>
                <a:cubicBezTo>
                  <a:pt x="27783" y="6424309"/>
                  <a:pt x="49020" y="6407376"/>
                  <a:pt x="49020" y="6387057"/>
                </a:cubicBezTo>
                <a:cubicBezTo>
                  <a:pt x="49020" y="6387057"/>
                  <a:pt x="49020" y="6387057"/>
                  <a:pt x="45986" y="6387057"/>
                </a:cubicBezTo>
                <a:cubicBezTo>
                  <a:pt x="39918" y="6387057"/>
                  <a:pt x="36884" y="6383670"/>
                  <a:pt x="42952" y="6373510"/>
                </a:cubicBezTo>
                <a:cubicBezTo>
                  <a:pt x="42952" y="6373510"/>
                  <a:pt x="42952" y="6373510"/>
                  <a:pt x="42952" y="6370124"/>
                </a:cubicBezTo>
                <a:cubicBezTo>
                  <a:pt x="42952" y="6370124"/>
                  <a:pt x="39918" y="6370124"/>
                  <a:pt x="36884" y="6366737"/>
                </a:cubicBezTo>
                <a:cubicBezTo>
                  <a:pt x="36884" y="6363351"/>
                  <a:pt x="39918" y="6359964"/>
                  <a:pt x="39918" y="6359964"/>
                </a:cubicBezTo>
                <a:cubicBezTo>
                  <a:pt x="39918" y="6346418"/>
                  <a:pt x="42952" y="6339645"/>
                  <a:pt x="42952" y="6326098"/>
                </a:cubicBezTo>
                <a:cubicBezTo>
                  <a:pt x="39918" y="6319325"/>
                  <a:pt x="39918" y="6315939"/>
                  <a:pt x="39918" y="6309166"/>
                </a:cubicBezTo>
                <a:cubicBezTo>
                  <a:pt x="45986" y="6305779"/>
                  <a:pt x="49020" y="6302392"/>
                  <a:pt x="55088" y="6299006"/>
                </a:cubicBezTo>
                <a:cubicBezTo>
                  <a:pt x="55088" y="6295619"/>
                  <a:pt x="55088" y="6288846"/>
                  <a:pt x="55088" y="6285460"/>
                </a:cubicBezTo>
                <a:cubicBezTo>
                  <a:pt x="55088" y="6282073"/>
                  <a:pt x="61155" y="6282073"/>
                  <a:pt x="58122" y="6271913"/>
                </a:cubicBezTo>
                <a:cubicBezTo>
                  <a:pt x="55088" y="6271913"/>
                  <a:pt x="49020" y="6271913"/>
                  <a:pt x="45986" y="6271913"/>
                </a:cubicBezTo>
                <a:cubicBezTo>
                  <a:pt x="39918" y="6254981"/>
                  <a:pt x="36884" y="6238048"/>
                  <a:pt x="33850" y="6221115"/>
                </a:cubicBezTo>
                <a:cubicBezTo>
                  <a:pt x="36884" y="6214342"/>
                  <a:pt x="36884" y="6210955"/>
                  <a:pt x="39918" y="6204182"/>
                </a:cubicBezTo>
                <a:cubicBezTo>
                  <a:pt x="36884" y="6197409"/>
                  <a:pt x="36884" y="6187249"/>
                  <a:pt x="33850" y="6183863"/>
                </a:cubicBezTo>
                <a:cubicBezTo>
                  <a:pt x="27783" y="6170317"/>
                  <a:pt x="27783" y="6156770"/>
                  <a:pt x="30817" y="6139838"/>
                </a:cubicBezTo>
                <a:cubicBezTo>
                  <a:pt x="33850" y="6129678"/>
                  <a:pt x="33850" y="6122905"/>
                  <a:pt x="30817" y="6112745"/>
                </a:cubicBezTo>
                <a:cubicBezTo>
                  <a:pt x="30817" y="6102585"/>
                  <a:pt x="30817" y="6095812"/>
                  <a:pt x="30817" y="6089039"/>
                </a:cubicBezTo>
                <a:cubicBezTo>
                  <a:pt x="33850" y="6082266"/>
                  <a:pt x="33850" y="6075493"/>
                  <a:pt x="36884" y="6068720"/>
                </a:cubicBezTo>
                <a:cubicBezTo>
                  <a:pt x="33850" y="6061947"/>
                  <a:pt x="33850" y="6058560"/>
                  <a:pt x="30817" y="6055173"/>
                </a:cubicBezTo>
                <a:cubicBezTo>
                  <a:pt x="27783" y="6045014"/>
                  <a:pt x="24749" y="6038241"/>
                  <a:pt x="24749" y="6024694"/>
                </a:cubicBezTo>
                <a:cubicBezTo>
                  <a:pt x="24749" y="6024694"/>
                  <a:pt x="24749" y="6017921"/>
                  <a:pt x="24749" y="6014535"/>
                </a:cubicBezTo>
                <a:cubicBezTo>
                  <a:pt x="24749" y="6000988"/>
                  <a:pt x="27783" y="5987442"/>
                  <a:pt x="30817" y="5977283"/>
                </a:cubicBezTo>
                <a:cubicBezTo>
                  <a:pt x="33850" y="5973896"/>
                  <a:pt x="36884" y="5970509"/>
                  <a:pt x="36884" y="5960350"/>
                </a:cubicBezTo>
                <a:cubicBezTo>
                  <a:pt x="33850" y="5953577"/>
                  <a:pt x="33850" y="5943417"/>
                  <a:pt x="30817" y="5936644"/>
                </a:cubicBezTo>
                <a:cubicBezTo>
                  <a:pt x="27783" y="5926484"/>
                  <a:pt x="24749" y="5916324"/>
                  <a:pt x="21715" y="5906165"/>
                </a:cubicBezTo>
                <a:cubicBezTo>
                  <a:pt x="18681" y="5902778"/>
                  <a:pt x="15647" y="5899392"/>
                  <a:pt x="18681" y="5896005"/>
                </a:cubicBezTo>
                <a:cubicBezTo>
                  <a:pt x="24749" y="5882459"/>
                  <a:pt x="33850" y="5872299"/>
                  <a:pt x="39918" y="5868913"/>
                </a:cubicBezTo>
                <a:cubicBezTo>
                  <a:pt x="45986" y="5845207"/>
                  <a:pt x="42952" y="5831660"/>
                  <a:pt x="36884" y="5818114"/>
                </a:cubicBezTo>
                <a:cubicBezTo>
                  <a:pt x="39918" y="5807954"/>
                  <a:pt x="39918" y="5801181"/>
                  <a:pt x="42952" y="5791022"/>
                </a:cubicBezTo>
                <a:cubicBezTo>
                  <a:pt x="45986" y="5784248"/>
                  <a:pt x="49020" y="5780862"/>
                  <a:pt x="52054" y="5774089"/>
                </a:cubicBezTo>
                <a:cubicBezTo>
                  <a:pt x="55088" y="5770702"/>
                  <a:pt x="55088" y="5767316"/>
                  <a:pt x="55088" y="5763929"/>
                </a:cubicBezTo>
                <a:cubicBezTo>
                  <a:pt x="58122" y="5750383"/>
                  <a:pt x="61155" y="5736837"/>
                  <a:pt x="61155" y="5723290"/>
                </a:cubicBezTo>
                <a:cubicBezTo>
                  <a:pt x="58122" y="5719904"/>
                  <a:pt x="61155" y="5713131"/>
                  <a:pt x="61155" y="5709744"/>
                </a:cubicBezTo>
                <a:cubicBezTo>
                  <a:pt x="61155" y="5706358"/>
                  <a:pt x="64189" y="5702971"/>
                  <a:pt x="64189" y="5702971"/>
                </a:cubicBezTo>
                <a:cubicBezTo>
                  <a:pt x="70257" y="5692811"/>
                  <a:pt x="61155" y="5686038"/>
                  <a:pt x="64189" y="5669105"/>
                </a:cubicBezTo>
                <a:cubicBezTo>
                  <a:pt x="64189" y="5665719"/>
                  <a:pt x="64189" y="5662332"/>
                  <a:pt x="67223" y="5658946"/>
                </a:cubicBezTo>
                <a:cubicBezTo>
                  <a:pt x="70257" y="5652173"/>
                  <a:pt x="73291" y="5648786"/>
                  <a:pt x="76325" y="5638626"/>
                </a:cubicBezTo>
                <a:cubicBezTo>
                  <a:pt x="76325" y="5635240"/>
                  <a:pt x="76325" y="5625080"/>
                  <a:pt x="79359" y="5621693"/>
                </a:cubicBezTo>
                <a:cubicBezTo>
                  <a:pt x="82393" y="5614920"/>
                  <a:pt x="88460" y="5614920"/>
                  <a:pt x="91494" y="5608147"/>
                </a:cubicBezTo>
                <a:cubicBezTo>
                  <a:pt x="94528" y="5587828"/>
                  <a:pt x="64189" y="5570895"/>
                  <a:pt x="67223" y="5550576"/>
                </a:cubicBezTo>
                <a:cubicBezTo>
                  <a:pt x="67223" y="5547189"/>
                  <a:pt x="67223" y="5543803"/>
                  <a:pt x="70257" y="5543803"/>
                </a:cubicBezTo>
                <a:cubicBezTo>
                  <a:pt x="73291" y="5526870"/>
                  <a:pt x="73291" y="5513323"/>
                  <a:pt x="76325" y="5496391"/>
                </a:cubicBezTo>
                <a:cubicBezTo>
                  <a:pt x="76325" y="5493004"/>
                  <a:pt x="73291" y="5489618"/>
                  <a:pt x="70257" y="5486231"/>
                </a:cubicBezTo>
                <a:cubicBezTo>
                  <a:pt x="70257" y="5482844"/>
                  <a:pt x="73291" y="5479458"/>
                  <a:pt x="73291" y="5479458"/>
                </a:cubicBezTo>
                <a:cubicBezTo>
                  <a:pt x="76325" y="5462525"/>
                  <a:pt x="79359" y="5445592"/>
                  <a:pt x="85427" y="5432046"/>
                </a:cubicBezTo>
                <a:cubicBezTo>
                  <a:pt x="85427" y="5428659"/>
                  <a:pt x="85427" y="5425273"/>
                  <a:pt x="85427" y="5421886"/>
                </a:cubicBezTo>
                <a:cubicBezTo>
                  <a:pt x="79359" y="5408340"/>
                  <a:pt x="82393" y="5391407"/>
                  <a:pt x="85427" y="5381248"/>
                </a:cubicBezTo>
                <a:cubicBezTo>
                  <a:pt x="85427" y="5367701"/>
                  <a:pt x="85427" y="5357542"/>
                  <a:pt x="85427" y="5350769"/>
                </a:cubicBezTo>
                <a:cubicBezTo>
                  <a:pt x="82393" y="5337222"/>
                  <a:pt x="79359" y="5323676"/>
                  <a:pt x="82393" y="5310130"/>
                </a:cubicBezTo>
                <a:cubicBezTo>
                  <a:pt x="82393" y="5289810"/>
                  <a:pt x="79359" y="5272878"/>
                  <a:pt x="76325" y="5255945"/>
                </a:cubicBezTo>
                <a:cubicBezTo>
                  <a:pt x="73291" y="5235625"/>
                  <a:pt x="73291" y="5215306"/>
                  <a:pt x="79359" y="5194987"/>
                </a:cubicBezTo>
                <a:cubicBezTo>
                  <a:pt x="79359" y="5194987"/>
                  <a:pt x="79359" y="5188214"/>
                  <a:pt x="79359" y="5184827"/>
                </a:cubicBezTo>
                <a:cubicBezTo>
                  <a:pt x="85427" y="5174667"/>
                  <a:pt x="85427" y="5157734"/>
                  <a:pt x="85427" y="5147575"/>
                </a:cubicBezTo>
                <a:cubicBezTo>
                  <a:pt x="82393" y="5134029"/>
                  <a:pt x="82393" y="5123869"/>
                  <a:pt x="85427" y="5106936"/>
                </a:cubicBezTo>
                <a:cubicBezTo>
                  <a:pt x="88460" y="5106936"/>
                  <a:pt x="85427" y="5103549"/>
                  <a:pt x="85427" y="5100163"/>
                </a:cubicBezTo>
                <a:cubicBezTo>
                  <a:pt x="85427" y="5096776"/>
                  <a:pt x="85427" y="5093390"/>
                  <a:pt x="82393" y="5086617"/>
                </a:cubicBezTo>
                <a:cubicBezTo>
                  <a:pt x="85427" y="5086617"/>
                  <a:pt x="85427" y="5083230"/>
                  <a:pt x="85427" y="5083230"/>
                </a:cubicBezTo>
                <a:cubicBezTo>
                  <a:pt x="91494" y="5073070"/>
                  <a:pt x="97562" y="5062911"/>
                  <a:pt x="97562" y="5045978"/>
                </a:cubicBezTo>
                <a:cubicBezTo>
                  <a:pt x="97562" y="5015499"/>
                  <a:pt x="97562" y="4988406"/>
                  <a:pt x="100596" y="4957927"/>
                </a:cubicBezTo>
                <a:cubicBezTo>
                  <a:pt x="100596" y="4957927"/>
                  <a:pt x="100596" y="4957927"/>
                  <a:pt x="106664" y="4957927"/>
                </a:cubicBezTo>
                <a:cubicBezTo>
                  <a:pt x="106664" y="4957927"/>
                  <a:pt x="106664" y="4957927"/>
                  <a:pt x="106664" y="4954541"/>
                </a:cubicBezTo>
                <a:cubicBezTo>
                  <a:pt x="100596" y="4954541"/>
                  <a:pt x="100596" y="4957927"/>
                  <a:pt x="100596" y="4957927"/>
                </a:cubicBezTo>
                <a:cubicBezTo>
                  <a:pt x="100596" y="4954541"/>
                  <a:pt x="97562" y="4954541"/>
                  <a:pt x="97562" y="4954541"/>
                </a:cubicBezTo>
                <a:cubicBezTo>
                  <a:pt x="97562" y="4927448"/>
                  <a:pt x="94528" y="4900356"/>
                  <a:pt x="100596" y="4873263"/>
                </a:cubicBezTo>
                <a:cubicBezTo>
                  <a:pt x="100596" y="4859717"/>
                  <a:pt x="103630" y="4849557"/>
                  <a:pt x="103630" y="4839398"/>
                </a:cubicBezTo>
                <a:cubicBezTo>
                  <a:pt x="103630" y="4836011"/>
                  <a:pt x="106664" y="4829238"/>
                  <a:pt x="103630" y="4825851"/>
                </a:cubicBezTo>
                <a:cubicBezTo>
                  <a:pt x="103630" y="4815692"/>
                  <a:pt x="100596" y="4805532"/>
                  <a:pt x="103630" y="4795372"/>
                </a:cubicBezTo>
                <a:cubicBezTo>
                  <a:pt x="97562" y="4785213"/>
                  <a:pt x="100596" y="4771666"/>
                  <a:pt x="103630" y="4761507"/>
                </a:cubicBezTo>
                <a:cubicBezTo>
                  <a:pt x="103630" y="4758120"/>
                  <a:pt x="103630" y="4758120"/>
                  <a:pt x="103630" y="4751347"/>
                </a:cubicBezTo>
                <a:cubicBezTo>
                  <a:pt x="97562" y="4747960"/>
                  <a:pt x="88460" y="4744574"/>
                  <a:pt x="82393" y="4741187"/>
                </a:cubicBezTo>
                <a:cubicBezTo>
                  <a:pt x="82393" y="4741187"/>
                  <a:pt x="79359" y="4737801"/>
                  <a:pt x="79359" y="4734414"/>
                </a:cubicBezTo>
                <a:cubicBezTo>
                  <a:pt x="82393" y="4724255"/>
                  <a:pt x="82393" y="4714095"/>
                  <a:pt x="82393" y="4700549"/>
                </a:cubicBezTo>
                <a:cubicBezTo>
                  <a:pt x="79359" y="4697162"/>
                  <a:pt x="76325" y="4697162"/>
                  <a:pt x="76325" y="4690389"/>
                </a:cubicBezTo>
                <a:cubicBezTo>
                  <a:pt x="76325" y="4683616"/>
                  <a:pt x="70257" y="4676843"/>
                  <a:pt x="70257" y="4670070"/>
                </a:cubicBezTo>
                <a:cubicBezTo>
                  <a:pt x="73291" y="4666683"/>
                  <a:pt x="76325" y="4659910"/>
                  <a:pt x="79359" y="4656523"/>
                </a:cubicBezTo>
                <a:cubicBezTo>
                  <a:pt x="79359" y="4649750"/>
                  <a:pt x="76325" y="4649750"/>
                  <a:pt x="76325" y="4642977"/>
                </a:cubicBezTo>
                <a:cubicBezTo>
                  <a:pt x="76325" y="4636204"/>
                  <a:pt x="79359" y="4626044"/>
                  <a:pt x="79359" y="4615885"/>
                </a:cubicBezTo>
                <a:cubicBezTo>
                  <a:pt x="82393" y="4609111"/>
                  <a:pt x="76325" y="4602338"/>
                  <a:pt x="79359" y="4592179"/>
                </a:cubicBezTo>
                <a:cubicBezTo>
                  <a:pt x="82393" y="4578632"/>
                  <a:pt x="82393" y="4561700"/>
                  <a:pt x="79359" y="4548153"/>
                </a:cubicBezTo>
                <a:cubicBezTo>
                  <a:pt x="79359" y="4541380"/>
                  <a:pt x="76325" y="4534607"/>
                  <a:pt x="79359" y="4527834"/>
                </a:cubicBezTo>
                <a:cubicBezTo>
                  <a:pt x="85427" y="4524447"/>
                  <a:pt x="82393" y="4517674"/>
                  <a:pt x="79359" y="4510901"/>
                </a:cubicBezTo>
                <a:cubicBezTo>
                  <a:pt x="79359" y="4507515"/>
                  <a:pt x="79359" y="4504128"/>
                  <a:pt x="79359" y="4500741"/>
                </a:cubicBezTo>
                <a:cubicBezTo>
                  <a:pt x="79359" y="4493968"/>
                  <a:pt x="79359" y="4483809"/>
                  <a:pt x="79359" y="4480422"/>
                </a:cubicBezTo>
                <a:cubicBezTo>
                  <a:pt x="76325" y="4470262"/>
                  <a:pt x="76325" y="4463489"/>
                  <a:pt x="79359" y="4456716"/>
                </a:cubicBezTo>
                <a:cubicBezTo>
                  <a:pt x="82393" y="4449943"/>
                  <a:pt x="79359" y="4443170"/>
                  <a:pt x="76325" y="4436397"/>
                </a:cubicBezTo>
                <a:cubicBezTo>
                  <a:pt x="67223" y="4422850"/>
                  <a:pt x="64189" y="4405918"/>
                  <a:pt x="67223" y="4385598"/>
                </a:cubicBezTo>
                <a:cubicBezTo>
                  <a:pt x="67223" y="4365279"/>
                  <a:pt x="70257" y="4348346"/>
                  <a:pt x="64189" y="4334800"/>
                </a:cubicBezTo>
                <a:cubicBezTo>
                  <a:pt x="64189" y="4324640"/>
                  <a:pt x="64189" y="4314480"/>
                  <a:pt x="64189" y="4307707"/>
                </a:cubicBezTo>
                <a:cubicBezTo>
                  <a:pt x="64189" y="4304321"/>
                  <a:pt x="64189" y="4294161"/>
                  <a:pt x="64189" y="4294161"/>
                </a:cubicBezTo>
                <a:cubicBezTo>
                  <a:pt x="61155" y="4287388"/>
                  <a:pt x="64189" y="4273842"/>
                  <a:pt x="61155" y="4267069"/>
                </a:cubicBezTo>
                <a:cubicBezTo>
                  <a:pt x="55088" y="4260295"/>
                  <a:pt x="61155" y="4250136"/>
                  <a:pt x="61155" y="4243363"/>
                </a:cubicBezTo>
                <a:cubicBezTo>
                  <a:pt x="61155" y="4239976"/>
                  <a:pt x="58122" y="4236590"/>
                  <a:pt x="58122" y="4233203"/>
                </a:cubicBezTo>
                <a:cubicBezTo>
                  <a:pt x="58122" y="4223043"/>
                  <a:pt x="58122" y="4219657"/>
                  <a:pt x="61155" y="4212884"/>
                </a:cubicBezTo>
                <a:cubicBezTo>
                  <a:pt x="61155" y="4209497"/>
                  <a:pt x="61155" y="4206110"/>
                  <a:pt x="64189" y="4206110"/>
                </a:cubicBezTo>
                <a:cubicBezTo>
                  <a:pt x="61155" y="4185791"/>
                  <a:pt x="58122" y="4168858"/>
                  <a:pt x="55088" y="4151925"/>
                </a:cubicBezTo>
                <a:cubicBezTo>
                  <a:pt x="55088" y="4145152"/>
                  <a:pt x="55088" y="4134993"/>
                  <a:pt x="58122" y="4128219"/>
                </a:cubicBezTo>
                <a:cubicBezTo>
                  <a:pt x="61155" y="4111287"/>
                  <a:pt x="61155" y="4097740"/>
                  <a:pt x="61155" y="4080808"/>
                </a:cubicBezTo>
                <a:cubicBezTo>
                  <a:pt x="58122" y="4074034"/>
                  <a:pt x="49020" y="4067261"/>
                  <a:pt x="52054" y="4053715"/>
                </a:cubicBezTo>
                <a:cubicBezTo>
                  <a:pt x="45986" y="4043555"/>
                  <a:pt x="49020" y="4033396"/>
                  <a:pt x="52054" y="4023236"/>
                </a:cubicBezTo>
                <a:cubicBezTo>
                  <a:pt x="55088" y="4009690"/>
                  <a:pt x="58122" y="3996144"/>
                  <a:pt x="61155" y="3982597"/>
                </a:cubicBezTo>
                <a:cubicBezTo>
                  <a:pt x="61155" y="3975824"/>
                  <a:pt x="64189" y="3969051"/>
                  <a:pt x="61155" y="3962278"/>
                </a:cubicBezTo>
                <a:cubicBezTo>
                  <a:pt x="58122" y="3958891"/>
                  <a:pt x="58122" y="3955505"/>
                  <a:pt x="58122" y="3955505"/>
                </a:cubicBezTo>
                <a:cubicBezTo>
                  <a:pt x="61155" y="3945345"/>
                  <a:pt x="67223" y="3938572"/>
                  <a:pt x="70257" y="3928412"/>
                </a:cubicBezTo>
                <a:cubicBezTo>
                  <a:pt x="64189" y="3928412"/>
                  <a:pt x="61155" y="3931799"/>
                  <a:pt x="58122" y="3928412"/>
                </a:cubicBezTo>
                <a:cubicBezTo>
                  <a:pt x="52054" y="3921639"/>
                  <a:pt x="52054" y="3911479"/>
                  <a:pt x="55088" y="3908093"/>
                </a:cubicBezTo>
                <a:cubicBezTo>
                  <a:pt x="58122" y="3894547"/>
                  <a:pt x="55088" y="3884387"/>
                  <a:pt x="58122" y="3877614"/>
                </a:cubicBezTo>
                <a:cubicBezTo>
                  <a:pt x="58122" y="3867454"/>
                  <a:pt x="58122" y="3853908"/>
                  <a:pt x="55088" y="3843748"/>
                </a:cubicBezTo>
                <a:cubicBezTo>
                  <a:pt x="55088" y="3843748"/>
                  <a:pt x="55088" y="3843748"/>
                  <a:pt x="55088" y="3840362"/>
                </a:cubicBezTo>
                <a:cubicBezTo>
                  <a:pt x="55088" y="3833589"/>
                  <a:pt x="58122" y="3823429"/>
                  <a:pt x="58122" y="3820042"/>
                </a:cubicBezTo>
                <a:cubicBezTo>
                  <a:pt x="58122" y="3809883"/>
                  <a:pt x="58122" y="3803109"/>
                  <a:pt x="61155" y="3796336"/>
                </a:cubicBezTo>
                <a:cubicBezTo>
                  <a:pt x="64189" y="3779404"/>
                  <a:pt x="70257" y="3759084"/>
                  <a:pt x="64189" y="3742151"/>
                </a:cubicBezTo>
                <a:cubicBezTo>
                  <a:pt x="64189" y="3731992"/>
                  <a:pt x="64189" y="3721832"/>
                  <a:pt x="61155" y="3711672"/>
                </a:cubicBezTo>
                <a:cubicBezTo>
                  <a:pt x="58122" y="3708286"/>
                  <a:pt x="61155" y="3698126"/>
                  <a:pt x="61155" y="3694739"/>
                </a:cubicBezTo>
                <a:cubicBezTo>
                  <a:pt x="61155" y="3687966"/>
                  <a:pt x="61155" y="3681193"/>
                  <a:pt x="61155" y="3677807"/>
                </a:cubicBezTo>
                <a:cubicBezTo>
                  <a:pt x="61155" y="3660874"/>
                  <a:pt x="58122" y="3643941"/>
                  <a:pt x="61155" y="3627008"/>
                </a:cubicBezTo>
                <a:cubicBezTo>
                  <a:pt x="64189" y="3620235"/>
                  <a:pt x="64189" y="3610075"/>
                  <a:pt x="61155" y="3603302"/>
                </a:cubicBezTo>
                <a:cubicBezTo>
                  <a:pt x="61155" y="3586369"/>
                  <a:pt x="61155" y="3572823"/>
                  <a:pt x="64189" y="3555890"/>
                </a:cubicBezTo>
                <a:cubicBezTo>
                  <a:pt x="67223" y="3535571"/>
                  <a:pt x="64189" y="3511865"/>
                  <a:pt x="61155" y="3491546"/>
                </a:cubicBezTo>
                <a:cubicBezTo>
                  <a:pt x="61155" y="3484773"/>
                  <a:pt x="58122" y="3474613"/>
                  <a:pt x="61155" y="3467840"/>
                </a:cubicBezTo>
                <a:cubicBezTo>
                  <a:pt x="61155" y="3464453"/>
                  <a:pt x="58122" y="3461067"/>
                  <a:pt x="58122" y="3457680"/>
                </a:cubicBezTo>
                <a:cubicBezTo>
                  <a:pt x="55088" y="3440747"/>
                  <a:pt x="52054" y="3427201"/>
                  <a:pt x="52054" y="3413655"/>
                </a:cubicBezTo>
                <a:cubicBezTo>
                  <a:pt x="45986" y="3403495"/>
                  <a:pt x="52054" y="3396722"/>
                  <a:pt x="49020" y="3389949"/>
                </a:cubicBezTo>
                <a:cubicBezTo>
                  <a:pt x="45986" y="3379789"/>
                  <a:pt x="45986" y="3369630"/>
                  <a:pt x="49020" y="3362856"/>
                </a:cubicBezTo>
                <a:cubicBezTo>
                  <a:pt x="52054" y="3352697"/>
                  <a:pt x="49020" y="3345924"/>
                  <a:pt x="45986" y="3335764"/>
                </a:cubicBezTo>
                <a:cubicBezTo>
                  <a:pt x="42952" y="3332377"/>
                  <a:pt x="39918" y="3332377"/>
                  <a:pt x="39918" y="3325604"/>
                </a:cubicBezTo>
                <a:cubicBezTo>
                  <a:pt x="39918" y="3322218"/>
                  <a:pt x="36884" y="3315445"/>
                  <a:pt x="36884" y="3305285"/>
                </a:cubicBezTo>
                <a:cubicBezTo>
                  <a:pt x="39918" y="3298512"/>
                  <a:pt x="33850" y="3295125"/>
                  <a:pt x="33850" y="3288352"/>
                </a:cubicBezTo>
                <a:cubicBezTo>
                  <a:pt x="33850" y="3281579"/>
                  <a:pt x="33850" y="3278192"/>
                  <a:pt x="33850" y="3274806"/>
                </a:cubicBezTo>
                <a:cubicBezTo>
                  <a:pt x="33850" y="3271419"/>
                  <a:pt x="33850" y="3268033"/>
                  <a:pt x="33850" y="3264646"/>
                </a:cubicBezTo>
                <a:cubicBezTo>
                  <a:pt x="30817" y="3261260"/>
                  <a:pt x="30817" y="3254487"/>
                  <a:pt x="30817" y="3251100"/>
                </a:cubicBezTo>
                <a:cubicBezTo>
                  <a:pt x="30817" y="3237554"/>
                  <a:pt x="30817" y="3227394"/>
                  <a:pt x="24749" y="3224008"/>
                </a:cubicBezTo>
                <a:cubicBezTo>
                  <a:pt x="27783" y="3207075"/>
                  <a:pt x="30817" y="3193528"/>
                  <a:pt x="30817" y="3179982"/>
                </a:cubicBezTo>
                <a:cubicBezTo>
                  <a:pt x="30817" y="3169823"/>
                  <a:pt x="33850" y="3159663"/>
                  <a:pt x="30817" y="3149503"/>
                </a:cubicBezTo>
                <a:cubicBezTo>
                  <a:pt x="30817" y="3146116"/>
                  <a:pt x="33850" y="3139344"/>
                  <a:pt x="33850" y="3135957"/>
                </a:cubicBezTo>
                <a:cubicBezTo>
                  <a:pt x="39918" y="3129184"/>
                  <a:pt x="39918" y="3122411"/>
                  <a:pt x="39918" y="3112251"/>
                </a:cubicBezTo>
                <a:cubicBezTo>
                  <a:pt x="36884" y="3102091"/>
                  <a:pt x="36884" y="3088545"/>
                  <a:pt x="39918" y="3074999"/>
                </a:cubicBezTo>
                <a:cubicBezTo>
                  <a:pt x="39918" y="3068226"/>
                  <a:pt x="39918" y="3061452"/>
                  <a:pt x="42952" y="3054679"/>
                </a:cubicBezTo>
                <a:cubicBezTo>
                  <a:pt x="42952" y="3051293"/>
                  <a:pt x="42952" y="3054679"/>
                  <a:pt x="42952" y="3044520"/>
                </a:cubicBezTo>
                <a:cubicBezTo>
                  <a:pt x="39918" y="3044520"/>
                  <a:pt x="36884" y="3044520"/>
                  <a:pt x="33850" y="3044520"/>
                </a:cubicBezTo>
                <a:cubicBezTo>
                  <a:pt x="33850" y="3044520"/>
                  <a:pt x="33850" y="3034360"/>
                  <a:pt x="30817" y="3030973"/>
                </a:cubicBezTo>
                <a:cubicBezTo>
                  <a:pt x="33850" y="3027587"/>
                  <a:pt x="36884" y="3020814"/>
                  <a:pt x="39918" y="3020814"/>
                </a:cubicBezTo>
                <a:cubicBezTo>
                  <a:pt x="36884" y="3014040"/>
                  <a:pt x="33850" y="3007267"/>
                  <a:pt x="33850" y="2997108"/>
                </a:cubicBezTo>
                <a:cubicBezTo>
                  <a:pt x="30817" y="2986948"/>
                  <a:pt x="30817" y="2970015"/>
                  <a:pt x="21715" y="2959855"/>
                </a:cubicBezTo>
                <a:cubicBezTo>
                  <a:pt x="18681" y="2953083"/>
                  <a:pt x="15647" y="2949696"/>
                  <a:pt x="18681" y="2939536"/>
                </a:cubicBezTo>
                <a:cubicBezTo>
                  <a:pt x="21715" y="2929376"/>
                  <a:pt x="15647" y="2919217"/>
                  <a:pt x="15647" y="2905670"/>
                </a:cubicBezTo>
                <a:cubicBezTo>
                  <a:pt x="12613" y="2895511"/>
                  <a:pt x="9579" y="2885351"/>
                  <a:pt x="9579" y="2875191"/>
                </a:cubicBezTo>
                <a:cubicBezTo>
                  <a:pt x="12613" y="2865032"/>
                  <a:pt x="12613" y="2858259"/>
                  <a:pt x="12613" y="2851486"/>
                </a:cubicBezTo>
                <a:cubicBezTo>
                  <a:pt x="12613" y="2841326"/>
                  <a:pt x="15647" y="2831166"/>
                  <a:pt x="12613" y="2824393"/>
                </a:cubicBezTo>
                <a:cubicBezTo>
                  <a:pt x="9579" y="2814233"/>
                  <a:pt x="9579" y="2804074"/>
                  <a:pt x="9579" y="2793914"/>
                </a:cubicBezTo>
                <a:cubicBezTo>
                  <a:pt x="9579" y="2787141"/>
                  <a:pt x="9579" y="2780368"/>
                  <a:pt x="9579" y="2770208"/>
                </a:cubicBezTo>
                <a:cubicBezTo>
                  <a:pt x="6545" y="2746502"/>
                  <a:pt x="9579" y="2719410"/>
                  <a:pt x="15647" y="2699090"/>
                </a:cubicBezTo>
                <a:cubicBezTo>
                  <a:pt x="21715" y="2682158"/>
                  <a:pt x="24749" y="2665225"/>
                  <a:pt x="30817" y="2648292"/>
                </a:cubicBezTo>
                <a:cubicBezTo>
                  <a:pt x="33850" y="2638132"/>
                  <a:pt x="33850" y="2631359"/>
                  <a:pt x="36884" y="2624586"/>
                </a:cubicBezTo>
                <a:cubicBezTo>
                  <a:pt x="39918" y="2614426"/>
                  <a:pt x="39918" y="2604266"/>
                  <a:pt x="36884" y="2594107"/>
                </a:cubicBezTo>
                <a:cubicBezTo>
                  <a:pt x="33850" y="2594107"/>
                  <a:pt x="33850" y="2594107"/>
                  <a:pt x="36884" y="2590720"/>
                </a:cubicBezTo>
                <a:cubicBezTo>
                  <a:pt x="36884" y="2583947"/>
                  <a:pt x="36884" y="2580561"/>
                  <a:pt x="33850" y="2577174"/>
                </a:cubicBezTo>
                <a:cubicBezTo>
                  <a:pt x="30817" y="2563628"/>
                  <a:pt x="30817" y="2553468"/>
                  <a:pt x="30817" y="2539922"/>
                </a:cubicBezTo>
                <a:cubicBezTo>
                  <a:pt x="30817" y="2529762"/>
                  <a:pt x="27783" y="2522989"/>
                  <a:pt x="30817" y="2512830"/>
                </a:cubicBezTo>
                <a:cubicBezTo>
                  <a:pt x="30817" y="2499283"/>
                  <a:pt x="30817" y="2485737"/>
                  <a:pt x="30817" y="2475577"/>
                </a:cubicBezTo>
                <a:cubicBezTo>
                  <a:pt x="24749" y="2465417"/>
                  <a:pt x="30817" y="2451871"/>
                  <a:pt x="30817" y="2441711"/>
                </a:cubicBezTo>
                <a:cubicBezTo>
                  <a:pt x="27783" y="2434938"/>
                  <a:pt x="24749" y="2424779"/>
                  <a:pt x="30817" y="2418006"/>
                </a:cubicBezTo>
                <a:cubicBezTo>
                  <a:pt x="30817" y="2418006"/>
                  <a:pt x="30817" y="2411233"/>
                  <a:pt x="30817" y="2407846"/>
                </a:cubicBezTo>
                <a:cubicBezTo>
                  <a:pt x="30817" y="2404459"/>
                  <a:pt x="30817" y="2397686"/>
                  <a:pt x="27783" y="2390913"/>
                </a:cubicBezTo>
                <a:cubicBezTo>
                  <a:pt x="36884" y="2367207"/>
                  <a:pt x="39918" y="2336728"/>
                  <a:pt x="45986" y="2309636"/>
                </a:cubicBezTo>
                <a:cubicBezTo>
                  <a:pt x="45986" y="2306249"/>
                  <a:pt x="42952" y="2302862"/>
                  <a:pt x="39918" y="2299476"/>
                </a:cubicBezTo>
                <a:cubicBezTo>
                  <a:pt x="39918" y="2289316"/>
                  <a:pt x="39918" y="2282543"/>
                  <a:pt x="42952" y="2275770"/>
                </a:cubicBezTo>
                <a:cubicBezTo>
                  <a:pt x="42952" y="2265610"/>
                  <a:pt x="45986" y="2262224"/>
                  <a:pt x="49020" y="2255451"/>
                </a:cubicBezTo>
                <a:cubicBezTo>
                  <a:pt x="52054" y="2252064"/>
                  <a:pt x="55088" y="2245291"/>
                  <a:pt x="58122" y="2235131"/>
                </a:cubicBezTo>
                <a:cubicBezTo>
                  <a:pt x="52054" y="2221585"/>
                  <a:pt x="49020" y="2218198"/>
                  <a:pt x="39918" y="2211425"/>
                </a:cubicBezTo>
                <a:cubicBezTo>
                  <a:pt x="39918" y="2194492"/>
                  <a:pt x="36884" y="2177560"/>
                  <a:pt x="39918" y="2160627"/>
                </a:cubicBezTo>
                <a:cubicBezTo>
                  <a:pt x="39918" y="2157240"/>
                  <a:pt x="36884" y="2150467"/>
                  <a:pt x="33850" y="2140308"/>
                </a:cubicBezTo>
                <a:cubicBezTo>
                  <a:pt x="30817" y="2140308"/>
                  <a:pt x="30817" y="2140308"/>
                  <a:pt x="30817" y="2140308"/>
                </a:cubicBezTo>
                <a:cubicBezTo>
                  <a:pt x="27783" y="2140308"/>
                  <a:pt x="24749" y="2140308"/>
                  <a:pt x="24749" y="2140308"/>
                </a:cubicBezTo>
                <a:cubicBezTo>
                  <a:pt x="24749" y="2136921"/>
                  <a:pt x="24749" y="2133534"/>
                  <a:pt x="27783" y="2130148"/>
                </a:cubicBezTo>
                <a:cubicBezTo>
                  <a:pt x="30817" y="2130148"/>
                  <a:pt x="30817" y="2123375"/>
                  <a:pt x="30817" y="2119988"/>
                </a:cubicBezTo>
                <a:cubicBezTo>
                  <a:pt x="24749" y="2116601"/>
                  <a:pt x="21715" y="2123375"/>
                  <a:pt x="18681" y="2116601"/>
                </a:cubicBezTo>
                <a:cubicBezTo>
                  <a:pt x="24749" y="2096282"/>
                  <a:pt x="15647" y="2086122"/>
                  <a:pt x="9579" y="2075963"/>
                </a:cubicBezTo>
                <a:cubicBezTo>
                  <a:pt x="12613" y="2059030"/>
                  <a:pt x="12613" y="2059030"/>
                  <a:pt x="12613" y="2048870"/>
                </a:cubicBezTo>
                <a:cubicBezTo>
                  <a:pt x="9579" y="2042097"/>
                  <a:pt x="12613" y="2035324"/>
                  <a:pt x="15647" y="2031937"/>
                </a:cubicBezTo>
                <a:cubicBezTo>
                  <a:pt x="18681" y="2025164"/>
                  <a:pt x="12613" y="2025164"/>
                  <a:pt x="12613" y="2018391"/>
                </a:cubicBezTo>
                <a:cubicBezTo>
                  <a:pt x="15647" y="2015005"/>
                  <a:pt x="18681" y="2011618"/>
                  <a:pt x="18681" y="2008232"/>
                </a:cubicBezTo>
                <a:cubicBezTo>
                  <a:pt x="18681" y="2004845"/>
                  <a:pt x="15647" y="2001458"/>
                  <a:pt x="15647" y="1998072"/>
                </a:cubicBezTo>
                <a:cubicBezTo>
                  <a:pt x="18681" y="1977753"/>
                  <a:pt x="24749" y="1960820"/>
                  <a:pt x="15647" y="1943887"/>
                </a:cubicBezTo>
                <a:cubicBezTo>
                  <a:pt x="15647" y="1933727"/>
                  <a:pt x="18681" y="1923568"/>
                  <a:pt x="18681" y="1916794"/>
                </a:cubicBezTo>
                <a:cubicBezTo>
                  <a:pt x="9579" y="1906635"/>
                  <a:pt x="6545" y="1906635"/>
                  <a:pt x="12613" y="1889702"/>
                </a:cubicBezTo>
                <a:cubicBezTo>
                  <a:pt x="12613" y="1889702"/>
                  <a:pt x="12613" y="1889702"/>
                  <a:pt x="12613" y="1886315"/>
                </a:cubicBezTo>
                <a:cubicBezTo>
                  <a:pt x="18681" y="1886315"/>
                  <a:pt x="21715" y="1879542"/>
                  <a:pt x="21715" y="1876156"/>
                </a:cubicBezTo>
                <a:cubicBezTo>
                  <a:pt x="24749" y="1872769"/>
                  <a:pt x="21715" y="1872769"/>
                  <a:pt x="21715" y="1869383"/>
                </a:cubicBezTo>
                <a:cubicBezTo>
                  <a:pt x="18681" y="1869383"/>
                  <a:pt x="18681" y="1869383"/>
                  <a:pt x="12613" y="1869383"/>
                </a:cubicBezTo>
                <a:cubicBezTo>
                  <a:pt x="12613" y="1855836"/>
                  <a:pt x="12613" y="1842290"/>
                  <a:pt x="12613" y="1828744"/>
                </a:cubicBezTo>
                <a:cubicBezTo>
                  <a:pt x="24749" y="1815198"/>
                  <a:pt x="21715" y="1815198"/>
                  <a:pt x="12613" y="1805038"/>
                </a:cubicBezTo>
                <a:cubicBezTo>
                  <a:pt x="12613" y="1805038"/>
                  <a:pt x="12613" y="1801651"/>
                  <a:pt x="12613" y="1801651"/>
                </a:cubicBezTo>
                <a:cubicBezTo>
                  <a:pt x="12613" y="1794878"/>
                  <a:pt x="15647" y="1791492"/>
                  <a:pt x="15647" y="1788105"/>
                </a:cubicBezTo>
                <a:cubicBezTo>
                  <a:pt x="21715" y="1781332"/>
                  <a:pt x="21715" y="1774559"/>
                  <a:pt x="18681" y="1764399"/>
                </a:cubicBezTo>
                <a:cubicBezTo>
                  <a:pt x="15647" y="1757626"/>
                  <a:pt x="15647" y="1750853"/>
                  <a:pt x="18681" y="1747466"/>
                </a:cubicBezTo>
                <a:cubicBezTo>
                  <a:pt x="21715" y="1740693"/>
                  <a:pt x="21715" y="1733920"/>
                  <a:pt x="18681" y="1730533"/>
                </a:cubicBezTo>
                <a:cubicBezTo>
                  <a:pt x="15647" y="1723760"/>
                  <a:pt x="15647" y="1713601"/>
                  <a:pt x="15647" y="1706828"/>
                </a:cubicBezTo>
                <a:cubicBezTo>
                  <a:pt x="15647" y="1703441"/>
                  <a:pt x="15647" y="1693281"/>
                  <a:pt x="15647" y="1689895"/>
                </a:cubicBezTo>
                <a:cubicBezTo>
                  <a:pt x="9579" y="1686508"/>
                  <a:pt x="-2556" y="1686508"/>
                  <a:pt x="478" y="1659416"/>
                </a:cubicBezTo>
                <a:cubicBezTo>
                  <a:pt x="478" y="1659416"/>
                  <a:pt x="3512" y="1656029"/>
                  <a:pt x="6545" y="1649256"/>
                </a:cubicBezTo>
                <a:cubicBezTo>
                  <a:pt x="12613" y="1645869"/>
                  <a:pt x="15647" y="1642483"/>
                  <a:pt x="12613" y="1632323"/>
                </a:cubicBezTo>
                <a:cubicBezTo>
                  <a:pt x="12613" y="1628937"/>
                  <a:pt x="15647" y="1622163"/>
                  <a:pt x="15647" y="1622163"/>
                </a:cubicBezTo>
                <a:cubicBezTo>
                  <a:pt x="15647" y="1618777"/>
                  <a:pt x="18681" y="1615390"/>
                  <a:pt x="18681" y="1612004"/>
                </a:cubicBezTo>
                <a:cubicBezTo>
                  <a:pt x="15647" y="1608617"/>
                  <a:pt x="12613" y="1605231"/>
                  <a:pt x="9579" y="1605231"/>
                </a:cubicBezTo>
                <a:cubicBezTo>
                  <a:pt x="9579" y="1595071"/>
                  <a:pt x="9579" y="1591684"/>
                  <a:pt x="15647" y="1588298"/>
                </a:cubicBezTo>
                <a:cubicBezTo>
                  <a:pt x="21715" y="1588298"/>
                  <a:pt x="21715" y="1578138"/>
                  <a:pt x="18681" y="1574751"/>
                </a:cubicBezTo>
                <a:cubicBezTo>
                  <a:pt x="15647" y="1561205"/>
                  <a:pt x="18681" y="1551046"/>
                  <a:pt x="18681" y="1544273"/>
                </a:cubicBezTo>
                <a:cubicBezTo>
                  <a:pt x="24749" y="1534113"/>
                  <a:pt x="21715" y="1527340"/>
                  <a:pt x="21715" y="1520567"/>
                </a:cubicBezTo>
                <a:cubicBezTo>
                  <a:pt x="15647" y="1500247"/>
                  <a:pt x="18681" y="1479928"/>
                  <a:pt x="24749" y="1462995"/>
                </a:cubicBezTo>
                <a:cubicBezTo>
                  <a:pt x="24749" y="1459608"/>
                  <a:pt x="30817" y="1456222"/>
                  <a:pt x="30817" y="1452835"/>
                </a:cubicBezTo>
                <a:cubicBezTo>
                  <a:pt x="36884" y="1439289"/>
                  <a:pt x="45986" y="1425743"/>
                  <a:pt x="42952" y="1402037"/>
                </a:cubicBezTo>
                <a:cubicBezTo>
                  <a:pt x="42952" y="1398650"/>
                  <a:pt x="42952" y="1391877"/>
                  <a:pt x="39918" y="1385104"/>
                </a:cubicBezTo>
                <a:cubicBezTo>
                  <a:pt x="39918" y="1378331"/>
                  <a:pt x="39918" y="1371558"/>
                  <a:pt x="42952" y="1364785"/>
                </a:cubicBezTo>
                <a:cubicBezTo>
                  <a:pt x="45986" y="1344465"/>
                  <a:pt x="49020" y="1330919"/>
                  <a:pt x="61155" y="1327533"/>
                </a:cubicBezTo>
                <a:cubicBezTo>
                  <a:pt x="70257" y="1324146"/>
                  <a:pt x="73291" y="1313986"/>
                  <a:pt x="73291" y="1300440"/>
                </a:cubicBezTo>
                <a:cubicBezTo>
                  <a:pt x="73291" y="1300440"/>
                  <a:pt x="73291" y="1293667"/>
                  <a:pt x="73291" y="1290280"/>
                </a:cubicBezTo>
                <a:cubicBezTo>
                  <a:pt x="85427" y="1273348"/>
                  <a:pt x="91494" y="1246255"/>
                  <a:pt x="100596" y="1222549"/>
                </a:cubicBezTo>
                <a:cubicBezTo>
                  <a:pt x="97562" y="1219163"/>
                  <a:pt x="94528" y="1215776"/>
                  <a:pt x="91494" y="1215776"/>
                </a:cubicBezTo>
                <a:cubicBezTo>
                  <a:pt x="85427" y="1212389"/>
                  <a:pt x="82393" y="1209003"/>
                  <a:pt x="82393" y="1202230"/>
                </a:cubicBezTo>
                <a:cubicBezTo>
                  <a:pt x="82393" y="1198843"/>
                  <a:pt x="82393" y="1195457"/>
                  <a:pt x="82393" y="1195457"/>
                </a:cubicBezTo>
                <a:cubicBezTo>
                  <a:pt x="79359" y="1195457"/>
                  <a:pt x="76325" y="1195457"/>
                  <a:pt x="70257" y="1195457"/>
                </a:cubicBezTo>
                <a:cubicBezTo>
                  <a:pt x="70257" y="1188684"/>
                  <a:pt x="70257" y="1181910"/>
                  <a:pt x="73291" y="1178524"/>
                </a:cubicBezTo>
                <a:cubicBezTo>
                  <a:pt x="73291" y="1164978"/>
                  <a:pt x="73291" y="1151431"/>
                  <a:pt x="70257" y="1137885"/>
                </a:cubicBezTo>
                <a:cubicBezTo>
                  <a:pt x="70257" y="1127725"/>
                  <a:pt x="70257" y="1114179"/>
                  <a:pt x="70257" y="1100633"/>
                </a:cubicBezTo>
                <a:cubicBezTo>
                  <a:pt x="70257" y="1083700"/>
                  <a:pt x="70257" y="1066767"/>
                  <a:pt x="67223" y="1053221"/>
                </a:cubicBezTo>
                <a:cubicBezTo>
                  <a:pt x="64189" y="1026129"/>
                  <a:pt x="64189" y="1002423"/>
                  <a:pt x="70257" y="978717"/>
                </a:cubicBezTo>
                <a:cubicBezTo>
                  <a:pt x="70257" y="965170"/>
                  <a:pt x="73291" y="955011"/>
                  <a:pt x="70257" y="944851"/>
                </a:cubicBezTo>
                <a:cubicBezTo>
                  <a:pt x="70257" y="934691"/>
                  <a:pt x="70257" y="927918"/>
                  <a:pt x="70257" y="917759"/>
                </a:cubicBezTo>
                <a:cubicBezTo>
                  <a:pt x="73291" y="910985"/>
                  <a:pt x="73291" y="904212"/>
                  <a:pt x="73291" y="900826"/>
                </a:cubicBezTo>
                <a:cubicBezTo>
                  <a:pt x="73291" y="890666"/>
                  <a:pt x="73291" y="883893"/>
                  <a:pt x="70257" y="877120"/>
                </a:cubicBezTo>
                <a:cubicBezTo>
                  <a:pt x="79359" y="866960"/>
                  <a:pt x="82393" y="850027"/>
                  <a:pt x="82393" y="833094"/>
                </a:cubicBezTo>
                <a:cubicBezTo>
                  <a:pt x="82393" y="816162"/>
                  <a:pt x="85427" y="802615"/>
                  <a:pt x="85427" y="785683"/>
                </a:cubicBezTo>
                <a:cubicBezTo>
                  <a:pt x="85427" y="775523"/>
                  <a:pt x="85427" y="768750"/>
                  <a:pt x="85427" y="758590"/>
                </a:cubicBezTo>
                <a:cubicBezTo>
                  <a:pt x="79359" y="724724"/>
                  <a:pt x="82393" y="687472"/>
                  <a:pt x="88460" y="650220"/>
                </a:cubicBezTo>
                <a:cubicBezTo>
                  <a:pt x="91494" y="633287"/>
                  <a:pt x="94528" y="616354"/>
                  <a:pt x="88460" y="599422"/>
                </a:cubicBezTo>
                <a:cubicBezTo>
                  <a:pt x="88460" y="599422"/>
                  <a:pt x="88460" y="599422"/>
                  <a:pt x="88460" y="592648"/>
                </a:cubicBezTo>
                <a:cubicBezTo>
                  <a:pt x="88460" y="589262"/>
                  <a:pt x="88460" y="589262"/>
                  <a:pt x="88460" y="585875"/>
                </a:cubicBezTo>
                <a:cubicBezTo>
                  <a:pt x="85427" y="579102"/>
                  <a:pt x="85427" y="579102"/>
                  <a:pt x="85427" y="572329"/>
                </a:cubicBezTo>
                <a:cubicBezTo>
                  <a:pt x="85427" y="568943"/>
                  <a:pt x="88460" y="562169"/>
                  <a:pt x="88460" y="555396"/>
                </a:cubicBezTo>
                <a:cubicBezTo>
                  <a:pt x="88460" y="552010"/>
                  <a:pt x="91494" y="548623"/>
                  <a:pt x="91494" y="545237"/>
                </a:cubicBezTo>
                <a:cubicBezTo>
                  <a:pt x="82393" y="541850"/>
                  <a:pt x="76325" y="538464"/>
                  <a:pt x="70257" y="535077"/>
                </a:cubicBezTo>
                <a:cubicBezTo>
                  <a:pt x="67223" y="528304"/>
                  <a:pt x="70257" y="521531"/>
                  <a:pt x="67223" y="518144"/>
                </a:cubicBezTo>
                <a:cubicBezTo>
                  <a:pt x="67223" y="507984"/>
                  <a:pt x="70257" y="501211"/>
                  <a:pt x="70257" y="494438"/>
                </a:cubicBezTo>
                <a:cubicBezTo>
                  <a:pt x="70257" y="491052"/>
                  <a:pt x="64189" y="487665"/>
                  <a:pt x="64189" y="480892"/>
                </a:cubicBezTo>
                <a:cubicBezTo>
                  <a:pt x="64189" y="474119"/>
                  <a:pt x="58122" y="470732"/>
                  <a:pt x="58122" y="460573"/>
                </a:cubicBezTo>
                <a:cubicBezTo>
                  <a:pt x="61155" y="457186"/>
                  <a:pt x="64189" y="457186"/>
                  <a:pt x="67223" y="450413"/>
                </a:cubicBezTo>
                <a:cubicBezTo>
                  <a:pt x="64189" y="440253"/>
                  <a:pt x="67223" y="430094"/>
                  <a:pt x="67223" y="419934"/>
                </a:cubicBezTo>
                <a:cubicBezTo>
                  <a:pt x="67223" y="409774"/>
                  <a:pt x="67223" y="399615"/>
                  <a:pt x="67223" y="386068"/>
                </a:cubicBezTo>
                <a:cubicBezTo>
                  <a:pt x="67223" y="375909"/>
                  <a:pt x="70257" y="365749"/>
                  <a:pt x="70257" y="358976"/>
                </a:cubicBezTo>
                <a:cubicBezTo>
                  <a:pt x="70257" y="348816"/>
                  <a:pt x="67223" y="345429"/>
                  <a:pt x="67223" y="338656"/>
                </a:cubicBezTo>
                <a:cubicBezTo>
                  <a:pt x="67223" y="338656"/>
                  <a:pt x="67223" y="335270"/>
                  <a:pt x="67223" y="331883"/>
                </a:cubicBezTo>
                <a:cubicBezTo>
                  <a:pt x="67223" y="325110"/>
                  <a:pt x="70257" y="318337"/>
                  <a:pt x="70257" y="314950"/>
                </a:cubicBezTo>
                <a:cubicBezTo>
                  <a:pt x="70257" y="304791"/>
                  <a:pt x="64189" y="301404"/>
                  <a:pt x="67223" y="294631"/>
                </a:cubicBezTo>
                <a:cubicBezTo>
                  <a:pt x="67223" y="287858"/>
                  <a:pt x="67223" y="277698"/>
                  <a:pt x="67223" y="270925"/>
                </a:cubicBezTo>
                <a:cubicBezTo>
                  <a:pt x="64189" y="264152"/>
                  <a:pt x="64189" y="260765"/>
                  <a:pt x="67223" y="250606"/>
                </a:cubicBezTo>
                <a:cubicBezTo>
                  <a:pt x="70257" y="240446"/>
                  <a:pt x="70257" y="240446"/>
                  <a:pt x="64189" y="233673"/>
                </a:cubicBezTo>
                <a:cubicBezTo>
                  <a:pt x="61155" y="230286"/>
                  <a:pt x="58122" y="223513"/>
                  <a:pt x="58122" y="220127"/>
                </a:cubicBezTo>
                <a:cubicBezTo>
                  <a:pt x="52054" y="206580"/>
                  <a:pt x="49020" y="189648"/>
                  <a:pt x="55088" y="172715"/>
                </a:cubicBezTo>
                <a:cubicBezTo>
                  <a:pt x="55088" y="159169"/>
                  <a:pt x="61155" y="145622"/>
                  <a:pt x="52054" y="128689"/>
                </a:cubicBezTo>
                <a:cubicBezTo>
                  <a:pt x="49020" y="121916"/>
                  <a:pt x="49020" y="115143"/>
                  <a:pt x="49020" y="104984"/>
                </a:cubicBezTo>
                <a:cubicBezTo>
                  <a:pt x="52054" y="98210"/>
                  <a:pt x="52054" y="88051"/>
                  <a:pt x="49020" y="77891"/>
                </a:cubicBezTo>
                <a:cubicBezTo>
                  <a:pt x="45986" y="71118"/>
                  <a:pt x="49020" y="64345"/>
                  <a:pt x="45986" y="57572"/>
                </a:cubicBezTo>
                <a:cubicBezTo>
                  <a:pt x="39918" y="47412"/>
                  <a:pt x="49020" y="44025"/>
                  <a:pt x="45986" y="37252"/>
                </a:cubicBezTo>
                <a:cubicBezTo>
                  <a:pt x="45986" y="33866"/>
                  <a:pt x="45986" y="30479"/>
                  <a:pt x="45986" y="27093"/>
                </a:cubicBezTo>
                <a:cubicBezTo>
                  <a:pt x="42952" y="20319"/>
                  <a:pt x="42952" y="10160"/>
                  <a:pt x="49020" y="3387"/>
                </a:cubicBezTo>
                <a:cubicBezTo>
                  <a:pt x="49020" y="0"/>
                  <a:pt x="49020" y="0"/>
                  <a:pt x="49020"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4" name="Group 3">
            <a:extLst>
              <a:ext uri="{FF2B5EF4-FFF2-40B4-BE49-F238E27FC236}">
                <a16:creationId xmlns:a16="http://schemas.microsoft.com/office/drawing/2014/main" id="{3BDD8A2A-7779-4856-B0D7-4F4E5781E797}"/>
              </a:ext>
            </a:extLst>
          </p:cNvPr>
          <p:cNvGrpSpPr/>
          <p:nvPr userDrawn="1"/>
        </p:nvGrpSpPr>
        <p:grpSpPr>
          <a:xfrm>
            <a:off x="0" y="671661"/>
            <a:ext cx="5593398" cy="1424215"/>
            <a:chOff x="-1" y="1445896"/>
            <a:chExt cx="15656012" cy="3065930"/>
          </a:xfrm>
        </p:grpSpPr>
        <p:sp>
          <p:nvSpPr>
            <p:cNvPr id="19" name="Freeform: Shape 18"/>
            <p:cNvSpPr/>
            <p:nvPr userDrawn="1"/>
          </p:nvSpPr>
          <p:spPr>
            <a:xfrm rot="16200000">
              <a:off x="6295040" y="-4849145"/>
              <a:ext cx="3065930" cy="15656012"/>
            </a:xfrm>
            <a:custGeom>
              <a:avLst/>
              <a:gdLst>
                <a:gd name="connsiteX0" fmla="*/ 3065930 w 3065930"/>
                <a:gd name="connsiteY0" fmla="*/ 0 h 15656012"/>
                <a:gd name="connsiteX1" fmla="*/ 3065930 w 3065930"/>
                <a:gd name="connsiteY1" fmla="*/ 15656012 h 15656012"/>
                <a:gd name="connsiteX2" fmla="*/ 0 w 3065930"/>
                <a:gd name="connsiteY2" fmla="*/ 12590082 h 15656012"/>
                <a:gd name="connsiteX3" fmla="*/ 0 w 3065930"/>
                <a:gd name="connsiteY3" fmla="*/ 0 h 15656012"/>
                <a:gd name="connsiteX4" fmla="*/ 3065930 w 3065930"/>
                <a:gd name="connsiteY4" fmla="*/ 0 h 1565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930" h="15656012">
                  <a:moveTo>
                    <a:pt x="3065930" y="0"/>
                  </a:moveTo>
                  <a:lnTo>
                    <a:pt x="3065930" y="15656012"/>
                  </a:lnTo>
                  <a:lnTo>
                    <a:pt x="0" y="12590082"/>
                  </a:lnTo>
                  <a:lnTo>
                    <a:pt x="0" y="0"/>
                  </a:lnTo>
                  <a:lnTo>
                    <a:pt x="3065930"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63358"/>
              <a:endParaRPr lang="en-GB" sz="643" dirty="0">
                <a:solidFill>
                  <a:srgbClr val="FFFFFF"/>
                </a:solidFill>
              </a:endParaRPr>
            </a:p>
          </p:txBody>
        </p:sp>
        <p:cxnSp>
          <p:nvCxnSpPr>
            <p:cNvPr id="25" name="Straight Connector 24"/>
            <p:cNvCxnSpPr>
              <a:cxnSpLocks/>
            </p:cNvCxnSpPr>
            <p:nvPr userDrawn="1"/>
          </p:nvCxnSpPr>
          <p:spPr>
            <a:xfrm flipV="1">
              <a:off x="13170601" y="1935936"/>
              <a:ext cx="2209201" cy="2209202"/>
            </a:xfrm>
            <a:prstGeom prst="line">
              <a:avLst/>
            </a:prstGeom>
            <a:solidFill>
              <a:schemeClr val="accent1"/>
            </a:solidFill>
            <a:ln w="762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id="{9E7EC44D-ADF6-48B1-A127-002D3969EED2}"/>
              </a:ext>
            </a:extLst>
          </p:cNvPr>
          <p:cNvSpPr>
            <a:spLocks noGrp="1"/>
          </p:cNvSpPr>
          <p:nvPr>
            <p:ph type="ftr" sz="quarter" idx="18"/>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EBAF2A3B-27ED-4413-BE1B-82797882DAF3}"/>
              </a:ext>
            </a:extLst>
          </p:cNvPr>
          <p:cNvSpPr>
            <a:spLocks noGrp="1"/>
          </p:cNvSpPr>
          <p:nvPr>
            <p:ph type="sldNum" sz="quarter" idx="1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1670917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isyDeck Master - 74">
    <p:bg>
      <p:bgPr>
        <a:solidFill>
          <a:schemeClr val="bg1"/>
        </a:solidFill>
        <a:effectLst/>
      </p:bgPr>
    </p:bg>
    <p:spTree>
      <p:nvGrpSpPr>
        <p:cNvPr id="1" name=""/>
        <p:cNvGrpSpPr/>
        <p:nvPr/>
      </p:nvGrpSpPr>
      <p:grpSpPr>
        <a:xfrm>
          <a:off x="0" y="0"/>
          <a:ext cx="0" cy="0"/>
          <a:chOff x="0" y="0"/>
          <a:chExt cx="0" cy="0"/>
        </a:xfrm>
      </p:grpSpPr>
      <p:sp>
        <p:nvSpPr>
          <p:cNvPr id="10" name="Picture Placeholder 15"/>
          <p:cNvSpPr>
            <a:spLocks noGrp="1"/>
          </p:cNvSpPr>
          <p:nvPr>
            <p:ph type="pic" sz="quarter" idx="12"/>
          </p:nvPr>
        </p:nvSpPr>
        <p:spPr>
          <a:xfrm>
            <a:off x="5905974" y="0"/>
            <a:ext cx="2806226" cy="6372225"/>
          </a:xfrm>
          <a:custGeom>
            <a:avLst/>
            <a:gdLst>
              <a:gd name="connsiteX0" fmla="*/ 0 w 3209027"/>
              <a:gd name="connsiteY0" fmla="*/ 0 h 3429000"/>
              <a:gd name="connsiteX1" fmla="*/ 3209027 w 3209027"/>
              <a:gd name="connsiteY1" fmla="*/ 0 h 3429000"/>
              <a:gd name="connsiteX2" fmla="*/ 3209027 w 3209027"/>
              <a:gd name="connsiteY2" fmla="*/ 3429000 h 3429000"/>
              <a:gd name="connsiteX3" fmla="*/ 0 w 320902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209027" h="3429000">
                <a:moveTo>
                  <a:pt x="0" y="0"/>
                </a:moveTo>
                <a:lnTo>
                  <a:pt x="3209027" y="0"/>
                </a:lnTo>
                <a:lnTo>
                  <a:pt x="3209027" y="3429000"/>
                </a:lnTo>
                <a:lnTo>
                  <a:pt x="0" y="342900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8" name="Group 17"/>
          <p:cNvGrpSpPr/>
          <p:nvPr userDrawn="1"/>
        </p:nvGrpSpPr>
        <p:grpSpPr>
          <a:xfrm>
            <a:off x="3913830" y="0"/>
            <a:ext cx="1998550" cy="6372225"/>
            <a:chOff x="10954871" y="0"/>
            <a:chExt cx="5593975" cy="13717588"/>
          </a:xfrm>
        </p:grpSpPr>
        <p:sp>
          <p:nvSpPr>
            <p:cNvPr id="19" name="Rectangle 18"/>
            <p:cNvSpPr/>
            <p:nvPr/>
          </p:nvSpPr>
          <p:spPr>
            <a:xfrm>
              <a:off x="10954871" y="0"/>
              <a:ext cx="5593975" cy="13717588"/>
            </a:xfrm>
            <a:prstGeom prst="rect">
              <a:avLst/>
            </a:pr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sp>
          <p:nvSpPr>
            <p:cNvPr id="20" name="Rectangle 19"/>
            <p:cNvSpPr/>
            <p:nvPr/>
          </p:nvSpPr>
          <p:spPr>
            <a:xfrm>
              <a:off x="16434319" y="0"/>
              <a:ext cx="114527" cy="13717588"/>
            </a:xfrm>
            <a:prstGeom prst="rect">
              <a:avLst/>
            </a:prstGeom>
            <a:solidFill>
              <a:srgbClr val="FFFFFF">
                <a:alpha val="2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grpSp>
      <p:grpSp>
        <p:nvGrpSpPr>
          <p:cNvPr id="21" name="Group 20"/>
          <p:cNvGrpSpPr>
            <a:grpSpLocks noChangeAspect="1"/>
          </p:cNvGrpSpPr>
          <p:nvPr userDrawn="1"/>
        </p:nvGrpSpPr>
        <p:grpSpPr>
          <a:xfrm rot="18900000">
            <a:off x="3908532" y="67003"/>
            <a:ext cx="168448" cy="71240"/>
            <a:chOff x="11661248" y="7789719"/>
            <a:chExt cx="1293156" cy="420621"/>
          </a:xfrm>
        </p:grpSpPr>
        <p:cxnSp>
          <p:nvCxnSpPr>
            <p:cNvPr id="22" name="Straight Connector 21"/>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9" name="Title 1">
            <a:extLst>
              <a:ext uri="{FF2B5EF4-FFF2-40B4-BE49-F238E27FC236}">
                <a16:creationId xmlns:a16="http://schemas.microsoft.com/office/drawing/2014/main" id="{D102B4FB-18D4-461F-832A-E1E90EFC4B48}"/>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id="{4FE6378E-1C41-4121-8A24-501BE45E70A9}"/>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id="{3E87391F-4AFD-488E-9DE1-A27D78ED1617}"/>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34" name="Group 33">
            <a:extLst>
              <a:ext uri="{FF2B5EF4-FFF2-40B4-BE49-F238E27FC236}">
                <a16:creationId xmlns:a16="http://schemas.microsoft.com/office/drawing/2014/main" id="{0C8D72EB-5364-4F4E-9359-1C0B1E247D4A}"/>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id="{1F56B934-CD7D-4395-B7CA-17933A8555AE}"/>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id="{65CACCBC-9003-4013-A4B7-DEE6E086088F}"/>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3F917631-2975-4295-BAB3-5EEE0F142D0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4F4B78E0-0ACE-43F7-BF34-218395BB1D5F}"/>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id="{AF9A1400-2FBD-4171-9BCF-C139BCA696B0}"/>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id="{BE718BF3-F150-4B17-AD5B-24A8ED2F9598}"/>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AB435AFE-98EF-40E4-B87E-D128A37BA13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22981768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isyDeck Master - 75">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86BBCAF3-6C1D-49C3-8BBE-5691DFC7E151}"/>
              </a:ext>
            </a:extLst>
          </p:cNvPr>
          <p:cNvSpPr>
            <a:spLocks noGrp="1"/>
          </p:cNvSpPr>
          <p:nvPr>
            <p:ph type="pic" sz="quarter" idx="14"/>
          </p:nvPr>
        </p:nvSpPr>
        <p:spPr>
          <a:xfrm>
            <a:off x="0" y="0"/>
            <a:ext cx="8712200" cy="4181028"/>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3" name="Group 2">
            <a:extLst>
              <a:ext uri="{FF2B5EF4-FFF2-40B4-BE49-F238E27FC236}">
                <a16:creationId xmlns:a16="http://schemas.microsoft.com/office/drawing/2014/main" id="{6FC46514-4278-4CC8-B414-663AFF961CBD}"/>
              </a:ext>
            </a:extLst>
          </p:cNvPr>
          <p:cNvGrpSpPr/>
          <p:nvPr userDrawn="1"/>
        </p:nvGrpSpPr>
        <p:grpSpPr>
          <a:xfrm>
            <a:off x="155245" y="4434456"/>
            <a:ext cx="437727" cy="569144"/>
            <a:chOff x="494744" y="523692"/>
            <a:chExt cx="1225205" cy="1225205"/>
          </a:xfrm>
        </p:grpSpPr>
        <p:grpSp>
          <p:nvGrpSpPr>
            <p:cNvPr id="4" name="Group 3">
              <a:extLst>
                <a:ext uri="{FF2B5EF4-FFF2-40B4-BE49-F238E27FC236}">
                  <a16:creationId xmlns:a16="http://schemas.microsoft.com/office/drawing/2014/main" id="{B0B6FCCB-2873-48D7-9F61-689AAFD0759D}"/>
                </a:ext>
              </a:extLst>
            </p:cNvPr>
            <p:cNvGrpSpPr>
              <a:grpSpLocks noChangeAspect="1"/>
            </p:cNvGrpSpPr>
            <p:nvPr userDrawn="1"/>
          </p:nvGrpSpPr>
          <p:grpSpPr>
            <a:xfrm rot="18900000">
              <a:off x="707305" y="869222"/>
              <a:ext cx="471488" cy="153360"/>
              <a:chOff x="11661248" y="7789719"/>
              <a:chExt cx="1293156" cy="420621"/>
            </a:xfrm>
          </p:grpSpPr>
          <p:cxnSp>
            <p:nvCxnSpPr>
              <p:cNvPr id="9" name="Straight Connector 8">
                <a:extLst>
                  <a:ext uri="{FF2B5EF4-FFF2-40B4-BE49-F238E27FC236}">
                    <a16:creationId xmlns:a16="http://schemas.microsoft.com/office/drawing/2014/main" id="{2C6558BE-9FFB-4FDF-BCF4-2EF6CC679D3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405DF523-4B3D-4318-9057-158B6E93563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D59D7E9-3091-4AF1-9DFA-33C81450E6F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id="{52CA8CA8-D6AB-4C23-9A83-F2093F2B2B37}"/>
                </a:ext>
              </a:extLst>
            </p:cNvPr>
            <p:cNvGrpSpPr/>
            <p:nvPr userDrawn="1"/>
          </p:nvGrpSpPr>
          <p:grpSpPr>
            <a:xfrm>
              <a:off x="494744" y="523692"/>
              <a:ext cx="1225205" cy="1225205"/>
              <a:chOff x="12636425" y="442230"/>
              <a:chExt cx="1860336" cy="1860336"/>
            </a:xfrm>
          </p:grpSpPr>
          <p:cxnSp>
            <p:nvCxnSpPr>
              <p:cNvPr id="6" name="Straight Connector 5">
                <a:extLst>
                  <a:ext uri="{FF2B5EF4-FFF2-40B4-BE49-F238E27FC236}">
                    <a16:creationId xmlns:a16="http://schemas.microsoft.com/office/drawing/2014/main" id="{F89493A6-838A-4BD5-B475-5310D7B943A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B0961BB1-F20A-499C-A61F-B37DD0BB7D8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2" name="Title 1">
            <a:extLst>
              <a:ext uri="{FF2B5EF4-FFF2-40B4-BE49-F238E27FC236}">
                <a16:creationId xmlns:a16="http://schemas.microsoft.com/office/drawing/2014/main" id="{95A2E29D-3F77-47BA-9B1A-2CF23D66B8B7}"/>
              </a:ext>
            </a:extLst>
          </p:cNvPr>
          <p:cNvSpPr>
            <a:spLocks noGrp="1"/>
          </p:cNvSpPr>
          <p:nvPr>
            <p:ph type="title"/>
          </p:nvPr>
        </p:nvSpPr>
        <p:spPr>
          <a:xfrm>
            <a:off x="288518" y="4594078"/>
            <a:ext cx="363171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id="{6A4724B0-FBA7-4ADD-92BC-3DE86F7E4520}"/>
              </a:ext>
            </a:extLst>
          </p:cNvPr>
          <p:cNvSpPr>
            <a:spLocks noGrp="1"/>
          </p:cNvSpPr>
          <p:nvPr>
            <p:ph type="ftr" sz="quarter" idx="15"/>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id="{B7BE4E41-781C-4A22-BEA1-1F3EF84F4A37}"/>
              </a:ext>
            </a:extLst>
          </p:cNvPr>
          <p:cNvSpPr>
            <a:spLocks noGrp="1"/>
          </p:cNvSpPr>
          <p:nvPr>
            <p:ph type="sldNum" sz="quarter" idx="16"/>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val="8457414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4272862" y="6077215"/>
            <a:ext cx="161938" cy="214200"/>
          </a:xfrm>
          <a:prstGeom prst="rect">
            <a:avLst/>
          </a:prstGeom>
        </p:spPr>
        <p:txBody>
          <a:bodyPr/>
          <a:lstStyle/>
          <a:p>
            <a:fld id="{86CB4B4D-7CA3-9044-876B-883B54F8677D}" type="slidenum">
              <a:rPr>
                <a:solidFill>
                  <a:srgbClr val="737373"/>
                </a:solidFill>
              </a:rPr>
              <a:pPr/>
              <a:t>‹#›</a:t>
            </a:fld>
            <a:endParaRPr dirty="0">
              <a:solidFill>
                <a:srgbClr val="737373"/>
              </a:solidFill>
            </a:endParaRPr>
          </a:p>
        </p:txBody>
      </p:sp>
    </p:spTree>
    <p:extLst>
      <p:ext uri="{BB962C8B-B14F-4D97-AF65-F5344CB8AC3E}">
        <p14:creationId xmlns:p14="http://schemas.microsoft.com/office/powerpoint/2010/main" val="36835462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415" y="1979520"/>
            <a:ext cx="7405370" cy="1365898"/>
          </a:xfrm>
        </p:spPr>
        <p:txBody>
          <a:bodyPr/>
          <a:lstStyle/>
          <a:p>
            <a:r>
              <a:rPr lang="en-US"/>
              <a:t>Click to edit Master title style</a:t>
            </a:r>
            <a:endParaRPr lang="en-ZA"/>
          </a:p>
        </p:txBody>
      </p:sp>
      <p:sp>
        <p:nvSpPr>
          <p:cNvPr id="3" name="Subtitle 2"/>
          <p:cNvSpPr>
            <a:spLocks noGrp="1"/>
          </p:cNvSpPr>
          <p:nvPr>
            <p:ph type="subTitle" idx="1"/>
          </p:nvPr>
        </p:nvSpPr>
        <p:spPr>
          <a:xfrm>
            <a:off x="1306830" y="3610927"/>
            <a:ext cx="6098540" cy="1628458"/>
          </a:xfrm>
        </p:spPr>
        <p:txBody>
          <a:bodyPr/>
          <a:lstStyle>
            <a:lvl1pPr marL="0" indent="0" algn="ctr">
              <a:buNone/>
              <a:defRPr>
                <a:solidFill>
                  <a:schemeClr val="tx1">
                    <a:tint val="75000"/>
                  </a:schemeClr>
                </a:solidFill>
              </a:defRPr>
            </a:lvl1pPr>
            <a:lvl2pPr marL="424830" indent="0" algn="ctr">
              <a:buNone/>
              <a:defRPr>
                <a:solidFill>
                  <a:schemeClr val="tx1">
                    <a:tint val="75000"/>
                  </a:schemeClr>
                </a:solidFill>
              </a:defRPr>
            </a:lvl2pPr>
            <a:lvl3pPr marL="849660" indent="0" algn="ctr">
              <a:buNone/>
              <a:defRPr>
                <a:solidFill>
                  <a:schemeClr val="tx1">
                    <a:tint val="75000"/>
                  </a:schemeClr>
                </a:solidFill>
              </a:defRPr>
            </a:lvl3pPr>
            <a:lvl4pPr marL="1274491" indent="0" algn="ctr">
              <a:buNone/>
              <a:defRPr>
                <a:solidFill>
                  <a:schemeClr val="tx1">
                    <a:tint val="75000"/>
                  </a:schemeClr>
                </a:solidFill>
              </a:defRPr>
            </a:lvl4pPr>
            <a:lvl5pPr marL="1699321" indent="0" algn="ctr">
              <a:buNone/>
              <a:defRPr>
                <a:solidFill>
                  <a:schemeClr val="tx1">
                    <a:tint val="75000"/>
                  </a:schemeClr>
                </a:solidFill>
              </a:defRPr>
            </a:lvl5pPr>
            <a:lvl6pPr marL="2124151" indent="0" algn="ctr">
              <a:buNone/>
              <a:defRPr>
                <a:solidFill>
                  <a:schemeClr val="tx1">
                    <a:tint val="75000"/>
                  </a:schemeClr>
                </a:solidFill>
              </a:defRPr>
            </a:lvl6pPr>
            <a:lvl7pPr marL="2548981" indent="0" algn="ctr">
              <a:buNone/>
              <a:defRPr>
                <a:solidFill>
                  <a:schemeClr val="tx1">
                    <a:tint val="75000"/>
                  </a:schemeClr>
                </a:solidFill>
              </a:defRPr>
            </a:lvl7pPr>
            <a:lvl8pPr marL="2973812" indent="0" algn="ctr">
              <a:buNone/>
              <a:defRPr>
                <a:solidFill>
                  <a:schemeClr val="tx1">
                    <a:tint val="75000"/>
                  </a:schemeClr>
                </a:solidFill>
              </a:defRPr>
            </a:lvl8pPr>
            <a:lvl9pPr marL="3398642"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28865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82873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41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Century Gothic" panose="020B0502020202020204" pitchFamily="34" charset="0"/>
              <a:ea typeface="+mj-ea"/>
              <a:cs typeface="+mj-cs"/>
              <a:sym typeface="Century Gothic" panose="020B0502020202020204" pitchFamily="34" charset="0"/>
            </a:endParaRPr>
          </a:p>
        </p:txBody>
      </p:sp>
      <p:sp>
        <p:nvSpPr>
          <p:cNvPr id="3" name="Content Placeholder 2"/>
          <p:cNvSpPr>
            <a:spLocks noGrp="1"/>
          </p:cNvSpPr>
          <p:nvPr>
            <p:ph idx="1"/>
          </p:nvPr>
        </p:nvSpPr>
        <p:spPr>
          <a:xfrm>
            <a:off x="435610" y="1477697"/>
            <a:ext cx="7840980" cy="4205374"/>
          </a:xfrm>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7" name="Picture 6"/>
          <p:cNvPicPr/>
          <p:nvPr userDrawn="1"/>
        </p:nvPicPr>
        <p:blipFill rotWithShape="1">
          <a:blip r:embed="rId7"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sp>
        <p:nvSpPr>
          <p:cNvPr id="10" name="Title 1"/>
          <p:cNvSpPr>
            <a:spLocks noGrp="1"/>
          </p:cNvSpPr>
          <p:nvPr>
            <p:ph type="title"/>
          </p:nvPr>
        </p:nvSpPr>
        <p:spPr>
          <a:xfrm>
            <a:off x="0" y="255184"/>
            <a:ext cx="8712200" cy="584060"/>
          </a:xfrm>
          <a:solidFill>
            <a:schemeClr val="accent3">
              <a:lumMod val="75000"/>
            </a:schemeClr>
          </a:solidFill>
        </p:spPr>
        <p:txBody>
          <a:bodyPr>
            <a:normAutofit/>
          </a:bodyPr>
          <a:lstStyle>
            <a:lvl1pPr algn="l">
              <a:defRPr b="1">
                <a:solidFill>
                  <a:schemeClr val="bg1"/>
                </a:solidFill>
                <a:latin typeface="Century Gothic" panose="020B0502020202020204" pitchFamily="34" charset="0"/>
              </a:defRPr>
            </a:lvl1pPr>
          </a:lstStyle>
          <a:p>
            <a:endParaRPr lang="en-ZA" sz="2220" dirty="0"/>
          </a:p>
        </p:txBody>
      </p:sp>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9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Picture Placeholder 2"/>
          <p:cNvSpPr>
            <a:spLocks noGrp="1"/>
          </p:cNvSpPr>
          <p:nvPr>
            <p:ph type="pic" idx="1"/>
          </p:nvPr>
        </p:nvSpPr>
        <p:spPr>
          <a:xfrm>
            <a:off x="3703638" y="917936"/>
            <a:ext cx="4410905" cy="4527710"/>
          </a:xfrm>
        </p:spPr>
        <p:txBody>
          <a:bodyPr/>
          <a:lstStyle>
            <a:lvl1pPr marL="0" indent="0">
              <a:buNone/>
              <a:defRPr sz="2235"/>
            </a:lvl1pPr>
            <a:lvl2pPr marL="319323" indent="0">
              <a:buNone/>
              <a:defRPr sz="1956"/>
            </a:lvl2pPr>
            <a:lvl3pPr marL="638646" indent="0">
              <a:buNone/>
              <a:defRPr sz="1677"/>
            </a:lvl3pPr>
            <a:lvl4pPr marL="957968" indent="0">
              <a:buNone/>
              <a:defRPr sz="1397"/>
            </a:lvl4pPr>
            <a:lvl5pPr marL="1277292" indent="0">
              <a:buNone/>
              <a:defRPr sz="1397"/>
            </a:lvl5pPr>
            <a:lvl6pPr marL="1596614" indent="0">
              <a:buNone/>
              <a:defRPr sz="1397"/>
            </a:lvl6pPr>
            <a:lvl7pPr marL="1915938" indent="0">
              <a:buNone/>
              <a:defRPr sz="1397"/>
            </a:lvl7pPr>
            <a:lvl8pPr marL="2235260" indent="0">
              <a:buNone/>
              <a:defRPr sz="1397"/>
            </a:lvl8pPr>
            <a:lvl9pPr marL="2554583" indent="0">
              <a:buNone/>
              <a:defRPr sz="1397"/>
            </a:lvl9pPr>
          </a:lstStyle>
          <a:p>
            <a:endParaRPr lang="en-ZA" dirty="0"/>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t>‹#›</a:t>
            </a:fld>
            <a:endParaRPr lang="en-ZA" dirty="0"/>
          </a:p>
        </p:txBody>
      </p:sp>
    </p:spTree>
    <p:extLst>
      <p:ext uri="{BB962C8B-B14F-4D97-AF65-F5344CB8AC3E}">
        <p14:creationId xmlns:p14="http://schemas.microsoft.com/office/powerpoint/2010/main" val="3520496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5610"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28702"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9" name="Straight Connector 8"/>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1772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7" name="Straight Connector 6"/>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1128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a:xfrm>
            <a:off x="435610" y="6002150"/>
            <a:ext cx="2032847" cy="264431"/>
          </a:xfrm>
          <a:prstGeom prst="rect">
            <a:avLst/>
          </a:prstGeom>
        </p:spPr>
        <p:txBody>
          <a:bodyPr/>
          <a:lstStyle>
            <a:lvl1pPr algn="l">
              <a:defRPr sz="1022"/>
            </a:lvl1pPr>
          </a:lstStyle>
          <a:p>
            <a:r>
              <a:rPr lang="en-ZA" dirty="0">
                <a:solidFill>
                  <a:prstClr val="black">
                    <a:tint val="75000"/>
                  </a:prstClr>
                </a:solidFill>
              </a:rPr>
              <a:t>2</a:t>
            </a:r>
          </a:p>
        </p:txBody>
      </p:sp>
      <p:cxnSp>
        <p:nvCxnSpPr>
          <p:cNvPr id="7" name="Straight Connector 6"/>
          <p:cNvCxnSpPr/>
          <p:nvPr/>
        </p:nvCxnSpPr>
        <p:spPr>
          <a:xfrm>
            <a:off x="341787" y="882069"/>
            <a:ext cx="804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8CF6692-2A32-4247-AE27-1AB9C9CF34F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169012" y="5795506"/>
            <a:ext cx="1142253" cy="471075"/>
          </a:xfrm>
          <a:prstGeom prst="rect">
            <a:avLst/>
          </a:prstGeom>
        </p:spPr>
      </p:pic>
      <p:pic>
        <p:nvPicPr>
          <p:cNvPr id="9" name="Picture 8"/>
          <p:cNvPicPr/>
          <p:nvPr userDrawn="1"/>
        </p:nvPicPr>
        <p:blipFill rotWithShape="1">
          <a:blip r:embed="rId3"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10" name="Straight Connector 9"/>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404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7F3FE8F0-74E0-4664-9328-624E8716649A}" type="slidenum">
              <a:rPr lang="en-US" altLang="en-US"/>
              <a:pPr>
                <a:defRPr/>
              </a:pPr>
              <a:t>‹#›</a:t>
            </a:fld>
            <a:endParaRPr lang="en-US" altLang="en-US" dirty="0"/>
          </a:p>
        </p:txBody>
      </p:sp>
    </p:spTree>
    <p:extLst>
      <p:ext uri="{BB962C8B-B14F-4D97-AF65-F5344CB8AC3E}">
        <p14:creationId xmlns:p14="http://schemas.microsoft.com/office/powerpoint/2010/main" val="31919562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EFC1C99A-A5A6-43BD-9DD5-0BB52CB06A4F}" type="slidenum">
              <a:rPr lang="en-US" altLang="en-US"/>
              <a:pPr>
                <a:defRPr/>
              </a:pPr>
              <a:t>‹#›</a:t>
            </a:fld>
            <a:endParaRPr lang="en-US" altLang="en-US" dirty="0"/>
          </a:p>
        </p:txBody>
      </p:sp>
    </p:spTree>
    <p:extLst>
      <p:ext uri="{BB962C8B-B14F-4D97-AF65-F5344CB8AC3E}">
        <p14:creationId xmlns:p14="http://schemas.microsoft.com/office/powerpoint/2010/main" val="1234776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dirty="0"/>
          </a:p>
        </p:txBody>
      </p:sp>
      <p:sp>
        <p:nvSpPr>
          <p:cNvPr id="6" name="Holder 5"/>
          <p:cNvSpPr>
            <a:spLocks noGrp="1"/>
          </p:cNvSpPr>
          <p:nvPr>
            <p:ph type="dt" sz="half" idx="11"/>
          </p:nvPr>
        </p:nvSpPr>
        <p:spPr/>
        <p:txBody>
          <a:bodyPr/>
          <a:lstStyle>
            <a:lvl1pPr>
              <a:defRPr/>
            </a:lvl1pPr>
          </a:lstStyle>
          <a:p>
            <a:pPr>
              <a:defRPr/>
            </a:pPr>
            <a:endParaRPr lang="en-US" dirty="0"/>
          </a:p>
        </p:txBody>
      </p:sp>
      <p:sp>
        <p:nvSpPr>
          <p:cNvPr id="7" name="Holder 6"/>
          <p:cNvSpPr>
            <a:spLocks noGrp="1"/>
          </p:cNvSpPr>
          <p:nvPr>
            <p:ph type="sldNum" sz="quarter" idx="12"/>
          </p:nvPr>
        </p:nvSpPr>
        <p:spPr/>
        <p:txBody>
          <a:bodyPr/>
          <a:lstStyle>
            <a:lvl1pPr>
              <a:defRPr/>
            </a:lvl1pPr>
          </a:lstStyle>
          <a:p>
            <a:pPr>
              <a:defRPr/>
            </a:pPr>
            <a:fld id="{134989E6-DC9F-483C-9CDB-446ECCF5B159}" type="slidenum">
              <a:rPr lang="en-US" altLang="en-US"/>
              <a:pPr>
                <a:defRPr/>
              </a:pPr>
              <a:t>‹#›</a:t>
            </a:fld>
            <a:endParaRPr lang="en-US" altLang="en-US" dirty="0"/>
          </a:p>
        </p:txBody>
      </p:sp>
    </p:spTree>
    <p:extLst>
      <p:ext uri="{BB962C8B-B14F-4D97-AF65-F5344CB8AC3E}">
        <p14:creationId xmlns:p14="http://schemas.microsoft.com/office/powerpoint/2010/main" val="5669898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dirty="0"/>
          </a:p>
        </p:txBody>
      </p:sp>
      <p:sp>
        <p:nvSpPr>
          <p:cNvPr id="4" name="Holder 5"/>
          <p:cNvSpPr>
            <a:spLocks noGrp="1"/>
          </p:cNvSpPr>
          <p:nvPr>
            <p:ph type="dt" sz="half" idx="11"/>
          </p:nvPr>
        </p:nvSpPr>
        <p:spPr/>
        <p:txBody>
          <a:bodyPr/>
          <a:lstStyle>
            <a:lvl1pPr>
              <a:defRPr/>
            </a:lvl1pPr>
          </a:lstStyle>
          <a:p>
            <a:pPr>
              <a:defRPr/>
            </a:pPr>
            <a:endParaRPr lang="en-US" dirty="0"/>
          </a:p>
        </p:txBody>
      </p:sp>
      <p:sp>
        <p:nvSpPr>
          <p:cNvPr id="5" name="Holder 6"/>
          <p:cNvSpPr>
            <a:spLocks noGrp="1"/>
          </p:cNvSpPr>
          <p:nvPr>
            <p:ph type="sldNum" sz="quarter" idx="12"/>
          </p:nvPr>
        </p:nvSpPr>
        <p:spPr/>
        <p:txBody>
          <a:bodyPr/>
          <a:lstStyle>
            <a:lvl1pPr>
              <a:defRPr/>
            </a:lvl1pPr>
          </a:lstStyle>
          <a:p>
            <a:pPr>
              <a:defRPr/>
            </a:pPr>
            <a:fld id="{AE8142AB-EB79-413C-98F2-634ACDCE4F5E}" type="slidenum">
              <a:rPr lang="en-US" altLang="en-US"/>
              <a:pPr>
                <a:defRPr/>
              </a:pPr>
              <a:t>‹#›</a:t>
            </a:fld>
            <a:endParaRPr lang="en-US" altLang="en-US" dirty="0"/>
          </a:p>
        </p:txBody>
      </p:sp>
    </p:spTree>
    <p:extLst>
      <p:ext uri="{BB962C8B-B14F-4D97-AF65-F5344CB8AC3E}">
        <p14:creationId xmlns:p14="http://schemas.microsoft.com/office/powerpoint/2010/main" val="11906359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dirty="0"/>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C5BC1860-76A9-44F9-B448-9A93078FEECD}" type="slidenum">
              <a:rPr lang="en-US" altLang="en-US"/>
              <a:pPr>
                <a:defRPr/>
              </a:pPr>
              <a:t>‹#›</a:t>
            </a:fld>
            <a:endParaRPr lang="en-US" altLang="en-US" dirty="0"/>
          </a:p>
        </p:txBody>
      </p:sp>
    </p:spTree>
    <p:extLst>
      <p:ext uri="{BB962C8B-B14F-4D97-AF65-F5344CB8AC3E}">
        <p14:creationId xmlns:p14="http://schemas.microsoft.com/office/powerpoint/2010/main" val="29420048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3415" y="1545570"/>
            <a:ext cx="7405370" cy="1715771"/>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34312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a:xfrm>
            <a:off x="436035" y="5926253"/>
            <a:ext cx="2003636" cy="245580"/>
          </a:xfrm>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a:xfrm>
            <a:off x="2961851" y="5926253"/>
            <a:ext cx="2788500" cy="245580"/>
          </a:xfrm>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a:xfrm>
            <a:off x="6272529" y="5926253"/>
            <a:ext cx="2003636" cy="245580"/>
          </a:xfrm>
        </p:spPr>
        <p:txBody>
          <a:bodyPr/>
          <a:lstStyle>
            <a:lvl1pPr defTabSz="849591">
              <a:defRPr/>
            </a:lvl1pPr>
          </a:lstStyle>
          <a:p>
            <a:pPr>
              <a:defRPr/>
            </a:pPr>
            <a:fld id="{03326C43-BAB2-4FC7-9EBB-52A045394284}" type="slidenum">
              <a:rPr lang="en-ZA"/>
              <a:pPr>
                <a:defRPr/>
              </a:pPr>
              <a:t>‹#›</a:t>
            </a:fld>
            <a:endParaRPr lang="en-ZA" dirty="0"/>
          </a:p>
        </p:txBody>
      </p:sp>
    </p:spTree>
    <p:extLst>
      <p:ext uri="{BB962C8B-B14F-4D97-AF65-F5344CB8AC3E}">
        <p14:creationId xmlns:p14="http://schemas.microsoft.com/office/powerpoint/2010/main" val="2885662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7BD57E12-473C-45C4-8128-C75AFF3FD4A3}" type="slidenum">
              <a:rPr lang="en-US" altLang="en-US"/>
              <a:pPr>
                <a:defRPr/>
              </a:pPr>
              <a:t>‹#›</a:t>
            </a:fld>
            <a:endParaRPr lang="en-US" altLang="en-US" dirty="0"/>
          </a:p>
        </p:txBody>
      </p:sp>
    </p:spTree>
    <p:extLst>
      <p:ext uri="{BB962C8B-B14F-4D97-AF65-F5344CB8AC3E}">
        <p14:creationId xmlns:p14="http://schemas.microsoft.com/office/powerpoint/2010/main" val="390320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tags" Target="../tags/tag4.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image" Target="../media/image2.png"/><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oleObject" Target="../embeddings/oleObject2.bin"/><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vmlDrawing" Target="../drawings/vmlDrawing2.vml"/><Relationship Id="rId81"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90.xml"/><Relationship Id="rId7" Type="http://schemas.openxmlformats.org/officeDocument/2006/relationships/vmlDrawing" Target="../drawings/vmlDrawing3.v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92.xml"/><Relationship Id="rId10" Type="http://schemas.openxmlformats.org/officeDocument/2006/relationships/oleObject" Target="../embeddings/oleObject3.bin"/><Relationship Id="rId4" Type="http://schemas.openxmlformats.org/officeDocument/2006/relationships/slideLayout" Target="../slideLayouts/slideLayout91.xml"/><Relationship Id="rId9"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theme" Target="../theme/theme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theme" Target="../theme/theme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18.xml"/><Relationship Id="rId7" Type="http://schemas.openxmlformats.org/officeDocument/2006/relationships/vmlDrawing" Target="../drawings/vmlDrawing5.v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theme" Target="../theme/theme7.xml"/><Relationship Id="rId11" Type="http://schemas.openxmlformats.org/officeDocument/2006/relationships/image" Target="../media/image1.emf"/><Relationship Id="rId5" Type="http://schemas.openxmlformats.org/officeDocument/2006/relationships/slideLayout" Target="../slideLayouts/slideLayout120.xml"/><Relationship Id="rId10" Type="http://schemas.openxmlformats.org/officeDocument/2006/relationships/oleObject" Target="../embeddings/oleObject3.bin"/><Relationship Id="rId4" Type="http://schemas.openxmlformats.org/officeDocument/2006/relationships/slideLayout" Target="../slideLayouts/slideLayout119.xml"/><Relationship Id="rId9" Type="http://schemas.openxmlformats.org/officeDocument/2006/relationships/tags" Target="../tags/tag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2.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8.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val="1783394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1"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074"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598814" y="338644"/>
            <a:ext cx="7514574" cy="123207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598814" y="1696092"/>
            <a:ext cx="7514574" cy="4043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598813" y="5906773"/>
            <a:ext cx="1960274" cy="338642"/>
          </a:xfrm>
          <a:prstGeom prst="rect">
            <a:avLst/>
          </a:prstGeom>
        </p:spPr>
        <p:txBody>
          <a:bodyPr vert="horz" lIns="91440" tIns="45720" rIns="91440" bIns="45720" rtlCol="0" anchor="ctr"/>
          <a:lstStyle>
            <a:lvl1pPr algn="l">
              <a:defRPr sz="838">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2885607" y="5906773"/>
            <a:ext cx="2940987" cy="338642"/>
          </a:xfrm>
          <a:prstGeom prst="rect">
            <a:avLst/>
          </a:prstGeom>
        </p:spPr>
        <p:txBody>
          <a:bodyPr vert="horz" lIns="91440" tIns="45720" rIns="91440" bIns="45720" rtlCol="0" anchor="ctr"/>
          <a:lstStyle>
            <a:lvl1pPr algn="ctr">
              <a:defRPr sz="838">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153114" y="5906773"/>
            <a:ext cx="1960274" cy="338642"/>
          </a:xfrm>
          <a:prstGeom prst="rect">
            <a:avLst/>
          </a:prstGeom>
        </p:spPr>
        <p:txBody>
          <a:bodyPr vert="horz" lIns="91440" tIns="45720" rIns="91440" bIns="45720" rtlCol="0" anchor="ctr"/>
          <a:lstStyle>
            <a:lvl1pPr algn="r">
              <a:defRPr sz="838">
                <a:solidFill>
                  <a:schemeClr val="tx1">
                    <a:tint val="75000"/>
                  </a:schemeClr>
                </a:solidFill>
              </a:defRPr>
            </a:lvl1pPr>
          </a:lstStyle>
          <a:p>
            <a:fld id="{CBACA0DE-7BB8-468F-8FB5-D6FB4DF21367}" type="slidenum">
              <a:rPr lang="en-ZA" smtClean="0"/>
              <a:t>‹#›</a:t>
            </a:fld>
            <a:endParaRPr lang="en-ZA" dirty="0"/>
          </a:p>
        </p:txBody>
      </p:sp>
    </p:spTree>
    <p:extLst>
      <p:ext uri="{BB962C8B-B14F-4D97-AF65-F5344CB8AC3E}">
        <p14:creationId xmlns:p14="http://schemas.microsoft.com/office/powerpoint/2010/main" val="3014282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638646" rtl="0" eaLnBrk="1" latinLnBrk="0" hangingPunct="1">
        <a:lnSpc>
          <a:spcPct val="90000"/>
        </a:lnSpc>
        <a:spcBef>
          <a:spcPct val="0"/>
        </a:spcBef>
        <a:buNone/>
        <a:defRPr sz="3074" kern="1200">
          <a:solidFill>
            <a:schemeClr val="tx1"/>
          </a:solidFill>
          <a:latin typeface="+mj-lt"/>
          <a:ea typeface="+mj-ea"/>
          <a:cs typeface="+mj-cs"/>
        </a:defRPr>
      </a:lvl1pPr>
    </p:titleStyle>
    <p:bodyStyle>
      <a:lvl1pPr marL="159662" indent="-159662" algn="l" defTabSz="638646" rtl="0" eaLnBrk="1" latinLnBrk="0" hangingPunct="1">
        <a:lnSpc>
          <a:spcPct val="90000"/>
        </a:lnSpc>
        <a:spcBef>
          <a:spcPts val="698"/>
        </a:spcBef>
        <a:buFont typeface="Arial" panose="020B0604020202020204" pitchFamily="34" charset="0"/>
        <a:buChar char="•"/>
        <a:defRPr sz="1956" kern="1200">
          <a:solidFill>
            <a:schemeClr val="tx1"/>
          </a:solidFill>
          <a:latin typeface="+mn-lt"/>
          <a:ea typeface="+mn-ea"/>
          <a:cs typeface="+mn-cs"/>
        </a:defRPr>
      </a:lvl1pPr>
      <a:lvl2pPr marL="478985" indent="-159662" algn="l" defTabSz="638646" rtl="0" eaLnBrk="1" latinLnBrk="0" hangingPunct="1">
        <a:lnSpc>
          <a:spcPct val="90000"/>
        </a:lnSpc>
        <a:spcBef>
          <a:spcPts val="349"/>
        </a:spcBef>
        <a:buFont typeface="Arial" panose="020B0604020202020204" pitchFamily="34" charset="0"/>
        <a:buChar char="•"/>
        <a:defRPr sz="1677" kern="1200">
          <a:solidFill>
            <a:schemeClr val="tx1"/>
          </a:solidFill>
          <a:latin typeface="+mn-lt"/>
          <a:ea typeface="+mn-ea"/>
          <a:cs typeface="+mn-cs"/>
        </a:defRPr>
      </a:lvl2pPr>
      <a:lvl3pPr marL="798307" indent="-159662" algn="l" defTabSz="638646" rtl="0" eaLnBrk="1" latinLnBrk="0" hangingPunct="1">
        <a:lnSpc>
          <a:spcPct val="90000"/>
        </a:lnSpc>
        <a:spcBef>
          <a:spcPts val="349"/>
        </a:spcBef>
        <a:buFont typeface="Arial" panose="020B0604020202020204" pitchFamily="34" charset="0"/>
        <a:buChar char="•"/>
        <a:defRPr sz="1397" kern="1200">
          <a:solidFill>
            <a:schemeClr val="tx1"/>
          </a:solidFill>
          <a:latin typeface="+mn-lt"/>
          <a:ea typeface="+mn-ea"/>
          <a:cs typeface="+mn-cs"/>
        </a:defRPr>
      </a:lvl3pPr>
      <a:lvl4pPr marL="1117629"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4pPr>
      <a:lvl5pPr marL="1436953"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5pPr>
      <a:lvl6pPr marL="1756276"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6pPr>
      <a:lvl7pPr marL="2075598"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7pPr>
      <a:lvl8pPr marL="2394922"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8pPr>
      <a:lvl9pPr marL="2714245"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9pPr>
    </p:bodyStyle>
    <p:otherStyle>
      <a:defPPr>
        <a:defRPr lang="en-US"/>
      </a:defPPr>
      <a:lvl1pPr marL="0" algn="l" defTabSz="638646" rtl="0" eaLnBrk="1" latinLnBrk="0" hangingPunct="1">
        <a:defRPr sz="1257" kern="1200">
          <a:solidFill>
            <a:schemeClr val="tx1"/>
          </a:solidFill>
          <a:latin typeface="+mn-lt"/>
          <a:ea typeface="+mn-ea"/>
          <a:cs typeface="+mn-cs"/>
        </a:defRPr>
      </a:lvl1pPr>
      <a:lvl2pPr marL="319323" algn="l" defTabSz="638646" rtl="0" eaLnBrk="1" latinLnBrk="0" hangingPunct="1">
        <a:defRPr sz="1257" kern="1200">
          <a:solidFill>
            <a:schemeClr val="tx1"/>
          </a:solidFill>
          <a:latin typeface="+mn-lt"/>
          <a:ea typeface="+mn-ea"/>
          <a:cs typeface="+mn-cs"/>
        </a:defRPr>
      </a:lvl2pPr>
      <a:lvl3pPr marL="638646" algn="l" defTabSz="638646" rtl="0" eaLnBrk="1" latinLnBrk="0" hangingPunct="1">
        <a:defRPr sz="1257" kern="1200">
          <a:solidFill>
            <a:schemeClr val="tx1"/>
          </a:solidFill>
          <a:latin typeface="+mn-lt"/>
          <a:ea typeface="+mn-ea"/>
          <a:cs typeface="+mn-cs"/>
        </a:defRPr>
      </a:lvl3pPr>
      <a:lvl4pPr marL="957968" algn="l" defTabSz="638646" rtl="0" eaLnBrk="1" latinLnBrk="0" hangingPunct="1">
        <a:defRPr sz="1257" kern="1200">
          <a:solidFill>
            <a:schemeClr val="tx1"/>
          </a:solidFill>
          <a:latin typeface="+mn-lt"/>
          <a:ea typeface="+mn-ea"/>
          <a:cs typeface="+mn-cs"/>
        </a:defRPr>
      </a:lvl4pPr>
      <a:lvl5pPr marL="1277292" algn="l" defTabSz="638646" rtl="0" eaLnBrk="1" latinLnBrk="0" hangingPunct="1">
        <a:defRPr sz="1257" kern="1200">
          <a:solidFill>
            <a:schemeClr val="tx1"/>
          </a:solidFill>
          <a:latin typeface="+mn-lt"/>
          <a:ea typeface="+mn-ea"/>
          <a:cs typeface="+mn-cs"/>
        </a:defRPr>
      </a:lvl5pPr>
      <a:lvl6pPr marL="1596614" algn="l" defTabSz="638646" rtl="0" eaLnBrk="1" latinLnBrk="0" hangingPunct="1">
        <a:defRPr sz="1257" kern="1200">
          <a:solidFill>
            <a:schemeClr val="tx1"/>
          </a:solidFill>
          <a:latin typeface="+mn-lt"/>
          <a:ea typeface="+mn-ea"/>
          <a:cs typeface="+mn-cs"/>
        </a:defRPr>
      </a:lvl6pPr>
      <a:lvl7pPr marL="1915938" algn="l" defTabSz="638646" rtl="0" eaLnBrk="1" latinLnBrk="0" hangingPunct="1">
        <a:defRPr sz="1257" kern="1200">
          <a:solidFill>
            <a:schemeClr val="tx1"/>
          </a:solidFill>
          <a:latin typeface="+mn-lt"/>
          <a:ea typeface="+mn-ea"/>
          <a:cs typeface="+mn-cs"/>
        </a:defRPr>
      </a:lvl7pPr>
      <a:lvl8pPr marL="2235260" algn="l" defTabSz="638646" rtl="0" eaLnBrk="1" latinLnBrk="0" hangingPunct="1">
        <a:defRPr sz="1257" kern="1200">
          <a:solidFill>
            <a:schemeClr val="tx1"/>
          </a:solidFill>
          <a:latin typeface="+mn-lt"/>
          <a:ea typeface="+mn-ea"/>
          <a:cs typeface="+mn-cs"/>
        </a:defRPr>
      </a:lvl8pPr>
      <a:lvl9pPr marL="2554583" algn="l" defTabSz="638646" rtl="0" eaLnBrk="1" latinLnBrk="0" hangingPunct="1">
        <a:defRPr sz="125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9"/>
            </p:custDataLst>
            <p:extLst>
              <p:ext uri="{D42A27DB-BD31-4B8C-83A1-F6EECF244321}">
                <p14:modId xmlns:p14="http://schemas.microsoft.com/office/powerpoint/2010/main" val="2927272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76" name="think-cell Slide" r:id="rId80" imgW="270" imgH="270" progId="TCLayout.ActiveDocument.1">
                  <p:embed/>
                </p:oleObj>
              </mc:Choice>
              <mc:Fallback>
                <p:oleObj name="think-cell Slide" r:id="rId80" imgW="270" imgH="270" progId="TCLayout.ActiveDocument.1">
                  <p:embed/>
                  <p:pic>
                    <p:nvPicPr>
                      <p:cNvPr id="0" name=""/>
                      <p:cNvPicPr/>
                      <p:nvPr/>
                    </p:nvPicPr>
                    <p:blipFill>
                      <a:blip r:embed="rId81"/>
                      <a:stretch>
                        <a:fillRect/>
                      </a:stretch>
                    </p:blipFill>
                    <p:spPr>
                      <a:xfrm>
                        <a:off x="1588" y="1588"/>
                        <a:ext cx="1588" cy="1588"/>
                      </a:xfrm>
                      <a:prstGeom prst="rect">
                        <a:avLst/>
                      </a:prstGeom>
                    </p:spPr>
                  </p:pic>
                </p:oleObj>
              </mc:Fallback>
            </mc:AlternateContent>
          </a:graphicData>
        </a:graphic>
      </p:graphicFrame>
      <p:sp>
        <p:nvSpPr>
          <p:cNvPr id="8" name="Title Placeholder 1"/>
          <p:cNvSpPr>
            <a:spLocks noGrp="1"/>
          </p:cNvSpPr>
          <p:nvPr>
            <p:ph type="title"/>
          </p:nvPr>
        </p:nvSpPr>
        <p:spPr>
          <a:xfrm>
            <a:off x="288517" y="376381"/>
            <a:ext cx="8103140" cy="584970"/>
          </a:xfrm>
          <a:prstGeom prst="rect">
            <a:avLst/>
          </a:prstGeom>
        </p:spPr>
        <p:txBody>
          <a:bodyPr vert="horz" wrap="square" lIns="180000" tIns="93600" rIns="180000" bIns="93600" rtlCol="0" anchor="t" anchorCtr="0">
            <a:spAutoFit/>
          </a:bodyPr>
          <a:lstStyle/>
          <a:p>
            <a:pPr lvl="0" algn="l" defTabSz="649343">
              <a:lnSpc>
                <a:spcPct val="100000"/>
              </a:lnSpc>
            </a:pPr>
            <a:endParaRPr lang="en-GB" dirty="0"/>
          </a:p>
        </p:txBody>
      </p:sp>
      <p:sp>
        <p:nvSpPr>
          <p:cNvPr id="9" name="Text Placeholder 2"/>
          <p:cNvSpPr>
            <a:spLocks noGrp="1"/>
          </p:cNvSpPr>
          <p:nvPr>
            <p:ph type="body" idx="1"/>
          </p:nvPr>
        </p:nvSpPr>
        <p:spPr>
          <a:xfrm>
            <a:off x="288517" y="1207668"/>
            <a:ext cx="8103140" cy="4484559"/>
          </a:xfrm>
          <a:prstGeom prst="rect">
            <a:avLst/>
          </a:prstGeom>
        </p:spPr>
        <p:txBody>
          <a:bodyPr vert="horz" lIns="180000" tIns="93600" rIns="180000" bIns="936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1"/>
          <p:cNvSpPr>
            <a:spLocks noGrp="1"/>
          </p:cNvSpPr>
          <p:nvPr>
            <p:ph type="ftr" sz="quarter" idx="3"/>
          </p:nvPr>
        </p:nvSpPr>
        <p:spPr>
          <a:xfrm>
            <a:off x="288518" y="5960817"/>
            <a:ext cx="7576473" cy="234123"/>
          </a:xfrm>
          <a:prstGeom prst="rect">
            <a:avLst/>
          </a:prstGeom>
        </p:spPr>
        <p:txBody>
          <a:bodyPr lIns="180000" tIns="93600" rIns="180000" bIns="93600"/>
          <a:lstStyle>
            <a:lvl1pPr>
              <a:defRPr>
                <a:solidFill>
                  <a:schemeClr val="tx2"/>
                </a:solidFill>
              </a:defRPr>
            </a:lvl1pPr>
          </a:lstStyle>
          <a:p>
            <a:pPr defTabSz="163358"/>
            <a:endParaRPr lang="en-GB" sz="643" dirty="0">
              <a:solidFill>
                <a:srgbClr val="737373"/>
              </a:solidFill>
            </a:endParaRPr>
          </a:p>
        </p:txBody>
      </p:sp>
      <p:sp>
        <p:nvSpPr>
          <p:cNvPr id="11" name="Slide Number Placeholder 2"/>
          <p:cNvSpPr>
            <a:spLocks noGrp="1"/>
          </p:cNvSpPr>
          <p:nvPr>
            <p:ph type="sldNum" sz="quarter" idx="4"/>
          </p:nvPr>
        </p:nvSpPr>
        <p:spPr>
          <a:xfrm>
            <a:off x="7864991" y="5960817"/>
            <a:ext cx="526666" cy="234123"/>
          </a:xfrm>
          <a:prstGeom prst="rect">
            <a:avLst/>
          </a:prstGeom>
        </p:spPr>
        <p:txBody>
          <a:bodyPr lIns="180000" tIns="93600" rIns="180000" bIns="93600"/>
          <a:lstStyle>
            <a:lvl1pPr algn="r">
              <a:defRPr>
                <a:solidFill>
                  <a:schemeClr val="tx2"/>
                </a:solidFill>
              </a:defRPr>
            </a:lvl1pPr>
          </a:lstStyle>
          <a:p>
            <a:pPr defTabSz="163358"/>
            <a:fld id="{0643FD91-E2F4-430C-9968-CE1C2F22CA4A}" type="slidenum">
              <a:rPr lang="en-GB" sz="643" smtClean="0">
                <a:solidFill>
                  <a:srgbClr val="737373"/>
                </a:solidFill>
              </a:rPr>
              <a:pPr defTabSz="163358"/>
              <a:t>‹#›</a:t>
            </a:fld>
            <a:endParaRPr lang="en-GB" sz="643" dirty="0">
              <a:solidFill>
                <a:srgbClr val="737373"/>
              </a:solidFill>
            </a:endParaRPr>
          </a:p>
        </p:txBody>
      </p:sp>
      <p:pic>
        <p:nvPicPr>
          <p:cNvPr id="7" name="Picture 6"/>
          <p:cNvPicPr/>
          <p:nvPr userDrawn="1"/>
        </p:nvPicPr>
        <p:blipFill rotWithShape="1">
          <a:blip r:embed="rId82" cstate="print">
            <a:extLst>
              <a:ext uri="{28A0092B-C50C-407E-A947-70E740481C1C}">
                <a14:useLocalDpi xmlns:a14="http://schemas.microsoft.com/office/drawing/2010/main" val="0"/>
              </a:ext>
            </a:extLst>
          </a:blip>
          <a:srcRect t="16775" r="5346" b="8696"/>
          <a:stretch/>
        </p:blipFill>
        <p:spPr bwMode="auto">
          <a:xfrm>
            <a:off x="435611" y="5736919"/>
            <a:ext cx="1581080" cy="576199"/>
          </a:xfrm>
          <a:prstGeom prst="rect">
            <a:avLst/>
          </a:prstGeom>
          <a:noFill/>
          <a:ln>
            <a:noFill/>
          </a:ln>
        </p:spPr>
      </p:pic>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185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 id="2147483940" r:id="rId64"/>
    <p:sldLayoutId id="2147483941" r:id="rId65"/>
    <p:sldLayoutId id="2147483942" r:id="rId66"/>
    <p:sldLayoutId id="2147483943" r:id="rId67"/>
    <p:sldLayoutId id="2147483944" r:id="rId68"/>
    <p:sldLayoutId id="2147483945" r:id="rId69"/>
    <p:sldLayoutId id="2147483946" r:id="rId70"/>
    <p:sldLayoutId id="2147483947" r:id="rId71"/>
    <p:sldLayoutId id="2147483948" r:id="rId72"/>
    <p:sldLayoutId id="2147483949" r:id="rId73"/>
    <p:sldLayoutId id="2147483950" r:id="rId74"/>
    <p:sldLayoutId id="2147483951" r:id="rId75"/>
    <p:sldLayoutId id="2147483952" r:id="rId76"/>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ftr="0" dt="0"/>
  <p:txStyles>
    <p:titleStyle>
      <a:lvl1pPr algn="ctr" defTabSz="653496" rtl="0" eaLnBrk="1" latinLnBrk="0" hangingPunct="1">
        <a:spcBef>
          <a:spcPct val="0"/>
        </a:spcBef>
        <a:buNone/>
        <a:defRPr lang="en-GB" sz="2573" b="1" kern="1200" cap="all" spc="14" baseline="0" dirty="0">
          <a:solidFill>
            <a:schemeClr val="tx1"/>
          </a:solidFill>
          <a:latin typeface="+mj-lt"/>
          <a:ea typeface="+mj-ea"/>
          <a:cs typeface="+mj-cs"/>
        </a:defRPr>
      </a:lvl1pPr>
    </p:titleStyle>
    <p:bodyStyle>
      <a:lvl1pPr marL="245061" indent="-245061" algn="l" defTabSz="653496" rtl="0" eaLnBrk="1" latinLnBrk="0" hangingPunct="1">
        <a:spcBef>
          <a:spcPct val="20000"/>
        </a:spcBef>
        <a:buFont typeface="Arial" pitchFamily="34" charset="0"/>
        <a:buChar char="•"/>
        <a:defRPr sz="2287" kern="1200" spc="14" baseline="0">
          <a:solidFill>
            <a:schemeClr val="tx1"/>
          </a:solidFill>
          <a:latin typeface="+mn-lt"/>
          <a:ea typeface="+mn-ea"/>
          <a:cs typeface="+mn-cs"/>
        </a:defRPr>
      </a:lvl1pPr>
      <a:lvl2pPr marL="530965" indent="-204217" algn="l" defTabSz="653496" rtl="0" eaLnBrk="1" latinLnBrk="0" hangingPunct="1">
        <a:spcBef>
          <a:spcPct val="20000"/>
        </a:spcBef>
        <a:buFont typeface="Arial" pitchFamily="34" charset="0"/>
        <a:buChar char="–"/>
        <a:defRPr sz="2001" kern="1200" spc="14" baseline="0">
          <a:solidFill>
            <a:schemeClr val="tx1"/>
          </a:solidFill>
          <a:latin typeface="+mn-lt"/>
          <a:ea typeface="+mn-ea"/>
          <a:cs typeface="+mn-cs"/>
        </a:defRPr>
      </a:lvl2pPr>
      <a:lvl3pPr marL="816870" indent="-163374" algn="l" defTabSz="653496" rtl="0" eaLnBrk="1" latinLnBrk="0" hangingPunct="1">
        <a:spcBef>
          <a:spcPct val="20000"/>
        </a:spcBef>
        <a:buFont typeface="Arial" pitchFamily="34" charset="0"/>
        <a:buChar char="•"/>
        <a:defRPr sz="1715" kern="1200" spc="14" baseline="0">
          <a:solidFill>
            <a:schemeClr val="tx1"/>
          </a:solidFill>
          <a:latin typeface="+mn-lt"/>
          <a:ea typeface="+mn-ea"/>
          <a:cs typeface="+mn-cs"/>
        </a:defRPr>
      </a:lvl3pPr>
      <a:lvl4pPr marL="1143617"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4pPr>
      <a:lvl5pPr marL="1470365"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5pPr>
      <a:lvl6pPr marL="1797113"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6pPr>
      <a:lvl7pPr marL="2123861"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7pPr>
      <a:lvl8pPr marL="2450609"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8pPr>
      <a:lvl9pPr marL="2777356"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9pPr>
    </p:bodyStyle>
    <p:otherStyle>
      <a:defPPr>
        <a:defRPr lang="en-US"/>
      </a:defPPr>
      <a:lvl1pPr marL="0" algn="l" defTabSz="653496" rtl="0" eaLnBrk="1" latinLnBrk="0" hangingPunct="1">
        <a:defRPr sz="1286" kern="1200">
          <a:solidFill>
            <a:schemeClr val="tx1"/>
          </a:solidFill>
          <a:latin typeface="+mn-lt"/>
          <a:ea typeface="+mn-ea"/>
          <a:cs typeface="+mn-cs"/>
        </a:defRPr>
      </a:lvl1pPr>
      <a:lvl2pPr marL="326748" algn="l" defTabSz="653496" rtl="0" eaLnBrk="1" latinLnBrk="0" hangingPunct="1">
        <a:defRPr sz="1286" kern="1200">
          <a:solidFill>
            <a:schemeClr val="tx1"/>
          </a:solidFill>
          <a:latin typeface="+mn-lt"/>
          <a:ea typeface="+mn-ea"/>
          <a:cs typeface="+mn-cs"/>
        </a:defRPr>
      </a:lvl2pPr>
      <a:lvl3pPr marL="653496" algn="l" defTabSz="653496" rtl="0" eaLnBrk="1" latinLnBrk="0" hangingPunct="1">
        <a:defRPr sz="1286" kern="1200">
          <a:solidFill>
            <a:schemeClr val="tx1"/>
          </a:solidFill>
          <a:latin typeface="+mn-lt"/>
          <a:ea typeface="+mn-ea"/>
          <a:cs typeface="+mn-cs"/>
        </a:defRPr>
      </a:lvl3pPr>
      <a:lvl4pPr marL="980243" algn="l" defTabSz="653496" rtl="0" eaLnBrk="1" latinLnBrk="0" hangingPunct="1">
        <a:defRPr sz="1286" kern="1200">
          <a:solidFill>
            <a:schemeClr val="tx1"/>
          </a:solidFill>
          <a:latin typeface="+mn-lt"/>
          <a:ea typeface="+mn-ea"/>
          <a:cs typeface="+mn-cs"/>
        </a:defRPr>
      </a:lvl4pPr>
      <a:lvl5pPr marL="1306991" algn="l" defTabSz="653496" rtl="0" eaLnBrk="1" latinLnBrk="0" hangingPunct="1">
        <a:defRPr sz="1286" kern="1200">
          <a:solidFill>
            <a:schemeClr val="tx1"/>
          </a:solidFill>
          <a:latin typeface="+mn-lt"/>
          <a:ea typeface="+mn-ea"/>
          <a:cs typeface="+mn-cs"/>
        </a:defRPr>
      </a:lvl5pPr>
      <a:lvl6pPr marL="1633739" algn="l" defTabSz="653496" rtl="0" eaLnBrk="1" latinLnBrk="0" hangingPunct="1">
        <a:defRPr sz="1286" kern="1200">
          <a:solidFill>
            <a:schemeClr val="tx1"/>
          </a:solidFill>
          <a:latin typeface="+mn-lt"/>
          <a:ea typeface="+mn-ea"/>
          <a:cs typeface="+mn-cs"/>
        </a:defRPr>
      </a:lvl6pPr>
      <a:lvl7pPr marL="1960487" algn="l" defTabSz="653496" rtl="0" eaLnBrk="1" latinLnBrk="0" hangingPunct="1">
        <a:defRPr sz="1286" kern="1200">
          <a:solidFill>
            <a:schemeClr val="tx1"/>
          </a:solidFill>
          <a:latin typeface="+mn-lt"/>
          <a:ea typeface="+mn-ea"/>
          <a:cs typeface="+mn-cs"/>
        </a:defRPr>
      </a:lvl7pPr>
      <a:lvl8pPr marL="2287235" algn="l" defTabSz="653496" rtl="0" eaLnBrk="1" latinLnBrk="0" hangingPunct="1">
        <a:defRPr sz="1286" kern="1200">
          <a:solidFill>
            <a:schemeClr val="tx1"/>
          </a:solidFill>
          <a:latin typeface="+mn-lt"/>
          <a:ea typeface="+mn-ea"/>
          <a:cs typeface="+mn-cs"/>
        </a:defRPr>
      </a:lvl8pPr>
      <a:lvl9pPr marL="2613983" algn="l" defTabSz="653496" rtl="0" eaLnBrk="1" latinLnBrk="0" hangingPunct="1">
        <a:defRPr sz="12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9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088" dirty="0">
              <a:solidFill>
                <a:prstClr val="white"/>
              </a:solidFill>
              <a:sym typeface="Calibri" panose="020F0502020204030204" pitchFamily="34" charset="0"/>
            </a:endParaRPr>
          </a:p>
        </p:txBody>
      </p:sp>
      <p:sp>
        <p:nvSpPr>
          <p:cNvPr id="2" name="Title Placeholder 1"/>
          <p:cNvSpPr>
            <a:spLocks noGrp="1"/>
          </p:cNvSpPr>
          <p:nvPr>
            <p:ph type="title"/>
          </p:nvPr>
        </p:nvSpPr>
        <p:spPr>
          <a:xfrm>
            <a:off x="435610" y="255184"/>
            <a:ext cx="7840980" cy="106203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35610" y="1486853"/>
            <a:ext cx="7840980" cy="42053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35610" y="5906109"/>
            <a:ext cx="2032847" cy="339262"/>
          </a:xfrm>
          <a:prstGeom prst="rect">
            <a:avLst/>
          </a:prstGeom>
        </p:spPr>
        <p:txBody>
          <a:bodyPr vert="horz" lIns="91440" tIns="45720" rIns="91440" bIns="45720" rtlCol="0" anchor="ctr"/>
          <a:lstStyle>
            <a:lvl1pPr algn="l">
              <a:defRPr sz="1115">
                <a:solidFill>
                  <a:schemeClr val="tx1">
                    <a:tint val="75000"/>
                  </a:schemeClr>
                </a:solidFill>
              </a:defRPr>
            </a:lvl1pPr>
          </a:lstStyle>
          <a:p>
            <a:pPr defTabSz="849660"/>
            <a:endParaRPr lang="en-ZA" dirty="0">
              <a:solidFill>
                <a:prstClr val="black">
                  <a:tint val="75000"/>
                </a:prstClr>
              </a:solidFill>
            </a:endParaRPr>
          </a:p>
        </p:txBody>
      </p:sp>
      <p:sp>
        <p:nvSpPr>
          <p:cNvPr id="5" name="Footer Placeholder 4"/>
          <p:cNvSpPr>
            <a:spLocks noGrp="1"/>
          </p:cNvSpPr>
          <p:nvPr>
            <p:ph type="ftr" sz="quarter" idx="3"/>
          </p:nvPr>
        </p:nvSpPr>
        <p:spPr>
          <a:xfrm>
            <a:off x="2976669" y="5906109"/>
            <a:ext cx="2758863" cy="339262"/>
          </a:xfrm>
          <a:prstGeom prst="rect">
            <a:avLst/>
          </a:prstGeom>
        </p:spPr>
        <p:txBody>
          <a:bodyPr vert="horz" lIns="91440" tIns="45720" rIns="91440" bIns="45720" rtlCol="0" anchor="ctr"/>
          <a:lstStyle>
            <a:lvl1pPr algn="ctr">
              <a:defRPr sz="1115">
                <a:solidFill>
                  <a:schemeClr val="tx1">
                    <a:tint val="75000"/>
                  </a:schemeClr>
                </a:solidFill>
              </a:defRPr>
            </a:lvl1pPr>
          </a:lstStyle>
          <a:p>
            <a:pPr defTabSz="849660"/>
            <a:endParaRPr lang="en-ZA" dirty="0">
              <a:solidFill>
                <a:prstClr val="black">
                  <a:tint val="75000"/>
                </a:prstClr>
              </a:solidFill>
            </a:endParaRPr>
          </a:p>
        </p:txBody>
      </p:sp>
      <p:sp>
        <p:nvSpPr>
          <p:cNvPr id="6" name="Slide Number Placeholder 5"/>
          <p:cNvSpPr>
            <a:spLocks noGrp="1"/>
          </p:cNvSpPr>
          <p:nvPr>
            <p:ph type="sldNum" sz="quarter" idx="4"/>
          </p:nvPr>
        </p:nvSpPr>
        <p:spPr>
          <a:xfrm>
            <a:off x="6243743" y="5906109"/>
            <a:ext cx="2032847" cy="339262"/>
          </a:xfrm>
          <a:prstGeom prst="rect">
            <a:avLst/>
          </a:prstGeom>
        </p:spPr>
        <p:txBody>
          <a:bodyPr vert="horz" lIns="91440" tIns="45720" rIns="91440" bIns="45720" rtlCol="0" anchor="ctr"/>
          <a:lstStyle>
            <a:lvl1pPr algn="r">
              <a:defRPr sz="1115">
                <a:solidFill>
                  <a:schemeClr val="tx1">
                    <a:tint val="75000"/>
                  </a:schemeClr>
                </a:solidFill>
              </a:defRPr>
            </a:lvl1pPr>
          </a:lstStyle>
          <a:p>
            <a:pPr defTabSz="849660"/>
            <a:fld id="{6A2CCF23-A1DA-4706-BBB0-748FEC5356DD}" type="slidenum">
              <a:rPr lang="en-ZA" smtClean="0">
                <a:solidFill>
                  <a:prstClr val="black">
                    <a:tint val="75000"/>
                  </a:prstClr>
                </a:solidFill>
              </a:rPr>
              <a:pPr defTabSz="849660"/>
              <a:t>‹#›</a:t>
            </a:fld>
            <a:endParaRPr lang="en-ZA" dirty="0">
              <a:solidFill>
                <a:prstClr val="black">
                  <a:tint val="75000"/>
                </a:prstClr>
              </a:solidFill>
            </a:endParaRPr>
          </a:p>
        </p:txBody>
      </p:sp>
    </p:spTree>
    <p:extLst>
      <p:ext uri="{BB962C8B-B14F-4D97-AF65-F5344CB8AC3E}">
        <p14:creationId xmlns:p14="http://schemas.microsoft.com/office/powerpoint/2010/main" val="365905597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Lst>
  <p:hf hdr="0" ftr="0" dt="0"/>
  <p:txStyles>
    <p:titleStyle>
      <a:lvl1pPr algn="ctr" defTabSz="849660" rtl="0" eaLnBrk="1" latinLnBrk="0" hangingPunct="1">
        <a:spcBef>
          <a:spcPct val="0"/>
        </a:spcBef>
        <a:buNone/>
        <a:defRPr sz="4088" kern="1200">
          <a:solidFill>
            <a:schemeClr val="tx1"/>
          </a:solidFill>
          <a:latin typeface="+mj-lt"/>
          <a:ea typeface="+mj-ea"/>
          <a:cs typeface="+mj-cs"/>
        </a:defRPr>
      </a:lvl1pPr>
    </p:titleStyle>
    <p:bodyStyle>
      <a:lvl1pPr marL="318623" indent="-318623" algn="l" defTabSz="849660" rtl="0" eaLnBrk="1" latinLnBrk="0" hangingPunct="1">
        <a:spcBef>
          <a:spcPct val="20000"/>
        </a:spcBef>
        <a:buFont typeface="Arial" pitchFamily="34" charset="0"/>
        <a:buChar char="•"/>
        <a:defRPr sz="2973" kern="1200">
          <a:solidFill>
            <a:schemeClr val="tx1"/>
          </a:solidFill>
          <a:latin typeface="+mn-lt"/>
          <a:ea typeface="+mn-ea"/>
          <a:cs typeface="+mn-cs"/>
        </a:defRPr>
      </a:lvl1pPr>
      <a:lvl2pPr marL="690349" indent="-265519" algn="l" defTabSz="849660" rtl="0" eaLnBrk="1" latinLnBrk="0" hangingPunct="1">
        <a:spcBef>
          <a:spcPct val="20000"/>
        </a:spcBef>
        <a:buFont typeface="Arial" pitchFamily="34" charset="0"/>
        <a:buChar char="–"/>
        <a:defRPr sz="2602" kern="1200">
          <a:solidFill>
            <a:schemeClr val="tx1"/>
          </a:solidFill>
          <a:latin typeface="+mn-lt"/>
          <a:ea typeface="+mn-ea"/>
          <a:cs typeface="+mn-cs"/>
        </a:defRPr>
      </a:lvl2pPr>
      <a:lvl3pPr marL="1062076" indent="-212415" algn="l" defTabSz="849660" rtl="0" eaLnBrk="1" latinLnBrk="0" hangingPunct="1">
        <a:spcBef>
          <a:spcPct val="20000"/>
        </a:spcBef>
        <a:buFont typeface="Arial" pitchFamily="34" charset="0"/>
        <a:buChar char="•"/>
        <a:defRPr sz="2230" kern="1200">
          <a:solidFill>
            <a:schemeClr val="tx1"/>
          </a:solidFill>
          <a:latin typeface="+mn-lt"/>
          <a:ea typeface="+mn-ea"/>
          <a:cs typeface="+mn-cs"/>
        </a:defRPr>
      </a:lvl3pPr>
      <a:lvl4pPr marL="148690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4pPr>
      <a:lvl5pPr marL="191173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5pPr>
      <a:lvl6pPr marL="233656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6pPr>
      <a:lvl7pPr marL="276139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7pPr>
      <a:lvl8pPr marL="318622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8pPr>
      <a:lvl9pPr marL="361105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9pPr>
    </p:bodyStyle>
    <p:otherStyle>
      <a:defPPr>
        <a:defRPr lang="en-US"/>
      </a:defPPr>
      <a:lvl1pPr marL="0" algn="l" defTabSz="849660" rtl="0" eaLnBrk="1" latinLnBrk="0" hangingPunct="1">
        <a:defRPr sz="1673" kern="1200">
          <a:solidFill>
            <a:schemeClr val="tx1"/>
          </a:solidFill>
          <a:latin typeface="+mn-lt"/>
          <a:ea typeface="+mn-ea"/>
          <a:cs typeface="+mn-cs"/>
        </a:defRPr>
      </a:lvl1pPr>
      <a:lvl2pPr marL="424830" algn="l" defTabSz="849660" rtl="0" eaLnBrk="1" latinLnBrk="0" hangingPunct="1">
        <a:defRPr sz="1673" kern="1200">
          <a:solidFill>
            <a:schemeClr val="tx1"/>
          </a:solidFill>
          <a:latin typeface="+mn-lt"/>
          <a:ea typeface="+mn-ea"/>
          <a:cs typeface="+mn-cs"/>
        </a:defRPr>
      </a:lvl2pPr>
      <a:lvl3pPr marL="849660" algn="l" defTabSz="849660" rtl="0" eaLnBrk="1" latinLnBrk="0" hangingPunct="1">
        <a:defRPr sz="1673" kern="1200">
          <a:solidFill>
            <a:schemeClr val="tx1"/>
          </a:solidFill>
          <a:latin typeface="+mn-lt"/>
          <a:ea typeface="+mn-ea"/>
          <a:cs typeface="+mn-cs"/>
        </a:defRPr>
      </a:lvl3pPr>
      <a:lvl4pPr marL="1274491" algn="l" defTabSz="849660" rtl="0" eaLnBrk="1" latinLnBrk="0" hangingPunct="1">
        <a:defRPr sz="1673" kern="1200">
          <a:solidFill>
            <a:schemeClr val="tx1"/>
          </a:solidFill>
          <a:latin typeface="+mn-lt"/>
          <a:ea typeface="+mn-ea"/>
          <a:cs typeface="+mn-cs"/>
        </a:defRPr>
      </a:lvl4pPr>
      <a:lvl5pPr marL="1699321" algn="l" defTabSz="849660" rtl="0" eaLnBrk="1" latinLnBrk="0" hangingPunct="1">
        <a:defRPr sz="1673" kern="1200">
          <a:solidFill>
            <a:schemeClr val="tx1"/>
          </a:solidFill>
          <a:latin typeface="+mn-lt"/>
          <a:ea typeface="+mn-ea"/>
          <a:cs typeface="+mn-cs"/>
        </a:defRPr>
      </a:lvl5pPr>
      <a:lvl6pPr marL="2124151" algn="l" defTabSz="849660" rtl="0" eaLnBrk="1" latinLnBrk="0" hangingPunct="1">
        <a:defRPr sz="1673" kern="1200">
          <a:solidFill>
            <a:schemeClr val="tx1"/>
          </a:solidFill>
          <a:latin typeface="+mn-lt"/>
          <a:ea typeface="+mn-ea"/>
          <a:cs typeface="+mn-cs"/>
        </a:defRPr>
      </a:lvl6pPr>
      <a:lvl7pPr marL="2548981" algn="l" defTabSz="849660" rtl="0" eaLnBrk="1" latinLnBrk="0" hangingPunct="1">
        <a:defRPr sz="1673" kern="1200">
          <a:solidFill>
            <a:schemeClr val="tx1"/>
          </a:solidFill>
          <a:latin typeface="+mn-lt"/>
          <a:ea typeface="+mn-ea"/>
          <a:cs typeface="+mn-cs"/>
        </a:defRPr>
      </a:lvl7pPr>
      <a:lvl8pPr marL="2973812" algn="l" defTabSz="849660" rtl="0" eaLnBrk="1" latinLnBrk="0" hangingPunct="1">
        <a:defRPr sz="1673" kern="1200">
          <a:solidFill>
            <a:schemeClr val="tx1"/>
          </a:solidFill>
          <a:latin typeface="+mn-lt"/>
          <a:ea typeface="+mn-ea"/>
          <a:cs typeface="+mn-cs"/>
        </a:defRPr>
      </a:lvl8pPr>
      <a:lvl9pPr marL="3398642" algn="l" defTabSz="849660" rtl="0" eaLnBrk="1" latinLnBrk="0" hangingPunct="1">
        <a:defRPr sz="167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ZA" sz="1043" dirty="0"/>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dirty="0"/>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dirty="0"/>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BAE6272B-7CBD-49A1-A548-05870F04DE9A}" type="slidenum">
              <a:rPr lang="en-US" altLang="en-US"/>
              <a:pPr>
                <a:defRPr/>
              </a:pPr>
              <a:t>‹#›</a:t>
            </a:fld>
            <a:endParaRPr lang="en-US" altLang="en-US" dirty="0"/>
          </a:p>
        </p:txBody>
      </p:sp>
    </p:spTree>
    <p:extLst>
      <p:ext uri="{BB962C8B-B14F-4D97-AF65-F5344CB8AC3E}">
        <p14:creationId xmlns:p14="http://schemas.microsoft.com/office/powerpoint/2010/main" val="265696623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ZA" sz="1043" dirty="0"/>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dirty="0"/>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dirty="0"/>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1F5EE073-3049-46B5-B09B-FB7ADE54B7B1}" type="slidenum">
              <a:rPr lang="en-US" altLang="en-US"/>
              <a:pPr>
                <a:defRPr/>
              </a:pPr>
              <a:t>‹#›</a:t>
            </a:fld>
            <a:endParaRPr lang="en-US" altLang="en-US" dirty="0"/>
          </a:p>
        </p:txBody>
      </p:sp>
    </p:spTree>
    <p:extLst>
      <p:ext uri="{BB962C8B-B14F-4D97-AF65-F5344CB8AC3E}">
        <p14:creationId xmlns:p14="http://schemas.microsoft.com/office/powerpoint/2010/main" val="172166849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98752" y="339147"/>
            <a:ext cx="7514698" cy="123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98752" y="1696771"/>
            <a:ext cx="7514698" cy="404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8751" y="5906547"/>
            <a:ext cx="1960032" cy="339146"/>
          </a:xfrm>
          <a:prstGeom prst="rect">
            <a:avLst/>
          </a:prstGeom>
        </p:spPr>
        <p:txBody>
          <a:bodyPr vert="horz" lIns="91440" tIns="45720" rIns="91440" bIns="45720" rtlCol="0" anchor="ctr"/>
          <a:lstStyle>
            <a:lvl1pPr algn="l" defTabSz="424795" eaLnBrk="1" fontAlgn="auto" hangingPunct="1">
              <a:spcBef>
                <a:spcPts val="0"/>
              </a:spcBef>
              <a:spcAft>
                <a:spcPts val="0"/>
              </a:spcAft>
              <a:defRPr sz="1115">
                <a:solidFill>
                  <a:prstClr val="black">
                    <a:tint val="75000"/>
                  </a:prstClr>
                </a:solidFill>
                <a:latin typeface="+mn-lt"/>
              </a:defRPr>
            </a:lvl1pPr>
          </a:lstStyle>
          <a:p>
            <a:pPr>
              <a:defRPr/>
            </a:pPr>
            <a:endParaRPr lang="en-ZA" dirty="0"/>
          </a:p>
        </p:txBody>
      </p:sp>
      <p:sp>
        <p:nvSpPr>
          <p:cNvPr id="5" name="Footer Placeholder 4"/>
          <p:cNvSpPr>
            <a:spLocks noGrp="1"/>
          </p:cNvSpPr>
          <p:nvPr>
            <p:ph type="ftr" sz="quarter" idx="3"/>
          </p:nvPr>
        </p:nvSpPr>
        <p:spPr>
          <a:xfrm>
            <a:off x="2886342" y="5906547"/>
            <a:ext cx="2939517" cy="339146"/>
          </a:xfrm>
          <a:prstGeom prst="rect">
            <a:avLst/>
          </a:prstGeom>
        </p:spPr>
        <p:txBody>
          <a:bodyPr vert="horz" lIns="91440" tIns="45720" rIns="91440" bIns="45720" rtlCol="0" anchor="ctr"/>
          <a:lstStyle>
            <a:lvl1pPr algn="ctr" defTabSz="424795" eaLnBrk="1" fontAlgn="auto" hangingPunct="1">
              <a:spcBef>
                <a:spcPts val="0"/>
              </a:spcBef>
              <a:spcAft>
                <a:spcPts val="0"/>
              </a:spcAft>
              <a:defRPr sz="1115">
                <a:solidFill>
                  <a:prstClr val="black">
                    <a:tint val="75000"/>
                  </a:prstClr>
                </a:solidFill>
                <a:latin typeface="+mn-lt"/>
              </a:defRPr>
            </a:lvl1pPr>
          </a:lstStyle>
          <a:p>
            <a:pPr>
              <a:defRPr/>
            </a:pPr>
            <a:endParaRPr lang="en-ZA" dirty="0"/>
          </a:p>
        </p:txBody>
      </p:sp>
      <p:sp>
        <p:nvSpPr>
          <p:cNvPr id="6" name="Slide Number Placeholder 5"/>
          <p:cNvSpPr>
            <a:spLocks noGrp="1"/>
          </p:cNvSpPr>
          <p:nvPr>
            <p:ph type="sldNum" sz="quarter" idx="4"/>
          </p:nvPr>
        </p:nvSpPr>
        <p:spPr>
          <a:xfrm>
            <a:off x="6153417" y="5906547"/>
            <a:ext cx="1960033" cy="339146"/>
          </a:xfrm>
          <a:prstGeom prst="rect">
            <a:avLst/>
          </a:prstGeom>
        </p:spPr>
        <p:txBody>
          <a:bodyPr vert="horz" wrap="square" lIns="91440" tIns="45720" rIns="91440" bIns="45720" numCol="1" anchor="ctr" anchorCtr="0" compatLnSpc="1">
            <a:prstTxWarp prst="textNoShape">
              <a:avLst/>
            </a:prstTxWarp>
          </a:bodyPr>
          <a:lstStyle>
            <a:lvl1pPr algn="r" defTabSz="424795" eaLnBrk="1" hangingPunct="1">
              <a:defRPr sz="1115">
                <a:solidFill>
                  <a:srgbClr val="898989"/>
                </a:solidFill>
              </a:defRPr>
            </a:lvl1pPr>
          </a:lstStyle>
          <a:p>
            <a:pPr>
              <a:defRPr/>
            </a:pPr>
            <a:fld id="{E7932C7B-2AC9-4AE1-BCEE-8AAB3B2D72AC}" type="slidenum">
              <a:rPr lang="en-ZA"/>
              <a:pPr>
                <a:defRPr/>
              </a:pPr>
              <a:t>‹#›</a:t>
            </a:fld>
            <a:endParaRPr lang="en-ZA" dirty="0"/>
          </a:p>
        </p:txBody>
      </p:sp>
    </p:spTree>
    <p:extLst>
      <p:ext uri="{BB962C8B-B14F-4D97-AF65-F5344CB8AC3E}">
        <p14:creationId xmlns:p14="http://schemas.microsoft.com/office/powerpoint/2010/main" val="313686467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rtl="0" eaLnBrk="0" fontAlgn="base" hangingPunct="0">
        <a:lnSpc>
          <a:spcPct val="90000"/>
        </a:lnSpc>
        <a:spcBef>
          <a:spcPct val="0"/>
        </a:spcBef>
        <a:spcAft>
          <a:spcPct val="0"/>
        </a:spcAft>
        <a:defRPr sz="4050" kern="1200">
          <a:solidFill>
            <a:schemeClr val="tx1"/>
          </a:solidFill>
          <a:latin typeface="+mj-lt"/>
          <a:ea typeface="+mj-ea"/>
          <a:cs typeface="+mj-cs"/>
        </a:defRPr>
      </a:lvl1pPr>
      <a:lvl2pPr algn="l" rtl="0" eaLnBrk="0" fontAlgn="base" hangingPunct="0">
        <a:lnSpc>
          <a:spcPct val="90000"/>
        </a:lnSpc>
        <a:spcBef>
          <a:spcPct val="0"/>
        </a:spcBef>
        <a:spcAft>
          <a:spcPct val="0"/>
        </a:spcAft>
        <a:defRPr sz="4050">
          <a:solidFill>
            <a:schemeClr val="tx1"/>
          </a:solidFill>
          <a:latin typeface="Calibri Light" pitchFamily="34" charset="0"/>
        </a:defRPr>
      </a:lvl2pPr>
      <a:lvl3pPr algn="l" rtl="0" eaLnBrk="0" fontAlgn="base" hangingPunct="0">
        <a:lnSpc>
          <a:spcPct val="90000"/>
        </a:lnSpc>
        <a:spcBef>
          <a:spcPct val="0"/>
        </a:spcBef>
        <a:spcAft>
          <a:spcPct val="0"/>
        </a:spcAft>
        <a:defRPr sz="4050">
          <a:solidFill>
            <a:schemeClr val="tx1"/>
          </a:solidFill>
          <a:latin typeface="Calibri Light" pitchFamily="34" charset="0"/>
        </a:defRPr>
      </a:lvl3pPr>
      <a:lvl4pPr algn="l" rtl="0" eaLnBrk="0" fontAlgn="base" hangingPunct="0">
        <a:lnSpc>
          <a:spcPct val="90000"/>
        </a:lnSpc>
        <a:spcBef>
          <a:spcPct val="0"/>
        </a:spcBef>
        <a:spcAft>
          <a:spcPct val="0"/>
        </a:spcAft>
        <a:defRPr sz="4050">
          <a:solidFill>
            <a:schemeClr val="tx1"/>
          </a:solidFill>
          <a:latin typeface="Calibri Light" pitchFamily="34" charset="0"/>
        </a:defRPr>
      </a:lvl4pPr>
      <a:lvl5pPr algn="l" rtl="0" eaLnBrk="0" fontAlgn="base" hangingPunct="0">
        <a:lnSpc>
          <a:spcPct val="90000"/>
        </a:lnSpc>
        <a:spcBef>
          <a:spcPct val="0"/>
        </a:spcBef>
        <a:spcAft>
          <a:spcPct val="0"/>
        </a:spcAft>
        <a:defRPr sz="4050">
          <a:solidFill>
            <a:schemeClr val="tx1"/>
          </a:solidFill>
          <a:latin typeface="Calibri Light" pitchFamily="34" charset="0"/>
        </a:defRPr>
      </a:lvl5pPr>
      <a:lvl6pPr marL="424795" algn="l" rtl="0" fontAlgn="base">
        <a:lnSpc>
          <a:spcPct val="90000"/>
        </a:lnSpc>
        <a:spcBef>
          <a:spcPct val="0"/>
        </a:spcBef>
        <a:spcAft>
          <a:spcPct val="0"/>
        </a:spcAft>
        <a:defRPr sz="4088">
          <a:solidFill>
            <a:schemeClr val="tx1"/>
          </a:solidFill>
          <a:latin typeface="Calibri Light" pitchFamily="34" charset="0"/>
        </a:defRPr>
      </a:lvl6pPr>
      <a:lvl7pPr marL="849591" algn="l" rtl="0" fontAlgn="base">
        <a:lnSpc>
          <a:spcPct val="90000"/>
        </a:lnSpc>
        <a:spcBef>
          <a:spcPct val="0"/>
        </a:spcBef>
        <a:spcAft>
          <a:spcPct val="0"/>
        </a:spcAft>
        <a:defRPr sz="4088">
          <a:solidFill>
            <a:schemeClr val="tx1"/>
          </a:solidFill>
          <a:latin typeface="Calibri Light" pitchFamily="34" charset="0"/>
        </a:defRPr>
      </a:lvl7pPr>
      <a:lvl8pPr marL="1274386" algn="l" rtl="0" fontAlgn="base">
        <a:lnSpc>
          <a:spcPct val="90000"/>
        </a:lnSpc>
        <a:spcBef>
          <a:spcPct val="0"/>
        </a:spcBef>
        <a:spcAft>
          <a:spcPct val="0"/>
        </a:spcAft>
        <a:defRPr sz="4088">
          <a:solidFill>
            <a:schemeClr val="tx1"/>
          </a:solidFill>
          <a:latin typeface="Calibri Light" pitchFamily="34" charset="0"/>
        </a:defRPr>
      </a:lvl8pPr>
      <a:lvl9pPr marL="1699180" algn="l" rtl="0" fontAlgn="base">
        <a:lnSpc>
          <a:spcPct val="90000"/>
        </a:lnSpc>
        <a:spcBef>
          <a:spcPct val="0"/>
        </a:spcBef>
        <a:spcAft>
          <a:spcPct val="0"/>
        </a:spcAft>
        <a:defRPr sz="4088">
          <a:solidFill>
            <a:schemeClr val="tx1"/>
          </a:solidFill>
          <a:latin typeface="Calibri Light" pitchFamily="34" charset="0"/>
        </a:defRPr>
      </a:lvl9pPr>
    </p:titleStyle>
    <p:bodyStyle>
      <a:lvl1pPr marL="211571" indent="-211571" algn="l" rtl="0" eaLnBrk="0" fontAlgn="base" hangingPunct="0">
        <a:lnSpc>
          <a:spcPct val="90000"/>
        </a:lnSpc>
        <a:spcBef>
          <a:spcPts val="931"/>
        </a:spcBef>
        <a:spcAft>
          <a:spcPct val="0"/>
        </a:spcAft>
        <a:buFont typeface="Arial" panose="020B0604020202020204" pitchFamily="34" charset="0"/>
        <a:buChar char="•"/>
        <a:defRPr sz="2548" kern="1200">
          <a:solidFill>
            <a:schemeClr val="tx1"/>
          </a:solidFill>
          <a:latin typeface="+mn-lt"/>
          <a:ea typeface="+mn-ea"/>
          <a:cs typeface="+mn-cs"/>
        </a:defRPr>
      </a:lvl1pPr>
      <a:lvl2pPr marL="636788" indent="-211571" algn="l" rtl="0" eaLnBrk="0" fontAlgn="base" hangingPunct="0">
        <a:lnSpc>
          <a:spcPct val="90000"/>
        </a:lnSpc>
        <a:spcBef>
          <a:spcPts val="466"/>
        </a:spcBef>
        <a:spcAft>
          <a:spcPct val="0"/>
        </a:spcAft>
        <a:buFont typeface="Arial" panose="020B0604020202020204" pitchFamily="34" charset="0"/>
        <a:buChar char="•"/>
        <a:defRPr sz="2221" kern="1200">
          <a:solidFill>
            <a:schemeClr val="tx1"/>
          </a:solidFill>
          <a:latin typeface="+mn-lt"/>
          <a:ea typeface="+mn-ea"/>
          <a:cs typeface="+mn-cs"/>
        </a:defRPr>
      </a:lvl2pPr>
      <a:lvl3pPr marL="1060968" indent="-211571" algn="l" rtl="0" eaLnBrk="0" fontAlgn="base" hangingPunct="0">
        <a:lnSpc>
          <a:spcPct val="90000"/>
        </a:lnSpc>
        <a:spcBef>
          <a:spcPts val="466"/>
        </a:spcBef>
        <a:spcAft>
          <a:spcPct val="0"/>
        </a:spcAft>
        <a:buFont typeface="Arial" panose="020B0604020202020204" pitchFamily="34" charset="0"/>
        <a:buChar char="•"/>
        <a:defRPr sz="1829" kern="1200">
          <a:solidFill>
            <a:schemeClr val="tx1"/>
          </a:solidFill>
          <a:latin typeface="+mn-lt"/>
          <a:ea typeface="+mn-ea"/>
          <a:cs typeface="+mn-cs"/>
        </a:defRPr>
      </a:lvl3pPr>
      <a:lvl4pPr marL="1486184"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4pPr>
      <a:lvl5pPr marL="1911401"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5pPr>
      <a:lvl6pPr marL="2336373"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6pPr>
      <a:lvl7pPr marL="276116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7pPr>
      <a:lvl8pPr marL="3185964"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8pPr>
      <a:lvl9pPr marL="361075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9pPr>
    </p:bodyStyle>
    <p:otherStyle>
      <a:defPPr>
        <a:defRPr lang="en-US"/>
      </a:defPPr>
      <a:lvl1pPr marL="0" algn="l" defTabSz="849591" rtl="0" eaLnBrk="1" latinLnBrk="0" hangingPunct="1">
        <a:defRPr sz="1672" kern="1200">
          <a:solidFill>
            <a:schemeClr val="tx1"/>
          </a:solidFill>
          <a:latin typeface="+mn-lt"/>
          <a:ea typeface="+mn-ea"/>
          <a:cs typeface="+mn-cs"/>
        </a:defRPr>
      </a:lvl1pPr>
      <a:lvl2pPr marL="424795" algn="l" defTabSz="849591" rtl="0" eaLnBrk="1" latinLnBrk="0" hangingPunct="1">
        <a:defRPr sz="1672" kern="1200">
          <a:solidFill>
            <a:schemeClr val="tx1"/>
          </a:solidFill>
          <a:latin typeface="+mn-lt"/>
          <a:ea typeface="+mn-ea"/>
          <a:cs typeface="+mn-cs"/>
        </a:defRPr>
      </a:lvl2pPr>
      <a:lvl3pPr marL="849591" algn="l" defTabSz="849591" rtl="0" eaLnBrk="1" latinLnBrk="0" hangingPunct="1">
        <a:defRPr sz="1672" kern="1200">
          <a:solidFill>
            <a:schemeClr val="tx1"/>
          </a:solidFill>
          <a:latin typeface="+mn-lt"/>
          <a:ea typeface="+mn-ea"/>
          <a:cs typeface="+mn-cs"/>
        </a:defRPr>
      </a:lvl3pPr>
      <a:lvl4pPr marL="1274386" algn="l" defTabSz="849591" rtl="0" eaLnBrk="1" latinLnBrk="0" hangingPunct="1">
        <a:defRPr sz="1672" kern="1200">
          <a:solidFill>
            <a:schemeClr val="tx1"/>
          </a:solidFill>
          <a:latin typeface="+mn-lt"/>
          <a:ea typeface="+mn-ea"/>
          <a:cs typeface="+mn-cs"/>
        </a:defRPr>
      </a:lvl4pPr>
      <a:lvl5pPr marL="1699180" algn="l" defTabSz="849591" rtl="0" eaLnBrk="1" latinLnBrk="0" hangingPunct="1">
        <a:defRPr sz="1672" kern="1200">
          <a:solidFill>
            <a:schemeClr val="tx1"/>
          </a:solidFill>
          <a:latin typeface="+mn-lt"/>
          <a:ea typeface="+mn-ea"/>
          <a:cs typeface="+mn-cs"/>
        </a:defRPr>
      </a:lvl5pPr>
      <a:lvl6pPr marL="2123976" algn="l" defTabSz="849591" rtl="0" eaLnBrk="1" latinLnBrk="0" hangingPunct="1">
        <a:defRPr sz="1672" kern="1200">
          <a:solidFill>
            <a:schemeClr val="tx1"/>
          </a:solidFill>
          <a:latin typeface="+mn-lt"/>
          <a:ea typeface="+mn-ea"/>
          <a:cs typeface="+mn-cs"/>
        </a:defRPr>
      </a:lvl6pPr>
      <a:lvl7pPr marL="2548771" algn="l" defTabSz="849591" rtl="0" eaLnBrk="1" latinLnBrk="0" hangingPunct="1">
        <a:defRPr sz="1672" kern="1200">
          <a:solidFill>
            <a:schemeClr val="tx1"/>
          </a:solidFill>
          <a:latin typeface="+mn-lt"/>
          <a:ea typeface="+mn-ea"/>
          <a:cs typeface="+mn-cs"/>
        </a:defRPr>
      </a:lvl7pPr>
      <a:lvl8pPr marL="2973566" algn="l" defTabSz="849591" rtl="0" eaLnBrk="1" latinLnBrk="0" hangingPunct="1">
        <a:defRPr sz="1672" kern="1200">
          <a:solidFill>
            <a:schemeClr val="tx1"/>
          </a:solidFill>
          <a:latin typeface="+mn-lt"/>
          <a:ea typeface="+mn-ea"/>
          <a:cs typeface="+mn-cs"/>
        </a:defRPr>
      </a:lvl8pPr>
      <a:lvl9pPr marL="3398361" algn="l" defTabSz="849591" rtl="0" eaLnBrk="1" latinLnBrk="0" hangingPunct="1">
        <a:defRPr sz="167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617" name="think-cell Slide" r:id="rId10" imgW="270" imgH="270" progId="TCLayout.ActiveDocument.1">
                  <p:embed/>
                </p:oleObj>
              </mc:Choice>
              <mc:Fallback>
                <p:oleObj name="think-cell Slide" r:id="rId10" imgW="270" imgH="270" progId="TCLayout.ActiveDocument.1">
                  <p:embed/>
                  <p:pic>
                    <p:nvPicPr>
                      <p:cNvPr id="8" name="Object 7"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088" dirty="0">
              <a:solidFill>
                <a:prstClr val="white"/>
              </a:solidFill>
              <a:sym typeface="Calibri" panose="020F0502020204030204" pitchFamily="34" charset="0"/>
            </a:endParaRPr>
          </a:p>
        </p:txBody>
      </p:sp>
      <p:sp>
        <p:nvSpPr>
          <p:cNvPr id="2" name="Title Placeholder 1"/>
          <p:cNvSpPr>
            <a:spLocks noGrp="1"/>
          </p:cNvSpPr>
          <p:nvPr>
            <p:ph type="title"/>
          </p:nvPr>
        </p:nvSpPr>
        <p:spPr>
          <a:xfrm>
            <a:off x="435610" y="255184"/>
            <a:ext cx="7840980" cy="106203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35610" y="1486853"/>
            <a:ext cx="7840980" cy="42053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35610" y="5906109"/>
            <a:ext cx="2032847" cy="339262"/>
          </a:xfrm>
          <a:prstGeom prst="rect">
            <a:avLst/>
          </a:prstGeom>
        </p:spPr>
        <p:txBody>
          <a:bodyPr vert="horz" lIns="91440" tIns="45720" rIns="91440" bIns="45720" rtlCol="0" anchor="ctr"/>
          <a:lstStyle>
            <a:lvl1pPr algn="l">
              <a:defRPr sz="1115">
                <a:solidFill>
                  <a:schemeClr val="tx1">
                    <a:tint val="75000"/>
                  </a:schemeClr>
                </a:solidFill>
              </a:defRPr>
            </a:lvl1pPr>
          </a:lstStyle>
          <a:p>
            <a:pPr defTabSz="849660"/>
            <a:endParaRPr lang="en-ZA" dirty="0">
              <a:solidFill>
                <a:prstClr val="black">
                  <a:tint val="75000"/>
                </a:prstClr>
              </a:solidFill>
            </a:endParaRPr>
          </a:p>
        </p:txBody>
      </p:sp>
      <p:sp>
        <p:nvSpPr>
          <p:cNvPr id="5" name="Footer Placeholder 4"/>
          <p:cNvSpPr>
            <a:spLocks noGrp="1"/>
          </p:cNvSpPr>
          <p:nvPr>
            <p:ph type="ftr" sz="quarter" idx="3"/>
          </p:nvPr>
        </p:nvSpPr>
        <p:spPr>
          <a:xfrm>
            <a:off x="2976669" y="5906109"/>
            <a:ext cx="2758863" cy="339262"/>
          </a:xfrm>
          <a:prstGeom prst="rect">
            <a:avLst/>
          </a:prstGeom>
        </p:spPr>
        <p:txBody>
          <a:bodyPr vert="horz" lIns="91440" tIns="45720" rIns="91440" bIns="45720" rtlCol="0" anchor="ctr"/>
          <a:lstStyle>
            <a:lvl1pPr algn="ctr">
              <a:defRPr sz="1115">
                <a:solidFill>
                  <a:schemeClr val="tx1">
                    <a:tint val="75000"/>
                  </a:schemeClr>
                </a:solidFill>
              </a:defRPr>
            </a:lvl1pPr>
          </a:lstStyle>
          <a:p>
            <a:pPr defTabSz="849660"/>
            <a:endParaRPr lang="en-ZA" dirty="0">
              <a:solidFill>
                <a:prstClr val="black">
                  <a:tint val="75000"/>
                </a:prstClr>
              </a:solidFill>
            </a:endParaRPr>
          </a:p>
        </p:txBody>
      </p:sp>
      <p:sp>
        <p:nvSpPr>
          <p:cNvPr id="6" name="Slide Number Placeholder 5"/>
          <p:cNvSpPr>
            <a:spLocks noGrp="1"/>
          </p:cNvSpPr>
          <p:nvPr>
            <p:ph type="sldNum" sz="quarter" idx="4"/>
          </p:nvPr>
        </p:nvSpPr>
        <p:spPr>
          <a:xfrm>
            <a:off x="6243743" y="5906109"/>
            <a:ext cx="2032847" cy="339262"/>
          </a:xfrm>
          <a:prstGeom prst="rect">
            <a:avLst/>
          </a:prstGeom>
        </p:spPr>
        <p:txBody>
          <a:bodyPr vert="horz" lIns="91440" tIns="45720" rIns="91440" bIns="45720" rtlCol="0" anchor="ctr"/>
          <a:lstStyle>
            <a:lvl1pPr algn="r">
              <a:defRPr sz="1115">
                <a:solidFill>
                  <a:schemeClr val="tx1">
                    <a:tint val="75000"/>
                  </a:schemeClr>
                </a:solidFill>
              </a:defRPr>
            </a:lvl1pPr>
          </a:lstStyle>
          <a:p>
            <a:pPr defTabSz="849660"/>
            <a:fld id="{6A2CCF23-A1DA-4706-BBB0-748FEC5356DD}" type="slidenum">
              <a:rPr lang="en-ZA" smtClean="0">
                <a:solidFill>
                  <a:prstClr val="black">
                    <a:tint val="75000"/>
                  </a:prstClr>
                </a:solidFill>
              </a:rPr>
              <a:pPr defTabSz="849660"/>
              <a:t>‹#›</a:t>
            </a:fld>
            <a:endParaRPr lang="en-ZA" dirty="0">
              <a:solidFill>
                <a:prstClr val="black">
                  <a:tint val="75000"/>
                </a:prstClr>
              </a:solidFill>
            </a:endParaRPr>
          </a:p>
        </p:txBody>
      </p:sp>
    </p:spTree>
    <p:extLst>
      <p:ext uri="{BB962C8B-B14F-4D97-AF65-F5344CB8AC3E}">
        <p14:creationId xmlns:p14="http://schemas.microsoft.com/office/powerpoint/2010/main" val="413969452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Lst>
  <p:hf hdr="0" ftr="0" dt="0"/>
  <p:txStyles>
    <p:titleStyle>
      <a:lvl1pPr algn="ctr" defTabSz="849660" rtl="0" eaLnBrk="1" latinLnBrk="0" hangingPunct="1">
        <a:spcBef>
          <a:spcPct val="0"/>
        </a:spcBef>
        <a:buNone/>
        <a:defRPr sz="4088" kern="1200">
          <a:solidFill>
            <a:schemeClr val="tx1"/>
          </a:solidFill>
          <a:latin typeface="+mj-lt"/>
          <a:ea typeface="+mj-ea"/>
          <a:cs typeface="+mj-cs"/>
        </a:defRPr>
      </a:lvl1pPr>
    </p:titleStyle>
    <p:bodyStyle>
      <a:lvl1pPr marL="318623" indent="-318623" algn="l" defTabSz="849660" rtl="0" eaLnBrk="1" latinLnBrk="0" hangingPunct="1">
        <a:spcBef>
          <a:spcPct val="20000"/>
        </a:spcBef>
        <a:buFont typeface="Arial" pitchFamily="34" charset="0"/>
        <a:buChar char="•"/>
        <a:defRPr sz="2973" kern="1200">
          <a:solidFill>
            <a:schemeClr val="tx1"/>
          </a:solidFill>
          <a:latin typeface="+mn-lt"/>
          <a:ea typeface="+mn-ea"/>
          <a:cs typeface="+mn-cs"/>
        </a:defRPr>
      </a:lvl1pPr>
      <a:lvl2pPr marL="690349" indent="-265519" algn="l" defTabSz="849660" rtl="0" eaLnBrk="1" latinLnBrk="0" hangingPunct="1">
        <a:spcBef>
          <a:spcPct val="20000"/>
        </a:spcBef>
        <a:buFont typeface="Arial" pitchFamily="34" charset="0"/>
        <a:buChar char="–"/>
        <a:defRPr sz="2602" kern="1200">
          <a:solidFill>
            <a:schemeClr val="tx1"/>
          </a:solidFill>
          <a:latin typeface="+mn-lt"/>
          <a:ea typeface="+mn-ea"/>
          <a:cs typeface="+mn-cs"/>
        </a:defRPr>
      </a:lvl2pPr>
      <a:lvl3pPr marL="1062076" indent="-212415" algn="l" defTabSz="849660" rtl="0" eaLnBrk="1" latinLnBrk="0" hangingPunct="1">
        <a:spcBef>
          <a:spcPct val="20000"/>
        </a:spcBef>
        <a:buFont typeface="Arial" pitchFamily="34" charset="0"/>
        <a:buChar char="•"/>
        <a:defRPr sz="2230" kern="1200">
          <a:solidFill>
            <a:schemeClr val="tx1"/>
          </a:solidFill>
          <a:latin typeface="+mn-lt"/>
          <a:ea typeface="+mn-ea"/>
          <a:cs typeface="+mn-cs"/>
        </a:defRPr>
      </a:lvl3pPr>
      <a:lvl4pPr marL="148690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4pPr>
      <a:lvl5pPr marL="191173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5pPr>
      <a:lvl6pPr marL="233656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6pPr>
      <a:lvl7pPr marL="276139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7pPr>
      <a:lvl8pPr marL="318622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8pPr>
      <a:lvl9pPr marL="361105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9pPr>
    </p:bodyStyle>
    <p:otherStyle>
      <a:defPPr>
        <a:defRPr lang="en-US"/>
      </a:defPPr>
      <a:lvl1pPr marL="0" algn="l" defTabSz="849660" rtl="0" eaLnBrk="1" latinLnBrk="0" hangingPunct="1">
        <a:defRPr sz="1673" kern="1200">
          <a:solidFill>
            <a:schemeClr val="tx1"/>
          </a:solidFill>
          <a:latin typeface="+mn-lt"/>
          <a:ea typeface="+mn-ea"/>
          <a:cs typeface="+mn-cs"/>
        </a:defRPr>
      </a:lvl1pPr>
      <a:lvl2pPr marL="424830" algn="l" defTabSz="849660" rtl="0" eaLnBrk="1" latinLnBrk="0" hangingPunct="1">
        <a:defRPr sz="1673" kern="1200">
          <a:solidFill>
            <a:schemeClr val="tx1"/>
          </a:solidFill>
          <a:latin typeface="+mn-lt"/>
          <a:ea typeface="+mn-ea"/>
          <a:cs typeface="+mn-cs"/>
        </a:defRPr>
      </a:lvl2pPr>
      <a:lvl3pPr marL="849660" algn="l" defTabSz="849660" rtl="0" eaLnBrk="1" latinLnBrk="0" hangingPunct="1">
        <a:defRPr sz="1673" kern="1200">
          <a:solidFill>
            <a:schemeClr val="tx1"/>
          </a:solidFill>
          <a:latin typeface="+mn-lt"/>
          <a:ea typeface="+mn-ea"/>
          <a:cs typeface="+mn-cs"/>
        </a:defRPr>
      </a:lvl3pPr>
      <a:lvl4pPr marL="1274491" algn="l" defTabSz="849660" rtl="0" eaLnBrk="1" latinLnBrk="0" hangingPunct="1">
        <a:defRPr sz="1673" kern="1200">
          <a:solidFill>
            <a:schemeClr val="tx1"/>
          </a:solidFill>
          <a:latin typeface="+mn-lt"/>
          <a:ea typeface="+mn-ea"/>
          <a:cs typeface="+mn-cs"/>
        </a:defRPr>
      </a:lvl4pPr>
      <a:lvl5pPr marL="1699321" algn="l" defTabSz="849660" rtl="0" eaLnBrk="1" latinLnBrk="0" hangingPunct="1">
        <a:defRPr sz="1673" kern="1200">
          <a:solidFill>
            <a:schemeClr val="tx1"/>
          </a:solidFill>
          <a:latin typeface="+mn-lt"/>
          <a:ea typeface="+mn-ea"/>
          <a:cs typeface="+mn-cs"/>
        </a:defRPr>
      </a:lvl5pPr>
      <a:lvl6pPr marL="2124151" algn="l" defTabSz="849660" rtl="0" eaLnBrk="1" latinLnBrk="0" hangingPunct="1">
        <a:defRPr sz="1673" kern="1200">
          <a:solidFill>
            <a:schemeClr val="tx1"/>
          </a:solidFill>
          <a:latin typeface="+mn-lt"/>
          <a:ea typeface="+mn-ea"/>
          <a:cs typeface="+mn-cs"/>
        </a:defRPr>
      </a:lvl6pPr>
      <a:lvl7pPr marL="2548981" algn="l" defTabSz="849660" rtl="0" eaLnBrk="1" latinLnBrk="0" hangingPunct="1">
        <a:defRPr sz="1673" kern="1200">
          <a:solidFill>
            <a:schemeClr val="tx1"/>
          </a:solidFill>
          <a:latin typeface="+mn-lt"/>
          <a:ea typeface="+mn-ea"/>
          <a:cs typeface="+mn-cs"/>
        </a:defRPr>
      </a:lvl7pPr>
      <a:lvl8pPr marL="2973812" algn="l" defTabSz="849660" rtl="0" eaLnBrk="1" latinLnBrk="0" hangingPunct="1">
        <a:defRPr sz="1673" kern="1200">
          <a:solidFill>
            <a:schemeClr val="tx1"/>
          </a:solidFill>
          <a:latin typeface="+mn-lt"/>
          <a:ea typeface="+mn-ea"/>
          <a:cs typeface="+mn-cs"/>
        </a:defRPr>
      </a:lvl8pPr>
      <a:lvl9pPr marL="3398642" algn="l" defTabSz="849660" rtl="0" eaLnBrk="1" latinLnBrk="0" hangingPunct="1">
        <a:defRPr sz="167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8964" y="339262"/>
            <a:ext cx="7514273" cy="123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8964" y="1696310"/>
            <a:ext cx="7514273" cy="404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8964" y="5906109"/>
            <a:ext cx="1960245" cy="339262"/>
          </a:xfrm>
          <a:prstGeom prst="rect">
            <a:avLst/>
          </a:prstGeom>
        </p:spPr>
        <p:txBody>
          <a:bodyPr vert="horz" lIns="91440" tIns="45720" rIns="91440" bIns="45720" rtlCol="0" anchor="ctr"/>
          <a:lstStyle>
            <a:lvl1pPr algn="l" eaLnBrk="1" fontAlgn="auto" hangingPunct="1">
              <a:spcBef>
                <a:spcPts val="0"/>
              </a:spcBef>
              <a:spcAft>
                <a:spcPts val="0"/>
              </a:spcAft>
              <a:defRPr sz="1115">
                <a:solidFill>
                  <a:schemeClr val="tx1">
                    <a:tint val="75000"/>
                  </a:schemeClr>
                </a:solidFill>
                <a:latin typeface="+mn-lt"/>
              </a:defRPr>
            </a:lvl1pPr>
          </a:lstStyle>
          <a:p>
            <a:pPr>
              <a:defRPr/>
            </a:pPr>
            <a:fld id="{BDEA525A-C8FF-408F-8AA6-03E9D56CF64C}" type="datetime1">
              <a:rPr lang="en-US"/>
              <a:pPr>
                <a:defRPr/>
              </a:pPr>
              <a:t>5/22/2020</a:t>
            </a:fld>
            <a:endParaRPr lang="en-US" dirty="0"/>
          </a:p>
        </p:txBody>
      </p:sp>
      <p:sp>
        <p:nvSpPr>
          <p:cNvPr id="5" name="Footer Placeholder 4"/>
          <p:cNvSpPr>
            <a:spLocks noGrp="1"/>
          </p:cNvSpPr>
          <p:nvPr>
            <p:ph type="ftr" sz="quarter" idx="3"/>
          </p:nvPr>
        </p:nvSpPr>
        <p:spPr>
          <a:xfrm>
            <a:off x="2885916" y="5906109"/>
            <a:ext cx="2940368" cy="339262"/>
          </a:xfrm>
          <a:prstGeom prst="rect">
            <a:avLst/>
          </a:prstGeom>
        </p:spPr>
        <p:txBody>
          <a:bodyPr vert="horz" lIns="91440" tIns="45720" rIns="91440" bIns="45720" rtlCol="0" anchor="ctr"/>
          <a:lstStyle>
            <a:lvl1pPr algn="ctr" eaLnBrk="1" fontAlgn="auto" hangingPunct="1">
              <a:spcBef>
                <a:spcPts val="0"/>
              </a:spcBef>
              <a:spcAft>
                <a:spcPts val="0"/>
              </a:spcAft>
              <a:defRPr sz="1115">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152991" y="5906109"/>
            <a:ext cx="1960245" cy="339262"/>
          </a:xfrm>
          <a:prstGeom prst="rect">
            <a:avLst/>
          </a:prstGeom>
        </p:spPr>
        <p:txBody>
          <a:bodyPr vert="horz" lIns="91440" tIns="45720" rIns="91440" bIns="45720" rtlCol="0" anchor="ctr"/>
          <a:lstStyle>
            <a:lvl1pPr algn="r" eaLnBrk="1" fontAlgn="auto" hangingPunct="1">
              <a:spcBef>
                <a:spcPts val="0"/>
              </a:spcBef>
              <a:spcAft>
                <a:spcPts val="0"/>
              </a:spcAft>
              <a:defRPr sz="1115">
                <a:solidFill>
                  <a:schemeClr val="tx1">
                    <a:tint val="75000"/>
                  </a:schemeClr>
                </a:solidFill>
                <a:latin typeface="+mn-lt"/>
              </a:defRPr>
            </a:lvl1pPr>
          </a:lstStyle>
          <a:p>
            <a:pPr>
              <a:defRPr/>
            </a:pPr>
            <a:fld id="{C92A850B-8A85-4A4A-9B8D-87538AA6E1E9}" type="slidenum">
              <a:rPr lang="en-US"/>
              <a:pPr>
                <a:defRPr/>
              </a:pPr>
              <a:t>‹#›</a:t>
            </a:fld>
            <a:endParaRPr lang="en-US" dirty="0"/>
          </a:p>
        </p:txBody>
      </p:sp>
    </p:spTree>
    <p:extLst>
      <p:ext uri="{BB962C8B-B14F-4D97-AF65-F5344CB8AC3E}">
        <p14:creationId xmlns:p14="http://schemas.microsoft.com/office/powerpoint/2010/main" val="97657627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l" rtl="0" eaLnBrk="0" fontAlgn="base" hangingPunct="0">
        <a:lnSpc>
          <a:spcPct val="90000"/>
        </a:lnSpc>
        <a:spcBef>
          <a:spcPct val="0"/>
        </a:spcBef>
        <a:spcAft>
          <a:spcPct val="0"/>
        </a:spcAft>
        <a:defRPr sz="4088" kern="1200">
          <a:solidFill>
            <a:schemeClr val="tx1"/>
          </a:solidFill>
          <a:latin typeface="+mj-lt"/>
          <a:ea typeface="+mj-ea"/>
          <a:cs typeface="+mj-cs"/>
        </a:defRPr>
      </a:lvl1pPr>
      <a:lvl2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5pPr>
      <a:lvl6pPr marL="424830" algn="l" rtl="0" fontAlgn="base">
        <a:lnSpc>
          <a:spcPct val="90000"/>
        </a:lnSpc>
        <a:spcBef>
          <a:spcPct val="0"/>
        </a:spcBef>
        <a:spcAft>
          <a:spcPct val="0"/>
        </a:spcAft>
        <a:defRPr sz="4088">
          <a:solidFill>
            <a:schemeClr val="tx1"/>
          </a:solidFill>
          <a:latin typeface="Calibri Light" panose="020F0302020204030204" pitchFamily="34" charset="0"/>
        </a:defRPr>
      </a:lvl6pPr>
      <a:lvl7pPr marL="849660" algn="l" rtl="0" fontAlgn="base">
        <a:lnSpc>
          <a:spcPct val="90000"/>
        </a:lnSpc>
        <a:spcBef>
          <a:spcPct val="0"/>
        </a:spcBef>
        <a:spcAft>
          <a:spcPct val="0"/>
        </a:spcAft>
        <a:defRPr sz="4088">
          <a:solidFill>
            <a:schemeClr val="tx1"/>
          </a:solidFill>
          <a:latin typeface="Calibri Light" panose="020F0302020204030204" pitchFamily="34" charset="0"/>
        </a:defRPr>
      </a:lvl7pPr>
      <a:lvl8pPr marL="1274491" algn="l" rtl="0" fontAlgn="base">
        <a:lnSpc>
          <a:spcPct val="90000"/>
        </a:lnSpc>
        <a:spcBef>
          <a:spcPct val="0"/>
        </a:spcBef>
        <a:spcAft>
          <a:spcPct val="0"/>
        </a:spcAft>
        <a:defRPr sz="4088">
          <a:solidFill>
            <a:schemeClr val="tx1"/>
          </a:solidFill>
          <a:latin typeface="Calibri Light" panose="020F0302020204030204" pitchFamily="34" charset="0"/>
        </a:defRPr>
      </a:lvl8pPr>
      <a:lvl9pPr marL="1699321" algn="l" rtl="0" fontAlgn="base">
        <a:lnSpc>
          <a:spcPct val="90000"/>
        </a:lnSpc>
        <a:spcBef>
          <a:spcPct val="0"/>
        </a:spcBef>
        <a:spcAft>
          <a:spcPct val="0"/>
        </a:spcAft>
        <a:defRPr sz="4088">
          <a:solidFill>
            <a:schemeClr val="tx1"/>
          </a:solidFill>
          <a:latin typeface="Calibri Light" panose="020F0302020204030204" pitchFamily="34" charset="0"/>
        </a:defRPr>
      </a:lvl9pPr>
    </p:titleStyle>
    <p:bodyStyle>
      <a:lvl1pPr marL="212415" indent="-212415" algn="l" rtl="0" eaLnBrk="0" fontAlgn="base" hangingPunct="0">
        <a:lnSpc>
          <a:spcPct val="90000"/>
        </a:lnSpc>
        <a:spcBef>
          <a:spcPts val="929"/>
        </a:spcBef>
        <a:spcAft>
          <a:spcPct val="0"/>
        </a:spcAft>
        <a:buFont typeface="Arial" panose="020B0604020202020204" pitchFamily="34" charset="0"/>
        <a:buChar char="•"/>
        <a:defRPr sz="2602" kern="1200">
          <a:solidFill>
            <a:schemeClr val="tx1"/>
          </a:solidFill>
          <a:latin typeface="+mn-lt"/>
          <a:ea typeface="+mn-ea"/>
          <a:cs typeface="+mn-cs"/>
        </a:defRPr>
      </a:lvl1pPr>
      <a:lvl2pPr marL="637245" indent="-212415" algn="l" rtl="0" eaLnBrk="0" fontAlgn="base" hangingPunct="0">
        <a:lnSpc>
          <a:spcPct val="90000"/>
        </a:lnSpc>
        <a:spcBef>
          <a:spcPts val="465"/>
        </a:spcBef>
        <a:spcAft>
          <a:spcPct val="0"/>
        </a:spcAft>
        <a:buFont typeface="Arial" panose="020B0604020202020204" pitchFamily="34" charset="0"/>
        <a:buChar char="•"/>
        <a:defRPr sz="2230" kern="1200">
          <a:solidFill>
            <a:schemeClr val="tx1"/>
          </a:solidFill>
          <a:latin typeface="+mn-lt"/>
          <a:ea typeface="+mn-ea"/>
          <a:cs typeface="+mn-cs"/>
        </a:defRPr>
      </a:lvl2pPr>
      <a:lvl3pPr marL="1062076" indent="-212415" algn="l" rtl="0" eaLnBrk="0" fontAlgn="base" hangingPunct="0">
        <a:lnSpc>
          <a:spcPct val="90000"/>
        </a:lnSpc>
        <a:spcBef>
          <a:spcPts val="465"/>
        </a:spcBef>
        <a:spcAft>
          <a:spcPct val="0"/>
        </a:spcAft>
        <a:buFont typeface="Arial" panose="020B0604020202020204" pitchFamily="34" charset="0"/>
        <a:buChar char="•"/>
        <a:defRPr sz="1858" kern="1200">
          <a:solidFill>
            <a:schemeClr val="tx1"/>
          </a:solidFill>
          <a:latin typeface="+mn-lt"/>
          <a:ea typeface="+mn-ea"/>
          <a:cs typeface="+mn-cs"/>
        </a:defRPr>
      </a:lvl3pPr>
      <a:lvl4pPr marL="1486906" indent="-212415" algn="l" rtl="0" eaLnBrk="0" fontAlgn="base" hangingPunct="0">
        <a:lnSpc>
          <a:spcPct val="90000"/>
        </a:lnSpc>
        <a:spcBef>
          <a:spcPts val="465"/>
        </a:spcBef>
        <a:spcAft>
          <a:spcPct val="0"/>
        </a:spcAft>
        <a:buFont typeface="Arial" panose="020B0604020202020204" pitchFamily="34" charset="0"/>
        <a:buChar char="•"/>
        <a:defRPr kern="1200">
          <a:solidFill>
            <a:schemeClr val="tx1"/>
          </a:solidFill>
          <a:latin typeface="+mn-lt"/>
          <a:ea typeface="+mn-ea"/>
          <a:cs typeface="+mn-cs"/>
        </a:defRPr>
      </a:lvl4pPr>
      <a:lvl5pPr marL="1911736" indent="-212415" algn="l" rtl="0" eaLnBrk="0" fontAlgn="base" hangingPunct="0">
        <a:lnSpc>
          <a:spcPct val="90000"/>
        </a:lnSpc>
        <a:spcBef>
          <a:spcPts val="465"/>
        </a:spcBef>
        <a:spcAft>
          <a:spcPct val="0"/>
        </a:spcAft>
        <a:buFont typeface="Arial" panose="020B0604020202020204" pitchFamily="34" charset="0"/>
        <a:buChar char="•"/>
        <a:defRPr kern="1200">
          <a:solidFill>
            <a:schemeClr val="tx1"/>
          </a:solidFill>
          <a:latin typeface="+mn-lt"/>
          <a:ea typeface="+mn-ea"/>
          <a:cs typeface="+mn-cs"/>
        </a:defRPr>
      </a:lvl5pPr>
      <a:lvl6pPr marL="2336566"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6pPr>
      <a:lvl7pPr marL="2761397"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7pPr>
      <a:lvl8pPr marL="3186227"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8pPr>
      <a:lvl9pPr marL="3611057"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9pPr>
    </p:bodyStyle>
    <p:otherStyle>
      <a:defPPr>
        <a:defRPr lang="en-US"/>
      </a:defPPr>
      <a:lvl1pPr marL="0" algn="l" defTabSz="849660" rtl="0" eaLnBrk="1" latinLnBrk="0" hangingPunct="1">
        <a:defRPr sz="1673" kern="1200">
          <a:solidFill>
            <a:schemeClr val="tx1"/>
          </a:solidFill>
          <a:latin typeface="+mn-lt"/>
          <a:ea typeface="+mn-ea"/>
          <a:cs typeface="+mn-cs"/>
        </a:defRPr>
      </a:lvl1pPr>
      <a:lvl2pPr marL="424830" algn="l" defTabSz="849660" rtl="0" eaLnBrk="1" latinLnBrk="0" hangingPunct="1">
        <a:defRPr sz="1673" kern="1200">
          <a:solidFill>
            <a:schemeClr val="tx1"/>
          </a:solidFill>
          <a:latin typeface="+mn-lt"/>
          <a:ea typeface="+mn-ea"/>
          <a:cs typeface="+mn-cs"/>
        </a:defRPr>
      </a:lvl2pPr>
      <a:lvl3pPr marL="849660" algn="l" defTabSz="849660" rtl="0" eaLnBrk="1" latinLnBrk="0" hangingPunct="1">
        <a:defRPr sz="1673" kern="1200">
          <a:solidFill>
            <a:schemeClr val="tx1"/>
          </a:solidFill>
          <a:latin typeface="+mn-lt"/>
          <a:ea typeface="+mn-ea"/>
          <a:cs typeface="+mn-cs"/>
        </a:defRPr>
      </a:lvl3pPr>
      <a:lvl4pPr marL="1274491" algn="l" defTabSz="849660" rtl="0" eaLnBrk="1" latinLnBrk="0" hangingPunct="1">
        <a:defRPr sz="1673" kern="1200">
          <a:solidFill>
            <a:schemeClr val="tx1"/>
          </a:solidFill>
          <a:latin typeface="+mn-lt"/>
          <a:ea typeface="+mn-ea"/>
          <a:cs typeface="+mn-cs"/>
        </a:defRPr>
      </a:lvl4pPr>
      <a:lvl5pPr marL="1699321" algn="l" defTabSz="849660" rtl="0" eaLnBrk="1" latinLnBrk="0" hangingPunct="1">
        <a:defRPr sz="1673" kern="1200">
          <a:solidFill>
            <a:schemeClr val="tx1"/>
          </a:solidFill>
          <a:latin typeface="+mn-lt"/>
          <a:ea typeface="+mn-ea"/>
          <a:cs typeface="+mn-cs"/>
        </a:defRPr>
      </a:lvl5pPr>
      <a:lvl6pPr marL="2124151" algn="l" defTabSz="849660" rtl="0" eaLnBrk="1" latinLnBrk="0" hangingPunct="1">
        <a:defRPr sz="1673" kern="1200">
          <a:solidFill>
            <a:schemeClr val="tx1"/>
          </a:solidFill>
          <a:latin typeface="+mn-lt"/>
          <a:ea typeface="+mn-ea"/>
          <a:cs typeface="+mn-cs"/>
        </a:defRPr>
      </a:lvl6pPr>
      <a:lvl7pPr marL="2548981" algn="l" defTabSz="849660" rtl="0" eaLnBrk="1" latinLnBrk="0" hangingPunct="1">
        <a:defRPr sz="1673" kern="1200">
          <a:solidFill>
            <a:schemeClr val="tx1"/>
          </a:solidFill>
          <a:latin typeface="+mn-lt"/>
          <a:ea typeface="+mn-ea"/>
          <a:cs typeface="+mn-cs"/>
        </a:defRPr>
      </a:lvl7pPr>
      <a:lvl8pPr marL="2973812" algn="l" defTabSz="849660" rtl="0" eaLnBrk="1" latinLnBrk="0" hangingPunct="1">
        <a:defRPr sz="1673" kern="1200">
          <a:solidFill>
            <a:schemeClr val="tx1"/>
          </a:solidFill>
          <a:latin typeface="+mn-lt"/>
          <a:ea typeface="+mn-ea"/>
          <a:cs typeface="+mn-cs"/>
        </a:defRPr>
      </a:lvl8pPr>
      <a:lvl9pPr marL="3398642" algn="l" defTabSz="849660" rtl="0" eaLnBrk="1" latinLnBrk="0" hangingPunct="1">
        <a:defRPr sz="16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8.bin"/><Relationship Id="rId5" Type="http://schemas.openxmlformats.org/officeDocument/2006/relationships/notesSlide" Target="../notesSlides/notesSlide2.xml"/><Relationship Id="rId4"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11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0.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27.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28.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29.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0.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1.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2.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3.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4.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5.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6.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7.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4.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8.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39.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0.xml"/><Relationship Id="rId1" Type="http://schemas.openxmlformats.org/officeDocument/2006/relationships/vmlDrawing" Target="../drawings/vmlDrawing27.v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1.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2.xml"/><Relationship Id="rId1" Type="http://schemas.openxmlformats.org/officeDocument/2006/relationships/vmlDrawing" Target="../drawings/vmlDrawing29.v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3.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4.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5.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6.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7.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6.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8.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49.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50.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51.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52.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53.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tags" Target="../tags/tag54.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ctrTitle"/>
          </p:nvPr>
        </p:nvSpPr>
        <p:spPr>
          <a:xfrm>
            <a:off x="206480" y="2848591"/>
            <a:ext cx="7689400" cy="972254"/>
          </a:xfrm>
        </p:spPr>
        <p:txBody>
          <a:bodyPr/>
          <a:lstStyle/>
          <a:p>
            <a:pPr algn="l" eaLnBrk="1" hangingPunct="1">
              <a:defRPr/>
            </a:pPr>
            <a:r>
              <a:rPr lang="en-ZA" altLang="en-US" sz="2230" b="1" dirty="0"/>
              <a:t/>
            </a:r>
            <a:br>
              <a:rPr lang="en-ZA" altLang="en-US" sz="2230" b="1" dirty="0"/>
            </a:br>
            <a:r>
              <a:rPr lang="en-ZA" altLang="en-US" sz="2230" b="1" dirty="0"/>
              <a:t/>
            </a:r>
            <a:br>
              <a:rPr lang="en-ZA" altLang="en-US" sz="2230" b="1" dirty="0"/>
            </a:br>
            <a:endParaRPr lang="en-ZA" altLang="en-US" sz="1858" b="1" dirty="0">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3793" y="3630304"/>
            <a:ext cx="5246379" cy="1815153"/>
          </a:xfrm>
          <a:prstGeom prst="rect">
            <a:avLst/>
          </a:prstGeom>
          <a:noFill/>
          <a:ln>
            <a:noFill/>
          </a:ln>
        </p:spPr>
      </p:pic>
      <p:sp>
        <p:nvSpPr>
          <p:cNvPr id="2" name="Slide Number Placeholder 1"/>
          <p:cNvSpPr>
            <a:spLocks noGrp="1"/>
          </p:cNvSpPr>
          <p:nvPr>
            <p:ph type="sldNum" sz="quarter" idx="12"/>
          </p:nvPr>
        </p:nvSpPr>
        <p:spPr/>
        <p:txBody>
          <a:bodyPr/>
          <a:lstStyle/>
          <a:p>
            <a:pPr>
              <a:defRPr/>
            </a:pPr>
            <a:fld id="{7E837958-0363-4286-9C1A-268508370921}" type="slidenum">
              <a:rPr lang="en-ZA" smtClean="0"/>
              <a:pPr>
                <a:defRPr/>
              </a:pPr>
              <a:t>1</a:t>
            </a:fld>
            <a:endParaRPr lang="en-ZA" dirty="0"/>
          </a:p>
        </p:txBody>
      </p:sp>
    </p:spTree>
    <p:extLst>
      <p:ext uri="{BB962C8B-B14F-4D97-AF65-F5344CB8AC3E}">
        <p14:creationId xmlns:p14="http://schemas.microsoft.com/office/powerpoint/2010/main" val="90040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3406061"/>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Energy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forms an integral part of the economy and the energy sector is a key enabler for the attainment of national policy imperatives such as those expressed in the National Development Plan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NDP &amp; MTSF).</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800" dirty="0">
                <a:latin typeface="Century Gothic" panose="020B0502020202020204" pitchFamily="34" charset="0"/>
                <a:ea typeface="Calibri" panose="020F0502020204030204" pitchFamily="34" charset="0"/>
                <a:cs typeface="Times New Roman" panose="02020603050405020304" pitchFamily="18" charset="0"/>
              </a:rPr>
              <a:t>South Africa needs to grow its energy supply to support economic expansion and in so doing, alleviate supply bottlenecks and supply/demand deficits in energy-dependent industries such as mining and manufacturing. This will increase the contribution of industry sectors and enable them to create economic benefits for the country i.e. accelerated growth and job creation.</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10</a:t>
            </a:fld>
            <a:endParaRPr lang="en-US" altLang="en-US" dirty="0"/>
          </a:p>
        </p:txBody>
      </p:sp>
    </p:spTree>
    <p:extLst>
      <p:ext uri="{BB962C8B-B14F-4D97-AF65-F5344CB8AC3E}">
        <p14:creationId xmlns:p14="http://schemas.microsoft.com/office/powerpoint/2010/main" val="4224744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205062"/>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Energy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security promotes economic growth, development, and social equity through expanded access to energy services that are sustainable and contribute to the reduction of pollution and mitigation of the effects of global climate change.</a:t>
            </a:r>
            <a:r>
              <a:rPr lang="en-GB" sz="1800" dirty="0">
                <a:latin typeface="Century Gothic" panose="020B0502020202020204" pitchFamily="34" charset="0"/>
                <a:ea typeface="Calibri" panose="020F0502020204030204" pitchFamily="34" charset="0"/>
                <a:cs typeface="Times New Roman" panose="02020603050405020304" pitchFamily="18" charset="0"/>
              </a:rPr>
              <a:t> The Integrated Resource Plan 2019 (IRP2019) is the leading policy framework for addressing the short- to long-term challenges that the country faces, and provides much needed policy certainty in the area of energy security and affordability. IRP2019 formulates specific interventions to address electricity infrastructure development based on least-cost electricity supply and demand balance, taking into account security of supply and protection of the environment. IRP2019 identifies the preferred generation technologies required to meet expected demand growth up to 2030.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11</a:t>
            </a:fld>
            <a:endParaRPr lang="en-US" altLang="en-US" dirty="0"/>
          </a:p>
        </p:txBody>
      </p:sp>
    </p:spTree>
    <p:extLst>
      <p:ext uri="{BB962C8B-B14F-4D97-AF65-F5344CB8AC3E}">
        <p14:creationId xmlns:p14="http://schemas.microsoft.com/office/powerpoint/2010/main" val="3401072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43158"/>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DMRE has translated the provisions of the IRP2019 in its responses to the challenges that the energy sector faces.</a:t>
            </a:r>
            <a:r>
              <a:rPr lang="en-GB" sz="1800" dirty="0">
                <a:latin typeface="Century Gothic" panose="020B0502020202020204" pitchFamily="34" charset="0"/>
                <a:ea typeface="Calibri" panose="020F0502020204030204" pitchFamily="34" charset="0"/>
                <a:cs typeface="Times New Roman" panose="02020603050405020304" pitchFamily="18" charset="0"/>
              </a:rPr>
              <a:t> Inadequate energy supply will be addressed in the short-term by accelerating energy efficiency rollouts.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Generation capacity with short lead times and self-generation options will be enabled through systematic regulation.</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For medium- and long-term outcomes, the various IRP2019 technologies will be implemented, while the updating and processing of the DMRE’s regulatory frameworks will be accelerated to enable these interventions. This includes the enablement of industry to invest in the energy supply mix through self-generation. The IRP2019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 </a:t>
            </a:r>
            <a:r>
              <a:rPr lang="en-ZA" sz="1800" dirty="0" smtClean="0">
                <a:solidFill>
                  <a:srgbClr val="FF0000"/>
                </a:solidFill>
                <a:latin typeface="Calibri" panose="020F0502020204030204" pitchFamily="34" charset="0"/>
                <a:ea typeface="Calibri" panose="020F0502020204030204" pitchFamily="34" charset="0"/>
              </a:rPr>
              <a:t> </a:t>
            </a:r>
            <a:r>
              <a:rPr lang="en-ZA" sz="1800" b="1" u="sng" dirty="0">
                <a:latin typeface="Century Gothic" panose="020B0502020202020204" pitchFamily="34" charset="0"/>
                <a:ea typeface="Calibri" panose="020F0502020204030204" pitchFamily="34" charset="0"/>
                <a:cs typeface="Times New Roman" panose="02020603050405020304" pitchFamily="18" charset="0"/>
              </a:rPr>
              <a:t>states that preparations must commence  for  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 nuclear build programme, adding 2 500 MW, as this is a no-regret option in the long term.</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12</a:t>
            </a:fld>
            <a:endParaRPr lang="en-US" altLang="en-US" dirty="0"/>
          </a:p>
        </p:txBody>
      </p:sp>
    </p:spTree>
    <p:extLst>
      <p:ext uri="{BB962C8B-B14F-4D97-AF65-F5344CB8AC3E}">
        <p14:creationId xmlns:p14="http://schemas.microsoft.com/office/powerpoint/2010/main" val="281205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43158"/>
          </a:xfrm>
          <a:prstGeom prst="rect">
            <a:avLst/>
          </a:prstGeom>
        </p:spPr>
        <p:txBody>
          <a:bodyPr wrap="square">
            <a:spAutoFit/>
          </a:bodyPr>
          <a:lstStyle/>
          <a:p>
            <a:pPr algn="just">
              <a:lnSpc>
                <a:spcPct val="115000"/>
              </a:lnSpc>
              <a:spcAft>
                <a:spcPts val="1000"/>
              </a:spcAft>
            </a:pPr>
            <a:r>
              <a:rPr lang="en-GB" sz="18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dirty="0">
                <a:latin typeface="Century Gothic" panose="020B0502020202020204" pitchFamily="34" charset="0"/>
                <a:ea typeface="Calibri" panose="020F0502020204030204" pitchFamily="34" charset="0"/>
                <a:cs typeface="Times New Roman" panose="02020603050405020304" pitchFamily="18" charset="0"/>
              </a:rPr>
              <a:t>DMRE will commence immediately with procurement processes to ensure the security of energy supply, and is considering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Small Modular Reactors (SM</a:t>
            </a:r>
            <a:r>
              <a:rPr lang="en-GB" sz="1800" b="1" dirty="0">
                <a:latin typeface="Century Gothic" panose="020B0502020202020204" pitchFamily="34" charset="0"/>
                <a:ea typeface="Calibri" panose="020F0502020204030204" pitchFamily="34" charset="0"/>
                <a:cs typeface="Times New Roman" panose="02020603050405020304" pitchFamily="18" charset="0"/>
              </a:rPr>
              <a:t>R</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 to take into account the pace and scale that the country can afford. Furthermore, the market will be tested for robust costing and funding options towards nuclear generation.</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The development of the roadmap for the 2 500 MW Nuclear New Build Programme will be commencing soon while an oversight monitoring plan for the Koeberg Life Extension Programme is also being developed.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Cleaner coal technologies, including Carbon Capture, Utilisation &amp; Storage (CCUS), will improve coal’s sustainability as a primary energy source.</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13</a:t>
            </a:fld>
            <a:endParaRPr lang="en-US" altLang="en-US" dirty="0"/>
          </a:p>
        </p:txBody>
      </p:sp>
    </p:spTree>
    <p:extLst>
      <p:ext uri="{BB962C8B-B14F-4D97-AF65-F5344CB8AC3E}">
        <p14:creationId xmlns:p14="http://schemas.microsoft.com/office/powerpoint/2010/main" val="219893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842159"/>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development of the gas market as an alternative source of energy will be pursued to meet limited and depleting gas supplies</a:t>
            </a:r>
            <a:r>
              <a:rPr lang="en-GB" sz="1800" dirty="0">
                <a:latin typeface="Century Gothic" panose="020B0502020202020204" pitchFamily="34" charset="0"/>
                <a:ea typeface="Calibri" panose="020F0502020204030204" pitchFamily="34" charset="0"/>
                <a:cs typeface="Times New Roman" panose="02020603050405020304" pitchFamily="18" charset="0"/>
              </a:rPr>
              <a:t>. Exploration for gas fields will be increased, and relationships will be forged with other African countries for supply and market access. A just transition to a low carbon-emitting economy will be facilitated by integrating various work streams that relate to transitioning to an energy mix as per the IRP2019.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sustainability of the energy distribution industry will be improved by reviewing the regulatory framework and industry structure, as well as introducing regulations to improve the National Energy Regulator of South Africa (NERSA’s) Regulatory oversight on infrastructure maintenance</a:t>
            </a:r>
            <a:r>
              <a:rPr lang="en-GB" sz="1800" dirty="0">
                <a:latin typeface="Century Gothic" panose="020B0502020202020204" pitchFamily="34" charset="0"/>
                <a:ea typeface="Calibri" panose="020F0502020204030204" pitchFamily="34" charset="0"/>
                <a:cs typeface="Times New Roman" panose="02020603050405020304" pitchFamily="18" charset="0"/>
              </a:rPr>
              <a:t>. </a:t>
            </a:r>
            <a:r>
              <a:rPr lang="en-GB" sz="1800"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The foremost outcome of DMRE initiatives will be increased availability of energy, and a wider electricity reserve margin. </a:t>
            </a:r>
            <a:r>
              <a:rPr lang="en-GB" sz="1800" dirty="0" smtClean="0">
                <a:solidFill>
                  <a:srgbClr val="0E101A"/>
                </a:solidFill>
                <a:latin typeface="Century Gothic" panose="020B0502020202020204" pitchFamily="34" charset="0"/>
                <a:ea typeface="Calibri" panose="020F0502020204030204" pitchFamily="34" charset="0"/>
                <a:cs typeface="Times New Roman" panose="02020603050405020304" pitchFamily="18" charset="0"/>
              </a:rPr>
              <a:t>These </a:t>
            </a:r>
            <a:r>
              <a:rPr lang="en-GB" sz="1800"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actions will increase infrastructure investment, much of which relies on regulatory certainty and the sector’s economic transformation.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14</a:t>
            </a:fld>
            <a:endParaRPr lang="en-US" altLang="en-US" dirty="0"/>
          </a:p>
        </p:txBody>
      </p:sp>
    </p:spTree>
    <p:extLst>
      <p:ext uri="{BB962C8B-B14F-4D97-AF65-F5344CB8AC3E}">
        <p14:creationId xmlns:p14="http://schemas.microsoft.com/office/powerpoint/2010/main" val="230203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680256"/>
          </a:xfrm>
          <a:prstGeom prst="rect">
            <a:avLst/>
          </a:prstGeom>
        </p:spPr>
        <p:txBody>
          <a:bodyPr wrap="square">
            <a:spAutoFit/>
          </a:bodyPr>
          <a:lstStyle/>
          <a:p>
            <a:pPr algn="just">
              <a:lnSpc>
                <a:spcPct val="115000"/>
              </a:lnSpc>
              <a:spcAft>
                <a:spcPts val="1000"/>
              </a:spcAft>
            </a:pPr>
            <a:r>
              <a:rPr lang="en-GB" sz="1800" b="1" u="sng" dirty="0" smtClean="0">
                <a:solidFill>
                  <a:srgbClr val="0E101A"/>
                </a:solidFill>
                <a:latin typeface="Century Gothic" panose="020B0502020202020204" pitchFamily="34" charset="0"/>
                <a:ea typeface="Calibri" panose="020F0502020204030204" pitchFamily="34" charset="0"/>
                <a:cs typeface="Times New Roman" panose="02020603050405020304" pitchFamily="18" charset="0"/>
              </a:rPr>
              <a:t>Furthetemore,these </a:t>
            </a:r>
            <a:r>
              <a:rPr lang="en-GB" sz="1800" b="1" u="sng"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actions collectively will boost employment and additional investment prospects, as well as meeting the requirements for lower carbon emissions, which will contribute to economic growth.</a:t>
            </a:r>
            <a:r>
              <a:rPr lang="en-GB" sz="1800" dirty="0">
                <a:solidFill>
                  <a:srgbClr val="0E101A"/>
                </a:solidFill>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With regard to imported hydropower,</a:t>
            </a:r>
            <a:r>
              <a:rPr lang="en-GB" sz="1800" dirty="0">
                <a:latin typeface="Century Gothic" panose="020B0502020202020204" pitchFamily="34" charset="0"/>
                <a:ea typeface="Calibri" panose="020F0502020204030204" pitchFamily="34" charset="0"/>
                <a:cs typeface="Times New Roman" panose="02020603050405020304" pitchFamily="18" charset="0"/>
              </a:rPr>
              <a:t> South Africa has entered into a Treaty for the development of the Grand Inga Hydroelectric Project in the Democratic Republic of Congo (DRC), with some of the power intended for transmission to South Africa across DRC, Zambia, Zimbabwe and Botswana. This is in support of IRP2019 Policy Position 9 which states that South Africa must support strategic power projects in neighbouring countries, thereby supporting regional electricity interconnection, including hydropower. In addition to this generation option of  providing clean energy, the regional development drivers are compelling, especially given that currently there is very little energy trade between these countries due to lack of infrastructure.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15</a:t>
            </a:fld>
            <a:endParaRPr lang="en-US" altLang="en-US" dirty="0"/>
          </a:p>
        </p:txBody>
      </p:sp>
    </p:spTree>
    <p:extLst>
      <p:ext uri="{BB962C8B-B14F-4D97-AF65-F5344CB8AC3E}">
        <p14:creationId xmlns:p14="http://schemas.microsoft.com/office/powerpoint/2010/main" val="2966717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596130"/>
          </a:xfrm>
          <a:prstGeom prst="rect">
            <a:avLst/>
          </a:prstGeom>
        </p:spPr>
        <p:txBody>
          <a:bodyPr wrap="square">
            <a:spAutoFit/>
          </a:bodyPr>
          <a:lstStyle/>
          <a:p>
            <a:pPr algn="just">
              <a:lnSpc>
                <a:spcPct val="115000"/>
              </a:lnSpc>
              <a:spcAft>
                <a:spcPts val="1000"/>
              </a:spcAft>
            </a:pPr>
            <a:r>
              <a:rPr lang="en-GB" sz="16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600" dirty="0">
                <a:latin typeface="Century Gothic" panose="020B0502020202020204" pitchFamily="34" charset="0"/>
                <a:ea typeface="Calibri" panose="020F0502020204030204" pitchFamily="34" charset="0"/>
                <a:cs typeface="Times New Roman" panose="02020603050405020304" pitchFamily="18" charset="0"/>
              </a:rPr>
              <a:t>potential for intra-SADC trade is huge as it could open up economic trade. Naturally, concerns have to be addressed about the risks associated with a project of this nature. South Africa does not intend to import power beyond its reserve margin from a single source, in order to de-risk dependency on this generation option. </a:t>
            </a:r>
            <a:endParaRPr lang="en-ZA" sz="16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600" b="1" u="sng" dirty="0">
                <a:latin typeface="Century Gothic" panose="020B0502020202020204" pitchFamily="34" charset="0"/>
                <a:ea typeface="Calibri" panose="020F0502020204030204" pitchFamily="34" charset="0"/>
                <a:cs typeface="Times New Roman" panose="02020603050405020304" pitchFamily="18" charset="0"/>
              </a:rPr>
              <a:t>The mining industry is critical for the economic growth, job creation and transformation objectives of the country.</a:t>
            </a:r>
            <a:r>
              <a:rPr lang="en-GB" sz="1600" dirty="0">
                <a:latin typeface="Century Gothic" panose="020B0502020202020204" pitchFamily="34" charset="0"/>
                <a:ea typeface="Calibri" panose="020F0502020204030204" pitchFamily="34" charset="0"/>
                <a:cs typeface="Times New Roman" panose="02020603050405020304" pitchFamily="18" charset="0"/>
              </a:rPr>
              <a:t>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South Africa’s Mining Charter </a:t>
            </a:r>
            <a:r>
              <a:rPr lang="en-GB" sz="1600" dirty="0">
                <a:latin typeface="Century Gothic" panose="020B0502020202020204" pitchFamily="34" charset="0"/>
                <a:ea typeface="Calibri" panose="020F0502020204030204" pitchFamily="34" charset="0"/>
                <a:cs typeface="Times New Roman" panose="02020603050405020304" pitchFamily="18" charset="0"/>
              </a:rPr>
              <a:t>is aimed at increasing investor certainty and distributing the industry’s wealth more equitably. A lack of investment in mining, together with poor economic performance, has adverse implications along the mining and minerals value chain. </a:t>
            </a:r>
            <a:endParaRPr lang="en-ZA" sz="16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600" b="1" u="sng" dirty="0">
                <a:latin typeface="Century Gothic" panose="020B0502020202020204" pitchFamily="34" charset="0"/>
                <a:ea typeface="Calibri" panose="020F0502020204030204" pitchFamily="34" charset="0"/>
                <a:cs typeface="Times New Roman" panose="02020603050405020304" pitchFamily="18" charset="0"/>
              </a:rPr>
              <a:t>Research in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the mining and energy sectors</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a:latin typeface="Century Gothic" panose="020B0502020202020204" pitchFamily="34" charset="0"/>
                <a:ea typeface="Calibri" panose="020F0502020204030204" pitchFamily="34" charset="0"/>
                <a:cs typeface="Times New Roman" panose="02020603050405020304" pitchFamily="18" charset="0"/>
              </a:rPr>
              <a:t>is critical to support targeted outcomes, and the DMRE will pursue options to expand the mandates of the respective State Owned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Entities  </a:t>
            </a:r>
            <a:r>
              <a:rPr lang="en-GB" sz="1600" dirty="0">
                <a:latin typeface="Century Gothic" panose="020B0502020202020204" pitchFamily="34" charset="0"/>
                <a:ea typeface="Calibri" panose="020F0502020204030204" pitchFamily="34" charset="0"/>
                <a:cs typeface="Times New Roman" panose="02020603050405020304" pitchFamily="18" charset="0"/>
              </a:rPr>
              <a:t>(SOEs) to support research in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mining and energy sectors. </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16</a:t>
            </a:fld>
            <a:endParaRPr lang="en-US" altLang="en-US" dirty="0"/>
          </a:p>
        </p:txBody>
      </p:sp>
    </p:spTree>
    <p:extLst>
      <p:ext uri="{BB962C8B-B14F-4D97-AF65-F5344CB8AC3E}">
        <p14:creationId xmlns:p14="http://schemas.microsoft.com/office/powerpoint/2010/main" val="408448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31232"/>
          </a:xfrm>
          <a:prstGeom prst="rect">
            <a:avLst/>
          </a:prstGeom>
          <a:ln>
            <a:solidFill>
              <a:schemeClr val="tx1"/>
            </a:solidFill>
          </a:ln>
        </p:spPr>
        <p:txBody>
          <a:bodyPr wrap="square">
            <a:spAutoFit/>
          </a:bodyPr>
          <a:lstStyle/>
          <a:p>
            <a:pPr algn="just">
              <a:lnSpc>
                <a:spcPct val="115000"/>
              </a:lnSpc>
              <a:spcAft>
                <a:spcPts val="1000"/>
              </a:spcAft>
            </a:pPr>
            <a:r>
              <a:rPr lang="en-GB" sz="1600" dirty="0" smtClean="0">
                <a:latin typeface="Century Gothic" panose="020B0502020202020204" pitchFamily="34" charset="0"/>
                <a:ea typeface="Calibri" panose="020F0502020204030204" pitchFamily="34" charset="0"/>
                <a:cs typeface="Times New Roman" panose="02020603050405020304" pitchFamily="18" charset="0"/>
              </a:rPr>
              <a:t>This </a:t>
            </a:r>
            <a:r>
              <a:rPr lang="en-GB" sz="1600" dirty="0">
                <a:latin typeface="Century Gothic" panose="020B0502020202020204" pitchFamily="34" charset="0"/>
                <a:ea typeface="Calibri" panose="020F0502020204030204" pitchFamily="34" charset="0"/>
                <a:cs typeface="Times New Roman" panose="02020603050405020304" pitchFamily="18" charset="0"/>
              </a:rPr>
              <a:t>will contribute to an increase in the competitiveness of the South African mining industry, enabling the country to be accessible to and compete in regional and global markets. Investment in research is required to address the lack of innovation and the impact on mining beneficiation and skills development that could hinder progress to improve the country’s manufacturing capability.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To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create access to minerals for beneficiation</a:t>
            </a:r>
            <a:r>
              <a:rPr lang="en-GB" sz="1600" dirty="0">
                <a:latin typeface="Century Gothic" panose="020B0502020202020204" pitchFamily="34" charset="0"/>
                <a:ea typeface="Calibri" panose="020F0502020204030204" pitchFamily="34" charset="0"/>
                <a:cs typeface="Times New Roman" panose="02020603050405020304" pitchFamily="18" charset="0"/>
              </a:rPr>
              <a:t>, the necessary licensing conditions need to be created. Section 50 of the Mineral and Petroleum Resources Development Act (MPRDA) will be revisited to help increase domestic beneficiation. Licensing turnaround times will be addressed by reviewing and strengthening relevant legislation.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With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regards to exploration activities,</a:t>
            </a:r>
            <a:r>
              <a:rPr lang="en-GB" sz="1600" dirty="0">
                <a:latin typeface="Century Gothic" panose="020B0502020202020204" pitchFamily="34" charset="0"/>
                <a:ea typeface="Calibri" panose="020F0502020204030204" pitchFamily="34" charset="0"/>
                <a:cs typeface="Times New Roman" panose="02020603050405020304" pitchFamily="18" charset="0"/>
              </a:rPr>
              <a:t> the Council for Geoscience (CGS) will   fast-track the implementation of the Geoscience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Technical </a:t>
            </a:r>
            <a:r>
              <a:rPr lang="en-GB" sz="1600" dirty="0">
                <a:latin typeface="Century Gothic" panose="020B0502020202020204" pitchFamily="34" charset="0"/>
                <a:ea typeface="Calibri" panose="020F0502020204030204" pitchFamily="34" charset="0"/>
                <a:cs typeface="Times New Roman" panose="02020603050405020304" pitchFamily="18" charset="0"/>
              </a:rPr>
              <a:t>P</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rogramme (GTP</a:t>
            </a:r>
            <a:r>
              <a:rPr lang="en-GB" sz="1600" dirty="0">
                <a:latin typeface="Century Gothic" panose="020B0502020202020204" pitchFamily="34" charset="0"/>
                <a:ea typeface="Calibri" panose="020F0502020204030204" pitchFamily="34" charset="0"/>
                <a:cs typeface="Times New Roman" panose="02020603050405020304" pitchFamily="18" charset="0"/>
              </a:rPr>
              <a:t>) by 2021, to catalyse investment in exploration. The goal is to ensure that long-term funding sustains the impact of the geosciences in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South Africa.</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17</a:t>
            </a:fld>
            <a:endParaRPr lang="en-US" altLang="en-US" dirty="0"/>
          </a:p>
        </p:txBody>
      </p:sp>
    </p:spTree>
    <p:extLst>
      <p:ext uri="{BB962C8B-B14F-4D97-AF65-F5344CB8AC3E}">
        <p14:creationId xmlns:p14="http://schemas.microsoft.com/office/powerpoint/2010/main" val="2565213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31232"/>
          </a:xfrm>
          <a:prstGeom prst="rect">
            <a:avLst/>
          </a:prstGeom>
        </p:spPr>
        <p:txBody>
          <a:bodyPr wrap="square">
            <a:spAutoFit/>
          </a:bodyPr>
          <a:lstStyle/>
          <a:p>
            <a:pPr algn="just">
              <a:lnSpc>
                <a:spcPct val="115000"/>
              </a:lnSpc>
              <a:spcAft>
                <a:spcPts val="1000"/>
              </a:spcAft>
            </a:pP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Focusing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on the concentration of petroleum and minerals</a:t>
            </a:r>
            <a:r>
              <a:rPr lang="en-GB" sz="1600" dirty="0">
                <a:latin typeface="Century Gothic" panose="020B0502020202020204" pitchFamily="34" charset="0"/>
                <a:ea typeface="Calibri" panose="020F0502020204030204" pitchFamily="34" charset="0"/>
                <a:cs typeface="Times New Roman" panose="02020603050405020304" pitchFamily="18" charset="0"/>
              </a:rPr>
              <a:t>, it will be necessary to encourage partnerships between emerging junior miners, and conduct a legislation review of the Petroleum Bill to encourage inclusive, equitable and competitive exploration. The requirement for an optimal legislative framework for petroleum will be addressed by expediting the legislative processing framework, specifically the process involving the National Council of Provinces (NCOP) and the National Assembly.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Transformation</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a:latin typeface="Century Gothic" panose="020B0502020202020204" pitchFamily="34" charset="0"/>
                <a:ea typeface="Calibri" panose="020F0502020204030204" pitchFamily="34" charset="0"/>
                <a:cs typeface="Times New Roman" panose="02020603050405020304" pitchFamily="18" charset="0"/>
              </a:rPr>
              <a:t>will be addressed by enforcing compliance with relevant legislation. Once successful, this response will be evident in the minerals and petroleum sectors reflecting the country’s demographics. The DMRE is committed to ensuring regulatory and legislative certainty through several channels, including the development of comprehensive legal guidelines aligned with the objectives of the MPRDA (e.g. optimal exploration</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a:latin typeface="Century Gothic" panose="020B0502020202020204" pitchFamily="34" charset="0"/>
                <a:ea typeface="Calibri" panose="020F0502020204030204" pitchFamily="34" charset="0"/>
                <a:cs typeface="Times New Roman" panose="02020603050405020304" pitchFamily="18" charset="0"/>
              </a:rPr>
              <a:t>substantial and meaningful participation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of </a:t>
            </a:r>
            <a:r>
              <a:rPr lang="en-GB" sz="1600" dirty="0">
                <a:latin typeface="Century Gothic" panose="020B0502020202020204" pitchFamily="34" charset="0"/>
                <a:ea typeface="Calibri" panose="020F0502020204030204" pitchFamily="34" charset="0"/>
                <a:cs typeface="Times New Roman" panose="02020603050405020304" pitchFamily="18" charset="0"/>
              </a:rPr>
              <a:t>historically disadvantaged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South Africans.</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18</a:t>
            </a:fld>
            <a:endParaRPr lang="en-US" altLang="en-US" dirty="0"/>
          </a:p>
        </p:txBody>
      </p:sp>
    </p:spTree>
    <p:extLst>
      <p:ext uri="{BB962C8B-B14F-4D97-AF65-F5344CB8AC3E}">
        <p14:creationId xmlns:p14="http://schemas.microsoft.com/office/powerpoint/2010/main" val="3152402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842159"/>
          </a:xfrm>
          <a:prstGeom prst="rect">
            <a:avLst/>
          </a:prstGeom>
        </p:spPr>
        <p:txBody>
          <a:bodyPr wrap="square">
            <a:spAutoFit/>
          </a:bodyPr>
          <a:lstStyle/>
          <a:p>
            <a:pPr algn="just">
              <a:lnSpc>
                <a:spcPct val="115000"/>
              </a:lnSpc>
              <a:spcAft>
                <a:spcPts val="1000"/>
              </a:spcAft>
            </a:pP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To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create access to minerals for beneficiation</a:t>
            </a:r>
            <a:r>
              <a:rPr lang="en-GB" sz="1800" dirty="0">
                <a:latin typeface="Century Gothic" panose="020B0502020202020204" pitchFamily="34" charset="0"/>
                <a:ea typeface="Calibri" panose="020F0502020204030204" pitchFamily="34" charset="0"/>
                <a:cs typeface="Times New Roman" panose="02020603050405020304" pitchFamily="18" charset="0"/>
              </a:rPr>
              <a:t>, the necessary licensing conditions need to be created. Section 50 of the MPRDA will be revisited to increase domestic beneficiation. To reduce licensing application turnaround times, relevant legislation will be reviewed and strengthened. Capacity in terms of human resources will be increased and licensing processes and timelines will be reviewed. These interventions are also aimed at increasing economic participation, ownership, access to resources, and opportunities and wage equality for women, youth and persons with disabilities</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800" b="1" u="sng" dirty="0" smtClean="0">
                <a:latin typeface="Century Gothic" panose="020B0502020202020204" pitchFamily="34" charset="0"/>
                <a:ea typeface="Calibri" panose="020F0502020204030204" pitchFamily="34" charset="0"/>
                <a:cs typeface="Times New Roman" panose="02020603050405020304" pitchFamily="18" charset="0"/>
              </a:rPr>
              <a:t>With </a:t>
            </a:r>
            <a:r>
              <a:rPr lang="en-GB" sz="1800" b="1" u="sng" dirty="0">
                <a:latin typeface="Century Gothic" panose="020B0502020202020204" pitchFamily="34" charset="0"/>
                <a:ea typeface="Calibri" panose="020F0502020204030204" pitchFamily="34" charset="0"/>
                <a:cs typeface="Times New Roman" panose="02020603050405020304" pitchFamily="18" charset="0"/>
              </a:rPr>
              <a:t>regards to mine health and safety</a:t>
            </a:r>
            <a:r>
              <a:rPr lang="en-GB" sz="1800" dirty="0">
                <a:latin typeface="Century Gothic" panose="020B0502020202020204" pitchFamily="34" charset="0"/>
                <a:ea typeface="Calibri" panose="020F0502020204030204" pitchFamily="34" charset="0"/>
                <a:cs typeface="Times New Roman" panose="02020603050405020304" pitchFamily="18" charset="0"/>
              </a:rPr>
              <a:t>, a review of legislation, and DMRE-led facilitation between the mines and communities, will reduce the negative impacts of mining on communities. Compliance with legislative frameworks will be enforced to address fatalities, injuries and diseases, while research will be intensified to improve health and safety in the mining sector. </a:t>
            </a:r>
            <a:endParaRPr lang="en-ZA" sz="18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19</a:t>
            </a:fld>
            <a:endParaRPr lang="en-US" altLang="en-US" dirty="0"/>
          </a:p>
        </p:txBody>
      </p:sp>
    </p:spTree>
    <p:extLst>
      <p:ext uri="{BB962C8B-B14F-4D97-AF65-F5344CB8AC3E}">
        <p14:creationId xmlns:p14="http://schemas.microsoft.com/office/powerpoint/2010/main" val="3671548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978028"/>
            <a:ext cx="8325171" cy="4682714"/>
          </a:xfrm>
        </p:spPr>
        <p:txBody>
          <a:bodyPr rtlCol="0">
            <a:normAutofit fontScale="25000" lnSpcReduction="20000"/>
          </a:bodyPr>
          <a:lstStyle/>
          <a:p>
            <a:pPr marL="0" indent="0" algn="ctr" eaLnBrk="1" fontAlgn="auto" hangingPunct="1">
              <a:spcBef>
                <a:spcPts val="929"/>
              </a:spcBef>
              <a:spcAft>
                <a:spcPts val="0"/>
              </a:spcAft>
              <a:buNone/>
              <a:defRPr/>
            </a:pPr>
            <a:endParaRPr lang="en-ZA" sz="1858" b="1" dirty="0">
              <a:solidFill>
                <a:prstClr val="black"/>
              </a:solidFill>
              <a:latin typeface="Arial" panose="020B0604020202020204" pitchFamily="34" charset="0"/>
              <a:cs typeface="Arial" panose="020B0604020202020204" pitchFamily="34" charset="0"/>
            </a:endParaRPr>
          </a:p>
          <a:p>
            <a:pPr marL="0" indent="0" algn="ctr" eaLnBrk="1" fontAlgn="auto" hangingPunct="1">
              <a:lnSpc>
                <a:spcPct val="100000"/>
              </a:lnSpc>
              <a:spcBef>
                <a:spcPts val="929"/>
              </a:spcBef>
              <a:spcAft>
                <a:spcPts val="0"/>
              </a:spcAft>
              <a:buNone/>
              <a:defRPr/>
            </a:pPr>
            <a:r>
              <a:rPr lang="en-ZA" sz="8000" b="1" dirty="0" smtClean="0">
                <a:solidFill>
                  <a:prstClr val="black"/>
                </a:solidFill>
                <a:latin typeface="Arial Narrow" panose="020B0606020202030204" pitchFamily="34" charset="0"/>
              </a:rPr>
              <a:t>VIRTUAL PRESENTATION OF THE   </a:t>
            </a:r>
          </a:p>
          <a:p>
            <a:pPr marL="0" indent="0" algn="ctr" eaLnBrk="1" fontAlgn="auto" hangingPunct="1">
              <a:lnSpc>
                <a:spcPct val="100000"/>
              </a:lnSpc>
              <a:spcBef>
                <a:spcPts val="929"/>
              </a:spcBef>
              <a:spcAft>
                <a:spcPts val="0"/>
              </a:spcAft>
              <a:buNone/>
              <a:defRPr/>
            </a:pPr>
            <a:endParaRPr lang="en-ZA" sz="8000" b="1" dirty="0" smtClean="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ZA" sz="8000" b="1" dirty="0" smtClean="0">
                <a:solidFill>
                  <a:prstClr val="black"/>
                </a:solidFill>
                <a:latin typeface="Arial Narrow" panose="020B0606020202030204" pitchFamily="34" charset="0"/>
              </a:rPr>
              <a:t> THE 2020-2025 DMRE STRATEGIC PLAN AND BUDGET VOTE 34  TO  THE SELECT COMMITTEE(NCOP) COMMITTEE ON ON  TUESDAY,19  MAY 2020</a:t>
            </a:r>
          </a:p>
          <a:p>
            <a:pPr marL="0" indent="0" algn="ctr" eaLnBrk="1" fontAlgn="auto" hangingPunct="1">
              <a:lnSpc>
                <a:spcPct val="100000"/>
              </a:lnSpc>
              <a:spcBef>
                <a:spcPts val="929"/>
              </a:spcBef>
              <a:spcAft>
                <a:spcPts val="0"/>
              </a:spcAft>
              <a:buNone/>
              <a:defRPr/>
            </a:pPr>
            <a:endParaRPr lang="en-ZA" sz="8000"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ZA" sz="8000" b="1" dirty="0" smtClean="0">
                <a:solidFill>
                  <a:prstClr val="black"/>
                </a:solidFill>
                <a:latin typeface="Arial Narrow" panose="020B0606020202030204" pitchFamily="34" charset="0"/>
              </a:rPr>
              <a:t>TIME: 15H00-18H00 </a:t>
            </a: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ZA" sz="3252"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endParaRPr lang="en-US" sz="3345" b="1" dirty="0">
              <a:solidFill>
                <a:prstClr val="black"/>
              </a:solidFill>
              <a:latin typeface="Arial Narrow" panose="020B0606020202030204" pitchFamily="34" charset="0"/>
            </a:endParaRPr>
          </a:p>
          <a:p>
            <a:pPr marL="0" indent="0" algn="ctr" eaLnBrk="1" fontAlgn="auto" hangingPunct="1">
              <a:lnSpc>
                <a:spcPct val="100000"/>
              </a:lnSpc>
              <a:spcBef>
                <a:spcPts val="929"/>
              </a:spcBef>
              <a:spcAft>
                <a:spcPts val="0"/>
              </a:spcAft>
              <a:buNone/>
              <a:defRPr/>
            </a:pPr>
            <a:r>
              <a:rPr lang="en-US" sz="3345" b="1" dirty="0">
                <a:solidFill>
                  <a:prstClr val="black"/>
                </a:solidFill>
                <a:latin typeface="Arial Narrow" panose="020B0606020202030204" pitchFamily="34" charset="0"/>
              </a:rPr>
              <a:t>    </a:t>
            </a:r>
          </a:p>
          <a:p>
            <a:pPr marL="0" indent="0" algn="ctr" eaLnBrk="1" fontAlgn="auto" hangingPunct="1">
              <a:lnSpc>
                <a:spcPct val="100000"/>
              </a:lnSpc>
              <a:spcBef>
                <a:spcPts val="929"/>
              </a:spcBef>
              <a:spcAft>
                <a:spcPts val="0"/>
              </a:spcAft>
              <a:buNone/>
              <a:defRPr/>
            </a:pPr>
            <a:r>
              <a:rPr lang="en-ZA" sz="1858" b="1" dirty="0">
                <a:solidFill>
                  <a:prstClr val="black"/>
                </a:solidFill>
                <a:latin typeface="Arial" panose="020B0604020202020204" pitchFamily="34" charset="0"/>
                <a:cs typeface="Arial" panose="020B0604020202020204" pitchFamily="34" charset="0"/>
              </a:rPr>
              <a:t>		</a:t>
            </a:r>
          </a:p>
          <a:p>
            <a:pPr marL="0" indent="0" algn="r" eaLnBrk="1" fontAlgn="auto" hangingPunct="1">
              <a:lnSpc>
                <a:spcPct val="100000"/>
              </a:lnSpc>
              <a:spcBef>
                <a:spcPct val="20000"/>
              </a:spcBef>
              <a:spcAft>
                <a:spcPts val="0"/>
              </a:spcAft>
              <a:buNone/>
              <a:defRPr/>
            </a:pPr>
            <a:r>
              <a:rPr lang="en-ZA" sz="1858" b="1" dirty="0">
                <a:solidFill>
                  <a:prstClr val="black"/>
                </a:solidFill>
                <a:latin typeface="Arial" panose="020B0604020202020204" pitchFamily="34" charset="0"/>
                <a:cs typeface="Arial" panose="020B0604020202020204" pitchFamily="34" charset="0"/>
              </a:rPr>
              <a:t>				</a:t>
            </a:r>
          </a:p>
          <a:p>
            <a:pPr marL="0" indent="0" algn="r" eaLnBrk="1" fontAlgn="auto" hangingPunct="1">
              <a:lnSpc>
                <a:spcPct val="100000"/>
              </a:lnSpc>
              <a:spcBef>
                <a:spcPct val="20000"/>
              </a:spcBef>
              <a:spcAft>
                <a:spcPts val="0"/>
              </a:spcAft>
              <a:buNone/>
              <a:defRPr/>
            </a:pPr>
            <a:endParaRPr lang="en-ZA" sz="1858" b="1" i="1" dirty="0">
              <a:solidFill>
                <a:prstClr val="black"/>
              </a:solidFill>
              <a:latin typeface="Arial" panose="020B0604020202020204" pitchFamily="34" charset="0"/>
              <a:cs typeface="Arial" panose="020B0604020202020204" pitchFamily="34" charset="0"/>
            </a:endParaRPr>
          </a:p>
          <a:p>
            <a:pPr marL="0" indent="0" algn="r" eaLnBrk="1" fontAlgn="auto" hangingPunct="1">
              <a:lnSpc>
                <a:spcPct val="100000"/>
              </a:lnSpc>
              <a:spcBef>
                <a:spcPct val="20000"/>
              </a:spcBef>
              <a:spcAft>
                <a:spcPts val="0"/>
              </a:spcAft>
              <a:buNone/>
              <a:defRPr/>
            </a:pPr>
            <a:r>
              <a:rPr lang="en-US" sz="1672" b="1" i="1" dirty="0">
                <a:solidFill>
                  <a:prstClr val="black"/>
                </a:solidFill>
              </a:rPr>
              <a:t>			</a:t>
            </a:r>
          </a:p>
          <a:p>
            <a:pPr marL="0" indent="0" algn="r" eaLnBrk="1" fontAlgn="auto" hangingPunct="1">
              <a:lnSpc>
                <a:spcPct val="100000"/>
              </a:lnSpc>
              <a:spcBef>
                <a:spcPct val="20000"/>
              </a:spcBef>
              <a:spcAft>
                <a:spcPts val="0"/>
              </a:spcAft>
              <a:buNone/>
              <a:defRPr/>
            </a:pPr>
            <a:r>
              <a:rPr lang="en-US" sz="1672" b="1" i="1" dirty="0">
                <a:solidFill>
                  <a:prstClr val="black"/>
                </a:solidFill>
              </a:rPr>
              <a:t>			</a:t>
            </a:r>
          </a:p>
          <a:p>
            <a:pPr marL="0" indent="0" algn="ctr"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ZA" sz="1858" b="1" dirty="0">
              <a:latin typeface="Arial" panose="020B0604020202020204" pitchFamily="34" charset="0"/>
              <a:cs typeface="Arial" panose="020B0604020202020204" pitchFamily="34" charset="0"/>
            </a:endParaRPr>
          </a:p>
          <a:p>
            <a:pPr marL="0" indent="0" eaLnBrk="1" fontAlgn="auto" hangingPunct="1">
              <a:spcBef>
                <a:spcPts val="929"/>
              </a:spcBef>
              <a:spcAft>
                <a:spcPts val="0"/>
              </a:spcAft>
              <a:buNone/>
              <a:defRPr/>
            </a:pPr>
            <a:endParaRPr lang="en-US" sz="1858"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7950" y="5660742"/>
            <a:ext cx="1849639" cy="58495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0741"/>
            <a:ext cx="2197290" cy="711483"/>
          </a:xfrm>
          <a:prstGeom prst="rect">
            <a:avLst/>
          </a:prstGeom>
          <a:noFill/>
          <a:ln>
            <a:noFill/>
          </a:ln>
        </p:spPr>
      </p:pic>
      <p:sp>
        <p:nvSpPr>
          <p:cNvPr id="2" name="Slide Number Placeholder 1"/>
          <p:cNvSpPr>
            <a:spLocks noGrp="1"/>
          </p:cNvSpPr>
          <p:nvPr>
            <p:ph type="sldNum" sz="quarter" idx="12"/>
          </p:nvPr>
        </p:nvSpPr>
        <p:spPr/>
        <p:txBody>
          <a:bodyPr/>
          <a:lstStyle/>
          <a:p>
            <a:pPr>
              <a:defRPr/>
            </a:pPr>
            <a:fld id="{2BA4C93F-B990-4B5D-94E0-F0FDDB5A48FF}" type="slidenum">
              <a:rPr lang="en-ZA" smtClean="0"/>
              <a:pPr>
                <a:defRPr/>
              </a:pPr>
              <a:t>2</a:t>
            </a:fld>
            <a:endParaRPr lang="en-ZA" dirty="0"/>
          </a:p>
        </p:txBody>
      </p:sp>
    </p:spTree>
    <p:extLst>
      <p:ext uri="{BB962C8B-B14F-4D97-AF65-F5344CB8AC3E}">
        <p14:creationId xmlns:p14="http://schemas.microsoft.com/office/powerpoint/2010/main" val="1254127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3724609"/>
          </a:xfrm>
          <a:prstGeom prst="rect">
            <a:avLst/>
          </a:prstGeom>
        </p:spPr>
        <p:txBody>
          <a:bodyPr wrap="square">
            <a:spAutoFit/>
          </a:bodyPr>
          <a:lstStyle/>
          <a:p>
            <a:pPr algn="just">
              <a:lnSpc>
                <a:spcPct val="115000"/>
              </a:lnSpc>
              <a:spcAft>
                <a:spcPts val="1000"/>
              </a:spcAft>
            </a:pPr>
            <a:r>
              <a:rPr lang="en-GB" sz="18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800" dirty="0">
                <a:latin typeface="Century Gothic" panose="020B0502020202020204" pitchFamily="34" charset="0"/>
                <a:ea typeface="Calibri" panose="020F0502020204030204" pitchFamily="34" charset="0"/>
                <a:cs typeface="Times New Roman" panose="02020603050405020304" pitchFamily="18" charset="0"/>
              </a:rPr>
              <a:t>security and safety of women in mining in relation to gender-based violence is a high priority, with a long-term timeline, and will be guided by the implementation of guidelines and directives to create a working environment conducive for women in mining.</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Policy certainty</a:t>
            </a:r>
            <a:r>
              <a:rPr lang="en-GB" sz="1800" dirty="0">
                <a:latin typeface="Century Gothic" panose="020B0502020202020204" pitchFamily="34" charset="0"/>
                <a:ea typeface="Calibri" panose="020F0502020204030204" pitchFamily="34" charset="0"/>
                <a:cs typeface="Times New Roman" panose="02020603050405020304" pitchFamily="18" charset="0"/>
              </a:rPr>
              <a:t> is an ongoing request from investors and businesses and provides the most significant opportunity to attract investment to the country. Policy certainty creates a business environment which is conducive to commitment and investment in the country over the short and the long term periods. In recent years investment has been highest in capital-intensive sectors such as mining ,</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800" dirty="0">
                <a:latin typeface="Century Gothic" panose="020B0502020202020204" pitchFamily="34" charset="0"/>
                <a:ea typeface="Calibri" panose="020F0502020204030204" pitchFamily="34" charset="0"/>
                <a:cs typeface="Times New Roman" panose="02020603050405020304" pitchFamily="18" charset="0"/>
              </a:rPr>
              <a:t>quarrying; transport; storage; communication; electricity; gas; and water. </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20</a:t>
            </a:fld>
            <a:endParaRPr lang="en-US" altLang="en-US" dirty="0"/>
          </a:p>
        </p:txBody>
      </p:sp>
    </p:spTree>
    <p:extLst>
      <p:ext uri="{BB962C8B-B14F-4D97-AF65-F5344CB8AC3E}">
        <p14:creationId xmlns:p14="http://schemas.microsoft.com/office/powerpoint/2010/main" val="3208233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031232"/>
          </a:xfrm>
          <a:prstGeom prst="rect">
            <a:avLst/>
          </a:prstGeom>
        </p:spPr>
        <p:txBody>
          <a:bodyPr wrap="square">
            <a:spAutoFit/>
          </a:bodyPr>
          <a:lstStyle/>
          <a:p>
            <a:pPr algn="just">
              <a:lnSpc>
                <a:spcPct val="115000"/>
              </a:lnSpc>
              <a:spcAft>
                <a:spcPts val="1000"/>
              </a:spcAft>
            </a:pP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DMRE will lead and </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facilitate the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enabling policy and regulatory interventions required to ensure that the energy and mining sectors make meaningful contributions to National objectives and MTSF targets</a:t>
            </a:r>
            <a:r>
              <a:rPr lang="en-GB" sz="1600" dirty="0">
                <a:latin typeface="Century Gothic" panose="020B0502020202020204" pitchFamily="34" charset="0"/>
                <a:ea typeface="Calibri" panose="020F0502020204030204" pitchFamily="34" charset="0"/>
                <a:cs typeface="Times New Roman" panose="02020603050405020304" pitchFamily="18" charset="0"/>
              </a:rPr>
              <a:t>.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1600" dirty="0">
                <a:latin typeface="Century Gothic" panose="020B0502020202020204" pitchFamily="34" charset="0"/>
                <a:ea typeface="Calibri" panose="020F0502020204030204" pitchFamily="34" charset="0"/>
                <a:cs typeface="Times New Roman" panose="02020603050405020304" pitchFamily="18" charset="0"/>
              </a:rPr>
              <a:t>DMRE will continue to contribute to the development of a transformed, diversified and sustainable minerals and energy sector, contributing to economic growth by the enablement of energy security and affordability, and environmentally sustainable mining industries. </a:t>
            </a:r>
            <a:r>
              <a:rPr lang="en-GB" sz="1600" b="1" u="sng" dirty="0">
                <a:latin typeface="Century Gothic" panose="020B0502020202020204" pitchFamily="34" charset="0"/>
                <a:ea typeface="Calibri" panose="020F0502020204030204" pitchFamily="34" charset="0"/>
                <a:cs typeface="Times New Roman" panose="02020603050405020304" pitchFamily="18" charset="0"/>
              </a:rPr>
              <a:t>The DMRE will promote transformation of the mining and energy sectors, pursue regulatory and structural reforms, as well as carry out policies and programmes to support the achievement of its contribution to the MTSF targets</a:t>
            </a:r>
            <a:r>
              <a:rPr lang="en-GB" sz="1600" b="1" u="sng" dirty="0" smtClean="0">
                <a:latin typeface="Century Gothic" panose="020B0502020202020204" pitchFamily="34" charset="0"/>
                <a:ea typeface="Calibri" panose="020F0502020204030204" pitchFamily="34" charset="0"/>
                <a:cs typeface="Times New Roman" panose="02020603050405020304" pitchFamily="18" charset="0"/>
              </a:rPr>
              <a:t>. </a:t>
            </a:r>
            <a:r>
              <a:rPr lang="en-GB" sz="1600" dirty="0" smtClean="0">
                <a:latin typeface="Century Gothic" panose="020B0502020202020204" pitchFamily="34" charset="0"/>
                <a:ea typeface="Calibri" panose="020F0502020204030204" pitchFamily="34" charset="0"/>
                <a:cs typeface="Times New Roman" panose="02020603050405020304" pitchFamily="18" charset="0"/>
              </a:rPr>
              <a:t>In </a:t>
            </a:r>
            <a:r>
              <a:rPr lang="en-GB" sz="1600" dirty="0">
                <a:latin typeface="Century Gothic" panose="020B0502020202020204" pitchFamily="34" charset="0"/>
                <a:ea typeface="Calibri" panose="020F0502020204030204" pitchFamily="34" charset="0"/>
                <a:cs typeface="Times New Roman" panose="02020603050405020304" pitchFamily="18" charset="0"/>
              </a:rPr>
              <a:t>conclusion, we have an abiding commitment to serve the masses of our people with diligence as well as manage the resources that have been placed at our disposal in a manner that genuinely serves their interests. The foundation has been laid for the Department to play its part in the implementation of the commitments made.</a:t>
            </a:r>
            <a:endParaRPr lang="en-ZA" sz="1600" baseline="30000" dirty="0" smtClean="0">
              <a:solidFill>
                <a:prstClr val="black"/>
              </a:solidFill>
              <a:latin typeface="Century Gothic" charset="0"/>
              <a:ea typeface="Century Gothic" charset="0"/>
              <a:cs typeface="Century Gothic"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21</a:t>
            </a:fld>
            <a:endParaRPr lang="en-US" altLang="en-US" dirty="0"/>
          </a:p>
        </p:txBody>
      </p:sp>
    </p:spTree>
    <p:extLst>
      <p:ext uri="{BB962C8B-B14F-4D97-AF65-F5344CB8AC3E}">
        <p14:creationId xmlns:p14="http://schemas.microsoft.com/office/powerpoint/2010/main" val="2435945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2878080"/>
            <a:ext cx="5745789"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dirty="0"/>
              <a:t>B | </a:t>
            </a:r>
            <a:r>
              <a:rPr spc="-3" dirty="0" smtClean="0"/>
              <a:t>20</a:t>
            </a:r>
            <a:r>
              <a:rPr lang="en-ZA" spc="-3" dirty="0" smtClean="0"/>
              <a:t>20</a:t>
            </a:r>
            <a:r>
              <a:rPr spc="-3" dirty="0" smtClean="0"/>
              <a:t>/2</a:t>
            </a:r>
            <a:r>
              <a:rPr lang="en-ZA" spc="-3" dirty="0" smtClean="0"/>
              <a:t>5</a:t>
            </a:r>
            <a:r>
              <a:rPr spc="-3" dirty="0" smtClean="0"/>
              <a:t>: </a:t>
            </a:r>
            <a:r>
              <a:rPr lang="en-ZA" dirty="0" smtClean="0"/>
              <a:t>STRATEGIC </a:t>
            </a:r>
            <a:r>
              <a:rPr spc="-49" dirty="0" smtClean="0"/>
              <a:t> </a:t>
            </a:r>
            <a:r>
              <a:rPr spc="-3" dirty="0"/>
              <a:t>PLAN</a:t>
            </a:r>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22</a:t>
            </a:fld>
            <a:endParaRPr lang="en-US" altLang="en-US" dirty="0"/>
          </a:p>
        </p:txBody>
      </p:sp>
    </p:spTree>
    <p:extLst>
      <p:ext uri="{BB962C8B-B14F-4D97-AF65-F5344CB8AC3E}">
        <p14:creationId xmlns:p14="http://schemas.microsoft.com/office/powerpoint/2010/main" val="329042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object 2"/>
          <p:cNvSpPr>
            <a:spLocks noGrp="1"/>
          </p:cNvSpPr>
          <p:nvPr>
            <p:ph type="title"/>
          </p:nvPr>
        </p:nvSpPr>
        <p:spPr>
          <a:xfrm>
            <a:off x="796615" y="770600"/>
            <a:ext cx="7143862"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smtClean="0">
                <a:latin typeface="Century Gothic" panose="020B0502020202020204" pitchFamily="34" charset="0"/>
                <a:ea typeface="Century Gothic" panose="020B0502020202020204" pitchFamily="34" charset="0"/>
                <a:cs typeface="Century Gothic" panose="020B0502020202020204" pitchFamily="34" charset="0"/>
              </a:rPr>
              <a:t>DMRE START-UP STRUCTURE </a:t>
            </a:r>
          </a:p>
        </p:txBody>
      </p:sp>
      <p:grpSp>
        <p:nvGrpSpPr>
          <p:cNvPr id="35843" name="Group 41"/>
          <p:cNvGrpSpPr>
            <a:grpSpLocks/>
          </p:cNvGrpSpPr>
          <p:nvPr/>
        </p:nvGrpSpPr>
        <p:grpSpPr bwMode="auto">
          <a:xfrm>
            <a:off x="499564" y="1258785"/>
            <a:ext cx="7997588" cy="4962886"/>
            <a:chOff x="1390462" y="2783682"/>
            <a:chExt cx="9469930" cy="4988217"/>
          </a:xfrm>
        </p:grpSpPr>
        <p:sp>
          <p:nvSpPr>
            <p:cNvPr id="4" name="Rectangle 3"/>
            <p:cNvSpPr>
              <a:spLocks noChangeArrowheads="1"/>
            </p:cNvSpPr>
            <p:nvPr/>
          </p:nvSpPr>
          <p:spPr bwMode="auto">
            <a:xfrm>
              <a:off x="1390462" y="2895200"/>
              <a:ext cx="2364006" cy="532527"/>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784"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SOEs</a:t>
              </a:r>
            </a:p>
          </p:txBody>
        </p:sp>
        <p:sp>
          <p:nvSpPr>
            <p:cNvPr id="5" name="Rectangle 4"/>
            <p:cNvSpPr>
              <a:spLocks noChangeArrowheads="1"/>
            </p:cNvSpPr>
            <p:nvPr/>
          </p:nvSpPr>
          <p:spPr bwMode="auto">
            <a:xfrm>
              <a:off x="5203773" y="2783682"/>
              <a:ext cx="2116790" cy="748045"/>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784"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Minister </a:t>
              </a:r>
            </a:p>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784"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Mr Gwede Mantashe; MP</a:t>
              </a:r>
            </a:p>
          </p:txBody>
        </p:sp>
        <p:cxnSp>
          <p:nvCxnSpPr>
            <p:cNvPr id="35848" name="Straight Connector 6"/>
            <p:cNvCxnSpPr>
              <a:cxnSpLocks noChangeShapeType="1"/>
            </p:cNvCxnSpPr>
            <p:nvPr/>
          </p:nvCxnSpPr>
          <p:spPr bwMode="auto">
            <a:xfrm>
              <a:off x="3754438" y="3198813"/>
              <a:ext cx="1449387" cy="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4680876" y="3638232"/>
              <a:ext cx="3466259" cy="45734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0"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Department </a:t>
              </a: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of Mineral Resources &amp; </a:t>
              </a: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Energy</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Director </a:t>
              </a: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General</a:t>
              </a:r>
            </a:p>
            <a:p>
              <a:pPr marL="0" marR="0" lvl="0" indent="0" algn="ctr" defTabSz="597378" rtl="0" eaLnBrk="1" fontAlgn="base" latinLnBrk="0" hangingPunct="1">
                <a:lnSpc>
                  <a:spcPct val="100000"/>
                </a:lnSpc>
                <a:spcBef>
                  <a:spcPct val="0"/>
                </a:spcBef>
                <a:spcAft>
                  <a:spcPct val="0"/>
                </a:spcAft>
                <a:buClrTx/>
                <a:buSzTx/>
                <a:buFontTx/>
                <a:buNone/>
                <a:tabLst/>
                <a:defRPr/>
              </a:pPr>
              <a:r>
                <a:rPr lang="en-US" altLang="en-US" sz="653" b="1" dirty="0" err="1"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Adv</a:t>
              </a:r>
              <a:r>
                <a:rPr lang="en-US" altLang="en-US" sz="653"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Thabo Mokoena</a:t>
              </a:r>
              <a:endPar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lang="en-US" altLang="en-US" sz="653"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1" name="Rectangle 10"/>
            <p:cNvSpPr>
              <a:spLocks noChangeArrowheads="1"/>
            </p:cNvSpPr>
            <p:nvPr/>
          </p:nvSpPr>
          <p:spPr bwMode="auto">
            <a:xfrm>
              <a:off x="7139583" y="4175858"/>
              <a:ext cx="2666846" cy="517582"/>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p>
              <a:pPr marL="0" marR="0" lvl="0" indent="0" algn="ctr" defTabSz="597378" rtl="0" eaLnBrk="1" fontAlgn="auto" latinLnBrk="0" hangingPunct="1">
                <a:lnSpc>
                  <a:spcPct val="100000"/>
                </a:lnSpc>
                <a:spcBef>
                  <a:spcPts val="0"/>
                </a:spcBef>
                <a:spcAft>
                  <a:spcPts val="0"/>
                </a:spcAft>
                <a:buClrTx/>
                <a:buSzTx/>
                <a:buFontTx/>
                <a:buNone/>
                <a:tabLst/>
                <a:defRPr/>
              </a:pPr>
              <a:r>
                <a:rPr kumimoji="0" lang="en-US" sz="653" b="1" i="0" u="none" strike="noStrike" kern="0" cap="none" spc="0" normalizeH="0" baseline="0" noProof="0" dirty="0" smtClean="0">
                  <a:ln>
                    <a:noFill/>
                  </a:ln>
                  <a:solidFill>
                    <a:prstClr val="black"/>
                  </a:solidFill>
                  <a:effectLst/>
                  <a:uLnTx/>
                  <a:uFillTx/>
                  <a:latin typeface="Century Gothic" charset="0"/>
                  <a:ea typeface="Century Gothic" charset="0"/>
                  <a:cs typeface="Century Gothic" charset="0"/>
                </a:rPr>
                <a:t>C/Directorate: Office of the Director General</a:t>
              </a:r>
              <a:endParaRPr kumimoji="0" lang="en-US"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12" name="Rectangle 11"/>
            <p:cNvSpPr>
              <a:spLocks noChangeArrowheads="1"/>
            </p:cNvSpPr>
            <p:nvPr/>
          </p:nvSpPr>
          <p:spPr bwMode="auto">
            <a:xfrm>
              <a:off x="3068442" y="4515338"/>
              <a:ext cx="2666846" cy="56625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C/Directorate </a:t>
              </a: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Audit </a:t>
              </a: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Services</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3" name="Rectangle 12"/>
            <p:cNvSpPr>
              <a:spLocks noChangeArrowheads="1"/>
            </p:cNvSpPr>
            <p:nvPr/>
          </p:nvSpPr>
          <p:spPr bwMode="auto">
            <a:xfrm>
              <a:off x="3352087" y="5862318"/>
              <a:ext cx="1067665"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ZA"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Mining, Minerals and Energy Policy </a:t>
              </a:r>
              <a:r>
                <a:rPr kumimoji="0" lang="en-ZA"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Development</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Ms</a:t>
              </a:r>
              <a:r>
                <a:rPr kumimoji="0" lang="en-US" altLang="en-US" sz="653" b="1" i="0" u="none" strike="noStrike" kern="1200" cap="none" spc="0" normalizeH="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N Ngcwabe</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4" name="Rectangle 13"/>
            <p:cNvSpPr>
              <a:spLocks noChangeArrowheads="1"/>
            </p:cNvSpPr>
            <p:nvPr/>
          </p:nvSpPr>
          <p:spPr bwMode="auto">
            <a:xfrm>
              <a:off x="5288872" y="5862318"/>
              <a:ext cx="1067665" cy="1909581"/>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Minerals and Petroleum Regulation </a:t>
              </a:r>
              <a:endParaRPr lang="en-US" altLang="en-US" sz="653"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lang="en-US" altLang="en-US" sz="653"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Adv. M Malebe</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Mr.</a:t>
              </a:r>
              <a:r>
                <a:rPr kumimoji="0" lang="en-US" altLang="en-US" sz="653" b="1" i="0" u="none" strike="noStrike" kern="1200" cap="none" spc="0" normalizeH="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T  Maqubela</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5" name="Rectangle 14"/>
            <p:cNvSpPr>
              <a:spLocks noChangeArrowheads="1"/>
            </p:cNvSpPr>
            <p:nvPr/>
          </p:nvSpPr>
          <p:spPr bwMode="auto">
            <a:xfrm>
              <a:off x="7081016" y="5876244"/>
              <a:ext cx="1066119"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Energy Programmes and Projects </a:t>
              </a:r>
              <a:endPar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lang="en-US" altLang="en-US" sz="653"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Mr. J Mbele</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C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6" name="Rectangle 15"/>
            <p:cNvSpPr>
              <a:spLocks noChangeArrowheads="1"/>
            </p:cNvSpPr>
            <p:nvPr/>
          </p:nvSpPr>
          <p:spPr bwMode="auto">
            <a:xfrm>
              <a:off x="8521108" y="5862318"/>
              <a:ext cx="1067665"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Nuclear </a:t>
              </a: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Energy</a:t>
              </a:r>
            </a:p>
            <a:p>
              <a:pPr marL="0" marR="0" lvl="0" indent="0" algn="ctr" defTabSz="597378" rtl="0" eaLnBrk="1" fontAlgn="base" latinLnBrk="0" hangingPunct="1">
                <a:lnSpc>
                  <a:spcPct val="100000"/>
                </a:lnSpc>
                <a:spcBef>
                  <a:spcPct val="0"/>
                </a:spcBef>
                <a:spcAft>
                  <a:spcPct val="0"/>
                </a:spcAft>
                <a:buClrTx/>
                <a:buSzTx/>
                <a:buFontTx/>
                <a:buNone/>
                <a:tabLst/>
                <a:defRPr/>
              </a:pPr>
              <a:endParaRPr lang="en-US" altLang="en-US" sz="653"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Mr. z Mbambo</a:t>
              </a: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7" name="Rectangle 16"/>
            <p:cNvSpPr>
              <a:spLocks noChangeArrowheads="1"/>
            </p:cNvSpPr>
            <p:nvPr/>
          </p:nvSpPr>
          <p:spPr bwMode="auto">
            <a:xfrm>
              <a:off x="1428682" y="5842270"/>
              <a:ext cx="1779708" cy="188828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Corporate Services</a:t>
              </a: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C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smtClean="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Ms </a:t>
              </a:r>
              <a:r>
                <a:rPr kumimoji="0" lang="en-US" altLang="en-US" sz="653" b="1" i="0" u="none" strike="noStrike" kern="1200" cap="none" spc="0" normalizeH="0" noProof="0" dirty="0" smtClean="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rPr>
                <a:t> P Gamede</a:t>
              </a:r>
            </a:p>
            <a:p>
              <a:pPr marL="0" marR="0" lvl="0" indent="0" algn="ctr" defTabSz="597378" rtl="0" eaLnBrk="1" fontAlgn="base" latinLnBrk="0" hangingPunct="1">
                <a:lnSpc>
                  <a:spcPct val="100000"/>
                </a:lnSpc>
                <a:spcBef>
                  <a:spcPct val="0"/>
                </a:spcBef>
                <a:spcAft>
                  <a:spcPct val="0"/>
                </a:spcAft>
                <a:buClrTx/>
                <a:buSzTx/>
                <a:buFontTx/>
                <a:buNone/>
                <a:tabLst/>
                <a:defRPr/>
              </a:pPr>
              <a:r>
                <a:rPr lang="en-US" altLang="en-US" sz="653" b="1" baseline="0" dirty="0" smtClean="0">
                  <a:latin typeface="Century Gothic" panose="020B0502020202020204" pitchFamily="34" charset="0"/>
                  <a:ea typeface="Century Gothic" panose="020B0502020202020204" pitchFamily="34" charset="0"/>
                  <a:cs typeface="Century Gothic" panose="020B0502020202020204" pitchFamily="34" charset="0"/>
                </a:rPr>
                <a:t>Ms</a:t>
              </a:r>
              <a:r>
                <a:rPr lang="en-US" altLang="en-US" sz="653" b="1" dirty="0" smtClean="0">
                  <a:latin typeface="Century Gothic" panose="020B0502020202020204" pitchFamily="34" charset="0"/>
                  <a:ea typeface="Century Gothic" panose="020B0502020202020204" pitchFamily="34" charset="0"/>
                  <a:cs typeface="Century Gothic" panose="020B0502020202020204" pitchFamily="34" charset="0"/>
                </a:rPr>
                <a:t> H Mhlongo</a:t>
              </a:r>
              <a:endParaRPr kumimoji="0" lang="en-US" altLang="en-US" sz="653"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C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9" name="Rectangle 18"/>
            <p:cNvSpPr>
              <a:spLocks noChangeArrowheads="1"/>
            </p:cNvSpPr>
            <p:nvPr/>
          </p:nvSpPr>
          <p:spPr bwMode="auto">
            <a:xfrm>
              <a:off x="9732468" y="5842270"/>
              <a:ext cx="1127924" cy="1885774"/>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US"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Branch</a:t>
              </a:r>
            </a:p>
            <a:p>
              <a:pPr marL="0" marR="0" lvl="0" indent="0" algn="ctr" defTabSz="597378" rtl="0" eaLnBrk="1" fontAlgn="base" latinLnBrk="0" hangingPunct="1">
                <a:lnSpc>
                  <a:spcPct val="100000"/>
                </a:lnSpc>
                <a:spcBef>
                  <a:spcPct val="0"/>
                </a:spcBef>
                <a:spcAft>
                  <a:spcPct val="0"/>
                </a:spcAft>
                <a:buClrTx/>
                <a:buSzTx/>
                <a:buFontTx/>
                <a:buNone/>
                <a:tabLst/>
                <a:defRPr/>
              </a:pPr>
              <a:r>
                <a:rPr kumimoji="0" lang="en-ZA" altLang="en-US" sz="653"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Mine Health and Safety Inspectorate </a:t>
              </a:r>
              <a:r>
                <a:rPr kumimoji="0" lang="en-US" altLang="en-US" sz="653" b="1" i="0" u="none" strike="noStrike" kern="1200" cap="none" spc="0" normalizeH="0" baseline="0" noProof="0" dirty="0" smtClean="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a:t>
              </a:r>
            </a:p>
            <a:p>
              <a:pPr marL="0" marR="0" lvl="0" indent="0" algn="ctr" defTabSz="597378" rtl="0" eaLnBrk="1" fontAlgn="base" latinLnBrk="0" hangingPunct="1">
                <a:lnSpc>
                  <a:spcPct val="100000"/>
                </a:lnSpc>
                <a:spcBef>
                  <a:spcPct val="0"/>
                </a:spcBef>
                <a:spcAft>
                  <a:spcPct val="0"/>
                </a:spcAft>
                <a:buClrTx/>
                <a:buSzTx/>
                <a:buFontTx/>
                <a:buNone/>
                <a:tabLst/>
                <a:defRPr/>
              </a:pPr>
              <a:r>
                <a:rPr lang="en-US" altLang="en-US" sz="653" b="1" dirty="0" smtClean="0">
                  <a:latin typeface="Century Gothic" panose="020B0502020202020204" pitchFamily="34" charset="0"/>
                  <a:ea typeface="Century Gothic" panose="020B0502020202020204" pitchFamily="34" charset="0"/>
                  <a:cs typeface="Century Gothic" panose="020B0502020202020204" pitchFamily="34" charset="0"/>
                </a:rPr>
                <a:t>Mr. D Msiza</a:t>
              </a:r>
              <a:endParaRPr kumimoji="0" lang="en-US" altLang="en-US" sz="653" b="1" i="0" u="none" strike="noStrike" kern="1200" cap="none" spc="0" normalizeH="0" baseline="0" noProof="0" dirty="0">
                <a:ln>
                  <a:noFill/>
                </a:ln>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FF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597378" rtl="0" eaLnBrk="1" fontAlgn="base" latinLnBrk="0" hangingPunct="1">
                <a:lnSpc>
                  <a:spcPct val="100000"/>
                </a:lnSpc>
                <a:spcBef>
                  <a:spcPct val="0"/>
                </a:spcBef>
                <a:spcAft>
                  <a:spcPct val="0"/>
                </a:spcAft>
                <a:buClrTx/>
                <a:buSzTx/>
                <a:buFontTx/>
                <a:buNone/>
                <a:tabLst/>
                <a:defRPr/>
              </a:pPr>
              <a:endParaRPr kumimoji="0" lang="en-US" altLang="en-US" sz="653" b="1" i="0" u="none" strike="noStrike" kern="1200" cap="none" spc="0" normalizeH="0" baseline="0" noProof="0" dirty="0">
                <a:ln>
                  <a:noFill/>
                </a:ln>
                <a:solidFill>
                  <a:srgbClr val="254061"/>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cxnSp>
          <p:nvCxnSpPr>
            <p:cNvPr id="35859" name="Straight Connector 20"/>
            <p:cNvCxnSpPr>
              <a:cxnSpLocks noChangeShapeType="1"/>
            </p:cNvCxnSpPr>
            <p:nvPr/>
          </p:nvCxnSpPr>
          <p:spPr bwMode="auto">
            <a:xfrm>
              <a:off x="6168368" y="4096544"/>
              <a:ext cx="24470" cy="1732756"/>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35860" name="Straight Connector 23"/>
            <p:cNvCxnSpPr>
              <a:cxnSpLocks noChangeShapeType="1"/>
            </p:cNvCxnSpPr>
            <p:nvPr/>
          </p:nvCxnSpPr>
          <p:spPr bwMode="auto">
            <a:xfrm>
              <a:off x="5735638" y="5081587"/>
              <a:ext cx="457200" cy="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35861" name="Straight Connector 26"/>
            <p:cNvCxnSpPr>
              <a:cxnSpLocks noChangeShapeType="1"/>
            </p:cNvCxnSpPr>
            <p:nvPr/>
          </p:nvCxnSpPr>
          <p:spPr bwMode="auto">
            <a:xfrm>
              <a:off x="6177558" y="4516437"/>
              <a:ext cx="962025" cy="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grpSp>
      <p:sp>
        <p:nvSpPr>
          <p:cNvPr id="2" name="Rectangle 1"/>
          <p:cNvSpPr/>
          <p:nvPr/>
        </p:nvSpPr>
        <p:spPr>
          <a:xfrm>
            <a:off x="4752288" y="3396440"/>
            <a:ext cx="1790114" cy="4072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CD: Strategy Monitoring &amp; Evaluation</a:t>
            </a:r>
          </a:p>
        </p:txBody>
      </p:sp>
      <p:sp>
        <p:nvSpPr>
          <p:cNvPr id="3" name="Rectangle 2"/>
          <p:cNvSpPr/>
          <p:nvPr/>
        </p:nvSpPr>
        <p:spPr>
          <a:xfrm>
            <a:off x="2182072" y="3618784"/>
            <a:ext cx="1790114" cy="68434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CD</a:t>
            </a:r>
            <a:r>
              <a:rPr kumimoji="0" lang="en-ZA" sz="653" b="1" i="0" u="none" strike="noStrike" kern="0" cap="none" spc="0" normalizeH="0" baseline="0" noProof="0" dirty="0" smtClean="0">
                <a:ln>
                  <a:noFill/>
                </a:ln>
                <a:solidFill>
                  <a:prstClr val="black"/>
                </a:solidFill>
                <a:effectLst/>
                <a:uLnTx/>
                <a:uFillTx/>
                <a:latin typeface="Century Gothic" charset="0"/>
                <a:ea typeface="Century Gothic" charset="0"/>
                <a:cs typeface="Century Gothic" charset="0"/>
              </a:rPr>
              <a:t>: Financial </a:t>
            </a: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Mgt Services</a:t>
            </a:r>
          </a:p>
        </p:txBody>
      </p:sp>
      <p:cxnSp>
        <p:nvCxnSpPr>
          <p:cNvPr id="20" name="Straight Connector 19"/>
          <p:cNvCxnSpPr/>
          <p:nvPr/>
        </p:nvCxnSpPr>
        <p:spPr>
          <a:xfrm flipH="1">
            <a:off x="4022012" y="3941026"/>
            <a:ext cx="290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52633" y="3423786"/>
            <a:ext cx="49145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09091" y="3924004"/>
            <a:ext cx="1833311" cy="37912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653" b="1" i="0" u="none" strike="noStrike" kern="0" cap="none" spc="0" normalizeH="0" baseline="0" noProof="0" dirty="0">
                <a:ln>
                  <a:noFill/>
                </a:ln>
                <a:solidFill>
                  <a:prstClr val="black"/>
                </a:solidFill>
                <a:effectLst/>
                <a:uLnTx/>
                <a:uFillTx/>
                <a:latin typeface="Century Gothic" charset="0"/>
                <a:ea typeface="Century Gothic" charset="0"/>
                <a:cs typeface="Century Gothic" charset="0"/>
              </a:rPr>
              <a:t>Directorate: Risk &amp; Integrity Mgt</a:t>
            </a:r>
          </a:p>
        </p:txBody>
      </p:sp>
      <p:cxnSp>
        <p:nvCxnSpPr>
          <p:cNvPr id="31" name="Straight Connector 30"/>
          <p:cNvCxnSpPr/>
          <p:nvPr/>
        </p:nvCxnSpPr>
        <p:spPr>
          <a:xfrm>
            <a:off x="4262890" y="4303125"/>
            <a:ext cx="44620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EFC1C99A-A5A6-43BD-9DD5-0BB52CB06A4F}" type="slidenum">
              <a:rPr lang="en-US" altLang="en-US" smtClean="0"/>
              <a:pPr>
                <a:defRPr/>
              </a:pPr>
              <a:t>23</a:t>
            </a:fld>
            <a:endParaRPr lang="en-US" altLang="en-US" dirty="0"/>
          </a:p>
        </p:txBody>
      </p:sp>
    </p:spTree>
    <p:extLst>
      <p:ext uri="{BB962C8B-B14F-4D97-AF65-F5344CB8AC3E}">
        <p14:creationId xmlns:p14="http://schemas.microsoft.com/office/powerpoint/2010/main" val="1336445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485822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START-UP STRACTURE  </a:t>
            </a:r>
            <a:endParaRPr dirty="0"/>
          </a:p>
        </p:txBody>
      </p:sp>
      <p:sp>
        <p:nvSpPr>
          <p:cNvPr id="32771" name="object 3"/>
          <p:cNvSpPr txBox="1">
            <a:spLocks noChangeArrowheads="1"/>
          </p:cNvSpPr>
          <p:nvPr/>
        </p:nvSpPr>
        <p:spPr bwMode="auto">
          <a:xfrm>
            <a:off x="395785" y="1323833"/>
            <a:ext cx="7880379" cy="267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55600" indent="-355600" algn="just">
              <a:spcBef>
                <a:spcPts val="600"/>
              </a:spcBef>
              <a:spcAft>
                <a:spcPts val="1200"/>
              </a:spcAft>
            </a:pPr>
            <a:r>
              <a:rPr lang="en-ZA" sz="1800" dirty="0" smtClean="0">
                <a:latin typeface="Arial" panose="020B0604020202020204" pitchFamily="34" charset="0"/>
                <a:ea typeface="Calibri" panose="020F0502020204030204" pitchFamily="34" charset="0"/>
                <a:cs typeface="Arial" panose="020B0604020202020204" pitchFamily="34" charset="0"/>
              </a:rPr>
              <a:t>Department of Energy and the Department of Mineral Resources have been designated to merge into a new Department of Mineral Resources and Energy as a result of the National Macro Organisation of Government, where after a start-up structure comprising of six programmes was developed. The Department is in the process of finalising the match and placing process and thereafter   we will embark on the review of the organisational structure to align it with the mandate  and strategic priorities  of the department .</a:t>
            </a:r>
          </a:p>
          <a:p>
            <a:pPr marL="355600" indent="-355600" algn="just">
              <a:spcBef>
                <a:spcPts val="600"/>
              </a:spcBef>
              <a:spcAft>
                <a:spcPts val="1200"/>
              </a:spcAft>
            </a:pPr>
            <a:r>
              <a:rPr lang="en-ZA" sz="1400" dirty="0" smtClean="0">
                <a:latin typeface="Arial" panose="020B0604020202020204" pitchFamily="34" charset="0"/>
                <a:ea typeface="Calibri" panose="020F0502020204030204" pitchFamily="34" charset="0"/>
                <a:cs typeface="Arial" panose="020B0604020202020204" pitchFamily="34" charset="0"/>
              </a:rPr>
              <a:t> </a:t>
            </a:r>
            <a:endParaRPr lang="en-ZA" sz="1400"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24</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0743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object 2"/>
          <p:cNvSpPr txBox="1">
            <a:spLocks noGrp="1"/>
          </p:cNvSpPr>
          <p:nvPr>
            <p:ph type="title"/>
          </p:nvPr>
        </p:nvSpPr>
        <p:spPr>
          <a:xfrm>
            <a:off x="796925" y="769938"/>
            <a:ext cx="6080125" cy="31115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ENTITIES REPORTING </a:t>
            </a:r>
            <a:r>
              <a:rPr dirty="0" smtClean="0"/>
              <a:t>TO</a:t>
            </a:r>
            <a:r>
              <a:rPr spc="-52" dirty="0"/>
              <a:t> </a:t>
            </a:r>
            <a:r>
              <a:rPr lang="en-ZA" dirty="0" smtClean="0"/>
              <a:t>DMRE</a:t>
            </a:r>
            <a:endParaRPr dirty="0"/>
          </a:p>
        </p:txBody>
      </p:sp>
      <p:sp>
        <p:nvSpPr>
          <p:cNvPr id="6" name="Rounded Rectangle 5"/>
          <p:cNvSpPr/>
          <p:nvPr/>
        </p:nvSpPr>
        <p:spPr>
          <a:xfrm>
            <a:off x="439998" y="1404691"/>
            <a:ext cx="3765923" cy="2514163"/>
          </a:xfrm>
          <a:prstGeom prst="roundRect">
            <a:avLst/>
          </a:prstGeom>
          <a:solidFill>
            <a:schemeClr val="accent3">
              <a:lumMod val="60000"/>
              <a:lumOff val="40000"/>
            </a:schemeClr>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600"/>
              </a:spcBef>
              <a:spcAft>
                <a:spcPts val="0"/>
              </a:spcAft>
              <a:buClrTx/>
              <a:buSzTx/>
              <a:buFontTx/>
              <a:buNone/>
              <a:tabLst/>
              <a:defRPr/>
            </a:pPr>
            <a:r>
              <a:rPr kumimoji="0" lang="en-ZA" sz="1600" b="1" i="0" u="sng" strike="noStrike" kern="1200" cap="none" spc="0" normalizeH="0" baseline="3000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MINING AND ENERGY</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Central Energy Fund (CEF Group)</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PetroSA</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Strategic Fuel </a:t>
            </a:r>
            <a:r>
              <a:rPr kumimoji="0" lang="en-US" sz="1600" b="0" i="0" u="none" strike="noStrike" kern="1200" cap="none" spc="0" normalizeH="0" baseline="30000" noProof="0" dirty="0" smtClean="0">
                <a:ln>
                  <a:noFill/>
                </a:ln>
                <a:solidFill>
                  <a:prstClr val="black"/>
                </a:solidFill>
                <a:effectLst/>
                <a:uLnTx/>
                <a:uFillTx/>
                <a:latin typeface="Century Gothic" panose="020B0502020202020204" pitchFamily="34" charset="0"/>
                <a:ea typeface="+mn-ea"/>
                <a:cs typeface="+mn-cs"/>
              </a:rPr>
              <a:t>Fund </a:t>
            </a: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(SFF)</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African Exploration Mining and Finance Corporation (AEMFC)</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Gas Development Company (iGAS)</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State Diamond Trader (SDT)</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smtClean="0">
                <a:ln>
                  <a:noFill/>
                </a:ln>
                <a:solidFill>
                  <a:prstClr val="black"/>
                </a:solidFill>
                <a:effectLst/>
                <a:uLnTx/>
                <a:uFillTx/>
                <a:latin typeface="Century Gothic" panose="020B0502020202020204" pitchFamily="34" charset="0"/>
                <a:ea typeface="+mn-ea"/>
                <a:cs typeface="+mn-cs"/>
              </a:rPr>
              <a:t>PELCHEM</a:t>
            </a:r>
            <a:endPar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p:txBody>
      </p:sp>
      <p:sp>
        <p:nvSpPr>
          <p:cNvPr id="7" name="Rounded Rectangle 6"/>
          <p:cNvSpPr/>
          <p:nvPr/>
        </p:nvSpPr>
        <p:spPr>
          <a:xfrm>
            <a:off x="4596852" y="1364143"/>
            <a:ext cx="3552064" cy="1713944"/>
          </a:xfrm>
          <a:prstGeom prst="roundRect">
            <a:avLst/>
          </a:prstGeom>
          <a:solidFill>
            <a:schemeClr val="accent3">
              <a:lumMod val="20000"/>
              <a:lumOff val="80000"/>
            </a:schemeClr>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1600" b="1" i="0" u="sng" strike="noStrike" kern="1200" cap="none" spc="0" normalizeH="0" baseline="3000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REGULATION</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National Energy Regulator  of South Africa (</a:t>
            </a: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NERSA)</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Diamond &amp; Precious Metals Regulator (SADPMR)</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Nuclear Regulator (NNR)</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Petroleum Agency of South Africa (PASA)</a:t>
            </a:r>
            <a:endParaRPr kumimoji="0" lang="en-ZA"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p:txBody>
      </p:sp>
      <p:sp>
        <p:nvSpPr>
          <p:cNvPr id="8" name="Rounded Rectangle 7"/>
          <p:cNvSpPr/>
          <p:nvPr/>
        </p:nvSpPr>
        <p:spPr>
          <a:xfrm>
            <a:off x="439997" y="4847608"/>
            <a:ext cx="3765923" cy="998855"/>
          </a:xfrm>
          <a:prstGeom prst="roundRect">
            <a:avLst/>
          </a:prstGeom>
          <a:solidFill>
            <a:schemeClr val="bg2">
              <a:lumMod val="90000"/>
            </a:schemeClr>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600"/>
              </a:spcBef>
              <a:spcAft>
                <a:spcPts val="0"/>
              </a:spcAft>
              <a:buClrTx/>
              <a:buSzTx/>
              <a:buFontTx/>
              <a:buNone/>
              <a:tabLst/>
              <a:defRPr/>
            </a:pPr>
            <a:r>
              <a:rPr kumimoji="0" lang="en-ZA" sz="1600" b="1" i="0" u="sng"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HEALTH AND SAFETY</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Mine Health and Safety Council</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National Radioactive Waste Disposal Institute (NRWDI)</a:t>
            </a:r>
            <a:endParaRPr kumimoji="0" lang="en-ZA"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p:txBody>
      </p:sp>
      <p:sp>
        <p:nvSpPr>
          <p:cNvPr id="9" name="Rounded Rectangle 8"/>
          <p:cNvSpPr/>
          <p:nvPr/>
        </p:nvSpPr>
        <p:spPr>
          <a:xfrm>
            <a:off x="4724526" y="3456908"/>
            <a:ext cx="3552064" cy="2247424"/>
          </a:xfrm>
          <a:prstGeom prst="roundRect">
            <a:avLst/>
          </a:prstGeom>
          <a:solidFill>
            <a:srgbClr val="EDFFDD"/>
          </a:solidFill>
          <a:ln>
            <a:solidFill>
              <a:schemeClr val="bg2">
                <a:lumMod val="75000"/>
              </a:schemeClr>
            </a:solidFill>
          </a:ln>
        </p:spPr>
        <p:txBody>
          <a:bodyPr wrap="square">
            <a:sp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r>
              <a:rPr kumimoji="0" lang="en-ZA" sz="1600" b="1" i="0" u="sng" strike="noStrike" kern="1200" cap="none" spc="0" normalizeH="0" baseline="3000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RESEARCH</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MINTEK</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NTP Radioisotopes (NTP)</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National Energy Development Institute (SANEDI)</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South African Nuclear Energy Corporation (NECSA</a:t>
            </a:r>
            <a:r>
              <a:rPr kumimoji="0" lang="en-US" sz="1600" b="0" i="0" u="none" strike="noStrike" kern="1200" cap="none" spc="0" normalizeH="0" baseline="30000" noProof="0" dirty="0" smtClean="0">
                <a:ln>
                  <a:noFill/>
                </a:ln>
                <a:solidFill>
                  <a:prstClr val="black"/>
                </a:solidFill>
                <a:effectLst/>
                <a:uLnTx/>
                <a:uFillTx/>
                <a:latin typeface="Century Gothic" panose="020B0502020202020204" pitchFamily="34" charset="0"/>
                <a:ea typeface="+mn-ea"/>
                <a:cs typeface="+mn-cs"/>
              </a:rPr>
              <a:t>)</a:t>
            </a:r>
          </a:p>
          <a:p>
            <a:pPr marL="174625" marR="0" lvl="0" indent="-174625" algn="just" defTabSz="81038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30000" noProof="0" dirty="0" smtClean="0">
                <a:ln>
                  <a:noFill/>
                </a:ln>
                <a:solidFill>
                  <a:prstClr val="black"/>
                </a:solidFill>
                <a:effectLst/>
                <a:uLnTx/>
                <a:uFillTx/>
                <a:latin typeface="Century Gothic" panose="020B0502020202020204" pitchFamily="34" charset="0"/>
                <a:ea typeface="+mn-ea"/>
                <a:cs typeface="+mn-cs"/>
              </a:rPr>
              <a:t>Council for Geoscience (CGS)</a:t>
            </a:r>
          </a:p>
          <a:p>
            <a:pPr marL="0" marR="0" lvl="0" indent="0" algn="just" defTabSz="810386"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rPr>
              <a:t>	</a:t>
            </a:r>
            <a:endParaRPr kumimoji="0" lang="en-ZA" sz="1600"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25</a:t>
            </a:fld>
            <a:endParaRPr lang="en-US" altLang="en-US" dirty="0"/>
          </a:p>
        </p:txBody>
      </p:sp>
    </p:spTree>
    <p:extLst>
      <p:ext uri="{BB962C8B-B14F-4D97-AF65-F5344CB8AC3E}">
        <p14:creationId xmlns:p14="http://schemas.microsoft.com/office/powerpoint/2010/main" val="3397587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18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7" name="Rectangle 16"/>
          <p:cNvSpPr/>
          <p:nvPr/>
        </p:nvSpPr>
        <p:spPr>
          <a:xfrm>
            <a:off x="5744972" y="1397652"/>
            <a:ext cx="292565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1915067" y="1397652"/>
            <a:ext cx="361377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96915" y="1397652"/>
            <a:ext cx="1499080"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7" name="Rectangle 6"/>
          <p:cNvSpPr/>
          <p:nvPr/>
        </p:nvSpPr>
        <p:spPr>
          <a:xfrm>
            <a:off x="435611" y="905073"/>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8" name="Rectangle 7"/>
          <p:cNvSpPr/>
          <p:nvPr/>
        </p:nvSpPr>
        <p:spPr>
          <a:xfrm>
            <a:off x="2030497" y="1912845"/>
            <a:ext cx="3325278" cy="175432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Ensure the macroeconomic policy alignment and coherence</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Accelerate delivery through transformative innovation- Operation Phakisa Mining Lab- galvanising growth, investment and employment creation along the mining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and energy value </a:t>
            </a:r>
            <a:r>
              <a:rPr kumimoji="0" lang="en-US" sz="1200" b="0" i="0" u="none" strike="noStrike" kern="0" cap="none" spc="0" normalizeH="0" baseline="0" noProof="0" dirty="0">
                <a:ln>
                  <a:noFill/>
                </a:ln>
                <a:solidFill>
                  <a:prstClr val="black"/>
                </a:solidFill>
                <a:effectLst/>
                <a:uLnTx/>
                <a:uFillTx/>
                <a:latin typeface="Calibri"/>
                <a:ea typeface="+mn-ea"/>
                <a:cs typeface="+mn-cs"/>
              </a:rPr>
              <a:t>chain and mining-related communities</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306595" y="2133986"/>
            <a:ext cx="1245298" cy="1015663"/>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SO1</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INVESTING IN ACCELERATED INCLUSIVE GROWTH</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5891449" y="1912845"/>
            <a:ext cx="2646405" cy="1569660"/>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Framework for a just transition to a low carbon economy developed.</a:t>
            </a:r>
          </a:p>
          <a:p>
            <a:pPr marL="228600" lvl="0" indent="-228600" defTabSz="914400">
              <a:buFont typeface="+mj-lt"/>
              <a:buAutoNum type="arabicPeriod"/>
              <a:defRPr/>
            </a:pPr>
            <a:r>
              <a:rPr lang="en-ZA" sz="1200" kern="0" dirty="0">
                <a:solidFill>
                  <a:prstClr val="black"/>
                </a:solidFill>
              </a:rPr>
              <a:t>50 investment </a:t>
            </a:r>
            <a:r>
              <a:rPr lang="en-ZA" sz="1200" kern="0" dirty="0" smtClean="0">
                <a:solidFill>
                  <a:prstClr val="black"/>
                </a:solidFill>
              </a:rPr>
              <a:t>promotion events</a:t>
            </a:r>
          </a:p>
          <a:p>
            <a:pPr marL="228600" lvl="0" indent="-228600" defTabSz="914400">
              <a:buFont typeface="+mj-lt"/>
              <a:buAutoNum type="arabicPeriod"/>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Increase in the number of direct jobs created as per investment, from zero in 2016 to 5 percent in 2020, with up to 34 000 additional jobs created over the MTSF</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509291" y="156230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049377" y="1612806"/>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718648" y="161280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300249" y="4248832"/>
            <a:ext cx="1245298" cy="1200329"/>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SO2</a:t>
            </a:r>
            <a:r>
              <a:rPr kumimoji="0" lang="en-US" sz="12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INDUSTRIALISATION, LOCALISATION AND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EXPORTS PROMOTED</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2021433" y="4141110"/>
            <a:ext cx="3325278" cy="1015663"/>
          </a:xfrm>
          <a:prstGeom prst="rect">
            <a:avLst/>
          </a:prstGeom>
          <a:solidFill>
            <a:schemeClr val="bg1">
              <a:lumMod val="85000"/>
            </a:schemeClr>
          </a:solidFill>
          <a:ln>
            <a:solidFill>
              <a:sysClr val="window" lastClr="FFFFFF">
                <a:lumMod val="95000"/>
              </a:sysClr>
            </a:solid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Create a conducive environment that enables national priority sectors to support industrialisation and localisation, leading to increased exports, employment, and youth- and women-owned SMME participation</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5905963" y="4138964"/>
            <a:ext cx="2646405" cy="461665"/>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Master </a:t>
            </a:r>
            <a:r>
              <a:rPr kumimoji="0" lang="en-US" sz="1200" b="0" i="0" u="none" strike="noStrike" kern="0" cap="none" spc="0" normalizeH="0" baseline="0" noProof="0" dirty="0">
                <a:ln>
                  <a:noFill/>
                </a:ln>
                <a:solidFill>
                  <a:prstClr val="black"/>
                </a:solidFill>
                <a:effectLst/>
                <a:uLnTx/>
                <a:uFillTx/>
                <a:latin typeface="Calibri"/>
                <a:ea typeface="+mn-ea"/>
                <a:cs typeface="+mn-cs"/>
              </a:rPr>
              <a:t>plans developed and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implemented</a:t>
            </a:r>
            <a:endParaRPr kumimoji="0" lang="en-ZA" sz="1200" b="0" i="0" u="none" strike="noStrike" kern="0" cap="none" spc="0" normalizeH="0" baseline="0" noProof="0" dirty="0">
              <a:ln>
                <a:noFill/>
              </a:ln>
              <a:solidFill>
                <a:srgbClr val="FF0000"/>
              </a:solidFill>
              <a:effectLst/>
              <a:uLnTx/>
              <a:uFillTx/>
              <a:latin typeface="Calibri"/>
              <a:ea typeface="+mn-ea"/>
              <a:cs typeface="+mn-cs"/>
            </a:endParaRPr>
          </a:p>
        </p:txBody>
      </p:sp>
      <p:sp>
        <p:nvSpPr>
          <p:cNvPr id="20" name="Right Arrow 19"/>
          <p:cNvSpPr/>
          <p:nvPr/>
        </p:nvSpPr>
        <p:spPr>
          <a:xfrm>
            <a:off x="1718231" y="3093880"/>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ight Arrow 20"/>
          <p:cNvSpPr/>
          <p:nvPr/>
        </p:nvSpPr>
        <p:spPr>
          <a:xfrm>
            <a:off x="5556243" y="305636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26</a:t>
            </a:fld>
            <a:endParaRPr lang="en-ZA" dirty="0">
              <a:solidFill>
                <a:prstClr val="black">
                  <a:tint val="75000"/>
                </a:prstClr>
              </a:solidFill>
            </a:endParaRPr>
          </a:p>
        </p:txBody>
      </p:sp>
    </p:spTree>
    <p:extLst>
      <p:ext uri="{BB962C8B-B14F-4D97-AF65-F5344CB8AC3E}">
        <p14:creationId xmlns:p14="http://schemas.microsoft.com/office/powerpoint/2010/main" val="1391723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695"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3" name="Rectangle 12"/>
          <p:cNvSpPr/>
          <p:nvPr/>
        </p:nvSpPr>
        <p:spPr>
          <a:xfrm>
            <a:off x="5646998" y="1364994"/>
            <a:ext cx="2925657" cy="4675688"/>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1817093" y="1364994"/>
            <a:ext cx="3613777" cy="4675688"/>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98941" y="1364994"/>
            <a:ext cx="1499080" cy="4675688"/>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97038" y="254205"/>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435611" y="887786"/>
            <a:ext cx="7840980" cy="369332"/>
          </a:xfrm>
          <a:prstGeom prst="rect">
            <a:avLst/>
          </a:prstGeom>
          <a:solidFill>
            <a:srgbClr val="FFC000"/>
          </a:solidFill>
          <a:ln>
            <a:solidFill>
              <a:srgbClr val="696969"/>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7" name="Rectangle 6"/>
          <p:cNvSpPr/>
          <p:nvPr/>
        </p:nvSpPr>
        <p:spPr>
          <a:xfrm>
            <a:off x="1949824" y="1716421"/>
            <a:ext cx="3348317" cy="267765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Implement the Integrated Resource Plan 2019</a:t>
            </a: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Diversify energy sources by implementing the approved Integrated Resource Plan</a:t>
            </a: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Security of supply and diversify liquid fuels</a:t>
            </a: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Implement the Nuclear New Build Programme at scale and pace that the country can afford to ensure security of energy supply</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460375"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Koeberg </a:t>
            </a:r>
            <a:r>
              <a:rPr kumimoji="0" lang="en-US" sz="1200" b="0" i="0" u="none" strike="noStrike" kern="0" cap="none" spc="0" normalizeH="0" baseline="0" noProof="0" dirty="0">
                <a:ln>
                  <a:noFill/>
                </a:ln>
                <a:solidFill>
                  <a:prstClr val="black"/>
                </a:solidFill>
                <a:effectLst/>
                <a:uLnTx/>
                <a:uFillTx/>
                <a:latin typeface="Calibri"/>
                <a:ea typeface="+mn-ea"/>
                <a:cs typeface="+mn-cs"/>
              </a:rPr>
              <a:t>Nuclear Power Plant life extended beyond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2024</a:t>
            </a:r>
            <a:endParaRPr lang="en-ZA" sz="1200" kern="0" noProof="0" dirty="0">
              <a:solidFill>
                <a:prstClr val="black"/>
              </a:solidFill>
              <a:latin typeface="Calibri"/>
            </a:endParaRPr>
          </a:p>
          <a:p>
            <a:pPr marL="171450" indent="-171450" defTabSz="914400">
              <a:buFont typeface="Arial" panose="020B0604020202020204" pitchFamily="34" charset="0"/>
              <a:buChar char="•"/>
              <a:defRPr/>
            </a:pPr>
            <a:r>
              <a:rPr lang="en-US" sz="1200" kern="0" noProof="0" dirty="0" smtClean="0">
                <a:latin typeface="Calibri"/>
              </a:rPr>
              <a:t>Replacement of SAFARI1 Research </a:t>
            </a:r>
            <a:r>
              <a:rPr lang="en-US" sz="1200" kern="0" dirty="0" smtClean="0">
                <a:latin typeface="Calibri"/>
              </a:rPr>
              <a:t>Reactor by new </a:t>
            </a:r>
            <a:r>
              <a:rPr kumimoji="0" lang="en-US" sz="1200" b="0" i="0" u="none" strike="noStrike" kern="0" cap="none" spc="0" normalizeH="0" baseline="0" noProof="0" dirty="0" smtClean="0">
                <a:ln>
                  <a:noFill/>
                </a:ln>
                <a:effectLst/>
                <a:uLnTx/>
                <a:uFillTx/>
                <a:latin typeface="Calibri"/>
                <a:ea typeface="+mn-ea"/>
                <a:cs typeface="+mn-cs"/>
              </a:rPr>
              <a:t>Multi –Purpose</a:t>
            </a:r>
            <a:r>
              <a:rPr kumimoji="0" lang="en-US" sz="1200" b="0" i="0" u="none" strike="noStrike" kern="0" cap="none" spc="0" normalizeH="0" noProof="0" dirty="0" smtClean="0">
                <a:ln>
                  <a:noFill/>
                </a:ln>
                <a:effectLst/>
                <a:uLnTx/>
                <a:uFillTx/>
                <a:latin typeface="Calibri"/>
                <a:ea typeface="+mn-ea"/>
                <a:cs typeface="+mn-cs"/>
              </a:rPr>
              <a:t> Reactor </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Establishment </a:t>
            </a:r>
            <a:r>
              <a:rPr kumimoji="0" lang="en-US" sz="1200" b="0" i="0" u="none" strike="noStrike" kern="0" cap="none" spc="0" normalizeH="0" baseline="0" noProof="0" dirty="0">
                <a:ln>
                  <a:noFill/>
                </a:ln>
                <a:solidFill>
                  <a:prstClr val="black"/>
                </a:solidFill>
                <a:effectLst/>
                <a:uLnTx/>
                <a:uFillTx/>
                <a:latin typeface="Calibri"/>
                <a:ea typeface="+mn-ea"/>
                <a:cs typeface="+mn-cs"/>
              </a:rPr>
              <a:t>of the Centralised Interim Facility for sustainable management of radioactive waste</a:t>
            </a:r>
          </a:p>
        </p:txBody>
      </p:sp>
      <p:sp>
        <p:nvSpPr>
          <p:cNvPr id="8" name="Rectangle 7"/>
          <p:cNvSpPr/>
          <p:nvPr/>
        </p:nvSpPr>
        <p:spPr>
          <a:xfrm>
            <a:off x="158831" y="2816792"/>
            <a:ext cx="1245298" cy="646331"/>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SO3</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lvl="0" algn="ctr" defTabSz="914400">
              <a:defRPr/>
            </a:pPr>
            <a:r>
              <a:rPr lang="en-US" sz="1200" kern="0" dirty="0" smtClean="0">
                <a:solidFill>
                  <a:prstClr val="black"/>
                </a:solidFill>
              </a:rPr>
              <a:t>SECURE SUPPLY </a:t>
            </a:r>
            <a:r>
              <a:rPr lang="en-US" sz="1200" kern="0" dirty="0">
                <a:solidFill>
                  <a:prstClr val="black"/>
                </a:solidFill>
              </a:rPr>
              <a:t>OF </a:t>
            </a:r>
            <a:r>
              <a:rPr lang="en-US" sz="1200" kern="0" dirty="0" smtClean="0">
                <a:solidFill>
                  <a:prstClr val="black"/>
                </a:solidFill>
              </a:rPr>
              <a:t>ENERGY </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718130" y="1634776"/>
            <a:ext cx="2786176" cy="3816429"/>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Strategy </a:t>
            </a:r>
            <a:r>
              <a:rPr kumimoji="0" lang="en-ZA" sz="1100" b="0" i="0" u="none" strike="noStrike" kern="0" cap="none" spc="0" normalizeH="0" baseline="0" noProof="0" dirty="0">
                <a:ln>
                  <a:noFill/>
                </a:ln>
                <a:solidFill>
                  <a:prstClr val="black"/>
                </a:solidFill>
                <a:effectLst/>
                <a:uLnTx/>
                <a:uFillTx/>
                <a:latin typeface="Calibri"/>
                <a:ea typeface="+mn-ea"/>
                <a:cs typeface="+mn-cs"/>
              </a:rPr>
              <a:t>and plan for liquid fuels updated by 2022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0" cap="none" spc="0" normalizeH="0" baseline="0" noProof="0" dirty="0">
                <a:ln>
                  <a:noFill/>
                </a:ln>
                <a:solidFill>
                  <a:prstClr val="black"/>
                </a:solidFill>
                <a:effectLst/>
                <a:uLnTx/>
                <a:uFillTx/>
                <a:latin typeface="Calibri"/>
                <a:ea typeface="+mn-ea"/>
                <a:cs typeface="+mn-cs"/>
              </a:rPr>
              <a:t>Feasibility study on new oil refinery completed by 31 March 2021 and final investment  decision made</a:t>
            </a:r>
          </a:p>
          <a:p>
            <a:pPr marL="228600" lvl="0" indent="-228600" defTabSz="914400">
              <a:buFont typeface="+mj-lt"/>
              <a:buAutoNum type="arabicPeriod" startAt="5"/>
              <a:defRPr/>
            </a:pPr>
            <a:r>
              <a:rPr lang="en-ZA" sz="1100" kern="0" dirty="0">
                <a:solidFill>
                  <a:prstClr val="black"/>
                </a:solidFill>
              </a:rPr>
              <a:t>20-year extension of </a:t>
            </a:r>
            <a:r>
              <a:rPr lang="en-ZA" sz="1100" kern="0" dirty="0" smtClean="0">
                <a:solidFill>
                  <a:prstClr val="black"/>
                </a:solidFill>
              </a:rPr>
              <a:t>Koeberg Nuclear </a:t>
            </a:r>
            <a:r>
              <a:rPr lang="en-ZA" sz="1100" kern="0" dirty="0">
                <a:solidFill>
                  <a:prstClr val="black"/>
                </a:solidFill>
              </a:rPr>
              <a:t>Power Plant’s </a:t>
            </a:r>
            <a:r>
              <a:rPr lang="en-ZA" sz="1100" kern="0" dirty="0" smtClean="0">
                <a:solidFill>
                  <a:prstClr val="black"/>
                </a:solidFill>
              </a:rPr>
              <a:t>life completed </a:t>
            </a:r>
            <a:r>
              <a:rPr lang="en-ZA" sz="1100" kern="0" dirty="0">
                <a:solidFill>
                  <a:prstClr val="black"/>
                </a:solidFill>
              </a:rPr>
              <a:t>by </a:t>
            </a:r>
            <a:r>
              <a:rPr lang="en-ZA" sz="1100" kern="0" dirty="0" smtClean="0">
                <a:solidFill>
                  <a:prstClr val="black"/>
                </a:solidFill>
              </a:rPr>
              <a:t>2024</a:t>
            </a:r>
          </a:p>
          <a:p>
            <a:pPr marL="228600" lvl="0" indent="-228600" defTabSz="914400">
              <a:buFont typeface="+mj-lt"/>
              <a:buAutoNum type="arabicPeriod" startAt="5"/>
              <a:defRPr/>
            </a:pPr>
            <a:r>
              <a:rPr lang="en-ZA" sz="1100" kern="0" dirty="0" smtClean="0">
                <a:solidFill>
                  <a:prstClr val="black"/>
                </a:solidFill>
              </a:rPr>
              <a:t>2500MW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nuclear </a:t>
            </a:r>
            <a:r>
              <a:rPr kumimoji="0" lang="en-ZA" sz="1100" b="0" i="0" u="none" strike="noStrike" kern="0" cap="none" spc="0" normalizeH="0" baseline="0" noProof="0" dirty="0">
                <a:ln>
                  <a:noFill/>
                </a:ln>
                <a:solidFill>
                  <a:prstClr val="black"/>
                </a:solidFill>
                <a:effectLst/>
                <a:uLnTx/>
                <a:uFillTx/>
                <a:latin typeface="Calibri"/>
                <a:ea typeface="+mn-ea"/>
                <a:cs typeface="+mn-cs"/>
              </a:rPr>
              <a:t>energy procured by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ZA" sz="1100" kern="0" dirty="0" smtClean="0">
                <a:solidFill>
                  <a:prstClr val="black"/>
                </a:solidFill>
                <a:latin typeface="Calibri"/>
              </a:rPr>
              <a:t>New</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 </a:t>
            </a:r>
            <a:r>
              <a:rPr kumimoji="0" lang="en-ZA" sz="1100" b="0" i="0" u="none" strike="noStrike" kern="0" cap="none" spc="0" normalizeH="0" baseline="0" noProof="0" dirty="0">
                <a:ln>
                  <a:noFill/>
                </a:ln>
                <a:solidFill>
                  <a:prstClr val="black"/>
                </a:solidFill>
                <a:effectLst/>
                <a:uLnTx/>
                <a:uFillTx/>
                <a:latin typeface="Calibri"/>
                <a:ea typeface="+mn-ea"/>
                <a:cs typeface="+mn-cs"/>
              </a:rPr>
              <a:t>Multi-Purpose Reactor procured by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Centralised </a:t>
            </a:r>
            <a:r>
              <a:rPr kumimoji="0" lang="en-ZA" sz="1100" b="0" i="0" u="none" strike="noStrike" kern="0" cap="none" spc="0" normalizeH="0" baseline="0" noProof="0" dirty="0">
                <a:ln>
                  <a:noFill/>
                </a:ln>
                <a:solidFill>
                  <a:prstClr val="black"/>
                </a:solidFill>
                <a:effectLst/>
                <a:uLnTx/>
                <a:uFillTx/>
                <a:latin typeface="Calibri"/>
                <a:ea typeface="+mn-ea"/>
                <a:cs typeface="+mn-cs"/>
              </a:rPr>
              <a:t>Interim </a:t>
            </a:r>
            <a:r>
              <a:rPr lang="en-ZA" sz="1100" kern="0" dirty="0" smtClean="0">
                <a:solidFill>
                  <a:prstClr val="black"/>
                </a:solidFill>
                <a:latin typeface="Calibri"/>
              </a:rPr>
              <a:t>Radioactive Waste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Storage </a:t>
            </a:r>
            <a:r>
              <a:rPr kumimoji="0" lang="en-ZA" sz="1100" b="0" i="0" u="none" strike="noStrike" kern="0" cap="none" spc="0" normalizeH="0" baseline="0" noProof="0" dirty="0">
                <a:ln>
                  <a:noFill/>
                </a:ln>
                <a:solidFill>
                  <a:prstClr val="black"/>
                </a:solidFill>
                <a:effectLst/>
                <a:uLnTx/>
                <a:uFillTx/>
                <a:latin typeface="Calibri"/>
                <a:ea typeface="+mn-ea"/>
                <a:cs typeface="+mn-cs"/>
              </a:rPr>
              <a:t>Facility procured by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2024</a:t>
            </a:r>
          </a:p>
          <a:p>
            <a:pPr marL="228600" lvl="0" indent="-228600" defTabSz="914400">
              <a:buFont typeface="+mj-lt"/>
              <a:buAutoNum type="arabicPeriod" startAt="5"/>
              <a:defRPr/>
            </a:pPr>
            <a:r>
              <a:rPr lang="en-US" sz="1100" kern="0" dirty="0"/>
              <a:t>Emergency procurement Programme: Procure 2000MW from projects  that connect within 12 months from approval</a:t>
            </a:r>
          </a:p>
          <a:p>
            <a:pPr marL="228600" lvl="0" indent="-228600" defTabSz="914400">
              <a:buFont typeface="+mj-lt"/>
              <a:buAutoNum type="arabicPeriod" startAt="5"/>
              <a:defRPr/>
            </a:pPr>
            <a:r>
              <a:rPr lang="en-US" sz="1100" kern="0" dirty="0"/>
              <a:t>Enable procurement of projects in line with the IRP allocations from year 2022; 1500MW – Coal, 9400MW – Renewables, 3000MW – Gas and 2500MW – Hydro </a:t>
            </a:r>
          </a:p>
          <a:p>
            <a:pPr marL="228600" lvl="0" indent="-228600" defTabSz="914400">
              <a:buFont typeface="+mj-lt"/>
              <a:buAutoNum type="arabicPeriod" startAt="5"/>
              <a:defRPr/>
            </a:pPr>
            <a:endParaRPr lang="en-ZA" sz="1100" kern="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endParaRPr kumimoji="0" lang="en-ZA"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238719" y="1364994"/>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951403" y="1364994"/>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550337" y="1342030"/>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ight Arrow 15"/>
          <p:cNvSpPr/>
          <p:nvPr/>
        </p:nvSpPr>
        <p:spPr>
          <a:xfrm>
            <a:off x="1620257" y="3061222"/>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ight Arrow 17"/>
          <p:cNvSpPr/>
          <p:nvPr/>
        </p:nvSpPr>
        <p:spPr>
          <a:xfrm>
            <a:off x="5458269" y="3023711"/>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Slide Number Placeholder 16"/>
          <p:cNvSpPr>
            <a:spLocks noGrp="1"/>
          </p:cNvSpPr>
          <p:nvPr>
            <p:ph type="sldNum" sz="quarter" idx="12"/>
          </p:nvPr>
        </p:nvSpPr>
        <p:spPr/>
        <p:txBody>
          <a:bodyPr/>
          <a:lstStyle/>
          <a:p>
            <a:fld id="{6A2CCF23-A1DA-4706-BBB0-748FEC5356DD}" type="slidenum">
              <a:rPr lang="en-ZA" smtClean="0">
                <a:solidFill>
                  <a:prstClr val="black">
                    <a:tint val="75000"/>
                  </a:prstClr>
                </a:solidFill>
              </a:rPr>
              <a:pPr/>
              <a:t>27</a:t>
            </a:fld>
            <a:endParaRPr lang="en-ZA" dirty="0">
              <a:solidFill>
                <a:prstClr val="black">
                  <a:tint val="75000"/>
                </a:prstClr>
              </a:solidFill>
            </a:endParaRPr>
          </a:p>
        </p:txBody>
      </p:sp>
    </p:spTree>
    <p:extLst>
      <p:ext uri="{BB962C8B-B14F-4D97-AF65-F5344CB8AC3E}">
        <p14:creationId xmlns:p14="http://schemas.microsoft.com/office/powerpoint/2010/main" val="246206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718"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1" name="Rectangle 20"/>
          <p:cNvSpPr/>
          <p:nvPr/>
        </p:nvSpPr>
        <p:spPr>
          <a:xfrm>
            <a:off x="5655634" y="1607040"/>
            <a:ext cx="2925657" cy="3610419"/>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1836362" y="1607040"/>
            <a:ext cx="3613777" cy="3610419"/>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p:cNvSpPr/>
          <p:nvPr/>
        </p:nvSpPr>
        <p:spPr>
          <a:xfrm>
            <a:off x="80683" y="1607040"/>
            <a:ext cx="1499080" cy="3610419"/>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13887" y="210547"/>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346295" y="987814"/>
            <a:ext cx="7930296" cy="338554"/>
          </a:xfrm>
          <a:prstGeom prst="rect">
            <a:avLst/>
          </a:prstGeom>
          <a:solidFill>
            <a:srgbClr val="FFC000"/>
          </a:solidFill>
          <a:ln>
            <a:solidFill>
              <a:srgbClr val="ED7D3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600" b="1" i="0" u="none" strike="noStrike" kern="0" cap="none" spc="0" normalizeH="0" baseline="0" noProof="0" dirty="0" smtClean="0">
                <a:ln>
                  <a:noFill/>
                </a:ln>
                <a:solidFill>
                  <a:prstClr val="black"/>
                </a:solidFill>
                <a:effectLst/>
                <a:uLnTx/>
                <a:uFillTx/>
                <a:latin typeface="Calibri"/>
                <a:ea typeface="+mn-ea"/>
                <a:cs typeface="+mn-cs"/>
              </a:rPr>
              <a:t>5 </a:t>
            </a:r>
            <a:r>
              <a:rPr kumimoji="0" lang="en-ZA" sz="1600" b="1" i="0" u="none" strike="noStrike" kern="0" cap="none" spc="0" normalizeH="0" baseline="0" noProof="0" dirty="0">
                <a:ln>
                  <a:noFill/>
                </a:ln>
                <a:solidFill>
                  <a:prstClr val="black"/>
                </a:solidFill>
                <a:effectLst/>
                <a:uLnTx/>
                <a:uFillTx/>
                <a:latin typeface="Calibri"/>
                <a:ea typeface="+mn-ea"/>
                <a:cs typeface="+mn-cs"/>
              </a:rPr>
              <a:t>- </a:t>
            </a:r>
            <a:r>
              <a:rPr kumimoji="0" lang="en-US" sz="1600" b="1" i="0" u="none" strike="noStrike" kern="0" cap="none" spc="0" normalizeH="0" baseline="0" noProof="0" dirty="0">
                <a:ln>
                  <a:noFill/>
                </a:ln>
                <a:solidFill>
                  <a:prstClr val="black"/>
                </a:solidFill>
                <a:effectLst/>
                <a:uLnTx/>
                <a:uFillTx/>
                <a:latin typeface="Calibri"/>
                <a:ea typeface="+mn-ea"/>
                <a:cs typeface="+mn-cs"/>
              </a:rPr>
              <a:t>SPATIAL INTEGRATION, HUMAN SETTLEMENTS &amp; LOCAL GOVERNMENT</a:t>
            </a:r>
            <a:endParaRPr kumimoji="0" lang="en-ZA" sz="16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895905" y="2247490"/>
            <a:ext cx="3456024" cy="646331"/>
          </a:xfrm>
          <a:prstGeom prst="rect">
            <a:avLst/>
          </a:prstGeom>
          <a:solidFill>
            <a:schemeClr val="bg1">
              <a:lumMod val="85000"/>
            </a:schemeClr>
          </a:solidFill>
          <a:ln>
            <a:no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Implement 4 sectors GHG emission reduction implementation plan (contribution from the largest emitters of GHG)</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147786" y="2247490"/>
            <a:ext cx="1245298" cy="830997"/>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SO4</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Green House Gas (GHG) REDUCED</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674969" y="2247490"/>
            <a:ext cx="2715998" cy="600164"/>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13.42</a:t>
            </a:r>
            <a:r>
              <a:rPr kumimoji="0" lang="en-US" sz="1100" b="0" i="0" u="none" strike="noStrike" kern="0" cap="none" spc="0" normalizeH="0" baseline="0" noProof="0" dirty="0">
                <a:ln>
                  <a:noFill/>
                </a:ln>
                <a:solidFill>
                  <a:prstClr val="black"/>
                </a:solidFill>
                <a:effectLst/>
                <a:uLnTx/>
                <a:uFillTx/>
                <a:latin typeface="Calibri"/>
                <a:ea typeface="+mn-ea"/>
                <a:cs typeface="+mn-cs"/>
              </a:rPr>
              <a:t>% reduction in total GHG emissions by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1"/>
              <a:tabLst/>
              <a:defRPr/>
            </a:pPr>
            <a:endParaRPr kumimoji="0" lang="en-ZA"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6295" y="1607040"/>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951403" y="1607040"/>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550337" y="158407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169049" y="3509374"/>
            <a:ext cx="1245298" cy="1015663"/>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SO5</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STATE OF GEOLOGICAL INFRA IMPROVED </a:t>
            </a:r>
          </a:p>
        </p:txBody>
      </p:sp>
      <p:sp>
        <p:nvSpPr>
          <p:cNvPr id="14" name="Rectangle 13"/>
          <p:cNvSpPr/>
          <p:nvPr/>
        </p:nvSpPr>
        <p:spPr>
          <a:xfrm>
            <a:off x="1895905" y="3694039"/>
            <a:ext cx="3456024" cy="1200329"/>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Strategy developed for Acid Mine Drainage </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Mitigation (AMD)</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Mine water/wastewater management plans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5674968" y="3713711"/>
            <a:ext cx="2715998" cy="1277273"/>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14.1 </a:t>
            </a:r>
            <a:r>
              <a:rPr kumimoji="0" lang="en-ZA" sz="1100" b="0" i="0" u="none" strike="noStrike" kern="0" cap="none" spc="0" normalizeH="0" baseline="0" noProof="0" dirty="0">
                <a:ln>
                  <a:noFill/>
                </a:ln>
                <a:solidFill>
                  <a:prstClr val="black"/>
                </a:solidFill>
                <a:effectLst/>
                <a:uLnTx/>
                <a:uFillTx/>
                <a:latin typeface="Calibri"/>
                <a:ea typeface="+mn-ea"/>
                <a:cs typeface="+mn-cs"/>
              </a:rPr>
              <a:t>strategy developed for AMD Mitigation</a:t>
            </a:r>
          </a:p>
          <a:p>
            <a:pPr marR="0" lvl="0" algn="l" defTabSz="914400" rtl="0" eaLnBrk="1" fontAlgn="auto" latinLnBrk="0" hangingPunct="1">
              <a:lnSpc>
                <a:spcPct val="100000"/>
              </a:lnSpc>
              <a:spcBef>
                <a:spcPts val="0"/>
              </a:spcBef>
              <a:spcAft>
                <a:spcPts val="0"/>
              </a:spcAft>
              <a:buClrTx/>
              <a:buSzTx/>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15.3 </a:t>
            </a:r>
            <a:r>
              <a:rPr kumimoji="0" lang="en-ZA" sz="1100" b="0" i="0" u="none" strike="noStrike" kern="0" cap="none" spc="0" normalizeH="0" baseline="0" noProof="0" dirty="0">
                <a:ln>
                  <a:noFill/>
                </a:ln>
                <a:solidFill>
                  <a:prstClr val="black"/>
                </a:solidFill>
                <a:effectLst/>
                <a:uLnTx/>
                <a:uFillTx/>
                <a:latin typeface="Calibri"/>
                <a:ea typeface="+mn-ea"/>
                <a:cs typeface="+mn-cs"/>
              </a:rPr>
              <a:t>mine water/ wastewater management plans </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implemented</a:t>
            </a:r>
          </a:p>
          <a:p>
            <a:pPr defTabSz="914400">
              <a:defRPr/>
            </a:pPr>
            <a:r>
              <a:rPr lang="en-US" sz="1100" kern="0" dirty="0" smtClean="0">
                <a:solidFill>
                  <a:prstClr val="black"/>
                </a:solidFill>
              </a:rPr>
              <a:t>16.Rollout of </a:t>
            </a:r>
            <a:r>
              <a:rPr lang="en-US" sz="1100" kern="0" dirty="0">
                <a:solidFill>
                  <a:prstClr val="black"/>
                </a:solidFill>
              </a:rPr>
              <a:t>municipal electricity asset management framework </a:t>
            </a:r>
            <a:r>
              <a:rPr lang="en-US" sz="1100" kern="0" dirty="0" smtClean="0">
                <a:solidFill>
                  <a:prstClr val="black"/>
                </a:solidFill>
              </a:rPr>
              <a:t>developed</a:t>
            </a:r>
            <a:endParaRPr lang="en-ZA" sz="1100" kern="0" dirty="0">
              <a:solidFill>
                <a:prstClr val="black"/>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2"/>
              <a:tabLst/>
              <a:defRPr/>
            </a:pP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2"/>
              <a:tabLst/>
              <a:defRPr/>
            </a:pPr>
            <a:endParaRPr kumimoji="0" lang="en-ZA"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Right Arrow 15"/>
          <p:cNvSpPr/>
          <p:nvPr/>
        </p:nvSpPr>
        <p:spPr>
          <a:xfrm>
            <a:off x="1579762" y="240702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ight Arrow 16"/>
          <p:cNvSpPr/>
          <p:nvPr/>
        </p:nvSpPr>
        <p:spPr>
          <a:xfrm>
            <a:off x="1571505" y="386613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ight Arrow 18"/>
          <p:cNvSpPr/>
          <p:nvPr/>
        </p:nvSpPr>
        <p:spPr>
          <a:xfrm>
            <a:off x="5432481" y="239325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ight Arrow 19"/>
          <p:cNvSpPr/>
          <p:nvPr/>
        </p:nvSpPr>
        <p:spPr>
          <a:xfrm>
            <a:off x="5424224" y="385237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Slide Number Placeholder 22"/>
          <p:cNvSpPr>
            <a:spLocks noGrp="1"/>
          </p:cNvSpPr>
          <p:nvPr>
            <p:ph type="sldNum" sz="quarter" idx="12"/>
          </p:nvPr>
        </p:nvSpPr>
        <p:spPr/>
        <p:txBody>
          <a:bodyPr/>
          <a:lstStyle/>
          <a:p>
            <a:fld id="{6A2CCF23-A1DA-4706-BBB0-748FEC5356DD}" type="slidenum">
              <a:rPr lang="en-ZA" smtClean="0">
                <a:solidFill>
                  <a:prstClr val="black">
                    <a:tint val="75000"/>
                  </a:prstClr>
                </a:solidFill>
              </a:rPr>
              <a:pPr/>
              <a:t>28</a:t>
            </a:fld>
            <a:endParaRPr lang="en-ZA" dirty="0">
              <a:solidFill>
                <a:prstClr val="black">
                  <a:tint val="75000"/>
                </a:prstClr>
              </a:solidFill>
            </a:endParaRPr>
          </a:p>
        </p:txBody>
      </p:sp>
    </p:spTree>
    <p:extLst>
      <p:ext uri="{BB962C8B-B14F-4D97-AF65-F5344CB8AC3E}">
        <p14:creationId xmlns:p14="http://schemas.microsoft.com/office/powerpoint/2010/main" val="960777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746"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6" name="Rectangle 15"/>
          <p:cNvSpPr/>
          <p:nvPr/>
        </p:nvSpPr>
        <p:spPr>
          <a:xfrm>
            <a:off x="5655634" y="1297759"/>
            <a:ext cx="2728533" cy="4430687"/>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2014836" y="1297759"/>
            <a:ext cx="3424670" cy="4430687"/>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282388" y="1297759"/>
            <a:ext cx="1499080" cy="4430687"/>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435610" y="884459"/>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6 </a:t>
            </a:r>
            <a:r>
              <a:rPr kumimoji="0" lang="en-ZA" sz="1800" b="1" i="0" u="none" strike="noStrike" kern="0" cap="none" spc="0" normalizeH="0" baseline="0" noProof="0" dirty="0">
                <a:ln>
                  <a:noFill/>
                </a:ln>
                <a:solidFill>
                  <a:prstClr val="black"/>
                </a:solidFill>
                <a:effectLst/>
                <a:uLnTx/>
                <a:uFillTx/>
                <a:latin typeface="Calibri"/>
                <a:ea typeface="+mn-ea"/>
                <a:cs typeface="+mn-cs"/>
              </a:rPr>
              <a:t>- </a:t>
            </a:r>
            <a:r>
              <a:rPr kumimoji="0" lang="en-US" sz="1800" b="1" i="0" u="none" strike="noStrike" kern="0" cap="none" spc="0" normalizeH="0" baseline="0" noProof="0" dirty="0">
                <a:ln>
                  <a:noFill/>
                </a:ln>
                <a:solidFill>
                  <a:prstClr val="black"/>
                </a:solidFill>
                <a:effectLst/>
                <a:uLnTx/>
                <a:uFillTx/>
                <a:latin typeface="Calibri"/>
                <a:ea typeface="+mn-ea"/>
                <a:cs typeface="+mn-cs"/>
              </a:rPr>
              <a:t>SOCIAL COHESION AND SAFE COMMUNITIES </a:t>
            </a:r>
            <a:endParaRPr kumimoji="0" lang="en-GB"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2138926" y="1725267"/>
            <a:ext cx="3185004" cy="1569660"/>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Grid connections to households in terms of the National Electrification Plan</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Non-Grid connections to households in terms of the National Electrification Plan</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NERSA to enforce compliance with the conditions of the license on maintenance and refurbishment of municipal electricity networks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supported</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322597" y="1711820"/>
            <a:ext cx="1385179" cy="2492990"/>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SO6</a:t>
            </a:r>
            <a:r>
              <a:rPr kumimoji="0" lang="en-US" sz="1200"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IMPROVED CAPACITY TO DELIVER BASIC SERVICES, QUALITY </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INFRASTRUCTURE </a:t>
            </a:r>
            <a:r>
              <a:rPr kumimoji="0" lang="en-US" sz="1200" b="0" i="0" u="none" strike="noStrike" kern="0" cap="none" spc="0" normalizeH="0" baseline="0" noProof="0" dirty="0">
                <a:ln>
                  <a:noFill/>
                </a:ln>
                <a:solidFill>
                  <a:prstClr val="black"/>
                </a:solidFill>
                <a:effectLst/>
                <a:uLnTx/>
                <a:uFillTx/>
                <a:latin typeface="Calibri"/>
                <a:ea typeface="+mn-ea"/>
                <a:cs typeface="+mn-cs"/>
              </a:rPr>
              <a:t>&amp; INTEGRATED PUBLIC TRANSPORT TO INCREASE HOUSEHOLD ACCESS TO BASIC SERVICES</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782545" y="1725267"/>
            <a:ext cx="2494045" cy="1107996"/>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17.1 </a:t>
            </a:r>
            <a:r>
              <a:rPr kumimoji="0" lang="en-US" sz="1100" b="0" i="0" u="none" strike="noStrike" kern="0" cap="none" spc="0" normalizeH="0" baseline="0" noProof="0" dirty="0">
                <a:ln>
                  <a:noFill/>
                </a:ln>
                <a:solidFill>
                  <a:prstClr val="black"/>
                </a:solidFill>
                <a:effectLst/>
                <a:uLnTx/>
                <a:uFillTx/>
                <a:latin typeface="Calibri"/>
                <a:ea typeface="+mn-ea"/>
                <a:cs typeface="+mn-cs"/>
              </a:rPr>
              <a:t>million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additional grid </a:t>
            </a:r>
            <a:r>
              <a:rPr kumimoji="0" lang="en-US" sz="1100" b="0" i="0" u="none" strike="noStrike" kern="0" cap="none" spc="0" normalizeH="0" baseline="0" noProof="0" dirty="0">
                <a:ln>
                  <a:noFill/>
                </a:ln>
                <a:solidFill>
                  <a:prstClr val="black"/>
                </a:solidFill>
                <a:effectLst/>
                <a:uLnTx/>
                <a:uFillTx/>
                <a:latin typeface="Calibri"/>
                <a:ea typeface="+mn-ea"/>
                <a:cs typeface="+mn-cs"/>
              </a:rPr>
              <a:t>connections</a:t>
            </a:r>
          </a:p>
          <a:p>
            <a:pPr marR="0" lvl="0" algn="l" defTabSz="914400" rtl="0" eaLnBrk="1" fontAlgn="auto" latinLnBrk="0" hangingPunct="1">
              <a:lnSpc>
                <a:spcPct val="100000"/>
              </a:lnSpc>
              <a:spcBef>
                <a:spcPts val="0"/>
              </a:spcBef>
              <a:spcAft>
                <a:spcPts val="0"/>
              </a:spcAft>
              <a:buClrTx/>
              <a:buSzTx/>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18.75 000 additional </a:t>
            </a:r>
            <a:r>
              <a:rPr lang="en-ZA" sz="1100" kern="0" dirty="0" smtClean="0">
                <a:solidFill>
                  <a:prstClr val="black"/>
                </a:solidFill>
                <a:latin typeface="Calibri"/>
              </a:rPr>
              <a:t>non-</a:t>
            </a:r>
            <a:r>
              <a:rPr kumimoji="0" lang="en-ZA" sz="1100" b="0" i="0" u="none" strike="noStrike" kern="0" cap="none" spc="0" normalizeH="0" baseline="0" noProof="0" dirty="0" smtClean="0">
                <a:ln>
                  <a:noFill/>
                </a:ln>
                <a:solidFill>
                  <a:prstClr val="black"/>
                </a:solidFill>
                <a:effectLst/>
                <a:uLnTx/>
                <a:uFillTx/>
                <a:latin typeface="Calibri"/>
                <a:ea typeface="+mn-ea"/>
                <a:cs typeface="+mn-cs"/>
              </a:rPr>
              <a:t>grid  connections</a:t>
            </a:r>
          </a:p>
          <a:p>
            <a:pPr lvl="0" defTabSz="914400">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19.50%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of Municipalities where the </a:t>
            </a:r>
            <a:r>
              <a:rPr lang="en-ZA" sz="1100" kern="0" dirty="0">
                <a:solidFill>
                  <a:prstClr val="black"/>
                </a:solidFill>
              </a:rPr>
              <a:t>municipal electricity asset management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framework has been rolled out.</a:t>
            </a:r>
          </a:p>
        </p:txBody>
      </p:sp>
      <p:sp>
        <p:nvSpPr>
          <p:cNvPr id="10" name="TextBox 9"/>
          <p:cNvSpPr txBox="1"/>
          <p:nvPr/>
        </p:nvSpPr>
        <p:spPr>
          <a:xfrm>
            <a:off x="548000" y="129775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951403" y="1297759"/>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550337" y="1274795"/>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Right Arrow 22"/>
          <p:cNvSpPr/>
          <p:nvPr/>
        </p:nvSpPr>
        <p:spPr>
          <a:xfrm>
            <a:off x="1781467" y="240702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ight Arrow 23"/>
          <p:cNvSpPr/>
          <p:nvPr/>
        </p:nvSpPr>
        <p:spPr>
          <a:xfrm>
            <a:off x="1773210" y="4417466"/>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ight Arrow 24"/>
          <p:cNvSpPr/>
          <p:nvPr/>
        </p:nvSpPr>
        <p:spPr>
          <a:xfrm>
            <a:off x="5432481" y="239325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ight Arrow 25"/>
          <p:cNvSpPr/>
          <p:nvPr/>
        </p:nvSpPr>
        <p:spPr>
          <a:xfrm>
            <a:off x="5424224" y="4403701"/>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lide Number Placeholder 18"/>
          <p:cNvSpPr>
            <a:spLocks noGrp="1"/>
          </p:cNvSpPr>
          <p:nvPr>
            <p:ph type="sldNum" sz="quarter" idx="12"/>
          </p:nvPr>
        </p:nvSpPr>
        <p:spPr/>
        <p:txBody>
          <a:bodyPr/>
          <a:lstStyle/>
          <a:p>
            <a:fld id="{6A2CCF23-A1DA-4706-BBB0-748FEC5356DD}" type="slidenum">
              <a:rPr lang="en-ZA" smtClean="0">
                <a:solidFill>
                  <a:prstClr val="black">
                    <a:tint val="75000"/>
                  </a:prstClr>
                </a:solidFill>
              </a:rPr>
              <a:pPr/>
              <a:t>29</a:t>
            </a:fld>
            <a:endParaRPr lang="en-ZA" dirty="0">
              <a:solidFill>
                <a:prstClr val="black">
                  <a:tint val="75000"/>
                </a:prstClr>
              </a:solidFill>
            </a:endParaRPr>
          </a:p>
        </p:txBody>
      </p:sp>
    </p:spTree>
    <p:extLst>
      <p:ext uri="{BB962C8B-B14F-4D97-AF65-F5344CB8AC3E}">
        <p14:creationId xmlns:p14="http://schemas.microsoft.com/office/powerpoint/2010/main" val="289497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271939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PRESENTATION</a:t>
            </a:r>
            <a:r>
              <a:rPr spc="-56" dirty="0"/>
              <a:t> </a:t>
            </a:r>
            <a:r>
              <a:rPr dirty="0"/>
              <a:t>LAYOUT</a:t>
            </a:r>
          </a:p>
        </p:txBody>
      </p:sp>
      <p:sp>
        <p:nvSpPr>
          <p:cNvPr id="32771" name="object 3"/>
          <p:cNvSpPr txBox="1">
            <a:spLocks noChangeArrowheads="1"/>
          </p:cNvSpPr>
          <p:nvPr/>
        </p:nvSpPr>
        <p:spPr bwMode="auto">
          <a:xfrm>
            <a:off x="395786" y="1323833"/>
            <a:ext cx="7783236" cy="543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24017" indent="-224017" defTabSz="597378" fontAlgn="base">
              <a:lnSpc>
                <a:spcPct val="150000"/>
              </a:lnSpc>
              <a:spcBef>
                <a:spcPct val="0"/>
              </a:spcBef>
              <a:spcAft>
                <a:spcPct val="0"/>
              </a:spcAft>
              <a:buFont typeface="Arial" panose="020B0604020202020204" pitchFamily="34" charset="0"/>
              <a:buChar char="•"/>
            </a:pPr>
            <a:r>
              <a:rPr lang="en-US" altLang="en-US" sz="1307" b="1"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PART A </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Introduction</a:t>
            </a: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Mandate </a:t>
            </a: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Legislation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that govern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DMRE </a:t>
            </a:r>
          </a:p>
          <a:p>
            <a:pPr marL="298689" lvl="1" defTabSz="597378" fontAlgn="base">
              <a:lnSpc>
                <a:spcPct val="150000"/>
              </a:lnSpc>
              <a:spcBef>
                <a:spcPct val="0"/>
              </a:spcBef>
              <a:spcAft>
                <a:spcPct val="0"/>
              </a:spcAft>
            </a:pP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Executive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Summary</a:t>
            </a:r>
          </a:p>
          <a:p>
            <a:pPr marL="224017" indent="-224017" defTabSz="597378" fontAlgn="base">
              <a:lnSpc>
                <a:spcPct val="150000"/>
              </a:lnSpc>
              <a:spcBef>
                <a:spcPct val="0"/>
              </a:spcBef>
              <a:spcAft>
                <a:spcPct val="0"/>
              </a:spcAft>
              <a:buFont typeface="Arial" panose="020B0604020202020204" pitchFamily="34" charset="0"/>
              <a:buChar char="•"/>
            </a:pPr>
            <a:r>
              <a:rPr lang="en-US"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Part B </a:t>
            </a:r>
            <a:r>
              <a:rPr lang="en-US" altLang="en-US" sz="1307" b="1"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 </a:t>
            </a:r>
            <a:r>
              <a:rPr lang="en-US"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 2020- 2025 DMRE Strategic Plan</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98689" lvl="1" defTabSz="597378" fontAlgn="base">
              <a:lnSpc>
                <a:spcPct val="150000"/>
              </a:lnSpc>
              <a:spcBef>
                <a:spcPct val="0"/>
              </a:spcBef>
              <a:spcAft>
                <a:spcPct val="0"/>
              </a:spcAft>
            </a:pP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Start- Up Structure</a:t>
            </a:r>
          </a:p>
          <a:p>
            <a:pPr marL="298689" lvl="1" defTabSz="597378" fontAlgn="base">
              <a:lnSpc>
                <a:spcPct val="150000"/>
              </a:lnSpc>
              <a:spcBef>
                <a:spcPct val="0"/>
              </a:spcBef>
              <a:spcAft>
                <a:spcPct val="0"/>
              </a:spcAft>
            </a:pP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Entities Reporting to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DMRE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r>
            <a:b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b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Outcomes</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Outputs, Performance Indicators and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 per Programme</a:t>
            </a:r>
            <a:endParaRPr lang="en-US"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defTabSz="597378" fontAlgn="base">
              <a:lnSpc>
                <a:spcPct val="150000"/>
              </a:lnSpc>
              <a:spcBef>
                <a:spcPct val="0"/>
              </a:spcBef>
              <a:spcAft>
                <a:spcPct val="0"/>
              </a:spcAft>
              <a:buFont typeface="Arial" panose="020B0604020202020204" pitchFamily="34" charset="0"/>
              <a:buChar char="•"/>
            </a:pPr>
            <a:r>
              <a:rPr lang="en-US"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Part C – 2020-2021  DMRE  </a:t>
            </a:r>
            <a:r>
              <a:rPr lang="en-US" altLang="en-US" sz="1307" b="1"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Annual Performance Plan</a:t>
            </a:r>
            <a:r>
              <a:rPr lang="en-US" altLang="en-US"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r>
            <a:br>
              <a:rPr lang="en-US" altLang="en-US"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b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Outcomes</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Outputs</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Performance Indicators and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 </a:t>
            </a:r>
            <a:r>
              <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per </a:t>
            </a:r>
            <a:r>
              <a:rPr lang="en-US"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Programme</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24017" indent="-224017" defTabSz="597378" fontAlgn="base">
              <a:lnSpc>
                <a:spcPct val="150000"/>
              </a:lnSpc>
              <a:spcBef>
                <a:spcPct val="0"/>
              </a:spcBef>
              <a:spcAft>
                <a:spcPct val="0"/>
              </a:spcAft>
              <a:buFont typeface="Arial" panose="020B0604020202020204" pitchFamily="34" charset="0"/>
              <a:buChar char="•"/>
            </a:pPr>
            <a:r>
              <a:rPr lang="de-DE"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 Part D</a:t>
            </a:r>
          </a:p>
          <a:p>
            <a:pPr marL="0" indent="0" defTabSz="597378" fontAlgn="base">
              <a:lnSpc>
                <a:spcPct val="150000"/>
              </a:lnSpc>
              <a:spcBef>
                <a:spcPct val="0"/>
              </a:spcBef>
              <a:spcAft>
                <a:spcPct val="0"/>
              </a:spcAft>
            </a:pPr>
            <a:r>
              <a:rPr lang="de-DE"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  </a:t>
            </a:r>
            <a:r>
              <a:rPr lang="de-DE" altLang="en-US" sz="1307" dirty="0" smtClean="0">
                <a:latin typeface="Century Gothic" panose="020B0502020202020204" pitchFamily="34" charset="0"/>
                <a:ea typeface="Century Gothic" panose="020B0502020202020204" pitchFamily="34" charset="0"/>
                <a:cs typeface="Century Gothic" panose="020B0502020202020204" pitchFamily="34" charset="0"/>
              </a:rPr>
              <a:t>2020/21 Budget Vote 34  Allocation</a:t>
            </a:r>
          </a:p>
          <a:p>
            <a:pPr marL="224017" lvl="0" indent="-224017" defTabSz="597378" fontAlgn="base">
              <a:lnSpc>
                <a:spcPct val="150000"/>
              </a:lnSpc>
              <a:spcBef>
                <a:spcPct val="0"/>
              </a:spcBef>
              <a:spcAft>
                <a:spcPct val="0"/>
              </a:spcAft>
              <a:buFont typeface="Arial" panose="020B0604020202020204" pitchFamily="34" charset="0"/>
              <a:buChar char="•"/>
            </a:pPr>
            <a:r>
              <a:rPr lang="de-DE" altLang="en-US" sz="1307" b="1"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Part </a:t>
            </a:r>
            <a:r>
              <a:rPr lang="de-DE" altLang="en-US" sz="1307" b="1" dirty="0" smtClean="0">
                <a:solidFill>
                  <a:srgbClr val="006030"/>
                </a:solidFill>
                <a:latin typeface="Century Gothic" panose="020B0502020202020204" pitchFamily="34" charset="0"/>
                <a:ea typeface="Century Gothic" panose="020B0502020202020204" pitchFamily="34" charset="0"/>
                <a:cs typeface="Century Gothic" panose="020B0502020202020204" pitchFamily="34" charset="0"/>
              </a:rPr>
              <a:t>E </a:t>
            </a:r>
          </a:p>
          <a:p>
            <a:pPr marL="0" lvl="0" indent="0" defTabSz="597378" fontAlgn="base">
              <a:lnSpc>
                <a:spcPct val="150000"/>
              </a:lnSpc>
              <a:spcBef>
                <a:spcPct val="0"/>
              </a:spcBef>
              <a:spcAft>
                <a:spcPct val="0"/>
              </a:spcAft>
            </a:pPr>
            <a:r>
              <a:rPr lang="de-DE" altLang="en-US" sz="1307" dirty="0" smtClean="0">
                <a:latin typeface="Century Gothic" panose="020B0502020202020204" pitchFamily="34" charset="0"/>
                <a:ea typeface="Century Gothic" panose="020B0502020202020204" pitchFamily="34" charset="0"/>
                <a:cs typeface="Century Gothic" panose="020B0502020202020204" pitchFamily="34" charset="0"/>
              </a:rPr>
              <a:t>Provincial allocations</a:t>
            </a:r>
            <a:endParaRPr lang="de-DE" altLang="en-US" sz="1307" dirty="0">
              <a:latin typeface="Century Gothic" panose="020B0502020202020204" pitchFamily="34" charset="0"/>
              <a:ea typeface="Century Gothic" panose="020B0502020202020204" pitchFamily="34" charset="0"/>
              <a:cs typeface="Century Gothic" panose="020B0502020202020204" pitchFamily="34" charset="0"/>
            </a:endParaRPr>
          </a:p>
          <a:p>
            <a:pPr marL="0" indent="0" defTabSz="597378" fontAlgn="base">
              <a:lnSpc>
                <a:spcPct val="150000"/>
              </a:lnSpc>
              <a:spcBef>
                <a:spcPct val="0"/>
              </a:spcBef>
              <a:spcAft>
                <a:spcPct val="0"/>
              </a:spcAft>
            </a:pPr>
            <a:endParaRPr lang="de-DE" altLang="en-US" sz="1307" dirty="0" smtClean="0">
              <a:latin typeface="Century Gothic" panose="020B0502020202020204" pitchFamily="34" charset="0"/>
              <a:ea typeface="Century Gothic" panose="020B0502020202020204" pitchFamily="34" charset="0"/>
              <a:cs typeface="Century Gothic" panose="020B0502020202020204" pitchFamily="34" charset="0"/>
            </a:endParaRPr>
          </a:p>
          <a:p>
            <a:pPr marL="0" indent="0" defTabSz="597378" fontAlgn="base">
              <a:lnSpc>
                <a:spcPct val="150000"/>
              </a:lnSpc>
              <a:spcBef>
                <a:spcPct val="0"/>
              </a:spcBef>
              <a:spcAft>
                <a:spcPct val="0"/>
              </a:spcAft>
            </a:pPr>
            <a:endParaRPr lang="de-DE" altLang="en-US" sz="1307" dirty="0" smtClean="0">
              <a:latin typeface="Century Gothic" panose="020B0502020202020204" pitchFamily="34" charset="0"/>
              <a:ea typeface="Century Gothic" panose="020B0502020202020204" pitchFamily="34" charset="0"/>
              <a:cs typeface="Century Gothic" panose="020B0502020202020204" pitchFamily="34" charset="0"/>
            </a:endParaRPr>
          </a:p>
          <a:p>
            <a:pPr marL="0" indent="0" defTabSz="597378" fontAlgn="base">
              <a:lnSpc>
                <a:spcPct val="150000"/>
              </a:lnSpc>
              <a:spcBef>
                <a:spcPct val="0"/>
              </a:spcBef>
              <a:spcAft>
                <a:spcPct val="0"/>
              </a:spcAft>
            </a:pPr>
            <a:endParaRPr lang="en-US" altLang="en-US" sz="1307" dirty="0">
              <a:solidFill>
                <a:srgbClr val="00603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a:t>
            </a:fld>
            <a:endParaRPr lang="en-US" altLang="en-US" dirty="0"/>
          </a:p>
        </p:txBody>
      </p:sp>
    </p:spTree>
    <p:extLst>
      <p:ext uri="{BB962C8B-B14F-4D97-AF65-F5344CB8AC3E}">
        <p14:creationId xmlns:p14="http://schemas.microsoft.com/office/powerpoint/2010/main" val="2075134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770"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3" name="Rectangle 12"/>
          <p:cNvSpPr/>
          <p:nvPr/>
        </p:nvSpPr>
        <p:spPr>
          <a:xfrm>
            <a:off x="5589835" y="1376842"/>
            <a:ext cx="2925657" cy="3737051"/>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1839174" y="1369191"/>
            <a:ext cx="3613777" cy="3737051"/>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106725" y="1395489"/>
            <a:ext cx="1499080" cy="3737051"/>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6" name="Rectangle 5"/>
          <p:cNvSpPr/>
          <p:nvPr/>
        </p:nvSpPr>
        <p:spPr>
          <a:xfrm>
            <a:off x="435610" y="938247"/>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1 </a:t>
            </a:r>
            <a:r>
              <a:rPr kumimoji="0" lang="en-ZA" sz="1800" b="1" i="0" u="none" strike="noStrike" kern="0" cap="none" spc="0" normalizeH="0" baseline="0" noProof="0" dirty="0">
                <a:ln>
                  <a:noFill/>
                </a:ln>
                <a:solidFill>
                  <a:prstClr val="black"/>
                </a:solidFill>
                <a:effectLst/>
                <a:uLnTx/>
                <a:uFillTx/>
                <a:latin typeface="Calibri"/>
                <a:ea typeface="+mn-ea"/>
                <a:cs typeface="+mn-cs"/>
              </a:rPr>
              <a:t>- </a:t>
            </a:r>
            <a:r>
              <a:rPr kumimoji="0" lang="en-US" sz="1800" b="1" i="0" u="none" strike="noStrike" kern="0" cap="none" spc="0" normalizeH="0" baseline="0" noProof="0" dirty="0">
                <a:ln>
                  <a:noFill/>
                </a:ln>
                <a:solidFill>
                  <a:prstClr val="black"/>
                </a:solidFill>
                <a:effectLst/>
                <a:uLnTx/>
                <a:uFillTx/>
                <a:latin typeface="Calibri"/>
                <a:ea typeface="+mn-ea"/>
                <a:cs typeface="+mn-cs"/>
              </a:rPr>
              <a:t>CAPABLE, ETHICAL AND DEVELOPMENTAL STATE</a:t>
            </a:r>
            <a:endParaRPr kumimoji="0" lang="en-GB"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2018969" y="2355066"/>
            <a:ext cx="3254189" cy="267765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Measures taken to eliminate wasteful, fruitless and irregular expenditure in the public sector</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Programme to prevent and fight corruption in </a:t>
            </a:r>
            <a:r>
              <a:rPr lang="en-US" sz="1200" kern="0" dirty="0" smtClean="0">
                <a:solidFill>
                  <a:prstClr val="black"/>
                </a:solidFill>
                <a:latin typeface="Calibri"/>
              </a:rPr>
              <a:t>DMRE </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Develop </a:t>
            </a:r>
            <a:r>
              <a:rPr kumimoji="0" lang="en-ZA" sz="1200" b="0" i="0" u="none" strike="noStrike" kern="0" cap="none" spc="0" normalizeH="0" baseline="0" noProof="0" dirty="0">
                <a:ln>
                  <a:noFill/>
                </a:ln>
                <a:solidFill>
                  <a:prstClr val="black"/>
                </a:solidFill>
                <a:effectLst/>
                <a:uLnTx/>
                <a:uFillTx/>
                <a:latin typeface="Calibri"/>
                <a:ea typeface="+mn-ea"/>
                <a:cs typeface="+mn-cs"/>
              </a:rPr>
              <a:t>and implement district/metro </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development </a:t>
            </a:r>
            <a:r>
              <a:rPr kumimoji="0" lang="en-ZA" sz="1200" b="0" i="0" u="none" strike="noStrike" kern="0" cap="none" spc="0" normalizeH="0" baseline="0" noProof="0" dirty="0">
                <a:ln>
                  <a:noFill/>
                </a:ln>
                <a:solidFill>
                  <a:prstClr val="black"/>
                </a:solidFill>
                <a:effectLst/>
                <a:uLnTx/>
                <a:uFillTx/>
                <a:latin typeface="Calibri"/>
                <a:ea typeface="+mn-ea"/>
                <a:cs typeface="+mn-cs"/>
              </a:rPr>
              <a:t>model  (Contribute to the Khauweleza District Planning Model</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0" dirty="0" smtClean="0">
                <a:solidFill>
                  <a:prstClr val="black"/>
                </a:solidFill>
                <a:latin typeface="Calibri"/>
              </a:rPr>
              <a:t>Improved Service Delivery and attainment of positive audit outcome</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0" dirty="0" smtClean="0">
                <a:solidFill>
                  <a:prstClr val="black"/>
                </a:solidFill>
                <a:latin typeface="Calibri"/>
              </a:rPr>
              <a:t>Broaden our focus and response beyond outcomes in the signed delivery agreement by the Executive Authority</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203665" y="2323812"/>
            <a:ext cx="1266561" cy="1015663"/>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SO7</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 </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cs typeface="+mn-cs"/>
              </a:rPr>
              <a:t>FUNCTIONAL, EFFICIENT AND INTEGRATED GOVERNMENT</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5681389" y="1582556"/>
            <a:ext cx="2895818" cy="3308598"/>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20.100</a:t>
            </a:r>
            <a:r>
              <a:rPr kumimoji="0" lang="en-US" sz="1100" b="0" i="0" u="none" strike="noStrike" kern="0" cap="none" spc="0" normalizeH="0" baseline="0" noProof="0" dirty="0">
                <a:ln>
                  <a:noFill/>
                </a:ln>
                <a:solidFill>
                  <a:prstClr val="black"/>
                </a:solidFill>
                <a:effectLst/>
                <a:uLnTx/>
                <a:uFillTx/>
                <a:latin typeface="Calibri"/>
                <a:ea typeface="+mn-ea"/>
                <a:cs typeface="+mn-cs"/>
              </a:rPr>
              <a:t>% elimination of wasteful and fruitless expenditure incrementally by 2024 </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21.100% </a:t>
            </a:r>
            <a:r>
              <a:rPr kumimoji="0" lang="en-US" sz="1100" b="0" i="0" u="none" strike="noStrike" kern="0" cap="none" spc="0" normalizeH="0" baseline="0" noProof="0" dirty="0">
                <a:ln>
                  <a:noFill/>
                </a:ln>
                <a:solidFill>
                  <a:prstClr val="black"/>
                </a:solidFill>
                <a:effectLst/>
                <a:uLnTx/>
                <a:uFillTx/>
                <a:latin typeface="Calibri"/>
                <a:ea typeface="+mn-ea"/>
                <a:cs typeface="+mn-cs"/>
              </a:rPr>
              <a:t>reduction of irregular expenditure incrementally from baseline of 2019 by 2024 </a:t>
            </a: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100" kern="0" dirty="0" smtClean="0">
                <a:solidFill>
                  <a:prstClr val="black"/>
                </a:solidFill>
                <a:latin typeface="Calibri"/>
              </a:rPr>
              <a:t>22.100</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 </a:t>
            </a:r>
            <a:r>
              <a:rPr kumimoji="0" lang="en-US" sz="1100" b="0" i="0" u="none" strike="noStrike" kern="0" cap="none" spc="0" normalizeH="0" baseline="0" noProof="0" dirty="0">
                <a:ln>
                  <a:noFill/>
                </a:ln>
                <a:solidFill>
                  <a:prstClr val="black"/>
                </a:solidFill>
                <a:effectLst/>
                <a:uLnTx/>
                <a:uFillTx/>
                <a:latin typeface="Calibri"/>
                <a:ea typeface="+mn-ea"/>
                <a:cs typeface="+mn-cs"/>
              </a:rPr>
              <a:t>% reduction of qualified audits incrementally from baseline of 2019 by 2024</a:t>
            </a: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23.95</a:t>
            </a:r>
            <a:r>
              <a:rPr kumimoji="0" lang="en-US" sz="1100" b="0" i="0" u="none" strike="noStrike" kern="0" cap="none" spc="0" normalizeH="0" baseline="0" noProof="0" dirty="0">
                <a:ln>
                  <a:noFill/>
                </a:ln>
                <a:solidFill>
                  <a:prstClr val="black"/>
                </a:solidFill>
                <a:effectLst/>
                <a:uLnTx/>
                <a:uFillTx/>
                <a:latin typeface="Calibri"/>
                <a:ea typeface="+mn-ea"/>
                <a:cs typeface="+mn-cs"/>
              </a:rPr>
              <a:t>% resolution of reported incidents of corruption by 2024 via disciplinary and criminal interventions</a:t>
            </a:r>
            <a:endParaRPr kumimoji="0" lang="en-ZA" sz="1100" b="0" i="0" u="none" strike="noStrike" kern="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ZA" sz="1100" b="0" i="0" u="none" strike="noStrike" kern="0" cap="none" spc="0" normalizeH="0" baseline="0" noProof="0" dirty="0" smtClean="0">
                <a:ln>
                  <a:noFill/>
                </a:ln>
                <a:solidFill>
                  <a:prstClr val="black"/>
                </a:solidFill>
                <a:effectLst/>
                <a:uLnTx/>
                <a:uFillTx/>
                <a:latin typeface="Calibri"/>
                <a:ea typeface="+mn-ea"/>
                <a:cs typeface="+mn-cs"/>
              </a:rPr>
              <a:t>24.Establish </a:t>
            </a:r>
            <a:r>
              <a:rPr kumimoji="0" lang="en-ZA" sz="1100" b="0" i="0" u="none" strike="noStrike" kern="0" cap="none" spc="0" normalizeH="0" baseline="0" noProof="0" dirty="0">
                <a:ln>
                  <a:noFill/>
                </a:ln>
                <a:solidFill>
                  <a:prstClr val="black"/>
                </a:solidFill>
                <a:effectLst/>
                <a:uLnTx/>
                <a:uFillTx/>
                <a:latin typeface="Calibri"/>
                <a:ea typeface="+mn-ea"/>
                <a:cs typeface="+mn-cs"/>
              </a:rPr>
              <a:t>ethics committees and adhere to terms of reference</a:t>
            </a:r>
          </a:p>
          <a:p>
            <a:pPr marR="0" lvl="0" algn="l" defTabSz="914400" rtl="0" eaLnBrk="1" fontAlgn="auto" latinLnBrk="0" hangingPunct="1">
              <a:lnSpc>
                <a:spcPct val="100000"/>
              </a:lnSpc>
              <a:spcBef>
                <a:spcPts val="0"/>
              </a:spcBef>
              <a:spcAft>
                <a:spcPts val="0"/>
              </a:spcAft>
              <a:buClrTx/>
              <a:buSzTx/>
              <a:tabLst/>
              <a:defRPr/>
            </a:pPr>
            <a:r>
              <a:rPr lang="en-ZA" sz="1100" kern="0" dirty="0" smtClean="0">
                <a:solidFill>
                  <a:prstClr val="black"/>
                </a:solidFill>
                <a:latin typeface="Calibri"/>
              </a:rPr>
              <a:t>25.100% invoices paid within 30 days</a:t>
            </a:r>
          </a:p>
          <a:p>
            <a:pPr lvl="0" defTabSz="914400">
              <a:defRPr/>
            </a:pPr>
            <a:r>
              <a:rPr lang="en-ZA" sz="1100" kern="0" dirty="0" smtClean="0">
                <a:solidFill>
                  <a:prstClr val="black"/>
                </a:solidFill>
              </a:rPr>
              <a:t>26.5 </a:t>
            </a:r>
            <a:r>
              <a:rPr lang="en-ZA" sz="1100" kern="0" dirty="0">
                <a:solidFill>
                  <a:prstClr val="black"/>
                </a:solidFill>
              </a:rPr>
              <a:t>annual progress reports </a:t>
            </a:r>
            <a:r>
              <a:rPr lang="en-ZA" sz="1100" kern="0" dirty="0" smtClean="0">
                <a:solidFill>
                  <a:prstClr val="black"/>
                </a:solidFill>
              </a:rPr>
              <a:t>which detail </a:t>
            </a:r>
            <a:r>
              <a:rPr lang="en-ZA" sz="1100" kern="0" dirty="0">
                <a:solidFill>
                  <a:prstClr val="black"/>
                </a:solidFill>
              </a:rPr>
              <a:t>the implementation of </a:t>
            </a:r>
            <a:r>
              <a:rPr lang="en-ZA" sz="1100" kern="0" dirty="0" smtClean="0">
                <a:solidFill>
                  <a:prstClr val="black"/>
                </a:solidFill>
              </a:rPr>
              <a:t>the 2019-2024 MTSF</a:t>
            </a:r>
          </a:p>
          <a:p>
            <a:pPr lvl="0" defTabSz="914400">
              <a:defRPr/>
            </a:pPr>
            <a:r>
              <a:rPr lang="en-ZA" sz="1100" kern="0" dirty="0" smtClean="0">
                <a:solidFill>
                  <a:prstClr val="black"/>
                </a:solidFill>
              </a:rPr>
              <a:t>27.Approval </a:t>
            </a:r>
            <a:r>
              <a:rPr lang="en-ZA" sz="1100" kern="0" dirty="0">
                <a:solidFill>
                  <a:prstClr val="black"/>
                </a:solidFill>
              </a:rPr>
              <a:t>of Strategic Plan, Annual Performance </a:t>
            </a:r>
            <a:r>
              <a:rPr lang="en-ZA" sz="1100" kern="0" dirty="0" smtClean="0">
                <a:solidFill>
                  <a:prstClr val="black"/>
                </a:solidFill>
              </a:rPr>
              <a:t>Plans</a:t>
            </a:r>
          </a:p>
          <a:p>
            <a:pPr lvl="0" defTabSz="914400">
              <a:defRPr/>
            </a:pPr>
            <a:r>
              <a:rPr lang="en-ZA" sz="1100" kern="0" dirty="0" smtClean="0">
                <a:solidFill>
                  <a:prstClr val="black"/>
                </a:solidFill>
              </a:rPr>
              <a:t>28.Enter </a:t>
            </a:r>
            <a:r>
              <a:rPr lang="en-ZA" sz="1100" kern="0" dirty="0">
                <a:solidFill>
                  <a:prstClr val="black"/>
                </a:solidFill>
              </a:rPr>
              <a:t>into shareholder compact with schedule 2A </a:t>
            </a:r>
            <a:r>
              <a:rPr lang="en-ZA" sz="1100" kern="0" dirty="0" smtClean="0">
                <a:solidFill>
                  <a:prstClr val="black"/>
                </a:solidFill>
              </a:rPr>
              <a:t>SOEs</a:t>
            </a:r>
            <a:endParaRPr lang="en-ZA" sz="1100" kern="0" dirty="0">
              <a:solidFill>
                <a:prstClr val="black"/>
              </a:solidFill>
            </a:endParaRPr>
          </a:p>
          <a:p>
            <a:pPr lvl="0" defTabSz="914400">
              <a:defRPr/>
            </a:pPr>
            <a:r>
              <a:rPr lang="en-ZA" sz="1100" kern="0" dirty="0" smtClean="0">
                <a:solidFill>
                  <a:prstClr val="black"/>
                </a:solidFill>
              </a:rPr>
              <a:t>29.Approval </a:t>
            </a:r>
            <a:r>
              <a:rPr lang="en-ZA" sz="1100" kern="0" dirty="0">
                <a:solidFill>
                  <a:prstClr val="black"/>
                </a:solidFill>
              </a:rPr>
              <a:t>of SOEs Annual Performance </a:t>
            </a:r>
            <a:r>
              <a:rPr lang="en-ZA" sz="1100" kern="0" dirty="0" smtClean="0">
                <a:solidFill>
                  <a:prstClr val="black"/>
                </a:solidFill>
              </a:rPr>
              <a:t>Plans</a:t>
            </a:r>
            <a:endParaRPr lang="en-ZA" sz="1100" kern="0" dirty="0">
              <a:solidFill>
                <a:prstClr val="black"/>
              </a:solidFill>
            </a:endParaRPr>
          </a:p>
        </p:txBody>
      </p:sp>
      <p:sp>
        <p:nvSpPr>
          <p:cNvPr id="10" name="TextBox 9"/>
          <p:cNvSpPr txBox="1"/>
          <p:nvPr/>
        </p:nvSpPr>
        <p:spPr>
          <a:xfrm>
            <a:off x="322239" y="1397985"/>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3071156" y="1381109"/>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6620375" y="1316759"/>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ight Arrow 15"/>
          <p:cNvSpPr/>
          <p:nvPr/>
        </p:nvSpPr>
        <p:spPr>
          <a:xfrm>
            <a:off x="1593209" y="274319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ight Arrow 17"/>
          <p:cNvSpPr/>
          <p:nvPr/>
        </p:nvSpPr>
        <p:spPr>
          <a:xfrm>
            <a:off x="5445928" y="2729434"/>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Slide Number Placeholder 16"/>
          <p:cNvSpPr>
            <a:spLocks noGrp="1"/>
          </p:cNvSpPr>
          <p:nvPr>
            <p:ph type="sldNum" sz="quarter" idx="12"/>
          </p:nvPr>
        </p:nvSpPr>
        <p:spPr/>
        <p:txBody>
          <a:bodyPr/>
          <a:lstStyle/>
          <a:p>
            <a:fld id="{6A2CCF23-A1DA-4706-BBB0-748FEC5356DD}" type="slidenum">
              <a:rPr lang="en-ZA" smtClean="0">
                <a:solidFill>
                  <a:prstClr val="black">
                    <a:tint val="75000"/>
                  </a:prstClr>
                </a:solidFill>
              </a:rPr>
              <a:pPr/>
              <a:t>30</a:t>
            </a:fld>
            <a:endParaRPr lang="en-ZA" dirty="0">
              <a:solidFill>
                <a:prstClr val="black">
                  <a:tint val="75000"/>
                </a:prstClr>
              </a:solidFill>
            </a:endParaRPr>
          </a:p>
        </p:txBody>
      </p:sp>
    </p:spTree>
    <p:extLst>
      <p:ext uri="{BB962C8B-B14F-4D97-AF65-F5344CB8AC3E}">
        <p14:creationId xmlns:p14="http://schemas.microsoft.com/office/powerpoint/2010/main" val="1825262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217"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7" name="Rectangle 16"/>
          <p:cNvSpPr/>
          <p:nvPr/>
        </p:nvSpPr>
        <p:spPr>
          <a:xfrm>
            <a:off x="5744972" y="1397652"/>
            <a:ext cx="292565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1915067" y="1397652"/>
            <a:ext cx="361377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96915" y="1397652"/>
            <a:ext cx="1499080"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7" name="Rectangle 6"/>
          <p:cNvSpPr/>
          <p:nvPr/>
        </p:nvSpPr>
        <p:spPr>
          <a:xfrm>
            <a:off x="435611" y="905073"/>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8" name="Rectangle 7"/>
          <p:cNvSpPr/>
          <p:nvPr/>
        </p:nvSpPr>
        <p:spPr>
          <a:xfrm>
            <a:off x="2030497" y="1912845"/>
            <a:ext cx="3325278" cy="646331"/>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Transformed Mineral Sector</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306595" y="2133986"/>
            <a:ext cx="1245298" cy="2862322"/>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SO8</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 </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IMPROVED</a:t>
            </a:r>
            <a:r>
              <a:rPr kumimoji="0" lang="en-US" sz="1200" b="0" i="0" u="none" strike="noStrike" kern="0" cap="none" spc="0" normalizeH="0" noProof="0" dirty="0" smtClean="0">
                <a:ln>
                  <a:noFill/>
                </a:ln>
                <a:solidFill>
                  <a:prstClr val="black"/>
                </a:solidFill>
                <a:effectLst/>
                <a:uLnTx/>
                <a:uFillTx/>
                <a:latin typeface="Calibri"/>
                <a:ea typeface="+mn-ea"/>
                <a:cs typeface="+mn-cs"/>
              </a:rPr>
              <a:t> AND STREAMLINED REGULATORY, SERVICE DELIVERY, OPERATIONAL, HEALTH AND SAFETY PROCESSES AND COLLABORATION ACROSS  REGULATORS AND RELEVENT ROLE PLAYERS</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5891449" y="1912845"/>
            <a:ext cx="2646405" cy="2308324"/>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ZA" sz="1200" b="0" i="0" u="none" strike="noStrike" kern="0" cap="none" spc="0" normalizeH="0" baseline="0" noProof="0" dirty="0" smtClean="0">
                <a:ln>
                  <a:noFill/>
                </a:ln>
                <a:effectLst/>
                <a:uLnTx/>
                <a:uFillTx/>
                <a:latin typeface="Calibri"/>
                <a:ea typeface="+mn-ea"/>
                <a:cs typeface="+mn-cs"/>
              </a:rPr>
              <a:t>30.10% </a:t>
            </a:r>
            <a:r>
              <a:rPr kumimoji="0" lang="en-ZA" sz="1200" b="0" i="0" u="none" strike="noStrike" kern="0" cap="none" spc="0" normalizeH="0" baseline="0" noProof="0" dirty="0">
                <a:ln>
                  <a:noFill/>
                </a:ln>
                <a:effectLst/>
                <a:uLnTx/>
                <a:uFillTx/>
                <a:latin typeface="Calibri"/>
                <a:ea typeface="+mn-ea"/>
                <a:cs typeface="+mn-cs"/>
              </a:rPr>
              <a:t>reduction in occupational fatalities</a:t>
            </a:r>
          </a:p>
          <a:p>
            <a:pPr marR="0" lvl="0" algn="l" defTabSz="914400" rtl="0" eaLnBrk="1" fontAlgn="auto" latinLnBrk="0" hangingPunct="1">
              <a:lnSpc>
                <a:spcPct val="100000"/>
              </a:lnSpc>
              <a:spcBef>
                <a:spcPts val="0"/>
              </a:spcBef>
              <a:spcAft>
                <a:spcPts val="0"/>
              </a:spcAft>
              <a:buClrTx/>
              <a:buSzTx/>
              <a:tabLst/>
              <a:defRPr/>
            </a:pPr>
            <a:r>
              <a:rPr kumimoji="0" lang="en-ZA" sz="1200" b="0" i="0" u="none" strike="noStrike" kern="0" cap="none" spc="0" normalizeH="0" baseline="0" noProof="0" dirty="0" smtClean="0">
                <a:ln>
                  <a:noFill/>
                </a:ln>
                <a:effectLst/>
                <a:uLnTx/>
                <a:uFillTx/>
                <a:latin typeface="Calibri"/>
                <a:ea typeface="+mn-ea"/>
                <a:cs typeface="+mn-cs"/>
              </a:rPr>
              <a:t>31.5% </a:t>
            </a:r>
            <a:r>
              <a:rPr kumimoji="0" lang="en-ZA" sz="1200" b="0" i="0" u="none" strike="noStrike" kern="0" cap="none" spc="0" normalizeH="0" baseline="0" noProof="0" dirty="0">
                <a:ln>
                  <a:noFill/>
                </a:ln>
                <a:effectLst/>
                <a:uLnTx/>
                <a:uFillTx/>
                <a:latin typeface="Calibri"/>
                <a:ea typeface="+mn-ea"/>
                <a:cs typeface="+mn-cs"/>
              </a:rPr>
              <a:t>reduction in occupational injuries</a:t>
            </a:r>
          </a:p>
          <a:p>
            <a:pPr marR="0" lvl="0" algn="l" defTabSz="914400" rtl="0" eaLnBrk="1" fontAlgn="auto" latinLnBrk="0" hangingPunct="1">
              <a:lnSpc>
                <a:spcPct val="100000"/>
              </a:lnSpc>
              <a:spcBef>
                <a:spcPts val="0"/>
              </a:spcBef>
              <a:spcAft>
                <a:spcPts val="0"/>
              </a:spcAft>
              <a:buClrTx/>
              <a:buSzTx/>
              <a:tabLst/>
              <a:defRPr/>
            </a:pPr>
            <a:r>
              <a:rPr kumimoji="0" lang="en-ZA" sz="1200" b="0" i="0" u="none" strike="noStrike" kern="0" cap="none" spc="0" normalizeH="0" baseline="0" noProof="0" dirty="0" smtClean="0">
                <a:ln>
                  <a:noFill/>
                </a:ln>
                <a:effectLst/>
                <a:uLnTx/>
                <a:uFillTx/>
                <a:latin typeface="Calibri"/>
                <a:ea typeface="+mn-ea"/>
                <a:cs typeface="+mn-cs"/>
              </a:rPr>
              <a:t>32.10% </a:t>
            </a:r>
            <a:r>
              <a:rPr kumimoji="0" lang="en-ZA" sz="1200" b="0" i="0" u="none" strike="noStrike" kern="0" cap="none" spc="0" normalizeH="0" baseline="0" noProof="0" dirty="0">
                <a:ln>
                  <a:noFill/>
                </a:ln>
                <a:effectLst/>
                <a:uLnTx/>
                <a:uFillTx/>
                <a:latin typeface="Calibri"/>
                <a:ea typeface="+mn-ea"/>
                <a:cs typeface="+mn-cs"/>
              </a:rPr>
              <a:t>reduction in occupational diseases (Including TB)</a:t>
            </a:r>
          </a:p>
          <a:p>
            <a:pPr marR="0" lvl="0" algn="l" defTabSz="914400" rtl="0" eaLnBrk="1" fontAlgn="auto" latinLnBrk="0" hangingPunct="1">
              <a:lnSpc>
                <a:spcPct val="100000"/>
              </a:lnSpc>
              <a:spcBef>
                <a:spcPts val="0"/>
              </a:spcBef>
              <a:spcAft>
                <a:spcPts val="0"/>
              </a:spcAft>
              <a:buClrTx/>
              <a:buSzTx/>
              <a:tabLst/>
              <a:defRPr/>
            </a:pPr>
            <a:r>
              <a:rPr kumimoji="0" lang="en-ZA" sz="1200" b="0" i="0" u="none" strike="noStrike" kern="0" cap="none" spc="0" normalizeH="0" baseline="0" noProof="0" dirty="0" smtClean="0">
                <a:ln>
                  <a:noFill/>
                </a:ln>
                <a:effectLst/>
                <a:uLnTx/>
                <a:uFillTx/>
                <a:latin typeface="Calibri"/>
                <a:ea typeface="+mn-ea"/>
                <a:cs typeface="+mn-cs"/>
              </a:rPr>
              <a:t>33.80% </a:t>
            </a:r>
            <a:r>
              <a:rPr kumimoji="0" lang="en-ZA" sz="1200" b="0" i="0" u="none" strike="noStrike" kern="0" cap="none" spc="0" normalizeH="0" baseline="0" noProof="0" dirty="0">
                <a:ln>
                  <a:noFill/>
                </a:ln>
                <a:effectLst/>
                <a:uLnTx/>
                <a:uFillTx/>
                <a:latin typeface="Calibri"/>
                <a:ea typeface="+mn-ea"/>
                <a:cs typeface="+mn-cs"/>
              </a:rPr>
              <a:t>of investigations completed (Initiated vs Completed) </a:t>
            </a:r>
          </a:p>
          <a:p>
            <a:pPr marR="0" lvl="0" algn="l" defTabSz="914400" rtl="0" eaLnBrk="1" fontAlgn="auto" latinLnBrk="0" hangingPunct="1">
              <a:lnSpc>
                <a:spcPct val="100000"/>
              </a:lnSpc>
              <a:spcBef>
                <a:spcPts val="0"/>
              </a:spcBef>
              <a:spcAft>
                <a:spcPts val="0"/>
              </a:spcAft>
              <a:buClrTx/>
              <a:buSzTx/>
              <a:tabLst/>
              <a:defRPr/>
            </a:pPr>
            <a:r>
              <a:rPr kumimoji="0" lang="en-ZA" sz="1200" b="0" i="0" u="none" strike="noStrike" kern="0" cap="none" spc="0" normalizeH="0" baseline="0" noProof="0" dirty="0" smtClean="0">
                <a:ln>
                  <a:noFill/>
                </a:ln>
                <a:effectLst/>
                <a:uLnTx/>
                <a:uFillTx/>
                <a:latin typeface="Calibri"/>
                <a:ea typeface="+mn-ea"/>
                <a:cs typeface="+mn-cs"/>
              </a:rPr>
              <a:t>34.80% </a:t>
            </a:r>
            <a:r>
              <a:rPr kumimoji="0" lang="en-ZA" sz="1200" b="0" i="0" u="none" strike="noStrike" kern="0" cap="none" spc="0" normalizeH="0" baseline="0" noProof="0" dirty="0">
                <a:ln>
                  <a:noFill/>
                </a:ln>
                <a:effectLst/>
                <a:uLnTx/>
                <a:uFillTx/>
                <a:latin typeface="Calibri"/>
                <a:ea typeface="+mn-ea"/>
                <a:cs typeface="+mn-cs"/>
              </a:rPr>
              <a:t>of inquiries completed (Initiated v/s completed)</a:t>
            </a:r>
          </a:p>
          <a:p>
            <a:pPr marR="0" lvl="0" algn="l" defTabSz="914400" rtl="0" eaLnBrk="1" fontAlgn="auto" latinLnBrk="0" hangingPunct="1">
              <a:lnSpc>
                <a:spcPct val="100000"/>
              </a:lnSpc>
              <a:spcBef>
                <a:spcPts val="0"/>
              </a:spcBef>
              <a:spcAft>
                <a:spcPts val="0"/>
              </a:spcAft>
              <a:buClrTx/>
              <a:buSzTx/>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35.40</a:t>
            </a:r>
            <a:r>
              <a:rPr kumimoji="0" lang="en-ZA" sz="1200" b="0" i="0" u="none" strike="noStrike" kern="0" cap="none" spc="0" normalizeH="0" noProof="0" dirty="0" smtClean="0">
                <a:ln>
                  <a:noFill/>
                </a:ln>
                <a:solidFill>
                  <a:prstClr val="black"/>
                </a:solidFill>
                <a:effectLst/>
                <a:uLnTx/>
                <a:uFillTx/>
                <a:latin typeface="Calibri"/>
                <a:ea typeface="+mn-ea"/>
                <a:cs typeface="+mn-cs"/>
              </a:rPr>
              <a:t> 000</a:t>
            </a:r>
            <a:r>
              <a:rPr kumimoji="0" lang="en-ZA" sz="1200" b="0" i="0" u="none" strike="noStrike" kern="0" cap="none" spc="0" normalizeH="0" baseline="0" noProof="0" dirty="0" smtClean="0">
                <a:ln>
                  <a:noFill/>
                </a:ln>
                <a:solidFill>
                  <a:prstClr val="black"/>
                </a:solidFill>
                <a:effectLst/>
                <a:uLnTx/>
                <a:uFillTx/>
                <a:latin typeface="Calibri"/>
                <a:ea typeface="+mn-ea"/>
                <a:cs typeface="+mn-cs"/>
              </a:rPr>
              <a:t> </a:t>
            </a:r>
            <a:r>
              <a:rPr kumimoji="0" lang="en-ZA" sz="1200" b="0" i="0" u="none" strike="noStrike" kern="0" cap="none" spc="0" normalizeH="0" baseline="0" noProof="0" dirty="0">
                <a:ln>
                  <a:noFill/>
                </a:ln>
                <a:solidFill>
                  <a:prstClr val="black"/>
                </a:solidFill>
                <a:effectLst/>
                <a:uLnTx/>
                <a:uFillTx/>
                <a:latin typeface="Calibri"/>
                <a:ea typeface="+mn-ea"/>
                <a:cs typeface="+mn-cs"/>
              </a:rPr>
              <a:t>of qualitative inspections conducted (cumulative) </a:t>
            </a:r>
          </a:p>
        </p:txBody>
      </p:sp>
      <p:sp>
        <p:nvSpPr>
          <p:cNvPr id="11" name="TextBox 10"/>
          <p:cNvSpPr txBox="1"/>
          <p:nvPr/>
        </p:nvSpPr>
        <p:spPr>
          <a:xfrm>
            <a:off x="509291" y="156230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049377" y="1612806"/>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718648" y="161280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5905963" y="4138964"/>
            <a:ext cx="2646405" cy="276999"/>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5"/>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 name="Right Arrow 19"/>
          <p:cNvSpPr/>
          <p:nvPr/>
        </p:nvSpPr>
        <p:spPr>
          <a:xfrm>
            <a:off x="1718231" y="3093880"/>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ight Arrow 20"/>
          <p:cNvSpPr/>
          <p:nvPr/>
        </p:nvSpPr>
        <p:spPr>
          <a:xfrm>
            <a:off x="5556243" y="305636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31</a:t>
            </a:fld>
            <a:endParaRPr lang="en-ZA" dirty="0">
              <a:solidFill>
                <a:prstClr val="black">
                  <a:tint val="75000"/>
                </a:prstClr>
              </a:solidFill>
            </a:endParaRPr>
          </a:p>
        </p:txBody>
      </p:sp>
    </p:spTree>
    <p:extLst>
      <p:ext uri="{BB962C8B-B14F-4D97-AF65-F5344CB8AC3E}">
        <p14:creationId xmlns:p14="http://schemas.microsoft.com/office/powerpoint/2010/main" val="3195315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64"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7" name="Rectangle 16"/>
          <p:cNvSpPr/>
          <p:nvPr/>
        </p:nvSpPr>
        <p:spPr>
          <a:xfrm>
            <a:off x="5744972" y="1397652"/>
            <a:ext cx="292565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1915067" y="1397652"/>
            <a:ext cx="3613777"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196915" y="1397652"/>
            <a:ext cx="1499080" cy="4072420"/>
          </a:xfrm>
          <a:prstGeom prst="rect">
            <a:avLst/>
          </a:prstGeom>
          <a:solidFill>
            <a:srgbClr val="02A1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5610" y="255184"/>
            <a:ext cx="7840980" cy="584060"/>
          </a:xfrm>
          <a:solidFill>
            <a:srgbClr val="2AB270"/>
          </a:solidFill>
        </p:spPr>
        <p:txBody>
          <a:bodyPr vert="horz" lIns="91440" tIns="45720" rIns="91440" bIns="45720" rtlCol="0" anchor="ctr">
            <a:normAutofit fontScale="90000"/>
          </a:bodyPr>
          <a:lstStyle/>
          <a:p>
            <a:r>
              <a:rPr lang="en-US" sz="2000" dirty="0"/>
              <a:t>Key Initiatives and Targets that contributes to the MTSF priorities</a:t>
            </a:r>
            <a:endParaRPr lang="en-ZA" sz="2000" dirty="0"/>
          </a:p>
        </p:txBody>
      </p:sp>
      <p:sp>
        <p:nvSpPr>
          <p:cNvPr id="7" name="Rectangle 6"/>
          <p:cNvSpPr/>
          <p:nvPr/>
        </p:nvSpPr>
        <p:spPr>
          <a:xfrm>
            <a:off x="435611" y="905073"/>
            <a:ext cx="7840980" cy="369332"/>
          </a:xfrm>
          <a:prstGeom prst="rect">
            <a:avLst/>
          </a:prstGeom>
          <a:solidFill>
            <a:srgbClr val="FFC000"/>
          </a:solidFill>
          <a:ln>
            <a:solidFill>
              <a:srgbClr val="ED7D3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a:ea typeface="+mn-ea"/>
                <a:cs typeface="+mn-cs"/>
              </a:rPr>
              <a:t>MTSF PRIORITY </a:t>
            </a:r>
            <a:r>
              <a:rPr kumimoji="0" lang="en-ZA" sz="1800" b="1" i="0" u="none" strike="noStrike" kern="0" cap="none" spc="0" normalizeH="0" baseline="0" noProof="0" dirty="0" smtClean="0">
                <a:ln>
                  <a:noFill/>
                </a:ln>
                <a:solidFill>
                  <a:prstClr val="black"/>
                </a:solidFill>
                <a:effectLst/>
                <a:uLnTx/>
                <a:uFillTx/>
                <a:latin typeface="Calibri"/>
                <a:ea typeface="+mn-ea"/>
                <a:cs typeface="+mn-cs"/>
              </a:rPr>
              <a:t>2 </a:t>
            </a:r>
            <a:r>
              <a:rPr kumimoji="0" lang="en-ZA" sz="1800" b="1" i="0" u="none" strike="noStrike" kern="0" cap="none" spc="0" normalizeH="0" baseline="0" noProof="0" dirty="0">
                <a:ln>
                  <a:noFill/>
                </a:ln>
                <a:solidFill>
                  <a:prstClr val="black"/>
                </a:solidFill>
                <a:effectLst/>
                <a:uLnTx/>
                <a:uFillTx/>
                <a:latin typeface="Calibri"/>
                <a:ea typeface="+mn-ea"/>
                <a:cs typeface="+mn-cs"/>
              </a:rPr>
              <a:t>- ECONOMIC TRANSFORMAION AND JOB BREATION</a:t>
            </a:r>
          </a:p>
        </p:txBody>
      </p:sp>
      <p:sp>
        <p:nvSpPr>
          <p:cNvPr id="8" name="Rectangle 7"/>
          <p:cNvSpPr/>
          <p:nvPr/>
        </p:nvSpPr>
        <p:spPr>
          <a:xfrm>
            <a:off x="2030497" y="1912845"/>
            <a:ext cx="3325278" cy="1754326"/>
          </a:xfrm>
          <a:prstGeom prst="rect">
            <a:avLst/>
          </a:prstGeom>
          <a:solidFill>
            <a:schemeClr val="bg1">
              <a:lumMod val="85000"/>
            </a:schemeClr>
          </a:solidFill>
          <a:ln>
            <a:noFill/>
          </a:ln>
        </p:spPr>
        <p:txBody>
          <a:bodyPr wrap="square">
            <a:spAutoFit/>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Through investigation</a:t>
            </a:r>
            <a:r>
              <a:rPr kumimoji="0" lang="en-ZA" sz="1200" b="0" i="0" u="none" strike="noStrike" kern="0" cap="none" spc="0" normalizeH="0" noProof="0" dirty="0" smtClean="0">
                <a:ln>
                  <a:noFill/>
                </a:ln>
                <a:solidFill>
                  <a:prstClr val="black"/>
                </a:solidFill>
                <a:effectLst/>
                <a:uLnTx/>
                <a:uFillTx/>
                <a:latin typeface="Calibri"/>
                <a:ea typeface="+mn-ea"/>
                <a:cs typeface="+mn-cs"/>
              </a:rPr>
              <a:t> of the implication of greater use of nuclear energy including its potential cost, safety and environmental benefits, localisation and employment opportunities, uranium enrichment, fuel fabrication and the dangers of the weapons proliferation </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306595" y="2133986"/>
            <a:ext cx="1245298" cy="1200329"/>
          </a:xfrm>
          <a:prstGeom prst="rect">
            <a:avLst/>
          </a:prstGeom>
          <a:solidFill>
            <a:srgbClr val="FFC000"/>
          </a:solidFill>
          <a:ln>
            <a:solidFill>
              <a:sysClr val="window" lastClr="FFFFFF">
                <a:lumMod val="95000"/>
              </a:sys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Calibri"/>
                <a:ea typeface="+mn-ea"/>
                <a:cs typeface="+mn-cs"/>
              </a:rPr>
              <a:t>SO9</a:t>
            </a:r>
            <a:r>
              <a:rPr kumimoji="0" lang="en-US" sz="1200" b="0" i="0" u="none" strike="noStrike" kern="0" cap="none" spc="0" normalizeH="0" baseline="0" noProof="0" dirty="0" smtClean="0">
                <a:ln>
                  <a:noFill/>
                </a:ln>
                <a:solidFill>
                  <a:prstClr val="black"/>
                </a:solidFill>
                <a:effectLst/>
                <a:uLnTx/>
                <a:uFillTx/>
                <a:latin typeface="Calibri"/>
                <a:ea typeface="+mn-ea"/>
                <a:cs typeface="+mn-cs"/>
              </a:rPr>
              <a:t>: </a:t>
            </a:r>
            <a:endParaRPr kumimoji="0" lang="en-US" sz="1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prstClr val="black"/>
                </a:solidFill>
                <a:effectLst/>
                <a:uLnTx/>
                <a:uFillTx/>
                <a:latin typeface="Calibri"/>
                <a:ea typeface="+mn-ea"/>
                <a:cs typeface="+mn-cs"/>
              </a:rPr>
              <a:t>STRENGTHEN THE CONTROL OF NUCLEAR MATERIAL</a:t>
            </a:r>
            <a:r>
              <a:rPr kumimoji="0" lang="en-ZA" sz="1200" b="0" i="0" u="none" strike="noStrike" kern="0" cap="none" spc="0" normalizeH="0" noProof="0" dirty="0" smtClean="0">
                <a:ln>
                  <a:noFill/>
                </a:ln>
                <a:solidFill>
                  <a:prstClr val="black"/>
                </a:solidFill>
                <a:effectLst/>
                <a:uLnTx/>
                <a:uFillTx/>
                <a:latin typeface="Calibri"/>
                <a:ea typeface="+mn-ea"/>
                <a:cs typeface="+mn-cs"/>
              </a:rPr>
              <a:t> AND EQUIPMENT</a:t>
            </a:r>
            <a:endParaRPr kumimoji="0" lang="en-ZA"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5891449" y="1912845"/>
            <a:ext cx="2646405" cy="1015663"/>
          </a:xfrm>
          <a:prstGeom prst="rect">
            <a:avLst/>
          </a:prstGeom>
          <a:solidFill>
            <a:sysClr val="window" lastClr="FFFFFF">
              <a:lumMod val="95000"/>
            </a:sysClr>
          </a:solidFill>
          <a:ln>
            <a:solidFill>
              <a:sysClr val="window" lastClr="FFFFFF">
                <a:lumMod val="95000"/>
              </a:sysClr>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ZA" sz="1200" kern="0" dirty="0" smtClean="0">
                <a:latin typeface="Calibri"/>
              </a:rPr>
              <a:t>36.7</a:t>
            </a:r>
            <a:r>
              <a:rPr kumimoji="0" lang="en-ZA" sz="1200" b="0" i="0" u="none" strike="noStrike" kern="0" cap="none" spc="0" normalizeH="0" baseline="0" noProof="0" dirty="0" smtClean="0">
                <a:ln>
                  <a:noFill/>
                </a:ln>
                <a:effectLst/>
                <a:uLnTx/>
                <a:uFillTx/>
                <a:latin typeface="Calibri"/>
                <a:ea typeface="+mn-ea"/>
                <a:cs typeface="+mn-cs"/>
              </a:rPr>
              <a:t>0% of authorisation applications</a:t>
            </a:r>
            <a:r>
              <a:rPr kumimoji="0" lang="en-ZA" sz="1200" b="0" i="0" u="none" strike="noStrike" kern="0" cap="none" spc="0" normalizeH="0" noProof="0" dirty="0" smtClean="0">
                <a:ln>
                  <a:noFill/>
                </a:ln>
                <a:effectLst/>
                <a:uLnTx/>
                <a:uFillTx/>
                <a:latin typeface="Calibri"/>
                <a:ea typeface="+mn-ea"/>
                <a:cs typeface="+mn-cs"/>
              </a:rPr>
              <a:t> process within the 8 week time period</a:t>
            </a:r>
          </a:p>
          <a:p>
            <a:pPr marR="0" lvl="0" algn="l" defTabSz="914400" rtl="0" eaLnBrk="1" fontAlgn="auto" latinLnBrk="0" hangingPunct="1">
              <a:lnSpc>
                <a:spcPct val="100000"/>
              </a:lnSpc>
              <a:spcBef>
                <a:spcPts val="0"/>
              </a:spcBef>
              <a:spcAft>
                <a:spcPts val="0"/>
              </a:spcAft>
              <a:buClrTx/>
              <a:buSzTx/>
              <a:tabLst/>
              <a:defRPr/>
            </a:pPr>
            <a:r>
              <a:rPr lang="en-ZA" sz="1200" kern="0" baseline="0" smtClean="0">
                <a:latin typeface="Calibri"/>
              </a:rPr>
              <a:t>37.Developed </a:t>
            </a:r>
            <a:r>
              <a:rPr lang="en-ZA" sz="1200" kern="0" baseline="0" dirty="0" smtClean="0">
                <a:latin typeface="Calibri"/>
              </a:rPr>
              <a:t>regulations</a:t>
            </a:r>
            <a:r>
              <a:rPr lang="en-ZA" sz="1200" kern="0" dirty="0" smtClean="0">
                <a:latin typeface="Calibri"/>
              </a:rPr>
              <a:t> on physical protective measures for nuclear material</a:t>
            </a:r>
          </a:p>
        </p:txBody>
      </p:sp>
      <p:sp>
        <p:nvSpPr>
          <p:cNvPr id="11" name="TextBox 10"/>
          <p:cNvSpPr txBox="1"/>
          <p:nvPr/>
        </p:nvSpPr>
        <p:spPr>
          <a:xfrm>
            <a:off x="509291" y="1562309"/>
            <a:ext cx="10680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049377" y="1612806"/>
            <a:ext cx="1040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6718648" y="1612806"/>
            <a:ext cx="6397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ight Arrow 19"/>
          <p:cNvSpPr/>
          <p:nvPr/>
        </p:nvSpPr>
        <p:spPr>
          <a:xfrm>
            <a:off x="1718231" y="3093880"/>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ight Arrow 20"/>
          <p:cNvSpPr/>
          <p:nvPr/>
        </p:nvSpPr>
        <p:spPr>
          <a:xfrm>
            <a:off x="5556243" y="3056369"/>
            <a:ext cx="235461" cy="3021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32</a:t>
            </a:fld>
            <a:endParaRPr lang="en-ZA" dirty="0">
              <a:solidFill>
                <a:prstClr val="black">
                  <a:tint val="75000"/>
                </a:prstClr>
              </a:solidFill>
            </a:endParaRPr>
          </a:p>
        </p:txBody>
      </p:sp>
    </p:spTree>
    <p:extLst>
      <p:ext uri="{BB962C8B-B14F-4D97-AF65-F5344CB8AC3E}">
        <p14:creationId xmlns:p14="http://schemas.microsoft.com/office/powerpoint/2010/main" val="3313122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lang="en-ZA" spc="-3" dirty="0" smtClean="0"/>
              <a:t>C</a:t>
            </a:r>
            <a:r>
              <a:rPr dirty="0" smtClean="0"/>
              <a:t> </a:t>
            </a:r>
            <a:r>
              <a:rPr dirty="0"/>
              <a:t>| </a:t>
            </a:r>
            <a:r>
              <a:rPr spc="-3" dirty="0" smtClean="0"/>
              <a:t>20</a:t>
            </a:r>
            <a:r>
              <a:rPr lang="en-ZA" spc="-3" dirty="0" smtClean="0"/>
              <a:t>20</a:t>
            </a:r>
            <a:r>
              <a:rPr spc="-3" dirty="0" smtClean="0"/>
              <a:t>/2</a:t>
            </a:r>
            <a:r>
              <a:rPr lang="en-ZA" spc="-3" dirty="0" smtClean="0"/>
              <a:t>1</a:t>
            </a:r>
            <a:r>
              <a:rPr spc="-3" dirty="0" smtClean="0"/>
              <a:t>: </a:t>
            </a:r>
            <a:r>
              <a:rPr dirty="0" smtClean="0"/>
              <a:t>ANNUAL </a:t>
            </a:r>
            <a:r>
              <a:rPr spc="-3" dirty="0"/>
              <a:t>PERFORMANCE</a:t>
            </a:r>
            <a:r>
              <a:rPr spc="-49" dirty="0"/>
              <a:t> </a:t>
            </a:r>
            <a:r>
              <a:rPr spc="-3" dirty="0"/>
              <a:t>PLAN</a:t>
            </a:r>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33</a:t>
            </a:fld>
            <a:endParaRPr lang="en-US" altLang="en-US" dirty="0"/>
          </a:p>
        </p:txBody>
      </p:sp>
    </p:spTree>
    <p:extLst>
      <p:ext uri="{BB962C8B-B14F-4D97-AF65-F5344CB8AC3E}">
        <p14:creationId xmlns:p14="http://schemas.microsoft.com/office/powerpoint/2010/main" val="2825261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5428422"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1: </a:t>
            </a:r>
            <a:r>
              <a:rPr lang="en-ZA" dirty="0" smtClean="0"/>
              <a:t>Administration</a:t>
            </a:r>
            <a:r>
              <a:rPr lang="en-ZA" spc="-49" dirty="0" smtClean="0"/>
              <a:t>....</a:t>
            </a:r>
            <a:r>
              <a:rPr spc="-3" dirty="0" smtClean="0"/>
              <a:t>cont.</a:t>
            </a:r>
            <a:endParaRPr spc="-3" dirty="0"/>
          </a:p>
        </p:txBody>
      </p:sp>
      <p:sp>
        <p:nvSpPr>
          <p:cNvPr id="51203" name="object 3"/>
          <p:cNvSpPr>
            <a:spLocks noGrp="1"/>
          </p:cNvSpPr>
          <p:nvPr>
            <p:ph type="body" idx="1"/>
          </p:nvPr>
        </p:nvSpPr>
        <p:spPr>
          <a:xfrm>
            <a:off x="313897" y="1473958"/>
            <a:ext cx="8079475" cy="3661686"/>
          </a:xfrm>
        </p:spPr>
        <p:txBody>
          <a:bodyPr vert="horz" wrap="square" lIns="0" tIns="8297" rIns="0" bIns="0" numCol="1" anchor="t" anchorCtr="0" compatLnSpc="1">
            <a:prstTxWarp prst="textNoShape">
              <a:avLst/>
            </a:prstTxWarp>
            <a:spAutoFit/>
          </a:bodyPr>
          <a:lstStyle/>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Purpose</a:t>
            </a:r>
            <a:r>
              <a:rPr lang="en-GB" sz="1400" dirty="0">
                <a:latin typeface="Century Gothic" panose="020B0502020202020204" pitchFamily="34" charset="0"/>
                <a:ea typeface="Calibri" panose="020F0502020204030204" pitchFamily="34" charset="0"/>
                <a:cs typeface="Times New Roman" panose="02020603050405020304" pitchFamily="18" charset="0"/>
              </a:rPr>
              <a:t>: To provide support services to the Department to fulfil its mandate and achieve its strategic objectives.</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Functions: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Render auxiliary support and security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Render strategic human resources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Perform oversight role to all the Department’s SOEs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Ensure the provision of communications and media related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Provide professional legal support and advisory services to the Ministry and Department</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To develop and maintain all departmental application systems and ensure a sound information technology service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entury Gothic" panose="020B0502020202020204" pitchFamily="34" charset="0"/>
                <a:ea typeface="Calibri" panose="020F0502020204030204" pitchFamily="34" charset="0"/>
                <a:cs typeface="Tahoma" panose="020B060403050404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34</a:t>
            </a:fld>
            <a:endParaRPr lang="en-US" altLang="en-US" dirty="0"/>
          </a:p>
        </p:txBody>
      </p:sp>
    </p:spTree>
    <p:extLst>
      <p:ext uri="{BB962C8B-B14F-4D97-AF65-F5344CB8AC3E}">
        <p14:creationId xmlns:p14="http://schemas.microsoft.com/office/powerpoint/2010/main" val="1887635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5428422"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1: </a:t>
            </a:r>
            <a:r>
              <a:rPr lang="en-ZA" dirty="0" smtClean="0"/>
              <a:t>Administration</a:t>
            </a:r>
            <a:r>
              <a:rPr lang="en-ZA" spc="-49" dirty="0" smtClean="0"/>
              <a:t>....</a:t>
            </a:r>
            <a:r>
              <a:rPr spc="-3" dirty="0" smtClean="0"/>
              <a:t>cont.</a:t>
            </a:r>
            <a:endParaRPr spc="-3" dirty="0"/>
          </a:p>
        </p:txBody>
      </p:sp>
      <p:sp>
        <p:nvSpPr>
          <p:cNvPr id="51203" name="object 3"/>
          <p:cNvSpPr>
            <a:spLocks noGrp="1"/>
          </p:cNvSpPr>
          <p:nvPr>
            <p:ph type="body" idx="1"/>
          </p:nvPr>
        </p:nvSpPr>
        <p:spPr>
          <a:xfrm>
            <a:off x="368490" y="1080599"/>
            <a:ext cx="8093122" cy="4568088"/>
          </a:xfrm>
        </p:spPr>
        <p:txBody>
          <a:bodyPr vert="horz" wrap="square" lIns="0" tIns="8297" rIns="0" bIns="0" numCol="1" anchor="t" anchorCtr="0" compatLnSpc="1">
            <a:prstTxWarp prst="textNoShape">
              <a:avLst/>
            </a:prstTxWarp>
            <a:spAutoFit/>
          </a:bodyPr>
          <a:lstStyle/>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Link to the Balanced Scorecard Framework</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This programme is in support of the Resourcing and Governance Perspective of the Business Score Card as it relates to:</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Human Capital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Information Capital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Corporate Governance</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Financial Management</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MTSF alignment</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Programme 1 is well-positioned to support National Priority 1: A Capable, Ethical and Developmental State by </a:t>
            </a: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focusing on:</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Effective and efficient strategic corporate services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Efficient, effective and development-oriented Department</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To promote sound corporate governance practices within the DMRE</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400" dirty="0">
                <a:latin typeface="Century Gothic" panose="020B0502020202020204" pitchFamily="34" charset="0"/>
                <a:ea typeface="Calibri" panose="020F0502020204030204" pitchFamily="34" charset="0"/>
                <a:cs typeface="Tahoma" panose="020B060403050404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35</a:t>
            </a:fld>
            <a:endParaRPr lang="en-US" altLang="en-US" dirty="0"/>
          </a:p>
        </p:txBody>
      </p:sp>
    </p:spTree>
    <p:extLst>
      <p:ext uri="{BB962C8B-B14F-4D97-AF65-F5344CB8AC3E}">
        <p14:creationId xmlns:p14="http://schemas.microsoft.com/office/powerpoint/2010/main" val="3159077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5428422"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1: </a:t>
            </a:r>
            <a:r>
              <a:rPr lang="en-ZA" dirty="0" smtClean="0"/>
              <a:t>Administration</a:t>
            </a:r>
            <a:r>
              <a:rPr lang="en-ZA" spc="-49" dirty="0" smtClean="0"/>
              <a:t>....</a:t>
            </a:r>
            <a:r>
              <a:rPr spc="-3" dirty="0" smtClean="0"/>
              <a:t>cont.</a:t>
            </a:r>
            <a:endParaRPr spc="-3" dirty="0"/>
          </a:p>
        </p:txBody>
      </p:sp>
      <p:sp>
        <p:nvSpPr>
          <p:cNvPr id="51203" name="object 3"/>
          <p:cNvSpPr>
            <a:spLocks noGrp="1"/>
          </p:cNvSpPr>
          <p:nvPr>
            <p:ph type="body" idx="1"/>
          </p:nvPr>
        </p:nvSpPr>
        <p:spPr>
          <a:xfrm>
            <a:off x="354842" y="1339907"/>
            <a:ext cx="8093122" cy="4394707"/>
          </a:xfrm>
        </p:spPr>
        <p:txBody>
          <a:bodyPr vert="horz" wrap="square" lIns="0" tIns="8297" rIns="0" bIns="0" numCol="1" anchor="t" anchorCtr="0" compatLnSpc="1">
            <a:prstTxWarp prst="textNoShape">
              <a:avLst/>
            </a:prstTxWarp>
            <a:spAutoFit/>
          </a:bodyPr>
          <a:lstStyle/>
          <a:p>
            <a:pPr marL="8296" lvl="0" defTabSz="597378" eaLnBrk="1" hangingPunct="1">
              <a:lnSpc>
                <a:spcPct val="108000"/>
              </a:lnSpc>
              <a:spcBef>
                <a:spcPts val="65"/>
              </a:spcBef>
            </a:pPr>
            <a:r>
              <a:rPr lang="en-US" altLang="en-US" b="1"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p>
          <a:p>
            <a:pPr marL="8296" lvl="0" defTabSz="597378" eaLnBrk="1" hangingPunct="1">
              <a:lnSpc>
                <a:spcPct val="108000"/>
              </a:lnSpc>
              <a:spcBef>
                <a:spcPts val="65"/>
              </a:spcBef>
            </a:pPr>
            <a:endParaRPr lang="en-US"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elimination of wasteful and fruitless expenditure</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 reduction of irregular expenditure</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 reduction of qualified audits</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95% resolution of reported incidents of corruption </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Establish ethics committees and adhere to terms of reference</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Shareholder compact updated, plans approved, and performance monitored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Strategic Plan Approved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Annual Performance Plan approved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Quarterly Performance Reports produced</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Annual report tabled in parliament</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quarterly reports which detail the implementation of the 2019-2024 MTSF </a:t>
            </a:r>
            <a:r>
              <a:rPr lang="en-ZA" altLang="en-US" kern="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Priorities</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 implementation of Public/Stakeholder Participatory </a:t>
            </a:r>
            <a:r>
              <a:rPr lang="en-ZA" altLang="en-US" kern="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a:t>
            </a:r>
          </a:p>
          <a:p>
            <a:pPr marL="232313" lvl="0" indent="-224017" defTabSz="597378" eaLnBrk="1" hangingPunct="1">
              <a:lnSpc>
                <a:spcPct val="108000"/>
              </a:lnSpc>
              <a:spcBef>
                <a:spcPts val="523"/>
              </a:spcBef>
              <a:buFont typeface="Arial" panose="020B0604020202020204" pitchFamily="34" charset="0"/>
              <a:buChar char="•"/>
            </a:pPr>
            <a:r>
              <a:rPr lang="en-ZA" altLang="en-US" kern="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a:t>
            </a:r>
            <a:r>
              <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approved invoices from service providers paid within 30 days of receipt</a:t>
            </a:r>
          </a:p>
          <a:p>
            <a:pPr marL="232313" lvl="0" indent="-224017" defTabSz="597378" eaLnBrk="1" hangingPunct="1">
              <a:lnSpc>
                <a:spcPct val="108000"/>
              </a:lnSpc>
              <a:spcBef>
                <a:spcPts val="523"/>
              </a:spcBef>
              <a:buFont typeface="Arial" panose="020B0604020202020204" pitchFamily="34" charset="0"/>
              <a:buChar char="•"/>
            </a:pPr>
            <a:endParaRPr lang="en-ZA" altLang="en-US" kern="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36</a:t>
            </a:fld>
            <a:endParaRPr lang="en-US" altLang="en-US" dirty="0"/>
          </a:p>
        </p:txBody>
      </p:sp>
    </p:spTree>
    <p:extLst>
      <p:ext uri="{BB962C8B-B14F-4D97-AF65-F5344CB8AC3E}">
        <p14:creationId xmlns:p14="http://schemas.microsoft.com/office/powerpoint/2010/main" val="1111673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2</a:t>
            </a:r>
            <a:r>
              <a:rPr lang="en-ZA" spc="-3" dirty="0"/>
              <a:t>: Minerals and Petroleum Regulation (MPR)</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37</a:t>
            </a:fld>
            <a:endParaRPr lang="en-US" altLang="en-US" dirty="0"/>
          </a:p>
        </p:txBody>
      </p:sp>
    </p:spTree>
    <p:extLst>
      <p:ext uri="{BB962C8B-B14F-4D97-AF65-F5344CB8AC3E}">
        <p14:creationId xmlns:p14="http://schemas.microsoft.com/office/powerpoint/2010/main" val="81535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4" y="770600"/>
            <a:ext cx="6968961"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ZA" spc="-3" dirty="0"/>
              <a:t>2: Minerals and Petroleum Regulation (MPR)</a:t>
            </a:r>
            <a:endParaRPr spc="-3" dirty="0"/>
          </a:p>
        </p:txBody>
      </p:sp>
      <p:sp>
        <p:nvSpPr>
          <p:cNvPr id="53251" name="object 3"/>
          <p:cNvSpPr txBox="1">
            <a:spLocks noChangeArrowheads="1"/>
          </p:cNvSpPr>
          <p:nvPr/>
        </p:nvSpPr>
        <p:spPr bwMode="auto">
          <a:xfrm>
            <a:off x="417770" y="1283306"/>
            <a:ext cx="7576301" cy="427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28600" indent="131445"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Purpose</a:t>
            </a:r>
            <a:r>
              <a:rPr lang="en-GB" sz="1400" dirty="0">
                <a:latin typeface="Century Gothic" panose="020B0502020202020204" pitchFamily="34" charset="0"/>
                <a:ea typeface="Calibri" panose="020F0502020204030204" pitchFamily="34" charset="0"/>
                <a:cs typeface="Times New Roman" panose="02020603050405020304" pitchFamily="18" charset="0"/>
              </a:rPr>
              <a:t>: To regulate the mining, minerals and petroleum industry</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Functions: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marL="342900" lvl="0" algn="just">
              <a:lnSpc>
                <a:spcPct val="115000"/>
              </a:lnSpc>
              <a:spcBef>
                <a:spcPts val="600"/>
              </a:spcBef>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Manage the administration and evaluation of prospecting and mining rights</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Ensure technical, economic and legal compliance and enforcement in line with the Petroleum Products Act (PPA)</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Manage enforcement and compliance of mining activities with the NEMA</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Manage the Petroleum Licensing process and ensure the security of fuel supply in the country</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Provide specialised empowerment transaction assessment service</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algn="just">
              <a:lnSpc>
                <a:spcPct val="115000"/>
              </a:lnSpc>
              <a:buFont typeface="Symbol" panose="05050102010706020507" pitchFamily="18" charset="2"/>
              <a:buChar char=""/>
            </a:pPr>
            <a:r>
              <a:rPr lang="en-GB" sz="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Render a specialised administration and information service </a:t>
            </a:r>
            <a:endParaRPr lang="en-ZA"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u="sng" dirty="0">
                <a:latin typeface="Century Gothic" panose="020B0502020202020204" pitchFamily="34" charset="0"/>
                <a:ea typeface="Calibri" panose="020F0502020204030204" pitchFamily="34" charset="0"/>
                <a:cs typeface="Times New Roman" panose="02020603050405020304" pitchFamily="18" charset="0"/>
              </a:rPr>
              <a:t>Link to Balanced Scorecard</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Century Gothic" panose="020B0502020202020204" pitchFamily="34" charset="0"/>
                <a:ea typeface="Calibri" panose="020F0502020204030204" pitchFamily="34" charset="0"/>
                <a:cs typeface="Times New Roman" panose="02020603050405020304" pitchFamily="18" charset="0"/>
              </a:rPr>
              <a:t>This Programme links with the Policy and Regulatory perspective of the Balance Score Card in the areas of regulation, operations, service delivery and health and safety processes.</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38</a:t>
            </a:fld>
            <a:endParaRPr lang="en-US" altLang="en-US" dirty="0"/>
          </a:p>
        </p:txBody>
      </p:sp>
    </p:spTree>
    <p:extLst>
      <p:ext uri="{BB962C8B-B14F-4D97-AF65-F5344CB8AC3E}">
        <p14:creationId xmlns:p14="http://schemas.microsoft.com/office/powerpoint/2010/main" val="2894825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4" y="770600"/>
            <a:ext cx="6968961"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ZA" spc="-3" dirty="0"/>
              <a:t>2: Minerals and Petroleum Regulation (MPR)</a:t>
            </a:r>
            <a:endParaRPr spc="-3" dirty="0"/>
          </a:p>
        </p:txBody>
      </p:sp>
      <p:sp>
        <p:nvSpPr>
          <p:cNvPr id="53251" name="object 3"/>
          <p:cNvSpPr txBox="1">
            <a:spLocks noChangeArrowheads="1"/>
          </p:cNvSpPr>
          <p:nvPr/>
        </p:nvSpPr>
        <p:spPr bwMode="auto">
          <a:xfrm>
            <a:off x="316419" y="1665026"/>
            <a:ext cx="7929350" cy="18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0"/>
              </a:spcAft>
            </a:pPr>
            <a:r>
              <a:rPr lang="en-GB" sz="1400" b="1" u="sng" dirty="0" smtClean="0">
                <a:latin typeface="Century Gothic" panose="020B0502020202020204" pitchFamily="34" charset="0"/>
                <a:ea typeface="Calibri" panose="020F0502020204030204" pitchFamily="34" charset="0"/>
                <a:cs typeface="Times New Roman" panose="02020603050405020304" pitchFamily="18" charset="0"/>
              </a:rPr>
              <a:t>MTSF </a:t>
            </a:r>
            <a:r>
              <a:rPr lang="en-GB" sz="1400" b="1" u="sng" dirty="0">
                <a:latin typeface="Century Gothic" panose="020B0502020202020204" pitchFamily="34" charset="0"/>
                <a:ea typeface="Calibri" panose="020F0502020204030204" pitchFamily="34" charset="0"/>
                <a:cs typeface="Times New Roman" panose="02020603050405020304" pitchFamily="18" charset="0"/>
              </a:rPr>
              <a:t>alignment</a:t>
            </a:r>
            <a:endParaRPr lang="en-ZA"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Equitable and sustainable benefit from Mineral Resources and Energy </a:t>
            </a:r>
            <a:r>
              <a:rPr lang="en-ZA" sz="1400" dirty="0" smtClean="0">
                <a:latin typeface="Century Gothic" panose="020B0502020202020204" pitchFamily="34" charset="0"/>
                <a:ea typeface="Calibri" panose="020F0502020204030204" pitchFamily="34" charset="0"/>
                <a:cs typeface="Times New Roman" panose="02020603050405020304" pitchFamily="18" charset="0"/>
              </a:rPr>
              <a:t>contribute </a:t>
            </a:r>
            <a:r>
              <a:rPr lang="en-ZA" sz="1400" dirty="0">
                <a:latin typeface="Century Gothic" panose="020B0502020202020204" pitchFamily="34" charset="0"/>
                <a:ea typeface="Calibri" panose="020F0502020204030204" pitchFamily="34" charset="0"/>
                <a:cs typeface="Times New Roman" panose="02020603050405020304" pitchFamily="18" charset="0"/>
              </a:rPr>
              <a:t>to Priority </a:t>
            </a:r>
            <a:r>
              <a:rPr lang="en-ZA" sz="1400" dirty="0" smtClean="0">
                <a:latin typeface="Century Gothic" panose="020B0502020202020204" pitchFamily="34" charset="0"/>
                <a:ea typeface="Calibri" panose="020F0502020204030204" pitchFamily="34" charset="0"/>
                <a:cs typeface="Times New Roman" panose="02020603050405020304" pitchFamily="18" charset="0"/>
              </a:rPr>
              <a:t>2 </a:t>
            </a:r>
            <a:r>
              <a:rPr lang="en-ZA" sz="1400" dirty="0">
                <a:latin typeface="Century Gothic" panose="020B0502020202020204" pitchFamily="34" charset="0"/>
                <a:ea typeface="Calibri" panose="020F0502020204030204" pitchFamily="34" charset="0"/>
                <a:cs typeface="Times New Roman" panose="02020603050405020304" pitchFamily="18" charset="0"/>
              </a:rPr>
              <a:t>(Economic transformation and job creation ) through:</a:t>
            </a: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The enforcement of the MPRDA, SLP and Mining Charter commitments</a:t>
            </a: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Compliance Inspections. </a:t>
            </a:r>
          </a:p>
          <a:p>
            <a:pPr algn="just">
              <a:lnSpc>
                <a:spcPct val="115000"/>
              </a:lnSpc>
              <a:spcAft>
                <a:spcPts val="0"/>
              </a:spcAft>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Facilitate the participation of black industrialists and HDSAs</a:t>
            </a:r>
          </a:p>
          <a:p>
            <a:pPr marL="12700" indent="0" algn="just">
              <a:lnSpc>
                <a:spcPct val="115000"/>
              </a:lnSpc>
              <a:spcAft>
                <a:spcPts val="0"/>
              </a:spcAft>
            </a:pP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39</a:t>
            </a:fld>
            <a:endParaRPr lang="en-US" altLang="en-US" dirty="0"/>
          </a:p>
        </p:txBody>
      </p:sp>
    </p:spTree>
    <p:extLst>
      <p:ext uri="{BB962C8B-B14F-4D97-AF65-F5344CB8AC3E}">
        <p14:creationId xmlns:p14="http://schemas.microsoft.com/office/powerpoint/2010/main" val="357792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2719397"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smtClean="0">
                <a:latin typeface="Century Gothic" panose="020B0502020202020204" pitchFamily="34" charset="0"/>
                <a:ea typeface="Century Gothic" panose="020B0502020202020204" pitchFamily="34" charset="0"/>
                <a:cs typeface="Century Gothic" panose="020B0502020202020204" pitchFamily="34" charset="0"/>
              </a:rPr>
              <a:t>INTRODUCTION</a:t>
            </a:r>
          </a:p>
        </p:txBody>
      </p:sp>
      <p:sp>
        <p:nvSpPr>
          <p:cNvPr id="33795" name="object 3"/>
          <p:cNvSpPr txBox="1">
            <a:spLocks noChangeArrowheads="1"/>
          </p:cNvSpPr>
          <p:nvPr/>
        </p:nvSpPr>
        <p:spPr bwMode="auto">
          <a:xfrm>
            <a:off x="796615" y="1543273"/>
            <a:ext cx="7143862" cy="45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297" rIns="0" bIns="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defTabSz="597378" fontAlgn="base">
              <a:lnSpc>
                <a:spcPct val="150000"/>
              </a:lnSpc>
              <a:spcBef>
                <a:spcPct val="0"/>
              </a:spcBef>
              <a:spcAft>
                <a:spcPct val="0"/>
              </a:spcAft>
            </a:pPr>
            <a:r>
              <a:rPr lang="en-ZA" altLang="en-US" sz="1307"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The  DMRE  established</a:t>
            </a:r>
            <a:r>
              <a:rPr lang="en-ZA" altLang="en-US" sz="1307"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on 29  May  </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2019 by the merger of the Department of Energy  and the Department of Mineral Resources </a:t>
            </a:r>
            <a:r>
              <a:rPr lang="en-ZA" altLang="en-US" sz="1307"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to </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better equip and capacitate the DMRE to respond to the strategic objectives derived from the </a:t>
            </a:r>
            <a:r>
              <a:rPr lang="en-ZA" altLang="en-US" sz="1307"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NDP and MTSF, </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as they relate to the regulation and transformation of the energy and mining sectors in the following regard:</a:t>
            </a: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Provisioning of secure, sustainable and affordable energy and</a:t>
            </a: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The promotion and regulation of minerals and mining</a:t>
            </a:r>
          </a:p>
          <a:p>
            <a:pPr marL="224017" indent="-224017" algn="just" defTabSz="597378" fontAlgn="base">
              <a:lnSpc>
                <a:spcPct val="150000"/>
              </a:lnSpc>
              <a:spcBef>
                <a:spcPct val="0"/>
              </a:spcBef>
              <a:spcAft>
                <a:spcPct val="0"/>
              </a:spcAft>
              <a:buFont typeface="Arial" panose="020B0604020202020204" pitchFamily="34" charset="0"/>
              <a:buChar char="•"/>
            </a:pPr>
            <a:endPar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b="1" dirty="0" smtClean="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AIM</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 leader in the transformation of South Africa through economic growth and sustainable development in the mining and energy sectors </a:t>
            </a:r>
          </a:p>
          <a:p>
            <a:pPr marL="224017" indent="-224017" algn="just" defTabSz="597378" fontAlgn="base">
              <a:lnSpc>
                <a:spcPct val="150000"/>
              </a:lnSpc>
              <a:spcBef>
                <a:spcPct val="0"/>
              </a:spcBef>
              <a:spcAft>
                <a:spcPct val="0"/>
              </a:spcAft>
              <a:buFont typeface="Arial" panose="020B0604020202020204" pitchFamily="34" charset="0"/>
              <a:buChar char="•"/>
            </a:pPr>
            <a:endPar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224017" indent="-224017" algn="just" defTabSz="597378" fontAlgn="base">
              <a:lnSpc>
                <a:spcPct val="150000"/>
              </a:lnSpc>
              <a:spcBef>
                <a:spcPct val="0"/>
              </a:spcBef>
              <a:spcAft>
                <a:spcPct val="0"/>
              </a:spcAft>
              <a:buFont typeface="Arial" panose="020B0604020202020204" pitchFamily="34" charset="0"/>
              <a:buChar char="•"/>
            </a:pPr>
            <a:r>
              <a:rPr lang="en-ZA" altLang="en-US" sz="1307"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MISSION</a:t>
            </a:r>
            <a:r>
              <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To regulate, transform and promote the minerals and energy sectors, providing sustainable and affordable energy for growth and development, and ensuring that all South Africans derive sustainable benefit from country’s mineral wealth</a:t>
            </a:r>
          </a:p>
          <a:p>
            <a:pPr marL="224017" indent="-224017" algn="just" defTabSz="597378" fontAlgn="base">
              <a:lnSpc>
                <a:spcPct val="150000"/>
              </a:lnSpc>
              <a:spcBef>
                <a:spcPct val="0"/>
              </a:spcBef>
              <a:spcAft>
                <a:spcPct val="0"/>
              </a:spcAft>
              <a:buFont typeface="Arial" panose="020B0604020202020204" pitchFamily="34" charset="0"/>
              <a:buChar char="•"/>
            </a:pPr>
            <a:endParaRPr lang="en-ZA" altLang="en-US" sz="1307"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4</a:t>
            </a:fld>
            <a:endParaRPr lang="en-US" altLang="en-US" dirty="0"/>
          </a:p>
        </p:txBody>
      </p:sp>
    </p:spTree>
    <p:extLst>
      <p:ext uri="{BB962C8B-B14F-4D97-AF65-F5344CB8AC3E}">
        <p14:creationId xmlns:p14="http://schemas.microsoft.com/office/powerpoint/2010/main" val="4000592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object 2"/>
          <p:cNvSpPr>
            <a:spLocks noGrp="1"/>
          </p:cNvSpPr>
          <p:nvPr>
            <p:ph type="title"/>
          </p:nvPr>
        </p:nvSpPr>
        <p:spPr>
          <a:xfrm>
            <a:off x="578251" y="975317"/>
            <a:ext cx="694166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2: Minerals and Petroleum Regulation (MPR)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6323" name="object 3"/>
          <p:cNvSpPr txBox="1">
            <a:spLocks noChangeArrowheads="1"/>
          </p:cNvSpPr>
          <p:nvPr/>
        </p:nvSpPr>
        <p:spPr bwMode="auto">
          <a:xfrm>
            <a:off x="341194" y="1428778"/>
            <a:ext cx="8093122" cy="44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8297" defTabSz="597378" fontAlgn="base">
              <a:lnSpc>
                <a:spcPct val="150000"/>
              </a:lnSpc>
              <a:spcBef>
                <a:spcPct val="0"/>
              </a:spcBef>
              <a:spcAft>
                <a:spcPct val="0"/>
              </a:spcAft>
            </a:pPr>
            <a:r>
              <a:rPr lang="en-US" altLang="en-US" sz="1200" b="1" u="sng"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a:t>
            </a:r>
            <a:r>
              <a:rPr lang="en-US" altLang="en-US" sz="1200"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a:t>
            </a:r>
            <a:endParaRPr lang="en-US" altLang="en-US" sz="1200"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8297" defTabSz="597378" fontAlgn="base">
              <a:lnSpc>
                <a:spcPct val="150000"/>
              </a:lnSpc>
              <a:spcBef>
                <a:spcPct val="0"/>
              </a:spcBef>
              <a:spcAft>
                <a:spcPct val="0"/>
              </a:spcAft>
              <a:buFont typeface="Arial" panose="020B0604020202020204" pitchFamily="34" charset="0"/>
              <a:buChar char="•"/>
            </a:pPr>
            <a:r>
              <a:rPr lang="en-US"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1500 Retail Site Compliance Inspections conducted</a:t>
            </a:r>
          </a:p>
          <a:p>
            <a:pPr marL="8297" defTabSz="597378" fontAlgn="base">
              <a:lnSpc>
                <a:spcPct val="150000"/>
              </a:lnSpc>
              <a:spcBef>
                <a:spcPct val="0"/>
              </a:spcBef>
              <a:spcAft>
                <a:spcPct val="0"/>
              </a:spcAft>
              <a:buFont typeface="Arial" panose="020B0604020202020204" pitchFamily="34" charset="0"/>
              <a:buChar char="•"/>
            </a:pPr>
            <a:r>
              <a:rPr lang="en-US"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1 080 Fuel Samples tested</a:t>
            </a:r>
          </a:p>
          <a:p>
            <a:pPr marL="8297" defTabSz="597378" fontAlgn="base">
              <a:lnSpc>
                <a:spcPct val="150000"/>
              </a:lnSpc>
              <a:spcBef>
                <a:spcPct val="0"/>
              </a:spcBef>
              <a:spcAft>
                <a:spcPct val="0"/>
              </a:spcAft>
              <a:buFont typeface="Arial" panose="020B0604020202020204" pitchFamily="34" charset="0"/>
              <a:buChar char="•"/>
            </a:pPr>
            <a:r>
              <a:rPr lang="en-US"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50% of license applications approved have a minimum of 50% HDSA </a:t>
            </a:r>
            <a:r>
              <a:rPr lang="en-US"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ownership</a:t>
            </a:r>
          </a:p>
          <a:p>
            <a:pPr marL="8297" defTabSz="597378" fontAlgn="base">
              <a:lnSpc>
                <a:spcPct val="150000"/>
              </a:lnSpc>
              <a:spcBef>
                <a:spcPct val="0"/>
              </a:spcBef>
              <a:spcAft>
                <a:spcPct val="0"/>
              </a:spcAft>
              <a:buFont typeface="Arial" panose="020B0604020202020204" pitchFamily="34" charset="0"/>
              <a:buChar char="•"/>
            </a:pPr>
            <a:r>
              <a:rPr lang="en-GB" sz="1200" dirty="0"/>
              <a:t>8 500 </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direct jobs created per investment</a:t>
            </a:r>
          </a:p>
          <a:p>
            <a:pPr marL="8297" defTabSz="597378" fontAlgn="base">
              <a:lnSpc>
                <a:spcPct val="150000"/>
              </a:lnSpc>
              <a:spcBef>
                <a:spcPct val="0"/>
              </a:spcBef>
              <a:spcAft>
                <a:spcPct val="0"/>
              </a:spcAft>
              <a:buFont typeface="Arial" panose="020B0604020202020204" pitchFamily="34" charset="0"/>
              <a:buChar char="•"/>
            </a:pPr>
            <a:r>
              <a:rPr lang="en-GB" sz="1200" dirty="0"/>
              <a:t>120</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SLP development projects completed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GB" sz="1200" dirty="0"/>
              <a:t>10</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black industrialists created through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procurement</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of contrition to economic development through joined-up plans </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Strategy and plan on liquid fuels reviewed and updated </a:t>
            </a:r>
            <a:endPar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8297" defTabSz="597378" fontAlgn="base">
              <a:lnSpc>
                <a:spcPct val="150000"/>
              </a:lnSpc>
              <a:spcBef>
                <a:spcPct val="0"/>
              </a:spcBef>
              <a:spcAft>
                <a:spcPct val="0"/>
              </a:spcAft>
              <a:buFont typeface="Arial" panose="020B0604020202020204" pitchFamily="34" charset="0"/>
              <a:buChar char="•"/>
            </a:pP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Feasibility study on new oil refinery completed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500 of Mining Economics (MWP/PWP) inspections conducted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GB" sz="1200" dirty="0"/>
              <a:t>1 275</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Environmental Inspections conducted</a:t>
            </a: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100% Compliance monitoring audit of the BBBEE Act in the petroleum sector to be done every 2nd year (charter sector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code)</a:t>
            </a:r>
          </a:p>
          <a:p>
            <a:pPr marL="8297" defTabSz="597378" fontAlgn="base">
              <a:lnSpc>
                <a:spcPct val="150000"/>
              </a:lnSpc>
              <a:spcBef>
                <a:spcPct val="0"/>
              </a:spcBef>
              <a:spcAft>
                <a:spcPct val="0"/>
              </a:spcAft>
              <a:buFont typeface="Arial" panose="020B0604020202020204" pitchFamily="34" charset="0"/>
              <a:buChar char="•"/>
            </a:pPr>
            <a:r>
              <a:rPr lang="en-GB" sz="1200" dirty="0" smtClean="0"/>
              <a:t>120</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rights and permits granted and/ or issued to HDSA controlled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entities </a:t>
            </a:r>
            <a:endPar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8297" defTabSz="597378" fontAlgn="base">
              <a:lnSpc>
                <a:spcPct val="150000"/>
              </a:lnSpc>
              <a:spcBef>
                <a:spcPct val="0"/>
              </a:spcBef>
              <a:spcAft>
                <a:spcPct val="0"/>
              </a:spcAft>
              <a:buFont typeface="Arial" panose="020B0604020202020204" pitchFamily="34" charset="0"/>
              <a:buChar char="•"/>
            </a:pPr>
            <a:r>
              <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212 of SLP inspections </a:t>
            </a:r>
            <a:r>
              <a:rPr lang="en-ZA" altLang="en-US" sz="1200"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conducted</a:t>
            </a:r>
            <a:endParaRPr lang="en-ZA" altLang="en-US" sz="12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40</a:t>
            </a:fld>
            <a:endParaRPr lang="en-US" altLang="en-US" dirty="0"/>
          </a:p>
        </p:txBody>
      </p:sp>
    </p:spTree>
    <p:extLst>
      <p:ext uri="{BB962C8B-B14F-4D97-AF65-F5344CB8AC3E}">
        <p14:creationId xmlns:p14="http://schemas.microsoft.com/office/powerpoint/2010/main" val="523122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a:t>
            </a:r>
            <a:r>
              <a:rPr lang="en-ZA" spc="-3" dirty="0" smtClean="0"/>
              <a:t>3: Mining</a:t>
            </a:r>
            <a:r>
              <a:rPr lang="en-ZA" spc="-3" dirty="0"/>
              <a:t>, Minerals and Energy Policy Development (MMEPD)</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41</a:t>
            </a:fld>
            <a:endParaRPr lang="en-US" altLang="en-US" dirty="0"/>
          </a:p>
        </p:txBody>
      </p:sp>
    </p:spTree>
    <p:extLst>
      <p:ext uri="{BB962C8B-B14F-4D97-AF65-F5344CB8AC3E}">
        <p14:creationId xmlns:p14="http://schemas.microsoft.com/office/powerpoint/2010/main" val="1406119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8416" y="647770"/>
            <a:ext cx="8175009" cy="623931"/>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US" sz="2000" dirty="0">
                <a:latin typeface="Arial" panose="020B0604020202020204" pitchFamily="34" charset="0"/>
                <a:ea typeface="Calibri" panose="020F0502020204030204" pitchFamily="34" charset="0"/>
                <a:cs typeface="Times New Roman" panose="02020603050405020304" pitchFamily="18" charset="0"/>
              </a:rPr>
              <a:t>3: Mining, Minerals and Energy Policy Development (MMEPD)</a:t>
            </a:r>
            <a:endParaRPr spc="-3" dirty="0"/>
          </a:p>
        </p:txBody>
      </p:sp>
      <p:sp>
        <p:nvSpPr>
          <p:cNvPr id="53251" name="object 3"/>
          <p:cNvSpPr txBox="1">
            <a:spLocks noChangeArrowheads="1"/>
          </p:cNvSpPr>
          <p:nvPr/>
        </p:nvSpPr>
        <p:spPr bwMode="auto">
          <a:xfrm>
            <a:off x="354842" y="1503713"/>
            <a:ext cx="7938583" cy="440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defTabSz="597378" fontAlgn="base">
              <a:lnSpc>
                <a:spcPct val="150000"/>
              </a:lnSpc>
              <a:spcBef>
                <a:spcPct val="0"/>
              </a:spcBef>
              <a:spcAft>
                <a:spcPct val="0"/>
              </a:spcAft>
            </a:pPr>
            <a:r>
              <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Purpose: </a:t>
            </a:r>
          </a:p>
          <a:p>
            <a:pPr marL="285750" indent="-285750"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Formulate, Maintain </a:t>
            </a:r>
            <a:r>
              <a:rPr 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an  </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Integrated Minerals and Energy Policies to Promote and encourage investments into the mining and</a:t>
            </a:r>
            <a:r>
              <a:rPr lang="en-US" sz="1400" baseline="30000" dirty="0">
                <a:latin typeface="Century Gothic" panose="020B0502020202020204" pitchFamily="34" charset="0"/>
              </a:rPr>
              <a:t> </a:t>
            </a: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energy industry</a:t>
            </a:r>
          </a:p>
          <a:p>
            <a:pPr marL="0" indent="0"/>
            <a:endParaRPr lang="en-ZA" sz="1400" baseline="30000" dirty="0">
              <a:latin typeface="Century Gothic" panose="020B0502020202020204" pitchFamily="34" charset="0"/>
            </a:endParaRPr>
          </a:p>
          <a:p>
            <a:pPr marL="0" indent="0" defTabSz="597378" fontAlgn="base">
              <a:lnSpc>
                <a:spcPct val="150000"/>
              </a:lnSpc>
              <a:spcBef>
                <a:spcPct val="0"/>
              </a:spcBef>
              <a:spcAft>
                <a:spcPct val="0"/>
              </a:spcAft>
            </a:pPr>
            <a:r>
              <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Functions: </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administrative support and manage the dissemination of information and publications</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a policy and legislation framework for mining, minerals and petroleum sectors</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minerals development and advise on trends in mining industry in order to attract investment</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Economic Growth and Investment Promotion</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Ensure the security of minerals resources and energy supply through planning </a:t>
            </a:r>
          </a:p>
          <a:p>
            <a:pPr marL="285750" lvl="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Develop and review policies as required by international agreements and governance of nuclear sector in South Africa</a:t>
            </a:r>
          </a:p>
          <a:p>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r>
              <a:rPr lang="en-US"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alignment</a:t>
            </a:r>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Economic Transformation and Job Creation will be achieved through a transformed mineral, upstream petroleum and downstream sector, as well as a secure energy supply and diversified sources of energy supply</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Focus areas to support investment includes reviewing legislation to reduce barriers for new entrants and small-scale miners while promoting sustainable resource use</a:t>
            </a:r>
          </a:p>
          <a:p>
            <a:pPr marL="8296" indent="0" algn="just" defTabSz="597378" fontAlgn="base">
              <a:lnSpc>
                <a:spcPct val="108000"/>
              </a:lnSpc>
              <a:spcBef>
                <a:spcPts val="65"/>
              </a:spcBef>
              <a:spcAft>
                <a:spcPct val="0"/>
              </a:spcAft>
            </a:pP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42</a:t>
            </a:fld>
            <a:endParaRPr lang="en-US" altLang="en-US" dirty="0"/>
          </a:p>
        </p:txBody>
      </p:sp>
    </p:spTree>
    <p:extLst>
      <p:ext uri="{BB962C8B-B14F-4D97-AF65-F5344CB8AC3E}">
        <p14:creationId xmlns:p14="http://schemas.microsoft.com/office/powerpoint/2010/main" val="4195919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8416" y="647770"/>
            <a:ext cx="8175009" cy="623931"/>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smtClean="0"/>
              <a:t>Programme </a:t>
            </a:r>
            <a:r>
              <a:rPr lang="en-US" sz="2000" dirty="0">
                <a:latin typeface="Arial" panose="020B0604020202020204" pitchFamily="34" charset="0"/>
                <a:ea typeface="Calibri" panose="020F0502020204030204" pitchFamily="34" charset="0"/>
                <a:cs typeface="Times New Roman" panose="02020603050405020304" pitchFamily="18" charset="0"/>
              </a:rPr>
              <a:t>3: Mining, Minerals and Energy Policy Development (MMEPD</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r>
              <a:rPr lang="en-ZA" spc="-3" dirty="0"/>
              <a:t>…cont.</a:t>
            </a:r>
            <a:endParaRPr spc="-3" dirty="0"/>
          </a:p>
        </p:txBody>
      </p:sp>
      <p:sp>
        <p:nvSpPr>
          <p:cNvPr id="53251" name="object 3"/>
          <p:cNvSpPr txBox="1">
            <a:spLocks noChangeArrowheads="1"/>
          </p:cNvSpPr>
          <p:nvPr/>
        </p:nvSpPr>
        <p:spPr bwMode="auto">
          <a:xfrm>
            <a:off x="354842" y="1503713"/>
            <a:ext cx="7938583" cy="263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8296" indent="0" algn="just" defTabSz="597378" fontAlgn="base">
              <a:lnSpc>
                <a:spcPct val="108000"/>
              </a:lnSpc>
              <a:spcBef>
                <a:spcPts val="65"/>
              </a:spcBef>
              <a:spcAft>
                <a:spcPct val="0"/>
              </a:spcAft>
            </a:pPr>
            <a:r>
              <a:rPr lang="en-ZA" altLang="en-US" sz="1307" b="1"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alignment</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implementation of IRP2019 will support the MTSF priority focused on promoting energy access, efficiency, and diversified sources. </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Mine Health &amp; Safety Act and Petroleum Health &amp; Safety Act will be amended to meet the needs of Education, Skills and Health in the mining and energy sectors</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Spatial Integration, Human Settlements and Local Government will benefit from quality data and analysis - quality economic analysis on the mining and energy sectors, including household energy access data, will be provided.</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 Capable, Ethical and Developmental State, Priority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will be supported in the form of improved turnaround times and developing and reviewing internal processes to contribute towards the continuous development of improved systems for monitoring and evaluation</a:t>
            </a:r>
          </a:p>
          <a:p>
            <a:pPr marL="285750" indent="-285750"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Existing Bi-Lateral and multilateral agreements will be implemented, and new agreements concluded and implemented to support the Priority of a Better Africa and World.</a:t>
            </a: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43</a:t>
            </a:fld>
            <a:endParaRPr lang="en-US" altLang="en-US" dirty="0"/>
          </a:p>
        </p:txBody>
      </p:sp>
    </p:spTree>
    <p:extLst>
      <p:ext uri="{BB962C8B-B14F-4D97-AF65-F5344CB8AC3E}">
        <p14:creationId xmlns:p14="http://schemas.microsoft.com/office/powerpoint/2010/main" val="2652236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TextBox 3"/>
          <p:cNvSpPr txBox="1">
            <a:spLocks noChangeArrowheads="1"/>
          </p:cNvSpPr>
          <p:nvPr/>
        </p:nvSpPr>
        <p:spPr bwMode="auto">
          <a:xfrm>
            <a:off x="313899" y="1197271"/>
            <a:ext cx="8011236" cy="461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97378" fontAlgn="base">
              <a:lnSpc>
                <a:spcPct val="150000"/>
              </a:lnSpc>
              <a:spcBef>
                <a:spcPct val="0"/>
              </a:spcBef>
              <a:spcAft>
                <a:spcPct val="0"/>
              </a:spcAft>
            </a:pPr>
            <a:r>
              <a:rPr lang="en-US" altLang="en-US"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endParaRPr lang="en-US" altLang="en-US" sz="1307"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Framework for a just transition to a low carbon economy developed </a:t>
            </a:r>
          </a:p>
          <a:p>
            <a:pPr defTabSz="597378" fontAlgn="base">
              <a:lnSpc>
                <a:spcPct val="150000"/>
              </a:lnSpc>
              <a:spcBef>
                <a:spcPct val="0"/>
              </a:spcBef>
              <a:spcAft>
                <a:spcPct val="0"/>
              </a:spcAft>
              <a:buFont typeface="Arial" panose="020B0604020202020204" pitchFamily="34" charset="0"/>
              <a:buChar char="•"/>
            </a:pPr>
            <a:r>
              <a:rPr lang="en-ZA" altLang="en-US" sz="1307" dirty="0">
                <a:latin typeface="Century Gothic" panose="020B0502020202020204" pitchFamily="34" charset="0"/>
                <a:ea typeface="Century Gothic" panose="020B0502020202020204" pitchFamily="34" charset="0"/>
                <a:cs typeface="Century Gothic" panose="020B0502020202020204" pitchFamily="34" charset="0"/>
              </a:rPr>
              <a:t>GHG reporting and assessment framework developed</a:t>
            </a:r>
          </a:p>
          <a:p>
            <a:pPr defTabSz="597378" fontAlgn="base">
              <a:lnSpc>
                <a:spcPct val="150000"/>
              </a:lnSpc>
              <a:spcBef>
                <a:spcPct val="0"/>
              </a:spcBef>
              <a:spcAft>
                <a:spcPct val="0"/>
              </a:spcAft>
              <a:buFont typeface="Arial" panose="020B0604020202020204" pitchFamily="34" charset="0"/>
              <a:buChar char="•"/>
            </a:pPr>
            <a:r>
              <a:rPr lang="en-ZA" altLang="en-US" sz="1307" dirty="0">
                <a:latin typeface="Century Gothic" panose="020B0502020202020204" pitchFamily="34" charset="0"/>
                <a:ea typeface="Century Gothic" panose="020B0502020202020204" pitchFamily="34" charset="0"/>
                <a:cs typeface="Century Gothic" panose="020B0502020202020204" pitchFamily="34" charset="0"/>
              </a:rPr>
              <a:t>4 Approved and listed carbon offsets projects</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on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energy-related climate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change response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measures monitored</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quantified and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reported</a:t>
            </a:r>
          </a:p>
          <a:p>
            <a:pPr defTabSz="597378" fontAlgn="base">
              <a:lnSpc>
                <a:spcPct val="150000"/>
              </a:lnSpc>
              <a:spcBef>
                <a:spcPct val="0"/>
              </a:spcBef>
              <a:spcAft>
                <a:spcPct val="0"/>
              </a:spcAft>
              <a:buFont typeface="Arial" panose="020B0604020202020204" pitchFamily="34" charset="0"/>
              <a:buChar char="•"/>
            </a:pPr>
            <a:r>
              <a:rPr lang="en-ZA" altLang="en-US" sz="1307" dirty="0">
                <a:latin typeface="Century Gothic" panose="020B0502020202020204" pitchFamily="34" charset="0"/>
                <a:ea typeface="Century Gothic" panose="020B0502020202020204" pitchFamily="34" charset="0"/>
                <a:cs typeface="Century Gothic" panose="020B0502020202020204" pitchFamily="34" charset="0"/>
              </a:rPr>
              <a:t>2 Clean Development Mechanism projects finalised</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Investment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promotion events held </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25 Publications and Economic Reports supporting investment and sustainable resource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use</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Chrome Beneficiation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Strategy submitted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Cabinet 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approval</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20 Existing Agreements Implemented </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of new Bilateral agreements concluded</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Multilateral Strategic Partnerships Implemented</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Mining Masterplans developed</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2 legislative instruments developed</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reviewed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amended</a:t>
            </a:r>
          </a:p>
        </p:txBody>
      </p:sp>
      <p:sp>
        <p:nvSpPr>
          <p:cNvPr id="3" name="Title 2"/>
          <p:cNvSpPr>
            <a:spLocks noGrp="1"/>
          </p:cNvSpPr>
          <p:nvPr>
            <p:ph type="title"/>
          </p:nvPr>
        </p:nvSpPr>
        <p:spPr>
          <a:xfrm>
            <a:off x="136479" y="594029"/>
            <a:ext cx="7869558" cy="603242"/>
          </a:xfrm>
        </p:spPr>
        <p:txBody>
          <a:bodyPr/>
          <a:lstStyle/>
          <a:p>
            <a:r>
              <a:rPr lang="en-ZA" dirty="0"/>
              <a:t>Programme 3: Mining, Minerals and Energy Policy Development (MMEPD</a:t>
            </a:r>
            <a:r>
              <a:rPr lang="en-ZA" dirty="0" smtClean="0"/>
              <a:t>) </a:t>
            </a:r>
            <a:r>
              <a:rPr lang="en-ZA" spc="-3" dirty="0"/>
              <a:t>…cont.</a:t>
            </a:r>
            <a:endParaRPr lang="en-ZA" dirty="0"/>
          </a:p>
        </p:txBody>
      </p:sp>
      <p:sp>
        <p:nvSpPr>
          <p:cNvPr id="2" name="Slide Number Placeholder 1"/>
          <p:cNvSpPr>
            <a:spLocks noGrp="1"/>
          </p:cNvSpPr>
          <p:nvPr>
            <p:ph type="sldNum" sz="quarter" idx="12"/>
          </p:nvPr>
        </p:nvSpPr>
        <p:spPr/>
        <p:txBody>
          <a:bodyPr/>
          <a:lstStyle/>
          <a:p>
            <a:pPr>
              <a:defRPr/>
            </a:pPr>
            <a:fld id="{6757DF30-2317-4A1D-86CC-8BFEF4250C95}" type="slidenum">
              <a:rPr lang="en-US" altLang="en-US" smtClean="0"/>
              <a:pPr>
                <a:defRPr/>
              </a:pPr>
              <a:t>44</a:t>
            </a:fld>
            <a:endParaRPr lang="en-US" altLang="en-US" dirty="0"/>
          </a:p>
        </p:txBody>
      </p:sp>
    </p:spTree>
    <p:extLst>
      <p:ext uri="{BB962C8B-B14F-4D97-AF65-F5344CB8AC3E}">
        <p14:creationId xmlns:p14="http://schemas.microsoft.com/office/powerpoint/2010/main" val="3987801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 y="620475"/>
            <a:ext cx="7915700"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3: Mining, Minerals and Energy Policy Development (MMEPD)…c</a:t>
            </a:r>
            <a:r>
              <a:rPr spc="-3" dirty="0"/>
              <a:t>ont.</a:t>
            </a:r>
          </a:p>
        </p:txBody>
      </p:sp>
      <p:sp>
        <p:nvSpPr>
          <p:cNvPr id="54275" name="TextBox 3"/>
          <p:cNvSpPr txBox="1">
            <a:spLocks noChangeArrowheads="1"/>
          </p:cNvSpPr>
          <p:nvPr/>
        </p:nvSpPr>
        <p:spPr bwMode="auto">
          <a:xfrm>
            <a:off x="313899" y="1593056"/>
            <a:ext cx="8052179" cy="371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597378" fontAlgn="base">
              <a:lnSpc>
                <a:spcPct val="150000"/>
              </a:lnSpc>
              <a:spcBef>
                <a:spcPct val="0"/>
              </a:spcBef>
              <a:spcAft>
                <a:spcPct val="0"/>
              </a:spcAft>
            </a:pPr>
            <a:r>
              <a:rPr lang="en-US" altLang="en-US"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National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Nuclear Regulator Amendment Bill submitted to Cabinet for public consultation</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Radioactive Waste Management Fund Bill Submitted to Cabinet  </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Draft Regulations on the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long-term operation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nuclear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installations published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public comments</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National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Energy Regulator Amendment Bill certified by State Law Advisor</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Electricity Pricing Policy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reviewed and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submitted to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Cabinet</a:t>
            </a:r>
          </a:p>
          <a:p>
            <a:pPr defTabSz="597378" fontAlgn="base">
              <a:lnSpc>
                <a:spcPct val="150000"/>
              </a:lnSpc>
              <a:spcBef>
                <a:spcPct val="0"/>
              </a:spcBef>
              <a:spcAft>
                <a:spcPct val="0"/>
              </a:spcAft>
              <a:buFont typeface="Arial" panose="020B0604020202020204" pitchFamily="34" charset="0"/>
              <a:buChar char="•"/>
            </a:pP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Gas Amendment Bill submitted to Cabinet</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Draft Gas Master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Infrastructure Plan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submitted to Cabinet 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public comments</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Draft Integrated Energy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 submitted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Cabinet 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public comments</a:t>
            </a:r>
          </a:p>
          <a:p>
            <a:pPr defTabSz="597378" fontAlgn="base">
              <a:lnSpc>
                <a:spcPct val="150000"/>
              </a:lnSpc>
              <a:spcBef>
                <a:spcPct val="0"/>
              </a:spcBef>
              <a:spcAft>
                <a:spcPct val="0"/>
              </a:spcAft>
              <a:buFont typeface="Arial" panose="020B0604020202020204" pitchFamily="34" charset="0"/>
              <a:buChar char="•"/>
            </a:pP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Adam Framework submitted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Cabinet </a:t>
            </a:r>
            <a:r>
              <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t>
            </a:r>
            <a:r>
              <a:rPr lang="en-ZA" altLang="en-US"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approval</a:t>
            </a:r>
            <a:endPar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defTabSz="597378" fontAlgn="base">
              <a:lnSpc>
                <a:spcPct val="150000"/>
              </a:lnSpc>
              <a:spcBef>
                <a:spcPct val="0"/>
              </a:spcBef>
              <a:spcAft>
                <a:spcPct val="0"/>
              </a:spcAft>
              <a:buFont typeface="Arial" panose="020B0604020202020204" pitchFamily="34" charset="0"/>
              <a:buChar char="•"/>
            </a:pPr>
            <a:endParaRPr lang="en-ZA"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45</a:t>
            </a:fld>
            <a:endParaRPr lang="en-US" altLang="en-US" dirty="0"/>
          </a:p>
        </p:txBody>
      </p:sp>
    </p:spTree>
    <p:extLst>
      <p:ext uri="{BB962C8B-B14F-4D97-AF65-F5344CB8AC3E}">
        <p14:creationId xmlns:p14="http://schemas.microsoft.com/office/powerpoint/2010/main" val="170468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611620"/>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4: Mine Health and Safety Inspectorate (MHSI) </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46</a:t>
            </a:fld>
            <a:endParaRPr lang="en-US" altLang="en-US" dirty="0"/>
          </a:p>
        </p:txBody>
      </p:sp>
    </p:spTree>
    <p:extLst>
      <p:ext uri="{BB962C8B-B14F-4D97-AF65-F5344CB8AC3E}">
        <p14:creationId xmlns:p14="http://schemas.microsoft.com/office/powerpoint/2010/main" val="450278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smtClean="0">
                <a:latin typeface="Century Gothic" panose="020B0502020202020204" pitchFamily="34" charset="0"/>
                <a:ea typeface="Century Gothic" panose="020B0502020202020204" pitchFamily="34" charset="0"/>
                <a:cs typeface="Century Gothic" panose="020B0502020202020204" pitchFamily="34" charset="0"/>
              </a:rPr>
              <a:t>Programme 4</a:t>
            </a:r>
            <a:r>
              <a:rPr lang="en-ZA" altLang="en-US" dirty="0">
                <a:latin typeface="Century Gothic" panose="020B0502020202020204" pitchFamily="34" charset="0"/>
                <a:ea typeface="Century Gothic" panose="020B0502020202020204" pitchFamily="34" charset="0"/>
                <a:cs typeface="Century Gothic" panose="020B0502020202020204" pitchFamily="34" charset="0"/>
              </a:rPr>
              <a:t>: Mine Health and Safety Inspectorate (MHSI) </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234422" y="1542176"/>
            <a:ext cx="7942997" cy="3176767"/>
          </a:xfrm>
          <a:prstGeom prst="rect">
            <a:avLst/>
          </a:prstGeom>
        </p:spPr>
        <p:txBody>
          <a:bodyPr wrap="square">
            <a:spAutoFit/>
          </a:bodyPr>
          <a:lstStyle/>
          <a:p>
            <a:pPr algn="just">
              <a:lnSpc>
                <a:spcPct val="115000"/>
              </a:lnSpc>
              <a:spcAft>
                <a:spcPts val="0"/>
              </a:spcAft>
            </a:pPr>
            <a:r>
              <a:rPr lang="en-GB"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Purpose: </a:t>
            </a:r>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Ensure health and </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safety of employees in the mines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n-GB"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Functions: </a:t>
            </a:r>
            <a:endParaRPr lang="en-ZA" sz="1307" b="1"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Bef>
                <a:spcPts val="600"/>
              </a:spcBef>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health and safety</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Contribute to skills development and transformation</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Implement Service Level Agreements (SLAs)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Develop and review internal processes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Improve turnaround times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Promote corporate governance</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MHSI strives towards a safe and healthy mining industry. This is to be achieved by reducing mining related deaths, injuries and ill health through the formulation of national policy and legislation, the provision of advice, and the application of systems that monitor and enforce compliance with the law in the mining sector.</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6757DF30-2317-4A1D-86CC-8BFEF4250C95}" type="slidenum">
              <a:rPr lang="en-US" altLang="en-US" smtClean="0"/>
              <a:pPr>
                <a:defRPr/>
              </a:pPr>
              <a:t>47</a:t>
            </a:fld>
            <a:endParaRPr lang="en-US" altLang="en-US" dirty="0"/>
          </a:p>
        </p:txBody>
      </p:sp>
    </p:spTree>
    <p:extLst>
      <p:ext uri="{BB962C8B-B14F-4D97-AF65-F5344CB8AC3E}">
        <p14:creationId xmlns:p14="http://schemas.microsoft.com/office/powerpoint/2010/main" val="2966003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smtClean="0">
                <a:latin typeface="Century Gothic" panose="020B0502020202020204" pitchFamily="34" charset="0"/>
                <a:ea typeface="Century Gothic" panose="020B0502020202020204" pitchFamily="34" charset="0"/>
                <a:cs typeface="Century Gothic" panose="020B0502020202020204" pitchFamily="34" charset="0"/>
              </a:rPr>
              <a:t>Programme 4</a:t>
            </a:r>
            <a:r>
              <a:rPr lang="en-ZA" altLang="en-US" dirty="0">
                <a:latin typeface="Century Gothic" panose="020B0502020202020204" pitchFamily="34" charset="0"/>
                <a:ea typeface="Century Gothic" panose="020B0502020202020204" pitchFamily="34" charset="0"/>
                <a:cs typeface="Century Gothic" panose="020B0502020202020204" pitchFamily="34" charset="0"/>
              </a:rPr>
              <a:t>: Mine Health and Safety Inspectorate (MHSI) </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400830" y="1548326"/>
            <a:ext cx="7828771" cy="4374339"/>
          </a:xfrm>
          <a:prstGeom prst="rect">
            <a:avLst/>
          </a:prstGeom>
        </p:spPr>
        <p:txBody>
          <a:bodyPr wrap="square">
            <a:spAutoFit/>
          </a:bodyPr>
          <a:lstStyle/>
          <a:p>
            <a:pPr algn="just">
              <a:lnSpc>
                <a:spcPct val="115000"/>
              </a:lnSpc>
              <a:spcAft>
                <a:spcPts val="0"/>
              </a:spcAft>
            </a:pPr>
            <a:r>
              <a:rPr lang="en-GB" sz="1000" b="1" dirty="0">
                <a:latin typeface="Century Gothic" panose="020B0502020202020204" pitchFamily="34" charset="0"/>
                <a:ea typeface="Calibri" panose="020F0502020204030204" pitchFamily="34" charset="0"/>
                <a:cs typeface="Times New Roman" panose="02020603050405020304" pitchFamily="18" charset="0"/>
              </a:rPr>
              <a:t> </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GB"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Link to the Balanced Scorecard Framework</a:t>
            </a:r>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This programme supports the Policy and Regulatory Perspective of the BSC as it relates to:</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spcBef>
                <a:spcPts val="600"/>
              </a:spcBef>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Regulatory processes</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Industry – safety of women </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Trade and investment</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pPr>
            <a:r>
              <a:rPr lang="en-GB"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alignment</a:t>
            </a:r>
            <a:endParaRPr lang="en-ZA"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MHSI is dedicated to matching the 7 National Priorities where it is capable. The decent employment through inclusive growth outcome of the </a:t>
            </a:r>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support </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MTSF Priorities 1, 2, and 4. Programme</a:t>
            </a:r>
            <a:endPar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342900" indent="-342900" algn="just">
              <a:lnSpc>
                <a:spcPct val="115000"/>
              </a:lnSpc>
              <a:buFont typeface="Symbol" panose="05050102010706020507" pitchFamily="18" charset="2"/>
              <a:buChar char=""/>
            </a:pPr>
            <a:endPar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pPr>
            <a:r>
              <a:rPr lang="en-GB" sz="1307" b="1" u="sng"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p>
          <a:p>
            <a:pPr marL="285750" indent="-285750">
              <a:buFont typeface="Arial" panose="020B0604020202020204" pitchFamily="34" charset="0"/>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 reduction in occupational fatalities </a:t>
            </a:r>
          </a:p>
          <a:p>
            <a:pPr marL="285750" indent="-285750">
              <a:buFont typeface="Arial" panose="020B0604020202020204" pitchFamily="34" charset="0"/>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5 % reduction in occupational injuries</a:t>
            </a:r>
          </a:p>
          <a:p>
            <a:pPr marL="285750" indent="-285750">
              <a:buFont typeface="Arial" panose="020B0604020202020204" pitchFamily="34" charset="0"/>
              <a:buChar char="•"/>
            </a:pP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10% reduction in occupational diseases (Including TB)</a:t>
            </a:r>
          </a:p>
          <a:p>
            <a:pPr marL="285750" indent="-285750">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investigations completed (Initiated vs Completed) </a:t>
            </a:r>
          </a:p>
          <a:p>
            <a:pPr marL="285750" indent="-285750">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of inquiries completed (Initiated v/s completed)</a:t>
            </a:r>
          </a:p>
          <a:p>
            <a:pPr marL="285750" indent="-285750">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8000</a:t>
            </a:r>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r>
              <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of qualitative inspections conducted (cumulative) </a:t>
            </a:r>
            <a:r>
              <a:rPr lang="en-GB" sz="1600" b="1" dirty="0">
                <a:solidFill>
                  <a:srgbClr val="FFFFFF"/>
                </a:solidFill>
                <a:latin typeface="Calibri" panose="020F0502020204030204" pitchFamily="34" charset="0"/>
              </a:rPr>
              <a:t>(cumulative</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defRPr/>
            </a:pPr>
            <a:fld id="{6757DF30-2317-4A1D-86CC-8BFEF4250C95}" type="slidenum">
              <a:rPr lang="en-US" altLang="en-US" smtClean="0"/>
              <a:pPr>
                <a:defRPr/>
              </a:pPr>
              <a:t>48</a:t>
            </a:fld>
            <a:endParaRPr lang="en-US" altLang="en-US" dirty="0"/>
          </a:p>
        </p:txBody>
      </p:sp>
    </p:spTree>
    <p:extLst>
      <p:ext uri="{BB962C8B-B14F-4D97-AF65-F5344CB8AC3E}">
        <p14:creationId xmlns:p14="http://schemas.microsoft.com/office/powerpoint/2010/main" val="39698773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5: Programmes and Projects </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49</a:t>
            </a:fld>
            <a:endParaRPr lang="en-US" altLang="en-US" dirty="0"/>
          </a:p>
        </p:txBody>
      </p:sp>
    </p:spTree>
    <p:extLst>
      <p:ext uri="{BB962C8B-B14F-4D97-AF65-F5344CB8AC3E}">
        <p14:creationId xmlns:p14="http://schemas.microsoft.com/office/powerpoint/2010/main" val="95901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2719397"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smtClean="0">
                <a:latin typeface="Century Gothic" panose="020B0502020202020204" pitchFamily="34" charset="0"/>
                <a:ea typeface="Century Gothic" panose="020B0502020202020204" pitchFamily="34" charset="0"/>
                <a:cs typeface="Century Gothic" panose="020B0502020202020204" pitchFamily="34" charset="0"/>
              </a:rPr>
              <a:t>MANDATE</a:t>
            </a:r>
          </a:p>
        </p:txBody>
      </p:sp>
      <p:sp>
        <p:nvSpPr>
          <p:cNvPr id="33795" name="object 3"/>
          <p:cNvSpPr txBox="1">
            <a:spLocks noChangeArrowheads="1"/>
          </p:cNvSpPr>
          <p:nvPr/>
        </p:nvSpPr>
        <p:spPr bwMode="auto">
          <a:xfrm>
            <a:off x="372140" y="1080599"/>
            <a:ext cx="7995683" cy="478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8297" rIns="0" bIns="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1050"/>
              </a:spcAft>
            </a:pPr>
            <a:endParaRPr lang="en-ZA" sz="11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50"/>
              </a:spcAft>
            </a:pPr>
            <a:r>
              <a:rPr lang="en-US" sz="1100" kern="1400" dirty="0">
                <a:latin typeface="Century Gothic" panose="020B0502020202020204" pitchFamily="34" charset="0"/>
                <a:ea typeface="Times New Roman" panose="02020603050405020304" pitchFamily="18" charset="0"/>
                <a:cs typeface="Tahoma" panose="020B0604030504040204" pitchFamily="34" charset="0"/>
              </a:rPr>
              <a:t>The Department of Mineral Resources and Energy derive its primary mandate from the  Constitution of the Republic of South Africa, Act 108 of 1996 and in particular:</a:t>
            </a:r>
            <a:endParaRPr lang="en-ZA" sz="1100" dirty="0">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Part B of Schedule 4 of the Constitution, 1966, which specifies “electricity and gas reticulation” as functional areas of concurrent legislative competence. Chapter 7 (Local Government), </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Section 156(1) specifies that a “municipality has executive authority in respect of, and has the right to administer ¬the local government matters listed in Part B of Schedule 4 and Part B of Schedule 5”. </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Section 155(7) in Chapter 7 (Local Government), however, specifies that “… national government has the legislative and executive authority to see to the effective performance by municipalities of their functions in respect of matters listed in Schedules 4 and 5, by regulating the exercise by municipalities of their executive authority referred to in section 156(1)”. </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1050"/>
              </a:spcAft>
              <a:buFont typeface="+mj-lt"/>
              <a:buAutoNum type="romanLcParenR"/>
            </a:pPr>
            <a:r>
              <a:rPr lang="en-ZA" sz="1100" kern="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Chapter 2 (Bill of Rights), Section 24.1, specifies that  “Everyone has the right to an environment that is not harmful to their health or well-being; and to have the environment protected, for the benefit  of present and future generations, through reasonable legislative and other measures that prevents pollution and ecological degradation; promote conservation; and secure ecologically sustainable development and use of natural resources while promoting justifiable economic and social development.”</a:t>
            </a:r>
            <a:endParaRPr lang="en-ZA" sz="1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597378" rtl="0" eaLnBrk="1" fontAlgn="base" latinLnBrk="0" hangingPunct="1">
              <a:lnSpc>
                <a:spcPct val="150000"/>
              </a:lnSpc>
              <a:spcBef>
                <a:spcPct val="0"/>
              </a:spcBef>
              <a:spcAft>
                <a:spcPct val="0"/>
              </a:spcAft>
              <a:buClrTx/>
              <a:buSzTx/>
              <a:tabLst/>
              <a:defRPr/>
            </a:pPr>
            <a:endParaRPr kumimoji="0" lang="en-ZA" altLang="en-US" sz="1100" b="0" i="0" u="none" strike="noStrike" kern="1200" cap="none" spc="0" normalizeH="0" baseline="0" noProof="0" dirty="0" smtClean="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224017" marR="0" lvl="0" indent="-224017" algn="just" defTabSz="597378"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en-ZA" altLang="en-US" sz="1100" b="0"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5</a:t>
            </a:fld>
            <a:endParaRPr lang="en-US" altLang="en-US" dirty="0"/>
          </a:p>
        </p:txBody>
      </p:sp>
    </p:spTree>
    <p:extLst>
      <p:ext uri="{BB962C8B-B14F-4D97-AF65-F5344CB8AC3E}">
        <p14:creationId xmlns:p14="http://schemas.microsoft.com/office/powerpoint/2010/main" val="3432866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5: Programmes and Projects </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518670" y="949192"/>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5" name="Rectangle 4"/>
          <p:cNvSpPr/>
          <p:nvPr/>
        </p:nvSpPr>
        <p:spPr>
          <a:xfrm>
            <a:off x="300308" y="1632797"/>
            <a:ext cx="7956588" cy="4418646"/>
          </a:xfrm>
          <a:prstGeom prst="rect">
            <a:avLst/>
          </a:prstGeom>
        </p:spPr>
        <p:txBody>
          <a:bodyPr wrap="square">
            <a:spAutoFit/>
          </a:bodyPr>
          <a:lstStyle/>
          <a:p>
            <a:pPr marL="174625" lvl="0" indent="-174625">
              <a:buFont typeface="Arial" panose="020B0604020202020204" pitchFamily="34" charset="0"/>
              <a:buChar char="•"/>
            </a:pPr>
            <a:r>
              <a:rPr lang="en-ZA" sz="1800" b="1" u="sng" baseline="30000" dirty="0">
                <a:solidFill>
                  <a:prstClr val="black"/>
                </a:solidFill>
                <a:latin typeface="Century Gothic" panose="020B0502020202020204" pitchFamily="34" charset="0"/>
              </a:rPr>
              <a:t>Purpose</a:t>
            </a:r>
            <a:r>
              <a:rPr lang="en-ZA" sz="1800" baseline="30000" dirty="0">
                <a:solidFill>
                  <a:prstClr val="black"/>
                </a:solidFill>
                <a:latin typeface="Century Gothic" panose="020B0502020202020204" pitchFamily="34" charset="0"/>
              </a:rPr>
              <a:t>: </a:t>
            </a:r>
            <a:endPar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174625" lvl="0" indent="-174625">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Manage, Coordinate and Monitor Energy and Minerals Programmes and Projects</a:t>
            </a:r>
          </a:p>
          <a:p>
            <a:pPr lvl="0"/>
            <a:endParaRPr lang="en-ZA" sz="1800" baseline="30000" dirty="0">
              <a:solidFill>
                <a:prstClr val="black"/>
              </a:solidFill>
              <a:latin typeface="Century Gothic" panose="020B0502020202020204" pitchFamily="34" charset="0"/>
            </a:endParaRPr>
          </a:p>
          <a:p>
            <a:pPr marL="174625" indent="-174625">
              <a:buFont typeface="Arial" panose="020B0604020202020204" pitchFamily="34" charset="0"/>
              <a:buChar char="•"/>
            </a:pPr>
            <a:r>
              <a:rPr lang="en-ZA" sz="1800" b="1" u="sng" baseline="30000" dirty="0">
                <a:solidFill>
                  <a:prstClr val="black"/>
                </a:solidFill>
                <a:latin typeface="Century Gothic" panose="020B0502020202020204" pitchFamily="34" charset="0"/>
              </a:rPr>
              <a:t>Functions: </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Oversee the National Electrification Programme;</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Oversee programme and projects focused on the development, improvement, transformation of electricity generation, transmission and distribution;</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strategic guidance on Environmental Management and Climate Change</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Provide Energy related advise and services</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Advance Energy Efficiency;</a:t>
            </a:r>
          </a:p>
          <a:p>
            <a:pPr marL="174625" indent="-174625" algn="just">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Ensure integration into mainstream energy supply in South Africa</a:t>
            </a:r>
          </a:p>
          <a:p>
            <a:pPr lvl="0"/>
            <a:endParaRPr lang="en-ZA" sz="1800" baseline="30000" dirty="0">
              <a:solidFill>
                <a:prstClr val="black"/>
              </a:solidFill>
              <a:latin typeface="Century Gothic" panose="020B0502020202020204" pitchFamily="34" charset="0"/>
            </a:endParaRPr>
          </a:p>
          <a:p>
            <a:pPr lvl="0"/>
            <a:r>
              <a:rPr lang="en-US" sz="1800" b="1" u="sng" baseline="30000" dirty="0">
                <a:solidFill>
                  <a:prstClr val="black"/>
                </a:solidFill>
                <a:latin typeface="Century Gothic" panose="020B0502020202020204" pitchFamily="34" charset="0"/>
              </a:rPr>
              <a:t>MTSF alignment</a:t>
            </a:r>
            <a:endParaRPr lang="en-ZA" sz="1800" baseline="30000" dirty="0">
              <a:solidFill>
                <a:prstClr val="black"/>
              </a:solidFill>
              <a:latin typeface="Century Gothic" panose="020B0502020202020204" pitchFamily="34" charset="0"/>
            </a:endParaRPr>
          </a:p>
          <a:p>
            <a:pPr marL="174625" lvl="0" indent="-174625"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Programmes and Projects Branch responds to the MTSF Priorities through a number of interventions. </a:t>
            </a:r>
          </a:p>
          <a:p>
            <a:pPr marL="174625" lvl="0" indent="-174625"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deliverables of this Programmes will enhance access to affordability energy, increased investment in energy infrastructure through electrification. Industrialization through the development of the RE Master Plan, and economic growth and job creation through small scale mining.  </a:t>
            </a:r>
          </a:p>
          <a:p>
            <a:pPr marL="174625" lvl="0" indent="-174625" algn="just">
              <a:buFont typeface="Arial" panose="020B0604020202020204" pitchFamily="34" charset="0"/>
              <a:buChar char="•"/>
            </a:pPr>
            <a:r>
              <a:rPr 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This also applies to IeCs, women and youth empowerment programmes in the energy and mining sectors.</a:t>
            </a:r>
            <a:endParaRPr lang="en-US" altLang="en-US"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6757DF30-2317-4A1D-86CC-8BFEF4250C95}" type="slidenum">
              <a:rPr lang="en-US" altLang="en-US" smtClean="0"/>
              <a:pPr>
                <a:defRPr/>
              </a:pPr>
              <a:t>50</a:t>
            </a:fld>
            <a:endParaRPr lang="en-US" altLang="en-US" dirty="0"/>
          </a:p>
        </p:txBody>
      </p:sp>
    </p:spTree>
    <p:extLst>
      <p:ext uri="{BB962C8B-B14F-4D97-AF65-F5344CB8AC3E}">
        <p14:creationId xmlns:p14="http://schemas.microsoft.com/office/powerpoint/2010/main" val="2375354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5: Programmes and Projects</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272955" y="1625036"/>
            <a:ext cx="8084520" cy="5096716"/>
          </a:xfrm>
          <a:prstGeom prst="rect">
            <a:avLst/>
          </a:prstGeom>
        </p:spPr>
        <p:txBody>
          <a:bodyPr wrap="square">
            <a:spAutoFit/>
          </a:bodyPr>
          <a:lstStyle/>
          <a:p>
            <a:pPr lvl="0" algn="just">
              <a:lnSpc>
                <a:spcPct val="150000"/>
              </a:lnSpc>
            </a:pPr>
            <a:r>
              <a:rPr lang="en-GB" sz="1307"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Targets</a:t>
            </a:r>
            <a:endParaRPr lang="en-GB"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Emergency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Power Contracting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(Power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Purchase Agreements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in place</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Strategy developed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AMD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Mitigation</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Mine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water</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wastewater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management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plans implemented</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Quarterly Reports on the allocation of funding and the monitoring of implementation of grid electrification of additional households by Eskom and Municipalities.</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15 000 additional households electrified through non-grid electricity</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0.5 TWh savings realised  and verified from EEDSM projects</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4 Quarterly report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on Energy consumption baselines from 15 additional municipalities developed</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Final Draft 2015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NEES submitted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for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Cabinet consideration</a:t>
            </a: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on installation of 87 000 procured SWH baseline systems in 18 municipalities</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Renewable Energy (RE) Sector Master Plan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finalised</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1 Verified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Wind Atlas for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South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Africa (WASA)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3 Results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Report developed (i.e. observational wind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atlas</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
            </a:r>
          </a:p>
          <a:p>
            <a:pPr lvl="0"/>
            <a:r>
              <a:rPr lang="en-GB"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 </a:t>
            </a:r>
          </a:p>
          <a:p>
            <a:pPr marL="285750" lvl="0" indent="-285750">
              <a:buFont typeface="Arial" panose="020B0604020202020204" pitchFamily="34" charset="0"/>
              <a:buChar char="•"/>
            </a:pP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51</a:t>
            </a:fld>
            <a:endParaRPr lang="en-US" altLang="en-US" dirty="0"/>
          </a:p>
        </p:txBody>
      </p:sp>
    </p:spTree>
    <p:extLst>
      <p:ext uri="{BB962C8B-B14F-4D97-AF65-F5344CB8AC3E}">
        <p14:creationId xmlns:p14="http://schemas.microsoft.com/office/powerpoint/2010/main" val="3321936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lang="en-ZA" spc="-3" dirty="0"/>
              <a:t>Programme </a:t>
            </a:r>
            <a:r>
              <a:rPr lang="en-ZA" altLang="en-US" dirty="0">
                <a:solidFill>
                  <a:prstClr val="white"/>
                </a:solidFill>
                <a:latin typeface="Century Gothic" panose="020B0502020202020204" pitchFamily="34" charset="0"/>
                <a:ea typeface="Century Gothic" panose="020B0502020202020204" pitchFamily="34" charset="0"/>
                <a:cs typeface="Century Gothic" panose="020B0502020202020204" pitchFamily="34" charset="0"/>
              </a:rPr>
              <a:t>6: Nuclear</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52</a:t>
            </a:fld>
            <a:endParaRPr lang="en-US" altLang="en-US" dirty="0"/>
          </a:p>
        </p:txBody>
      </p:sp>
    </p:spTree>
    <p:extLst>
      <p:ext uri="{BB962C8B-B14F-4D97-AF65-F5344CB8AC3E}">
        <p14:creationId xmlns:p14="http://schemas.microsoft.com/office/powerpoint/2010/main" val="2038011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6: Nuclear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272955" y="1625036"/>
            <a:ext cx="8084520" cy="4816831"/>
          </a:xfrm>
          <a:prstGeom prst="rect">
            <a:avLst/>
          </a:prstGeom>
        </p:spPr>
        <p:txBody>
          <a:bodyPr wrap="square">
            <a:spAutoFit/>
          </a:bodyPr>
          <a:lstStyle/>
          <a:p>
            <a:pPr lvl="0"/>
            <a:r>
              <a:rPr lang="en-ZA" sz="1800" b="1" u="sng" baseline="30000" dirty="0">
                <a:solidFill>
                  <a:prstClr val="black"/>
                </a:solidFill>
                <a:latin typeface="Century Gothic" panose="020B0502020202020204" pitchFamily="34" charset="0"/>
              </a:rPr>
              <a:t>Purpose</a:t>
            </a:r>
            <a:r>
              <a:rPr lang="en-ZA" sz="1800" baseline="30000" dirty="0">
                <a:solidFill>
                  <a:prstClr val="black"/>
                </a:solidFill>
                <a:latin typeface="Century Gothic" panose="020B0502020202020204" pitchFamily="34" charset="0"/>
              </a:rPr>
              <a:t>: </a:t>
            </a:r>
          </a:p>
          <a:p>
            <a:pPr marL="28575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To manage the South African nuclear energy industry and control nuclear material in terms of international obligations, nuclear legislation and policies to ensure the peaceful use of nuclear energy</a:t>
            </a:r>
          </a:p>
          <a:p>
            <a:pPr lvl="0"/>
            <a:endParaRPr lang="en-ZA" sz="1800" baseline="30000" dirty="0">
              <a:solidFill>
                <a:prstClr val="black"/>
              </a:solidFill>
              <a:latin typeface="Century Gothic" panose="020B0502020202020204" pitchFamily="34" charset="0"/>
            </a:endParaRPr>
          </a:p>
          <a:p>
            <a:pPr lvl="0"/>
            <a:r>
              <a:rPr lang="en-ZA" sz="1800" b="1" u="sng" baseline="30000" dirty="0">
                <a:solidFill>
                  <a:prstClr val="black"/>
                </a:solidFill>
                <a:latin typeface="Century Gothic" panose="020B0502020202020204" pitchFamily="34" charset="0"/>
              </a:rPr>
              <a:t>Functions: </a:t>
            </a:r>
            <a:endParaRPr lang="en-ZA" sz="1800" baseline="30000" dirty="0">
              <a:solidFill>
                <a:prstClr val="black"/>
              </a:solidFill>
              <a:latin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Manages and implements all matters relating to nuclear safety and technology, as required by legislation and international agreements; </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Implements the Nuclear Energy Policy in line with the requirements of the Integrated Resource Plan (IRP); and </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Administers all matters relating to nuclear safety, liability and emergency management, with the aim of improving the governance of the nuclear sector, specifically in relation to nuclear safety and nuclear technology</a:t>
            </a:r>
          </a:p>
          <a:p>
            <a:pPr marL="285750" lvl="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Manages and implements all matters related to nuclear non-proliferation and radiation security as required by legislation and international agreements. </a:t>
            </a:r>
          </a:p>
          <a:p>
            <a:pPr marL="285750" lvl="1" indent="-285750" algn="just">
              <a:lnSpc>
                <a:spcPct val="150000"/>
              </a:lnSpc>
              <a:buFont typeface="Arial" panose="020B0604020202020204" pitchFamily="34" charset="0"/>
              <a:buChar char="•"/>
            </a:pP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53</a:t>
            </a:fld>
            <a:endParaRPr lang="en-US" altLang="en-US" dirty="0"/>
          </a:p>
        </p:txBody>
      </p:sp>
    </p:spTree>
    <p:extLst>
      <p:ext uri="{BB962C8B-B14F-4D97-AF65-F5344CB8AC3E}">
        <p14:creationId xmlns:p14="http://schemas.microsoft.com/office/powerpoint/2010/main" val="3206311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6: Nuclear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272955" y="1625036"/>
            <a:ext cx="8084520" cy="3911584"/>
          </a:xfrm>
          <a:prstGeom prst="rect">
            <a:avLst/>
          </a:prstGeom>
        </p:spPr>
        <p:txBody>
          <a:bodyPr wrap="square">
            <a:spAutoFit/>
          </a:bodyPr>
          <a:lstStyle/>
          <a:p>
            <a:pPr lvl="0"/>
            <a:r>
              <a:rPr lang="en-ZA" sz="1800" b="1" u="sng" baseline="30000" dirty="0" smtClean="0">
                <a:solidFill>
                  <a:prstClr val="black"/>
                </a:solidFill>
                <a:latin typeface="Century Gothic" panose="020B0502020202020204" pitchFamily="34" charset="0"/>
              </a:rPr>
              <a:t>Functions</a:t>
            </a:r>
            <a:r>
              <a:rPr lang="en-ZA" sz="1800" b="1" u="sng" baseline="30000" dirty="0">
                <a:solidFill>
                  <a:prstClr val="black"/>
                </a:solidFill>
                <a:latin typeface="Century Gothic" panose="020B0502020202020204" pitchFamily="34" charset="0"/>
              </a:rPr>
              <a:t>: </a:t>
            </a:r>
            <a:endParaRPr lang="en-ZA" sz="1800" baseline="30000" dirty="0">
              <a:solidFill>
                <a:prstClr val="black"/>
              </a:solidFill>
              <a:latin typeface="Century Gothic" panose="020B0502020202020204" pitchFamily="34" charset="0"/>
            </a:endParaRPr>
          </a:p>
          <a:p>
            <a:pPr marL="285750" lvl="0" indent="-285750" algn="just">
              <a:lnSpc>
                <a:spcPct val="150000"/>
              </a:lnSpc>
              <a:buFont typeface="Arial" panose="020B0604020202020204" pitchFamily="34" charset="0"/>
              <a:buChar char="•"/>
            </a:pP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This </a:t>
            </a: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entails </a:t>
            </a:r>
            <a:r>
              <a:rPr lang="en-ZA" sz="1307"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t>
            </a: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1"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Accounting for and controlling nuclear material through the issuing of nuclear authorisations; </a:t>
            </a:r>
          </a:p>
          <a:p>
            <a:pPr marL="285750" lvl="1"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Ensuring compliance by conducting inspections and audits; and </a:t>
            </a:r>
          </a:p>
          <a:p>
            <a:pPr marL="285750" lvl="1"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Regulating the security of nuclear material and related facilities</a:t>
            </a:r>
          </a:p>
          <a:p>
            <a:pPr marL="363538" lvl="1" indent="-188913">
              <a:buFont typeface="Arial" panose="020B0604020202020204" pitchFamily="34" charset="0"/>
              <a:buChar char="•"/>
            </a:pPr>
            <a:endParaRPr lang="en-US" sz="1800" baseline="30000" dirty="0">
              <a:solidFill>
                <a:prstClr val="black"/>
              </a:solidFill>
              <a:latin typeface="Century Gothic" panose="020B0502020202020204" pitchFamily="34" charset="0"/>
            </a:endParaRPr>
          </a:p>
          <a:p>
            <a:pPr lvl="0"/>
            <a:r>
              <a:rPr lang="en-US" sz="1800" b="1" u="sng" baseline="30000" dirty="0">
                <a:solidFill>
                  <a:prstClr val="black"/>
                </a:solidFill>
                <a:latin typeface="Century Gothic" panose="020B0502020202020204" pitchFamily="34" charset="0"/>
              </a:rPr>
              <a:t>MTSF alignment</a:t>
            </a:r>
          </a:p>
          <a:p>
            <a:pPr marL="285750" indent="-285750" algn="just">
              <a:lnSpc>
                <a:spcPct val="150000"/>
              </a:lnSpc>
              <a:buFont typeface="Arial" panose="020B0604020202020204" pitchFamily="34" charset="0"/>
              <a:buChar char="•"/>
            </a:pPr>
            <a:endPar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The Nuclear Programme aims to address the challenge of inadequate security of supply of electricity highlighted in the MTSF.  </a:t>
            </a:r>
          </a:p>
          <a:p>
            <a:pPr marL="285750" indent="-285750" algn="just">
              <a:lnSpc>
                <a:spcPct val="150000"/>
              </a:lnSpc>
              <a:buFont typeface="Arial" panose="020B0604020202020204" pitchFamily="34" charset="0"/>
              <a:buChar char="•"/>
            </a:pPr>
            <a:r>
              <a:rPr lang="en-ZA" sz="1307"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Self-sufficiency in the utilisation of nuclear technology in the entire nuclear value chain, improved security of energy supply, utilisation of Nuclear Technology and improved Nuclear security will respond to the requirement to secure the supply of energy. </a:t>
            </a:r>
          </a:p>
          <a:p>
            <a:pPr algn="just">
              <a:lnSpc>
                <a:spcPct val="115000"/>
              </a:lnSpc>
              <a:spcAft>
                <a:spcPts val="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 </a:t>
            </a:r>
            <a:endParaRPr lang="en-ZA"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54</a:t>
            </a:fld>
            <a:endParaRPr lang="en-US" altLang="en-US" dirty="0"/>
          </a:p>
        </p:txBody>
      </p:sp>
    </p:spTree>
    <p:extLst>
      <p:ext uri="{BB962C8B-B14F-4D97-AF65-F5344CB8AC3E}">
        <p14:creationId xmlns:p14="http://schemas.microsoft.com/office/powerpoint/2010/main" val="2013908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537307" y="893430"/>
            <a:ext cx="7119086"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altLang="en-US" dirty="0">
                <a:latin typeface="Century Gothic" panose="020B0502020202020204" pitchFamily="34" charset="0"/>
                <a:ea typeface="Century Gothic" panose="020B0502020202020204" pitchFamily="34" charset="0"/>
                <a:cs typeface="Century Gothic" panose="020B0502020202020204" pitchFamily="34" charset="0"/>
              </a:rPr>
              <a:t>Programme 6: Nuclear</a:t>
            </a:r>
            <a:endParaRPr lang="en-US" altLang="en-US" dirty="0" smtClean="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Rectangle 2"/>
          <p:cNvSpPr/>
          <p:nvPr/>
        </p:nvSpPr>
        <p:spPr>
          <a:xfrm>
            <a:off x="300308" y="921310"/>
            <a:ext cx="8057167" cy="254237"/>
          </a:xfrm>
          <a:prstGeom prst="rect">
            <a:avLst/>
          </a:prstGeom>
          <a:ln>
            <a:solidFill>
              <a:srgbClr val="696969"/>
            </a:solidFill>
          </a:ln>
        </p:spPr>
        <p:txBody>
          <a:bodyPr wrap="square">
            <a:spAutoFit/>
          </a:bodyPr>
          <a:lstStyle/>
          <a:p>
            <a:pPr algn="just">
              <a:lnSpc>
                <a:spcPct val="115000"/>
              </a:lnSpc>
              <a:spcAft>
                <a:spcPts val="0"/>
              </a:spcAft>
            </a:pP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00308" y="1821391"/>
            <a:ext cx="8302767" cy="584134"/>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rgbClr val="FFFFFF"/>
                </a:solidFill>
                <a:latin typeface="Calibri" panose="020F0502020204030204" pitchFamily="34" charset="0"/>
              </a:rPr>
              <a:t>)  </a:t>
            </a:r>
            <a:r>
              <a:rPr lang="en-ZA" sz="1600" dirty="0" smtClean="0">
                <a:latin typeface="Arial" panose="020B0604020202020204" pitchFamily="34" charset="0"/>
              </a:rPr>
              <a:t/>
            </a:r>
            <a:br>
              <a:rPr lang="en-ZA" sz="1600" dirty="0" smtClean="0">
                <a:latin typeface="Arial" panose="020B0604020202020204" pitchFamily="34" charset="0"/>
              </a:rPr>
            </a:br>
            <a:endParaRPr lang="en-ZA" dirty="0"/>
          </a:p>
        </p:txBody>
      </p:sp>
      <p:sp>
        <p:nvSpPr>
          <p:cNvPr id="4" name="Rectangle 3"/>
          <p:cNvSpPr/>
          <p:nvPr/>
        </p:nvSpPr>
        <p:spPr>
          <a:xfrm>
            <a:off x="300308" y="1461263"/>
            <a:ext cx="8084520" cy="3248582"/>
          </a:xfrm>
          <a:prstGeom prst="rect">
            <a:avLst/>
          </a:prstGeom>
        </p:spPr>
        <p:txBody>
          <a:bodyPr wrap="square">
            <a:spAutoFit/>
          </a:bodyPr>
          <a:lstStyle/>
          <a:p>
            <a:pPr lvl="0" algn="just">
              <a:lnSpc>
                <a:spcPct val="150000"/>
              </a:lnSpc>
            </a:pPr>
            <a:r>
              <a:rPr lang="en-GB" sz="1400" b="1" u="sng" dirty="0" smtClean="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Planned </a:t>
            </a:r>
            <a:r>
              <a:rPr lang="en-GB" sz="1400" b="1" u="sng"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rPr>
              <a:t>Targets</a:t>
            </a:r>
            <a:endParaRPr lang="en-GB" sz="1400" dirty="0">
              <a:solidFill>
                <a:prstClr val="black"/>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lvl="0" indent="-285750" algn="just">
              <a:lnSpc>
                <a:spcPct val="150000"/>
              </a:lnSpc>
              <a:buFont typeface="Arial" panose="020B0604020202020204" pitchFamily="34" charset="0"/>
              <a:buChar char="•"/>
            </a:pPr>
            <a:r>
              <a:rPr lang="en-ZA" sz="1400" dirty="0" smtClean="0">
                <a:latin typeface="Century Gothic" panose="020B0502020202020204" pitchFamily="34" charset="0"/>
                <a:ea typeface="Calibri" panose="020F0502020204030204" pitchFamily="34" charset="0"/>
                <a:cs typeface="Times New Roman" panose="02020603050405020304" pitchFamily="18" charset="0"/>
              </a:rPr>
              <a:t>Roadmap </a:t>
            </a:r>
            <a:r>
              <a:rPr lang="en-ZA" sz="1400" dirty="0">
                <a:latin typeface="Century Gothic" panose="020B0502020202020204" pitchFamily="34" charset="0"/>
                <a:ea typeface="Calibri" panose="020F0502020204030204" pitchFamily="34" charset="0"/>
                <a:cs typeface="Times New Roman" panose="02020603050405020304" pitchFamily="18" charset="0"/>
              </a:rPr>
              <a:t>for implementation of the 2500 MW nuclear programme developed</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Quarterly Monitoring of Koeberg’ s Plant Life Extension Plan through an established Technical Oversight Committee Meetings</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Pre-feasibility Report submitted to Cabinet for approval to establish the CISF</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Pre-feasibility study on Multi-Purpose Reactor submitted for approval </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70% </a:t>
            </a:r>
            <a:r>
              <a:rPr lang="en-ZA" sz="1400" dirty="0" smtClean="0">
                <a:latin typeface="Century Gothic" panose="020B0502020202020204" pitchFamily="34" charset="0"/>
                <a:ea typeface="Calibri" panose="020F0502020204030204" pitchFamily="34" charset="0"/>
                <a:cs typeface="Times New Roman" panose="02020603050405020304" pitchFamily="18" charset="0"/>
              </a:rPr>
              <a:t>of nuclear </a:t>
            </a:r>
            <a:r>
              <a:rPr lang="en-ZA" sz="1400" dirty="0">
                <a:latin typeface="Century Gothic" panose="020B0502020202020204" pitchFamily="34" charset="0"/>
                <a:ea typeface="Calibri" panose="020F0502020204030204" pitchFamily="34" charset="0"/>
                <a:cs typeface="Times New Roman" panose="02020603050405020304" pitchFamily="18" charset="0"/>
              </a:rPr>
              <a:t>authorisation applications processed within the 8-week time period</a:t>
            </a:r>
          </a:p>
          <a:p>
            <a:pPr marL="285750" lvl="0" indent="-285750" algn="just">
              <a:lnSpc>
                <a:spcPct val="150000"/>
              </a:lnSpc>
              <a:buFont typeface="Arial" panose="020B0604020202020204" pitchFamily="34" charset="0"/>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Submission of the draft regulations on Physical Protective measures for nuclear material to the Minister for Public consultation</a:t>
            </a:r>
            <a:endParaRPr lang="en-GB" sz="1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6757DF30-2317-4A1D-86CC-8BFEF4250C95}" type="slidenum">
              <a:rPr lang="en-US" altLang="en-US" smtClean="0"/>
              <a:pPr>
                <a:defRPr/>
              </a:pPr>
              <a:t>55</a:t>
            </a:fld>
            <a:endParaRPr lang="en-US" altLang="en-US" dirty="0"/>
          </a:p>
        </p:txBody>
      </p:sp>
    </p:spTree>
    <p:extLst>
      <p:ext uri="{BB962C8B-B14F-4D97-AF65-F5344CB8AC3E}">
        <p14:creationId xmlns:p14="http://schemas.microsoft.com/office/powerpoint/2010/main" val="3959288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lang="en-ZA" spc="-3" dirty="0"/>
              <a:t>D</a:t>
            </a:r>
            <a:r>
              <a:rPr dirty="0" smtClean="0"/>
              <a:t> |</a:t>
            </a:r>
            <a:r>
              <a:rPr lang="en-ZA" dirty="0" smtClean="0"/>
              <a:t> Budget 34  Allocations</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56</a:t>
            </a:fld>
            <a:endParaRPr lang="en-US" altLang="en-US" dirty="0"/>
          </a:p>
        </p:txBody>
      </p:sp>
    </p:spTree>
    <p:extLst>
      <p:ext uri="{BB962C8B-B14F-4D97-AF65-F5344CB8AC3E}">
        <p14:creationId xmlns:p14="http://schemas.microsoft.com/office/powerpoint/2010/main" val="714778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606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4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r>
              <a:rPr lang="en-ZA" sz="3200" baseline="30000" dirty="0"/>
              <a:t>2020/21 </a:t>
            </a:r>
            <a:r>
              <a:rPr lang="en-ZA" sz="3200" baseline="30000" dirty="0" smtClean="0"/>
              <a:t>– ENE</a:t>
            </a:r>
            <a:r>
              <a:rPr lang="en-ZA" sz="3200" dirty="0" smtClean="0"/>
              <a:t> </a:t>
            </a:r>
            <a:r>
              <a:rPr lang="en-ZA" sz="3200" baseline="30000" dirty="0" smtClean="0"/>
              <a:t>Allocation </a:t>
            </a:r>
            <a:r>
              <a:rPr lang="en-ZA" sz="3200" baseline="30000" dirty="0"/>
              <a:t>Per Programme</a:t>
            </a:r>
          </a:p>
        </p:txBody>
      </p:sp>
      <p:sp>
        <p:nvSpPr>
          <p:cNvPr id="8" name="Rectangle 7"/>
          <p:cNvSpPr/>
          <p:nvPr/>
        </p:nvSpPr>
        <p:spPr>
          <a:xfrm>
            <a:off x="285486" y="1267469"/>
            <a:ext cx="7736242" cy="1400383"/>
          </a:xfrm>
          <a:prstGeom prst="rect">
            <a:avLst/>
          </a:prstGeom>
        </p:spPr>
        <p:txBody>
          <a:bodyPr wrap="square">
            <a:spAutoFit/>
          </a:bodyPr>
          <a:lstStyle/>
          <a:p>
            <a:pPr algn="just">
              <a:spcAft>
                <a:spcPts val="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The allocations are informed by the challenges identified in this strategic plan and considering the following interventions:</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Re-alignment of budget to strategic plan and APP as per budget process timelines</a:t>
            </a: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Reprioritisation of projects within all programmes (branches)</a:t>
            </a:r>
          </a:p>
          <a:p>
            <a:pPr marL="342900" lvl="0" indent="-342900" algn="just">
              <a:spcBef>
                <a:spcPts val="600"/>
              </a:spcBef>
              <a:spcAft>
                <a:spcPts val="0"/>
              </a:spcAft>
              <a:buFont typeface="Symbol" panose="05050102010706020507" pitchFamily="18" charset="2"/>
              <a:buChar char=""/>
            </a:pPr>
            <a:r>
              <a:rPr lang="en-ZA" sz="1400" dirty="0">
                <a:latin typeface="Century Gothic" panose="020B0502020202020204" pitchFamily="34" charset="0"/>
                <a:ea typeface="Calibri" panose="020F0502020204030204" pitchFamily="34" charset="0"/>
                <a:cs typeface="Times New Roman" panose="02020603050405020304" pitchFamily="18" charset="0"/>
              </a:rPr>
              <a:t>Explore other funding </a:t>
            </a:r>
            <a:r>
              <a:rPr lang="en-ZA" sz="1400" dirty="0" smtClean="0">
                <a:latin typeface="Century Gothic" panose="020B0502020202020204" pitchFamily="34" charset="0"/>
                <a:ea typeface="Calibri" panose="020F0502020204030204" pitchFamily="34" charset="0"/>
                <a:cs typeface="Times New Roman" panose="02020603050405020304" pitchFamily="18" charset="0"/>
              </a:rPr>
              <a:t>mechanisms</a:t>
            </a:r>
            <a:endParaRPr lang="en-ZA" sz="14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6A2CCF23-A1DA-4706-BBB0-748FEC5356DD}" type="slidenum">
              <a:rPr lang="en-ZA" smtClean="0">
                <a:solidFill>
                  <a:prstClr val="black">
                    <a:tint val="75000"/>
                  </a:prstClr>
                </a:solidFill>
              </a:rPr>
              <a:pPr/>
              <a:t>57</a:t>
            </a:fld>
            <a:endParaRPr lang="en-ZA" dirty="0">
              <a:solidFill>
                <a:prstClr val="black">
                  <a:tint val="75000"/>
                </a:prstClr>
              </a:solidFill>
            </a:endParaRPr>
          </a:p>
        </p:txBody>
      </p:sp>
    </p:spTree>
    <p:extLst>
      <p:ext uri="{BB962C8B-B14F-4D97-AF65-F5344CB8AC3E}">
        <p14:creationId xmlns:p14="http://schemas.microsoft.com/office/powerpoint/2010/main" val="464103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606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16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r>
              <a:rPr lang="en-ZA" sz="3200" baseline="30000" dirty="0"/>
              <a:t>2020/21 </a:t>
            </a:r>
            <a:r>
              <a:rPr lang="en-ZA" sz="3200" baseline="30000" dirty="0" smtClean="0"/>
              <a:t>– ENE Allocation </a:t>
            </a:r>
            <a:r>
              <a:rPr lang="en-ZA" sz="3200" baseline="30000" dirty="0"/>
              <a:t>Per Programme</a:t>
            </a:r>
          </a:p>
        </p:txBody>
      </p:sp>
      <p:graphicFrame>
        <p:nvGraphicFramePr>
          <p:cNvPr id="2" name="Table 1"/>
          <p:cNvGraphicFramePr>
            <a:graphicFrameLocks noGrp="1"/>
          </p:cNvGraphicFramePr>
          <p:nvPr>
            <p:extLst>
              <p:ext uri="{D42A27DB-BD31-4B8C-83A1-F6EECF244321}">
                <p14:modId xmlns:p14="http://schemas.microsoft.com/office/powerpoint/2010/main" val="725094759"/>
              </p:ext>
            </p:extLst>
          </p:nvPr>
        </p:nvGraphicFramePr>
        <p:xfrm>
          <a:off x="109185" y="942904"/>
          <a:ext cx="8543496" cy="4584436"/>
        </p:xfrm>
        <a:graphic>
          <a:graphicData uri="http://schemas.openxmlformats.org/drawingml/2006/table">
            <a:tbl>
              <a:tblPr/>
              <a:tblGrid>
                <a:gridCol w="3072216">
                  <a:extLst>
                    <a:ext uri="{9D8B030D-6E8A-4147-A177-3AD203B41FA5}">
                      <a16:colId xmlns:a16="http://schemas.microsoft.com/office/drawing/2014/main" val="3977159252"/>
                    </a:ext>
                  </a:extLst>
                </a:gridCol>
                <a:gridCol w="642554">
                  <a:extLst>
                    <a:ext uri="{9D8B030D-6E8A-4147-A177-3AD203B41FA5}">
                      <a16:colId xmlns:a16="http://schemas.microsoft.com/office/drawing/2014/main" val="1939015863"/>
                    </a:ext>
                  </a:extLst>
                </a:gridCol>
                <a:gridCol w="642554">
                  <a:extLst>
                    <a:ext uri="{9D8B030D-6E8A-4147-A177-3AD203B41FA5}">
                      <a16:colId xmlns:a16="http://schemas.microsoft.com/office/drawing/2014/main" val="1872019462"/>
                    </a:ext>
                  </a:extLst>
                </a:gridCol>
                <a:gridCol w="662635">
                  <a:extLst>
                    <a:ext uri="{9D8B030D-6E8A-4147-A177-3AD203B41FA5}">
                      <a16:colId xmlns:a16="http://schemas.microsoft.com/office/drawing/2014/main" val="1732831030"/>
                    </a:ext>
                  </a:extLst>
                </a:gridCol>
                <a:gridCol w="672674">
                  <a:extLst>
                    <a:ext uri="{9D8B030D-6E8A-4147-A177-3AD203B41FA5}">
                      <a16:colId xmlns:a16="http://schemas.microsoft.com/office/drawing/2014/main" val="143568139"/>
                    </a:ext>
                  </a:extLst>
                </a:gridCol>
                <a:gridCol w="708164">
                  <a:extLst>
                    <a:ext uri="{9D8B030D-6E8A-4147-A177-3AD203B41FA5}">
                      <a16:colId xmlns:a16="http://schemas.microsoft.com/office/drawing/2014/main" val="3683057957"/>
                    </a:ext>
                  </a:extLst>
                </a:gridCol>
                <a:gridCol w="641445">
                  <a:extLst>
                    <a:ext uri="{9D8B030D-6E8A-4147-A177-3AD203B41FA5}">
                      <a16:colId xmlns:a16="http://schemas.microsoft.com/office/drawing/2014/main" val="4483828"/>
                    </a:ext>
                  </a:extLst>
                </a:gridCol>
                <a:gridCol w="668415">
                  <a:extLst>
                    <a:ext uri="{9D8B030D-6E8A-4147-A177-3AD203B41FA5}">
                      <a16:colId xmlns:a16="http://schemas.microsoft.com/office/drawing/2014/main" val="4103121630"/>
                    </a:ext>
                  </a:extLst>
                </a:gridCol>
                <a:gridCol w="832839">
                  <a:extLst>
                    <a:ext uri="{9D8B030D-6E8A-4147-A177-3AD203B41FA5}">
                      <a16:colId xmlns:a16="http://schemas.microsoft.com/office/drawing/2014/main" val="3205195524"/>
                    </a:ext>
                  </a:extLst>
                </a:gridCol>
              </a:tblGrid>
              <a:tr h="355700">
                <a:tc rowSpan="3">
                  <a:txBody>
                    <a:bodyPr/>
                    <a:lstStyle/>
                    <a:p>
                      <a:pPr algn="ctr" fontAlgn="ctr"/>
                      <a:r>
                        <a:rPr lang="en-ZA" sz="900" b="1" i="0" u="none" strike="noStrike" dirty="0">
                          <a:solidFill>
                            <a:schemeClr val="tx1"/>
                          </a:solidFill>
                          <a:effectLst/>
                          <a:latin typeface="Calibri" panose="020F0502020204030204" pitchFamily="34" charset="0"/>
                        </a:rPr>
                        <a:t>Programmes</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gridSpan="5">
                  <a:txBody>
                    <a:bodyPr/>
                    <a:lstStyle/>
                    <a:p>
                      <a:pPr algn="ctr" fontAlgn="b"/>
                      <a:r>
                        <a:rPr lang="en-ZA" sz="1100" b="1" i="0" u="none" strike="noStrike" dirty="0">
                          <a:solidFill>
                            <a:schemeClr val="tx1"/>
                          </a:solidFill>
                          <a:effectLst/>
                          <a:latin typeface="Calibri" panose="020F0502020204030204" pitchFamily="34" charset="0"/>
                        </a:rPr>
                        <a:t>BASELINE</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b"/>
                      <a:r>
                        <a:rPr lang="en-ZA" sz="900" b="1" i="0" u="none" strike="noStrike" dirty="0">
                          <a:solidFill>
                            <a:schemeClr val="tx1"/>
                          </a:solidFill>
                          <a:effectLst/>
                          <a:latin typeface="Calibri" panose="020F0502020204030204" pitchFamily="34" charset="0"/>
                        </a:rPr>
                        <a:t>MEDIUM TERM EXPENDITURE FRAMEWORK</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02552901"/>
                  </a:ext>
                </a:extLst>
              </a:tr>
              <a:tr h="355700">
                <a:tc v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2016/17</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2017/18</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2018/19</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en-ZA" sz="900" b="1" i="0" u="none" strike="noStrike" dirty="0">
                          <a:solidFill>
                            <a:schemeClr val="tx1"/>
                          </a:solidFill>
                          <a:effectLst/>
                          <a:latin typeface="Calibri" panose="020F0502020204030204" pitchFamily="34" charset="0"/>
                        </a:rPr>
                        <a:t>2019/20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2020/21</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2021/22</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2022/23</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93306881"/>
                  </a:ext>
                </a:extLst>
              </a:tr>
              <a:tr h="1027436">
                <a:tc v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Audited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outcome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Audited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outcome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Audited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outcome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Voted (Main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appropriation)</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Adjusted Appropriation</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2818638963"/>
                  </a:ext>
                </a:extLst>
              </a:tr>
              <a:tr h="355700">
                <a:tc>
                  <a:txBody>
                    <a:bodyPr/>
                    <a:lstStyle/>
                    <a:p>
                      <a:pPr algn="l" fontAlgn="b"/>
                      <a:r>
                        <a:rPr lang="en-ZA" sz="900" b="1" i="0" u="none" strike="noStrike" dirty="0">
                          <a:solidFill>
                            <a:schemeClr val="tx1"/>
                          </a:solidFill>
                          <a:effectLst/>
                          <a:latin typeface="Calibri" panose="020F0502020204030204" pitchFamily="34" charset="0"/>
                        </a:rPr>
                        <a:t>Rand thousand</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7199" marR="7199" marT="7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222746896"/>
                  </a:ext>
                </a:extLst>
              </a:tr>
              <a:tr h="355700">
                <a:tc>
                  <a:txBody>
                    <a:bodyPr/>
                    <a:lstStyle/>
                    <a:p>
                      <a:pPr algn="l" fontAlgn="b"/>
                      <a:r>
                        <a:rPr lang="en-ZA" sz="1050" b="0" i="0" u="none" strike="noStrike" dirty="0">
                          <a:solidFill>
                            <a:schemeClr val="tx1"/>
                          </a:solidFill>
                          <a:effectLst/>
                          <a:latin typeface="Calibri" panose="020F0502020204030204" pitchFamily="34" charset="0"/>
                        </a:rPr>
                        <a:t>Administration</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612 240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604 872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622 100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626 671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624 890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642 343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683 222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707 825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61791993"/>
                  </a:ext>
                </a:extLst>
              </a:tr>
              <a:tr h="355700">
                <a:tc>
                  <a:txBody>
                    <a:bodyPr/>
                    <a:lstStyle/>
                    <a:p>
                      <a:pPr algn="l" fontAlgn="b"/>
                      <a:r>
                        <a:rPr lang="en-ZA" sz="1050" b="0" i="0" u="none" strike="noStrike" dirty="0">
                          <a:solidFill>
                            <a:schemeClr val="tx1"/>
                          </a:solidFill>
                          <a:effectLst/>
                          <a:latin typeface="Calibri" panose="020F0502020204030204" pitchFamily="34" charset="0"/>
                        </a:rPr>
                        <a:t>Minerals and Petroleum Regulation</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341 210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449 141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470 616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538 683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537 769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574 713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608 694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632 728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762184860"/>
                  </a:ext>
                </a:extLst>
              </a:tr>
              <a:tr h="355700">
                <a:tc>
                  <a:txBody>
                    <a:bodyPr/>
                    <a:lstStyle/>
                    <a:p>
                      <a:pPr algn="l" fontAlgn="b"/>
                      <a:r>
                        <a:rPr lang="en-ZA" sz="1050" b="0" i="0" u="none" strike="noStrike" dirty="0">
                          <a:solidFill>
                            <a:schemeClr val="tx1"/>
                          </a:solidFill>
                          <a:effectLst/>
                          <a:latin typeface="Calibri" panose="020F0502020204030204" pitchFamily="34" charset="0"/>
                        </a:rPr>
                        <a:t>Mining, Minerals and Energy Policy Development</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899 007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879 881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982 830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1 026 078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1 018 878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993 104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892 571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952 166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4772417"/>
                  </a:ext>
                </a:extLst>
              </a:tr>
              <a:tr h="355700">
                <a:tc>
                  <a:txBody>
                    <a:bodyPr/>
                    <a:lstStyle/>
                    <a:p>
                      <a:pPr algn="l" fontAlgn="b"/>
                      <a:r>
                        <a:rPr lang="en-ZA" sz="1050" b="0" i="0" u="none" strike="noStrike" dirty="0">
                          <a:solidFill>
                            <a:schemeClr val="tx1"/>
                          </a:solidFill>
                          <a:effectLst/>
                          <a:latin typeface="Calibri" panose="020F0502020204030204" pitchFamily="34" charset="0"/>
                        </a:rPr>
                        <a:t>Mine Health and Safety Inspectorate</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191 273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205 375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210 330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220 566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224 766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232 694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251 998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261 474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72222052"/>
                  </a:ext>
                </a:extLst>
              </a:tr>
              <a:tr h="355700">
                <a:tc>
                  <a:txBody>
                    <a:bodyPr/>
                    <a:lstStyle/>
                    <a:p>
                      <a:pPr algn="l" fontAlgn="b"/>
                      <a:r>
                        <a:rPr lang="en-ZA" sz="1050" b="0" i="0" u="none" strike="noStrike" dirty="0">
                          <a:solidFill>
                            <a:schemeClr val="tx1"/>
                          </a:solidFill>
                          <a:effectLst/>
                          <a:latin typeface="Calibri" panose="020F0502020204030204" pitchFamily="34" charset="0"/>
                        </a:rPr>
                        <a:t>Mineral and Energy Resources Programmes and Projects</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6 258 503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6 788 146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5 814 480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5 993 938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5 740 938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5 798 115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5 977 685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6 829 685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1072553"/>
                  </a:ext>
                </a:extLst>
              </a:tr>
              <a:tr h="355700">
                <a:tc>
                  <a:txBody>
                    <a:bodyPr/>
                    <a:lstStyle/>
                    <a:p>
                      <a:pPr algn="l" fontAlgn="b"/>
                      <a:r>
                        <a:rPr lang="en-ZA" sz="1050" b="0" i="0" u="none" strike="noStrike" dirty="0">
                          <a:solidFill>
                            <a:schemeClr val="tx1"/>
                          </a:solidFill>
                          <a:effectLst/>
                          <a:latin typeface="Calibri" panose="020F0502020204030204" pitchFamily="34" charset="0"/>
                        </a:rPr>
                        <a:t>Nuclear Energy Regulation and Management</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871 710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793 917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870 006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1 039 305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1 038 536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1 096 059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1 155 815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1 199 493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014866823"/>
                  </a:ext>
                </a:extLst>
              </a:tr>
              <a:tr h="355700">
                <a:tc>
                  <a:txBody>
                    <a:bodyPr/>
                    <a:lstStyle/>
                    <a:p>
                      <a:pPr algn="l" fontAlgn="b"/>
                      <a:r>
                        <a:rPr lang="en-ZA" sz="900" b="1" i="0" u="none" strike="noStrike" dirty="0">
                          <a:solidFill>
                            <a:schemeClr val="tx1"/>
                          </a:solidFill>
                          <a:effectLst/>
                          <a:latin typeface="Calibri" panose="020F0502020204030204" pitchFamily="34" charset="0"/>
                        </a:rPr>
                        <a:t>Total for Programmes</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9 173 943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9 721 332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8 970 362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9 445 241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9 185 777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9 337 028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9 569 985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10 583 371 </a:t>
                      </a:r>
                    </a:p>
                  </a:txBody>
                  <a:tcPr marL="7199" marR="7199" marT="7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3590305587"/>
                  </a:ext>
                </a:extLst>
              </a:tr>
            </a:tbl>
          </a:graphicData>
        </a:graphic>
      </p:graphicFrame>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58</a:t>
            </a:fld>
            <a:endParaRPr lang="en-ZA" dirty="0">
              <a:solidFill>
                <a:prstClr val="black">
                  <a:tint val="75000"/>
                </a:prstClr>
              </a:solidFill>
            </a:endParaRPr>
          </a:p>
        </p:txBody>
      </p:sp>
    </p:spTree>
    <p:extLst>
      <p:ext uri="{BB962C8B-B14F-4D97-AF65-F5344CB8AC3E}">
        <p14:creationId xmlns:p14="http://schemas.microsoft.com/office/powerpoint/2010/main" val="1006224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706821" y="663773"/>
            <a:ext cx="7328059" cy="53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49660" fontAlgn="base">
              <a:lnSpc>
                <a:spcPct val="100000"/>
              </a:lnSpc>
              <a:spcBef>
                <a:spcPct val="0"/>
              </a:spcBef>
              <a:spcAft>
                <a:spcPct val="0"/>
              </a:spcAft>
              <a:buNone/>
            </a:pPr>
            <a:r>
              <a:rPr lang="en-US" altLang="en-US" sz="1487" b="1"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rPr>
              <a:t>2020/21 FINANCIAL YEAR’S BUDGET ALLOCATION</a:t>
            </a:r>
          </a:p>
          <a:p>
            <a:pPr defTabSz="849660" fontAlgn="base">
              <a:lnSpc>
                <a:spcPct val="100000"/>
              </a:lnSpc>
              <a:spcBef>
                <a:spcPct val="0"/>
              </a:spcBef>
              <a:spcAft>
                <a:spcPct val="0"/>
              </a:spcAft>
              <a:buNone/>
            </a:pPr>
            <a:r>
              <a:rPr lang="en-US" altLang="en-US" sz="1673" b="1"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rPr>
              <a:t>Per Economic Classification within Programmes</a:t>
            </a:r>
            <a:br>
              <a:rPr lang="en-US" altLang="en-US" sz="1673" b="1"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rPr>
            </a:br>
            <a:endParaRPr lang="en-US" altLang="en-US" sz="1673"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6" name="Table 5"/>
          <p:cNvGraphicFramePr>
            <a:graphicFrameLocks noGrp="1"/>
          </p:cNvGraphicFramePr>
          <p:nvPr/>
        </p:nvGraphicFramePr>
        <p:xfrm>
          <a:off x="590292" y="1476527"/>
          <a:ext cx="7429835" cy="4231921"/>
        </p:xfrm>
        <a:graphic>
          <a:graphicData uri="http://schemas.openxmlformats.org/drawingml/2006/table">
            <a:tbl>
              <a:tblPr/>
              <a:tblGrid>
                <a:gridCol w="2642796">
                  <a:extLst>
                    <a:ext uri="{9D8B030D-6E8A-4147-A177-3AD203B41FA5}">
                      <a16:colId xmlns:a16="http://schemas.microsoft.com/office/drawing/2014/main" val="20000"/>
                    </a:ext>
                  </a:extLst>
                </a:gridCol>
                <a:gridCol w="1127485">
                  <a:extLst>
                    <a:ext uri="{9D8B030D-6E8A-4147-A177-3AD203B41FA5}">
                      <a16:colId xmlns:a16="http://schemas.microsoft.com/office/drawing/2014/main" val="20001"/>
                    </a:ext>
                  </a:extLst>
                </a:gridCol>
                <a:gridCol w="933818">
                  <a:extLst>
                    <a:ext uri="{9D8B030D-6E8A-4147-A177-3AD203B41FA5}">
                      <a16:colId xmlns:a16="http://schemas.microsoft.com/office/drawing/2014/main" val="20002"/>
                    </a:ext>
                  </a:extLst>
                </a:gridCol>
                <a:gridCol w="908580">
                  <a:extLst>
                    <a:ext uri="{9D8B030D-6E8A-4147-A177-3AD203B41FA5}">
                      <a16:colId xmlns:a16="http://schemas.microsoft.com/office/drawing/2014/main" val="20003"/>
                    </a:ext>
                  </a:extLst>
                </a:gridCol>
                <a:gridCol w="845483">
                  <a:extLst>
                    <a:ext uri="{9D8B030D-6E8A-4147-A177-3AD203B41FA5}">
                      <a16:colId xmlns:a16="http://schemas.microsoft.com/office/drawing/2014/main" val="20004"/>
                    </a:ext>
                  </a:extLst>
                </a:gridCol>
                <a:gridCol w="971673">
                  <a:extLst>
                    <a:ext uri="{9D8B030D-6E8A-4147-A177-3AD203B41FA5}">
                      <a16:colId xmlns:a16="http://schemas.microsoft.com/office/drawing/2014/main" val="3726130257"/>
                    </a:ext>
                  </a:extLst>
                </a:gridCol>
              </a:tblGrid>
              <a:tr h="273766">
                <a:tc rowSpan="3">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rPr>
                        <a:t>Programme Name</a:t>
                      </a: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gridSpan="3">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rgbClr val="FFFFFF"/>
                          </a:solidFill>
                          <a:effectLst/>
                          <a:latin typeface="Century Gothic" charset="0"/>
                          <a:ea typeface="Century Gothic" charset="0"/>
                          <a:cs typeface="Century Gothic" charset="0"/>
                        </a:rPr>
                        <a:t>2020/21 ENE</a:t>
                      </a:r>
                      <a:endPar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hMerge="1">
                  <a:txBody>
                    <a:bodyPr/>
                    <a:lstStyle/>
                    <a:p>
                      <a:endParaRPr lang="en-US" dirty="0"/>
                    </a:p>
                  </a:txBody>
                  <a:tcPr marL="6866" marR="6866" marT="6865"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hMerge="1">
                  <a:txBody>
                    <a:bodyPr/>
                    <a:lstStyle/>
                    <a:p>
                      <a:endParaRPr lang="en-US" dirty="0"/>
                    </a:p>
                  </a:txBody>
                  <a:tcPr marL="6866" marR="6866" marT="6865"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a:txBody>
                    <a:bodyPr/>
                    <a:lstStyle/>
                    <a:p>
                      <a:endParaRPr lang="en-US" sz="1700" dirty="0"/>
                    </a:p>
                  </a:txBody>
                  <a:tcPr marL="6380" marR="6380" marT="6377"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tc>
                  <a:txBody>
                    <a:bodyPr/>
                    <a:lstStyle/>
                    <a:p>
                      <a:endParaRPr lang="en-US" sz="1700" dirty="0"/>
                    </a:p>
                  </a:txBody>
                  <a:tcPr marL="6380" marR="6380" marT="6377" marB="0" anchor="ctr" horzOverflow="overflow">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6933C"/>
                    </a:solidFill>
                  </a:tcPr>
                </a:tc>
                <a:extLst>
                  <a:ext uri="{0D108BD9-81ED-4DB2-BD59-A6C34878D82A}">
                    <a16:rowId xmlns:a16="http://schemas.microsoft.com/office/drawing/2014/main" val="10000"/>
                  </a:ext>
                </a:extLst>
              </a:tr>
              <a:tr h="546411">
                <a:tc vMerge="1">
                  <a:txBody>
                    <a:bodyPr/>
                    <a:lstStyle/>
                    <a:p>
                      <a:endParaRPr lang="en-US"/>
                    </a:p>
                  </a:txBody>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rgbClr val="FFFFFF"/>
                          </a:solidFill>
                          <a:effectLst/>
                          <a:latin typeface="Century Gothic" charset="0"/>
                          <a:ea typeface="Century Gothic" charset="0"/>
                          <a:cs typeface="Century Gothic" charset="0"/>
                        </a:rPr>
                        <a:t>Compensation of Employees</a:t>
                      </a:r>
                      <a:endPar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rgbClr val="FFFFFF"/>
                          </a:solidFill>
                          <a:effectLst/>
                          <a:latin typeface="Century Gothic" charset="0"/>
                          <a:ea typeface="Century Gothic" charset="0"/>
                          <a:cs typeface="Century Gothic" charset="0"/>
                        </a:rPr>
                        <a:t>Goods &amp; Services</a:t>
                      </a:r>
                      <a:endPar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rgbClr val="FFFFFF"/>
                          </a:solidFill>
                          <a:effectLst/>
                          <a:latin typeface="Century Gothic" charset="0"/>
                          <a:ea typeface="Century Gothic" charset="0"/>
                          <a:cs typeface="Century Gothic" charset="0"/>
                        </a:rPr>
                        <a:t>Transfers &amp; Subsidies</a:t>
                      </a:r>
                      <a:endPar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entury Gothic" charset="0"/>
                          <a:ea typeface="Century Gothic" charset="0"/>
                          <a:cs typeface="Century Gothic" charset="0"/>
                        </a:rPr>
                        <a:t>Capital Assets</a:t>
                      </a:r>
                      <a:endPar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rgbClr val="FFFFFF"/>
                          </a:solidFill>
                          <a:effectLst/>
                          <a:latin typeface="Century Gothic" charset="0"/>
                          <a:ea typeface="Century Gothic" charset="0"/>
                          <a:cs typeface="Century Gothic" charset="0"/>
                        </a:rPr>
                        <a:t>TOTAL</a:t>
                      </a:r>
                      <a:endPar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extLst>
                  <a:ext uri="{0D108BD9-81ED-4DB2-BD59-A6C34878D82A}">
                    <a16:rowId xmlns:a16="http://schemas.microsoft.com/office/drawing/2014/main" val="10001"/>
                  </a:ext>
                </a:extLst>
              </a:tr>
              <a:tr h="360454">
                <a:tc vMerge="1">
                  <a:txBody>
                    <a:bodyPr/>
                    <a:lstStyle/>
                    <a:p>
                      <a:endParaRPr lang="en-US"/>
                    </a:p>
                  </a:txBody>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rgbClr val="000000"/>
                          </a:solidFill>
                          <a:effectLst/>
                          <a:latin typeface="Century Gothic" charset="0"/>
                          <a:ea typeface="Century Gothic" charset="0"/>
                          <a:cs typeface="Century Gothic" charset="0"/>
                        </a:rPr>
                        <a:t>R’000</a:t>
                      </a: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rgbClr val="000000"/>
                          </a:solidFill>
                          <a:effectLst/>
                          <a:latin typeface="Century Gothic" charset="0"/>
                          <a:ea typeface="Century Gothic" charset="0"/>
                          <a:cs typeface="Century Gothic" charset="0"/>
                        </a:rPr>
                        <a:t>R’000</a:t>
                      </a: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rgbClr val="000000"/>
                          </a:solidFill>
                          <a:effectLst/>
                          <a:latin typeface="Century Gothic" charset="0"/>
                          <a:ea typeface="Century Gothic" charset="0"/>
                          <a:cs typeface="Century Gothic" charset="0"/>
                        </a:rPr>
                        <a:t>R’000</a:t>
                      </a: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rgbClr val="000000"/>
                          </a:solidFill>
                          <a:effectLst/>
                          <a:latin typeface="Century Gothic" charset="0"/>
                          <a:ea typeface="Century Gothic" charset="0"/>
                          <a:cs typeface="Century Gothic" charset="0"/>
                        </a:rPr>
                        <a:t>R’000</a:t>
                      </a: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ZA" altLang="en-US" sz="1200" b="1" i="0" u="none" strike="noStrike" cap="none" normalizeH="0" baseline="0" dirty="0">
                        <a:ln>
                          <a:noFill/>
                        </a:ln>
                        <a:solidFill>
                          <a:srgbClr val="000000"/>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extLst>
                  <a:ext uri="{0D108BD9-81ED-4DB2-BD59-A6C34878D82A}">
                    <a16:rowId xmlns:a16="http://schemas.microsoft.com/office/drawing/2014/main" val="10002"/>
                  </a:ext>
                </a:extLst>
              </a:tr>
              <a:tr h="395061">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dirty="0">
                          <a:ln>
                            <a:noFill/>
                          </a:ln>
                          <a:solidFill>
                            <a:srgbClr val="000000"/>
                          </a:solidFill>
                          <a:effectLst/>
                          <a:latin typeface="Century Gothic" charset="0"/>
                          <a:ea typeface="Century Gothic" charset="0"/>
                          <a:cs typeface="Century Gothic" charset="0"/>
                        </a:rPr>
                        <a:t>Administration</a:t>
                      </a: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a:solidFill>
                            <a:srgbClr val="000000"/>
                          </a:solidFill>
                          <a:effectLst/>
                          <a:latin typeface="Century Gothic" panose="020B0502020202020204" pitchFamily="34" charset="0"/>
                        </a:rPr>
                        <a:t>          365,472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255,995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3,505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17,371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a:solidFill>
                            <a:srgbClr val="000000"/>
                          </a:solidFill>
                          <a:effectLst/>
                          <a:latin typeface="Century Gothic" panose="020B0502020202020204" pitchFamily="34" charset="0"/>
                        </a:rPr>
                        <a:t>      </a:t>
                      </a:r>
                      <a:r>
                        <a:rPr lang="en-ZA" sz="1200" b="0" i="0" u="none" strike="noStrike" dirty="0" smtClean="0">
                          <a:solidFill>
                            <a:srgbClr val="000000"/>
                          </a:solidFill>
                          <a:effectLst/>
                          <a:latin typeface="Century Gothic" panose="020B0502020202020204" pitchFamily="34" charset="0"/>
                        </a:rPr>
                        <a:t>642,343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411">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entury Gothic" charset="0"/>
                          <a:ea typeface="Century Gothic" charset="0"/>
                          <a:cs typeface="Century Gothic" charset="0"/>
                        </a:rPr>
                        <a:t>Minerals and Petroleum Regulation </a:t>
                      </a:r>
                      <a:endParaRPr kumimoji="0" lang="en-ZA" altLang="en-US" sz="1200" b="0" i="0" u="none" strike="noStrike" cap="none" normalizeH="0" baseline="0" dirty="0">
                        <a:ln>
                          <a:noFill/>
                        </a:ln>
                        <a:solidFill>
                          <a:srgbClr val="000000"/>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302,679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70,622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201,367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45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a:solidFill>
                            <a:srgbClr val="000000"/>
                          </a:solidFill>
                          <a:effectLst/>
                          <a:latin typeface="Century Gothic" panose="020B0502020202020204" pitchFamily="34" charset="0"/>
                        </a:rPr>
                        <a:t>      </a:t>
                      </a:r>
                      <a:r>
                        <a:rPr lang="en-ZA" sz="1200" b="0" i="0" u="none" strike="noStrike" dirty="0" smtClean="0">
                          <a:solidFill>
                            <a:srgbClr val="000000"/>
                          </a:solidFill>
                          <a:effectLst/>
                          <a:latin typeface="Century Gothic" panose="020B0502020202020204" pitchFamily="34" charset="0"/>
                        </a:rPr>
                        <a:t>574,713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4"/>
                  </a:ext>
                </a:extLst>
              </a:tr>
              <a:tr h="546411">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entury Gothic" charset="0"/>
                          <a:ea typeface="Century Gothic" charset="0"/>
                          <a:cs typeface="Century Gothic" charset="0"/>
                        </a:rPr>
                        <a:t>Mining, Minerals and Energy Policy Development </a:t>
                      </a:r>
                      <a:endParaRPr kumimoji="0" lang="en-ZA" altLang="en-US" sz="1200" b="0" i="0" u="none" strike="noStrike" cap="none" normalizeH="0" baseline="0" dirty="0">
                        <a:ln>
                          <a:noFill/>
                        </a:ln>
                        <a:solidFill>
                          <a:srgbClr val="000000"/>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a:solidFill>
                            <a:srgbClr val="000000"/>
                          </a:solidFill>
                          <a:effectLst/>
                          <a:latin typeface="Century Gothic" panose="020B0502020202020204" pitchFamily="34" charset="0"/>
                        </a:rPr>
                        <a:t>          126,815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54,527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811,663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99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a:solidFill>
                            <a:srgbClr val="000000"/>
                          </a:solidFill>
                          <a:effectLst/>
                          <a:latin typeface="Century Gothic" panose="020B0502020202020204" pitchFamily="34" charset="0"/>
                        </a:rPr>
                        <a:t>      </a:t>
                      </a:r>
                      <a:r>
                        <a:rPr lang="en-ZA" sz="1200" b="0" i="0" u="none" strike="noStrike" dirty="0" smtClean="0">
                          <a:solidFill>
                            <a:srgbClr val="000000"/>
                          </a:solidFill>
                          <a:effectLst/>
                          <a:latin typeface="Century Gothic" panose="020B0502020202020204" pitchFamily="34" charset="0"/>
                        </a:rPr>
                        <a:t>993,104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0029">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entury Gothic" charset="0"/>
                          <a:ea typeface="Century Gothic" charset="0"/>
                          <a:cs typeface="Century Gothic" charset="0"/>
                        </a:rPr>
                        <a:t>Mine Health and Safety Inspectorate </a:t>
                      </a:r>
                      <a:endParaRPr kumimoji="0" lang="en-ZA" altLang="en-US" sz="1200" b="0" i="0" u="none" strike="noStrike" cap="none" normalizeH="0" baseline="0" dirty="0">
                        <a:ln>
                          <a:noFill/>
                        </a:ln>
                        <a:solidFill>
                          <a:srgbClr val="000000"/>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a:solidFill>
                            <a:srgbClr val="000000"/>
                          </a:solidFill>
                          <a:effectLst/>
                          <a:latin typeface="Century Gothic" panose="020B0502020202020204" pitchFamily="34" charset="0"/>
                        </a:rPr>
                        <a:t>          192,426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37,008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2,448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812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a:solidFill>
                            <a:srgbClr val="000000"/>
                          </a:solidFill>
                          <a:effectLst/>
                          <a:latin typeface="Century Gothic" panose="020B0502020202020204" pitchFamily="34" charset="0"/>
                        </a:rPr>
                        <a:t>      </a:t>
                      </a:r>
                      <a:r>
                        <a:rPr lang="en-ZA" sz="1200" b="0" i="0" u="none" strike="noStrike" dirty="0" smtClean="0">
                          <a:solidFill>
                            <a:srgbClr val="000000"/>
                          </a:solidFill>
                          <a:effectLst/>
                          <a:latin typeface="Century Gothic" panose="020B0502020202020204" pitchFamily="34" charset="0"/>
                        </a:rPr>
                        <a:t>232,694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6"/>
                  </a:ext>
                </a:extLst>
              </a:tr>
              <a:tr h="360454">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entury Gothic" charset="0"/>
                          <a:ea typeface="Century Gothic" charset="0"/>
                          <a:cs typeface="Century Gothic" charset="0"/>
                        </a:rPr>
                        <a:t>Programmes and Projects </a:t>
                      </a:r>
                      <a:endParaRPr kumimoji="0" lang="en-ZA" altLang="en-US" sz="1200" b="0" i="0" u="none" strike="noStrike" cap="none" normalizeH="0" baseline="0" dirty="0">
                        <a:ln>
                          <a:noFill/>
                        </a:ln>
                        <a:solidFill>
                          <a:srgbClr val="000000"/>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a:solidFill>
                            <a:srgbClr val="000000"/>
                          </a:solidFill>
                          <a:effectLst/>
                          <a:latin typeface="Century Gothic" panose="020B0502020202020204" pitchFamily="34" charset="0"/>
                        </a:rPr>
                        <a:t>          103,947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136,739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5,557,347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82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ZA" sz="1200" b="0" i="0" u="none" strike="noStrike" dirty="0">
                          <a:solidFill>
                            <a:srgbClr val="000000"/>
                          </a:solidFill>
                          <a:effectLst/>
                          <a:latin typeface="Century Gothic" panose="020B0502020202020204" pitchFamily="34" charset="0"/>
                        </a:rPr>
                        <a:t>   </a:t>
                      </a:r>
                      <a:r>
                        <a:rPr lang="en-ZA" sz="1200" b="0" i="0" u="none" strike="noStrike" dirty="0" smtClean="0">
                          <a:solidFill>
                            <a:srgbClr val="000000"/>
                          </a:solidFill>
                          <a:effectLst/>
                          <a:latin typeface="Century Gothic" panose="020B0502020202020204" pitchFamily="34" charset="0"/>
                        </a:rPr>
                        <a:t>5,798,115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2470">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entury Gothic" charset="0"/>
                          <a:ea typeface="Century Gothic" charset="0"/>
                          <a:cs typeface="Century Gothic" charset="0"/>
                        </a:rPr>
                        <a:t>Nuclear Energy Regulation and Management </a:t>
                      </a:r>
                      <a:endParaRPr kumimoji="0" lang="en-ZA" altLang="en-US" sz="1200" b="0" i="0" u="none" strike="noStrike" cap="none" normalizeH="0" baseline="0" dirty="0">
                        <a:ln>
                          <a:noFill/>
                        </a:ln>
                        <a:solidFill>
                          <a:srgbClr val="000000"/>
                        </a:solidFill>
                        <a:effectLst/>
                        <a:latin typeface="Century Gothic" charset="0"/>
                        <a:ea typeface="Century Gothic" charset="0"/>
                        <a:cs typeface="Century Gothic" charset="0"/>
                      </a:endParaRPr>
                    </a:p>
                  </a:txBody>
                  <a:tcPr marL="6380"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a:solidFill>
                            <a:srgbClr val="000000"/>
                          </a:solidFill>
                          <a:effectLst/>
                          <a:latin typeface="Century Gothic" panose="020B0502020202020204" pitchFamily="34" charset="0"/>
                        </a:rPr>
                        <a:t>            26,765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11,004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1,058,290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smtClean="0">
                          <a:solidFill>
                            <a:srgbClr val="000000"/>
                          </a:solidFill>
                          <a:effectLst/>
                          <a:latin typeface="Century Gothic" panose="020B0502020202020204" pitchFamily="34" charset="0"/>
                        </a:rPr>
                        <a:t>        </a:t>
                      </a:r>
                      <a:r>
                        <a:rPr lang="en-ZA" sz="1200" b="0" i="0" u="none" strike="noStrike" dirty="0">
                          <a:solidFill>
                            <a:srgbClr val="000000"/>
                          </a:solidFill>
                          <a:effectLst/>
                          <a:latin typeface="Century Gothic" panose="020B0502020202020204" pitchFamily="34" charset="0"/>
                        </a:rPr>
                        <a:t>-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c>
                  <a:txBody>
                    <a:bodyPr/>
                    <a:lstStyle/>
                    <a:p>
                      <a:pPr algn="r" fontAlgn="b"/>
                      <a:r>
                        <a:rPr lang="en-ZA" sz="1200" b="0" i="0" u="none" strike="noStrike" dirty="0">
                          <a:solidFill>
                            <a:srgbClr val="000000"/>
                          </a:solidFill>
                          <a:effectLst/>
                          <a:latin typeface="Century Gothic" panose="020B0502020202020204" pitchFamily="34" charset="0"/>
                        </a:rPr>
                        <a:t>   </a:t>
                      </a:r>
                      <a:r>
                        <a:rPr lang="en-ZA" sz="1200" b="0" i="0" u="none" strike="noStrike" dirty="0" smtClean="0">
                          <a:solidFill>
                            <a:srgbClr val="000000"/>
                          </a:solidFill>
                          <a:effectLst/>
                          <a:latin typeface="Century Gothic" panose="020B0502020202020204" pitchFamily="34" charset="0"/>
                        </a:rPr>
                        <a:t>1,096,059 </a:t>
                      </a:r>
                      <a:endParaRPr lang="en-ZA" sz="1200" b="0" i="0" u="none" strike="noStrike" dirty="0">
                        <a:solidFill>
                          <a:srgbClr val="000000"/>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0008"/>
                  </a:ext>
                </a:extLst>
              </a:tr>
              <a:tr h="360454">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Century Gothic" charset="0"/>
                          <a:ea typeface="Century Gothic" charset="0"/>
                          <a:cs typeface="Century Gothic" charset="0"/>
                        </a:rPr>
                        <a:t>Total</a:t>
                      </a:r>
                    </a:p>
                  </a:txBody>
                  <a:tcPr marL="153102" marR="6380" marT="637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200" b="1" i="0" u="none" strike="noStrike" dirty="0">
                          <a:solidFill>
                            <a:srgbClr val="FFFFFF"/>
                          </a:solidFill>
                          <a:effectLst/>
                          <a:latin typeface="Century Gothic" panose="020B0502020202020204" pitchFamily="34" charset="0"/>
                        </a:rPr>
                        <a:t>      1,118,104 </a:t>
                      </a: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200" b="1" i="0" u="none" strike="noStrike" dirty="0" smtClean="0">
                          <a:solidFill>
                            <a:srgbClr val="FFFFFF"/>
                          </a:solidFill>
                          <a:effectLst/>
                          <a:latin typeface="Century Gothic" panose="020B0502020202020204" pitchFamily="34" charset="0"/>
                        </a:rPr>
                        <a:t>  565,895 </a:t>
                      </a:r>
                      <a:endParaRPr lang="en-ZA" sz="1200" b="1" i="0" u="none" strike="noStrike" dirty="0">
                        <a:solidFill>
                          <a:srgbClr val="FFFFFF"/>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200" b="1" i="0" u="none" strike="noStrike" dirty="0" smtClean="0">
                          <a:solidFill>
                            <a:srgbClr val="FFFFFF"/>
                          </a:solidFill>
                          <a:effectLst/>
                          <a:latin typeface="Century Gothic" panose="020B0502020202020204" pitchFamily="34" charset="0"/>
                        </a:rPr>
                        <a:t>   7,634,620 </a:t>
                      </a:r>
                      <a:endParaRPr lang="en-ZA" sz="1200" b="1" i="0" u="none" strike="noStrike" dirty="0">
                        <a:solidFill>
                          <a:srgbClr val="FFFFFF"/>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200" b="1" i="0" u="none" strike="noStrike" dirty="0" smtClean="0">
                          <a:solidFill>
                            <a:srgbClr val="FFFFFF"/>
                          </a:solidFill>
                          <a:effectLst/>
                          <a:latin typeface="Century Gothic" panose="020B0502020202020204" pitchFamily="34" charset="0"/>
                        </a:rPr>
                        <a:t>18,409 </a:t>
                      </a:r>
                      <a:endParaRPr lang="en-ZA" sz="1200" b="1" i="0" u="none" strike="noStrike" dirty="0">
                        <a:solidFill>
                          <a:srgbClr val="FFFFFF"/>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tc>
                  <a:txBody>
                    <a:bodyPr/>
                    <a:lstStyle/>
                    <a:p>
                      <a:pPr algn="r" fontAlgn="b"/>
                      <a:r>
                        <a:rPr lang="en-ZA" sz="1200" b="0" i="0" u="none" strike="noStrike" dirty="0">
                          <a:solidFill>
                            <a:srgbClr val="000000"/>
                          </a:solidFill>
                          <a:effectLst/>
                          <a:latin typeface="Century Gothic" panose="020B0502020202020204" pitchFamily="34" charset="0"/>
                        </a:rPr>
                        <a:t>   </a:t>
                      </a:r>
                      <a:r>
                        <a:rPr lang="en-ZA" sz="1200" b="1" i="0" u="none" strike="noStrike" dirty="0" smtClean="0">
                          <a:solidFill>
                            <a:schemeClr val="bg1"/>
                          </a:solidFill>
                          <a:effectLst/>
                          <a:latin typeface="Century Gothic" panose="020B0502020202020204" pitchFamily="34" charset="0"/>
                        </a:rPr>
                        <a:t>9,337,028 </a:t>
                      </a:r>
                      <a:endParaRPr lang="en-ZA" sz="1200" b="1" i="0" u="none" strike="noStrike" dirty="0">
                        <a:solidFill>
                          <a:schemeClr val="bg1"/>
                        </a:solidFill>
                        <a:effectLst/>
                        <a:latin typeface="Century Gothic" panose="020B0502020202020204" pitchFamily="34" charset="0"/>
                      </a:endParaRPr>
                    </a:p>
                  </a:txBody>
                  <a:tcPr marL="8849" marR="8849" marT="88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5D28"/>
                    </a:solidFill>
                  </a:tcPr>
                </a:tc>
                <a:extLst>
                  <a:ext uri="{0D108BD9-81ED-4DB2-BD59-A6C34878D82A}">
                    <a16:rowId xmlns:a16="http://schemas.microsoft.com/office/drawing/2014/main" val="10009"/>
                  </a:ext>
                </a:extLst>
              </a:tr>
            </a:tbl>
          </a:graphicData>
        </a:graphic>
      </p:graphicFrame>
      <p:sp>
        <p:nvSpPr>
          <p:cNvPr id="4174" name="Slide Number Placeholder 1"/>
          <p:cNvSpPr>
            <a:spLocks noGrp="1"/>
          </p:cNvSpPr>
          <p:nvPr>
            <p:ph type="sldNum" sz="quarter" idx="12"/>
          </p:nvPr>
        </p:nvSpPr>
        <p:spPr bwMode="auto">
          <a:xfrm>
            <a:off x="6108462" y="5708452"/>
            <a:ext cx="1911668" cy="33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929"/>
              </a:spcBef>
              <a:buFont typeface="Arial" panose="020B0604020202020204" pitchFamily="34" charset="0"/>
              <a:buChar char="•"/>
              <a:defRPr sz="2602">
                <a:solidFill>
                  <a:schemeClr val="tx1"/>
                </a:solidFill>
                <a:latin typeface="Calibri" panose="020F0502020204030204" pitchFamily="34" charset="0"/>
              </a:defRPr>
            </a:lvl1pPr>
            <a:lvl2pPr marL="690349" indent="-265519">
              <a:lnSpc>
                <a:spcPct val="90000"/>
              </a:lnSpc>
              <a:spcBef>
                <a:spcPts val="465"/>
              </a:spcBef>
              <a:buFont typeface="Arial" panose="020B0604020202020204" pitchFamily="34" charset="0"/>
              <a:buChar char="•"/>
              <a:defRPr sz="2230">
                <a:solidFill>
                  <a:schemeClr val="tx1"/>
                </a:solidFill>
                <a:latin typeface="Calibri" panose="020F0502020204030204" pitchFamily="34" charset="0"/>
              </a:defRPr>
            </a:lvl2pPr>
            <a:lvl3pPr marL="1062076" indent="-212415">
              <a:lnSpc>
                <a:spcPct val="90000"/>
              </a:lnSpc>
              <a:spcBef>
                <a:spcPts val="465"/>
              </a:spcBef>
              <a:buFont typeface="Arial" panose="020B0604020202020204" pitchFamily="34" charset="0"/>
              <a:buChar char="•"/>
              <a:defRPr sz="1858">
                <a:solidFill>
                  <a:schemeClr val="tx1"/>
                </a:solidFill>
                <a:latin typeface="Calibri" panose="020F0502020204030204" pitchFamily="34" charset="0"/>
              </a:defRPr>
            </a:lvl3pPr>
            <a:lvl4pPr marL="1486906" indent="-212415">
              <a:lnSpc>
                <a:spcPct val="90000"/>
              </a:lnSpc>
              <a:spcBef>
                <a:spcPts val="465"/>
              </a:spcBef>
              <a:buFont typeface="Arial" panose="020B0604020202020204" pitchFamily="34" charset="0"/>
              <a:buChar char="•"/>
              <a:defRPr>
                <a:solidFill>
                  <a:schemeClr val="tx1"/>
                </a:solidFill>
                <a:latin typeface="Calibri" panose="020F0502020204030204" pitchFamily="34" charset="0"/>
              </a:defRPr>
            </a:lvl4pPr>
            <a:lvl5pPr marL="1911736" indent="-212415">
              <a:lnSpc>
                <a:spcPct val="90000"/>
              </a:lnSpc>
              <a:spcBef>
                <a:spcPts val="465"/>
              </a:spcBef>
              <a:buFont typeface="Arial" panose="020B0604020202020204" pitchFamily="34" charset="0"/>
              <a:buChar char="•"/>
              <a:defRPr>
                <a:solidFill>
                  <a:schemeClr val="tx1"/>
                </a:solidFill>
                <a:latin typeface="Calibri" panose="020F0502020204030204" pitchFamily="34" charset="0"/>
              </a:defRPr>
            </a:lvl5pPr>
            <a:lvl6pPr marL="2336566" indent="-212415" eaLnBrk="0" fontAlgn="base" hangingPunct="0">
              <a:lnSpc>
                <a:spcPct val="90000"/>
              </a:lnSpc>
              <a:spcBef>
                <a:spcPts val="465"/>
              </a:spcBef>
              <a:spcAft>
                <a:spcPct val="0"/>
              </a:spcAft>
              <a:buFont typeface="Arial" panose="020B0604020202020204" pitchFamily="34" charset="0"/>
              <a:buChar char="•"/>
              <a:defRPr>
                <a:solidFill>
                  <a:schemeClr val="tx1"/>
                </a:solidFill>
                <a:latin typeface="Calibri" panose="020F0502020204030204" pitchFamily="34" charset="0"/>
              </a:defRPr>
            </a:lvl6pPr>
            <a:lvl7pPr marL="2761397" indent="-212415" eaLnBrk="0" fontAlgn="base" hangingPunct="0">
              <a:lnSpc>
                <a:spcPct val="90000"/>
              </a:lnSpc>
              <a:spcBef>
                <a:spcPts val="465"/>
              </a:spcBef>
              <a:spcAft>
                <a:spcPct val="0"/>
              </a:spcAft>
              <a:buFont typeface="Arial" panose="020B0604020202020204" pitchFamily="34" charset="0"/>
              <a:buChar char="•"/>
              <a:defRPr>
                <a:solidFill>
                  <a:schemeClr val="tx1"/>
                </a:solidFill>
                <a:latin typeface="Calibri" panose="020F0502020204030204" pitchFamily="34" charset="0"/>
              </a:defRPr>
            </a:lvl7pPr>
            <a:lvl8pPr marL="3186227" indent="-212415" eaLnBrk="0" fontAlgn="base" hangingPunct="0">
              <a:lnSpc>
                <a:spcPct val="90000"/>
              </a:lnSpc>
              <a:spcBef>
                <a:spcPts val="465"/>
              </a:spcBef>
              <a:spcAft>
                <a:spcPct val="0"/>
              </a:spcAft>
              <a:buFont typeface="Arial" panose="020B0604020202020204" pitchFamily="34" charset="0"/>
              <a:buChar char="•"/>
              <a:defRPr>
                <a:solidFill>
                  <a:schemeClr val="tx1"/>
                </a:solidFill>
                <a:latin typeface="Calibri" panose="020F0502020204030204" pitchFamily="34" charset="0"/>
              </a:defRPr>
            </a:lvl8pPr>
            <a:lvl9pPr marL="3611057" indent="-212415" eaLnBrk="0" fontAlgn="base" hangingPunct="0">
              <a:lnSpc>
                <a:spcPct val="90000"/>
              </a:lnSpc>
              <a:spcBef>
                <a:spcPts val="46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49660" fontAlgn="base">
              <a:lnSpc>
                <a:spcPct val="100000"/>
              </a:lnSpc>
              <a:spcBef>
                <a:spcPct val="0"/>
              </a:spcBef>
              <a:spcAft>
                <a:spcPct val="0"/>
              </a:spcAft>
              <a:buNone/>
            </a:pPr>
            <a:fld id="{A43FAC8A-CFAC-4C81-949B-EDAA4243EE97}" type="slidenum">
              <a:rPr lang="en-US" altLang="en-US" sz="1115">
                <a:solidFill>
                  <a:srgbClr val="898989"/>
                </a:solidFill>
              </a:rPr>
              <a:pPr defTabSz="849660" fontAlgn="base">
                <a:lnSpc>
                  <a:spcPct val="100000"/>
                </a:lnSpc>
                <a:spcBef>
                  <a:spcPct val="0"/>
                </a:spcBef>
                <a:spcAft>
                  <a:spcPct val="0"/>
                </a:spcAft>
                <a:buNone/>
              </a:pPr>
              <a:t>59</a:t>
            </a:fld>
            <a:endParaRPr lang="en-US" altLang="en-US" sz="1115" dirty="0">
              <a:solidFill>
                <a:srgbClr val="898989"/>
              </a:solidFill>
            </a:endParaRPr>
          </a:p>
        </p:txBody>
      </p:sp>
    </p:spTree>
    <p:extLst>
      <p:ext uri="{BB962C8B-B14F-4D97-AF65-F5344CB8AC3E}">
        <p14:creationId xmlns:p14="http://schemas.microsoft.com/office/powerpoint/2010/main" val="2040552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608078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tabLst>
                <a:tab pos="1785080" algn="l"/>
              </a:tabLst>
              <a:defRPr/>
            </a:pPr>
            <a:r>
              <a:rPr dirty="0" smtClean="0"/>
              <a:t>LEGISLATION</a:t>
            </a:r>
            <a:r>
              <a:rPr dirty="0"/>
              <a:t>	THAT GOVERNS THE </a:t>
            </a:r>
            <a:r>
              <a:rPr lang="en-ZA" dirty="0" smtClean="0"/>
              <a:t>DMRE</a:t>
            </a:r>
            <a:endParaRPr spc="-3" dirty="0"/>
          </a:p>
        </p:txBody>
      </p:sp>
      <p:sp>
        <p:nvSpPr>
          <p:cNvPr id="36867" name="object 3"/>
          <p:cNvSpPr txBox="1">
            <a:spLocks noChangeArrowheads="1"/>
          </p:cNvSpPr>
          <p:nvPr/>
        </p:nvSpPr>
        <p:spPr bwMode="auto">
          <a:xfrm>
            <a:off x="436008" y="1239247"/>
            <a:ext cx="7243428" cy="512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269"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55600" marR="0" lvl="0" indent="-342900" algn="l" defTabSz="810386"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Pieces</a:t>
            </a:r>
            <a:r>
              <a:rPr kumimoji="0" lang="en-GB" sz="1400" b="1" i="0" u="none" strike="noStrike" kern="1200" cap="none" spc="0" normalizeH="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of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r>
              <a:rPr lang="en-GB" sz="1400" b="1" dirty="0" smtClean="0">
                <a:solidFill>
                  <a:prstClr val="black"/>
                </a:solidFill>
                <a:latin typeface="Century Gothic" panose="020B0502020202020204" pitchFamily="34" charset="0"/>
                <a:ea typeface="Calibri" panose="020F0502020204030204" pitchFamily="34" charset="0"/>
                <a:cs typeface="Tahoma" panose="020B0604030504040204" pitchFamily="34" charset="0"/>
              </a:rPr>
              <a:t> Legislation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r>
              <a:rPr lang="en-GB" sz="1400" b="1" dirty="0" smtClean="0">
                <a:solidFill>
                  <a:prstClr val="black"/>
                </a:solidFill>
                <a:latin typeface="Century Gothic" panose="020B0502020202020204" pitchFamily="34" charset="0"/>
                <a:ea typeface="Calibri" panose="020F0502020204030204" pitchFamily="34" charset="0"/>
                <a:cs typeface="Tahoma" panose="020B0604030504040204" pitchFamily="34" charset="0"/>
              </a:rPr>
              <a:t>governing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the work of the DMRE are</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Energy Act, 2008 (Act No. 34 of 2008)</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Electricity Regulation Act, 2006 (Act No. 4 of 2006), as amended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Petroleum Products Act, 1977 (Act No. 120 of 1977), as amended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Central Energy Fund Act, 1977 (Act No. 38 of 1977), as amended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Nuclear Energy Act, 1999 (Act No. 46 of 1999)</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Nuclear Regulatory Act, 1999 (Act No. 47 of 1999)</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Radioactive Waste Disposal Institute Act, 2008 (Act No. 53 of 2008)</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Petroleum Pipelines Act, 2003 (Act No. 60 of 2003)</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Petroleum Pipelines Levies Act, 2004 (Act No. 28 of 2004)</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Gas Act, 2001 (Act No. 48 of 2001)</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Gas Regulator Levies Act, 2002 (Act No. 75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National Energy Regulator Act, 2004 (Act No. 40 of 2004)</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Abolition of the National Energy Council Act, 1991 (Act 95 of </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1991)</a:t>
            </a: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55600" marR="0" lvl="0" indent="-342900" algn="l" defTabSz="810386"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 </a:t>
            </a:r>
          </a:p>
          <a:p>
            <a:pPr marL="355600" marR="0" lvl="0" indent="-342900" algn="l" defTabSz="810386" rtl="0" eaLnBrk="1" fontAlgn="auto" latinLnBrk="0" hangingPunct="1">
              <a:lnSpc>
                <a:spcPct val="115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6</a:t>
            </a:fld>
            <a:endParaRPr lang="en-US" altLang="en-US" dirty="0"/>
          </a:p>
        </p:txBody>
      </p:sp>
    </p:spTree>
    <p:extLst>
      <p:ext uri="{BB962C8B-B14F-4D97-AF65-F5344CB8AC3E}">
        <p14:creationId xmlns:p14="http://schemas.microsoft.com/office/powerpoint/2010/main" val="3868761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606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02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chemeClr val="accent3">
              <a:lumMod val="75000"/>
            </a:schemeClr>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r>
              <a:rPr lang="en-ZA" sz="3200" baseline="30000" dirty="0"/>
              <a:t>2020/21 </a:t>
            </a:r>
            <a:r>
              <a:rPr lang="en-ZA" sz="3200" baseline="30000" dirty="0" smtClean="0"/>
              <a:t>– Allocation for </a:t>
            </a:r>
            <a:r>
              <a:rPr lang="en-ZA" sz="3200" baseline="30000" dirty="0"/>
              <a:t>Entities</a:t>
            </a:r>
          </a:p>
        </p:txBody>
      </p:sp>
      <p:graphicFrame>
        <p:nvGraphicFramePr>
          <p:cNvPr id="3" name="Table 2"/>
          <p:cNvGraphicFramePr>
            <a:graphicFrameLocks noGrp="1"/>
          </p:cNvGraphicFramePr>
          <p:nvPr>
            <p:extLst>
              <p:ext uri="{D42A27DB-BD31-4B8C-83A1-F6EECF244321}">
                <p14:modId xmlns:p14="http://schemas.microsoft.com/office/powerpoint/2010/main" val="215373857"/>
              </p:ext>
            </p:extLst>
          </p:nvPr>
        </p:nvGraphicFramePr>
        <p:xfrm>
          <a:off x="163773" y="955339"/>
          <a:ext cx="8420668" cy="4337387"/>
        </p:xfrm>
        <a:graphic>
          <a:graphicData uri="http://schemas.openxmlformats.org/drawingml/2006/table">
            <a:tbl>
              <a:tblPr/>
              <a:tblGrid>
                <a:gridCol w="2399935">
                  <a:extLst>
                    <a:ext uri="{9D8B030D-6E8A-4147-A177-3AD203B41FA5}">
                      <a16:colId xmlns:a16="http://schemas.microsoft.com/office/drawing/2014/main" val="4136598672"/>
                    </a:ext>
                  </a:extLst>
                </a:gridCol>
                <a:gridCol w="671624">
                  <a:extLst>
                    <a:ext uri="{9D8B030D-6E8A-4147-A177-3AD203B41FA5}">
                      <a16:colId xmlns:a16="http://schemas.microsoft.com/office/drawing/2014/main" val="3470971262"/>
                    </a:ext>
                  </a:extLst>
                </a:gridCol>
                <a:gridCol w="671624">
                  <a:extLst>
                    <a:ext uri="{9D8B030D-6E8A-4147-A177-3AD203B41FA5}">
                      <a16:colId xmlns:a16="http://schemas.microsoft.com/office/drawing/2014/main" val="3287509488"/>
                    </a:ext>
                  </a:extLst>
                </a:gridCol>
                <a:gridCol w="671624">
                  <a:extLst>
                    <a:ext uri="{9D8B030D-6E8A-4147-A177-3AD203B41FA5}">
                      <a16:colId xmlns:a16="http://schemas.microsoft.com/office/drawing/2014/main" val="2980133315"/>
                    </a:ext>
                  </a:extLst>
                </a:gridCol>
                <a:gridCol w="728337">
                  <a:extLst>
                    <a:ext uri="{9D8B030D-6E8A-4147-A177-3AD203B41FA5}">
                      <a16:colId xmlns:a16="http://schemas.microsoft.com/office/drawing/2014/main" val="1042300729"/>
                    </a:ext>
                  </a:extLst>
                </a:gridCol>
                <a:gridCol w="728337">
                  <a:extLst>
                    <a:ext uri="{9D8B030D-6E8A-4147-A177-3AD203B41FA5}">
                      <a16:colId xmlns:a16="http://schemas.microsoft.com/office/drawing/2014/main" val="420843017"/>
                    </a:ext>
                  </a:extLst>
                </a:gridCol>
                <a:gridCol w="847739">
                  <a:extLst>
                    <a:ext uri="{9D8B030D-6E8A-4147-A177-3AD203B41FA5}">
                      <a16:colId xmlns:a16="http://schemas.microsoft.com/office/drawing/2014/main" val="3799172149"/>
                    </a:ext>
                  </a:extLst>
                </a:gridCol>
                <a:gridCol w="850724">
                  <a:extLst>
                    <a:ext uri="{9D8B030D-6E8A-4147-A177-3AD203B41FA5}">
                      <a16:colId xmlns:a16="http://schemas.microsoft.com/office/drawing/2014/main" val="82222971"/>
                    </a:ext>
                  </a:extLst>
                </a:gridCol>
                <a:gridCol w="850724">
                  <a:extLst>
                    <a:ext uri="{9D8B030D-6E8A-4147-A177-3AD203B41FA5}">
                      <a16:colId xmlns:a16="http://schemas.microsoft.com/office/drawing/2014/main" val="3023546459"/>
                    </a:ext>
                  </a:extLst>
                </a:gridCol>
              </a:tblGrid>
              <a:tr h="219060">
                <a:tc rowSpan="3">
                  <a:txBody>
                    <a:bodyPr/>
                    <a:lstStyle/>
                    <a:p>
                      <a:pPr algn="ctr" fontAlgn="ctr"/>
                      <a:r>
                        <a:rPr lang="en-ZA" sz="900" b="1" i="0" u="none" strike="noStrike" dirty="0">
                          <a:solidFill>
                            <a:schemeClr val="tx1"/>
                          </a:solidFill>
                          <a:effectLst/>
                          <a:latin typeface="Calibri" panose="020F0502020204030204" pitchFamily="34" charset="0"/>
                        </a:rPr>
                        <a:t>PUBLIC ENTITIES</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gridSpan="5">
                  <a:txBody>
                    <a:bodyPr/>
                    <a:lstStyle/>
                    <a:p>
                      <a:pPr algn="ctr" fontAlgn="b"/>
                      <a:r>
                        <a:rPr lang="en-ZA" sz="900" b="1" i="0" u="none" strike="noStrike" dirty="0">
                          <a:solidFill>
                            <a:srgbClr val="FFFFFF"/>
                          </a:solidFill>
                          <a:effectLst/>
                          <a:latin typeface="Calibri" panose="020F0502020204030204" pitchFamily="34" charset="0"/>
                        </a:rPr>
                        <a:t>BASELINE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b"/>
                      <a:r>
                        <a:rPr lang="en-ZA" sz="900" b="1" i="0" u="none" strike="noStrike" dirty="0">
                          <a:solidFill>
                            <a:srgbClr val="FFFFFF"/>
                          </a:solidFill>
                          <a:effectLst/>
                          <a:latin typeface="Calibri" panose="020F0502020204030204" pitchFamily="34" charset="0"/>
                        </a:rPr>
                        <a:t>MEDIUM TERM EXPENDITURE FRAMEWORK</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79864265"/>
                  </a:ext>
                </a:extLst>
              </a:tr>
              <a:tr h="219060">
                <a:tc v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2016/17</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2017/18</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2018/19</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gridSpan="2">
                  <a:txBody>
                    <a:bodyPr/>
                    <a:lstStyle/>
                    <a:p>
                      <a:pPr algn="ctr" fontAlgn="ctr"/>
                      <a:r>
                        <a:rPr lang="en-ZA" sz="900" b="1" i="0" u="none" strike="noStrike" dirty="0">
                          <a:solidFill>
                            <a:schemeClr val="tx1"/>
                          </a:solidFill>
                          <a:effectLst/>
                          <a:latin typeface="Calibri" panose="020F0502020204030204" pitchFamily="34" charset="0"/>
                        </a:rPr>
                        <a:t>2019/20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h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2020/21</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2021/22</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2022/23</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3890108508"/>
                  </a:ext>
                </a:extLst>
              </a:tr>
              <a:tr h="558602">
                <a:tc vMerge="1">
                  <a:txBody>
                    <a:bodyPr/>
                    <a:lstStyle/>
                    <a:p>
                      <a:endParaRPr lang="en-ZA"/>
                    </a:p>
                  </a:txBody>
                  <a:tcPr/>
                </a:tc>
                <a:tc>
                  <a:txBody>
                    <a:bodyPr/>
                    <a:lstStyle/>
                    <a:p>
                      <a:pPr algn="ctr" fontAlgn="ctr"/>
                      <a:r>
                        <a:rPr lang="en-ZA" sz="900" b="1" i="0" u="none" strike="noStrike" dirty="0">
                          <a:solidFill>
                            <a:schemeClr val="tx1"/>
                          </a:solidFill>
                          <a:effectLst/>
                          <a:latin typeface="Calibri" panose="020F0502020204030204" pitchFamily="34" charset="0"/>
                        </a:rPr>
                        <a:t>Audited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outcome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Audited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outcome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Audited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outcome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Voted (Main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appropriation)</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Adjusted Appropriation</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Revised </a:t>
                      </a:r>
                      <a:br>
                        <a:rPr lang="en-ZA" sz="900" b="1" i="0" u="none" strike="noStrike" dirty="0">
                          <a:solidFill>
                            <a:schemeClr val="tx1"/>
                          </a:solidFill>
                          <a:effectLst/>
                          <a:latin typeface="Calibri" panose="020F0502020204030204" pitchFamily="34" charset="0"/>
                        </a:rPr>
                      </a:br>
                      <a:r>
                        <a:rPr lang="en-ZA" sz="900" b="1" i="0" u="none" strike="noStrike" dirty="0">
                          <a:solidFill>
                            <a:schemeClr val="tx1"/>
                          </a:solidFill>
                          <a:effectLst/>
                          <a:latin typeface="Calibri" panose="020F0502020204030204" pitchFamily="34" charset="0"/>
                        </a:rPr>
                        <a:t>Indicative Baseline</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2026069889"/>
                  </a:ext>
                </a:extLst>
              </a:tr>
              <a:tr h="219060">
                <a:tc>
                  <a:txBody>
                    <a:bodyPr/>
                    <a:lstStyle/>
                    <a:p>
                      <a:pPr algn="l" fontAlgn="b"/>
                      <a:r>
                        <a:rPr lang="en-ZA" sz="900" b="1" i="0" u="none" strike="noStrike" dirty="0">
                          <a:solidFill>
                            <a:schemeClr val="tx1"/>
                          </a:solidFill>
                          <a:effectLst/>
                          <a:latin typeface="Calibri" panose="020F0502020204030204" pitchFamily="34" charset="0"/>
                        </a:rPr>
                        <a:t>Beneficiary</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ZA" sz="900" b="1" i="0" u="none" strike="noStrike" dirty="0">
                          <a:solidFill>
                            <a:schemeClr val="tx1"/>
                          </a:solidFill>
                          <a:effectLst/>
                          <a:latin typeface="Calibri" panose="020F0502020204030204" pitchFamily="34" charset="0"/>
                        </a:rPr>
                        <a:t>R'000</a:t>
                      </a:r>
                    </a:p>
                  </a:txBody>
                  <a:tcPr marL="8599" marR="8599" marT="8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extLst>
                  <a:ext uri="{0D108BD9-81ED-4DB2-BD59-A6C34878D82A}">
                    <a16:rowId xmlns:a16="http://schemas.microsoft.com/office/drawing/2014/main" val="109144996"/>
                  </a:ext>
                </a:extLst>
              </a:tr>
              <a:tr h="219060">
                <a:tc>
                  <a:txBody>
                    <a:bodyPr/>
                    <a:lstStyle/>
                    <a:p>
                      <a:pPr algn="l" fontAlgn="b"/>
                      <a:r>
                        <a:rPr lang="en-ZA" sz="900" b="0" i="0" u="none" strike="noStrike" dirty="0">
                          <a:solidFill>
                            <a:schemeClr val="tx1"/>
                          </a:solidFill>
                          <a:effectLst/>
                          <a:latin typeface="Calibri" panose="020F0502020204030204" pitchFamily="34" charset="0"/>
                        </a:rPr>
                        <a:t>South African Nuclear Energy Corporation</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599 338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664 171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682 714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890 431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890 431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939 419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991 088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solidFill>
                            <a:schemeClr val="tx1"/>
                          </a:solidFill>
                          <a:effectLst/>
                          <a:latin typeface="Calibri" panose="020F0502020204030204" pitchFamily="34" charset="0"/>
                        </a:rPr>
                        <a:t>          1 028 405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1084310"/>
                  </a:ext>
                </a:extLst>
              </a:tr>
              <a:tr h="219060">
                <a:tc>
                  <a:txBody>
                    <a:bodyPr/>
                    <a:lstStyle/>
                    <a:p>
                      <a:pPr algn="l" fontAlgn="b"/>
                      <a:r>
                        <a:rPr lang="en-ZA" sz="900" b="0" i="0" u="none" strike="noStrike" dirty="0">
                          <a:solidFill>
                            <a:schemeClr val="tx1"/>
                          </a:solidFill>
                          <a:effectLst/>
                          <a:latin typeface="Calibri" panose="020F0502020204030204" pitchFamily="34" charset="0"/>
                        </a:rPr>
                        <a:t>National Nuclear Regulator</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40 936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38 573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16 510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43 096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43 096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45 467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47 968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49 753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837621978"/>
                  </a:ext>
                </a:extLst>
              </a:tr>
              <a:tr h="383355">
                <a:tc>
                  <a:txBody>
                    <a:bodyPr/>
                    <a:lstStyle/>
                    <a:p>
                      <a:pPr algn="l" fontAlgn="b"/>
                      <a:r>
                        <a:rPr lang="en-ZA" sz="900" b="0" i="0" u="none" strike="noStrike" dirty="0">
                          <a:solidFill>
                            <a:schemeClr val="tx1"/>
                          </a:solidFill>
                          <a:effectLst/>
                          <a:latin typeface="Calibri" panose="020F0502020204030204" pitchFamily="34" charset="0"/>
                        </a:rPr>
                        <a:t>National Radioactive Waste Disposal Institute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10 000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30 000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45 532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47 499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47 499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49 397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51 564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54 039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04059282"/>
                  </a:ext>
                </a:extLst>
              </a:tr>
              <a:tr h="383355">
                <a:tc>
                  <a:txBody>
                    <a:bodyPr/>
                    <a:lstStyle/>
                    <a:p>
                      <a:pPr algn="l" fontAlgn="b"/>
                      <a:r>
                        <a:rPr lang="en-ZA" sz="900" b="0" i="0" u="none" strike="noStrike" dirty="0">
                          <a:solidFill>
                            <a:schemeClr val="tx1"/>
                          </a:solidFill>
                          <a:effectLst/>
                          <a:latin typeface="Calibri" panose="020F0502020204030204" pitchFamily="34" charset="0"/>
                        </a:rPr>
                        <a:t>South African National Energy Development Institute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20 625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59 774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70 241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74 151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74 151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78 215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82 517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86 478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892875400"/>
                  </a:ext>
                </a:extLst>
              </a:tr>
              <a:tr h="219060">
                <a:tc>
                  <a:txBody>
                    <a:bodyPr/>
                    <a:lstStyle/>
                    <a:p>
                      <a:pPr algn="l" fontAlgn="b"/>
                      <a:r>
                        <a:rPr lang="en-ZA" sz="900" b="0" i="0" u="none" strike="noStrike" dirty="0">
                          <a:solidFill>
                            <a:schemeClr val="tx1"/>
                          </a:solidFill>
                          <a:effectLst/>
                          <a:latin typeface="Calibri" panose="020F0502020204030204" pitchFamily="34" charset="0"/>
                        </a:rPr>
                        <a:t>Mintek</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356 416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367 256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420 368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436 022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436 022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435 137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458 684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475 733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387135"/>
                  </a:ext>
                </a:extLst>
              </a:tr>
              <a:tr h="219060">
                <a:tc>
                  <a:txBody>
                    <a:bodyPr/>
                    <a:lstStyle/>
                    <a:p>
                      <a:pPr algn="l" fontAlgn="b"/>
                      <a:r>
                        <a:rPr lang="en-ZA" sz="900" b="0" i="0" u="none" strike="noStrike" dirty="0">
                          <a:solidFill>
                            <a:schemeClr val="tx1"/>
                          </a:solidFill>
                          <a:effectLst/>
                          <a:latin typeface="Calibri" panose="020F0502020204030204" pitchFamily="34" charset="0"/>
                        </a:rPr>
                        <a:t>Council for Geoscience</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378 598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366 988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405 983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414 062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414 062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520 925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393 758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431 008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463069007"/>
                  </a:ext>
                </a:extLst>
              </a:tr>
              <a:tr h="383355">
                <a:tc>
                  <a:txBody>
                    <a:bodyPr/>
                    <a:lstStyle/>
                    <a:p>
                      <a:pPr algn="l" fontAlgn="b"/>
                      <a:r>
                        <a:rPr lang="en-ZA" sz="900" b="0" i="0" u="none" strike="noStrike" dirty="0">
                          <a:solidFill>
                            <a:schemeClr val="tx1"/>
                          </a:solidFill>
                          <a:effectLst/>
                          <a:latin typeface="Calibri" panose="020F0502020204030204" pitchFamily="34" charset="0"/>
                        </a:rPr>
                        <a:t>South African Diamond and Precious Metals Regulator</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53 205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65 865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59 105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61 544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61 544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63 630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67 131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69 626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1864667"/>
                  </a:ext>
                </a:extLst>
              </a:tr>
              <a:tr h="219060">
                <a:tc>
                  <a:txBody>
                    <a:bodyPr/>
                    <a:lstStyle/>
                    <a:p>
                      <a:pPr algn="l" fontAlgn="b"/>
                      <a:r>
                        <a:rPr lang="en-ZA" sz="900" b="0" i="0" u="none" strike="noStrike" dirty="0">
                          <a:solidFill>
                            <a:schemeClr val="tx1"/>
                          </a:solidFill>
                          <a:effectLst/>
                          <a:latin typeface="Calibri" panose="020F0502020204030204" pitchFamily="34" charset="0"/>
                        </a:rPr>
                        <a:t>Petroleum Agency South Africa</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87 138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98 439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127 446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127 446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134 532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141 911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147 187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768267650"/>
                  </a:ext>
                </a:extLst>
              </a:tr>
              <a:tr h="219060">
                <a:tc>
                  <a:txBody>
                    <a:bodyPr/>
                    <a:lstStyle/>
                    <a:p>
                      <a:pPr algn="l" fontAlgn="b"/>
                      <a:r>
                        <a:rPr lang="en-ZA" sz="900" b="0" i="0" u="none" strike="noStrike" dirty="0">
                          <a:solidFill>
                            <a:schemeClr val="tx1"/>
                          </a:solidFill>
                          <a:effectLst/>
                          <a:latin typeface="Calibri" panose="020F0502020204030204" pitchFamily="34" charset="0"/>
                        </a:rPr>
                        <a:t>State Diamond Trader</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200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solidFill>
                            <a:schemeClr val="tx1"/>
                          </a:solidFill>
                          <a:effectLst/>
                          <a:latin typeface="Calibri" panose="020F0502020204030204" pitchFamily="34" charset="0"/>
                        </a:rPr>
                        <a:t>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9509657"/>
                  </a:ext>
                </a:extLst>
              </a:tr>
              <a:tr h="219060">
                <a:tc>
                  <a:txBody>
                    <a:bodyPr/>
                    <a:lstStyle/>
                    <a:p>
                      <a:pPr algn="l" fontAlgn="b"/>
                      <a:r>
                        <a:rPr lang="en-ZA" sz="900" b="0" i="0" u="none" strike="noStrike" dirty="0">
                          <a:solidFill>
                            <a:schemeClr val="tx1"/>
                          </a:solidFill>
                          <a:effectLst/>
                          <a:latin typeface="Calibri" panose="020F0502020204030204" pitchFamily="34" charset="0"/>
                        </a:rPr>
                        <a:t>Mine Health and Safety Council</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6 162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4 803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4 386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4 386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344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4 777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ZA" sz="900" b="0" i="0" u="none" strike="noStrike" dirty="0">
                          <a:solidFill>
                            <a:schemeClr val="tx1"/>
                          </a:solidFill>
                          <a:effectLst/>
                          <a:latin typeface="Calibri" panose="020F0502020204030204" pitchFamily="34" charset="0"/>
                        </a:rPr>
                        <a:t>                  4 973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78384642"/>
                  </a:ext>
                </a:extLst>
              </a:tr>
              <a:tr h="219060">
                <a:tc>
                  <a:txBody>
                    <a:bodyPr/>
                    <a:lstStyle/>
                    <a:p>
                      <a:pPr algn="l" fontAlgn="b"/>
                      <a:r>
                        <a:rPr lang="en-ZA" sz="900" b="0" i="0" u="none" strike="noStrike" dirty="0">
                          <a:solidFill>
                            <a:schemeClr val="tx1"/>
                          </a:solidFill>
                          <a:effectLst/>
                          <a:latin typeface="Calibri" panose="020F0502020204030204" pitchFamily="34" charset="0"/>
                        </a:rPr>
                        <a:t>Mining Qualifications Authority</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1 716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1 718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1 853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1 996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1 996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2 104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2 240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chemeClr val="tx1"/>
                          </a:solidFill>
                          <a:effectLst/>
                          <a:latin typeface="Calibri" panose="020F0502020204030204" pitchFamily="34" charset="0"/>
                        </a:rPr>
                        <a:t>                  2 324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600912"/>
                  </a:ext>
                </a:extLst>
              </a:tr>
              <a:tr h="219060">
                <a:tc>
                  <a:txBody>
                    <a:bodyPr/>
                    <a:lstStyle/>
                    <a:p>
                      <a:pPr algn="l" fontAlgn="b"/>
                      <a:r>
                        <a:rPr lang="en-ZA" sz="900" b="1" i="0" u="none" strike="noStrike" dirty="0">
                          <a:solidFill>
                            <a:schemeClr val="tx1"/>
                          </a:solidFill>
                          <a:effectLst/>
                          <a:latin typeface="Calibri" panose="020F0502020204030204" pitchFamily="34" charset="0"/>
                        </a:rPr>
                        <a:t>TOTAL</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1 461 034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1 687 645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1 805 548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2 100 633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2 100 633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2 269 170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2 241 638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ZA" sz="900" b="1" i="0" u="none" strike="noStrike" dirty="0">
                          <a:solidFill>
                            <a:schemeClr val="tx1"/>
                          </a:solidFill>
                          <a:effectLst/>
                          <a:latin typeface="Calibri" panose="020F0502020204030204" pitchFamily="34" charset="0"/>
                        </a:rPr>
                        <a:t>          2 349 526 </a:t>
                      </a:r>
                    </a:p>
                  </a:txBody>
                  <a:tcPr marL="8599" marR="8599" marT="8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375580008"/>
                  </a:ext>
                </a:extLst>
              </a:tr>
            </a:tbl>
          </a:graphicData>
        </a:graphic>
      </p:graphicFrame>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60</a:t>
            </a:fld>
            <a:endParaRPr lang="en-ZA" dirty="0">
              <a:solidFill>
                <a:prstClr val="black">
                  <a:tint val="75000"/>
                </a:prstClr>
              </a:solidFill>
            </a:endParaRPr>
          </a:p>
        </p:txBody>
      </p:sp>
    </p:spTree>
    <p:extLst>
      <p:ext uri="{BB962C8B-B14F-4D97-AF65-F5344CB8AC3E}">
        <p14:creationId xmlns:p14="http://schemas.microsoft.com/office/powerpoint/2010/main" val="2829713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5421" y="2823489"/>
            <a:ext cx="6259278"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lang="en-ZA" spc="-3" dirty="0"/>
              <a:t>E</a:t>
            </a:r>
            <a:r>
              <a:rPr dirty="0" smtClean="0"/>
              <a:t> |</a:t>
            </a:r>
            <a:r>
              <a:rPr lang="en-ZA" dirty="0" smtClean="0"/>
              <a:t> PROVINCIAL ALLOCATION</a:t>
            </a:r>
            <a:endParaRPr spc="-3" dirty="0"/>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AE8142AB-EB79-413C-98F2-634ACDCE4F5E}"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61</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09012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16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r>
              <a:rPr lang="en-ZA" sz="3200" baseline="30000" dirty="0">
                <a:solidFill>
                  <a:prstClr val="white"/>
                </a:solidFill>
              </a:rPr>
              <a:t>MTEF - DIRECT MUNICIPAL ALLOCATIONS</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62</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801458584"/>
              </p:ext>
            </p:extLst>
          </p:nvPr>
        </p:nvGraphicFramePr>
        <p:xfrm>
          <a:off x="435610" y="839244"/>
          <a:ext cx="7840980" cy="4811395"/>
        </p:xfrm>
        <a:graphic>
          <a:graphicData uri="http://schemas.openxmlformats.org/drawingml/2006/table">
            <a:tbl>
              <a:tblPr firstRow="1" bandRow="1"/>
              <a:tblGrid>
                <a:gridCol w="1960245">
                  <a:extLst>
                    <a:ext uri="{9D8B030D-6E8A-4147-A177-3AD203B41FA5}">
                      <a16:colId xmlns:a16="http://schemas.microsoft.com/office/drawing/2014/main" val="2675837068"/>
                    </a:ext>
                  </a:extLst>
                </a:gridCol>
                <a:gridCol w="1960245">
                  <a:extLst>
                    <a:ext uri="{9D8B030D-6E8A-4147-A177-3AD203B41FA5}">
                      <a16:colId xmlns:a16="http://schemas.microsoft.com/office/drawing/2014/main" val="1362261854"/>
                    </a:ext>
                  </a:extLst>
                </a:gridCol>
                <a:gridCol w="1960245">
                  <a:extLst>
                    <a:ext uri="{9D8B030D-6E8A-4147-A177-3AD203B41FA5}">
                      <a16:colId xmlns:a16="http://schemas.microsoft.com/office/drawing/2014/main" val="2401962253"/>
                    </a:ext>
                  </a:extLst>
                </a:gridCol>
                <a:gridCol w="1960245">
                  <a:extLst>
                    <a:ext uri="{9D8B030D-6E8A-4147-A177-3AD203B41FA5}">
                      <a16:colId xmlns:a16="http://schemas.microsoft.com/office/drawing/2014/main" val="3803324655"/>
                    </a:ext>
                  </a:extLst>
                </a:gridCol>
              </a:tblGrid>
              <a:tr h="370840">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r>
                        <a:rPr lang="en-US" dirty="0" smtClean="0">
                          <a:latin typeface="Arial" panose="020B0604020202020204" pitchFamily="34" charset="0"/>
                          <a:cs typeface="Arial" panose="020B0604020202020204" pitchFamily="34" charset="0"/>
                        </a:rPr>
                        <a:t>PROVINCE</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2020/21</a:t>
                      </a:r>
                    </a:p>
                    <a:p>
                      <a:pPr algn="ct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2021/22</a:t>
                      </a:r>
                    </a:p>
                    <a:p>
                      <a:pPr algn="ct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2022/23</a:t>
                      </a:r>
                    </a:p>
                    <a:p>
                      <a:pPr algn="ct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782047378"/>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313 359</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396 224</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417 351</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78008173"/>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119 437</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127 601</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136 439</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23513333"/>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155 989</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122 593</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130 202</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92402200"/>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 Natal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348 131</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400 631</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423 959</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274786745"/>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263 272</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271 628</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288 054</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02584241"/>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211 755</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212 335</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225 048</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93440100"/>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179 085</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151 639</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159 576</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121717202"/>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100 534</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160 253</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168 584</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66406378"/>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167 190</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160 253</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169 455</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884415556"/>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Grand total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1 858 752</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2 003 157</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2 118 668</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15902933"/>
                  </a:ext>
                </a:extLst>
              </a:tr>
            </a:tbl>
          </a:graphicData>
        </a:graphic>
      </p:graphicFrame>
    </p:spTree>
    <p:extLst>
      <p:ext uri="{BB962C8B-B14F-4D97-AF65-F5344CB8AC3E}">
        <p14:creationId xmlns:p14="http://schemas.microsoft.com/office/powerpoint/2010/main" val="3996829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8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 MTEF – MUNICIPAL ALLOCATIONS THROUGH ESKOM </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63</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955057218"/>
              </p:ext>
            </p:extLst>
          </p:nvPr>
        </p:nvGraphicFramePr>
        <p:xfrm>
          <a:off x="435610" y="839244"/>
          <a:ext cx="7840980" cy="4811395"/>
        </p:xfrm>
        <a:graphic>
          <a:graphicData uri="http://schemas.openxmlformats.org/drawingml/2006/table">
            <a:tbl>
              <a:tblPr firstRow="1" bandRow="1"/>
              <a:tblGrid>
                <a:gridCol w="1960245">
                  <a:extLst>
                    <a:ext uri="{9D8B030D-6E8A-4147-A177-3AD203B41FA5}">
                      <a16:colId xmlns:a16="http://schemas.microsoft.com/office/drawing/2014/main" val="2675837068"/>
                    </a:ext>
                  </a:extLst>
                </a:gridCol>
                <a:gridCol w="1960245">
                  <a:extLst>
                    <a:ext uri="{9D8B030D-6E8A-4147-A177-3AD203B41FA5}">
                      <a16:colId xmlns:a16="http://schemas.microsoft.com/office/drawing/2014/main" val="1362261854"/>
                    </a:ext>
                  </a:extLst>
                </a:gridCol>
                <a:gridCol w="1960245">
                  <a:extLst>
                    <a:ext uri="{9D8B030D-6E8A-4147-A177-3AD203B41FA5}">
                      <a16:colId xmlns:a16="http://schemas.microsoft.com/office/drawing/2014/main" val="2401962253"/>
                    </a:ext>
                  </a:extLst>
                </a:gridCol>
                <a:gridCol w="1960245">
                  <a:extLst>
                    <a:ext uri="{9D8B030D-6E8A-4147-A177-3AD203B41FA5}">
                      <a16:colId xmlns:a16="http://schemas.microsoft.com/office/drawing/2014/main" val="3803324655"/>
                    </a:ext>
                  </a:extLst>
                </a:gridCol>
              </a:tblGrid>
              <a:tr h="370840">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US" dirty="0" smtClean="0">
                          <a:latin typeface="Arial" panose="020B0604020202020204" pitchFamily="34" charset="0"/>
                          <a:cs typeface="Arial" panose="020B0604020202020204" pitchFamily="34" charset="0"/>
                        </a:rPr>
                        <a:t>PROVINCE</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2020/21</a:t>
                      </a:r>
                    </a:p>
                    <a:p>
                      <a:pPr algn="ct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2021/22</a:t>
                      </a:r>
                    </a:p>
                    <a:p>
                      <a:pPr algn="ct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2022/23</a:t>
                      </a:r>
                    </a:p>
                    <a:p>
                      <a:pPr algn="ctr"/>
                      <a:r>
                        <a:rPr lang="en-ZA" dirty="0" smtClean="0">
                          <a:latin typeface="Arial" panose="020B0604020202020204" pitchFamily="34" charset="0"/>
                          <a:cs typeface="Arial" panose="020B0604020202020204" pitchFamily="34" charset="0"/>
                        </a:rPr>
                        <a:t>(R‘000)</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782047378"/>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687 000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748 564</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922 040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78008173"/>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70 192</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59 886</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73</a:t>
                      </a:r>
                      <a:r>
                        <a:rPr lang="en-US" sz="1800" baseline="0" dirty="0" smtClean="0">
                          <a:latin typeface="Arial" panose="020B0604020202020204" pitchFamily="34" charset="0"/>
                          <a:cs typeface="Arial" panose="020B0604020202020204" pitchFamily="34" charset="0"/>
                        </a:rPr>
                        <a:t> 764</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23513333"/>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191 956</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179 657</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221 290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92402200"/>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 Natal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715 000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778 506</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958 922</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274786745"/>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414 999</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389 254</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479</a:t>
                      </a:r>
                      <a:r>
                        <a:rPr lang="en-US" sz="1800" baseline="0" dirty="0" smtClean="0">
                          <a:latin typeface="Arial" panose="020B0604020202020204" pitchFamily="34" charset="0"/>
                          <a:cs typeface="Arial" panose="020B0604020202020204" pitchFamily="34" charset="0"/>
                        </a:rPr>
                        <a:t> 461</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02584241"/>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303</a:t>
                      </a:r>
                      <a:r>
                        <a:rPr lang="en-US" sz="1800" baseline="0" dirty="0" smtClean="0">
                          <a:latin typeface="Arial" panose="020B0604020202020204" pitchFamily="34" charset="0"/>
                          <a:cs typeface="Arial" panose="020B0604020202020204" pitchFamily="34" charset="0"/>
                        </a:rPr>
                        <a:t> 320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299 425</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368 817</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93440100"/>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174 576</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179 655</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221 290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121717202"/>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334 440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269 482</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331 933</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66406378"/>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110 000</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89 828</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110 645</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884415556"/>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fontAlgn="b">
                        <a:lnSpc>
                          <a:spcPct val="150000"/>
                        </a:lnSpc>
                        <a:spcAft>
                          <a:spcPts val="0"/>
                        </a:spcAft>
                      </a:pPr>
                      <a:r>
                        <a:rPr lang="en-ZA"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Grand total</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3 001 483</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2 994 257</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sz="1800" dirty="0" smtClean="0">
                          <a:latin typeface="Arial" panose="020B0604020202020204" pitchFamily="34" charset="0"/>
                          <a:cs typeface="Arial" panose="020B0604020202020204" pitchFamily="34" charset="0"/>
                        </a:rPr>
                        <a:t>3 688 162</a:t>
                      </a:r>
                      <a:endParaRPr lang="en-ZA" sz="18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15902933"/>
                  </a:ext>
                </a:extLst>
              </a:tr>
            </a:tbl>
          </a:graphicData>
        </a:graphic>
      </p:graphicFrame>
    </p:spTree>
    <p:extLst>
      <p:ext uri="{BB962C8B-B14F-4D97-AF65-F5344CB8AC3E}">
        <p14:creationId xmlns:p14="http://schemas.microsoft.com/office/powerpoint/2010/main" val="3159275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21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2020/21 DIRECT MUNICIPAL ALLOCATIONS</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64</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472781752"/>
              </p:ext>
            </p:extLst>
          </p:nvPr>
        </p:nvGraphicFramePr>
        <p:xfrm>
          <a:off x="435610" y="839245"/>
          <a:ext cx="7840979" cy="4813010"/>
        </p:xfrm>
        <a:graphic>
          <a:graphicData uri="http://schemas.openxmlformats.org/drawingml/2006/table">
            <a:tbl>
              <a:tblPr/>
              <a:tblGrid>
                <a:gridCol w="1366232">
                  <a:extLst>
                    <a:ext uri="{9D8B030D-6E8A-4147-A177-3AD203B41FA5}">
                      <a16:colId xmlns:a16="http://schemas.microsoft.com/office/drawing/2014/main" val="437791026"/>
                    </a:ext>
                  </a:extLst>
                </a:gridCol>
                <a:gridCol w="1402035">
                  <a:extLst>
                    <a:ext uri="{9D8B030D-6E8A-4147-A177-3AD203B41FA5}">
                      <a16:colId xmlns:a16="http://schemas.microsoft.com/office/drawing/2014/main" val="1883575202"/>
                    </a:ext>
                  </a:extLst>
                </a:gridCol>
                <a:gridCol w="1499681">
                  <a:extLst>
                    <a:ext uri="{9D8B030D-6E8A-4147-A177-3AD203B41FA5}">
                      <a16:colId xmlns:a16="http://schemas.microsoft.com/office/drawing/2014/main" val="2139843952"/>
                    </a:ext>
                  </a:extLst>
                </a:gridCol>
                <a:gridCol w="1843069">
                  <a:extLst>
                    <a:ext uri="{9D8B030D-6E8A-4147-A177-3AD203B41FA5}">
                      <a16:colId xmlns:a16="http://schemas.microsoft.com/office/drawing/2014/main" val="4081380823"/>
                    </a:ext>
                  </a:extLst>
                </a:gridCol>
                <a:gridCol w="1729962">
                  <a:extLst>
                    <a:ext uri="{9D8B030D-6E8A-4147-A177-3AD203B41FA5}">
                      <a16:colId xmlns:a16="http://schemas.microsoft.com/office/drawing/2014/main" val="990508542"/>
                    </a:ext>
                  </a:extLst>
                </a:gridCol>
              </a:tblGrid>
              <a:tr h="79358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ALLOCATION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CONNECTION TO HOUSEHOLDS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BULK INFRASTRUCTURE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US"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HOUSEHOLD</a:t>
                      </a:r>
                      <a:endPar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CONNECTIONS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549212326"/>
                  </a:ext>
                </a:extLst>
              </a:tr>
              <a:tr h="37667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313, 359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254, 736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58, 623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13, 901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9277656"/>
                  </a:ext>
                </a:extLst>
              </a:tr>
              <a:tr h="37667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119, 437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74, 701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44, 736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4, 412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964817"/>
                  </a:ext>
                </a:extLst>
              </a:tr>
              <a:tr h="37667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155, 989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110, 148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45, 841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6, 485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933585"/>
                  </a:ext>
                </a:extLst>
              </a:tr>
              <a:tr h="37667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 Natal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348, 131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344, 011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4, 120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19, 878</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708031"/>
                  </a:ext>
                </a:extLst>
              </a:tr>
              <a:tr h="37667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263, 272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206, 356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56, 916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11, 754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411240"/>
                  </a:ext>
                </a:extLst>
              </a:tr>
              <a:tr h="42133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211, 755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102, 055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109, 700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6, 024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679747"/>
                  </a:ext>
                </a:extLst>
              </a:tr>
              <a:tr h="42133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179, 085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121, 260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57, 825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5, 656</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1118053"/>
                  </a:ext>
                </a:extLst>
              </a:tr>
              <a:tr h="42133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100, 534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68, 374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32, 160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4, 022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9131516"/>
                  </a:ext>
                </a:extLst>
              </a:tr>
              <a:tr h="42133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167, 190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70, 102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97, 088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3, 949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0340668"/>
                  </a:ext>
                </a:extLst>
              </a:tr>
              <a:tr h="42133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Grand total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1, 858, 752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1, 351, 743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507, 009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76, 081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66287728"/>
                  </a:ext>
                </a:extLst>
              </a:tr>
            </a:tbl>
          </a:graphicData>
        </a:graphic>
      </p:graphicFrame>
    </p:spTree>
    <p:extLst>
      <p:ext uri="{BB962C8B-B14F-4D97-AF65-F5344CB8AC3E}">
        <p14:creationId xmlns:p14="http://schemas.microsoft.com/office/powerpoint/2010/main" val="1838294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3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10" y="255184"/>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2020/21 MUNICIPAL ALLOCATIONS THROUGH ESKOM </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65</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1029044428"/>
              </p:ext>
            </p:extLst>
          </p:nvPr>
        </p:nvGraphicFramePr>
        <p:xfrm>
          <a:off x="435610" y="918169"/>
          <a:ext cx="7840979" cy="4625360"/>
        </p:xfrm>
        <a:graphic>
          <a:graphicData uri="http://schemas.openxmlformats.org/drawingml/2006/table">
            <a:tbl>
              <a:tblPr/>
              <a:tblGrid>
                <a:gridCol w="1370300">
                  <a:extLst>
                    <a:ext uri="{9D8B030D-6E8A-4147-A177-3AD203B41FA5}">
                      <a16:colId xmlns:a16="http://schemas.microsoft.com/office/drawing/2014/main" val="4234711160"/>
                    </a:ext>
                  </a:extLst>
                </a:gridCol>
                <a:gridCol w="1397966">
                  <a:extLst>
                    <a:ext uri="{9D8B030D-6E8A-4147-A177-3AD203B41FA5}">
                      <a16:colId xmlns:a16="http://schemas.microsoft.com/office/drawing/2014/main" val="2762119288"/>
                    </a:ext>
                  </a:extLst>
                </a:gridCol>
                <a:gridCol w="1499681">
                  <a:extLst>
                    <a:ext uri="{9D8B030D-6E8A-4147-A177-3AD203B41FA5}">
                      <a16:colId xmlns:a16="http://schemas.microsoft.com/office/drawing/2014/main" val="3539324534"/>
                    </a:ext>
                  </a:extLst>
                </a:gridCol>
                <a:gridCol w="1843069">
                  <a:extLst>
                    <a:ext uri="{9D8B030D-6E8A-4147-A177-3AD203B41FA5}">
                      <a16:colId xmlns:a16="http://schemas.microsoft.com/office/drawing/2014/main" val="1039288904"/>
                    </a:ext>
                  </a:extLst>
                </a:gridCol>
                <a:gridCol w="1729963">
                  <a:extLst>
                    <a:ext uri="{9D8B030D-6E8A-4147-A177-3AD203B41FA5}">
                      <a16:colId xmlns:a16="http://schemas.microsoft.com/office/drawing/2014/main" val="1331909748"/>
                    </a:ext>
                  </a:extLst>
                </a:gridCol>
              </a:tblGrid>
              <a:tr h="76583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ALLOCATION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CONNECTION TO HOUSEHOLDS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BULK INFRASTRUCTURE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ctr" fontAlgn="b">
                        <a:lnSpc>
                          <a:spcPct val="150000"/>
                        </a:lnSpc>
                        <a:spcAft>
                          <a:spcPts val="0"/>
                        </a:spcAft>
                      </a:pPr>
                      <a:r>
                        <a:rPr lang="en-ZA"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2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HOUSEHOLD CONNECTIONS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962579647"/>
                  </a:ext>
                </a:extLst>
              </a:tr>
              <a:tr h="35895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687, 000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525, 018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161, 982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21, 693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58373"/>
                  </a:ext>
                </a:extLst>
              </a:tr>
              <a:tr h="35895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70, 192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40, 778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29, 414</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3, 035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849876"/>
                  </a:ext>
                </a:extLst>
              </a:tr>
              <a:tr h="35895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191, 956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104, 609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87, 347</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6, 000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556173"/>
                  </a:ext>
                </a:extLst>
              </a:tr>
              <a:tr h="35895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 Natal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715, 000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433, 522</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281, 478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26, 641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534103"/>
                  </a:ext>
                </a:extLst>
              </a:tr>
              <a:tr h="35895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414, 999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259, 640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155, 359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16, 333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8111858"/>
                  </a:ext>
                </a:extLst>
              </a:tr>
              <a:tr h="40152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303, 320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179, 979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123, 341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14, 765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421028"/>
                  </a:ext>
                </a:extLst>
              </a:tr>
              <a:tr h="40152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174, 576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93, 746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80, 830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3, 771</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180447"/>
                  </a:ext>
                </a:extLst>
              </a:tr>
              <a:tr h="40152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Northwest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334, 440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307, 505</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26, 935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17, 000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4163360"/>
                  </a:ext>
                </a:extLst>
              </a:tr>
              <a:tr h="40152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110, 000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84, 740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25, 260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5, 535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8580829"/>
                  </a:ext>
                </a:extLst>
              </a:tr>
              <a:tr h="40152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Grand total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0"/>
                        </a:spcAft>
                      </a:pPr>
                      <a:r>
                        <a:rPr lang="en-ZA" sz="1400" b="1">
                          <a:effectLst/>
                          <a:latin typeface="Arial" panose="020B0604020202020204" pitchFamily="34" charset="0"/>
                          <a:ea typeface="Times New Roman" panose="02020603050405020304" pitchFamily="18" charset="0"/>
                          <a:cs typeface="Arial" panose="020B0604020202020204" pitchFamily="34" charset="0"/>
                        </a:rPr>
                        <a:t>3, 001, 483</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2, 029, 537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971, 946</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fontAlgn="b">
                        <a:lnSpc>
                          <a:spcPct val="150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114, 773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0627607"/>
                  </a:ext>
                </a:extLst>
              </a:tr>
            </a:tbl>
          </a:graphicData>
        </a:graphic>
      </p:graphicFrame>
    </p:spTree>
    <p:extLst>
      <p:ext uri="{BB962C8B-B14F-4D97-AF65-F5344CB8AC3E}">
        <p14:creationId xmlns:p14="http://schemas.microsoft.com/office/powerpoint/2010/main" val="532225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CONNECTIONS THROUGH NON-GRID ALLOCATIONS</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66</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158382338"/>
              </p:ext>
            </p:extLst>
          </p:nvPr>
        </p:nvGraphicFramePr>
        <p:xfrm>
          <a:off x="435609" y="918169"/>
          <a:ext cx="7840980" cy="2058988"/>
        </p:xfrm>
        <a:graphic>
          <a:graphicData uri="http://schemas.openxmlformats.org/drawingml/2006/table">
            <a:tbl>
              <a:tblPr firstRow="1" bandRow="1"/>
              <a:tblGrid>
                <a:gridCol w="2490012">
                  <a:extLst>
                    <a:ext uri="{9D8B030D-6E8A-4147-A177-3AD203B41FA5}">
                      <a16:colId xmlns:a16="http://schemas.microsoft.com/office/drawing/2014/main" val="3043063013"/>
                    </a:ext>
                  </a:extLst>
                </a:gridCol>
                <a:gridCol w="1836900">
                  <a:extLst>
                    <a:ext uri="{9D8B030D-6E8A-4147-A177-3AD203B41FA5}">
                      <a16:colId xmlns:a16="http://schemas.microsoft.com/office/drawing/2014/main" val="465455364"/>
                    </a:ext>
                  </a:extLst>
                </a:gridCol>
                <a:gridCol w="1819152">
                  <a:extLst>
                    <a:ext uri="{9D8B030D-6E8A-4147-A177-3AD203B41FA5}">
                      <a16:colId xmlns:a16="http://schemas.microsoft.com/office/drawing/2014/main" val="316697670"/>
                    </a:ext>
                  </a:extLst>
                </a:gridCol>
                <a:gridCol w="1694916">
                  <a:extLst>
                    <a:ext uri="{9D8B030D-6E8A-4147-A177-3AD203B41FA5}">
                      <a16:colId xmlns:a16="http://schemas.microsoft.com/office/drawing/2014/main" val="1108634238"/>
                    </a:ext>
                  </a:extLst>
                </a:gridCol>
              </a:tblGrid>
              <a:tr h="370840">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2020/2021</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2021/2022</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2022/2023</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505327495"/>
                  </a:ext>
                </a:extLst>
              </a:tr>
              <a:tr h="653869">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ZA" dirty="0" smtClean="0">
                          <a:latin typeface="Arial" panose="020B0604020202020204" pitchFamily="34" charset="0"/>
                          <a:cs typeface="Arial" panose="020B0604020202020204" pitchFamily="34" charset="0"/>
                        </a:rPr>
                        <a:t>BUDGET</a:t>
                      </a:r>
                    </a:p>
                    <a:p>
                      <a:pPr algn="ctr"/>
                      <a:r>
                        <a:rPr lang="en-ZA" dirty="0" smtClean="0">
                          <a:latin typeface="Arial" panose="020B0604020202020204" pitchFamily="34" charset="0"/>
                          <a:cs typeface="Arial" panose="020B0604020202020204" pitchFamily="34" charset="0"/>
                        </a:rPr>
                        <a:t>(R’000)</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ZA" dirty="0" smtClean="0">
                          <a:latin typeface="Arial" panose="020B0604020202020204" pitchFamily="34" charset="0"/>
                          <a:cs typeface="Arial" panose="020B0604020202020204" pitchFamily="34" charset="0"/>
                        </a:rPr>
                        <a:t>220 160</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ZA" dirty="0" smtClean="0">
                          <a:latin typeface="Arial" panose="020B0604020202020204" pitchFamily="34" charset="0"/>
                          <a:cs typeface="Arial" panose="020B0604020202020204" pitchFamily="34" charset="0"/>
                        </a:rPr>
                        <a:t>232 269</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ZA" dirty="0" smtClean="0">
                          <a:latin typeface="Arial" panose="020B0604020202020204" pitchFamily="34" charset="0"/>
                          <a:cs typeface="Arial" panose="020B0604020202020204" pitchFamily="34" charset="0"/>
                        </a:rPr>
                        <a:t>238 502</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63291852"/>
                  </a:ext>
                </a:extLst>
              </a:tr>
              <a:tr h="37084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US" dirty="0" smtClean="0">
                          <a:latin typeface="Arial" panose="020B0604020202020204" pitchFamily="34" charset="0"/>
                          <a:cs typeface="Arial" panose="020B0604020202020204" pitchFamily="34" charset="0"/>
                        </a:rPr>
                        <a:t>Household</a:t>
                      </a:r>
                      <a:r>
                        <a:rPr lang="en-US" baseline="0" dirty="0" smtClean="0">
                          <a:latin typeface="Arial" panose="020B0604020202020204" pitchFamily="34" charset="0"/>
                          <a:cs typeface="Arial" panose="020B0604020202020204" pitchFamily="34" charset="0"/>
                        </a:rPr>
                        <a:t> Connections </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ZA" dirty="0" smtClean="0">
                          <a:latin typeface="Arial" panose="020B0604020202020204" pitchFamily="34" charset="0"/>
                          <a:cs typeface="Arial" panose="020B0604020202020204" pitchFamily="34" charset="0"/>
                        </a:rPr>
                        <a:t>15 000</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ZA" dirty="0" smtClean="0">
                          <a:latin typeface="Arial" panose="020B0604020202020204" pitchFamily="34" charset="0"/>
                          <a:cs typeface="Arial" panose="020B0604020202020204" pitchFamily="34" charset="0"/>
                        </a:rPr>
                        <a:t>15 000</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ctr"/>
                      <a:r>
                        <a:rPr lang="en-ZA" dirty="0" smtClean="0">
                          <a:latin typeface="Arial" panose="020B0604020202020204" pitchFamily="34" charset="0"/>
                          <a:cs typeface="Arial" panose="020B0604020202020204" pitchFamily="34" charset="0"/>
                        </a:rPr>
                        <a:t>15 000</a:t>
                      </a:r>
                    </a:p>
                    <a:p>
                      <a:pPr algn="ct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495369652"/>
                  </a:ext>
                </a:extLst>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1432481431"/>
              </p:ext>
            </p:extLst>
          </p:nvPr>
        </p:nvGraphicFramePr>
        <p:xfrm>
          <a:off x="435609" y="2977157"/>
          <a:ext cx="5548570" cy="2711390"/>
        </p:xfrm>
        <a:graphic>
          <a:graphicData uri="http://schemas.openxmlformats.org/drawingml/2006/table">
            <a:tbl>
              <a:tblPr firstRow="1" firstCol="1" bandRow="1"/>
              <a:tblGrid>
                <a:gridCol w="2842067">
                  <a:extLst>
                    <a:ext uri="{9D8B030D-6E8A-4147-A177-3AD203B41FA5}">
                      <a16:colId xmlns:a16="http://schemas.microsoft.com/office/drawing/2014/main" val="2639329490"/>
                    </a:ext>
                  </a:extLst>
                </a:gridCol>
                <a:gridCol w="2706503">
                  <a:extLst>
                    <a:ext uri="{9D8B030D-6E8A-4147-A177-3AD203B41FA5}">
                      <a16:colId xmlns:a16="http://schemas.microsoft.com/office/drawing/2014/main" val="1343855578"/>
                    </a:ext>
                  </a:extLst>
                </a:gridCol>
              </a:tblGrid>
              <a:tr h="677847">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nSpc>
                          <a:spcPct val="150000"/>
                        </a:lnSpc>
                        <a:spcAft>
                          <a:spcPts val="0"/>
                        </a:spcAft>
                      </a:pPr>
                      <a:r>
                        <a:rPr lang="en-ZA" sz="1400" dirty="0">
                          <a:effectLst/>
                          <a:latin typeface="Arial" panose="020B0604020202020204" pitchFamily="34" charset="0"/>
                          <a:cs typeface="Arial" panose="020B0604020202020204" pitchFamily="34" charset="0"/>
                        </a:rPr>
                        <a:t>PROVINCE</a:t>
                      </a:r>
                    </a:p>
                    <a:p>
                      <a:pPr>
                        <a:lnSpc>
                          <a:spcPct val="150000"/>
                        </a:lnSpc>
                        <a:spcAft>
                          <a:spcPts val="0"/>
                        </a:spcAft>
                      </a:pPr>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27"/>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nSpc>
                          <a:spcPct val="150000"/>
                        </a:lnSpc>
                        <a:spcAft>
                          <a:spcPts val="0"/>
                        </a:spcAft>
                      </a:pPr>
                      <a:r>
                        <a:rPr lang="en-ZA" sz="1400" dirty="0" smtClean="0">
                          <a:effectLst/>
                          <a:latin typeface="Arial" panose="020B0604020202020204" pitchFamily="34" charset="0"/>
                          <a:cs typeface="Arial" panose="020B0604020202020204" pitchFamily="34" charset="0"/>
                        </a:rPr>
                        <a:t>2020/21 ALLOCATIONS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27"/>
                    </a:solidFill>
                  </a:tcPr>
                </a:tc>
                <a:extLst>
                  <a:ext uri="{0D108BD9-81ED-4DB2-BD59-A6C34878D82A}">
                    <a16:rowId xmlns:a16="http://schemas.microsoft.com/office/drawing/2014/main" val="3487761596"/>
                  </a:ext>
                </a:extLst>
              </a:tr>
              <a:tr h="338924">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nSpc>
                          <a:spcPct val="150000"/>
                        </a:lnSpc>
                        <a:spcAft>
                          <a:spcPts val="0"/>
                        </a:spcAft>
                      </a:pPr>
                      <a:r>
                        <a:rPr lang="en-ZA" sz="1400">
                          <a:effectLst/>
                          <a:latin typeface="Arial" panose="020B0604020202020204" pitchFamily="34" charset="0"/>
                          <a:cs typeface="Arial" panose="020B0604020202020204" pitchFamily="34" charset="0"/>
                        </a:rPr>
                        <a:t>Eastern Cape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nSpc>
                          <a:spcPct val="150000"/>
                        </a:lnSpc>
                        <a:spcAft>
                          <a:spcPts val="0"/>
                        </a:spcAft>
                      </a:pPr>
                      <a:r>
                        <a:rPr lang="en-ZA" sz="1400" dirty="0" smtClean="0">
                          <a:effectLst/>
                          <a:latin typeface="Arial" panose="020B0604020202020204" pitchFamily="34" charset="0"/>
                          <a:cs typeface="Arial" panose="020B0604020202020204" pitchFamily="34" charset="0"/>
                        </a:rPr>
                        <a:t>R</a:t>
                      </a:r>
                      <a:r>
                        <a:rPr lang="en-ZA" sz="1400" baseline="0" dirty="0" smtClean="0">
                          <a:effectLst/>
                          <a:latin typeface="Arial" panose="020B0604020202020204" pitchFamily="34" charset="0"/>
                          <a:cs typeface="Arial" panose="020B0604020202020204" pitchFamily="34" charset="0"/>
                        </a:rPr>
                        <a:t> </a:t>
                      </a:r>
                      <a:r>
                        <a:rPr lang="en-ZA" sz="1400" dirty="0" smtClean="0">
                          <a:effectLst/>
                          <a:latin typeface="Arial" panose="020B0604020202020204" pitchFamily="34" charset="0"/>
                          <a:cs typeface="Arial" panose="020B0604020202020204" pitchFamily="34" charset="0"/>
                        </a:rPr>
                        <a:t>105</a:t>
                      </a:r>
                      <a:r>
                        <a:rPr lang="en-ZA" sz="1400" dirty="0">
                          <a:effectLst/>
                          <a:latin typeface="Arial" panose="020B0604020202020204" pitchFamily="34" charset="0"/>
                          <a:cs typeface="Arial" panose="020B0604020202020204" pitchFamily="34" charset="0"/>
                        </a:rPr>
                        <a:t> </a:t>
                      </a:r>
                      <a:r>
                        <a:rPr lang="en-ZA" sz="1400" dirty="0" smtClean="0">
                          <a:effectLst/>
                          <a:latin typeface="Arial" panose="020B0604020202020204" pitchFamily="34" charset="0"/>
                          <a:cs typeface="Arial" panose="020B0604020202020204" pitchFamily="34" charset="0"/>
                        </a:rPr>
                        <a:t>765 000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74215844"/>
                  </a:ext>
                </a:extLst>
              </a:tr>
              <a:tr h="338924">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nSpc>
                          <a:spcPct val="150000"/>
                        </a:lnSpc>
                        <a:spcAft>
                          <a:spcPts val="0"/>
                        </a:spcAft>
                      </a:pPr>
                      <a:r>
                        <a:rPr lang="en-ZA" sz="1400" dirty="0">
                          <a:effectLst/>
                          <a:latin typeface="Arial" panose="020B0604020202020204" pitchFamily="34" charset="0"/>
                          <a:cs typeface="Arial" panose="020B0604020202020204" pitchFamily="34" charset="0"/>
                        </a:rPr>
                        <a:t>Kwa-Zulu Natal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nSpc>
                          <a:spcPct val="150000"/>
                        </a:lnSpc>
                        <a:spcAft>
                          <a:spcPts val="0"/>
                        </a:spcAft>
                      </a:pPr>
                      <a:r>
                        <a:rPr lang="en-ZA" sz="1400" dirty="0">
                          <a:effectLst/>
                          <a:latin typeface="Arial" panose="020B0604020202020204" pitchFamily="34" charset="0"/>
                          <a:cs typeface="Arial" panose="020B0604020202020204" pitchFamily="34" charset="0"/>
                        </a:rPr>
                        <a:t>R 8 </a:t>
                      </a:r>
                      <a:r>
                        <a:rPr lang="en-ZA" sz="1400" dirty="0" smtClean="0">
                          <a:effectLst/>
                          <a:latin typeface="Arial" panose="020B0604020202020204" pitchFamily="34" charset="0"/>
                          <a:cs typeface="Arial" panose="020B0604020202020204" pitchFamily="34" charset="0"/>
                        </a:rPr>
                        <a:t>653 500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74905381"/>
                  </a:ext>
                </a:extLst>
              </a:tr>
              <a:tr h="338924">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nSpc>
                          <a:spcPct val="150000"/>
                        </a:lnSpc>
                        <a:spcAft>
                          <a:spcPts val="0"/>
                        </a:spcAft>
                      </a:pPr>
                      <a:r>
                        <a:rPr lang="en-ZA" sz="1400" dirty="0">
                          <a:effectLst/>
                          <a:latin typeface="Arial" panose="020B0604020202020204" pitchFamily="34" charset="0"/>
                          <a:cs typeface="Arial" panose="020B0604020202020204" pitchFamily="34" charset="0"/>
                        </a:rPr>
                        <a:t>Limpopo</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nSpc>
                          <a:spcPct val="150000"/>
                        </a:lnSpc>
                        <a:spcAft>
                          <a:spcPts val="0"/>
                        </a:spcAft>
                      </a:pPr>
                      <a:r>
                        <a:rPr lang="en-ZA" sz="1400" dirty="0">
                          <a:effectLst/>
                          <a:latin typeface="Arial" panose="020B0604020202020204" pitchFamily="34" charset="0"/>
                          <a:cs typeface="Arial" panose="020B0604020202020204" pitchFamily="34" charset="0"/>
                        </a:rPr>
                        <a:t>R 90 </a:t>
                      </a:r>
                      <a:r>
                        <a:rPr lang="en-ZA" sz="1400" dirty="0" smtClean="0">
                          <a:effectLst/>
                          <a:latin typeface="Arial" panose="020B0604020202020204" pitchFamily="34" charset="0"/>
                          <a:cs typeface="Arial" panose="020B0604020202020204" pitchFamily="34" charset="0"/>
                        </a:rPr>
                        <a:t>361 770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159967365"/>
                  </a:ext>
                </a:extLst>
              </a:tr>
              <a:tr h="338924">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nSpc>
                          <a:spcPct val="150000"/>
                        </a:lnSpc>
                        <a:spcAft>
                          <a:spcPts val="0"/>
                        </a:spcAft>
                      </a:pPr>
                      <a:r>
                        <a:rPr lang="en-ZA" sz="1400">
                          <a:effectLst/>
                          <a:latin typeface="Arial" panose="020B0604020202020204" pitchFamily="34" charset="0"/>
                          <a:cs typeface="Arial" panose="020B0604020202020204" pitchFamily="34" charset="0"/>
                        </a:rPr>
                        <a:t>Northern Cape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nSpc>
                          <a:spcPct val="150000"/>
                        </a:lnSpc>
                        <a:spcAft>
                          <a:spcPts val="0"/>
                        </a:spcAft>
                      </a:pPr>
                      <a:r>
                        <a:rPr lang="en-ZA" sz="1400" dirty="0">
                          <a:effectLst/>
                          <a:latin typeface="Arial" panose="020B0604020202020204" pitchFamily="34" charset="0"/>
                          <a:cs typeface="Arial" panose="020B0604020202020204" pitchFamily="34" charset="0"/>
                        </a:rPr>
                        <a:t>R </a:t>
                      </a:r>
                      <a:r>
                        <a:rPr lang="en-ZA" sz="1400" dirty="0" smtClean="0">
                          <a:effectLst/>
                          <a:latin typeface="Arial" panose="020B0604020202020204" pitchFamily="34" charset="0"/>
                          <a:cs typeface="Arial" panose="020B0604020202020204" pitchFamily="34" charset="0"/>
                        </a:rPr>
                        <a:t>15</a:t>
                      </a:r>
                      <a:r>
                        <a:rPr lang="en-ZA" sz="1400" dirty="0">
                          <a:effectLst/>
                          <a:latin typeface="Arial" panose="020B0604020202020204" pitchFamily="34" charset="0"/>
                          <a:cs typeface="Arial" panose="020B0604020202020204" pitchFamily="34" charset="0"/>
                        </a:rPr>
                        <a:t> </a:t>
                      </a:r>
                      <a:r>
                        <a:rPr lang="en-ZA" sz="1400" dirty="0" smtClean="0">
                          <a:effectLst/>
                          <a:latin typeface="Arial" panose="020B0604020202020204" pitchFamily="34" charset="0"/>
                          <a:cs typeface="Arial" panose="020B0604020202020204" pitchFamily="34" charset="0"/>
                        </a:rPr>
                        <a:t>384 000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175765200"/>
                  </a:ext>
                </a:extLst>
              </a:tr>
              <a:tr h="677847">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nSpc>
                          <a:spcPct val="150000"/>
                        </a:lnSpc>
                        <a:spcAft>
                          <a:spcPts val="0"/>
                        </a:spcAft>
                      </a:pPr>
                      <a:r>
                        <a:rPr lang="en-ZA" sz="1400" b="1" dirty="0">
                          <a:effectLst/>
                          <a:latin typeface="Arial" panose="020B0604020202020204" pitchFamily="34" charset="0"/>
                          <a:cs typeface="Arial" panose="020B0604020202020204" pitchFamily="34" charset="0"/>
                        </a:rPr>
                        <a:t> </a:t>
                      </a:r>
                    </a:p>
                    <a:p>
                      <a:pPr>
                        <a:lnSpc>
                          <a:spcPct val="150000"/>
                        </a:lnSpc>
                        <a:spcAft>
                          <a:spcPts val="0"/>
                        </a:spcAft>
                      </a:pPr>
                      <a:r>
                        <a:rPr lang="en-ZA" sz="1400" b="1" dirty="0">
                          <a:effectLst/>
                          <a:latin typeface="Arial" panose="020B0604020202020204" pitchFamily="34" charset="0"/>
                          <a:cs typeface="Arial" panose="020B0604020202020204" pitchFamily="34" charset="0"/>
                        </a:rPr>
                        <a:t>TOTAL</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nSpc>
                          <a:spcPct val="150000"/>
                        </a:lnSpc>
                        <a:spcAft>
                          <a:spcPts val="0"/>
                        </a:spcAft>
                      </a:pPr>
                      <a:r>
                        <a:rPr lang="en-ZA" sz="1400" b="1" dirty="0">
                          <a:effectLst/>
                          <a:latin typeface="Arial" panose="020B0604020202020204" pitchFamily="34" charset="0"/>
                          <a:cs typeface="Arial" panose="020B0604020202020204" pitchFamily="34" charset="0"/>
                        </a:rPr>
                        <a:t> </a:t>
                      </a:r>
                    </a:p>
                    <a:p>
                      <a:pPr>
                        <a:lnSpc>
                          <a:spcPct val="150000"/>
                        </a:lnSpc>
                        <a:spcAft>
                          <a:spcPts val="0"/>
                        </a:spcAft>
                      </a:pPr>
                      <a:r>
                        <a:rPr lang="en-ZA" sz="1400" b="1" dirty="0">
                          <a:effectLst/>
                          <a:latin typeface="Arial" panose="020B0604020202020204" pitchFamily="34" charset="0"/>
                          <a:cs typeface="Arial" panose="020B0604020202020204" pitchFamily="34" charset="0"/>
                        </a:rPr>
                        <a:t>R </a:t>
                      </a:r>
                      <a:r>
                        <a:rPr lang="en-ZA" sz="1400" b="1" dirty="0" smtClean="0">
                          <a:effectLst/>
                          <a:latin typeface="Arial" panose="020B0604020202020204" pitchFamily="34" charset="0"/>
                          <a:cs typeface="Arial" panose="020B0604020202020204" pitchFamily="34" charset="0"/>
                        </a:rPr>
                        <a:t>220</a:t>
                      </a:r>
                      <a:r>
                        <a:rPr lang="en-ZA" sz="1400" b="1" dirty="0">
                          <a:effectLst/>
                          <a:latin typeface="Arial" panose="020B0604020202020204" pitchFamily="34" charset="0"/>
                          <a:cs typeface="Arial" panose="020B0604020202020204" pitchFamily="34" charset="0"/>
                        </a:rPr>
                        <a:t> </a:t>
                      </a:r>
                      <a:r>
                        <a:rPr lang="en-ZA" sz="1400" b="1" dirty="0" smtClean="0">
                          <a:effectLst/>
                          <a:latin typeface="Arial" panose="020B0604020202020204" pitchFamily="34" charset="0"/>
                          <a:cs typeface="Arial" panose="020B0604020202020204" pitchFamily="34" charset="0"/>
                        </a:rPr>
                        <a:t>160</a:t>
                      </a:r>
                      <a:r>
                        <a:rPr lang="en-ZA" sz="1400" b="1" baseline="0" dirty="0" smtClean="0">
                          <a:effectLst/>
                          <a:latin typeface="Arial" panose="020B0604020202020204" pitchFamily="34" charset="0"/>
                          <a:cs typeface="Arial" panose="020B0604020202020204" pitchFamily="34" charset="0"/>
                        </a:rPr>
                        <a:t> 000</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78494718"/>
                  </a:ext>
                </a:extLst>
              </a:tr>
            </a:tbl>
          </a:graphicData>
        </a:graphic>
      </p:graphicFrame>
    </p:spTree>
    <p:extLst>
      <p:ext uri="{BB962C8B-B14F-4D97-AF65-F5344CB8AC3E}">
        <p14:creationId xmlns:p14="http://schemas.microsoft.com/office/powerpoint/2010/main" val="4039268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8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National Solar Water Heater Programme</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67</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4"/>
          <p:cNvGraphicFramePr>
            <a:graphicFrameLocks/>
          </p:cNvGraphicFramePr>
          <p:nvPr>
            <p:extLst>
              <p:ext uri="{D42A27DB-BD31-4B8C-83A1-F6EECF244321}">
                <p14:modId xmlns:p14="http://schemas.microsoft.com/office/powerpoint/2010/main" val="1373622113"/>
              </p:ext>
            </p:extLst>
          </p:nvPr>
        </p:nvGraphicFramePr>
        <p:xfrm>
          <a:off x="435609" y="918169"/>
          <a:ext cx="7883101" cy="4581879"/>
        </p:xfrm>
        <a:graphic>
          <a:graphicData uri="http://schemas.openxmlformats.org/drawingml/2006/table">
            <a:tbl>
              <a:tblPr firstRow="1" bandRow="1"/>
              <a:tblGrid>
                <a:gridCol w="3645072">
                  <a:extLst>
                    <a:ext uri="{9D8B030D-6E8A-4147-A177-3AD203B41FA5}">
                      <a16:colId xmlns:a16="http://schemas.microsoft.com/office/drawing/2014/main" val="20001"/>
                    </a:ext>
                  </a:extLst>
                </a:gridCol>
                <a:gridCol w="2611793">
                  <a:extLst>
                    <a:ext uri="{9D8B030D-6E8A-4147-A177-3AD203B41FA5}">
                      <a16:colId xmlns:a16="http://schemas.microsoft.com/office/drawing/2014/main" val="20002"/>
                    </a:ext>
                  </a:extLst>
                </a:gridCol>
                <a:gridCol w="1626236">
                  <a:extLst>
                    <a:ext uri="{9D8B030D-6E8A-4147-A177-3AD203B41FA5}">
                      <a16:colId xmlns:a16="http://schemas.microsoft.com/office/drawing/2014/main" val="20003"/>
                    </a:ext>
                  </a:extLst>
                </a:gridCol>
              </a:tblGrid>
              <a:tr h="1151941">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MUNICIPALITY</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APPROVED SWH UNITS ALLOCATION(S)</a:t>
                      </a:r>
                      <a:endParaRPr kumimoji="0" lang="en-US" sz="2000" b="1" i="0" u="none" strike="noStrike" cap="none" normalizeH="0" baseline="0" dirty="0" smtClean="0">
                        <a:ln>
                          <a:noFill/>
                        </a:ln>
                        <a:solidFill>
                          <a:srgbClr val="FF0000"/>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PROVINCE</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74332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smtClean="0">
                          <a:solidFill>
                            <a:schemeClr val="tx1"/>
                          </a:solidFill>
                          <a:latin typeface="Arial"/>
                          <a:ea typeface="Times New Roman"/>
                          <a:cs typeface="+mn-cs"/>
                        </a:rPr>
                        <a:t>JB Marks ( the then </a:t>
                      </a:r>
                      <a:r>
                        <a:rPr lang="en-US" sz="1600" b="0" kern="1200" dirty="0" err="1" smtClean="0">
                          <a:solidFill>
                            <a:schemeClr val="tx1"/>
                          </a:solidFill>
                          <a:latin typeface="Arial"/>
                          <a:ea typeface="Times New Roman"/>
                          <a:cs typeface="+mn-cs"/>
                        </a:rPr>
                        <a:t>Tlokwe</a:t>
                      </a:r>
                      <a:r>
                        <a:rPr lang="en-US" sz="1600" b="0" kern="1200" dirty="0" smtClean="0">
                          <a:solidFill>
                            <a:schemeClr val="tx1"/>
                          </a:solidFill>
                          <a:latin typeface="Arial"/>
                          <a:ea typeface="Times New Roman"/>
                          <a:cs typeface="+mn-cs"/>
                        </a:rPr>
                        <a:t>/ </a:t>
                      </a:r>
                      <a:r>
                        <a:rPr lang="en-US" sz="1600" b="0" kern="1200" dirty="0" err="1" smtClean="0">
                          <a:solidFill>
                            <a:schemeClr val="tx1"/>
                          </a:solidFill>
                          <a:latin typeface="Arial"/>
                          <a:ea typeface="Times New Roman"/>
                          <a:cs typeface="+mn-cs"/>
                        </a:rPr>
                        <a:t>Ventersdorp</a:t>
                      </a:r>
                      <a:r>
                        <a:rPr lang="en-US" sz="1600" b="0" kern="1200" dirty="0" smtClean="0">
                          <a:solidFill>
                            <a:schemeClr val="tx1"/>
                          </a:solidFill>
                          <a:latin typeface="Arial"/>
                          <a:ea typeface="Times New Roman"/>
                          <a:cs typeface="+mn-cs"/>
                        </a:rPr>
                        <a:t>)</a:t>
                      </a:r>
                      <a:endParaRPr lang="en-US" sz="1600" b="0"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5 000</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3">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charset="0"/>
                          <a:ea typeface="+mn-ea"/>
                          <a:cs typeface="+mn-cs"/>
                        </a:rPr>
                        <a:t>North West</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02283">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smtClean="0">
                          <a:solidFill>
                            <a:schemeClr val="tx1"/>
                          </a:solidFill>
                          <a:latin typeface="Arial"/>
                          <a:ea typeface="Times New Roman"/>
                          <a:cs typeface="+mn-cs"/>
                        </a:rPr>
                        <a:t>Mafikeng</a:t>
                      </a:r>
                      <a:endParaRPr lang="en-US" sz="1600" b="1"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2"/>
                  </a:ext>
                </a:extLst>
              </a:tr>
              <a:tr h="992164">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The City of </a:t>
                      </a:r>
                      <a:r>
                        <a:rPr kumimoji="0" lang="en-US" sz="1600" b="0" i="0" u="none" strike="noStrike" kern="1200" cap="none" normalizeH="0" baseline="0" dirty="0" err="1" smtClean="0">
                          <a:ln>
                            <a:noFill/>
                          </a:ln>
                          <a:solidFill>
                            <a:schemeClr val="tx1"/>
                          </a:solidFill>
                          <a:effectLst/>
                          <a:latin typeface="Arial" charset="0"/>
                          <a:ea typeface="+mn-ea"/>
                          <a:cs typeface="+mn-cs"/>
                        </a:rPr>
                        <a:t>Matlosane</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3"/>
                  </a:ext>
                </a:extLst>
              </a:tr>
              <a:tr h="992164">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Total</a:t>
                      </a:r>
                      <a:endParaRPr kumimoji="0" lang="en-US" sz="1600" b="1"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261244896"/>
                  </a:ext>
                </a:extLst>
              </a:tr>
            </a:tbl>
          </a:graphicData>
        </a:graphic>
      </p:graphicFrame>
    </p:spTree>
    <p:extLst>
      <p:ext uri="{BB962C8B-B14F-4D97-AF65-F5344CB8AC3E}">
        <p14:creationId xmlns:p14="http://schemas.microsoft.com/office/powerpoint/2010/main" val="598672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30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National Solar Water Heater Programme</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68</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4"/>
          <p:cNvGraphicFramePr>
            <a:graphicFrameLocks/>
          </p:cNvGraphicFramePr>
          <p:nvPr>
            <p:extLst>
              <p:ext uri="{D42A27DB-BD31-4B8C-83A1-F6EECF244321}">
                <p14:modId xmlns:p14="http://schemas.microsoft.com/office/powerpoint/2010/main" val="1309366517"/>
              </p:ext>
            </p:extLst>
          </p:nvPr>
        </p:nvGraphicFramePr>
        <p:xfrm>
          <a:off x="434490" y="1017527"/>
          <a:ext cx="7842099" cy="4506312"/>
        </p:xfrm>
        <a:graphic>
          <a:graphicData uri="http://schemas.openxmlformats.org/drawingml/2006/table">
            <a:tbl>
              <a:tblPr firstRow="1" bandRow="1"/>
              <a:tblGrid>
                <a:gridCol w="3450306">
                  <a:extLst>
                    <a:ext uri="{9D8B030D-6E8A-4147-A177-3AD203B41FA5}">
                      <a16:colId xmlns:a16="http://schemas.microsoft.com/office/drawing/2014/main" val="20001"/>
                    </a:ext>
                  </a:extLst>
                </a:gridCol>
                <a:gridCol w="2605539">
                  <a:extLst>
                    <a:ext uri="{9D8B030D-6E8A-4147-A177-3AD203B41FA5}">
                      <a16:colId xmlns:a16="http://schemas.microsoft.com/office/drawing/2014/main" val="20002"/>
                    </a:ext>
                  </a:extLst>
                </a:gridCol>
                <a:gridCol w="1786254">
                  <a:extLst>
                    <a:ext uri="{9D8B030D-6E8A-4147-A177-3AD203B41FA5}">
                      <a16:colId xmlns:a16="http://schemas.microsoft.com/office/drawing/2014/main" val="20003"/>
                    </a:ext>
                  </a:extLst>
                </a:gridCol>
              </a:tblGrid>
              <a:tr h="771805">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MUNICIPALITY</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APPROVED ALLOCATION(S)</a:t>
                      </a:r>
                      <a:endParaRPr kumimoji="0" lang="en-US" sz="2000" b="1" i="0" u="none" strike="noStrike" cap="none" normalizeH="0" baseline="0" dirty="0" smtClean="0">
                        <a:ln>
                          <a:noFill/>
                        </a:ln>
                        <a:solidFill>
                          <a:srgbClr val="FF0000"/>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PROVINCE</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492841">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err="1" smtClean="0">
                          <a:solidFill>
                            <a:schemeClr val="tx1"/>
                          </a:solidFill>
                          <a:latin typeface="Arial"/>
                          <a:ea typeface="Times New Roman"/>
                          <a:cs typeface="+mn-cs"/>
                        </a:rPr>
                        <a:t>Bitou</a:t>
                      </a:r>
                      <a:endParaRPr lang="en-US" sz="1600" b="0"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3 000</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7">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charset="0"/>
                          <a:ea typeface="+mn-ea"/>
                          <a:cs typeface="+mn-cs"/>
                        </a:rPr>
                        <a:t>Western Cape</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18448">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smtClean="0">
                          <a:solidFill>
                            <a:schemeClr val="tx1"/>
                          </a:solidFill>
                          <a:latin typeface="Arial"/>
                          <a:ea typeface="Times New Roman"/>
                          <a:cs typeface="+mn-cs"/>
                        </a:rPr>
                        <a:t>The City of Cape Town</a:t>
                      </a:r>
                      <a:endParaRPr lang="en-US" sz="1600" b="0"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2"/>
                  </a:ext>
                </a:extLst>
              </a:tr>
              <a:tr h="576528">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err="1" smtClean="0">
                          <a:ln>
                            <a:noFill/>
                          </a:ln>
                          <a:solidFill>
                            <a:schemeClr val="tx1"/>
                          </a:solidFill>
                          <a:effectLst/>
                          <a:latin typeface="Arial" charset="0"/>
                          <a:ea typeface="+mn-ea"/>
                          <a:cs typeface="+mn-cs"/>
                        </a:rPr>
                        <a:t>Swartland</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3"/>
                  </a:ext>
                </a:extLst>
              </a:tr>
              <a:tr h="492841">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Cape Agulhas</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297714216"/>
                  </a:ext>
                </a:extLst>
              </a:tr>
              <a:tr h="337571">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err="1" smtClean="0">
                          <a:ln>
                            <a:noFill/>
                          </a:ln>
                          <a:solidFill>
                            <a:schemeClr val="tx1"/>
                          </a:solidFill>
                          <a:effectLst/>
                          <a:latin typeface="Arial" charset="0"/>
                          <a:ea typeface="+mn-ea"/>
                          <a:cs typeface="+mn-cs"/>
                        </a:rPr>
                        <a:t>Matzikama</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2261244896"/>
                  </a:ext>
                </a:extLst>
              </a:tr>
              <a:tr h="620212">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Mosel Bay</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2092725298"/>
                  </a:ext>
                </a:extLst>
              </a:tr>
              <a:tr h="796066">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Total</a:t>
                      </a:r>
                      <a:endParaRPr kumimoji="0" lang="en-US" sz="1600" b="1"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16 000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651052866"/>
                  </a:ext>
                </a:extLst>
              </a:tr>
            </a:tbl>
          </a:graphicData>
        </a:graphic>
      </p:graphicFrame>
    </p:spTree>
    <p:extLst>
      <p:ext uri="{BB962C8B-B14F-4D97-AF65-F5344CB8AC3E}">
        <p14:creationId xmlns:p14="http://schemas.microsoft.com/office/powerpoint/2010/main" val="3071673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3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National Solar Water Heater Programme</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69</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4"/>
          <p:cNvGraphicFramePr>
            <a:graphicFrameLocks/>
          </p:cNvGraphicFramePr>
          <p:nvPr>
            <p:extLst>
              <p:ext uri="{D42A27DB-BD31-4B8C-83A1-F6EECF244321}">
                <p14:modId xmlns:p14="http://schemas.microsoft.com/office/powerpoint/2010/main" val="1517344839"/>
              </p:ext>
            </p:extLst>
          </p:nvPr>
        </p:nvGraphicFramePr>
        <p:xfrm>
          <a:off x="435609" y="918169"/>
          <a:ext cx="7840980" cy="4650118"/>
        </p:xfrm>
        <a:graphic>
          <a:graphicData uri="http://schemas.openxmlformats.org/drawingml/2006/table">
            <a:tbl>
              <a:tblPr firstRow="1" bandRow="1"/>
              <a:tblGrid>
                <a:gridCol w="3708201">
                  <a:extLst>
                    <a:ext uri="{9D8B030D-6E8A-4147-A177-3AD203B41FA5}">
                      <a16:colId xmlns:a16="http://schemas.microsoft.com/office/drawing/2014/main" val="20001"/>
                    </a:ext>
                  </a:extLst>
                </a:gridCol>
                <a:gridCol w="2431660">
                  <a:extLst>
                    <a:ext uri="{9D8B030D-6E8A-4147-A177-3AD203B41FA5}">
                      <a16:colId xmlns:a16="http://schemas.microsoft.com/office/drawing/2014/main" val="20002"/>
                    </a:ext>
                  </a:extLst>
                </a:gridCol>
                <a:gridCol w="1701119">
                  <a:extLst>
                    <a:ext uri="{9D8B030D-6E8A-4147-A177-3AD203B41FA5}">
                      <a16:colId xmlns:a16="http://schemas.microsoft.com/office/drawing/2014/main" val="20003"/>
                    </a:ext>
                  </a:extLst>
                </a:gridCol>
              </a:tblGrid>
              <a:tr h="1094551">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MUNICIPALITY</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APPROVED ALLOCATION(S)</a:t>
                      </a:r>
                      <a:endParaRPr kumimoji="0" lang="en-US" sz="2000" b="1" i="0" u="none" strike="noStrike" cap="none" normalizeH="0" baseline="0" dirty="0" smtClean="0">
                        <a:ln>
                          <a:noFill/>
                        </a:ln>
                        <a:solidFill>
                          <a:srgbClr val="FF0000"/>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PROVINCE</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645692">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smtClean="0">
                          <a:solidFill>
                            <a:schemeClr val="tx1"/>
                          </a:solidFill>
                          <a:latin typeface="Arial"/>
                          <a:ea typeface="Times New Roman"/>
                          <a:cs typeface="+mn-cs"/>
                        </a:rPr>
                        <a:t>Sol </a:t>
                      </a:r>
                      <a:r>
                        <a:rPr lang="en-US" sz="1600" b="0" kern="1200" dirty="0" err="1" smtClean="0">
                          <a:solidFill>
                            <a:schemeClr val="tx1"/>
                          </a:solidFill>
                          <a:latin typeface="Arial"/>
                          <a:ea typeface="Times New Roman"/>
                          <a:cs typeface="+mn-cs"/>
                        </a:rPr>
                        <a:t>Plaatjie</a:t>
                      </a:r>
                      <a:endParaRPr lang="en-US" sz="1600" b="0"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6 000</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3">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rPr>
                        <a:t>Northern Cape</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25782">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err="1" smtClean="0">
                          <a:solidFill>
                            <a:schemeClr val="tx1"/>
                          </a:solidFill>
                          <a:latin typeface="Arial"/>
                          <a:ea typeface="Times New Roman"/>
                          <a:cs typeface="+mn-cs"/>
                        </a:rPr>
                        <a:t>Emthanjani</a:t>
                      </a:r>
                      <a:endParaRPr lang="en-US" sz="1600" b="1"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2"/>
                  </a:ext>
                </a:extLst>
              </a:tr>
              <a:tr h="660401">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Total</a:t>
                      </a:r>
                      <a:endParaRPr kumimoji="0" lang="en-US" sz="1600" b="1"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10 000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cap="none" normalizeH="0" baseline="0" dirty="0" smtClean="0">
                        <a:ln>
                          <a:noFill/>
                        </a:ln>
                        <a:solidFill>
                          <a:schemeClr val="tx1"/>
                        </a:solidFill>
                        <a:effectLst/>
                        <a:latin typeface="Arial" charset="0"/>
                      </a:endParaRPr>
                    </a:p>
                  </a:txBody>
                  <a:tcPr marL="91444" marR="91444" marT="45731" marB="45731" anchor="ctr" horzOverflow="overflow"/>
                </a:tc>
                <a:extLst>
                  <a:ext uri="{0D108BD9-81ED-4DB2-BD59-A6C34878D82A}">
                    <a16:rowId xmlns:a16="http://schemas.microsoft.com/office/drawing/2014/main" val="10003"/>
                  </a:ext>
                </a:extLst>
              </a:tr>
              <a:tr h="861846">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Polokwane</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Limpopo</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297714216"/>
                  </a:ext>
                </a:extLst>
              </a:tr>
              <a:tr h="861846">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Total</a:t>
                      </a:r>
                      <a:endParaRPr kumimoji="0" lang="en-US" sz="1600" b="1"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10 000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91444" marR="91444" marT="45731" marB="45731" anchor="ctr" horzOverflow="overflow"/>
                </a:tc>
                <a:extLst>
                  <a:ext uri="{0D108BD9-81ED-4DB2-BD59-A6C34878D82A}">
                    <a16:rowId xmlns:a16="http://schemas.microsoft.com/office/drawing/2014/main" val="3430439833"/>
                  </a:ext>
                </a:extLst>
              </a:tr>
            </a:tbl>
          </a:graphicData>
        </a:graphic>
      </p:graphicFrame>
    </p:spTree>
    <p:extLst>
      <p:ext uri="{BB962C8B-B14F-4D97-AF65-F5344CB8AC3E}">
        <p14:creationId xmlns:p14="http://schemas.microsoft.com/office/powerpoint/2010/main" val="66893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6615" y="770600"/>
            <a:ext cx="6080787"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tabLst>
                <a:tab pos="1785080" algn="l"/>
              </a:tabLst>
              <a:defRPr/>
            </a:pPr>
            <a:r>
              <a:rPr dirty="0" smtClean="0"/>
              <a:t>LEGISLATION</a:t>
            </a:r>
            <a:r>
              <a:rPr dirty="0"/>
              <a:t>	THAT GOVERNS </a:t>
            </a:r>
            <a:r>
              <a:rPr dirty="0" smtClean="0"/>
              <a:t>THE</a:t>
            </a:r>
            <a:r>
              <a:rPr lang="en-ZA" dirty="0" smtClean="0"/>
              <a:t> DMRE</a:t>
            </a:r>
            <a:endParaRPr spc="-3" dirty="0"/>
          </a:p>
        </p:txBody>
      </p:sp>
      <p:sp>
        <p:nvSpPr>
          <p:cNvPr id="36867" name="object 3"/>
          <p:cNvSpPr txBox="1">
            <a:spLocks noChangeArrowheads="1"/>
          </p:cNvSpPr>
          <p:nvPr/>
        </p:nvSpPr>
        <p:spPr bwMode="auto">
          <a:xfrm>
            <a:off x="584207" y="1152749"/>
            <a:ext cx="7243428" cy="400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269"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55600" marR="0" lvl="0" indent="-342900" algn="l" defTabSz="810386"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The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following laws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impacts  on </a:t>
            </a:r>
            <a:r>
              <a:rPr lang="en-GB" sz="1400" b="1" dirty="0" smtClean="0">
                <a:solidFill>
                  <a:prstClr val="black"/>
                </a:solidFill>
                <a:latin typeface="Century Gothic" panose="020B0502020202020204" pitchFamily="34" charset="0"/>
                <a:ea typeface="Calibri" panose="020F0502020204030204" pitchFamily="34" charset="0"/>
                <a:cs typeface="Tahoma" panose="020B0604030504040204" pitchFamily="34" charset="0"/>
              </a:rPr>
              <a:t>the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mining and  </a:t>
            </a: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the energy </a:t>
            </a: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sectors</a:t>
            </a:r>
            <a:r>
              <a:rPr kumimoji="0" lang="en-GB" sz="14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National Environmental Management Act, 1999 (Act No. 107 of 1999</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810386" rtl="0" eaLnBrk="1" fontAlgn="auto" latinLnBrk="0" hangingPunct="1">
              <a:lnSpc>
                <a:spcPct val="115000"/>
              </a:lnSpc>
              <a:spcBef>
                <a:spcPts val="600"/>
              </a:spcBef>
              <a:spcAft>
                <a:spcPts val="0"/>
              </a:spcAft>
              <a:buClrTx/>
              <a:buSzTx/>
              <a:tabLst/>
              <a:defRPr/>
            </a:pP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Has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 direct impact on legislative and other measures to reduce carbon </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emissions</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 energy efficiency and mitigation of the impact of the </a:t>
            </a: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generation, refinement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and use of energy on the environment.</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Mineral and Petroleum Resources Development Act, 2002 (Act No. 28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Disaster Management Act, 2002 (Act No. 57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Hazardous Substances Act, 1973 (Act No. 16 of 1973); and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National Ports Act, 2005 (Act No. 12 of 2005).</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Mine Health and Safety Act (Act no 29 of 1996)</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smtClean="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MPRDA -Mineral </a:t>
            </a: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and Petroleum Resources Development Act (Act no 28 of 2002)</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810386" rtl="0" eaLnBrk="1" fontAlgn="auto" latinLnBrk="0" hangingPunct="1">
              <a:lnSpc>
                <a:spcPct val="115000"/>
              </a:lnSpc>
              <a:spcBef>
                <a:spcPts val="60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Tahoma" panose="020B0604030504040204" pitchFamily="34" charset="0"/>
              </a:rPr>
              <a:t>The National Energy Act, 2008 (Act No. 34 of 2008) </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7</a:t>
            </a:fld>
            <a:endParaRPr lang="en-US" altLang="en-US" dirty="0"/>
          </a:p>
        </p:txBody>
      </p:sp>
    </p:spTree>
    <p:extLst>
      <p:ext uri="{BB962C8B-B14F-4D97-AF65-F5344CB8AC3E}">
        <p14:creationId xmlns:p14="http://schemas.microsoft.com/office/powerpoint/2010/main" val="13390113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5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National Solar Water Heater Programme</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70</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4"/>
          <p:cNvGraphicFramePr>
            <a:graphicFrameLocks/>
          </p:cNvGraphicFramePr>
          <p:nvPr>
            <p:extLst>
              <p:ext uri="{D42A27DB-BD31-4B8C-83A1-F6EECF244321}">
                <p14:modId xmlns:p14="http://schemas.microsoft.com/office/powerpoint/2010/main" val="231068708"/>
              </p:ext>
            </p:extLst>
          </p:nvPr>
        </p:nvGraphicFramePr>
        <p:xfrm>
          <a:off x="435609" y="918169"/>
          <a:ext cx="7840980" cy="4363782"/>
        </p:xfrm>
        <a:graphic>
          <a:graphicData uri="http://schemas.openxmlformats.org/drawingml/2006/table">
            <a:tbl>
              <a:tblPr firstRow="1" bandRow="1"/>
              <a:tblGrid>
                <a:gridCol w="3708202">
                  <a:extLst>
                    <a:ext uri="{9D8B030D-6E8A-4147-A177-3AD203B41FA5}">
                      <a16:colId xmlns:a16="http://schemas.microsoft.com/office/drawing/2014/main" val="20001"/>
                    </a:ext>
                  </a:extLst>
                </a:gridCol>
                <a:gridCol w="2431660">
                  <a:extLst>
                    <a:ext uri="{9D8B030D-6E8A-4147-A177-3AD203B41FA5}">
                      <a16:colId xmlns:a16="http://schemas.microsoft.com/office/drawing/2014/main" val="20002"/>
                    </a:ext>
                  </a:extLst>
                </a:gridCol>
                <a:gridCol w="1701118">
                  <a:extLst>
                    <a:ext uri="{9D8B030D-6E8A-4147-A177-3AD203B41FA5}">
                      <a16:colId xmlns:a16="http://schemas.microsoft.com/office/drawing/2014/main" val="20003"/>
                    </a:ext>
                  </a:extLst>
                </a:gridCol>
              </a:tblGrid>
              <a:tr h="1343413">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MUNICIPALITY</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APPROVED ALLOCATION(S)</a:t>
                      </a:r>
                      <a:endParaRPr kumimoji="0" lang="en-US" sz="2000" b="1" i="0" u="none" strike="noStrike" cap="none" normalizeH="0" baseline="0" dirty="0" smtClean="0">
                        <a:ln>
                          <a:noFill/>
                        </a:ln>
                        <a:solidFill>
                          <a:srgbClr val="FF0000"/>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PROVINCE</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654566">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err="1" smtClean="0">
                          <a:solidFill>
                            <a:schemeClr val="tx1"/>
                          </a:solidFill>
                          <a:latin typeface="Arial"/>
                          <a:ea typeface="Times New Roman"/>
                          <a:cs typeface="+mn-cs"/>
                        </a:rPr>
                        <a:t>Ethekwini</a:t>
                      </a:r>
                      <a:endParaRPr lang="en-US" sz="1600" b="0"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6 000</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3">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KwaZulu-Nata</a:t>
                      </a:r>
                      <a:r>
                        <a:rPr kumimoji="0" lang="en-US" sz="1600" b="0" i="0" u="none" strike="noStrike" cap="none" normalizeH="0" baseline="0" dirty="0" smtClean="0">
                          <a:ln>
                            <a:noFill/>
                          </a:ln>
                          <a:solidFill>
                            <a:schemeClr val="tx1"/>
                          </a:solidFill>
                          <a:effectLst/>
                          <a:latin typeface="Arial" charset="0"/>
                        </a:rPr>
                        <a:t>l</a:t>
                      </a: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18423">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err="1" smtClean="0">
                          <a:solidFill>
                            <a:schemeClr val="tx1"/>
                          </a:solidFill>
                          <a:latin typeface="Arial"/>
                          <a:ea typeface="Times New Roman"/>
                          <a:cs typeface="+mn-cs"/>
                        </a:rPr>
                        <a:t>Elundini</a:t>
                      </a:r>
                      <a:endParaRPr lang="en-US" sz="1600" b="1"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2"/>
                  </a:ext>
                </a:extLst>
              </a:tr>
              <a:tr h="87369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err="1" smtClean="0">
                          <a:ln>
                            <a:noFill/>
                          </a:ln>
                          <a:solidFill>
                            <a:schemeClr val="tx1"/>
                          </a:solidFill>
                          <a:effectLst/>
                          <a:latin typeface="Arial" charset="0"/>
                          <a:ea typeface="+mn-ea"/>
                          <a:cs typeface="+mn-cs"/>
                        </a:rPr>
                        <a:t>Mpofana</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3"/>
                  </a:ext>
                </a:extLst>
              </a:tr>
              <a:tr h="87369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Total</a:t>
                      </a:r>
                      <a:endParaRPr kumimoji="0" lang="en-US" sz="1600" b="1"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16 000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297714216"/>
                  </a:ext>
                </a:extLst>
              </a:tr>
            </a:tbl>
          </a:graphicData>
        </a:graphic>
      </p:graphicFrame>
    </p:spTree>
    <p:extLst>
      <p:ext uri="{BB962C8B-B14F-4D97-AF65-F5344CB8AC3E}">
        <p14:creationId xmlns:p14="http://schemas.microsoft.com/office/powerpoint/2010/main" val="4076311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8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National Solar Water Heater Programme</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71</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4"/>
          <p:cNvGraphicFramePr>
            <a:graphicFrameLocks/>
          </p:cNvGraphicFramePr>
          <p:nvPr>
            <p:extLst>
              <p:ext uri="{D42A27DB-BD31-4B8C-83A1-F6EECF244321}">
                <p14:modId xmlns:p14="http://schemas.microsoft.com/office/powerpoint/2010/main" val="3411967620"/>
              </p:ext>
            </p:extLst>
          </p:nvPr>
        </p:nvGraphicFramePr>
        <p:xfrm>
          <a:off x="435609" y="918169"/>
          <a:ext cx="7840980" cy="4540463"/>
        </p:xfrm>
        <a:graphic>
          <a:graphicData uri="http://schemas.openxmlformats.org/drawingml/2006/table">
            <a:tbl>
              <a:tblPr firstRow="1" bandRow="1"/>
              <a:tblGrid>
                <a:gridCol w="3708201">
                  <a:extLst>
                    <a:ext uri="{9D8B030D-6E8A-4147-A177-3AD203B41FA5}">
                      <a16:colId xmlns:a16="http://schemas.microsoft.com/office/drawing/2014/main" val="20001"/>
                    </a:ext>
                  </a:extLst>
                </a:gridCol>
                <a:gridCol w="2431660">
                  <a:extLst>
                    <a:ext uri="{9D8B030D-6E8A-4147-A177-3AD203B41FA5}">
                      <a16:colId xmlns:a16="http://schemas.microsoft.com/office/drawing/2014/main" val="20002"/>
                    </a:ext>
                  </a:extLst>
                </a:gridCol>
                <a:gridCol w="1701119">
                  <a:extLst>
                    <a:ext uri="{9D8B030D-6E8A-4147-A177-3AD203B41FA5}">
                      <a16:colId xmlns:a16="http://schemas.microsoft.com/office/drawing/2014/main" val="20003"/>
                    </a:ext>
                  </a:extLst>
                </a:gridCol>
              </a:tblGrid>
              <a:tr h="583029">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MUNICIPALITY</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APPROVED ALLOCATION(S)</a:t>
                      </a:r>
                      <a:endParaRPr kumimoji="0" lang="en-US" sz="2000" b="1" i="0" u="none" strike="noStrike" cap="none" normalizeH="0" baseline="0" dirty="0" smtClean="0">
                        <a:ln>
                          <a:noFill/>
                        </a:ln>
                        <a:solidFill>
                          <a:srgbClr val="FF0000"/>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PROVINCE</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466183">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smtClean="0">
                          <a:solidFill>
                            <a:schemeClr val="tx1"/>
                          </a:solidFill>
                          <a:latin typeface="Arial"/>
                          <a:ea typeface="Times New Roman"/>
                          <a:cs typeface="+mn-cs"/>
                        </a:rPr>
                        <a:t>Nelson Mandela Bay</a:t>
                      </a:r>
                      <a:endParaRPr lang="en-US" sz="1600" b="0"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200</a:t>
                      </a: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3">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Eastern Cape</a:t>
                      </a: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40442">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err="1" smtClean="0">
                          <a:solidFill>
                            <a:schemeClr val="tx1"/>
                          </a:solidFill>
                          <a:latin typeface="Arial"/>
                          <a:ea typeface="Times New Roman"/>
                          <a:cs typeface="+mn-cs"/>
                        </a:rPr>
                        <a:t>Makana</a:t>
                      </a:r>
                      <a:endParaRPr lang="en-US" sz="1600" b="1"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2"/>
                  </a:ext>
                </a:extLst>
              </a:tr>
              <a:tr h="622244">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err="1" smtClean="0">
                          <a:ln>
                            <a:noFill/>
                          </a:ln>
                          <a:solidFill>
                            <a:schemeClr val="tx1"/>
                          </a:solidFill>
                          <a:effectLst/>
                          <a:latin typeface="Arial" charset="0"/>
                          <a:ea typeface="+mn-ea"/>
                          <a:cs typeface="+mn-cs"/>
                        </a:rPr>
                        <a:t>Ndlambe</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0003"/>
                  </a:ext>
                </a:extLst>
              </a:tr>
              <a:tr h="443800">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Total</a:t>
                      </a:r>
                      <a:endParaRPr kumimoji="0" lang="en-US" sz="1600" b="1"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16 000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297714216"/>
                  </a:ext>
                </a:extLst>
              </a:tr>
              <a:tr h="622244">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smtClean="0">
                          <a:solidFill>
                            <a:schemeClr val="tx1"/>
                          </a:solidFill>
                          <a:latin typeface="Arial"/>
                          <a:ea typeface="Times New Roman"/>
                          <a:cs typeface="+mn-cs"/>
                        </a:rPr>
                        <a:t>The City of Tshwane</a:t>
                      </a:r>
                      <a:endParaRPr lang="en-US" sz="1600" b="0"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50 00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3">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Gauteng</a:t>
                      </a:r>
                      <a:endParaRPr kumimoji="0" lang="en-US" sz="1600" b="1"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944193887"/>
                  </a:ext>
                </a:extLst>
              </a:tr>
              <a:tr h="622244">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algn="ctr" defTabSz="914400" rtl="0" eaLnBrk="1" fontAlgn="b" latinLnBrk="0" hangingPunct="1">
                        <a:spcBef>
                          <a:spcPts val="0"/>
                        </a:spcBef>
                        <a:spcAft>
                          <a:spcPts val="0"/>
                        </a:spcAft>
                      </a:pPr>
                      <a:r>
                        <a:rPr lang="en-US" sz="1600" b="0" kern="1200" dirty="0" smtClean="0">
                          <a:solidFill>
                            <a:schemeClr val="tx1"/>
                          </a:solidFill>
                          <a:latin typeface="Arial"/>
                          <a:ea typeface="Times New Roman"/>
                          <a:cs typeface="+mn-cs"/>
                        </a:rPr>
                        <a:t>Ekurhuleni</a:t>
                      </a:r>
                      <a:endParaRPr lang="en-US" sz="1600" b="1" kern="1200" dirty="0">
                        <a:solidFill>
                          <a:schemeClr val="tx1"/>
                        </a:solidFill>
                        <a:latin typeface="Arial"/>
                        <a:ea typeface="Times New Roman"/>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5 000</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1865215446"/>
                  </a:ext>
                </a:extLst>
              </a:tr>
              <a:tr h="622244">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Total</a:t>
                      </a:r>
                      <a:endParaRPr kumimoji="0" lang="en-US" sz="1600" b="1" i="0" u="none" strike="noStrike" kern="1200" cap="none" normalizeH="0" baseline="0" dirty="0">
                        <a:ln>
                          <a:noFill/>
                        </a:ln>
                        <a:solidFill>
                          <a:schemeClr val="tx1"/>
                        </a:solidFill>
                        <a:effectLst/>
                        <a:latin typeface="Arial" charset="0"/>
                        <a:ea typeface="+mn-ea"/>
                        <a:cs typeface="+mn-cs"/>
                      </a:endParaRPr>
                    </a:p>
                  </a:txBody>
                  <a:tcPr marL="68583" marR="6858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10 000 </a:t>
                      </a:r>
                    </a:p>
                  </a:txBody>
                  <a:tcPr marL="91444" marR="91444" marT="45731" marB="45731"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charset="0"/>
                        <a:ea typeface="+mn-ea"/>
                        <a:cs typeface="+mn-cs"/>
                      </a:endParaRPr>
                    </a:p>
                  </a:txBody>
                  <a:tcPr marL="91444" marR="91444" marT="45731" marB="45731" anchor="ctr" horzOverflow="overflow"/>
                </a:tc>
                <a:extLst>
                  <a:ext uri="{0D108BD9-81ED-4DB2-BD59-A6C34878D82A}">
                    <a16:rowId xmlns:a16="http://schemas.microsoft.com/office/drawing/2014/main" val="3785625996"/>
                  </a:ext>
                </a:extLst>
              </a:tr>
            </a:tbl>
          </a:graphicData>
        </a:graphic>
      </p:graphicFrame>
    </p:spTree>
    <p:extLst>
      <p:ext uri="{BB962C8B-B14F-4D97-AF65-F5344CB8AC3E}">
        <p14:creationId xmlns:p14="http://schemas.microsoft.com/office/powerpoint/2010/main" val="37253817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40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72</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 name="Chart 8"/>
          <p:cNvGraphicFramePr>
            <a:graphicFrameLocks/>
          </p:cNvGraphicFramePr>
          <p:nvPr>
            <p:extLst>
              <p:ext uri="{D42A27DB-BD31-4B8C-83A1-F6EECF244321}">
                <p14:modId xmlns:p14="http://schemas.microsoft.com/office/powerpoint/2010/main" val="1443031293"/>
              </p:ext>
            </p:extLst>
          </p:nvPr>
        </p:nvGraphicFramePr>
        <p:xfrm>
          <a:off x="435609" y="918169"/>
          <a:ext cx="7840980" cy="46388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6661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28"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PETROLEUM REGULATIONS</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73</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8"/>
          <p:cNvGraphicFramePr>
            <a:graphicFrameLocks/>
          </p:cNvGraphicFramePr>
          <p:nvPr>
            <p:extLst>
              <p:ext uri="{D42A27DB-BD31-4B8C-83A1-F6EECF244321}">
                <p14:modId xmlns:p14="http://schemas.microsoft.com/office/powerpoint/2010/main" val="3107882471"/>
              </p:ext>
            </p:extLst>
          </p:nvPr>
        </p:nvGraphicFramePr>
        <p:xfrm>
          <a:off x="435609" y="918169"/>
          <a:ext cx="7840980" cy="4580857"/>
        </p:xfrm>
        <a:graphic>
          <a:graphicData uri="http://schemas.openxmlformats.org/drawingml/2006/table">
            <a:tbl>
              <a:tblPr firstRow="1" bandRow="1"/>
              <a:tblGrid>
                <a:gridCol w="1475078">
                  <a:extLst>
                    <a:ext uri="{9D8B030D-6E8A-4147-A177-3AD203B41FA5}">
                      <a16:colId xmlns:a16="http://schemas.microsoft.com/office/drawing/2014/main" val="2172892714"/>
                    </a:ext>
                  </a:extLst>
                </a:gridCol>
                <a:gridCol w="1569492">
                  <a:extLst>
                    <a:ext uri="{9D8B030D-6E8A-4147-A177-3AD203B41FA5}">
                      <a16:colId xmlns:a16="http://schemas.microsoft.com/office/drawing/2014/main" val="3956648169"/>
                    </a:ext>
                  </a:extLst>
                </a:gridCol>
                <a:gridCol w="2197290">
                  <a:extLst>
                    <a:ext uri="{9D8B030D-6E8A-4147-A177-3AD203B41FA5}">
                      <a16:colId xmlns:a16="http://schemas.microsoft.com/office/drawing/2014/main" val="1870109181"/>
                    </a:ext>
                  </a:extLst>
                </a:gridCol>
                <a:gridCol w="2599120">
                  <a:extLst>
                    <a:ext uri="{9D8B030D-6E8A-4147-A177-3AD203B41FA5}">
                      <a16:colId xmlns:a16="http://schemas.microsoft.com/office/drawing/2014/main" val="2741601956"/>
                    </a:ext>
                  </a:extLst>
                </a:gridCol>
              </a:tblGrid>
              <a:tr h="440457">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l" fontAlgn="b"/>
                      <a:r>
                        <a:rPr lang="en-ZA" sz="2000" b="1" i="0" u="none" strike="noStrike" dirty="0">
                          <a:solidFill>
                            <a:srgbClr val="000000"/>
                          </a:solidFill>
                          <a:effectLst/>
                          <a:latin typeface="Calibri" panose="020F0502020204030204" pitchFamily="34" charset="0"/>
                        </a:rPr>
                        <a:t>Region</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l" fontAlgn="b"/>
                      <a:r>
                        <a:rPr lang="en-ZA" sz="2000" b="1" i="0" u="none" strike="noStrike">
                          <a:solidFill>
                            <a:srgbClr val="000000"/>
                          </a:solidFill>
                          <a:effectLst/>
                          <a:latin typeface="Calibri" panose="020F0502020204030204" pitchFamily="34" charset="0"/>
                        </a:rPr>
                        <a:t>Monthly</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l" fontAlgn="b"/>
                      <a:r>
                        <a:rPr lang="en-ZA" sz="2000" b="1" i="0" u="none" strike="noStrike">
                          <a:solidFill>
                            <a:srgbClr val="000000"/>
                          </a:solidFill>
                          <a:effectLst/>
                          <a:latin typeface="Calibri" panose="020F0502020204030204" pitchFamily="34" charset="0"/>
                        </a:rPr>
                        <a:t>Annual Inspections</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849660" rtl="0" eaLnBrk="1" latinLnBrk="0" hangingPunct="1">
                        <a:defRPr sz="1673" b="1" kern="1200">
                          <a:solidFill>
                            <a:schemeClr val="lt1"/>
                          </a:solidFill>
                          <a:latin typeface="Calibri"/>
                        </a:defRPr>
                      </a:lvl1pPr>
                      <a:lvl2pPr marL="424830" algn="l" defTabSz="849660" rtl="0" eaLnBrk="1" latinLnBrk="0" hangingPunct="1">
                        <a:defRPr sz="1673" b="1" kern="1200">
                          <a:solidFill>
                            <a:schemeClr val="lt1"/>
                          </a:solidFill>
                          <a:latin typeface="Calibri"/>
                        </a:defRPr>
                      </a:lvl2pPr>
                      <a:lvl3pPr marL="849660" algn="l" defTabSz="849660" rtl="0" eaLnBrk="1" latinLnBrk="0" hangingPunct="1">
                        <a:defRPr sz="1673" b="1" kern="1200">
                          <a:solidFill>
                            <a:schemeClr val="lt1"/>
                          </a:solidFill>
                          <a:latin typeface="Calibri"/>
                        </a:defRPr>
                      </a:lvl3pPr>
                      <a:lvl4pPr marL="1274491" algn="l" defTabSz="849660" rtl="0" eaLnBrk="1" latinLnBrk="0" hangingPunct="1">
                        <a:defRPr sz="1673" b="1" kern="1200">
                          <a:solidFill>
                            <a:schemeClr val="lt1"/>
                          </a:solidFill>
                          <a:latin typeface="Calibri"/>
                        </a:defRPr>
                      </a:lvl4pPr>
                      <a:lvl5pPr marL="1699321" algn="l" defTabSz="849660" rtl="0" eaLnBrk="1" latinLnBrk="0" hangingPunct="1">
                        <a:defRPr sz="1673" b="1" kern="1200">
                          <a:solidFill>
                            <a:schemeClr val="lt1"/>
                          </a:solidFill>
                          <a:latin typeface="Calibri"/>
                        </a:defRPr>
                      </a:lvl5pPr>
                      <a:lvl6pPr marL="2124151" algn="l" defTabSz="849660" rtl="0" eaLnBrk="1" latinLnBrk="0" hangingPunct="1">
                        <a:defRPr sz="1673" b="1" kern="1200">
                          <a:solidFill>
                            <a:schemeClr val="lt1"/>
                          </a:solidFill>
                          <a:latin typeface="Calibri"/>
                        </a:defRPr>
                      </a:lvl6pPr>
                      <a:lvl7pPr marL="2548981" algn="l" defTabSz="849660" rtl="0" eaLnBrk="1" latinLnBrk="0" hangingPunct="1">
                        <a:defRPr sz="1673" b="1" kern="1200">
                          <a:solidFill>
                            <a:schemeClr val="lt1"/>
                          </a:solidFill>
                          <a:latin typeface="Calibri"/>
                        </a:defRPr>
                      </a:lvl7pPr>
                      <a:lvl8pPr marL="2973812" algn="l" defTabSz="849660" rtl="0" eaLnBrk="1" latinLnBrk="0" hangingPunct="1">
                        <a:defRPr sz="1673" b="1" kern="1200">
                          <a:solidFill>
                            <a:schemeClr val="lt1"/>
                          </a:solidFill>
                          <a:latin typeface="Calibri"/>
                        </a:defRPr>
                      </a:lvl8pPr>
                      <a:lvl9pPr marL="3398642" algn="l" defTabSz="849660" rtl="0" eaLnBrk="1" latinLnBrk="0" hangingPunct="1">
                        <a:defRPr sz="1673" b="1" kern="1200">
                          <a:solidFill>
                            <a:schemeClr val="lt1"/>
                          </a:solidFill>
                          <a:latin typeface="Calibri"/>
                        </a:defRPr>
                      </a:lvl9pPr>
                    </a:lstStyle>
                    <a:p>
                      <a:pPr algn="l" fontAlgn="b"/>
                      <a:r>
                        <a:rPr lang="en-ZA" sz="2000" b="1" i="0" u="none" strike="noStrike" dirty="0">
                          <a:solidFill>
                            <a:srgbClr val="000000"/>
                          </a:solidFill>
                          <a:effectLst/>
                          <a:latin typeface="Calibri" panose="020F0502020204030204" pitchFamily="34" charset="0"/>
                        </a:rPr>
                        <a:t>Annual Diesel and Petrol Samples </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881879488"/>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dirty="0">
                          <a:solidFill>
                            <a:srgbClr val="000000"/>
                          </a:solidFill>
                          <a:effectLst/>
                          <a:latin typeface="Calibri" panose="020F0502020204030204" pitchFamily="34" charset="0"/>
                        </a:rPr>
                        <a:t>Gauteng</a:t>
                      </a:r>
                    </a:p>
                  </a:txBody>
                  <a:tcPr marL="7144" marR="7144" marT="7144"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25</a:t>
                      </a:r>
                    </a:p>
                  </a:txBody>
                  <a:tcPr marL="7144" marR="7144" marT="7144"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dirty="0">
                          <a:solidFill>
                            <a:srgbClr val="000000"/>
                          </a:solidFill>
                          <a:effectLst/>
                          <a:latin typeface="Calibri" panose="020F0502020204030204" pitchFamily="34" charset="0"/>
                        </a:rPr>
                        <a:t>300</a:t>
                      </a:r>
                    </a:p>
                  </a:txBody>
                  <a:tcPr marL="7144" marR="7144" marT="7144"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170</a:t>
                      </a:r>
                    </a:p>
                  </a:txBody>
                  <a:tcPr marL="7144" marR="7144" marT="7144"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90344366"/>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a:solidFill>
                            <a:srgbClr val="000000"/>
                          </a:solidFill>
                          <a:effectLst/>
                          <a:latin typeface="Calibri" panose="020F0502020204030204" pitchFamily="34" charset="0"/>
                        </a:rPr>
                        <a:t>KZN</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20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240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dirty="0">
                          <a:solidFill>
                            <a:srgbClr val="000000"/>
                          </a:solidFill>
                          <a:effectLst/>
                          <a:latin typeface="Calibri" panose="020F0502020204030204" pitchFamily="34" charset="0"/>
                        </a:rPr>
                        <a:t>160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55544330"/>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a:solidFill>
                            <a:srgbClr val="000000"/>
                          </a:solidFill>
                          <a:effectLst/>
                          <a:latin typeface="Calibri" panose="020F0502020204030204" pitchFamily="34" charset="0"/>
                        </a:rPr>
                        <a:t>Limpopo</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15</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180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dirty="0">
                          <a:solidFill>
                            <a:srgbClr val="000000"/>
                          </a:solidFill>
                          <a:effectLst/>
                          <a:latin typeface="Calibri" panose="020F0502020204030204" pitchFamily="34" charset="0"/>
                        </a:rPr>
                        <a:t>140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58092018"/>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a:solidFill>
                            <a:srgbClr val="000000"/>
                          </a:solidFill>
                          <a:effectLst/>
                          <a:latin typeface="Calibri" panose="020F0502020204030204" pitchFamily="34" charset="0"/>
                        </a:rPr>
                        <a:t>Free State</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15</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180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130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820411315"/>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dirty="0">
                          <a:solidFill>
                            <a:srgbClr val="000000"/>
                          </a:solidFill>
                          <a:effectLst/>
                          <a:latin typeface="Calibri" panose="020F0502020204030204" pitchFamily="34" charset="0"/>
                        </a:rPr>
                        <a:t>Eastern Cape</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15</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180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120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627274731"/>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a:solidFill>
                            <a:srgbClr val="000000"/>
                          </a:solidFill>
                          <a:effectLst/>
                          <a:latin typeface="Calibri" panose="020F0502020204030204" pitchFamily="34" charset="0"/>
                        </a:rPr>
                        <a:t>North West</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15</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180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120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046445571"/>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a:solidFill>
                            <a:srgbClr val="000000"/>
                          </a:solidFill>
                          <a:effectLst/>
                          <a:latin typeface="Calibri" panose="020F0502020204030204" pitchFamily="34" charset="0"/>
                        </a:rPr>
                        <a:t>MP</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120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120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81962602"/>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0" i="0" u="none" strike="noStrike">
                          <a:solidFill>
                            <a:srgbClr val="000000"/>
                          </a:solidFill>
                          <a:effectLst/>
                          <a:latin typeface="Calibri" panose="020F0502020204030204" pitchFamily="34" charset="0"/>
                        </a:rPr>
                        <a:t>NC</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120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0" i="0" u="none" strike="noStrike">
                          <a:solidFill>
                            <a:srgbClr val="000000"/>
                          </a:solidFill>
                          <a:effectLst/>
                          <a:latin typeface="Calibri" panose="020F0502020204030204" pitchFamily="34" charset="0"/>
                        </a:rPr>
                        <a:t>120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906013509"/>
                  </a:ext>
                </a:extLst>
              </a:tr>
              <a:tr h="440457">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l" fontAlgn="b"/>
                      <a:r>
                        <a:rPr lang="en-ZA" sz="2000" b="1" i="0" u="none" strike="noStrike">
                          <a:solidFill>
                            <a:srgbClr val="000000"/>
                          </a:solidFill>
                          <a:effectLst/>
                          <a:latin typeface="Calibri" panose="020F0502020204030204" pitchFamily="34" charset="0"/>
                        </a:rPr>
                        <a:t>Total</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1" i="0" u="none" strike="noStrike">
                          <a:solidFill>
                            <a:srgbClr val="000000"/>
                          </a:solidFill>
                          <a:effectLst/>
                          <a:latin typeface="Calibri" panose="020F0502020204030204" pitchFamily="34" charset="0"/>
                        </a:rPr>
                        <a:t>125</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1" i="0" u="none" strike="noStrike">
                          <a:solidFill>
                            <a:srgbClr val="000000"/>
                          </a:solidFill>
                          <a:effectLst/>
                          <a:latin typeface="Calibri" panose="020F0502020204030204" pitchFamily="34" charset="0"/>
                        </a:rPr>
                        <a:t>1500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849660" rtl="0" eaLnBrk="1" latinLnBrk="0" hangingPunct="1">
                        <a:defRPr sz="1673" kern="1200">
                          <a:solidFill>
                            <a:schemeClr val="dk1"/>
                          </a:solidFill>
                          <a:latin typeface="Calibri"/>
                        </a:defRPr>
                      </a:lvl1pPr>
                      <a:lvl2pPr marL="424830" algn="l" defTabSz="849660" rtl="0" eaLnBrk="1" latinLnBrk="0" hangingPunct="1">
                        <a:defRPr sz="1673" kern="1200">
                          <a:solidFill>
                            <a:schemeClr val="dk1"/>
                          </a:solidFill>
                          <a:latin typeface="Calibri"/>
                        </a:defRPr>
                      </a:lvl2pPr>
                      <a:lvl3pPr marL="849660" algn="l" defTabSz="849660" rtl="0" eaLnBrk="1" latinLnBrk="0" hangingPunct="1">
                        <a:defRPr sz="1673" kern="1200">
                          <a:solidFill>
                            <a:schemeClr val="dk1"/>
                          </a:solidFill>
                          <a:latin typeface="Calibri"/>
                        </a:defRPr>
                      </a:lvl3pPr>
                      <a:lvl4pPr marL="1274491" algn="l" defTabSz="849660" rtl="0" eaLnBrk="1" latinLnBrk="0" hangingPunct="1">
                        <a:defRPr sz="1673" kern="1200">
                          <a:solidFill>
                            <a:schemeClr val="dk1"/>
                          </a:solidFill>
                          <a:latin typeface="Calibri"/>
                        </a:defRPr>
                      </a:lvl4pPr>
                      <a:lvl5pPr marL="1699321" algn="l" defTabSz="849660" rtl="0" eaLnBrk="1" latinLnBrk="0" hangingPunct="1">
                        <a:defRPr sz="1673" kern="1200">
                          <a:solidFill>
                            <a:schemeClr val="dk1"/>
                          </a:solidFill>
                          <a:latin typeface="Calibri"/>
                        </a:defRPr>
                      </a:lvl5pPr>
                      <a:lvl6pPr marL="2124151" algn="l" defTabSz="849660" rtl="0" eaLnBrk="1" latinLnBrk="0" hangingPunct="1">
                        <a:defRPr sz="1673" kern="1200">
                          <a:solidFill>
                            <a:schemeClr val="dk1"/>
                          </a:solidFill>
                          <a:latin typeface="Calibri"/>
                        </a:defRPr>
                      </a:lvl6pPr>
                      <a:lvl7pPr marL="2548981" algn="l" defTabSz="849660" rtl="0" eaLnBrk="1" latinLnBrk="0" hangingPunct="1">
                        <a:defRPr sz="1673" kern="1200">
                          <a:solidFill>
                            <a:schemeClr val="dk1"/>
                          </a:solidFill>
                          <a:latin typeface="Calibri"/>
                        </a:defRPr>
                      </a:lvl7pPr>
                      <a:lvl8pPr marL="2973812" algn="l" defTabSz="849660" rtl="0" eaLnBrk="1" latinLnBrk="0" hangingPunct="1">
                        <a:defRPr sz="1673" kern="1200">
                          <a:solidFill>
                            <a:schemeClr val="dk1"/>
                          </a:solidFill>
                          <a:latin typeface="Calibri"/>
                        </a:defRPr>
                      </a:lvl8pPr>
                      <a:lvl9pPr marL="3398642" algn="l" defTabSz="849660" rtl="0" eaLnBrk="1" latinLnBrk="0" hangingPunct="1">
                        <a:defRPr sz="1673" kern="1200">
                          <a:solidFill>
                            <a:schemeClr val="dk1"/>
                          </a:solidFill>
                          <a:latin typeface="Calibri"/>
                        </a:defRPr>
                      </a:lvl9pPr>
                    </a:lstStyle>
                    <a:p>
                      <a:pPr algn="r" fontAlgn="b"/>
                      <a:r>
                        <a:rPr lang="en-ZA" sz="2000" b="1" i="0" u="none" strike="noStrike" dirty="0">
                          <a:solidFill>
                            <a:srgbClr val="000000"/>
                          </a:solidFill>
                          <a:effectLst/>
                          <a:latin typeface="Calibri" panose="020F0502020204030204" pitchFamily="34" charset="0"/>
                        </a:rPr>
                        <a:t>1080</a:t>
                      </a:r>
                    </a:p>
                  </a:txBody>
                  <a:tcPr marL="7144" marR="7144" marT="714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08476900"/>
                  </a:ext>
                </a:extLst>
              </a:tr>
            </a:tbl>
          </a:graphicData>
        </a:graphic>
      </p:graphicFrame>
    </p:spTree>
    <p:extLst>
      <p:ext uri="{BB962C8B-B14F-4D97-AF65-F5344CB8AC3E}">
        <p14:creationId xmlns:p14="http://schemas.microsoft.com/office/powerpoint/2010/main" val="1694681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5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a:solidFill>
                  <a:prstClr val="white"/>
                </a:solidFill>
              </a:rPr>
              <a:t>NUMBER OF SMME’s SUPPORTED</a:t>
            </a:r>
            <a:endParaRPr lang="en-ZA" sz="3200" baseline="30000" dirty="0">
              <a:solidFill>
                <a:prstClr val="white"/>
              </a:solidFill>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74</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7"/>
          <p:cNvGraphicFramePr>
            <a:graphicFrameLocks/>
          </p:cNvGraphicFramePr>
          <p:nvPr>
            <p:extLst>
              <p:ext uri="{D42A27DB-BD31-4B8C-83A1-F6EECF244321}">
                <p14:modId xmlns:p14="http://schemas.microsoft.com/office/powerpoint/2010/main" val="739248371"/>
              </p:ext>
            </p:extLst>
          </p:nvPr>
        </p:nvGraphicFramePr>
        <p:xfrm>
          <a:off x="435609" y="918170"/>
          <a:ext cx="7840980" cy="42479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04800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47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75</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Content Placeholder 5"/>
          <p:cNvGraphicFramePr>
            <a:graphicFrameLocks/>
          </p:cNvGraphicFramePr>
          <p:nvPr>
            <p:extLst>
              <p:ext uri="{D42A27DB-BD31-4B8C-83A1-F6EECF244321}">
                <p14:modId xmlns:p14="http://schemas.microsoft.com/office/powerpoint/2010/main" val="4257177075"/>
              </p:ext>
            </p:extLst>
          </p:nvPr>
        </p:nvGraphicFramePr>
        <p:xfrm>
          <a:off x="435610" y="1024649"/>
          <a:ext cx="7840979" cy="4316798"/>
        </p:xfrm>
        <a:graphic>
          <a:graphicData uri="http://schemas.openxmlformats.org/drawingml/2006/table">
            <a:tbl>
              <a:tblPr firstRow="1" firstCol="1" bandRow="1"/>
              <a:tblGrid>
                <a:gridCol w="1008874">
                  <a:extLst>
                    <a:ext uri="{9D8B030D-6E8A-4147-A177-3AD203B41FA5}">
                      <a16:colId xmlns:a16="http://schemas.microsoft.com/office/drawing/2014/main" val="112927627"/>
                    </a:ext>
                  </a:extLst>
                </a:gridCol>
                <a:gridCol w="1583687">
                  <a:extLst>
                    <a:ext uri="{9D8B030D-6E8A-4147-A177-3AD203B41FA5}">
                      <a16:colId xmlns:a16="http://schemas.microsoft.com/office/drawing/2014/main" val="1933475488"/>
                    </a:ext>
                  </a:extLst>
                </a:gridCol>
                <a:gridCol w="2081043">
                  <a:extLst>
                    <a:ext uri="{9D8B030D-6E8A-4147-A177-3AD203B41FA5}">
                      <a16:colId xmlns:a16="http://schemas.microsoft.com/office/drawing/2014/main" val="1924180744"/>
                    </a:ext>
                  </a:extLst>
                </a:gridCol>
                <a:gridCol w="3167375">
                  <a:extLst>
                    <a:ext uri="{9D8B030D-6E8A-4147-A177-3AD203B41FA5}">
                      <a16:colId xmlns:a16="http://schemas.microsoft.com/office/drawing/2014/main" val="1027559924"/>
                    </a:ext>
                  </a:extLst>
                </a:gridCol>
              </a:tblGrid>
              <a:tr h="61032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b="1">
                          <a:effectLst/>
                          <a:latin typeface="Arial" panose="020B060402020202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1100" b="1">
                          <a:effectLst/>
                          <a:latin typeface="Arial" panose="020B0604020202020204" pitchFamily="34" charset="0"/>
                          <a:ea typeface="Calibri" panose="020F0502020204030204" pitchFamily="34" charset="0"/>
                          <a:cs typeface="Times New Roman" panose="02020603050405020304" pitchFamily="18" charset="0"/>
                        </a:rPr>
                        <a:t>COMPANY NAME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1100" b="1">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11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111893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1000"/>
                        </a:spcAft>
                      </a:pPr>
                      <a:r>
                        <a:rPr lang="en-ZA" sz="11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Eastern Cape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Stutt Quarries cc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Khayalethu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1. Community Development Project: School Laboratory Equipment and Internet provision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2. Infrastructure Project: Renovations at ACVV Khayalethu Youth Centre Renovation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61032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East London Bricks (Pty) Ltd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East London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 Infrastructure Project: School Renovation Project in East London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106172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Free State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Afrimat Aggregates KZN (Pty) Ltd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Maluti a Phofung municipality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1.Provision of bursaries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2.The move for life programme (Mini Chess) for primary schools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30516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Seriti Coal (Pty) Ltd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Metsimaholo Municipality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1.Extension of Refengkgotso Clinic</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61032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Hendrik Sand van Heerden (Pty) Ltd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Matjhabeng municipality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1.Water Reticulation Project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bl>
          </a:graphicData>
        </a:graphic>
      </p:graphicFrame>
    </p:spTree>
    <p:extLst>
      <p:ext uri="{BB962C8B-B14F-4D97-AF65-F5344CB8AC3E}">
        <p14:creationId xmlns:p14="http://schemas.microsoft.com/office/powerpoint/2010/main" val="838625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76</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5"/>
          <p:cNvGraphicFramePr>
            <a:graphicFrameLocks/>
          </p:cNvGraphicFramePr>
          <p:nvPr>
            <p:extLst>
              <p:ext uri="{D42A27DB-BD31-4B8C-83A1-F6EECF244321}">
                <p14:modId xmlns:p14="http://schemas.microsoft.com/office/powerpoint/2010/main" val="1234100159"/>
              </p:ext>
            </p:extLst>
          </p:nvPr>
        </p:nvGraphicFramePr>
        <p:xfrm>
          <a:off x="435609" y="993204"/>
          <a:ext cx="7840981" cy="4511852"/>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830874">
                  <a:extLst>
                    <a:ext uri="{9D8B030D-6E8A-4147-A177-3AD203B41FA5}">
                      <a16:colId xmlns:a16="http://schemas.microsoft.com/office/drawing/2014/main" val="1933475488"/>
                    </a:ext>
                  </a:extLst>
                </a:gridCol>
                <a:gridCol w="2483350">
                  <a:extLst>
                    <a:ext uri="{9D8B030D-6E8A-4147-A177-3AD203B41FA5}">
                      <a16:colId xmlns:a16="http://schemas.microsoft.com/office/drawing/2014/main" val="1924180744"/>
                    </a:ext>
                  </a:extLst>
                </a:gridCol>
                <a:gridCol w="2703693">
                  <a:extLst>
                    <a:ext uri="{9D8B030D-6E8A-4147-A177-3AD203B41FA5}">
                      <a16:colId xmlns:a16="http://schemas.microsoft.com/office/drawing/2014/main" val="1027559924"/>
                    </a:ext>
                  </a:extLst>
                </a:gridCol>
              </a:tblGrid>
              <a:tr h="45915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75584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Gauteng</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Harmony </a:t>
                      </a:r>
                      <a:r>
                        <a:rPr lang="en-ZA" sz="900" dirty="0" err="1">
                          <a:effectLst/>
                          <a:latin typeface="Arial" panose="020B0604020202020204" pitchFamily="34" charset="0"/>
                          <a:ea typeface="Calibri" panose="020F0502020204030204" pitchFamily="34" charset="0"/>
                          <a:cs typeface="Times New Roman" panose="02020603050405020304" pitchFamily="18" charset="0"/>
                        </a:rPr>
                        <a:t>Kusasalethu</a:t>
                      </a:r>
                      <a:r>
                        <a:rPr lang="en-ZA" sz="900" dirty="0">
                          <a:effectLst/>
                          <a:latin typeface="Arial" panose="020B0604020202020204" pitchFamily="34" charset="0"/>
                          <a:ea typeface="Calibri" panose="020F0502020204030204" pitchFamily="34" charset="0"/>
                          <a:cs typeface="Times New Roman" panose="02020603050405020304" pitchFamily="18" charset="0"/>
                        </a:rPr>
                        <a:t> Operation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err="1">
                          <a:effectLst/>
                          <a:latin typeface="Arial" panose="020B0604020202020204" pitchFamily="34" charset="0"/>
                          <a:ea typeface="Calibri" panose="020F0502020204030204" pitchFamily="34" charset="0"/>
                          <a:cs typeface="Times New Roman" panose="02020603050405020304" pitchFamily="18" charset="0"/>
                        </a:rPr>
                        <a:t>Khutsong</a:t>
                      </a:r>
                      <a:r>
                        <a:rPr lang="en-ZA" sz="900" dirty="0">
                          <a:effectLst/>
                          <a:latin typeface="Arial" panose="020B0604020202020204" pitchFamily="34" charset="0"/>
                          <a:ea typeface="Calibri" panose="020F0502020204030204" pitchFamily="34" charset="0"/>
                          <a:cs typeface="Times New Roman" panose="02020603050405020304" pitchFamily="18" charset="0"/>
                        </a:rPr>
                        <a:t> Community, </a:t>
                      </a:r>
                      <a:r>
                        <a:rPr lang="en-ZA" sz="900" dirty="0" err="1">
                          <a:effectLst/>
                          <a:latin typeface="Arial" panose="020B0604020202020204" pitchFamily="34" charset="0"/>
                          <a:ea typeface="Calibri" panose="020F0502020204030204" pitchFamily="34" charset="0"/>
                          <a:cs typeface="Times New Roman" panose="02020603050405020304" pitchFamily="18" charset="0"/>
                        </a:rPr>
                        <a:t>Merafong</a:t>
                      </a:r>
                      <a:r>
                        <a:rPr lang="en-ZA" sz="900" dirty="0">
                          <a:effectLst/>
                          <a:latin typeface="Arial" panose="020B0604020202020204" pitchFamily="34" charset="0"/>
                          <a:ea typeface="Calibri" panose="020F0502020204030204" pitchFamily="34" charset="0"/>
                          <a:cs typeface="Times New Roman" panose="02020603050405020304" pitchFamily="18" charset="0"/>
                        </a:rPr>
                        <a:t> Local Municipality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1.Sports facilities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630538">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Pretoria Portland Cement (PPC) </a:t>
                      </a:r>
                      <a:r>
                        <a:rPr lang="en-ZA" sz="900" dirty="0" err="1">
                          <a:effectLst/>
                          <a:latin typeface="Arial" panose="020B0604020202020204" pitchFamily="34" charset="0"/>
                          <a:ea typeface="Calibri" panose="020F0502020204030204" pitchFamily="34" charset="0"/>
                          <a:cs typeface="Times New Roman" panose="02020603050405020304" pitchFamily="18" charset="0"/>
                        </a:rPr>
                        <a:t>Mooiplaas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City of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Tshwane, Ward 106, </a:t>
                      </a:r>
                      <a:r>
                        <a:rPr lang="en-ZA" sz="900" dirty="0" err="1" smtClean="0">
                          <a:effectLst/>
                          <a:latin typeface="Arial" panose="020B0604020202020204" pitchFamily="34" charset="0"/>
                          <a:ea typeface="Calibri" panose="020F0502020204030204" pitchFamily="34" charset="0"/>
                          <a:cs typeface="Times New Roman" panose="02020603050405020304" pitchFamily="18" charset="0"/>
                        </a:rPr>
                        <a:t>Olievenhoutbosch</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900" dirty="0">
                          <a:effectLst/>
                          <a:latin typeface="Arial" panose="020B0604020202020204" pitchFamily="34" charset="0"/>
                          <a:ea typeface="Calibri" panose="020F0502020204030204" pitchFamily="34" charset="0"/>
                          <a:cs typeface="Times New Roman" panose="02020603050405020304" pitchFamily="18" charset="0"/>
                        </a:rPr>
                        <a:t>Community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1.Mobile Clinics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101231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Pretoria Portland Cement (PPC) Laezonia</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City of Johannesburg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Diepsloot but will also serve Kya Sands, Ga Malatjie and Riversand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Communities.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1.Mobile Clinics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741217">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Corobrick (Pty) Ltd - Midrand Quarry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Ekurhuleni Metropolitan Municipality Northern District,  Tembisa (Moriting Community)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1.Building of classrooms </a:t>
                      </a:r>
                      <a:r>
                        <a:rPr lang="en-ZA" sz="900" dirty="0" err="1">
                          <a:effectLst/>
                          <a:latin typeface="Arial" panose="020B0604020202020204" pitchFamily="34" charset="0"/>
                          <a:ea typeface="Calibri" panose="020F0502020204030204" pitchFamily="34" charset="0"/>
                          <a:cs typeface="Times New Roman" panose="02020603050405020304" pitchFamily="18" charset="0"/>
                        </a:rPr>
                        <a:t>Moriting</a:t>
                      </a:r>
                      <a:r>
                        <a:rPr lang="en-ZA" sz="900" dirty="0">
                          <a:effectLst/>
                          <a:latin typeface="Arial" panose="020B0604020202020204" pitchFamily="34" charset="0"/>
                          <a:ea typeface="Calibri" panose="020F0502020204030204" pitchFamily="34" charset="0"/>
                          <a:cs typeface="Times New Roman" panose="02020603050405020304" pitchFamily="18" charset="0"/>
                        </a:rPr>
                        <a:t> Primary School</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91279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Nova Bricks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City of Tshwane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Region 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 Mamelodi East ward 33 community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1.Building of Science Lab and a Library </a:t>
                      </a:r>
                      <a:r>
                        <a:rPr lang="en-ZA" sz="900" dirty="0" err="1">
                          <a:effectLst/>
                          <a:latin typeface="Arial" panose="020B0604020202020204" pitchFamily="34" charset="0"/>
                          <a:ea typeface="Calibri" panose="020F0502020204030204" pitchFamily="34" charset="0"/>
                          <a:cs typeface="Times New Roman" panose="02020603050405020304" pitchFamily="18" charset="0"/>
                        </a:rPr>
                        <a:t>Balebogeng</a:t>
                      </a:r>
                      <a:r>
                        <a:rPr lang="en-ZA" sz="900" dirty="0">
                          <a:effectLst/>
                          <a:latin typeface="Arial" panose="020B0604020202020204" pitchFamily="34" charset="0"/>
                          <a:ea typeface="Calibri" panose="020F0502020204030204" pitchFamily="34" charset="0"/>
                          <a:cs typeface="Times New Roman" panose="02020603050405020304" pitchFamily="18" charset="0"/>
                        </a:rPr>
                        <a:t> Primary School: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bl>
          </a:graphicData>
        </a:graphic>
      </p:graphicFrame>
    </p:spTree>
    <p:extLst>
      <p:ext uri="{BB962C8B-B14F-4D97-AF65-F5344CB8AC3E}">
        <p14:creationId xmlns:p14="http://schemas.microsoft.com/office/powerpoint/2010/main" val="33592698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2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77</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5"/>
          <p:cNvGraphicFramePr>
            <a:graphicFrameLocks/>
          </p:cNvGraphicFramePr>
          <p:nvPr>
            <p:extLst>
              <p:ext uri="{D42A27DB-BD31-4B8C-83A1-F6EECF244321}">
                <p14:modId xmlns:p14="http://schemas.microsoft.com/office/powerpoint/2010/main" val="3250190099"/>
              </p:ext>
            </p:extLst>
          </p:nvPr>
        </p:nvGraphicFramePr>
        <p:xfrm>
          <a:off x="435610" y="918169"/>
          <a:ext cx="7739399" cy="5052803"/>
        </p:xfrm>
        <a:graphic>
          <a:graphicData uri="http://schemas.openxmlformats.org/drawingml/2006/table">
            <a:tbl>
              <a:tblPr firstRow="1" firstCol="1" bandRow="1"/>
              <a:tblGrid>
                <a:gridCol w="1420486">
                  <a:extLst>
                    <a:ext uri="{9D8B030D-6E8A-4147-A177-3AD203B41FA5}">
                      <a16:colId xmlns:a16="http://schemas.microsoft.com/office/drawing/2014/main" val="112927627"/>
                    </a:ext>
                  </a:extLst>
                </a:gridCol>
                <a:gridCol w="2115403">
                  <a:extLst>
                    <a:ext uri="{9D8B030D-6E8A-4147-A177-3AD203B41FA5}">
                      <a16:colId xmlns:a16="http://schemas.microsoft.com/office/drawing/2014/main" val="1933475488"/>
                    </a:ext>
                  </a:extLst>
                </a:gridCol>
                <a:gridCol w="1226826">
                  <a:extLst>
                    <a:ext uri="{9D8B030D-6E8A-4147-A177-3AD203B41FA5}">
                      <a16:colId xmlns:a16="http://schemas.microsoft.com/office/drawing/2014/main" val="1924180744"/>
                    </a:ext>
                  </a:extLst>
                </a:gridCol>
                <a:gridCol w="2976684">
                  <a:extLst>
                    <a:ext uri="{9D8B030D-6E8A-4147-A177-3AD203B41FA5}">
                      <a16:colId xmlns:a16="http://schemas.microsoft.com/office/drawing/2014/main" val="1027559924"/>
                    </a:ext>
                  </a:extLst>
                </a:gridCol>
              </a:tblGrid>
              <a:tr h="49760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82199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Kwa Zulu-Natal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Future coal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1.Ingaqa School Project (Hall, Borehole, wheelchairs)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82199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Tendele coal mining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St Lucia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1.Ablution Facility and Market Stalls at St Lucia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109708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Umhlali Quarry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1.Isithebe agricultural co-operation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82199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Ndwedwe Road Quarry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1.Chelmsford clothing &amp; textile support Centre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989237">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Qala Quarry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1.Tractors Project and Implements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bl>
          </a:graphicData>
        </a:graphic>
      </p:graphicFrame>
    </p:spTree>
    <p:extLst>
      <p:ext uri="{BB962C8B-B14F-4D97-AF65-F5344CB8AC3E}">
        <p14:creationId xmlns:p14="http://schemas.microsoft.com/office/powerpoint/2010/main" val="307982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48"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78</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5"/>
          <p:cNvGraphicFramePr>
            <a:graphicFrameLocks/>
          </p:cNvGraphicFramePr>
          <p:nvPr>
            <p:extLst>
              <p:ext uri="{D42A27DB-BD31-4B8C-83A1-F6EECF244321}">
                <p14:modId xmlns:p14="http://schemas.microsoft.com/office/powerpoint/2010/main" val="2092517743"/>
              </p:ext>
            </p:extLst>
          </p:nvPr>
        </p:nvGraphicFramePr>
        <p:xfrm>
          <a:off x="435609" y="918169"/>
          <a:ext cx="7840980" cy="4877616"/>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2166915">
                  <a:extLst>
                    <a:ext uri="{9D8B030D-6E8A-4147-A177-3AD203B41FA5}">
                      <a16:colId xmlns:a16="http://schemas.microsoft.com/office/drawing/2014/main" val="1933475488"/>
                    </a:ext>
                  </a:extLst>
                </a:gridCol>
                <a:gridCol w="1946995">
                  <a:extLst>
                    <a:ext uri="{9D8B030D-6E8A-4147-A177-3AD203B41FA5}">
                      <a16:colId xmlns:a16="http://schemas.microsoft.com/office/drawing/2014/main" val="1924180744"/>
                    </a:ext>
                  </a:extLst>
                </a:gridCol>
                <a:gridCol w="2904006">
                  <a:extLst>
                    <a:ext uri="{9D8B030D-6E8A-4147-A177-3AD203B41FA5}">
                      <a16:colId xmlns:a16="http://schemas.microsoft.com/office/drawing/2014/main" val="1027559924"/>
                    </a:ext>
                  </a:extLst>
                </a:gridCol>
              </a:tblGrid>
              <a:tr h="46240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55367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Afrisam (SA)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1.Buidling of Shelter (Dinuphuzo Primary School)</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38252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Afrimat Aggregate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1.Construction of Siyathanda Crèche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549878">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Kulucrete south coast stone crushers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1.Construction of Umfolozi municipality testing centre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74647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Richards Bay Minerals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marL="0" lvl="0" indent="0" algn="l">
                        <a:lnSpc>
                          <a:spcPct val="150000"/>
                        </a:lnSpc>
                        <a:spcAft>
                          <a:spcPts val="0"/>
                        </a:spcAft>
                        <a:buFont typeface="+mj-lt"/>
                        <a:buNone/>
                      </a:pPr>
                      <a:r>
                        <a:rPr lang="en-ZA" sz="900" dirty="0">
                          <a:effectLst/>
                          <a:latin typeface="Arial" panose="020B0604020202020204" pitchFamily="34" charset="0"/>
                          <a:ea typeface="Calibri" panose="020F0502020204030204" pitchFamily="34" charset="0"/>
                          <a:cs typeface="Times New Roman" panose="02020603050405020304" pitchFamily="18" charset="0"/>
                        </a:rPr>
                        <a:t>1. Provision of 2 standby generators to health care facility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2. Construction of </a:t>
                      </a:r>
                      <a:r>
                        <a:rPr lang="en-ZA" sz="900" dirty="0" err="1">
                          <a:effectLst/>
                          <a:latin typeface="Arial" panose="020B0604020202020204" pitchFamily="34" charset="0"/>
                          <a:ea typeface="Calibri" panose="020F0502020204030204" pitchFamily="34" charset="0"/>
                          <a:cs typeface="Times New Roman" panose="02020603050405020304" pitchFamily="18" charset="0"/>
                        </a:rPr>
                        <a:t>Enxolobeni</a:t>
                      </a:r>
                      <a:r>
                        <a:rPr lang="en-ZA" sz="900" dirty="0">
                          <a:effectLst/>
                          <a:latin typeface="Arial" panose="020B0604020202020204" pitchFamily="34" charset="0"/>
                          <a:ea typeface="Calibri" panose="020F0502020204030204" pitchFamily="34" charset="0"/>
                          <a:cs typeface="Times New Roman" panose="02020603050405020304" pitchFamily="18" charset="0"/>
                        </a:rPr>
                        <a:t> science lab equipment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74328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NPC Cimpor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1.South Coast Educational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 Vegetable Farming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r h="38192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Sterkspruit Aggregate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1.Textile/PPE manufacturing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marL="288925" algn="l">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0922"/>
                  </a:ext>
                </a:extLst>
              </a:tr>
              <a:tr h="919268">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Mattioda Collabora Heavy Equipment &amp; Spares (Pty) Ltd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a:effectLst/>
                          <a:latin typeface="Arial" panose="020B0604020202020204" pitchFamily="34" charset="0"/>
                          <a:ea typeface="Calibri" panose="020F0502020204030204" pitchFamily="34" charset="0"/>
                          <a:cs typeface="Times New Roman" panose="02020603050405020304" pitchFamily="18" charset="0"/>
                        </a:rPr>
                        <a:t>Buxfarm</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1.Constructionof a community centre in </a:t>
                      </a:r>
                      <a:r>
                        <a:rPr lang="en-ZA" sz="900" dirty="0" err="1">
                          <a:effectLst/>
                          <a:latin typeface="Arial" panose="020B0604020202020204" pitchFamily="34" charset="0"/>
                          <a:ea typeface="Calibri" panose="020F0502020204030204" pitchFamily="34" charset="0"/>
                          <a:cs typeface="Times New Roman" panose="02020603050405020304" pitchFamily="18" charset="0"/>
                        </a:rPr>
                        <a:t>Buxfarm</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55956"/>
                  </a:ext>
                </a:extLst>
              </a:tr>
            </a:tbl>
          </a:graphicData>
        </a:graphic>
      </p:graphicFrame>
    </p:spTree>
    <p:extLst>
      <p:ext uri="{BB962C8B-B14F-4D97-AF65-F5344CB8AC3E}">
        <p14:creationId xmlns:p14="http://schemas.microsoft.com/office/powerpoint/2010/main" val="3043526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57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79</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5"/>
          <p:cNvGraphicFramePr>
            <a:graphicFrameLocks/>
          </p:cNvGraphicFramePr>
          <p:nvPr>
            <p:extLst>
              <p:ext uri="{D42A27DB-BD31-4B8C-83A1-F6EECF244321}">
                <p14:modId xmlns:p14="http://schemas.microsoft.com/office/powerpoint/2010/main" val="1933690117"/>
              </p:ext>
            </p:extLst>
          </p:nvPr>
        </p:nvGraphicFramePr>
        <p:xfrm>
          <a:off x="435610" y="958060"/>
          <a:ext cx="7840979" cy="5065674"/>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800907">
                  <a:extLst>
                    <a:ext uri="{9D8B030D-6E8A-4147-A177-3AD203B41FA5}">
                      <a16:colId xmlns:a16="http://schemas.microsoft.com/office/drawing/2014/main" val="1933475488"/>
                    </a:ext>
                  </a:extLst>
                </a:gridCol>
                <a:gridCol w="2026858">
                  <a:extLst>
                    <a:ext uri="{9D8B030D-6E8A-4147-A177-3AD203B41FA5}">
                      <a16:colId xmlns:a16="http://schemas.microsoft.com/office/drawing/2014/main" val="1924180744"/>
                    </a:ext>
                  </a:extLst>
                </a:gridCol>
                <a:gridCol w="3190150">
                  <a:extLst>
                    <a:ext uri="{9D8B030D-6E8A-4147-A177-3AD203B41FA5}">
                      <a16:colId xmlns:a16="http://schemas.microsoft.com/office/drawing/2014/main" val="1027559924"/>
                    </a:ext>
                  </a:extLst>
                </a:gridCol>
              </a:tblGrid>
              <a:tr h="367977">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48359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Limpopo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Boosysendal (Pty) Ltd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Matshotso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1.Electrification of 442 households in Matshotso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564188">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Ngwaabe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2.Construction of Ngwaabe combined schools science      laboratory.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72538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Two Rivers Platinum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Sekhukhune District, Fetakgomo Tubatse Local Municipality, Ntake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1.Additional classrooms at Ntake Combined School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37713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Buffelshoek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2.Construction of a bridge at Buffelshoek.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70326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Northam Platinum Limited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100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Waterberg District, </a:t>
                      </a:r>
                      <a:r>
                        <a:rPr lang="en-ZA"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Thabazimbi</a:t>
                      </a: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Local Municipality, </a:t>
                      </a:r>
                      <a:r>
                        <a:rPr lang="en-ZA" sz="11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Spitskop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1.Construction of fully equipped kitchen at Spitskop special needs school.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r h="72538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2. Provision of temporal classrooms and an administration block at Chrome mine Primary school.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0922"/>
                  </a:ext>
                </a:extLst>
              </a:tr>
              <a:tr h="73154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Nylstene</a:t>
                      </a:r>
                      <a:r>
                        <a:rPr lang="en-ZA" sz="1200" dirty="0">
                          <a:effectLst/>
                          <a:latin typeface="Arial" panose="020B0604020202020204" pitchFamily="34" charset="0"/>
                          <a:ea typeface="Calibri" panose="020F0502020204030204" pitchFamily="34" charset="0"/>
                          <a:cs typeface="Times New Roman" panose="02020603050405020304" pitchFamily="18" charset="0"/>
                        </a:rPr>
                        <a:t> (Pty) Ltd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Phagameng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Provision of water in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Phagameng</a:t>
                      </a:r>
                      <a:r>
                        <a:rPr lang="en-ZA" sz="1200" dirty="0">
                          <a:effectLst/>
                          <a:latin typeface="Arial" panose="020B0604020202020204" pitchFamily="34" charset="0"/>
                          <a:ea typeface="Calibri" panose="020F0502020204030204" pitchFamily="34" charset="0"/>
                          <a:cs typeface="Times New Roman" panose="02020603050405020304" pitchFamily="18" charset="0"/>
                        </a:rPr>
                        <a:t> Village.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55956"/>
                  </a:ext>
                </a:extLst>
              </a:tr>
            </a:tbl>
          </a:graphicData>
        </a:graphic>
      </p:graphicFrame>
    </p:spTree>
    <p:extLst>
      <p:ext uri="{BB962C8B-B14F-4D97-AF65-F5344CB8AC3E}">
        <p14:creationId xmlns:p14="http://schemas.microsoft.com/office/powerpoint/2010/main" val="272965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72592" y="2887414"/>
            <a:ext cx="3680831" cy="309999"/>
          </a:xfrm>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PART </a:t>
            </a:r>
            <a:r>
              <a:rPr dirty="0"/>
              <a:t>A </a:t>
            </a:r>
            <a:endParaRPr spc="-3" dirty="0"/>
          </a:p>
        </p:txBody>
      </p:sp>
      <p:sp>
        <p:nvSpPr>
          <p:cNvPr id="3" name="Slide Number Placeholder 2"/>
          <p:cNvSpPr>
            <a:spLocks noGrp="1"/>
          </p:cNvSpPr>
          <p:nvPr>
            <p:ph type="sldNum" sz="quarter" idx="12"/>
          </p:nvPr>
        </p:nvSpPr>
        <p:spPr/>
        <p:txBody>
          <a:bodyPr/>
          <a:lstStyle/>
          <a:p>
            <a:pPr>
              <a:defRPr/>
            </a:pPr>
            <a:fld id="{AE8142AB-EB79-413C-98F2-634ACDCE4F5E}" type="slidenum">
              <a:rPr lang="en-US" altLang="en-US" smtClean="0"/>
              <a:pPr>
                <a:defRPr/>
              </a:pPr>
              <a:t>8</a:t>
            </a:fld>
            <a:endParaRPr lang="en-US" altLang="en-US" dirty="0"/>
          </a:p>
        </p:txBody>
      </p:sp>
    </p:spTree>
    <p:extLst>
      <p:ext uri="{BB962C8B-B14F-4D97-AF65-F5344CB8AC3E}">
        <p14:creationId xmlns:p14="http://schemas.microsoft.com/office/powerpoint/2010/main" val="32659496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9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80</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5"/>
          <p:cNvGraphicFramePr>
            <a:graphicFrameLocks/>
          </p:cNvGraphicFramePr>
          <p:nvPr>
            <p:extLst>
              <p:ext uri="{D42A27DB-BD31-4B8C-83A1-F6EECF244321}">
                <p14:modId xmlns:p14="http://schemas.microsoft.com/office/powerpoint/2010/main" val="1059272583"/>
              </p:ext>
            </p:extLst>
          </p:nvPr>
        </p:nvGraphicFramePr>
        <p:xfrm>
          <a:off x="435610" y="972255"/>
          <a:ext cx="7944115" cy="5443296"/>
        </p:xfrm>
        <a:graphic>
          <a:graphicData uri="http://schemas.openxmlformats.org/drawingml/2006/table">
            <a:tbl>
              <a:tblPr firstRow="1" firstCol="1" bandRow="1"/>
              <a:tblGrid>
                <a:gridCol w="833890">
                  <a:extLst>
                    <a:ext uri="{9D8B030D-6E8A-4147-A177-3AD203B41FA5}">
                      <a16:colId xmlns:a16="http://schemas.microsoft.com/office/drawing/2014/main" val="112927627"/>
                    </a:ext>
                  </a:extLst>
                </a:gridCol>
                <a:gridCol w="1651088">
                  <a:extLst>
                    <a:ext uri="{9D8B030D-6E8A-4147-A177-3AD203B41FA5}">
                      <a16:colId xmlns:a16="http://schemas.microsoft.com/office/drawing/2014/main" val="1933475488"/>
                    </a:ext>
                  </a:extLst>
                </a:gridCol>
                <a:gridCol w="2188605">
                  <a:extLst>
                    <a:ext uri="{9D8B030D-6E8A-4147-A177-3AD203B41FA5}">
                      <a16:colId xmlns:a16="http://schemas.microsoft.com/office/drawing/2014/main" val="1924180744"/>
                    </a:ext>
                  </a:extLst>
                </a:gridCol>
                <a:gridCol w="3270532">
                  <a:extLst>
                    <a:ext uri="{9D8B030D-6E8A-4147-A177-3AD203B41FA5}">
                      <a16:colId xmlns:a16="http://schemas.microsoft.com/office/drawing/2014/main" val="1027559924"/>
                    </a:ext>
                  </a:extLst>
                </a:gridCol>
              </a:tblGrid>
              <a:tr h="31131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37541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Nylstene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Phagameng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Provision of water in Phagameng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78061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Exxaro Coal (Pty) Ltd (Grootegeluk Mine)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Waterberg District, Lephalale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1.Limpro Concrete Works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2. Mathi &amp; Mmamathi agricultural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3. 30KM Road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78061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Bokoni Platinum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Sekhukhune District, Fetakgomo Tubatse Local Municipality, Mosotsi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1.Construction of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Monametsi</a:t>
                      </a:r>
                      <a:r>
                        <a:rPr lang="en-ZA" sz="1200" dirty="0">
                          <a:effectLst/>
                          <a:latin typeface="Arial" panose="020B0604020202020204" pitchFamily="34" charset="0"/>
                          <a:ea typeface="Calibri" panose="020F0502020204030204" pitchFamily="34" charset="0"/>
                          <a:cs typeface="Times New Roman" panose="02020603050405020304" pitchFamily="18" charset="0"/>
                        </a:rPr>
                        <a:t> skills development centre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Mosotsi</a:t>
                      </a:r>
                      <a:r>
                        <a:rPr lang="en-ZA" sz="1200" dirty="0">
                          <a:effectLst/>
                          <a:latin typeface="Arial" panose="020B0604020202020204" pitchFamily="34" charset="0"/>
                          <a:ea typeface="Calibri" panose="020F0502020204030204" pitchFamily="34" charset="0"/>
                          <a:cs typeface="Times New Roman" panose="02020603050405020304" pitchFamily="18" charset="0"/>
                        </a:rPr>
                        <a:t> poultry farm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project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117659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Rustenburg Platinum Limited (Twickenham)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Sekhukhune District, Fetakgomo-Tubatse Local Municipality, Mampa &amp; Phasha Makgalanoto Villages.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1.Electrification of 969 households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 Construction of additional classrooms and an Admin block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3. Supply of emergency and planned patient transport (</a:t>
                      </a: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Ambulances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574760">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Tygerkloof Mining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Waterberg District, Thabazimbi Local Municipality, Regorogile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Construction of Regorogile community computer laboratory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r h="53977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African Red Granite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Kadichuene Village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Construction of Kadichuene Multipurpose Centre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0922"/>
                  </a:ext>
                </a:extLst>
              </a:tr>
              <a:tr h="61890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Nylstene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Phagameng</a:t>
                      </a:r>
                      <a:r>
                        <a:rPr lang="en-ZA" sz="1200" dirty="0">
                          <a:effectLst/>
                          <a:latin typeface="Arial" panose="020B0604020202020204" pitchFamily="34" charset="0"/>
                          <a:ea typeface="Calibri" panose="020F0502020204030204" pitchFamily="34" charset="0"/>
                          <a:cs typeface="Times New Roman" panose="02020603050405020304" pitchFamily="18" charset="0"/>
                        </a:rPr>
                        <a:t> Village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Provision of water in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Phagameng</a:t>
                      </a:r>
                      <a:r>
                        <a:rPr lang="en-ZA" sz="1200" dirty="0">
                          <a:effectLst/>
                          <a:latin typeface="Arial" panose="020B0604020202020204" pitchFamily="34" charset="0"/>
                          <a:ea typeface="Calibri" panose="020F0502020204030204" pitchFamily="34" charset="0"/>
                          <a:cs typeface="Times New Roman" panose="02020603050405020304" pitchFamily="18" charset="0"/>
                        </a:rPr>
                        <a:t> Village.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55956"/>
                  </a:ext>
                </a:extLst>
              </a:tr>
            </a:tbl>
          </a:graphicData>
        </a:graphic>
      </p:graphicFrame>
    </p:spTree>
    <p:extLst>
      <p:ext uri="{BB962C8B-B14F-4D97-AF65-F5344CB8AC3E}">
        <p14:creationId xmlns:p14="http://schemas.microsoft.com/office/powerpoint/2010/main" val="4108335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1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81</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5"/>
          <p:cNvGraphicFramePr>
            <a:graphicFrameLocks/>
          </p:cNvGraphicFramePr>
          <p:nvPr>
            <p:extLst>
              <p:ext uri="{D42A27DB-BD31-4B8C-83A1-F6EECF244321}">
                <p14:modId xmlns:p14="http://schemas.microsoft.com/office/powerpoint/2010/main" val="4166446982"/>
              </p:ext>
            </p:extLst>
          </p:nvPr>
        </p:nvGraphicFramePr>
        <p:xfrm>
          <a:off x="435610" y="918169"/>
          <a:ext cx="7840981" cy="4947262"/>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629653">
                  <a:extLst>
                    <a:ext uri="{9D8B030D-6E8A-4147-A177-3AD203B41FA5}">
                      <a16:colId xmlns:a16="http://schemas.microsoft.com/office/drawing/2014/main" val="1933475488"/>
                    </a:ext>
                  </a:extLst>
                </a:gridCol>
                <a:gridCol w="2160192">
                  <a:extLst>
                    <a:ext uri="{9D8B030D-6E8A-4147-A177-3AD203B41FA5}">
                      <a16:colId xmlns:a16="http://schemas.microsoft.com/office/drawing/2014/main" val="1924180744"/>
                    </a:ext>
                  </a:extLst>
                </a:gridCol>
                <a:gridCol w="3228072">
                  <a:extLst>
                    <a:ext uri="{9D8B030D-6E8A-4147-A177-3AD203B41FA5}">
                      <a16:colId xmlns:a16="http://schemas.microsoft.com/office/drawing/2014/main" val="1027559924"/>
                    </a:ext>
                  </a:extLst>
                </a:gridCol>
              </a:tblGrid>
              <a:tr h="27767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69872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Mpumalanga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Mbuyelo</a:t>
                      </a:r>
                      <a:r>
                        <a:rPr lang="en-ZA" sz="1200" dirty="0">
                          <a:effectLst/>
                          <a:latin typeface="Arial" panose="020B0604020202020204" pitchFamily="34" charset="0"/>
                          <a:ea typeface="Calibri" panose="020F0502020204030204" pitchFamily="34" charset="0"/>
                          <a:cs typeface="Times New Roman" panose="02020603050405020304" pitchFamily="18" charset="0"/>
                        </a:rPr>
                        <a:t> Coal (Pty) Ltd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Delmas, Victor Khanyi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1.Construction of 18 houses in </a:t>
                      </a:r>
                      <a:r>
                        <a:rPr lang="en-ZA" sz="1200" dirty="0" err="1">
                          <a:effectLst/>
                          <a:latin typeface="Calibri" panose="020F0502020204030204" pitchFamily="34" charset="0"/>
                          <a:ea typeface="Calibri" panose="020F0502020204030204" pitchFamily="34" charset="0"/>
                          <a:cs typeface="Times New Roman" panose="02020603050405020304" pitchFamily="18" charset="0"/>
                        </a:rPr>
                        <a:t>Arbor</a:t>
                      </a:r>
                      <a:r>
                        <a:rPr lang="en-ZA" sz="1200" dirty="0">
                          <a:effectLst/>
                          <a:latin typeface="Calibri" panose="020F050202020403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2.</a:t>
                      </a:r>
                      <a:r>
                        <a:rPr lang="en-ZA" sz="1200" dirty="0">
                          <a:effectLst/>
                          <a:latin typeface="Calibri" panose="020F0502020204030204" pitchFamily="34" charset="0"/>
                          <a:ea typeface="Calibri" panose="020F0502020204030204" pitchFamily="34" charset="0"/>
                          <a:cs typeface="Calibri" panose="020F0502020204030204" pitchFamily="34" charset="0"/>
                        </a:rPr>
                        <a:t> Construction of </a:t>
                      </a:r>
                      <a:r>
                        <a:rPr lang="en-ZA" sz="1200" dirty="0" err="1">
                          <a:effectLst/>
                          <a:latin typeface="Calibri" panose="020F0502020204030204" pitchFamily="34" charset="0"/>
                          <a:ea typeface="Calibri" panose="020F0502020204030204" pitchFamily="34" charset="0"/>
                          <a:cs typeface="Calibri" panose="020F0502020204030204" pitchFamily="34" charset="0"/>
                        </a:rPr>
                        <a:t>Botleng</a:t>
                      </a:r>
                      <a:r>
                        <a:rPr lang="en-ZA" sz="1200" dirty="0">
                          <a:effectLst/>
                          <a:latin typeface="Calibri" panose="020F0502020204030204" pitchFamily="34" charset="0"/>
                          <a:ea typeface="Calibri" panose="020F0502020204030204" pitchFamily="34" charset="0"/>
                          <a:cs typeface="Calibri" panose="020F0502020204030204" pitchFamily="34" charset="0"/>
                        </a:rPr>
                        <a:t> Clinic</a:t>
                      </a:r>
                      <a:r>
                        <a:rPr lang="en-ZA" sz="1200" dirty="0" smtClean="0">
                          <a:effectLst/>
                          <a:latin typeface="Calibri" panose="020F050202020403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51691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Sasol mining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Secunda</a:t>
                      </a:r>
                      <a:r>
                        <a:rPr lang="en-ZA" sz="1200" dirty="0">
                          <a:effectLst/>
                          <a:latin typeface="Arial" panose="020B0604020202020204" pitchFamily="34" charset="0"/>
                          <a:ea typeface="Calibri" panose="020F0502020204030204" pitchFamily="34" charset="0"/>
                          <a:cs typeface="Times New Roman" panose="02020603050405020304" pitchFamily="18" charset="0"/>
                        </a:rPr>
                        <a:t>, Govan Mbeki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effectLst/>
                          <a:latin typeface="Calibri" panose="020F0502020204030204" pitchFamily="34" charset="0"/>
                          <a:ea typeface="Calibri" panose="020F0502020204030204" pitchFamily="34" charset="0"/>
                          <a:cs typeface="Calibri" panose="020F0502020204030204" pitchFamily="34" charset="0"/>
                        </a:rPr>
                        <a:t>1.Construction of houses in </a:t>
                      </a:r>
                      <a:r>
                        <a:rPr lang="en-ZA" sz="1200" dirty="0" err="1">
                          <a:effectLst/>
                          <a:latin typeface="Calibri" panose="020F0502020204030204" pitchFamily="34" charset="0"/>
                          <a:ea typeface="Calibri" panose="020F0502020204030204" pitchFamily="34" charset="0"/>
                          <a:cs typeface="Calibri" panose="020F0502020204030204" pitchFamily="34" charset="0"/>
                        </a:rPr>
                        <a:t>Secunda</a:t>
                      </a:r>
                      <a:r>
                        <a:rPr lang="en-ZA" sz="1200" dirty="0">
                          <a:effectLst/>
                          <a:latin typeface="Calibri" panose="020F0502020204030204" pitchFamily="34" charset="0"/>
                          <a:ea typeface="Calibri" panose="020F0502020204030204" pitchFamily="34" charset="0"/>
                          <a:cs typeface="Calibri" panose="020F0502020204030204" pitchFamily="34" charset="0"/>
                        </a:rPr>
                        <a:t> Extension 23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528405">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Londani Coal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Middleburg, Steve Tshwete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1.Construction of a hall in Ipani school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53989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Seriti Coal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Kriel, Emalahleni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1.Construction of Bonginhlanhla Primary School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1108128">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Exxaro Coal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Belfast,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Emakhazeni</a:t>
                      </a:r>
                      <a:r>
                        <a:rPr lang="en-ZA" sz="1200" dirty="0">
                          <a:effectLst/>
                          <a:latin typeface="Arial" panose="020B0604020202020204" pitchFamily="34" charset="0"/>
                          <a:ea typeface="Calibri" panose="020F0502020204030204" pitchFamily="34" charset="0"/>
                          <a:cs typeface="Times New Roman" panose="02020603050405020304" pitchFamily="18" charset="0"/>
                        </a:rPr>
                        <a:t>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Kriel</a:t>
                      </a:r>
                      <a:r>
                        <a:rPr lang="en-ZA" sz="1200" dirty="0">
                          <a:effectLst/>
                          <a:latin typeface="Arial" panose="020B0604020202020204" pitchFamily="34" charset="0"/>
                          <a:ea typeface="Calibri" panose="020F0502020204030204" pitchFamily="34" charset="0"/>
                          <a:cs typeface="Times New Roman" panose="02020603050405020304" pitchFamily="18" charset="0"/>
                        </a:rPr>
                        <a:t>, </a:t>
                      </a:r>
                      <a:r>
                        <a:rPr lang="en-ZA" sz="1200" dirty="0" err="1">
                          <a:effectLst/>
                          <a:latin typeface="Arial" panose="020B0604020202020204" pitchFamily="34" charset="0"/>
                          <a:ea typeface="Calibri" panose="020F0502020204030204" pitchFamily="34" charset="0"/>
                          <a:cs typeface="Times New Roman" panose="02020603050405020304" pitchFamily="18" charset="0"/>
                        </a:rPr>
                        <a:t>Emalahleni</a:t>
                      </a:r>
                      <a:r>
                        <a:rPr lang="en-ZA" sz="1200" dirty="0">
                          <a:effectLst/>
                          <a:latin typeface="Arial" panose="020B0604020202020204" pitchFamily="34" charset="0"/>
                          <a:ea typeface="Calibri" panose="020F0502020204030204" pitchFamily="34" charset="0"/>
                          <a:cs typeface="Times New Roman" panose="02020603050405020304" pitchFamily="18" charset="0"/>
                        </a:rPr>
                        <a:t>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1.Farmhouses electrification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2.Construction of </a:t>
                      </a:r>
                      <a:r>
                        <a:rPr lang="en-ZA" sz="1200">
                          <a:effectLst/>
                          <a:latin typeface="Calibri" panose="020F0502020204030204" pitchFamily="34" charset="0"/>
                          <a:ea typeface="Calibri" panose="020F0502020204030204" pitchFamily="34" charset="0"/>
                          <a:cs typeface="Times New Roman" panose="02020603050405020304" pitchFamily="18" charset="0"/>
                        </a:rPr>
                        <a:t>Ganala Community Hall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3.Construction of Bonginhlanhla Primary School Phase 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r h="496588">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Northern Coal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Carolina, Chief Albert Luthuli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1.Mobile clinic.</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0922"/>
                  </a:ext>
                </a:extLst>
              </a:tr>
              <a:tr h="55202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Eastside Coal (Pty) Ltd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1.Construction of </a:t>
                      </a:r>
                      <a:r>
                        <a:rPr lang="en-ZA" sz="1200" dirty="0" err="1">
                          <a:effectLst/>
                          <a:latin typeface="Calibri" panose="020F0502020204030204" pitchFamily="34" charset="0"/>
                          <a:ea typeface="Calibri" panose="020F0502020204030204" pitchFamily="34" charset="0"/>
                          <a:cs typeface="Times New Roman" panose="02020603050405020304" pitchFamily="18" charset="0"/>
                        </a:rPr>
                        <a:t>Sikhulisiwe</a:t>
                      </a:r>
                      <a:r>
                        <a:rPr lang="en-ZA" sz="1200" dirty="0">
                          <a:effectLst/>
                          <a:latin typeface="Calibri" panose="020F0502020204030204" pitchFamily="34" charset="0"/>
                          <a:ea typeface="Calibri" panose="020F0502020204030204" pitchFamily="34" charset="0"/>
                          <a:cs typeface="Times New Roman" panose="02020603050405020304" pitchFamily="18" charset="0"/>
                        </a:rPr>
                        <a:t> clinic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55956"/>
                  </a:ext>
                </a:extLst>
              </a:tr>
            </a:tbl>
          </a:graphicData>
        </a:graphic>
      </p:graphicFrame>
    </p:spTree>
    <p:extLst>
      <p:ext uri="{BB962C8B-B14F-4D97-AF65-F5344CB8AC3E}">
        <p14:creationId xmlns:p14="http://schemas.microsoft.com/office/powerpoint/2010/main" val="3222883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4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82</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5"/>
          <p:cNvGraphicFramePr>
            <a:graphicFrameLocks/>
          </p:cNvGraphicFramePr>
          <p:nvPr>
            <p:extLst>
              <p:ext uri="{D42A27DB-BD31-4B8C-83A1-F6EECF244321}">
                <p14:modId xmlns:p14="http://schemas.microsoft.com/office/powerpoint/2010/main" val="1313440334"/>
              </p:ext>
            </p:extLst>
          </p:nvPr>
        </p:nvGraphicFramePr>
        <p:xfrm>
          <a:off x="435610" y="918169"/>
          <a:ext cx="7840980" cy="4821005"/>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955932">
                  <a:extLst>
                    <a:ext uri="{9D8B030D-6E8A-4147-A177-3AD203B41FA5}">
                      <a16:colId xmlns:a16="http://schemas.microsoft.com/office/drawing/2014/main" val="1933475488"/>
                    </a:ext>
                  </a:extLst>
                </a:gridCol>
                <a:gridCol w="1552637">
                  <a:extLst>
                    <a:ext uri="{9D8B030D-6E8A-4147-A177-3AD203B41FA5}">
                      <a16:colId xmlns:a16="http://schemas.microsoft.com/office/drawing/2014/main" val="1924180744"/>
                    </a:ext>
                  </a:extLst>
                </a:gridCol>
                <a:gridCol w="3509347">
                  <a:extLst>
                    <a:ext uri="{9D8B030D-6E8A-4147-A177-3AD203B41FA5}">
                      <a16:colId xmlns:a16="http://schemas.microsoft.com/office/drawing/2014/main" val="1027559924"/>
                    </a:ext>
                  </a:extLst>
                </a:gridCol>
              </a:tblGrid>
              <a:tr h="30678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77196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Anglo American Thermal Coal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Carolina and Emalahleni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1.Construction of houses in Carolina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2.</a:t>
                      </a:r>
                      <a:r>
                        <a:rPr lang="en-ZA" sz="1200">
                          <a:effectLst/>
                          <a:latin typeface="Calibri" panose="020F0502020204030204" pitchFamily="34" charset="0"/>
                          <a:ea typeface="Calibri" panose="020F0502020204030204" pitchFamily="34" charset="0"/>
                          <a:cs typeface="Times New Roman" panose="02020603050405020304" pitchFamily="18" charset="0"/>
                        </a:rPr>
                        <a:t>Donation of ambulances to Emalahleni Department of Health</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57110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Northern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Assmang Limited (Khumani Mine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1.Bakhidi Bricks and Paving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2. Agricultural development project in Richie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58379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Sishen Iron Ore (Kolomela Mine)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Jenn Haven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1.Roads construction and upgrade of main access roads and internal roads in Jenn Haven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59648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Sedibeng Mining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Maremane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1.Maramane Laundry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61568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Tshipi E Ntle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err="1">
                          <a:effectLst/>
                          <a:latin typeface="Arial" panose="020B0604020202020204" pitchFamily="34" charset="0"/>
                          <a:ea typeface="Calibri" panose="020F0502020204030204" pitchFamily="34" charset="0"/>
                          <a:cs typeface="Times New Roman" panose="02020603050405020304" pitchFamily="18" charset="0"/>
                        </a:rPr>
                        <a:t>Maphiniki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1.Upgrading of water reticulation system at Maphiniki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r h="54064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Bondeo 140 cc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1.Borehole Glen Red Clinic</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0922"/>
                  </a:ext>
                </a:extLst>
              </a:tr>
              <a:tr h="60988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West Coast Resources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Heuningvlei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1.Contribution towards the construction of </a:t>
                      </a:r>
                      <a:r>
                        <a:rPr lang="en-ZA" sz="1200" dirty="0" err="1">
                          <a:effectLst/>
                          <a:latin typeface="Calibri" panose="020F0502020204030204" pitchFamily="34" charset="0"/>
                          <a:ea typeface="Calibri" panose="020F0502020204030204" pitchFamily="34" charset="0"/>
                          <a:cs typeface="Times New Roman" panose="02020603050405020304" pitchFamily="18" charset="0"/>
                        </a:rPr>
                        <a:t>Heuningvlei</a:t>
                      </a:r>
                      <a:r>
                        <a:rPr lang="en-ZA" sz="1200" dirty="0">
                          <a:effectLst/>
                          <a:latin typeface="Calibri" panose="020F0502020204030204" pitchFamily="34" charset="0"/>
                          <a:ea typeface="Calibri" panose="020F0502020204030204" pitchFamily="34" charset="0"/>
                          <a:cs typeface="Times New Roman" panose="02020603050405020304" pitchFamily="18" charset="0"/>
                        </a:rPr>
                        <a:t> Clinic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55956"/>
                  </a:ext>
                </a:extLst>
              </a:tr>
            </a:tbl>
          </a:graphicData>
        </a:graphic>
      </p:graphicFrame>
    </p:spTree>
    <p:extLst>
      <p:ext uri="{BB962C8B-B14F-4D97-AF65-F5344CB8AC3E}">
        <p14:creationId xmlns:p14="http://schemas.microsoft.com/office/powerpoint/2010/main" val="27244503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6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83</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5"/>
          <p:cNvGraphicFramePr>
            <a:graphicFrameLocks/>
          </p:cNvGraphicFramePr>
          <p:nvPr>
            <p:extLst>
              <p:ext uri="{D42A27DB-BD31-4B8C-83A1-F6EECF244321}">
                <p14:modId xmlns:p14="http://schemas.microsoft.com/office/powerpoint/2010/main" val="571953103"/>
              </p:ext>
            </p:extLst>
          </p:nvPr>
        </p:nvGraphicFramePr>
        <p:xfrm>
          <a:off x="435610" y="944386"/>
          <a:ext cx="7840980" cy="4786599"/>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955932">
                  <a:extLst>
                    <a:ext uri="{9D8B030D-6E8A-4147-A177-3AD203B41FA5}">
                      <a16:colId xmlns:a16="http://schemas.microsoft.com/office/drawing/2014/main" val="1933475488"/>
                    </a:ext>
                  </a:extLst>
                </a:gridCol>
                <a:gridCol w="1552637">
                  <a:extLst>
                    <a:ext uri="{9D8B030D-6E8A-4147-A177-3AD203B41FA5}">
                      <a16:colId xmlns:a16="http://schemas.microsoft.com/office/drawing/2014/main" val="1924180744"/>
                    </a:ext>
                  </a:extLst>
                </a:gridCol>
                <a:gridCol w="3509347">
                  <a:extLst>
                    <a:ext uri="{9D8B030D-6E8A-4147-A177-3AD203B41FA5}">
                      <a16:colId xmlns:a16="http://schemas.microsoft.com/office/drawing/2014/main" val="1027559924"/>
                    </a:ext>
                  </a:extLst>
                </a:gridCol>
              </a:tblGrid>
              <a:tr h="30678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623059">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Vedanta Blackmountain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1.Construction of Deurham Road project Phase three (3)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57110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Assmang Limited (Black Rock Mine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Komaggas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 Refurbishment of Komaggas clinic</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r h="58379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Assmang Limited (Beeshoek mine)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Komaggas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1. Replacement of water pipelines at Komaggas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596484">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North West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Samancor Chrome (Pty) Ltd – Mooinooi operation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Bapong Village,Madibeng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1.Installation of 8 High Mast Lights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61568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Impala Platinum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Rustenburg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1.Luka Water Infrastructure Upgrade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r h="54064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Siyanda Bakgatla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200">
                          <a:effectLst/>
                          <a:latin typeface="Calibri" panose="020F0502020204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Moses Kotane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1.Construction of Ablution facilities at Nkobong Primary School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0922"/>
                  </a:ext>
                </a:extLst>
              </a:tr>
              <a:tr h="60988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Pilanesberg Platinum Mine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latin typeface="Arial" panose="020B0604020202020204" pitchFamily="34" charset="0"/>
                          <a:ea typeface="Calibri" panose="020F0502020204030204" pitchFamily="34" charset="0"/>
                          <a:cs typeface="Times New Roman" panose="02020603050405020304" pitchFamily="18" charset="0"/>
                        </a:rPr>
                        <a:t>Moses Kotane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1.Construction of 5.1km paved road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55956"/>
                  </a:ext>
                </a:extLst>
              </a:tr>
            </a:tbl>
          </a:graphicData>
        </a:graphic>
      </p:graphicFrame>
    </p:spTree>
    <p:extLst>
      <p:ext uri="{BB962C8B-B14F-4D97-AF65-F5344CB8AC3E}">
        <p14:creationId xmlns:p14="http://schemas.microsoft.com/office/powerpoint/2010/main" val="23104745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69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84</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5"/>
          <p:cNvGraphicFramePr>
            <a:graphicFrameLocks/>
          </p:cNvGraphicFramePr>
          <p:nvPr>
            <p:extLst>
              <p:ext uri="{D42A27DB-BD31-4B8C-83A1-F6EECF244321}">
                <p14:modId xmlns:p14="http://schemas.microsoft.com/office/powerpoint/2010/main" val="1808132222"/>
              </p:ext>
            </p:extLst>
          </p:nvPr>
        </p:nvGraphicFramePr>
        <p:xfrm>
          <a:off x="435610" y="920089"/>
          <a:ext cx="7840980" cy="4986020"/>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955932">
                  <a:extLst>
                    <a:ext uri="{9D8B030D-6E8A-4147-A177-3AD203B41FA5}">
                      <a16:colId xmlns:a16="http://schemas.microsoft.com/office/drawing/2014/main" val="1933475488"/>
                    </a:ext>
                  </a:extLst>
                </a:gridCol>
                <a:gridCol w="1552637">
                  <a:extLst>
                    <a:ext uri="{9D8B030D-6E8A-4147-A177-3AD203B41FA5}">
                      <a16:colId xmlns:a16="http://schemas.microsoft.com/office/drawing/2014/main" val="1924180744"/>
                    </a:ext>
                  </a:extLst>
                </a:gridCol>
                <a:gridCol w="3509347">
                  <a:extLst>
                    <a:ext uri="{9D8B030D-6E8A-4147-A177-3AD203B41FA5}">
                      <a16:colId xmlns:a16="http://schemas.microsoft.com/office/drawing/2014/main" val="1027559924"/>
                    </a:ext>
                  </a:extLst>
                </a:gridCol>
              </a:tblGrid>
              <a:tr h="30678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771966">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Western Cape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Afrisam</a:t>
                      </a:r>
                      <a:r>
                        <a:rPr lang="en-ZA" sz="1100" dirty="0">
                          <a:effectLst/>
                          <a:latin typeface="Arial" panose="020B0604020202020204" pitchFamily="34" charset="0"/>
                          <a:ea typeface="Calibri" panose="020F0502020204030204" pitchFamily="34" charset="0"/>
                          <a:cs typeface="Times New Roman" panose="02020603050405020304" pitchFamily="18" charset="0"/>
                        </a:rPr>
                        <a:t> (Pty) Ltd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Swartland</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Saldanha</a:t>
                      </a:r>
                      <a:r>
                        <a:rPr lang="en-ZA" sz="1100" dirty="0">
                          <a:effectLst/>
                          <a:latin typeface="Arial" panose="020B0604020202020204" pitchFamily="34" charset="0"/>
                          <a:ea typeface="Calibri" panose="020F0502020204030204" pitchFamily="34" charset="0"/>
                          <a:cs typeface="Times New Roman" panose="02020603050405020304" pitchFamily="18" charset="0"/>
                        </a:rPr>
                        <a:t> Bay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Swartland</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1.Construction of Indoor/ Outdoor Sports Centre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Malmesbury</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2.Upgrades to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Middelpos</a:t>
                      </a:r>
                      <a:r>
                        <a:rPr lang="en-ZA" sz="1100" dirty="0">
                          <a:effectLst/>
                          <a:latin typeface="Arial" panose="020B0604020202020204" pitchFamily="34" charset="0"/>
                          <a:ea typeface="Calibri" panose="020F0502020204030204" pitchFamily="34" charset="0"/>
                          <a:cs typeface="Times New Roman" panose="02020603050405020304" pitchFamily="18" charset="0"/>
                        </a:rPr>
                        <a:t> Community Hall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Saldanha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3. Upgrades to Joe Dolphin Centre for Persons with Disabilities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Malmesbury</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210750"/>
                  </a:ext>
                </a:extLst>
              </a:tr>
              <a:tr h="57110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Afrimat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Langeberg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Drakenstein Local Municipal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Valley Local Municipal area, Rawsonville and Worcester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Swartland Local Municipal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1.Upgrades to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Rooiberg</a:t>
                      </a:r>
                      <a:r>
                        <a:rPr lang="en-ZA" sz="1100" dirty="0">
                          <a:effectLst/>
                          <a:latin typeface="Arial" panose="020B0604020202020204" pitchFamily="34" charset="0"/>
                          <a:ea typeface="Calibri" panose="020F0502020204030204" pitchFamily="34" charset="0"/>
                          <a:cs typeface="Times New Roman" panose="02020603050405020304" pitchFamily="18" charset="0"/>
                        </a:rPr>
                        <a:t> Community Centre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Langvlei</a:t>
                      </a:r>
                      <a:r>
                        <a:rPr lang="en-ZA" sz="1100" dirty="0">
                          <a:effectLst/>
                          <a:latin typeface="Arial" panose="020B0604020202020204" pitchFamily="34" charset="0"/>
                          <a:ea typeface="Calibri" panose="020F0502020204030204" pitchFamily="34" charset="0"/>
                          <a:cs typeface="Times New Roman" panose="02020603050405020304" pitchFamily="18" charset="0"/>
                        </a:rPr>
                        <a:t>, Robertson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 Driver License Training Project to contribute to job readiness of unemployed youth within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Drakenstein</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ZA" sz="1100" dirty="0">
                          <a:effectLst/>
                          <a:latin typeface="Arial" panose="020B0604020202020204" pitchFamily="34" charset="0"/>
                          <a:ea typeface="Calibri" panose="020F0502020204030204" pitchFamily="34" charset="0"/>
                          <a:cs typeface="Times New Roman" panose="02020603050405020304" pitchFamily="18" charset="0"/>
                        </a:rPr>
                        <a:t> Driver License Training Project to contribute to job readiness of unemployed youth within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Breede</a:t>
                      </a:r>
                      <a:r>
                        <a:rPr lang="en-ZA" sz="1100" dirty="0">
                          <a:effectLst/>
                          <a:latin typeface="Arial" panose="020B0604020202020204" pitchFamily="34" charset="0"/>
                          <a:ea typeface="Calibri" panose="020F0502020204030204" pitchFamily="34" charset="0"/>
                          <a:cs typeface="Times New Roman" panose="02020603050405020304" pitchFamily="18" charset="0"/>
                        </a:rPr>
                        <a:t> Valley Local Municipal area,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Rawsonville</a:t>
                      </a:r>
                      <a:r>
                        <a:rPr lang="en-ZA" sz="1100" dirty="0">
                          <a:effectLst/>
                          <a:latin typeface="Arial" panose="020B0604020202020204" pitchFamily="34" charset="0"/>
                          <a:ea typeface="Calibri" panose="020F0502020204030204" pitchFamily="34" charset="0"/>
                          <a:cs typeface="Times New Roman" panose="02020603050405020304" pitchFamily="18" charset="0"/>
                        </a:rPr>
                        <a:t> and Worcester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4.Driver License Training Project to contribute to job readiness of unemployed youth within,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Malmesbury</a:t>
                      </a:r>
                      <a:r>
                        <a:rPr lang="en-ZA" sz="1100" dirty="0">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4245"/>
                  </a:ext>
                </a:extLst>
              </a:tr>
            </a:tbl>
          </a:graphicData>
        </a:graphic>
      </p:graphicFrame>
    </p:spTree>
    <p:extLst>
      <p:ext uri="{BB962C8B-B14F-4D97-AF65-F5344CB8AC3E}">
        <p14:creationId xmlns:p14="http://schemas.microsoft.com/office/powerpoint/2010/main" val="2397413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71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85</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5"/>
          <p:cNvGraphicFramePr>
            <a:graphicFrameLocks/>
          </p:cNvGraphicFramePr>
          <p:nvPr>
            <p:extLst>
              <p:ext uri="{D42A27DB-BD31-4B8C-83A1-F6EECF244321}">
                <p14:modId xmlns:p14="http://schemas.microsoft.com/office/powerpoint/2010/main" val="1049942228"/>
              </p:ext>
            </p:extLst>
          </p:nvPr>
        </p:nvGraphicFramePr>
        <p:xfrm>
          <a:off x="435610" y="918169"/>
          <a:ext cx="7840980" cy="3960455"/>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955932">
                  <a:extLst>
                    <a:ext uri="{9D8B030D-6E8A-4147-A177-3AD203B41FA5}">
                      <a16:colId xmlns:a16="http://schemas.microsoft.com/office/drawing/2014/main" val="1933475488"/>
                    </a:ext>
                  </a:extLst>
                </a:gridCol>
                <a:gridCol w="1552637">
                  <a:extLst>
                    <a:ext uri="{9D8B030D-6E8A-4147-A177-3AD203B41FA5}">
                      <a16:colId xmlns:a16="http://schemas.microsoft.com/office/drawing/2014/main" val="1924180744"/>
                    </a:ext>
                  </a:extLst>
                </a:gridCol>
                <a:gridCol w="3509347">
                  <a:extLst>
                    <a:ext uri="{9D8B030D-6E8A-4147-A177-3AD203B41FA5}">
                      <a16:colId xmlns:a16="http://schemas.microsoft.com/office/drawing/2014/main" val="1027559924"/>
                    </a:ext>
                  </a:extLst>
                </a:gridCol>
              </a:tblGrid>
              <a:tr h="30678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58379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Mineral Sands Resources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Matzikama</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Upgrades to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Nuwerus</a:t>
                      </a:r>
                      <a:r>
                        <a:rPr lang="en-ZA" sz="1100" dirty="0">
                          <a:effectLst/>
                          <a:latin typeface="Arial" panose="020B0604020202020204" pitchFamily="34" charset="0"/>
                          <a:ea typeface="Calibri" panose="020F0502020204030204" pitchFamily="34" charset="0"/>
                          <a:cs typeface="Times New Roman" panose="02020603050405020304" pitchFamily="18" charset="0"/>
                        </a:rPr>
                        <a:t> School Boarding House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Vredendal</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786598"/>
                  </a:ext>
                </a:extLst>
              </a:tr>
              <a:tr h="563072">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Transand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Mossel</a:t>
                      </a:r>
                      <a:r>
                        <a:rPr lang="en-ZA" sz="1100" dirty="0">
                          <a:effectLst/>
                          <a:latin typeface="Arial" panose="020B0604020202020204" pitchFamily="34" charset="0"/>
                          <a:ea typeface="Calibri" panose="020F0502020204030204" pitchFamily="34" charset="0"/>
                          <a:cs typeface="Times New Roman" panose="02020603050405020304" pitchFamily="18" charset="0"/>
                        </a:rPr>
                        <a:t> Bay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1.Construction and equipping of a Community E-Centre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Sonskyn</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Vallei</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50000"/>
                        </a:lnSpc>
                        <a:spcAft>
                          <a:spcPts val="10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101532"/>
                  </a:ext>
                </a:extLst>
              </a:tr>
              <a:tr h="61568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Tronox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Matzikama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1.Upgrades to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Koekenap</a:t>
                      </a:r>
                      <a:r>
                        <a:rPr lang="en-ZA" sz="1100" dirty="0">
                          <a:effectLst/>
                          <a:latin typeface="Arial" panose="020B0604020202020204" pitchFamily="34" charset="0"/>
                          <a:ea typeface="Calibri" panose="020F0502020204030204" pitchFamily="34" charset="0"/>
                          <a:cs typeface="Times New Roman" panose="02020603050405020304" pitchFamily="18" charset="0"/>
                        </a:rPr>
                        <a:t> Bulk Water infrastructure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Vredendal</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623839"/>
                  </a:ext>
                </a:extLst>
              </a:tr>
              <a:tr h="540643">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Western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Afrisam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Swartland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Saldanha Bay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a:effectLst/>
                          <a:latin typeface="Arial" panose="020B0604020202020204" pitchFamily="34" charset="0"/>
                          <a:ea typeface="Calibri" panose="020F0502020204030204" pitchFamily="34" charset="0"/>
                          <a:cs typeface="Times New Roman" panose="02020603050405020304" pitchFamily="18" charset="0"/>
                        </a:rPr>
                        <a:t>Swartland Local Municipality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1.Construction of Indoor/ Outdoor Sports Centre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Malmesbury</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2.Upgrades to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Middelpos</a:t>
                      </a:r>
                      <a:r>
                        <a:rPr lang="en-ZA" sz="1100" dirty="0">
                          <a:effectLst/>
                          <a:latin typeface="Arial" panose="020B0604020202020204" pitchFamily="34" charset="0"/>
                          <a:ea typeface="Calibri" panose="020F0502020204030204" pitchFamily="34" charset="0"/>
                          <a:cs typeface="Times New Roman" panose="02020603050405020304" pitchFamily="18" charset="0"/>
                        </a:rPr>
                        <a:t> Community Hall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Saldanha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3. Upgrades to Joe Dolphin Centre for Persons with Disabilities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Malmesbury</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0922"/>
                  </a:ext>
                </a:extLst>
              </a:tr>
            </a:tbl>
          </a:graphicData>
        </a:graphic>
      </p:graphicFrame>
    </p:spTree>
    <p:extLst>
      <p:ext uri="{BB962C8B-B14F-4D97-AF65-F5344CB8AC3E}">
        <p14:creationId xmlns:p14="http://schemas.microsoft.com/office/powerpoint/2010/main" val="1353388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435609" y="334109"/>
            <a:ext cx="7840980" cy="584060"/>
          </a:xfrm>
          <a:prstGeom prst="rect">
            <a:avLst/>
          </a:prstGeom>
          <a:solidFill>
            <a:srgbClr val="005327"/>
          </a:solidFill>
        </p:spPr>
        <p:txBody>
          <a:bodyPr vert="horz" lIns="91440" tIns="45720" rIns="91440" bIns="45720" rtlCol="0" anchor="ctr">
            <a:normAutofit/>
          </a:bodyPr>
          <a:lstStyle>
            <a:defPPr>
              <a:defRPr lang="en-US"/>
            </a:defPPr>
            <a:lvl1pPr defTabSz="849660">
              <a:spcBef>
                <a:spcPct val="0"/>
              </a:spcBef>
              <a:buNone/>
              <a:defRPr sz="2000" b="1">
                <a:solidFill>
                  <a:schemeClr val="bg1"/>
                </a:solidFill>
                <a:latin typeface="Century Gothic" panose="020B0502020202020204" pitchFamily="34" charset="0"/>
                <a:ea typeface="+mj-ea"/>
                <a:cs typeface="+mj-cs"/>
              </a:defRPr>
            </a:lvl1pPr>
          </a:lstStyle>
          <a:p>
            <a:pPr lvl="0" algn="ctr"/>
            <a:r>
              <a:rPr lang="en-ZA" sz="3200" baseline="30000" dirty="0">
                <a:solidFill>
                  <a:prstClr val="white"/>
                </a:solidFill>
              </a:rPr>
              <a:t> SOCIAL LABOUR PLAN (SLP)</a:t>
            </a: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11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86</a:t>
            </a:fld>
            <a:endParaRPr kumimoji="0" lang="en-ZA" sz="111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ontent Placeholder 5"/>
          <p:cNvGraphicFramePr>
            <a:graphicFrameLocks/>
          </p:cNvGraphicFramePr>
          <p:nvPr>
            <p:extLst>
              <p:ext uri="{D42A27DB-BD31-4B8C-83A1-F6EECF244321}">
                <p14:modId xmlns:p14="http://schemas.microsoft.com/office/powerpoint/2010/main" val="3984795596"/>
              </p:ext>
            </p:extLst>
          </p:nvPr>
        </p:nvGraphicFramePr>
        <p:xfrm>
          <a:off x="435610" y="918169"/>
          <a:ext cx="7840980" cy="4481848"/>
        </p:xfrm>
        <a:graphic>
          <a:graphicData uri="http://schemas.openxmlformats.org/drawingml/2006/table">
            <a:tbl>
              <a:tblPr firstRow="1" firstCol="1" bandRow="1"/>
              <a:tblGrid>
                <a:gridCol w="823064">
                  <a:extLst>
                    <a:ext uri="{9D8B030D-6E8A-4147-A177-3AD203B41FA5}">
                      <a16:colId xmlns:a16="http://schemas.microsoft.com/office/drawing/2014/main" val="112927627"/>
                    </a:ext>
                  </a:extLst>
                </a:gridCol>
                <a:gridCol w="1484526">
                  <a:extLst>
                    <a:ext uri="{9D8B030D-6E8A-4147-A177-3AD203B41FA5}">
                      <a16:colId xmlns:a16="http://schemas.microsoft.com/office/drawing/2014/main" val="1933475488"/>
                    </a:ext>
                  </a:extLst>
                </a:gridCol>
                <a:gridCol w="2024043">
                  <a:extLst>
                    <a:ext uri="{9D8B030D-6E8A-4147-A177-3AD203B41FA5}">
                      <a16:colId xmlns:a16="http://schemas.microsoft.com/office/drawing/2014/main" val="1924180744"/>
                    </a:ext>
                  </a:extLst>
                </a:gridCol>
                <a:gridCol w="3509347">
                  <a:extLst>
                    <a:ext uri="{9D8B030D-6E8A-4147-A177-3AD203B41FA5}">
                      <a16:colId xmlns:a16="http://schemas.microsoft.com/office/drawing/2014/main" val="1027559924"/>
                    </a:ext>
                  </a:extLst>
                </a:gridCol>
              </a:tblGrid>
              <a:tr h="572151">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Calibri" panose="020F0502020204030204" pitchFamily="34" charset="0"/>
                          <a:cs typeface="Times New Roman" panose="02020603050405020304" pitchFamily="18" charset="0"/>
                        </a:rPr>
                        <a:t>COMPANY NAME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dirty="0">
                          <a:effectLst/>
                          <a:latin typeface="Arial" panose="020B0604020202020204" pitchFamily="34" charset="0"/>
                          <a:ea typeface="Times New Roman" panose="02020603050405020304" pitchFamily="18" charset="0"/>
                          <a:cs typeface="Times New Roman" panose="02020603050405020304" pitchFamily="18" charset="0"/>
                        </a:rPr>
                        <a:t>MUNICIPALITY/WARD/VILLAGE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ctr">
                        <a:lnSpc>
                          <a:spcPct val="150000"/>
                        </a:lnSpc>
                        <a:spcAft>
                          <a:spcPts val="1000"/>
                        </a:spcAft>
                      </a:pPr>
                      <a:r>
                        <a:rPr lang="en-ZA" sz="900" b="1">
                          <a:effectLst/>
                          <a:latin typeface="Arial" panose="020B0604020202020204" pitchFamily="34" charset="0"/>
                          <a:ea typeface="Calibri" panose="020F0502020204030204" pitchFamily="34" charset="0"/>
                          <a:cs typeface="Times New Roman" panose="02020603050405020304" pitchFamily="18" charset="0"/>
                        </a:rPr>
                        <a:t>DESCRIPTION OF THE PROJECT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63332" marR="63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99093408"/>
                  </a:ext>
                </a:extLst>
              </a:tr>
              <a:tr h="3909697">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200" dirty="0">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Afrimat (Pty) Ltd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Langeberg</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Drakenstein</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Valley Local Municipal area,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Rawsonville</a:t>
                      </a:r>
                      <a:r>
                        <a:rPr lang="en-ZA" sz="1100" dirty="0">
                          <a:effectLst/>
                          <a:latin typeface="Arial" panose="020B0604020202020204" pitchFamily="34" charset="0"/>
                          <a:ea typeface="Calibri" panose="020F0502020204030204" pitchFamily="34" charset="0"/>
                          <a:cs typeface="Times New Roman" panose="02020603050405020304" pitchFamily="18" charset="0"/>
                        </a:rPr>
                        <a:t> and Worcester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1000"/>
                        </a:spcAft>
                      </a:pPr>
                      <a:r>
                        <a:rPr lang="en-ZA" sz="1100" dirty="0" err="1">
                          <a:effectLst/>
                          <a:latin typeface="Arial" panose="020B0604020202020204" pitchFamily="34" charset="0"/>
                          <a:ea typeface="Calibri" panose="020F0502020204030204" pitchFamily="34" charset="0"/>
                          <a:cs typeface="Times New Roman" panose="02020603050405020304" pitchFamily="18" charset="0"/>
                        </a:rPr>
                        <a:t>Swartland</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9660" rtl="0" eaLnBrk="1" latinLnBrk="0" hangingPunct="1">
                        <a:defRPr sz="1673" kern="1200">
                          <a:solidFill>
                            <a:schemeClr val="tx1"/>
                          </a:solidFill>
                          <a:latin typeface="Calibri"/>
                        </a:defRPr>
                      </a:lvl1pPr>
                      <a:lvl2pPr marL="424830" algn="l" defTabSz="849660" rtl="0" eaLnBrk="1" latinLnBrk="0" hangingPunct="1">
                        <a:defRPr sz="1673" kern="1200">
                          <a:solidFill>
                            <a:schemeClr val="tx1"/>
                          </a:solidFill>
                          <a:latin typeface="Calibri"/>
                        </a:defRPr>
                      </a:lvl2pPr>
                      <a:lvl3pPr marL="849660" algn="l" defTabSz="849660" rtl="0" eaLnBrk="1" latinLnBrk="0" hangingPunct="1">
                        <a:defRPr sz="1673" kern="1200">
                          <a:solidFill>
                            <a:schemeClr val="tx1"/>
                          </a:solidFill>
                          <a:latin typeface="Calibri"/>
                        </a:defRPr>
                      </a:lvl3pPr>
                      <a:lvl4pPr marL="1274491" algn="l" defTabSz="849660" rtl="0" eaLnBrk="1" latinLnBrk="0" hangingPunct="1">
                        <a:defRPr sz="1673" kern="1200">
                          <a:solidFill>
                            <a:schemeClr val="tx1"/>
                          </a:solidFill>
                          <a:latin typeface="Calibri"/>
                        </a:defRPr>
                      </a:lvl4pPr>
                      <a:lvl5pPr marL="1699321" algn="l" defTabSz="849660" rtl="0" eaLnBrk="1" latinLnBrk="0" hangingPunct="1">
                        <a:defRPr sz="1673" kern="1200">
                          <a:solidFill>
                            <a:schemeClr val="tx1"/>
                          </a:solidFill>
                          <a:latin typeface="Calibri"/>
                        </a:defRPr>
                      </a:lvl5pPr>
                      <a:lvl6pPr marL="2124151" algn="l" defTabSz="849660" rtl="0" eaLnBrk="1" latinLnBrk="0" hangingPunct="1">
                        <a:defRPr sz="1673" kern="1200">
                          <a:solidFill>
                            <a:schemeClr val="tx1"/>
                          </a:solidFill>
                          <a:latin typeface="Calibri"/>
                        </a:defRPr>
                      </a:lvl6pPr>
                      <a:lvl7pPr marL="2548981" algn="l" defTabSz="849660" rtl="0" eaLnBrk="1" latinLnBrk="0" hangingPunct="1">
                        <a:defRPr sz="1673" kern="1200">
                          <a:solidFill>
                            <a:schemeClr val="tx1"/>
                          </a:solidFill>
                          <a:latin typeface="Calibri"/>
                        </a:defRPr>
                      </a:lvl7pPr>
                      <a:lvl8pPr marL="2973812" algn="l" defTabSz="849660" rtl="0" eaLnBrk="1" latinLnBrk="0" hangingPunct="1">
                        <a:defRPr sz="1673" kern="1200">
                          <a:solidFill>
                            <a:schemeClr val="tx1"/>
                          </a:solidFill>
                          <a:latin typeface="Calibri"/>
                        </a:defRPr>
                      </a:lvl8pPr>
                      <a:lvl9pPr marL="3398642" algn="l" defTabSz="849660" rtl="0" eaLnBrk="1" latinLnBrk="0" hangingPunct="1">
                        <a:defRPr sz="1673" kern="1200">
                          <a:solidFill>
                            <a:schemeClr val="tx1"/>
                          </a:solidFill>
                          <a:latin typeface="Calibri"/>
                        </a:defRPr>
                      </a:lvl9pPr>
                    </a:lstStyle>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1.Upgrades to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Rooiberg</a:t>
                      </a:r>
                      <a:r>
                        <a:rPr lang="en-ZA" sz="1100" dirty="0">
                          <a:effectLst/>
                          <a:latin typeface="Arial" panose="020B0604020202020204" pitchFamily="34" charset="0"/>
                          <a:ea typeface="Calibri" panose="020F0502020204030204" pitchFamily="34" charset="0"/>
                          <a:cs typeface="Times New Roman" panose="02020603050405020304" pitchFamily="18" charset="0"/>
                        </a:rPr>
                        <a:t> Community Centre 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Langvlei</a:t>
                      </a:r>
                      <a:r>
                        <a:rPr lang="en-ZA" sz="1100" dirty="0">
                          <a:effectLst/>
                          <a:latin typeface="Arial" panose="020B0604020202020204" pitchFamily="34" charset="0"/>
                          <a:ea typeface="Calibri" panose="020F0502020204030204" pitchFamily="34" charset="0"/>
                          <a:cs typeface="Times New Roman" panose="02020603050405020304" pitchFamily="18" charset="0"/>
                        </a:rPr>
                        <a:t>, Robertson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2. Driver License Training Project to contribute to job readiness of unemployed youth within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Drakenstein</a:t>
                      </a:r>
                      <a:r>
                        <a:rPr lang="en-ZA" sz="1100" dirty="0">
                          <a:effectLst/>
                          <a:latin typeface="Arial" panose="020B0604020202020204" pitchFamily="34" charset="0"/>
                          <a:ea typeface="Calibri" panose="020F0502020204030204" pitchFamily="34" charset="0"/>
                          <a:cs typeface="Times New Roman" panose="02020603050405020304" pitchFamily="18" charset="0"/>
                        </a:rPr>
                        <a:t> Local Municipal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ZA" sz="1100" dirty="0">
                          <a:effectLst/>
                          <a:latin typeface="Arial" panose="020B0604020202020204" pitchFamily="34" charset="0"/>
                          <a:ea typeface="Calibri" panose="020F0502020204030204" pitchFamily="34" charset="0"/>
                          <a:cs typeface="Times New Roman" panose="02020603050405020304" pitchFamily="18" charset="0"/>
                        </a:rPr>
                        <a:t> Driver License Training Project to contribute to job readiness of unemployed youth within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Breede</a:t>
                      </a:r>
                      <a:r>
                        <a:rPr lang="en-ZA" sz="1100" dirty="0">
                          <a:effectLst/>
                          <a:latin typeface="Arial" panose="020B0604020202020204" pitchFamily="34" charset="0"/>
                          <a:ea typeface="Calibri" panose="020F0502020204030204" pitchFamily="34" charset="0"/>
                          <a:cs typeface="Times New Roman" panose="02020603050405020304" pitchFamily="18" charset="0"/>
                        </a:rPr>
                        <a:t> Valley Local Municipal area,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Rawsonville</a:t>
                      </a:r>
                      <a:r>
                        <a:rPr lang="en-ZA" sz="1100" dirty="0">
                          <a:effectLst/>
                          <a:latin typeface="Arial" panose="020B0604020202020204" pitchFamily="34" charset="0"/>
                          <a:ea typeface="Calibri" panose="020F0502020204030204" pitchFamily="34" charset="0"/>
                          <a:cs typeface="Times New Roman" panose="02020603050405020304" pitchFamily="18" charset="0"/>
                        </a:rPr>
                        <a:t> and Worcester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4.Driver License Training Project to contribute to job readiness of unemployed youth within,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Malmesbury</a:t>
                      </a:r>
                      <a:r>
                        <a:rPr lang="en-ZA" sz="1100" dirty="0">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55956"/>
                  </a:ext>
                </a:extLst>
              </a:tr>
            </a:tbl>
          </a:graphicData>
        </a:graphic>
      </p:graphicFrame>
    </p:spTree>
    <p:extLst>
      <p:ext uri="{BB962C8B-B14F-4D97-AF65-F5344CB8AC3E}">
        <p14:creationId xmlns:p14="http://schemas.microsoft.com/office/powerpoint/2010/main" val="27027946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4A1117-0BF9-4CA8-8CF1-6483981F5E26}" type="slidenum">
              <a:rPr lang="en-US" altLang="en-US" smtClean="0"/>
              <a:pPr>
                <a:defRPr/>
              </a:pPr>
              <a:t>87</a:t>
            </a:fld>
            <a:endParaRPr lang="en-US" altLang="en-US" dirty="0"/>
          </a:p>
        </p:txBody>
      </p:sp>
    </p:spTree>
    <p:extLst>
      <p:ext uri="{BB962C8B-B14F-4D97-AF65-F5344CB8AC3E}">
        <p14:creationId xmlns:p14="http://schemas.microsoft.com/office/powerpoint/2010/main" val="397766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891" y="1272372"/>
            <a:ext cx="8036418" cy="4205062"/>
          </a:xfrm>
          <a:prstGeom prst="rect">
            <a:avLst/>
          </a:prstGeom>
        </p:spPr>
        <p:txBody>
          <a:bodyPr wrap="square">
            <a:spAutoFit/>
          </a:bodyPr>
          <a:lstStyle/>
          <a:p>
            <a:pPr algn="just">
              <a:lnSpc>
                <a:spcPct val="115000"/>
              </a:lnSpc>
              <a:spcAft>
                <a:spcPts val="1000"/>
              </a:spcAft>
            </a:pPr>
            <a:r>
              <a:rPr lang="en-GB" sz="1800" b="1" u="sng" dirty="0">
                <a:latin typeface="Century Gothic" panose="020B0502020202020204" pitchFamily="34" charset="0"/>
                <a:ea typeface="Calibri" panose="020F0502020204030204" pitchFamily="34" charset="0"/>
                <a:cs typeface="Times New Roman" panose="02020603050405020304" pitchFamily="18" charset="0"/>
              </a:rPr>
              <a:t>The existence of the Department of Mineral Resources and Energy (DMRE) is premised on its vision of becoming a leader in the transformation of South Africa’s economic growth agenda through the sustainable development of the mining and energy sectors.</a:t>
            </a:r>
            <a:r>
              <a:rPr lang="en-GB" sz="1800" dirty="0">
                <a:latin typeface="Century Gothic" panose="020B0502020202020204" pitchFamily="34" charset="0"/>
                <a:ea typeface="Calibri" panose="020F0502020204030204" pitchFamily="34" charset="0"/>
                <a:cs typeface="Times New Roman" panose="02020603050405020304" pitchFamily="18" charset="0"/>
              </a:rPr>
              <a:t> This vision will be operationalised by focusing on regulating, transforming and promoting the mining and energy sectors, providing affordable energy for growth and development, and ensuring that all South Africans derive sustainable benefit from the country’s mineral wealth. For the execution of its mandate, and to enable the achievement of its vision, the DMRE is supported by various entities whose mandates and operating models culminate in the ability of the DMRE to make a sustainable contribution to the Medium Term Strategic Framework (MTSF) imperatives</a:t>
            </a:r>
            <a:r>
              <a:rPr lang="en-GB" sz="1800" dirty="0" smtClean="0">
                <a:latin typeface="Century Gothic" panose="020B0502020202020204" pitchFamily="34" charset="0"/>
                <a:ea typeface="Calibri" panose="020F0502020204030204" pitchFamily="34" charset="0"/>
                <a:cs typeface="Times New Roman" panose="02020603050405020304" pitchFamily="18" charset="0"/>
              </a:rPr>
              <a:t>.</a:t>
            </a:r>
            <a:endParaRPr lang="en-ZA" sz="1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p:txBody>
          <a:bodyPr vert="horz" wrap="square" lIns="0" tIns="8297" rIns="0" bIns="0" numCol="1" rtlCol="0" anchor="t" anchorCtr="0" compatLnSpc="1">
            <a:prstTxWarp prst="textNoShape">
              <a:avLst/>
            </a:prstTxWarp>
            <a:spAutoFit/>
          </a:bodyPr>
          <a:lstStyle/>
          <a:p>
            <a:pPr marL="8297" eaLnBrk="1" fontAlgn="auto" hangingPunct="1">
              <a:spcBef>
                <a:spcPts val="65"/>
              </a:spcBef>
              <a:spcAft>
                <a:spcPts val="0"/>
              </a:spcAft>
              <a:defRPr/>
            </a:pPr>
            <a:r>
              <a:rPr spc="-3" dirty="0"/>
              <a:t>EXECUTIVE</a:t>
            </a:r>
            <a:r>
              <a:rPr spc="-52" dirty="0"/>
              <a:t> </a:t>
            </a:r>
            <a:r>
              <a:rPr spc="-3" dirty="0"/>
              <a:t>SUMMARY</a:t>
            </a:r>
          </a:p>
        </p:txBody>
      </p:sp>
      <p:sp>
        <p:nvSpPr>
          <p:cNvPr id="4" name="Slide Number Placeholder 3"/>
          <p:cNvSpPr>
            <a:spLocks noGrp="1"/>
          </p:cNvSpPr>
          <p:nvPr>
            <p:ph type="sldNum" sz="quarter" idx="12"/>
          </p:nvPr>
        </p:nvSpPr>
        <p:spPr/>
        <p:txBody>
          <a:bodyPr/>
          <a:lstStyle/>
          <a:p>
            <a:pPr>
              <a:defRPr/>
            </a:pPr>
            <a:fld id="{EFC1C99A-A5A6-43BD-9DD5-0BB52CB06A4F}" type="slidenum">
              <a:rPr lang="en-US" altLang="en-US" smtClean="0"/>
              <a:pPr>
                <a:defRPr/>
              </a:pPr>
              <a:t>9</a:t>
            </a:fld>
            <a:endParaRPr lang="en-US" altLang="en-US" dirty="0"/>
          </a:p>
        </p:txBody>
      </p:sp>
    </p:spTree>
    <p:extLst>
      <p:ext uri="{BB962C8B-B14F-4D97-AF65-F5344CB8AC3E}">
        <p14:creationId xmlns:p14="http://schemas.microsoft.com/office/powerpoint/2010/main" val="40844369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d3yo7jOozHtk2kN6OOu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2y_oKam7iI_3cac8xwoB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l361vxLxseDS9n8LdJ_H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d3yo7jOozHtk2kN6OOu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y_oKam7iI_3cac8xwoB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ISYDECK Theme">
  <a:themeElements>
    <a:clrScheme name="DaisyDeck Light - 16-HavelockBlue-Grey">
      <a:dk1>
        <a:srgbClr val="2E2E2E"/>
      </a:dk1>
      <a:lt1>
        <a:srgbClr val="FFFFFF"/>
      </a:lt1>
      <a:dk2>
        <a:srgbClr val="737373"/>
      </a:dk2>
      <a:lt2>
        <a:srgbClr val="D8D8D8"/>
      </a:lt2>
      <a:accent1>
        <a:srgbClr val="4F8AD9"/>
      </a:accent1>
      <a:accent2>
        <a:srgbClr val="536A89"/>
      </a:accent2>
      <a:accent3>
        <a:srgbClr val="5B5B5B"/>
      </a:accent3>
      <a:accent4>
        <a:srgbClr val="7B7B7B"/>
      </a:accent4>
      <a:accent5>
        <a:srgbClr val="9B9B9B"/>
      </a:accent5>
      <a:accent6>
        <a:srgbClr val="CBCBCB"/>
      </a:accent6>
      <a:hlink>
        <a:srgbClr val="4F8AD9"/>
      </a:hlink>
      <a:folHlink>
        <a:srgbClr val="FFC000"/>
      </a:folHlink>
    </a:clrScheme>
    <a:fontScheme name="DaisyDeck - SourceSansPro Fo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9050">
          <a:no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sq">
          <a:miter lim="800000"/>
          <a:headEnd type="oval"/>
          <a:tailEnd type="oval"/>
        </a:ln>
        <a:effectLst/>
      </a:spPr>
      <a:bodyPr/>
      <a:lstStyle/>
      <a:style>
        <a:lnRef idx="3">
          <a:schemeClr val="accent1"/>
        </a:lnRef>
        <a:fillRef idx="0">
          <a:schemeClr val="accent1"/>
        </a:fillRef>
        <a:effectRef idx="2">
          <a:schemeClr val="accent1"/>
        </a:effectRef>
        <a:fontRef idx="minor">
          <a:schemeClr val="tx1"/>
        </a:fontRef>
      </a:style>
    </a:lnDef>
    <a:txDef>
      <a:spPr/>
      <a:bodyPr wrap="square" lIns="90000" rIns="90000" rtlCol="0">
        <a:spAutoFit/>
      </a:bodyPr>
      <a:lstStyle>
        <a:defPPr defTabSz="914400">
          <a:defRPr sz="900" spc="20" dirty="0" smtClean="0"/>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42709</TotalTime>
  <Words>8640</Words>
  <Application>Microsoft Office PowerPoint</Application>
  <PresentationFormat>Custom</PresentationFormat>
  <Paragraphs>1671</Paragraphs>
  <Slides>87</Slides>
  <Notes>3</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87</vt:i4>
      </vt:variant>
    </vt:vector>
  </HeadingPairs>
  <TitlesOfParts>
    <vt:vector size="107" baseType="lpstr">
      <vt:lpstr>Arial</vt:lpstr>
      <vt:lpstr>Arial Narrow</vt:lpstr>
      <vt:lpstr>Calibri</vt:lpstr>
      <vt:lpstr>Calibri Light</vt:lpstr>
      <vt:lpstr>Century Gothic</vt:lpstr>
      <vt:lpstr>Source Sans Pro</vt:lpstr>
      <vt:lpstr>Source Sans Pro Light</vt:lpstr>
      <vt:lpstr>Symbol</vt:lpstr>
      <vt:lpstr>Tahoma</vt:lpstr>
      <vt:lpstr>Times New Roman</vt:lpstr>
      <vt:lpstr>Wingdings</vt:lpstr>
      <vt:lpstr>Custom Design</vt:lpstr>
      <vt:lpstr>DAISYDECK Theme</vt:lpstr>
      <vt:lpstr>2_Office Theme</vt:lpstr>
      <vt:lpstr>3_Office Theme</vt:lpstr>
      <vt:lpstr>Office Theme</vt:lpstr>
      <vt:lpstr>14_Office Theme</vt:lpstr>
      <vt:lpstr>4_Office Theme</vt:lpstr>
      <vt:lpstr>1_Office Theme</vt:lpstr>
      <vt:lpstr>think-cell Slide</vt:lpstr>
      <vt:lpstr>  </vt:lpstr>
      <vt:lpstr>PowerPoint Presentation</vt:lpstr>
      <vt:lpstr>PRESENTATION LAYOUT</vt:lpstr>
      <vt:lpstr>INTRODUCTION</vt:lpstr>
      <vt:lpstr>MANDATE</vt:lpstr>
      <vt:lpstr>LEGISLATION THAT GOVERNS THE DMRE</vt:lpstr>
      <vt:lpstr>LEGISLATION THAT GOVERNS THE DMRE</vt:lpstr>
      <vt:lpstr>PART A </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PART B | 2020/25: STRATEGIC  PLAN</vt:lpstr>
      <vt:lpstr>DMRE START-UP STRUCTURE </vt:lpstr>
      <vt:lpstr>START-UP STRACTURE  </vt:lpstr>
      <vt:lpstr>ENTITIES REPORTING TO DMRE</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PART C | 2020/21: ANNUAL PERFORMANCE PLAN</vt:lpstr>
      <vt:lpstr>Programme 1: Administration....cont.</vt:lpstr>
      <vt:lpstr>Programme 1: Administration....cont.</vt:lpstr>
      <vt:lpstr>Programme 1: Administration....cont.</vt:lpstr>
      <vt:lpstr>Programme 2: Minerals and Petroleum Regulation (MPR)</vt:lpstr>
      <vt:lpstr>Programme 2: Minerals and Petroleum Regulation (MPR)</vt:lpstr>
      <vt:lpstr>Programme 2: Minerals and Petroleum Regulation (MPR)</vt:lpstr>
      <vt:lpstr>Programme 2: Minerals and Petroleum Regulation (MPR)</vt:lpstr>
      <vt:lpstr>Programme 3: Mining, Minerals and Energy Policy Development (MMEPD)</vt:lpstr>
      <vt:lpstr>Programme 3: Mining, Minerals and Energy Policy Development (MMEPD)</vt:lpstr>
      <vt:lpstr>Programme 3: Mining, Minerals and Energy Policy Development (MMEPD) …cont.</vt:lpstr>
      <vt:lpstr>Programme 3: Mining, Minerals and Energy Policy Development (MMEPD) …cont.</vt:lpstr>
      <vt:lpstr>Programme 3: Mining, Minerals and Energy Policy Development (MMEPD)…cont.</vt:lpstr>
      <vt:lpstr>Programme 4: Mine Health and Safety Inspectorate (MHSI) </vt:lpstr>
      <vt:lpstr>Programme 4: Mine Health and Safety Inspectorate (MHSI) </vt:lpstr>
      <vt:lpstr>Programme 4: Mine Health and Safety Inspectorate (MHSI) </vt:lpstr>
      <vt:lpstr>Programme 5: Programmes and Projects </vt:lpstr>
      <vt:lpstr>Programme 5: Programmes and Projects </vt:lpstr>
      <vt:lpstr>Programme 5: Programmes and Projects</vt:lpstr>
      <vt:lpstr>Programme 6: Nuclear</vt:lpstr>
      <vt:lpstr>Programme 6: Nuclear</vt:lpstr>
      <vt:lpstr>Programme 6: Nuclear</vt:lpstr>
      <vt:lpstr>Programme 6: Nuclear</vt:lpstr>
      <vt:lpstr>PART D | Budget 34  Allocations</vt:lpstr>
      <vt:lpstr>PowerPoint Presentation</vt:lpstr>
      <vt:lpstr>PowerPoint Presentation</vt:lpstr>
      <vt:lpstr>PowerPoint Presentation</vt:lpstr>
      <vt:lpstr>PowerPoint Presentation</vt:lpstr>
      <vt:lpstr>PART E | PROVINCIAL ALLOCATION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Asgar bawa</cp:lastModifiedBy>
  <cp:revision>753</cp:revision>
  <cp:lastPrinted>2020-05-04T07:34:38Z</cp:lastPrinted>
  <dcterms:created xsi:type="dcterms:W3CDTF">2017-05-11T10:10:21Z</dcterms:created>
  <dcterms:modified xsi:type="dcterms:W3CDTF">2020-05-22T12:29:19Z</dcterms:modified>
</cp:coreProperties>
</file>