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5.xml" ContentType="application/vnd.openxmlformats-officedocument.theme+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theme/theme6.xml" ContentType="application/vnd.openxmlformats-officedocument.theme+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theme/theme7.xml" ContentType="application/vnd.openxmlformats-officedocument.theme+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 id="2147483686" r:id="rId3"/>
    <p:sldMasterId id="2147483699" r:id="rId4"/>
    <p:sldMasterId id="2147483712" r:id="rId5"/>
    <p:sldMasterId id="2147483725" r:id="rId6"/>
    <p:sldMasterId id="2147483738" r:id="rId7"/>
    <p:sldMasterId id="2147483751" r:id="rId8"/>
  </p:sldMasterIdLst>
  <p:notesMasterIdLst>
    <p:notesMasterId r:id="rId44"/>
  </p:notesMasterIdLst>
  <p:sldIdLst>
    <p:sldId id="256" r:id="rId9"/>
    <p:sldId id="332" r:id="rId10"/>
    <p:sldId id="331" r:id="rId11"/>
    <p:sldId id="298" r:id="rId12"/>
    <p:sldId id="324" r:id="rId13"/>
    <p:sldId id="299" r:id="rId14"/>
    <p:sldId id="276" r:id="rId15"/>
    <p:sldId id="300" r:id="rId16"/>
    <p:sldId id="330" r:id="rId17"/>
    <p:sldId id="301" r:id="rId18"/>
    <p:sldId id="302" r:id="rId19"/>
    <p:sldId id="303" r:id="rId20"/>
    <p:sldId id="304" r:id="rId21"/>
    <p:sldId id="305" r:id="rId22"/>
    <p:sldId id="306" r:id="rId23"/>
    <p:sldId id="307" r:id="rId24"/>
    <p:sldId id="308" r:id="rId25"/>
    <p:sldId id="309" r:id="rId26"/>
    <p:sldId id="310" r:id="rId27"/>
    <p:sldId id="311" r:id="rId28"/>
    <p:sldId id="312" r:id="rId29"/>
    <p:sldId id="313" r:id="rId30"/>
    <p:sldId id="314" r:id="rId31"/>
    <p:sldId id="315" r:id="rId32"/>
    <p:sldId id="318" r:id="rId33"/>
    <p:sldId id="319" r:id="rId34"/>
    <p:sldId id="320" r:id="rId35"/>
    <p:sldId id="322" r:id="rId36"/>
    <p:sldId id="329" r:id="rId37"/>
    <p:sldId id="325" r:id="rId38"/>
    <p:sldId id="333" r:id="rId39"/>
    <p:sldId id="334" r:id="rId40"/>
    <p:sldId id="326" r:id="rId41"/>
    <p:sldId id="335" r:id="rId42"/>
    <p:sldId id="274" r:id="rId4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FBEB"/>
    <a:srgbClr val="A9EFA9"/>
    <a:srgbClr val="CCFFFF"/>
    <a:srgbClr val="FFCCFF"/>
    <a:srgbClr val="FFFFC1"/>
    <a:srgbClr val="003300"/>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84" autoAdjust="0"/>
    <p:restoredTop sz="94660"/>
  </p:normalViewPr>
  <p:slideViewPr>
    <p:cSldViewPr snapToGrid="0">
      <p:cViewPr varScale="1">
        <p:scale>
          <a:sx n="69" d="100"/>
          <a:sy n="69" d="100"/>
        </p:scale>
        <p:origin x="616" y="4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slide" Target="slides/slide31.xml"/><Relationship Id="rId21" Type="http://schemas.openxmlformats.org/officeDocument/2006/relationships/slide" Target="slides/slide13.xml"/><Relationship Id="rId34" Type="http://schemas.openxmlformats.org/officeDocument/2006/relationships/slide" Target="slides/slide26.xml"/><Relationship Id="rId42" Type="http://schemas.openxmlformats.org/officeDocument/2006/relationships/slide" Target="slides/slide34.xml"/><Relationship Id="rId47" Type="http://schemas.openxmlformats.org/officeDocument/2006/relationships/theme" Target="theme/theme1.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8.xml"/><Relationship Id="rId29" Type="http://schemas.openxmlformats.org/officeDocument/2006/relationships/slide" Target="slides/slide2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slide" Target="slides/slide29.xml"/><Relationship Id="rId40" Type="http://schemas.openxmlformats.org/officeDocument/2006/relationships/slide" Target="slides/slide32.xml"/><Relationship Id="rId45"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slide" Target="slides/slide28.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4"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slide" Target="slides/slide27.xml"/><Relationship Id="rId43" Type="http://schemas.openxmlformats.org/officeDocument/2006/relationships/slide" Target="slides/slide35.xml"/><Relationship Id="rId48" Type="http://schemas.openxmlformats.org/officeDocument/2006/relationships/tableStyles" Target="tableStyles.xml"/><Relationship Id="rId8" Type="http://schemas.openxmlformats.org/officeDocument/2006/relationships/slideMaster" Target="slideMasters/slideMaster8.xml"/><Relationship Id="rId3" Type="http://schemas.openxmlformats.org/officeDocument/2006/relationships/slideMaster" Target="slideMasters/slideMaster3.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slide" Target="slides/slide30.xml"/><Relationship Id="rId46" Type="http://schemas.openxmlformats.org/officeDocument/2006/relationships/viewProps" Target="viewProps.xml"/><Relationship Id="rId20" Type="http://schemas.openxmlformats.org/officeDocument/2006/relationships/slide" Target="slides/slide12.xml"/><Relationship Id="rId41" Type="http://schemas.openxmlformats.org/officeDocument/2006/relationships/slide" Target="slides/slide33.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en-US" sz="1200" b="1" i="0" u="none" strike="noStrike" baseline="0" dirty="0">
                <a:latin typeface="Arial Narrow" panose="020B0606020202030204" pitchFamily="34" charset="0"/>
              </a:rPr>
              <a:t>2019/20 Actuals vs Medium Term Allocations R’000</a:t>
            </a:r>
            <a:endParaRPr lang="en-US" sz="1200" dirty="0">
              <a:latin typeface="Arial Narrow" panose="020B0606020202030204" pitchFamily="34" charset="0"/>
            </a:endParaRPr>
          </a:p>
        </c:rich>
      </c:tx>
      <c:layout>
        <c:manualLayout>
          <c:xMode val="edge"/>
          <c:yMode val="edge"/>
          <c:x val="0.23130003112811356"/>
          <c:y val="3.1269100773294714E-2"/>
        </c:manualLayout>
      </c:layout>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7304249811536954"/>
          <c:y val="0.15127022514778446"/>
          <c:w val="0.82695756780402452"/>
          <c:h val="0.66111001749781273"/>
        </c:manualLayout>
      </c:layout>
      <c:barChart>
        <c:barDir val="col"/>
        <c:grouping val="clustered"/>
        <c:varyColors val="0"/>
        <c:ser>
          <c:idx val="0"/>
          <c:order val="0"/>
          <c:spPr>
            <a:solidFill>
              <a:schemeClr val="accent1"/>
            </a:solidFill>
            <a:ln>
              <a:noFill/>
            </a:ln>
            <a:effectLst/>
          </c:spPr>
          <c:invertIfNegative val="0"/>
          <c:dPt>
            <c:idx val="1"/>
            <c:invertIfNegative val="0"/>
            <c:bubble3D val="0"/>
            <c:spPr>
              <a:solidFill>
                <a:schemeClr val="accent2"/>
              </a:solidFill>
              <a:ln>
                <a:noFill/>
              </a:ln>
              <a:effectLst/>
            </c:spPr>
            <c:extLst>
              <c:ext xmlns:c16="http://schemas.microsoft.com/office/drawing/2014/chart" uri="{C3380CC4-5D6E-409C-BE32-E72D297353CC}">
                <c16:uniqueId val="{00000001-EAD8-4E2B-977E-0AE3568F74C8}"/>
              </c:ext>
            </c:extLst>
          </c:dPt>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'MTEF ALLOCATION (3)'!$B$3:$F$3</c:f>
              <c:strCache>
                <c:ptCount val="5"/>
                <c:pt idx="0">
                  <c:v>2019/20 Final Budget 2019/20</c:v>
                </c:pt>
                <c:pt idx="1">
                  <c:v>2019/20 Actual outcomes 2019/20</c:v>
                </c:pt>
                <c:pt idx="2">
                  <c:v>2020/21</c:v>
                </c:pt>
                <c:pt idx="3">
                  <c:v>2021/22</c:v>
                </c:pt>
                <c:pt idx="4">
                  <c:v>2022/23</c:v>
                </c:pt>
              </c:strCache>
            </c:strRef>
          </c:cat>
          <c:val>
            <c:numRef>
              <c:f>'MTEF ALLOCATION (3)'!$B$9:$F$9</c:f>
              <c:numCache>
                <c:formatCode>_ * #,##0_ ;_ * \-#,##0_ ;_ * "-"??_ ;_ @_ </c:formatCode>
                <c:ptCount val="5"/>
                <c:pt idx="0">
                  <c:v>6508515</c:v>
                </c:pt>
                <c:pt idx="1">
                  <c:v>6302711.2886299994</c:v>
                </c:pt>
                <c:pt idx="2">
                  <c:v>6850179</c:v>
                </c:pt>
                <c:pt idx="3">
                  <c:v>7038531</c:v>
                </c:pt>
                <c:pt idx="4">
                  <c:v>7328850</c:v>
                </c:pt>
              </c:numCache>
            </c:numRef>
          </c:val>
          <c:extLst>
            <c:ext xmlns:c16="http://schemas.microsoft.com/office/drawing/2014/chart" uri="{C3380CC4-5D6E-409C-BE32-E72D297353CC}">
              <c16:uniqueId val="{00000002-EAD8-4E2B-977E-0AE3568F74C8}"/>
            </c:ext>
          </c:extLst>
        </c:ser>
        <c:dLbls>
          <c:showLegendKey val="0"/>
          <c:showVal val="0"/>
          <c:showCatName val="0"/>
          <c:showSerName val="0"/>
          <c:showPercent val="0"/>
          <c:showBubbleSize val="0"/>
        </c:dLbls>
        <c:gapWidth val="219"/>
        <c:overlap val="-27"/>
        <c:axId val="411510168"/>
        <c:axId val="411504288"/>
      </c:barChart>
      <c:catAx>
        <c:axId val="4115101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crossAx val="411504288"/>
        <c:crosses val="autoZero"/>
        <c:auto val="1"/>
        <c:lblAlgn val="ctr"/>
        <c:lblOffset val="100"/>
        <c:noMultiLvlLbl val="0"/>
      </c:catAx>
      <c:valAx>
        <c:axId val="411504288"/>
        <c:scaling>
          <c:orientation val="minMax"/>
        </c:scaling>
        <c:delete val="0"/>
        <c:axPos val="l"/>
        <c:majorGridlines>
          <c:spPr>
            <a:ln w="9525" cap="flat" cmpd="sng" algn="ctr">
              <a:solidFill>
                <a:schemeClr val="tx1">
                  <a:lumMod val="15000"/>
                  <a:lumOff val="85000"/>
                </a:schemeClr>
              </a:solidFill>
              <a:round/>
            </a:ln>
            <a:effectLst/>
          </c:spPr>
        </c:majorGridlines>
        <c:numFmt formatCode="_ * #,##0_ ;_ * \-#,##0_ ;_ * &quot;-&quot;??_ ;_ @_ "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crossAx val="41151016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Arial Narrow" panose="020B0606020202030204" pitchFamily="34" charset="0"/>
                <a:ea typeface="+mn-ea"/>
                <a:cs typeface="+mn-cs"/>
              </a:defRPr>
            </a:pPr>
            <a:r>
              <a:rPr lang="en-US">
                <a:latin typeface="Arial Narrow" panose="020B0606020202030204" pitchFamily="34" charset="0"/>
              </a:rPr>
              <a:t>Economic</a:t>
            </a:r>
            <a:r>
              <a:rPr lang="en-US" baseline="0">
                <a:latin typeface="Arial Narrow" panose="020B0606020202030204" pitchFamily="34" charset="0"/>
              </a:rPr>
              <a:t> classifications</a:t>
            </a:r>
            <a:endParaRPr lang="en-US">
              <a:latin typeface="Arial Narrow" panose="020B0606020202030204" pitchFamily="34" charset="0"/>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Arial Narrow" panose="020B0606020202030204" pitchFamily="34" charset="0"/>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0B2B-48EA-B8A5-07F29B69F972}"/>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0B2B-48EA-B8A5-07F29B69F972}"/>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0B2B-48EA-B8A5-07F29B69F972}"/>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0B2B-48EA-B8A5-07F29B69F972}"/>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0B2B-48EA-B8A5-07F29B69F972}"/>
              </c:ext>
            </c:extLst>
          </c:dPt>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('MTEF ALLOCATION'!$C$3,'MTEF ALLOCATION'!$E$3,'MTEF ALLOCATION'!$G$3,'MTEF ALLOCATION'!$I$3,'MTEF ALLOCATION'!$K$3)</c:f>
              <c:strCache>
                <c:ptCount val="5"/>
                <c:pt idx="0">
                  <c:v>Compensation of employees</c:v>
                </c:pt>
                <c:pt idx="1">
                  <c:v>Goods and Services</c:v>
                </c:pt>
                <c:pt idx="2">
                  <c:v> Interest and rent on land  </c:v>
                </c:pt>
                <c:pt idx="3">
                  <c:v> Transfers and subsidies  </c:v>
                </c:pt>
                <c:pt idx="4">
                  <c:v> Capital expenditure  </c:v>
                </c:pt>
              </c:strCache>
            </c:strRef>
          </c:cat>
          <c:val>
            <c:numRef>
              <c:f>('MTEF ALLOCATION'!$C$9,'MTEF ALLOCATION'!$E$9,'MTEF ALLOCATION'!$G$9,'MTEF ALLOCATION'!$I$9,'MTEF ALLOCATION'!$K$9)</c:f>
              <c:numCache>
                <c:formatCode>_ * #,##0_ ;_ * \-#,##0_ ;_ * "-"??_ ;_ @_ </c:formatCode>
                <c:ptCount val="5"/>
                <c:pt idx="0">
                  <c:v>3071540</c:v>
                </c:pt>
                <c:pt idx="1">
                  <c:v>2379479</c:v>
                </c:pt>
                <c:pt idx="2">
                  <c:v>108167</c:v>
                </c:pt>
                <c:pt idx="3">
                  <c:v>914879</c:v>
                </c:pt>
                <c:pt idx="4">
                  <c:v>376114</c:v>
                </c:pt>
              </c:numCache>
            </c:numRef>
          </c:val>
          <c:extLst>
            <c:ext xmlns:c16="http://schemas.microsoft.com/office/drawing/2014/chart" uri="{C3380CC4-5D6E-409C-BE32-E72D297353CC}">
              <c16:uniqueId val="{0000000A-0B2B-48EA-B8A5-07F29B69F972}"/>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51D77F8-F740-4E4F-9065-B1B5AF707F65}" type="doc">
      <dgm:prSet loTypeId="urn:microsoft.com/office/officeart/2005/8/layout/process4" loCatId="list" qsTypeId="urn:microsoft.com/office/officeart/2005/8/quickstyle/3d3" qsCatId="3D" csTypeId="urn:microsoft.com/office/officeart/2005/8/colors/accent1_2" csCatId="accent1" phldr="1"/>
      <dgm:spPr/>
      <dgm:t>
        <a:bodyPr/>
        <a:lstStyle/>
        <a:p>
          <a:endParaRPr lang="en-ZA"/>
        </a:p>
      </dgm:t>
    </dgm:pt>
    <dgm:pt modelId="{0C5FC9FF-AB69-406F-99B8-9B39BE458882}">
      <dgm:prSet phldrT="[Text]" custT="1"/>
      <dgm:spPr>
        <a:solidFill>
          <a:srgbClr val="C00000"/>
        </a:solidFill>
      </dgm:spPr>
      <dgm:t>
        <a:bodyPr/>
        <a:lstStyle/>
        <a:p>
          <a:r>
            <a:rPr lang="en-US" sz="2000" b="1" dirty="0"/>
            <a:t>MTSF PRIORITY 7</a:t>
          </a:r>
          <a:endParaRPr lang="en-ZA" sz="2000" b="1" dirty="0"/>
        </a:p>
      </dgm:t>
    </dgm:pt>
    <dgm:pt modelId="{CBD48FF6-E364-437B-BC80-6890F1875AC0}" type="parTrans" cxnId="{67443A07-3523-423A-A3E6-AA028EE28118}">
      <dgm:prSet/>
      <dgm:spPr/>
      <dgm:t>
        <a:bodyPr/>
        <a:lstStyle/>
        <a:p>
          <a:endParaRPr lang="en-ZA" sz="2000" b="1"/>
        </a:p>
      </dgm:t>
    </dgm:pt>
    <dgm:pt modelId="{39A2B456-5B1F-49F1-9C6C-B49FC54EAC99}" type="sibTrans" cxnId="{67443A07-3523-423A-A3E6-AA028EE28118}">
      <dgm:prSet/>
      <dgm:spPr/>
      <dgm:t>
        <a:bodyPr/>
        <a:lstStyle/>
        <a:p>
          <a:endParaRPr lang="en-ZA" sz="2000" b="1"/>
        </a:p>
      </dgm:t>
    </dgm:pt>
    <dgm:pt modelId="{92A7E7B3-58BC-4A5E-A0CB-F60627057867}">
      <dgm:prSet phldrT="[Text]" custT="1"/>
      <dgm:spPr>
        <a:solidFill>
          <a:srgbClr val="0070C0"/>
        </a:solidFill>
      </dgm:spPr>
      <dgm:t>
        <a:bodyPr/>
        <a:lstStyle/>
        <a:p>
          <a:r>
            <a:rPr lang="en-US" sz="2000" b="1" dirty="0"/>
            <a:t>STRATEGIC PLAN (SP)</a:t>
          </a:r>
          <a:endParaRPr lang="en-ZA" sz="2000" b="1" dirty="0"/>
        </a:p>
      </dgm:t>
    </dgm:pt>
    <dgm:pt modelId="{80012EF2-C37A-45B7-AA75-13D43C60FBE9}" type="parTrans" cxnId="{E4BF470A-BCC9-4407-B787-68875D6B7F10}">
      <dgm:prSet/>
      <dgm:spPr/>
      <dgm:t>
        <a:bodyPr/>
        <a:lstStyle/>
        <a:p>
          <a:endParaRPr lang="en-ZA" sz="2000" b="1"/>
        </a:p>
      </dgm:t>
    </dgm:pt>
    <dgm:pt modelId="{6AF97705-7A65-406A-9D05-8C625899B714}" type="sibTrans" cxnId="{E4BF470A-BCC9-4407-B787-68875D6B7F10}">
      <dgm:prSet/>
      <dgm:spPr/>
      <dgm:t>
        <a:bodyPr/>
        <a:lstStyle/>
        <a:p>
          <a:endParaRPr lang="en-ZA" sz="2000" b="1"/>
        </a:p>
      </dgm:t>
    </dgm:pt>
    <dgm:pt modelId="{829B5318-01AD-4CF2-B4D2-062ADF9592E2}">
      <dgm:prSet phldrT="[Text]" custT="1"/>
      <dgm:spPr>
        <a:solidFill>
          <a:srgbClr val="00B050"/>
        </a:solidFill>
      </dgm:spPr>
      <dgm:t>
        <a:bodyPr/>
        <a:lstStyle/>
        <a:p>
          <a:r>
            <a:rPr lang="en-US" sz="2000" b="1" dirty="0"/>
            <a:t>ANNUAL PERFORMANCE PLAN (APP)</a:t>
          </a:r>
          <a:endParaRPr lang="en-ZA" sz="2000" b="1" dirty="0"/>
        </a:p>
      </dgm:t>
    </dgm:pt>
    <dgm:pt modelId="{FEB732FB-8FD7-4309-A84D-C639AE7A0C15}" type="parTrans" cxnId="{5F3A397D-C3B9-4A2F-AD04-7D9A9D6511E6}">
      <dgm:prSet/>
      <dgm:spPr/>
      <dgm:t>
        <a:bodyPr/>
        <a:lstStyle/>
        <a:p>
          <a:endParaRPr lang="en-ZA" sz="2000" b="1"/>
        </a:p>
      </dgm:t>
    </dgm:pt>
    <dgm:pt modelId="{25A1458F-0DED-48F5-82A8-F588E3FC7169}" type="sibTrans" cxnId="{5F3A397D-C3B9-4A2F-AD04-7D9A9D6511E6}">
      <dgm:prSet/>
      <dgm:spPr/>
      <dgm:t>
        <a:bodyPr/>
        <a:lstStyle/>
        <a:p>
          <a:endParaRPr lang="en-ZA" sz="2000" b="1"/>
        </a:p>
      </dgm:t>
    </dgm:pt>
    <dgm:pt modelId="{421DC78D-32C0-40E1-BC34-0372EA8DC568}">
      <dgm:prSet custT="1"/>
      <dgm:spPr>
        <a:solidFill>
          <a:schemeClr val="accent1">
            <a:lumMod val="50000"/>
          </a:schemeClr>
        </a:solidFill>
      </dgm:spPr>
      <dgm:t>
        <a:bodyPr/>
        <a:lstStyle/>
        <a:p>
          <a:r>
            <a:rPr lang="en-US" sz="2000" b="1" dirty="0"/>
            <a:t>BRANCH OPERATIONAL PLAN (BOP)</a:t>
          </a:r>
          <a:endParaRPr lang="en-ZA" sz="2000" b="1" dirty="0"/>
        </a:p>
      </dgm:t>
    </dgm:pt>
    <dgm:pt modelId="{CD507116-2980-4A54-AAA6-7DAE79E6A733}" type="parTrans" cxnId="{72681E6E-D3EF-4AF5-B6AF-E5FFDF1C3A87}">
      <dgm:prSet/>
      <dgm:spPr/>
      <dgm:t>
        <a:bodyPr/>
        <a:lstStyle/>
        <a:p>
          <a:endParaRPr lang="en-ZA" sz="2000" b="1"/>
        </a:p>
      </dgm:t>
    </dgm:pt>
    <dgm:pt modelId="{C9862FBE-5FD0-4DB2-A0B1-C6BCA9DCA133}" type="sibTrans" cxnId="{72681E6E-D3EF-4AF5-B6AF-E5FFDF1C3A87}">
      <dgm:prSet/>
      <dgm:spPr/>
      <dgm:t>
        <a:bodyPr/>
        <a:lstStyle/>
        <a:p>
          <a:endParaRPr lang="en-ZA" sz="2000" b="1"/>
        </a:p>
      </dgm:t>
    </dgm:pt>
    <dgm:pt modelId="{B98E75FB-0D67-46C6-8A94-EE0ADFF8634C}">
      <dgm:prSet custT="1"/>
      <dgm:spPr>
        <a:solidFill>
          <a:srgbClr val="FFC000"/>
        </a:solidFill>
      </dgm:spPr>
      <dgm:t>
        <a:bodyPr/>
        <a:lstStyle/>
        <a:p>
          <a:r>
            <a:rPr lang="en-US" sz="2000" b="1" dirty="0"/>
            <a:t>CHIEF DIRECTORATE OPERATIONAL PLAN (</a:t>
          </a:r>
          <a:r>
            <a:rPr lang="en-US" sz="2000" b="1" dirty="0" err="1"/>
            <a:t>CDOP</a:t>
          </a:r>
          <a:r>
            <a:rPr lang="en-US" sz="2000" b="1" dirty="0"/>
            <a:t>)</a:t>
          </a:r>
          <a:endParaRPr lang="en-ZA" sz="2000" b="1" dirty="0"/>
        </a:p>
      </dgm:t>
    </dgm:pt>
    <dgm:pt modelId="{26CF1BBE-47F4-4D37-B3A2-0957A264F888}" type="parTrans" cxnId="{72399957-F3DE-49A9-8437-C2AC2C45FE9B}">
      <dgm:prSet/>
      <dgm:spPr/>
      <dgm:t>
        <a:bodyPr/>
        <a:lstStyle/>
        <a:p>
          <a:endParaRPr lang="en-ZA" sz="2000" b="1"/>
        </a:p>
      </dgm:t>
    </dgm:pt>
    <dgm:pt modelId="{C2CDBF8B-BAD9-4F9C-AA69-A104C666D3BB}" type="sibTrans" cxnId="{72399957-F3DE-49A9-8437-C2AC2C45FE9B}">
      <dgm:prSet/>
      <dgm:spPr/>
      <dgm:t>
        <a:bodyPr/>
        <a:lstStyle/>
        <a:p>
          <a:endParaRPr lang="en-ZA" sz="2000" b="1"/>
        </a:p>
      </dgm:t>
    </dgm:pt>
    <dgm:pt modelId="{8957D292-1EA2-47EF-9FEB-043D2ADAB731}">
      <dgm:prSet custT="1"/>
      <dgm:spPr>
        <a:solidFill>
          <a:schemeClr val="accent5">
            <a:lumMod val="50000"/>
          </a:schemeClr>
        </a:solidFill>
      </dgm:spPr>
      <dgm:t>
        <a:bodyPr/>
        <a:lstStyle/>
        <a:p>
          <a:r>
            <a:rPr lang="en-US" sz="2000" b="1" dirty="0"/>
            <a:t>MISSION OPERATIONAL PLAN</a:t>
          </a:r>
          <a:endParaRPr lang="en-ZA" sz="2000" b="1" dirty="0"/>
        </a:p>
      </dgm:t>
    </dgm:pt>
    <dgm:pt modelId="{CF79AD9A-0B6C-44A6-815B-D733414A207B}" type="parTrans" cxnId="{E70F6B83-76BB-46F5-85B7-34EABF9B46F5}">
      <dgm:prSet/>
      <dgm:spPr/>
      <dgm:t>
        <a:bodyPr/>
        <a:lstStyle/>
        <a:p>
          <a:endParaRPr lang="en-ZA" sz="2000" b="1"/>
        </a:p>
      </dgm:t>
    </dgm:pt>
    <dgm:pt modelId="{94705607-9EED-4580-A043-BAA21A365422}" type="sibTrans" cxnId="{E70F6B83-76BB-46F5-85B7-34EABF9B46F5}">
      <dgm:prSet/>
      <dgm:spPr/>
      <dgm:t>
        <a:bodyPr/>
        <a:lstStyle/>
        <a:p>
          <a:endParaRPr lang="en-ZA" sz="2000" b="1"/>
        </a:p>
      </dgm:t>
    </dgm:pt>
    <dgm:pt modelId="{8FE4E0C8-3DA2-49B1-807A-BCA9D5975932}" type="pres">
      <dgm:prSet presAssocID="{551D77F8-F740-4E4F-9065-B1B5AF707F65}" presName="Name0" presStyleCnt="0">
        <dgm:presLayoutVars>
          <dgm:dir/>
          <dgm:animLvl val="lvl"/>
          <dgm:resizeHandles val="exact"/>
        </dgm:presLayoutVars>
      </dgm:prSet>
      <dgm:spPr/>
      <dgm:t>
        <a:bodyPr/>
        <a:lstStyle/>
        <a:p>
          <a:endParaRPr lang="en-US"/>
        </a:p>
      </dgm:t>
    </dgm:pt>
    <dgm:pt modelId="{6A77A96B-0AA9-4993-92DF-28DB231EF173}" type="pres">
      <dgm:prSet presAssocID="{8957D292-1EA2-47EF-9FEB-043D2ADAB731}" presName="boxAndChildren" presStyleCnt="0"/>
      <dgm:spPr/>
    </dgm:pt>
    <dgm:pt modelId="{14213C98-175E-4EA4-9251-23E925B45834}" type="pres">
      <dgm:prSet presAssocID="{8957D292-1EA2-47EF-9FEB-043D2ADAB731}" presName="parentTextBox" presStyleLbl="node1" presStyleIdx="0" presStyleCnt="6"/>
      <dgm:spPr/>
      <dgm:t>
        <a:bodyPr/>
        <a:lstStyle/>
        <a:p>
          <a:endParaRPr lang="en-US"/>
        </a:p>
      </dgm:t>
    </dgm:pt>
    <dgm:pt modelId="{04CFCD62-52CB-452F-8699-F65E2D496425}" type="pres">
      <dgm:prSet presAssocID="{C2CDBF8B-BAD9-4F9C-AA69-A104C666D3BB}" presName="sp" presStyleCnt="0"/>
      <dgm:spPr/>
    </dgm:pt>
    <dgm:pt modelId="{5683D23C-A770-468C-95E2-B45A2CFFA209}" type="pres">
      <dgm:prSet presAssocID="{B98E75FB-0D67-46C6-8A94-EE0ADFF8634C}" presName="arrowAndChildren" presStyleCnt="0"/>
      <dgm:spPr/>
    </dgm:pt>
    <dgm:pt modelId="{C27A597E-BA08-4C06-812D-6114BE86FB2C}" type="pres">
      <dgm:prSet presAssocID="{B98E75FB-0D67-46C6-8A94-EE0ADFF8634C}" presName="parentTextArrow" presStyleLbl="node1" presStyleIdx="1" presStyleCnt="6"/>
      <dgm:spPr/>
      <dgm:t>
        <a:bodyPr/>
        <a:lstStyle/>
        <a:p>
          <a:endParaRPr lang="en-US"/>
        </a:p>
      </dgm:t>
    </dgm:pt>
    <dgm:pt modelId="{2EBAC919-7131-43C8-BB70-48B1CF7A49D5}" type="pres">
      <dgm:prSet presAssocID="{C9862FBE-5FD0-4DB2-A0B1-C6BCA9DCA133}" presName="sp" presStyleCnt="0"/>
      <dgm:spPr/>
    </dgm:pt>
    <dgm:pt modelId="{FC79CBAA-7461-4207-B3D3-F83B6D3E2426}" type="pres">
      <dgm:prSet presAssocID="{421DC78D-32C0-40E1-BC34-0372EA8DC568}" presName="arrowAndChildren" presStyleCnt="0"/>
      <dgm:spPr/>
    </dgm:pt>
    <dgm:pt modelId="{3F27C8E3-DD6E-4ADA-A666-51EE517718F1}" type="pres">
      <dgm:prSet presAssocID="{421DC78D-32C0-40E1-BC34-0372EA8DC568}" presName="parentTextArrow" presStyleLbl="node1" presStyleIdx="2" presStyleCnt="6"/>
      <dgm:spPr/>
      <dgm:t>
        <a:bodyPr/>
        <a:lstStyle/>
        <a:p>
          <a:endParaRPr lang="en-US"/>
        </a:p>
      </dgm:t>
    </dgm:pt>
    <dgm:pt modelId="{BB3055A3-ADF8-4475-BCA3-9D754D41DF8A}" type="pres">
      <dgm:prSet presAssocID="{25A1458F-0DED-48F5-82A8-F588E3FC7169}" presName="sp" presStyleCnt="0"/>
      <dgm:spPr/>
    </dgm:pt>
    <dgm:pt modelId="{ABDEA654-461E-4251-BB84-2E04ADB41BD5}" type="pres">
      <dgm:prSet presAssocID="{829B5318-01AD-4CF2-B4D2-062ADF9592E2}" presName="arrowAndChildren" presStyleCnt="0"/>
      <dgm:spPr/>
    </dgm:pt>
    <dgm:pt modelId="{32BEC7AC-0461-4CAA-A2EE-228F549BBC45}" type="pres">
      <dgm:prSet presAssocID="{829B5318-01AD-4CF2-B4D2-062ADF9592E2}" presName="parentTextArrow" presStyleLbl="node1" presStyleIdx="3" presStyleCnt="6"/>
      <dgm:spPr/>
      <dgm:t>
        <a:bodyPr/>
        <a:lstStyle/>
        <a:p>
          <a:endParaRPr lang="en-US"/>
        </a:p>
      </dgm:t>
    </dgm:pt>
    <dgm:pt modelId="{C994F5CE-BE95-4657-89A8-63E79D6EB703}" type="pres">
      <dgm:prSet presAssocID="{6AF97705-7A65-406A-9D05-8C625899B714}" presName="sp" presStyleCnt="0"/>
      <dgm:spPr/>
    </dgm:pt>
    <dgm:pt modelId="{A4999091-0460-4820-AC4E-0551374F63EB}" type="pres">
      <dgm:prSet presAssocID="{92A7E7B3-58BC-4A5E-A0CB-F60627057867}" presName="arrowAndChildren" presStyleCnt="0"/>
      <dgm:spPr/>
    </dgm:pt>
    <dgm:pt modelId="{E78525DC-BA40-41DF-8A8F-0DD6A7513654}" type="pres">
      <dgm:prSet presAssocID="{92A7E7B3-58BC-4A5E-A0CB-F60627057867}" presName="parentTextArrow" presStyleLbl="node1" presStyleIdx="4" presStyleCnt="6"/>
      <dgm:spPr/>
      <dgm:t>
        <a:bodyPr/>
        <a:lstStyle/>
        <a:p>
          <a:endParaRPr lang="en-US"/>
        </a:p>
      </dgm:t>
    </dgm:pt>
    <dgm:pt modelId="{87002970-124A-4807-86EC-05BD4023072C}" type="pres">
      <dgm:prSet presAssocID="{39A2B456-5B1F-49F1-9C6C-B49FC54EAC99}" presName="sp" presStyleCnt="0"/>
      <dgm:spPr/>
    </dgm:pt>
    <dgm:pt modelId="{E0226750-7985-4D58-9029-1292174F87A0}" type="pres">
      <dgm:prSet presAssocID="{0C5FC9FF-AB69-406F-99B8-9B39BE458882}" presName="arrowAndChildren" presStyleCnt="0"/>
      <dgm:spPr/>
    </dgm:pt>
    <dgm:pt modelId="{0B7E23CB-818D-4A91-9FD6-4C0154EF89E4}" type="pres">
      <dgm:prSet presAssocID="{0C5FC9FF-AB69-406F-99B8-9B39BE458882}" presName="parentTextArrow" presStyleLbl="node1" presStyleIdx="5" presStyleCnt="6"/>
      <dgm:spPr/>
      <dgm:t>
        <a:bodyPr/>
        <a:lstStyle/>
        <a:p>
          <a:endParaRPr lang="en-US"/>
        </a:p>
      </dgm:t>
    </dgm:pt>
  </dgm:ptLst>
  <dgm:cxnLst>
    <dgm:cxn modelId="{80CEC403-A2C5-47B1-B363-EB46E73127C2}" type="presOf" srcId="{8957D292-1EA2-47EF-9FEB-043D2ADAB731}" destId="{14213C98-175E-4EA4-9251-23E925B45834}" srcOrd="0" destOrd="0" presId="urn:microsoft.com/office/officeart/2005/8/layout/process4"/>
    <dgm:cxn modelId="{4B5BF118-BA59-4C3F-8C83-E5FB655B1C67}" type="presOf" srcId="{829B5318-01AD-4CF2-B4D2-062ADF9592E2}" destId="{32BEC7AC-0461-4CAA-A2EE-228F549BBC45}" srcOrd="0" destOrd="0" presId="urn:microsoft.com/office/officeart/2005/8/layout/process4"/>
    <dgm:cxn modelId="{66938D86-425D-44B2-A7AC-CC462E6A6AD2}" type="presOf" srcId="{551D77F8-F740-4E4F-9065-B1B5AF707F65}" destId="{8FE4E0C8-3DA2-49B1-807A-BCA9D5975932}" srcOrd="0" destOrd="0" presId="urn:microsoft.com/office/officeart/2005/8/layout/process4"/>
    <dgm:cxn modelId="{024E0D97-D2C8-4A0F-A4D8-DFDAA21517AE}" type="presOf" srcId="{92A7E7B3-58BC-4A5E-A0CB-F60627057867}" destId="{E78525DC-BA40-41DF-8A8F-0DD6A7513654}" srcOrd="0" destOrd="0" presId="urn:microsoft.com/office/officeart/2005/8/layout/process4"/>
    <dgm:cxn modelId="{4332CB35-6559-47FD-9A3A-AA3DFF47E9AE}" type="presOf" srcId="{421DC78D-32C0-40E1-BC34-0372EA8DC568}" destId="{3F27C8E3-DD6E-4ADA-A666-51EE517718F1}" srcOrd="0" destOrd="0" presId="urn:microsoft.com/office/officeart/2005/8/layout/process4"/>
    <dgm:cxn modelId="{67443A07-3523-423A-A3E6-AA028EE28118}" srcId="{551D77F8-F740-4E4F-9065-B1B5AF707F65}" destId="{0C5FC9FF-AB69-406F-99B8-9B39BE458882}" srcOrd="0" destOrd="0" parTransId="{CBD48FF6-E364-437B-BC80-6890F1875AC0}" sibTransId="{39A2B456-5B1F-49F1-9C6C-B49FC54EAC99}"/>
    <dgm:cxn modelId="{5F3A397D-C3B9-4A2F-AD04-7D9A9D6511E6}" srcId="{551D77F8-F740-4E4F-9065-B1B5AF707F65}" destId="{829B5318-01AD-4CF2-B4D2-062ADF9592E2}" srcOrd="2" destOrd="0" parTransId="{FEB732FB-8FD7-4309-A84D-C639AE7A0C15}" sibTransId="{25A1458F-0DED-48F5-82A8-F588E3FC7169}"/>
    <dgm:cxn modelId="{72399957-F3DE-49A9-8437-C2AC2C45FE9B}" srcId="{551D77F8-F740-4E4F-9065-B1B5AF707F65}" destId="{B98E75FB-0D67-46C6-8A94-EE0ADFF8634C}" srcOrd="4" destOrd="0" parTransId="{26CF1BBE-47F4-4D37-B3A2-0957A264F888}" sibTransId="{C2CDBF8B-BAD9-4F9C-AA69-A104C666D3BB}"/>
    <dgm:cxn modelId="{E986840D-8BD0-42C5-95E6-52FF612E76D9}" type="presOf" srcId="{0C5FC9FF-AB69-406F-99B8-9B39BE458882}" destId="{0B7E23CB-818D-4A91-9FD6-4C0154EF89E4}" srcOrd="0" destOrd="0" presId="urn:microsoft.com/office/officeart/2005/8/layout/process4"/>
    <dgm:cxn modelId="{E70F6B83-76BB-46F5-85B7-34EABF9B46F5}" srcId="{551D77F8-F740-4E4F-9065-B1B5AF707F65}" destId="{8957D292-1EA2-47EF-9FEB-043D2ADAB731}" srcOrd="5" destOrd="0" parTransId="{CF79AD9A-0B6C-44A6-815B-D733414A207B}" sibTransId="{94705607-9EED-4580-A043-BAA21A365422}"/>
    <dgm:cxn modelId="{72681E6E-D3EF-4AF5-B6AF-E5FFDF1C3A87}" srcId="{551D77F8-F740-4E4F-9065-B1B5AF707F65}" destId="{421DC78D-32C0-40E1-BC34-0372EA8DC568}" srcOrd="3" destOrd="0" parTransId="{CD507116-2980-4A54-AAA6-7DAE79E6A733}" sibTransId="{C9862FBE-5FD0-4DB2-A0B1-C6BCA9DCA133}"/>
    <dgm:cxn modelId="{EE349936-45B8-4139-8E02-10607A54FD58}" type="presOf" srcId="{B98E75FB-0D67-46C6-8A94-EE0ADFF8634C}" destId="{C27A597E-BA08-4C06-812D-6114BE86FB2C}" srcOrd="0" destOrd="0" presId="urn:microsoft.com/office/officeart/2005/8/layout/process4"/>
    <dgm:cxn modelId="{E4BF470A-BCC9-4407-B787-68875D6B7F10}" srcId="{551D77F8-F740-4E4F-9065-B1B5AF707F65}" destId="{92A7E7B3-58BC-4A5E-A0CB-F60627057867}" srcOrd="1" destOrd="0" parTransId="{80012EF2-C37A-45B7-AA75-13D43C60FBE9}" sibTransId="{6AF97705-7A65-406A-9D05-8C625899B714}"/>
    <dgm:cxn modelId="{A4662B18-E0D0-4693-AAC0-5CB3DBA2D956}" type="presParOf" srcId="{8FE4E0C8-3DA2-49B1-807A-BCA9D5975932}" destId="{6A77A96B-0AA9-4993-92DF-28DB231EF173}" srcOrd="0" destOrd="0" presId="urn:microsoft.com/office/officeart/2005/8/layout/process4"/>
    <dgm:cxn modelId="{1806DCBF-91FC-4C69-BFAC-58D5CA567CFE}" type="presParOf" srcId="{6A77A96B-0AA9-4993-92DF-28DB231EF173}" destId="{14213C98-175E-4EA4-9251-23E925B45834}" srcOrd="0" destOrd="0" presId="urn:microsoft.com/office/officeart/2005/8/layout/process4"/>
    <dgm:cxn modelId="{D756F6C4-C62B-4692-97A4-0E06C6731C7D}" type="presParOf" srcId="{8FE4E0C8-3DA2-49B1-807A-BCA9D5975932}" destId="{04CFCD62-52CB-452F-8699-F65E2D496425}" srcOrd="1" destOrd="0" presId="urn:microsoft.com/office/officeart/2005/8/layout/process4"/>
    <dgm:cxn modelId="{BB8CD495-B147-4138-AEE6-FD677F319E56}" type="presParOf" srcId="{8FE4E0C8-3DA2-49B1-807A-BCA9D5975932}" destId="{5683D23C-A770-468C-95E2-B45A2CFFA209}" srcOrd="2" destOrd="0" presId="urn:microsoft.com/office/officeart/2005/8/layout/process4"/>
    <dgm:cxn modelId="{C59C1DF5-5461-4CE3-9835-9C9F076298E1}" type="presParOf" srcId="{5683D23C-A770-468C-95E2-B45A2CFFA209}" destId="{C27A597E-BA08-4C06-812D-6114BE86FB2C}" srcOrd="0" destOrd="0" presId="urn:microsoft.com/office/officeart/2005/8/layout/process4"/>
    <dgm:cxn modelId="{B9C1B7A2-2D50-4E00-ABC1-26B38F62DCAB}" type="presParOf" srcId="{8FE4E0C8-3DA2-49B1-807A-BCA9D5975932}" destId="{2EBAC919-7131-43C8-BB70-48B1CF7A49D5}" srcOrd="3" destOrd="0" presId="urn:microsoft.com/office/officeart/2005/8/layout/process4"/>
    <dgm:cxn modelId="{476E46C3-AF7C-4C90-B53A-A6BB48644E7A}" type="presParOf" srcId="{8FE4E0C8-3DA2-49B1-807A-BCA9D5975932}" destId="{FC79CBAA-7461-4207-B3D3-F83B6D3E2426}" srcOrd="4" destOrd="0" presId="urn:microsoft.com/office/officeart/2005/8/layout/process4"/>
    <dgm:cxn modelId="{377EAF9C-0255-491E-B243-332CD46A4E9C}" type="presParOf" srcId="{FC79CBAA-7461-4207-B3D3-F83B6D3E2426}" destId="{3F27C8E3-DD6E-4ADA-A666-51EE517718F1}" srcOrd="0" destOrd="0" presId="urn:microsoft.com/office/officeart/2005/8/layout/process4"/>
    <dgm:cxn modelId="{1C633666-2861-4F26-A965-1ABB2EA907F1}" type="presParOf" srcId="{8FE4E0C8-3DA2-49B1-807A-BCA9D5975932}" destId="{BB3055A3-ADF8-4475-BCA3-9D754D41DF8A}" srcOrd="5" destOrd="0" presId="urn:microsoft.com/office/officeart/2005/8/layout/process4"/>
    <dgm:cxn modelId="{C4D57883-9FB6-4E3C-819C-7C365DED52B9}" type="presParOf" srcId="{8FE4E0C8-3DA2-49B1-807A-BCA9D5975932}" destId="{ABDEA654-461E-4251-BB84-2E04ADB41BD5}" srcOrd="6" destOrd="0" presId="urn:microsoft.com/office/officeart/2005/8/layout/process4"/>
    <dgm:cxn modelId="{B99DD4FD-09F7-4595-9DD1-8D80F6B34AE1}" type="presParOf" srcId="{ABDEA654-461E-4251-BB84-2E04ADB41BD5}" destId="{32BEC7AC-0461-4CAA-A2EE-228F549BBC45}" srcOrd="0" destOrd="0" presId="urn:microsoft.com/office/officeart/2005/8/layout/process4"/>
    <dgm:cxn modelId="{17D6B804-320C-42C8-AC42-4C283B4018E2}" type="presParOf" srcId="{8FE4E0C8-3DA2-49B1-807A-BCA9D5975932}" destId="{C994F5CE-BE95-4657-89A8-63E79D6EB703}" srcOrd="7" destOrd="0" presId="urn:microsoft.com/office/officeart/2005/8/layout/process4"/>
    <dgm:cxn modelId="{2E33806A-377F-415E-AD36-62FA4A387E68}" type="presParOf" srcId="{8FE4E0C8-3DA2-49B1-807A-BCA9D5975932}" destId="{A4999091-0460-4820-AC4E-0551374F63EB}" srcOrd="8" destOrd="0" presId="urn:microsoft.com/office/officeart/2005/8/layout/process4"/>
    <dgm:cxn modelId="{D8293767-7391-49B5-9835-BE4505CF179A}" type="presParOf" srcId="{A4999091-0460-4820-AC4E-0551374F63EB}" destId="{E78525DC-BA40-41DF-8A8F-0DD6A7513654}" srcOrd="0" destOrd="0" presId="urn:microsoft.com/office/officeart/2005/8/layout/process4"/>
    <dgm:cxn modelId="{A32E6535-0744-4079-8D66-154108FBD8A3}" type="presParOf" srcId="{8FE4E0C8-3DA2-49B1-807A-BCA9D5975932}" destId="{87002970-124A-4807-86EC-05BD4023072C}" srcOrd="9" destOrd="0" presId="urn:microsoft.com/office/officeart/2005/8/layout/process4"/>
    <dgm:cxn modelId="{A2CAB831-B1E3-45AE-8EE3-16112D865655}" type="presParOf" srcId="{8FE4E0C8-3DA2-49B1-807A-BCA9D5975932}" destId="{E0226750-7985-4D58-9029-1292174F87A0}" srcOrd="10" destOrd="0" presId="urn:microsoft.com/office/officeart/2005/8/layout/process4"/>
    <dgm:cxn modelId="{EDFD69BD-D263-4FF5-ADDE-47D3107D4CD1}" type="presParOf" srcId="{E0226750-7985-4D58-9029-1292174F87A0}" destId="{0B7E23CB-818D-4A91-9FD6-4C0154EF89E4}"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213C98-175E-4EA4-9251-23E925B45834}">
      <dsp:nvSpPr>
        <dsp:cNvPr id="0" name=""/>
        <dsp:cNvSpPr/>
      </dsp:nvSpPr>
      <dsp:spPr>
        <a:xfrm>
          <a:off x="0" y="5103408"/>
          <a:ext cx="12065000" cy="669819"/>
        </a:xfrm>
        <a:prstGeom prst="rect">
          <a:avLst/>
        </a:prstGeom>
        <a:solidFill>
          <a:schemeClr val="accent5">
            <a:lumMod val="50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b="1" kern="1200" dirty="0"/>
            <a:t>MISSION OPERATIONAL PLAN</a:t>
          </a:r>
          <a:endParaRPr lang="en-ZA" sz="2000" b="1" kern="1200" dirty="0"/>
        </a:p>
      </dsp:txBody>
      <dsp:txXfrm>
        <a:off x="0" y="5103408"/>
        <a:ext cx="12065000" cy="669819"/>
      </dsp:txXfrm>
    </dsp:sp>
    <dsp:sp modelId="{C27A597E-BA08-4C06-812D-6114BE86FB2C}">
      <dsp:nvSpPr>
        <dsp:cNvPr id="0" name=""/>
        <dsp:cNvSpPr/>
      </dsp:nvSpPr>
      <dsp:spPr>
        <a:xfrm rot="10800000">
          <a:off x="0" y="4083273"/>
          <a:ext cx="12065000" cy="1030182"/>
        </a:xfrm>
        <a:prstGeom prst="upArrowCallout">
          <a:avLst/>
        </a:prstGeom>
        <a:solidFill>
          <a:srgbClr val="FFC000"/>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b="1" kern="1200" dirty="0"/>
            <a:t>CHIEF DIRECTORATE OPERATIONAL PLAN (</a:t>
          </a:r>
          <a:r>
            <a:rPr lang="en-US" sz="2000" b="1" kern="1200" dirty="0" err="1"/>
            <a:t>CDOP</a:t>
          </a:r>
          <a:r>
            <a:rPr lang="en-US" sz="2000" b="1" kern="1200" dirty="0"/>
            <a:t>)</a:t>
          </a:r>
          <a:endParaRPr lang="en-ZA" sz="2000" b="1" kern="1200" dirty="0"/>
        </a:p>
      </dsp:txBody>
      <dsp:txXfrm rot="10800000">
        <a:off x="0" y="4083273"/>
        <a:ext cx="12065000" cy="669381"/>
      </dsp:txXfrm>
    </dsp:sp>
    <dsp:sp modelId="{3F27C8E3-DD6E-4ADA-A666-51EE517718F1}">
      <dsp:nvSpPr>
        <dsp:cNvPr id="0" name=""/>
        <dsp:cNvSpPr/>
      </dsp:nvSpPr>
      <dsp:spPr>
        <a:xfrm rot="10800000">
          <a:off x="0" y="3063137"/>
          <a:ext cx="12065000" cy="1030182"/>
        </a:xfrm>
        <a:prstGeom prst="upArrowCallout">
          <a:avLst/>
        </a:prstGeom>
        <a:solidFill>
          <a:schemeClr val="accent1">
            <a:lumMod val="50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b="1" kern="1200" dirty="0"/>
            <a:t>BRANCH OPERATIONAL PLAN (BOP)</a:t>
          </a:r>
          <a:endParaRPr lang="en-ZA" sz="2000" b="1" kern="1200" dirty="0"/>
        </a:p>
      </dsp:txBody>
      <dsp:txXfrm rot="10800000">
        <a:off x="0" y="3063137"/>
        <a:ext cx="12065000" cy="669381"/>
      </dsp:txXfrm>
    </dsp:sp>
    <dsp:sp modelId="{32BEC7AC-0461-4CAA-A2EE-228F549BBC45}">
      <dsp:nvSpPr>
        <dsp:cNvPr id="0" name=""/>
        <dsp:cNvSpPr/>
      </dsp:nvSpPr>
      <dsp:spPr>
        <a:xfrm rot="10800000">
          <a:off x="0" y="2043002"/>
          <a:ext cx="12065000" cy="1030182"/>
        </a:xfrm>
        <a:prstGeom prst="upArrowCallout">
          <a:avLst/>
        </a:prstGeom>
        <a:solidFill>
          <a:srgbClr val="00B050"/>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b="1" kern="1200" dirty="0"/>
            <a:t>ANNUAL PERFORMANCE PLAN (APP)</a:t>
          </a:r>
          <a:endParaRPr lang="en-ZA" sz="2000" b="1" kern="1200" dirty="0"/>
        </a:p>
      </dsp:txBody>
      <dsp:txXfrm rot="10800000">
        <a:off x="0" y="2043002"/>
        <a:ext cx="12065000" cy="669381"/>
      </dsp:txXfrm>
    </dsp:sp>
    <dsp:sp modelId="{E78525DC-BA40-41DF-8A8F-0DD6A7513654}">
      <dsp:nvSpPr>
        <dsp:cNvPr id="0" name=""/>
        <dsp:cNvSpPr/>
      </dsp:nvSpPr>
      <dsp:spPr>
        <a:xfrm rot="10800000">
          <a:off x="0" y="1022867"/>
          <a:ext cx="12065000" cy="1030182"/>
        </a:xfrm>
        <a:prstGeom prst="upArrowCallout">
          <a:avLst/>
        </a:prstGeom>
        <a:solidFill>
          <a:srgbClr val="0070C0"/>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b="1" kern="1200" dirty="0"/>
            <a:t>STRATEGIC PLAN (SP)</a:t>
          </a:r>
          <a:endParaRPr lang="en-ZA" sz="2000" b="1" kern="1200" dirty="0"/>
        </a:p>
      </dsp:txBody>
      <dsp:txXfrm rot="10800000">
        <a:off x="0" y="1022867"/>
        <a:ext cx="12065000" cy="669381"/>
      </dsp:txXfrm>
    </dsp:sp>
    <dsp:sp modelId="{0B7E23CB-818D-4A91-9FD6-4C0154EF89E4}">
      <dsp:nvSpPr>
        <dsp:cNvPr id="0" name=""/>
        <dsp:cNvSpPr/>
      </dsp:nvSpPr>
      <dsp:spPr>
        <a:xfrm rot="10800000">
          <a:off x="0" y="2732"/>
          <a:ext cx="12065000" cy="1030182"/>
        </a:xfrm>
        <a:prstGeom prst="upArrowCallout">
          <a:avLst/>
        </a:prstGeom>
        <a:solidFill>
          <a:srgbClr val="C00000"/>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b="1" kern="1200" dirty="0"/>
            <a:t>MTSF PRIORITY 7</a:t>
          </a:r>
          <a:endParaRPr lang="en-ZA" sz="2000" b="1" kern="1200" dirty="0"/>
        </a:p>
      </dsp:txBody>
      <dsp:txXfrm rot="10800000">
        <a:off x="0" y="2732"/>
        <a:ext cx="12065000" cy="669381"/>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4E54F7-18EC-4D55-90CB-288DD1A927B7}" type="datetimeFigureOut">
              <a:rPr lang="en-US" smtClean="0"/>
              <a:t>5/19/2020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563D92-F3FD-4399-9F3E-9825D7DB1EAC}" type="slidenum">
              <a:rPr lang="en-US" smtClean="0"/>
              <a:t>‹#›</a:t>
            </a:fld>
            <a:endParaRPr lang="en-US"/>
          </a:p>
        </p:txBody>
      </p:sp>
    </p:spTree>
    <p:extLst>
      <p:ext uri="{BB962C8B-B14F-4D97-AF65-F5344CB8AC3E}">
        <p14:creationId xmlns:p14="http://schemas.microsoft.com/office/powerpoint/2010/main" val="38850419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6563D92-F3FD-4399-9F3E-9825D7DB1EAC}" type="slidenum">
              <a:rPr lang="en-US" smtClean="0"/>
              <a:t>28</a:t>
            </a:fld>
            <a:endParaRPr lang="en-US"/>
          </a:p>
        </p:txBody>
      </p:sp>
    </p:spTree>
    <p:extLst>
      <p:ext uri="{BB962C8B-B14F-4D97-AF65-F5344CB8AC3E}">
        <p14:creationId xmlns:p14="http://schemas.microsoft.com/office/powerpoint/2010/main" val="249290985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3" descr="Powerpoint"/>
          <p:cNvPicPr>
            <a:picLocks noChangeAspect="1" noChangeArrowheads="1"/>
          </p:cNvPicPr>
          <p:nvPr/>
        </p:nvPicPr>
        <p:blipFill>
          <a:blip r:embed="rId2">
            <a:extLst>
              <a:ext uri="{28A0092B-C50C-407E-A947-70E740481C1C}">
                <a14:useLocalDpi xmlns:a14="http://schemas.microsoft.com/office/drawing/2010/main" val="0"/>
              </a:ext>
            </a:extLst>
          </a:blip>
          <a:srcRect b="15651"/>
          <a:stretch>
            <a:fillRect/>
          </a:stretch>
        </p:blipFill>
        <p:spPr bwMode="auto">
          <a:xfrm>
            <a:off x="0" y="0"/>
            <a:ext cx="121920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6"/>
          <p:cNvSpPr>
            <a:spLocks noChangeArrowheads="1"/>
          </p:cNvSpPr>
          <p:nvPr/>
        </p:nvSpPr>
        <p:spPr bwMode="auto">
          <a:xfrm>
            <a:off x="0" y="5715000"/>
            <a:ext cx="12192000" cy="76200"/>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sz="1800">
              <a:latin typeface="Times" panose="02020603050405020304" pitchFamily="18" charset="0"/>
            </a:endParaRPr>
          </a:p>
        </p:txBody>
      </p:sp>
      <p:pic>
        <p:nvPicPr>
          <p:cNvPr id="6" name="Picture 7" descr="dirc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5943601"/>
            <a:ext cx="294640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8" name="Rectangle 10"/>
          <p:cNvSpPr>
            <a:spLocks noGrp="1" noChangeArrowheads="1"/>
          </p:cNvSpPr>
          <p:nvPr>
            <p:ph type="ctrTitle" sz="quarter"/>
          </p:nvPr>
        </p:nvSpPr>
        <p:spPr>
          <a:xfrm>
            <a:off x="914400" y="968377"/>
            <a:ext cx="10363200" cy="1470025"/>
          </a:xfrm>
        </p:spPr>
        <p:txBody>
          <a:bodyPr/>
          <a:lstStyle>
            <a:lvl1pPr>
              <a:defRPr/>
            </a:lvl1pPr>
          </a:lstStyle>
          <a:p>
            <a:r>
              <a:rPr lang="en-US"/>
              <a:t>Click to edit Master title style</a:t>
            </a:r>
            <a:endParaRPr lang="en-GB"/>
          </a:p>
        </p:txBody>
      </p:sp>
      <p:sp>
        <p:nvSpPr>
          <p:cNvPr id="22539" name="Rectangle 11"/>
          <p:cNvSpPr>
            <a:spLocks noGrp="1" noChangeArrowheads="1"/>
          </p:cNvSpPr>
          <p:nvPr>
            <p:ph type="subTitle" sz="quarter" idx="1"/>
          </p:nvPr>
        </p:nvSpPr>
        <p:spPr>
          <a:xfrm>
            <a:off x="1828800" y="3429000"/>
            <a:ext cx="8534400" cy="1752600"/>
          </a:xfrm>
        </p:spPr>
        <p:txBody>
          <a:bodyPr/>
          <a:lstStyle>
            <a:lvl1pPr marL="0" indent="0" algn="ctr">
              <a:buFontTx/>
              <a:buNone/>
              <a:defRPr/>
            </a:lvl1pPr>
          </a:lstStyle>
          <a:p>
            <a:r>
              <a:rPr lang="en-US"/>
              <a:t>Click to edit Master subtitle style</a:t>
            </a:r>
            <a:endParaRPr lang="en-GB"/>
          </a:p>
        </p:txBody>
      </p:sp>
    </p:spTree>
    <p:extLst>
      <p:ext uri="{BB962C8B-B14F-4D97-AF65-F5344CB8AC3E}">
        <p14:creationId xmlns:p14="http://schemas.microsoft.com/office/powerpoint/2010/main" val="1940433379"/>
      </p:ext>
    </p:extLst>
  </p:cSld>
  <p:clrMapOvr>
    <a:masterClrMapping/>
  </p:clrMapOvr>
  <p:transition spd="slow">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fld id="{287AE35B-20C6-4856-BF47-50507ACB22F7}" type="slidenum">
              <a:rPr lang="en-ZA" smtClean="0"/>
              <a:pPr/>
              <a:t>‹#›</a:t>
            </a:fld>
            <a:endParaRPr lang="en-ZA"/>
          </a:p>
        </p:txBody>
      </p:sp>
    </p:spTree>
    <p:extLst>
      <p:ext uri="{BB962C8B-B14F-4D97-AF65-F5344CB8AC3E}">
        <p14:creationId xmlns:p14="http://schemas.microsoft.com/office/powerpoint/2010/main" val="133349077"/>
      </p:ext>
    </p:extLst>
  </p:cSld>
  <p:clrMapOvr>
    <a:masterClrMapping/>
  </p:clrMapOvr>
  <p:transition spd="slow">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3641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8"/>
            <a:ext cx="8026400" cy="53641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fld id="{287AE35B-20C6-4856-BF47-50507ACB22F7}" type="slidenum">
              <a:rPr lang="en-ZA" smtClean="0"/>
              <a:pPr/>
              <a:t>‹#›</a:t>
            </a:fld>
            <a:endParaRPr lang="en-ZA"/>
          </a:p>
        </p:txBody>
      </p:sp>
    </p:spTree>
    <p:extLst>
      <p:ext uri="{BB962C8B-B14F-4D97-AF65-F5344CB8AC3E}">
        <p14:creationId xmlns:p14="http://schemas.microsoft.com/office/powerpoint/2010/main" val="2028600362"/>
      </p:ext>
    </p:extLst>
  </p:cSld>
  <p:clrMapOvr>
    <a:masterClrMapping/>
  </p:clrMapOvr>
  <p:transition spd="slow">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8"/>
            <a:ext cx="10972800" cy="5364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28"/>
          <p:cNvSpPr>
            <a:spLocks noGrp="1" noChangeArrowheads="1"/>
          </p:cNvSpPr>
          <p:nvPr>
            <p:ph type="sldNum" sz="quarter" idx="10"/>
          </p:nvPr>
        </p:nvSpPr>
        <p:spPr>
          <a:ln/>
        </p:spPr>
        <p:txBody>
          <a:bodyPr/>
          <a:lstStyle>
            <a:lvl1pPr>
              <a:defRPr/>
            </a:lvl1pPr>
          </a:lstStyle>
          <a:p>
            <a:fld id="{287AE35B-20C6-4856-BF47-50507ACB22F7}" type="slidenum">
              <a:rPr lang="en-ZA" smtClean="0"/>
              <a:pPr/>
              <a:t>‹#›</a:t>
            </a:fld>
            <a:endParaRPr lang="en-ZA"/>
          </a:p>
        </p:txBody>
      </p:sp>
    </p:spTree>
    <p:extLst>
      <p:ext uri="{BB962C8B-B14F-4D97-AF65-F5344CB8AC3E}">
        <p14:creationId xmlns:p14="http://schemas.microsoft.com/office/powerpoint/2010/main" val="2314681191"/>
      </p:ext>
    </p:extLst>
  </p:cSld>
  <p:clrMapOvr>
    <a:masterClrMapping/>
  </p:clrMapOvr>
  <p:transition spd="slow">
    <p:rand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3" descr="Powerpoint"/>
          <p:cNvPicPr>
            <a:picLocks noChangeAspect="1" noChangeArrowheads="1"/>
          </p:cNvPicPr>
          <p:nvPr/>
        </p:nvPicPr>
        <p:blipFill>
          <a:blip r:embed="rId2">
            <a:extLst>
              <a:ext uri="{28A0092B-C50C-407E-A947-70E740481C1C}">
                <a14:useLocalDpi xmlns:a14="http://schemas.microsoft.com/office/drawing/2010/main" val="0"/>
              </a:ext>
            </a:extLst>
          </a:blip>
          <a:srcRect b="15651"/>
          <a:stretch>
            <a:fillRect/>
          </a:stretch>
        </p:blipFill>
        <p:spPr bwMode="auto">
          <a:xfrm>
            <a:off x="0" y="0"/>
            <a:ext cx="121920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6"/>
          <p:cNvSpPr>
            <a:spLocks noChangeArrowheads="1"/>
          </p:cNvSpPr>
          <p:nvPr/>
        </p:nvSpPr>
        <p:spPr bwMode="auto">
          <a:xfrm>
            <a:off x="0" y="5715000"/>
            <a:ext cx="12192000" cy="76200"/>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sz="1800">
              <a:latin typeface="Times" panose="02020603050405020304" pitchFamily="18" charset="0"/>
            </a:endParaRPr>
          </a:p>
        </p:txBody>
      </p:sp>
      <p:pic>
        <p:nvPicPr>
          <p:cNvPr id="6" name="Picture 7" descr="dirc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5943601"/>
            <a:ext cx="294640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8" name="Rectangle 10"/>
          <p:cNvSpPr>
            <a:spLocks noGrp="1" noChangeArrowheads="1"/>
          </p:cNvSpPr>
          <p:nvPr>
            <p:ph type="ctrTitle" sz="quarter"/>
          </p:nvPr>
        </p:nvSpPr>
        <p:spPr>
          <a:xfrm>
            <a:off x="914400" y="968377"/>
            <a:ext cx="10363200" cy="1470025"/>
          </a:xfrm>
        </p:spPr>
        <p:txBody>
          <a:bodyPr/>
          <a:lstStyle>
            <a:lvl1pPr>
              <a:defRPr/>
            </a:lvl1pPr>
          </a:lstStyle>
          <a:p>
            <a:r>
              <a:rPr lang="en-US"/>
              <a:t>Click to edit Master title style</a:t>
            </a:r>
            <a:endParaRPr lang="en-GB"/>
          </a:p>
        </p:txBody>
      </p:sp>
      <p:sp>
        <p:nvSpPr>
          <p:cNvPr id="22539" name="Rectangle 11"/>
          <p:cNvSpPr>
            <a:spLocks noGrp="1" noChangeArrowheads="1"/>
          </p:cNvSpPr>
          <p:nvPr>
            <p:ph type="subTitle" sz="quarter" idx="1"/>
          </p:nvPr>
        </p:nvSpPr>
        <p:spPr>
          <a:xfrm>
            <a:off x="1828800" y="3429000"/>
            <a:ext cx="8534400" cy="1752600"/>
          </a:xfrm>
        </p:spPr>
        <p:txBody>
          <a:bodyPr/>
          <a:lstStyle>
            <a:lvl1pPr marL="0" indent="0" algn="ctr">
              <a:buFontTx/>
              <a:buNone/>
              <a:defRPr/>
            </a:lvl1pPr>
          </a:lstStyle>
          <a:p>
            <a:r>
              <a:rPr lang="en-US"/>
              <a:t>Click to edit Master subtitle style</a:t>
            </a:r>
            <a:endParaRPr lang="en-GB"/>
          </a:p>
        </p:txBody>
      </p:sp>
    </p:spTree>
    <p:extLst>
      <p:ext uri="{BB962C8B-B14F-4D97-AF65-F5344CB8AC3E}">
        <p14:creationId xmlns:p14="http://schemas.microsoft.com/office/powerpoint/2010/main" val="2965890902"/>
      </p:ext>
    </p:extLst>
  </p:cSld>
  <p:clrMapOvr>
    <a:masterClrMapping/>
  </p:clrMapOvr>
  <p:transition spd="slow">
    <p:rand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BB64501F-D685-4AED-90CF-A7ED01024D72}" type="slidenum">
              <a:rPr lang="en-US"/>
              <a:pPr>
                <a:defRPr/>
              </a:pPr>
              <a:t>‹#›</a:t>
            </a:fld>
            <a:endParaRPr lang="en-US"/>
          </a:p>
        </p:txBody>
      </p:sp>
    </p:spTree>
    <p:extLst>
      <p:ext uri="{BB962C8B-B14F-4D97-AF65-F5344CB8AC3E}">
        <p14:creationId xmlns:p14="http://schemas.microsoft.com/office/powerpoint/2010/main" val="651321267"/>
      </p:ext>
    </p:extLst>
  </p:cSld>
  <p:clrMapOvr>
    <a:masterClrMapping/>
  </p:clrMapOvr>
  <p:transition spd="slow">
    <p:random/>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5"/>
            <a:ext cx="10363200" cy="1500187"/>
          </a:xfrm>
        </p:spPr>
        <p:txBody>
          <a:bodyPr anchor="b"/>
          <a:lstStyle>
            <a:lvl1pPr marL="0" indent="0">
              <a:buNone/>
              <a:defRPr sz="2000"/>
            </a:lvl1pPr>
            <a:lvl2pPr marL="457189" indent="0">
              <a:buNone/>
              <a:defRPr sz="1800"/>
            </a:lvl2pPr>
            <a:lvl3pPr marL="914378" indent="0">
              <a:buNone/>
              <a:defRPr sz="1600"/>
            </a:lvl3pPr>
            <a:lvl4pPr marL="1371566" indent="0">
              <a:buNone/>
              <a:defRPr sz="1400"/>
            </a:lvl4pPr>
            <a:lvl5pPr marL="1828754" indent="0">
              <a:buNone/>
              <a:defRPr sz="1400"/>
            </a:lvl5pPr>
            <a:lvl6pPr marL="2285943" indent="0">
              <a:buNone/>
              <a:defRPr sz="1400"/>
            </a:lvl6pPr>
            <a:lvl7pPr marL="2743132" indent="0">
              <a:buNone/>
              <a:defRPr sz="1400"/>
            </a:lvl7pPr>
            <a:lvl8pPr marL="3200320" indent="0">
              <a:buNone/>
              <a:defRPr sz="1400"/>
            </a:lvl8pPr>
            <a:lvl9pPr marL="3657509" indent="0">
              <a:buNone/>
              <a:defRPr sz="1400"/>
            </a:lvl9pPr>
          </a:lstStyle>
          <a:p>
            <a:pPr lvl="0"/>
            <a:r>
              <a:rPr lang="en-US"/>
              <a:t>Click to edit Master text styles</a:t>
            </a:r>
          </a:p>
        </p:txBody>
      </p:sp>
      <p:sp>
        <p:nvSpPr>
          <p:cNvPr id="4" name="Rectangle 28"/>
          <p:cNvSpPr>
            <a:spLocks noGrp="1" noChangeArrowheads="1"/>
          </p:cNvSpPr>
          <p:nvPr>
            <p:ph type="sldNum" sz="quarter" idx="10"/>
          </p:nvPr>
        </p:nvSpPr>
        <p:spPr>
          <a:ln/>
        </p:spPr>
        <p:txBody>
          <a:bodyPr/>
          <a:lstStyle>
            <a:lvl1pPr>
              <a:defRPr/>
            </a:lvl1pPr>
          </a:lstStyle>
          <a:p>
            <a:pPr>
              <a:defRPr/>
            </a:pPr>
            <a:fld id="{1ACDC114-57BE-4455-BC88-6E9A0FE41B5C}" type="slidenum">
              <a:rPr lang="en-US"/>
              <a:pPr>
                <a:defRPr/>
              </a:pPr>
              <a:t>‹#›</a:t>
            </a:fld>
            <a:endParaRPr lang="en-US"/>
          </a:p>
        </p:txBody>
      </p:sp>
    </p:spTree>
    <p:extLst>
      <p:ext uri="{BB962C8B-B14F-4D97-AF65-F5344CB8AC3E}">
        <p14:creationId xmlns:p14="http://schemas.microsoft.com/office/powerpoint/2010/main" val="528313887"/>
      </p:ext>
    </p:extLst>
  </p:cSld>
  <p:clrMapOvr>
    <a:masterClrMapping/>
  </p:clrMapOvr>
  <p:transition spd="slow">
    <p:random/>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53848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0"/>
            <a:ext cx="53848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8"/>
          <p:cNvSpPr>
            <a:spLocks noGrp="1" noChangeArrowheads="1"/>
          </p:cNvSpPr>
          <p:nvPr>
            <p:ph type="sldNum" sz="quarter" idx="10"/>
          </p:nvPr>
        </p:nvSpPr>
        <p:spPr>
          <a:ln/>
        </p:spPr>
        <p:txBody>
          <a:bodyPr/>
          <a:lstStyle>
            <a:lvl1pPr>
              <a:defRPr/>
            </a:lvl1pPr>
          </a:lstStyle>
          <a:p>
            <a:pPr>
              <a:defRPr/>
            </a:pPr>
            <a:fld id="{52DE4E9A-EAD5-48BF-AEFB-FC01E882799A}" type="slidenum">
              <a:rPr lang="en-US"/>
              <a:pPr>
                <a:defRPr/>
              </a:pPr>
              <a:t>‹#›</a:t>
            </a:fld>
            <a:endParaRPr lang="en-US"/>
          </a:p>
        </p:txBody>
      </p:sp>
    </p:spTree>
    <p:extLst>
      <p:ext uri="{BB962C8B-B14F-4D97-AF65-F5344CB8AC3E}">
        <p14:creationId xmlns:p14="http://schemas.microsoft.com/office/powerpoint/2010/main" val="213871543"/>
      </p:ext>
    </p:extLst>
  </p:cSld>
  <p:clrMapOvr>
    <a:masterClrMapping/>
  </p:clrMapOvr>
  <p:transition spd="slow">
    <p:random/>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2" y="1535113"/>
            <a:ext cx="5386917" cy="63976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2"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8"/>
          <p:cNvSpPr>
            <a:spLocks noGrp="1" noChangeArrowheads="1"/>
          </p:cNvSpPr>
          <p:nvPr>
            <p:ph type="sldNum" sz="quarter" idx="10"/>
          </p:nvPr>
        </p:nvSpPr>
        <p:spPr>
          <a:ln/>
        </p:spPr>
        <p:txBody>
          <a:bodyPr/>
          <a:lstStyle>
            <a:lvl1pPr>
              <a:defRPr/>
            </a:lvl1pPr>
          </a:lstStyle>
          <a:p>
            <a:pPr>
              <a:defRPr/>
            </a:pPr>
            <a:fld id="{601C436C-7187-4F39-BE03-E5426EEB2759}" type="slidenum">
              <a:rPr lang="en-US"/>
              <a:pPr>
                <a:defRPr/>
              </a:pPr>
              <a:t>‹#›</a:t>
            </a:fld>
            <a:endParaRPr lang="en-US"/>
          </a:p>
        </p:txBody>
      </p:sp>
    </p:spTree>
    <p:extLst>
      <p:ext uri="{BB962C8B-B14F-4D97-AF65-F5344CB8AC3E}">
        <p14:creationId xmlns:p14="http://schemas.microsoft.com/office/powerpoint/2010/main" val="2090916833"/>
      </p:ext>
    </p:extLst>
  </p:cSld>
  <p:clrMapOvr>
    <a:masterClrMapping/>
  </p:clrMapOvr>
  <p:transition spd="slow">
    <p:random/>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8"/>
          <p:cNvSpPr>
            <a:spLocks noGrp="1" noChangeArrowheads="1"/>
          </p:cNvSpPr>
          <p:nvPr>
            <p:ph type="sldNum" sz="quarter" idx="10"/>
          </p:nvPr>
        </p:nvSpPr>
        <p:spPr>
          <a:ln/>
        </p:spPr>
        <p:txBody>
          <a:bodyPr/>
          <a:lstStyle>
            <a:lvl1pPr>
              <a:defRPr/>
            </a:lvl1pPr>
          </a:lstStyle>
          <a:p>
            <a:pPr>
              <a:defRPr/>
            </a:pPr>
            <a:fld id="{52BF9C6B-5B6D-42CB-B476-22DBAD3311FF}" type="slidenum">
              <a:rPr lang="en-US"/>
              <a:pPr>
                <a:defRPr/>
              </a:pPr>
              <a:t>‹#›</a:t>
            </a:fld>
            <a:endParaRPr lang="en-US"/>
          </a:p>
        </p:txBody>
      </p:sp>
    </p:spTree>
    <p:extLst>
      <p:ext uri="{BB962C8B-B14F-4D97-AF65-F5344CB8AC3E}">
        <p14:creationId xmlns:p14="http://schemas.microsoft.com/office/powerpoint/2010/main" val="2707584742"/>
      </p:ext>
    </p:extLst>
  </p:cSld>
  <p:clrMapOvr>
    <a:masterClrMapping/>
  </p:clrMapOvr>
  <p:transition spd="slow">
    <p:random/>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8"/>
          <p:cNvSpPr>
            <a:spLocks noGrp="1" noChangeArrowheads="1"/>
          </p:cNvSpPr>
          <p:nvPr>
            <p:ph type="sldNum" sz="quarter" idx="10"/>
          </p:nvPr>
        </p:nvSpPr>
        <p:spPr>
          <a:ln/>
        </p:spPr>
        <p:txBody>
          <a:bodyPr/>
          <a:lstStyle>
            <a:lvl1pPr>
              <a:defRPr/>
            </a:lvl1pPr>
          </a:lstStyle>
          <a:p>
            <a:pPr>
              <a:defRPr/>
            </a:pPr>
            <a:fld id="{16B49283-B91B-43B2-A79E-E55B4E2A3F87}" type="slidenum">
              <a:rPr lang="en-US"/>
              <a:pPr>
                <a:defRPr/>
              </a:pPr>
              <a:t>‹#›</a:t>
            </a:fld>
            <a:endParaRPr lang="en-US"/>
          </a:p>
        </p:txBody>
      </p:sp>
    </p:spTree>
    <p:extLst>
      <p:ext uri="{BB962C8B-B14F-4D97-AF65-F5344CB8AC3E}">
        <p14:creationId xmlns:p14="http://schemas.microsoft.com/office/powerpoint/2010/main" val="1599624634"/>
      </p:ext>
    </p:extLst>
  </p:cSld>
  <p:clrMapOvr>
    <a:masterClrMapping/>
  </p:clrMapOvr>
  <p:transition spd="slow">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fld id="{287AE35B-20C6-4856-BF47-50507ACB22F7}" type="slidenum">
              <a:rPr lang="en-ZA" smtClean="0"/>
              <a:pPr/>
              <a:t>‹#›</a:t>
            </a:fld>
            <a:endParaRPr lang="en-ZA"/>
          </a:p>
        </p:txBody>
      </p:sp>
    </p:spTree>
    <p:extLst>
      <p:ext uri="{BB962C8B-B14F-4D97-AF65-F5344CB8AC3E}">
        <p14:creationId xmlns:p14="http://schemas.microsoft.com/office/powerpoint/2010/main" val="3923745400"/>
      </p:ext>
    </p:extLst>
  </p:cSld>
  <p:clrMapOvr>
    <a:masterClrMapping/>
  </p:clrMapOvr>
  <p:transition spd="slow">
    <p:random/>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4" y="273052"/>
            <a:ext cx="681566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27223D10-C79E-4EE5-9401-10CF619A983D}" type="slidenum">
              <a:rPr lang="en-US"/>
              <a:pPr>
                <a:defRPr/>
              </a:pPr>
              <a:t>‹#›</a:t>
            </a:fld>
            <a:endParaRPr lang="en-US"/>
          </a:p>
        </p:txBody>
      </p:sp>
    </p:spTree>
    <p:extLst>
      <p:ext uri="{BB962C8B-B14F-4D97-AF65-F5344CB8AC3E}">
        <p14:creationId xmlns:p14="http://schemas.microsoft.com/office/powerpoint/2010/main" val="3021248385"/>
      </p:ext>
    </p:extLst>
  </p:cSld>
  <p:clrMapOvr>
    <a:masterClrMapping/>
  </p:clrMapOvr>
  <p:transition spd="slow">
    <p:random/>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389717" y="5367339"/>
            <a:ext cx="7315200" cy="804862"/>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51AC8B7B-AE92-4D51-BAA1-208EAE6DAB7B}" type="slidenum">
              <a:rPr lang="en-US"/>
              <a:pPr>
                <a:defRPr/>
              </a:pPr>
              <a:t>‹#›</a:t>
            </a:fld>
            <a:endParaRPr lang="en-US"/>
          </a:p>
        </p:txBody>
      </p:sp>
    </p:spTree>
    <p:extLst>
      <p:ext uri="{BB962C8B-B14F-4D97-AF65-F5344CB8AC3E}">
        <p14:creationId xmlns:p14="http://schemas.microsoft.com/office/powerpoint/2010/main" val="2196006004"/>
      </p:ext>
    </p:extLst>
  </p:cSld>
  <p:clrMapOvr>
    <a:masterClrMapping/>
  </p:clrMapOvr>
  <p:transition spd="slow">
    <p:random/>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8F1BC227-C7E6-476D-8EC0-88D0433EF3B2}" type="slidenum">
              <a:rPr lang="en-US"/>
              <a:pPr>
                <a:defRPr/>
              </a:pPr>
              <a:t>‹#›</a:t>
            </a:fld>
            <a:endParaRPr lang="en-US"/>
          </a:p>
        </p:txBody>
      </p:sp>
    </p:spTree>
    <p:extLst>
      <p:ext uri="{BB962C8B-B14F-4D97-AF65-F5344CB8AC3E}">
        <p14:creationId xmlns:p14="http://schemas.microsoft.com/office/powerpoint/2010/main" val="1986106230"/>
      </p:ext>
    </p:extLst>
  </p:cSld>
  <p:clrMapOvr>
    <a:masterClrMapping/>
  </p:clrMapOvr>
  <p:transition spd="slow">
    <p:random/>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3641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8"/>
            <a:ext cx="8026400" cy="53641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0CD60965-2318-4FCB-BA93-045CA2B0A1F0}" type="slidenum">
              <a:rPr lang="en-US"/>
              <a:pPr>
                <a:defRPr/>
              </a:pPr>
              <a:t>‹#›</a:t>
            </a:fld>
            <a:endParaRPr lang="en-US"/>
          </a:p>
        </p:txBody>
      </p:sp>
    </p:spTree>
    <p:extLst>
      <p:ext uri="{BB962C8B-B14F-4D97-AF65-F5344CB8AC3E}">
        <p14:creationId xmlns:p14="http://schemas.microsoft.com/office/powerpoint/2010/main" val="3352921789"/>
      </p:ext>
    </p:extLst>
  </p:cSld>
  <p:clrMapOvr>
    <a:masterClrMapping/>
  </p:clrMapOvr>
  <p:transition spd="slow">
    <p:random/>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8"/>
            <a:ext cx="10972800" cy="5364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28"/>
          <p:cNvSpPr>
            <a:spLocks noGrp="1" noChangeArrowheads="1"/>
          </p:cNvSpPr>
          <p:nvPr>
            <p:ph type="sldNum" sz="quarter" idx="10"/>
          </p:nvPr>
        </p:nvSpPr>
        <p:spPr>
          <a:ln/>
        </p:spPr>
        <p:txBody>
          <a:bodyPr/>
          <a:lstStyle>
            <a:lvl1pPr>
              <a:defRPr/>
            </a:lvl1pPr>
          </a:lstStyle>
          <a:p>
            <a:pPr>
              <a:defRPr/>
            </a:pPr>
            <a:fld id="{476CF914-B8A4-4543-A5C3-EE40CACE7EBB}" type="slidenum">
              <a:rPr lang="en-US"/>
              <a:pPr>
                <a:defRPr/>
              </a:pPr>
              <a:t>‹#›</a:t>
            </a:fld>
            <a:endParaRPr lang="en-US"/>
          </a:p>
        </p:txBody>
      </p:sp>
    </p:spTree>
    <p:extLst>
      <p:ext uri="{BB962C8B-B14F-4D97-AF65-F5344CB8AC3E}">
        <p14:creationId xmlns:p14="http://schemas.microsoft.com/office/powerpoint/2010/main" val="3531551706"/>
      </p:ext>
    </p:extLst>
  </p:cSld>
  <p:clrMapOvr>
    <a:masterClrMapping/>
  </p:clrMapOvr>
  <p:transition spd="slow">
    <p:random/>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3" descr="Powerpoint"/>
          <p:cNvPicPr>
            <a:picLocks noChangeAspect="1" noChangeArrowheads="1"/>
          </p:cNvPicPr>
          <p:nvPr/>
        </p:nvPicPr>
        <p:blipFill>
          <a:blip r:embed="rId2">
            <a:extLst>
              <a:ext uri="{28A0092B-C50C-407E-A947-70E740481C1C}">
                <a14:useLocalDpi xmlns:a14="http://schemas.microsoft.com/office/drawing/2010/main" val="0"/>
              </a:ext>
            </a:extLst>
          </a:blip>
          <a:srcRect b="15651"/>
          <a:stretch>
            <a:fillRect/>
          </a:stretch>
        </p:blipFill>
        <p:spPr bwMode="auto">
          <a:xfrm>
            <a:off x="0" y="0"/>
            <a:ext cx="121920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6"/>
          <p:cNvSpPr>
            <a:spLocks noChangeArrowheads="1"/>
          </p:cNvSpPr>
          <p:nvPr/>
        </p:nvSpPr>
        <p:spPr bwMode="auto">
          <a:xfrm>
            <a:off x="0" y="5715000"/>
            <a:ext cx="12192000" cy="76200"/>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sz="1800">
              <a:solidFill>
                <a:srgbClr val="000000"/>
              </a:solidFill>
              <a:latin typeface="Times" panose="02020603050405020304" pitchFamily="18" charset="0"/>
            </a:endParaRPr>
          </a:p>
        </p:txBody>
      </p:sp>
      <p:pic>
        <p:nvPicPr>
          <p:cNvPr id="6" name="Picture 7" descr="dirc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5943601"/>
            <a:ext cx="294640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8" name="Rectangle 10"/>
          <p:cNvSpPr>
            <a:spLocks noGrp="1" noChangeArrowheads="1"/>
          </p:cNvSpPr>
          <p:nvPr>
            <p:ph type="ctrTitle" sz="quarter"/>
          </p:nvPr>
        </p:nvSpPr>
        <p:spPr>
          <a:xfrm>
            <a:off x="914400" y="968377"/>
            <a:ext cx="10363200" cy="1470025"/>
          </a:xfrm>
        </p:spPr>
        <p:txBody>
          <a:bodyPr/>
          <a:lstStyle>
            <a:lvl1pPr>
              <a:defRPr/>
            </a:lvl1pPr>
          </a:lstStyle>
          <a:p>
            <a:r>
              <a:rPr lang="en-US"/>
              <a:t>Click to edit Master title style</a:t>
            </a:r>
            <a:endParaRPr lang="en-GB"/>
          </a:p>
        </p:txBody>
      </p:sp>
      <p:sp>
        <p:nvSpPr>
          <p:cNvPr id="22539" name="Rectangle 11"/>
          <p:cNvSpPr>
            <a:spLocks noGrp="1" noChangeArrowheads="1"/>
          </p:cNvSpPr>
          <p:nvPr>
            <p:ph type="subTitle" sz="quarter" idx="1"/>
          </p:nvPr>
        </p:nvSpPr>
        <p:spPr>
          <a:xfrm>
            <a:off x="1828800" y="3429000"/>
            <a:ext cx="8534400" cy="1752600"/>
          </a:xfrm>
        </p:spPr>
        <p:txBody>
          <a:bodyPr/>
          <a:lstStyle>
            <a:lvl1pPr marL="0" indent="0" algn="ctr">
              <a:buFontTx/>
              <a:buNone/>
              <a:defRPr/>
            </a:lvl1pPr>
          </a:lstStyle>
          <a:p>
            <a:r>
              <a:rPr lang="en-US"/>
              <a:t>Click to edit Master subtitle style</a:t>
            </a:r>
            <a:endParaRPr lang="en-GB"/>
          </a:p>
        </p:txBody>
      </p:sp>
    </p:spTree>
    <p:extLst>
      <p:ext uri="{BB962C8B-B14F-4D97-AF65-F5344CB8AC3E}">
        <p14:creationId xmlns:p14="http://schemas.microsoft.com/office/powerpoint/2010/main" val="460101195"/>
      </p:ext>
    </p:extLst>
  </p:cSld>
  <p:clrMapOvr>
    <a:masterClrMapping/>
  </p:clrMapOvr>
  <p:transition spd="slow">
    <p:random/>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BDAA4121-DAC4-4361-B31B-2CD8939C53E7}" type="slidenum">
              <a:rPr lang="en-US"/>
              <a:pPr>
                <a:defRPr/>
              </a:pPr>
              <a:t>‹#›</a:t>
            </a:fld>
            <a:endParaRPr lang="en-US"/>
          </a:p>
        </p:txBody>
      </p:sp>
    </p:spTree>
    <p:extLst>
      <p:ext uri="{BB962C8B-B14F-4D97-AF65-F5344CB8AC3E}">
        <p14:creationId xmlns:p14="http://schemas.microsoft.com/office/powerpoint/2010/main" val="3516348688"/>
      </p:ext>
    </p:extLst>
  </p:cSld>
  <p:clrMapOvr>
    <a:masterClrMapping/>
  </p:clrMapOvr>
  <p:transition spd="slow">
    <p:random/>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5"/>
            <a:ext cx="10363200" cy="1500187"/>
          </a:xfrm>
        </p:spPr>
        <p:txBody>
          <a:bodyPr anchor="b"/>
          <a:lstStyle>
            <a:lvl1pPr marL="0" indent="0">
              <a:buNone/>
              <a:defRPr sz="2000"/>
            </a:lvl1pPr>
            <a:lvl2pPr marL="457189" indent="0">
              <a:buNone/>
              <a:defRPr sz="1800"/>
            </a:lvl2pPr>
            <a:lvl3pPr marL="914378" indent="0">
              <a:buNone/>
              <a:defRPr sz="1600"/>
            </a:lvl3pPr>
            <a:lvl4pPr marL="1371566" indent="0">
              <a:buNone/>
              <a:defRPr sz="1400"/>
            </a:lvl4pPr>
            <a:lvl5pPr marL="1828754" indent="0">
              <a:buNone/>
              <a:defRPr sz="1400"/>
            </a:lvl5pPr>
            <a:lvl6pPr marL="2285943" indent="0">
              <a:buNone/>
              <a:defRPr sz="1400"/>
            </a:lvl6pPr>
            <a:lvl7pPr marL="2743132" indent="0">
              <a:buNone/>
              <a:defRPr sz="1400"/>
            </a:lvl7pPr>
            <a:lvl8pPr marL="3200320" indent="0">
              <a:buNone/>
              <a:defRPr sz="1400"/>
            </a:lvl8pPr>
            <a:lvl9pPr marL="3657509" indent="0">
              <a:buNone/>
              <a:defRPr sz="1400"/>
            </a:lvl9pPr>
          </a:lstStyle>
          <a:p>
            <a:pPr lvl="0"/>
            <a:r>
              <a:rPr lang="en-US"/>
              <a:t>Click to edit Master text styles</a:t>
            </a:r>
          </a:p>
        </p:txBody>
      </p:sp>
      <p:sp>
        <p:nvSpPr>
          <p:cNvPr id="4" name="Rectangle 28"/>
          <p:cNvSpPr>
            <a:spLocks noGrp="1" noChangeArrowheads="1"/>
          </p:cNvSpPr>
          <p:nvPr>
            <p:ph type="sldNum" sz="quarter" idx="10"/>
          </p:nvPr>
        </p:nvSpPr>
        <p:spPr>
          <a:ln/>
        </p:spPr>
        <p:txBody>
          <a:bodyPr/>
          <a:lstStyle>
            <a:lvl1pPr>
              <a:defRPr/>
            </a:lvl1pPr>
          </a:lstStyle>
          <a:p>
            <a:pPr>
              <a:defRPr/>
            </a:pPr>
            <a:fld id="{3B708429-996C-4861-AC99-C5EC930B6E0B}" type="slidenum">
              <a:rPr lang="en-US"/>
              <a:pPr>
                <a:defRPr/>
              </a:pPr>
              <a:t>‹#›</a:t>
            </a:fld>
            <a:endParaRPr lang="en-US"/>
          </a:p>
        </p:txBody>
      </p:sp>
    </p:spTree>
    <p:extLst>
      <p:ext uri="{BB962C8B-B14F-4D97-AF65-F5344CB8AC3E}">
        <p14:creationId xmlns:p14="http://schemas.microsoft.com/office/powerpoint/2010/main" val="2363936130"/>
      </p:ext>
    </p:extLst>
  </p:cSld>
  <p:clrMapOvr>
    <a:masterClrMapping/>
  </p:clrMapOvr>
  <p:transition spd="slow">
    <p:random/>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53848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0"/>
            <a:ext cx="53848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8"/>
          <p:cNvSpPr>
            <a:spLocks noGrp="1" noChangeArrowheads="1"/>
          </p:cNvSpPr>
          <p:nvPr>
            <p:ph type="sldNum" sz="quarter" idx="10"/>
          </p:nvPr>
        </p:nvSpPr>
        <p:spPr>
          <a:ln/>
        </p:spPr>
        <p:txBody>
          <a:bodyPr/>
          <a:lstStyle>
            <a:lvl1pPr>
              <a:defRPr/>
            </a:lvl1pPr>
          </a:lstStyle>
          <a:p>
            <a:pPr>
              <a:defRPr/>
            </a:pPr>
            <a:fld id="{40E736BF-57EE-4FE0-A2AE-A79447679B1F}" type="slidenum">
              <a:rPr lang="en-US"/>
              <a:pPr>
                <a:defRPr/>
              </a:pPr>
              <a:t>‹#›</a:t>
            </a:fld>
            <a:endParaRPr lang="en-US"/>
          </a:p>
        </p:txBody>
      </p:sp>
    </p:spTree>
    <p:extLst>
      <p:ext uri="{BB962C8B-B14F-4D97-AF65-F5344CB8AC3E}">
        <p14:creationId xmlns:p14="http://schemas.microsoft.com/office/powerpoint/2010/main" val="3017262319"/>
      </p:ext>
    </p:extLst>
  </p:cSld>
  <p:clrMapOvr>
    <a:masterClrMapping/>
  </p:clrMapOvr>
  <p:transition spd="slow">
    <p:random/>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2" y="1535113"/>
            <a:ext cx="5386917" cy="63976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2"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8"/>
          <p:cNvSpPr>
            <a:spLocks noGrp="1" noChangeArrowheads="1"/>
          </p:cNvSpPr>
          <p:nvPr>
            <p:ph type="sldNum" sz="quarter" idx="10"/>
          </p:nvPr>
        </p:nvSpPr>
        <p:spPr>
          <a:ln/>
        </p:spPr>
        <p:txBody>
          <a:bodyPr/>
          <a:lstStyle>
            <a:lvl1pPr>
              <a:defRPr/>
            </a:lvl1pPr>
          </a:lstStyle>
          <a:p>
            <a:pPr>
              <a:defRPr/>
            </a:pPr>
            <a:fld id="{BAFDE5D4-9D12-41D7-B654-03273DBBD7A6}" type="slidenum">
              <a:rPr lang="en-US"/>
              <a:pPr>
                <a:defRPr/>
              </a:pPr>
              <a:t>‹#›</a:t>
            </a:fld>
            <a:endParaRPr lang="en-US"/>
          </a:p>
        </p:txBody>
      </p:sp>
    </p:spTree>
    <p:extLst>
      <p:ext uri="{BB962C8B-B14F-4D97-AF65-F5344CB8AC3E}">
        <p14:creationId xmlns:p14="http://schemas.microsoft.com/office/powerpoint/2010/main" val="2610322783"/>
      </p:ext>
    </p:extLst>
  </p:cSld>
  <p:clrMapOvr>
    <a:masterClrMapping/>
  </p:clrMapOvr>
  <p:transition spd="slow">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5"/>
            <a:ext cx="10363200" cy="1500187"/>
          </a:xfrm>
        </p:spPr>
        <p:txBody>
          <a:bodyPr anchor="b"/>
          <a:lstStyle>
            <a:lvl1pPr marL="0" indent="0">
              <a:buNone/>
              <a:defRPr sz="2000"/>
            </a:lvl1pPr>
            <a:lvl2pPr marL="457189" indent="0">
              <a:buNone/>
              <a:defRPr sz="1800"/>
            </a:lvl2pPr>
            <a:lvl3pPr marL="914378" indent="0">
              <a:buNone/>
              <a:defRPr sz="1600"/>
            </a:lvl3pPr>
            <a:lvl4pPr marL="1371566" indent="0">
              <a:buNone/>
              <a:defRPr sz="1400"/>
            </a:lvl4pPr>
            <a:lvl5pPr marL="1828754" indent="0">
              <a:buNone/>
              <a:defRPr sz="1400"/>
            </a:lvl5pPr>
            <a:lvl6pPr marL="2285943" indent="0">
              <a:buNone/>
              <a:defRPr sz="1400"/>
            </a:lvl6pPr>
            <a:lvl7pPr marL="2743132" indent="0">
              <a:buNone/>
              <a:defRPr sz="1400"/>
            </a:lvl7pPr>
            <a:lvl8pPr marL="3200320" indent="0">
              <a:buNone/>
              <a:defRPr sz="1400"/>
            </a:lvl8pPr>
            <a:lvl9pPr marL="3657509" indent="0">
              <a:buNone/>
              <a:defRPr sz="1400"/>
            </a:lvl9pPr>
          </a:lstStyle>
          <a:p>
            <a:pPr lvl="0"/>
            <a:r>
              <a:rPr lang="en-US"/>
              <a:t>Click to edit Master text styles</a:t>
            </a:r>
          </a:p>
        </p:txBody>
      </p:sp>
      <p:sp>
        <p:nvSpPr>
          <p:cNvPr id="4" name="Rectangle 28"/>
          <p:cNvSpPr>
            <a:spLocks noGrp="1" noChangeArrowheads="1"/>
          </p:cNvSpPr>
          <p:nvPr>
            <p:ph type="sldNum" sz="quarter" idx="10"/>
          </p:nvPr>
        </p:nvSpPr>
        <p:spPr>
          <a:ln/>
        </p:spPr>
        <p:txBody>
          <a:bodyPr/>
          <a:lstStyle>
            <a:lvl1pPr>
              <a:defRPr/>
            </a:lvl1pPr>
          </a:lstStyle>
          <a:p>
            <a:fld id="{287AE35B-20C6-4856-BF47-50507ACB22F7}" type="slidenum">
              <a:rPr lang="en-ZA" smtClean="0"/>
              <a:pPr/>
              <a:t>‹#›</a:t>
            </a:fld>
            <a:endParaRPr lang="en-ZA"/>
          </a:p>
        </p:txBody>
      </p:sp>
    </p:spTree>
    <p:extLst>
      <p:ext uri="{BB962C8B-B14F-4D97-AF65-F5344CB8AC3E}">
        <p14:creationId xmlns:p14="http://schemas.microsoft.com/office/powerpoint/2010/main" val="315097971"/>
      </p:ext>
    </p:extLst>
  </p:cSld>
  <p:clrMapOvr>
    <a:masterClrMapping/>
  </p:clrMapOvr>
  <p:transition spd="slow">
    <p:random/>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8"/>
          <p:cNvSpPr>
            <a:spLocks noGrp="1" noChangeArrowheads="1"/>
          </p:cNvSpPr>
          <p:nvPr>
            <p:ph type="sldNum" sz="quarter" idx="10"/>
          </p:nvPr>
        </p:nvSpPr>
        <p:spPr>
          <a:ln/>
        </p:spPr>
        <p:txBody>
          <a:bodyPr/>
          <a:lstStyle>
            <a:lvl1pPr>
              <a:defRPr/>
            </a:lvl1pPr>
          </a:lstStyle>
          <a:p>
            <a:pPr>
              <a:defRPr/>
            </a:pPr>
            <a:fld id="{31DE4707-F207-4A7B-8123-9DF7413F88F6}" type="slidenum">
              <a:rPr lang="en-US"/>
              <a:pPr>
                <a:defRPr/>
              </a:pPr>
              <a:t>‹#›</a:t>
            </a:fld>
            <a:endParaRPr lang="en-US"/>
          </a:p>
        </p:txBody>
      </p:sp>
    </p:spTree>
    <p:extLst>
      <p:ext uri="{BB962C8B-B14F-4D97-AF65-F5344CB8AC3E}">
        <p14:creationId xmlns:p14="http://schemas.microsoft.com/office/powerpoint/2010/main" val="2351290292"/>
      </p:ext>
    </p:extLst>
  </p:cSld>
  <p:clrMapOvr>
    <a:masterClrMapping/>
  </p:clrMapOvr>
  <p:transition spd="slow">
    <p:random/>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8"/>
          <p:cNvSpPr>
            <a:spLocks noGrp="1" noChangeArrowheads="1"/>
          </p:cNvSpPr>
          <p:nvPr>
            <p:ph type="sldNum" sz="quarter" idx="10"/>
          </p:nvPr>
        </p:nvSpPr>
        <p:spPr>
          <a:ln/>
        </p:spPr>
        <p:txBody>
          <a:bodyPr/>
          <a:lstStyle>
            <a:lvl1pPr>
              <a:defRPr/>
            </a:lvl1pPr>
          </a:lstStyle>
          <a:p>
            <a:pPr>
              <a:defRPr/>
            </a:pPr>
            <a:fld id="{53AAD5FE-3330-4E5E-9B2A-0AA07EA283C7}" type="slidenum">
              <a:rPr lang="en-US"/>
              <a:pPr>
                <a:defRPr/>
              </a:pPr>
              <a:t>‹#›</a:t>
            </a:fld>
            <a:endParaRPr lang="en-US"/>
          </a:p>
        </p:txBody>
      </p:sp>
    </p:spTree>
    <p:extLst>
      <p:ext uri="{BB962C8B-B14F-4D97-AF65-F5344CB8AC3E}">
        <p14:creationId xmlns:p14="http://schemas.microsoft.com/office/powerpoint/2010/main" val="2174784204"/>
      </p:ext>
    </p:extLst>
  </p:cSld>
  <p:clrMapOvr>
    <a:masterClrMapping/>
  </p:clrMapOvr>
  <p:transition spd="slow">
    <p:random/>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4" y="273052"/>
            <a:ext cx="681566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7EE548E1-24E7-429F-8BB5-BB976CB36AE5}" type="slidenum">
              <a:rPr lang="en-US"/>
              <a:pPr>
                <a:defRPr/>
              </a:pPr>
              <a:t>‹#›</a:t>
            </a:fld>
            <a:endParaRPr lang="en-US"/>
          </a:p>
        </p:txBody>
      </p:sp>
    </p:spTree>
    <p:extLst>
      <p:ext uri="{BB962C8B-B14F-4D97-AF65-F5344CB8AC3E}">
        <p14:creationId xmlns:p14="http://schemas.microsoft.com/office/powerpoint/2010/main" val="240040730"/>
      </p:ext>
    </p:extLst>
  </p:cSld>
  <p:clrMapOvr>
    <a:masterClrMapping/>
  </p:clrMapOvr>
  <p:transition spd="slow">
    <p:random/>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389717" y="5367339"/>
            <a:ext cx="7315200" cy="804862"/>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97CA59CC-E294-483B-B89A-09152F8EC40F}" type="slidenum">
              <a:rPr lang="en-US"/>
              <a:pPr>
                <a:defRPr/>
              </a:pPr>
              <a:t>‹#›</a:t>
            </a:fld>
            <a:endParaRPr lang="en-US"/>
          </a:p>
        </p:txBody>
      </p:sp>
    </p:spTree>
    <p:extLst>
      <p:ext uri="{BB962C8B-B14F-4D97-AF65-F5344CB8AC3E}">
        <p14:creationId xmlns:p14="http://schemas.microsoft.com/office/powerpoint/2010/main" val="3256735147"/>
      </p:ext>
    </p:extLst>
  </p:cSld>
  <p:clrMapOvr>
    <a:masterClrMapping/>
  </p:clrMapOvr>
  <p:transition spd="slow">
    <p:random/>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F172004C-606F-4AA5-A9FE-D6A8F955FAF7}" type="slidenum">
              <a:rPr lang="en-US"/>
              <a:pPr>
                <a:defRPr/>
              </a:pPr>
              <a:t>‹#›</a:t>
            </a:fld>
            <a:endParaRPr lang="en-US"/>
          </a:p>
        </p:txBody>
      </p:sp>
    </p:spTree>
    <p:extLst>
      <p:ext uri="{BB962C8B-B14F-4D97-AF65-F5344CB8AC3E}">
        <p14:creationId xmlns:p14="http://schemas.microsoft.com/office/powerpoint/2010/main" val="481838045"/>
      </p:ext>
    </p:extLst>
  </p:cSld>
  <p:clrMapOvr>
    <a:masterClrMapping/>
  </p:clrMapOvr>
  <p:transition spd="slow">
    <p:random/>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3641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8"/>
            <a:ext cx="8026400" cy="53641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0B398D65-EEA6-423F-8759-FCD572E00415}" type="slidenum">
              <a:rPr lang="en-US"/>
              <a:pPr>
                <a:defRPr/>
              </a:pPr>
              <a:t>‹#›</a:t>
            </a:fld>
            <a:endParaRPr lang="en-US"/>
          </a:p>
        </p:txBody>
      </p:sp>
    </p:spTree>
    <p:extLst>
      <p:ext uri="{BB962C8B-B14F-4D97-AF65-F5344CB8AC3E}">
        <p14:creationId xmlns:p14="http://schemas.microsoft.com/office/powerpoint/2010/main" val="2701882341"/>
      </p:ext>
    </p:extLst>
  </p:cSld>
  <p:clrMapOvr>
    <a:masterClrMapping/>
  </p:clrMapOvr>
  <p:transition spd="slow">
    <p:random/>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8"/>
            <a:ext cx="10972800" cy="5364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28"/>
          <p:cNvSpPr>
            <a:spLocks noGrp="1" noChangeArrowheads="1"/>
          </p:cNvSpPr>
          <p:nvPr>
            <p:ph type="sldNum" sz="quarter" idx="10"/>
          </p:nvPr>
        </p:nvSpPr>
        <p:spPr>
          <a:ln/>
        </p:spPr>
        <p:txBody>
          <a:bodyPr/>
          <a:lstStyle>
            <a:lvl1pPr>
              <a:defRPr/>
            </a:lvl1pPr>
          </a:lstStyle>
          <a:p>
            <a:pPr>
              <a:defRPr/>
            </a:pPr>
            <a:fld id="{D50742E4-613D-411D-82E0-D164D917D81D}" type="slidenum">
              <a:rPr lang="en-US"/>
              <a:pPr>
                <a:defRPr/>
              </a:pPr>
              <a:t>‹#›</a:t>
            </a:fld>
            <a:endParaRPr lang="en-US"/>
          </a:p>
        </p:txBody>
      </p:sp>
    </p:spTree>
    <p:extLst>
      <p:ext uri="{BB962C8B-B14F-4D97-AF65-F5344CB8AC3E}">
        <p14:creationId xmlns:p14="http://schemas.microsoft.com/office/powerpoint/2010/main" val="2346783608"/>
      </p:ext>
    </p:extLst>
  </p:cSld>
  <p:clrMapOvr>
    <a:masterClrMapping/>
  </p:clrMapOvr>
  <p:transition spd="slow">
    <p:random/>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3" descr="Powerpoint"/>
          <p:cNvPicPr>
            <a:picLocks noChangeAspect="1" noChangeArrowheads="1"/>
          </p:cNvPicPr>
          <p:nvPr/>
        </p:nvPicPr>
        <p:blipFill>
          <a:blip r:embed="rId2">
            <a:extLst>
              <a:ext uri="{28A0092B-C50C-407E-A947-70E740481C1C}">
                <a14:useLocalDpi xmlns:a14="http://schemas.microsoft.com/office/drawing/2010/main" val="0"/>
              </a:ext>
            </a:extLst>
          </a:blip>
          <a:srcRect b="15651"/>
          <a:stretch>
            <a:fillRect/>
          </a:stretch>
        </p:blipFill>
        <p:spPr bwMode="auto">
          <a:xfrm>
            <a:off x="0" y="0"/>
            <a:ext cx="121920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6"/>
          <p:cNvSpPr>
            <a:spLocks noChangeArrowheads="1"/>
          </p:cNvSpPr>
          <p:nvPr/>
        </p:nvSpPr>
        <p:spPr bwMode="auto">
          <a:xfrm>
            <a:off x="0" y="5715000"/>
            <a:ext cx="12192000" cy="76200"/>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sz="1800">
              <a:solidFill>
                <a:srgbClr val="000000"/>
              </a:solidFill>
              <a:latin typeface="Times" panose="02020603050405020304" pitchFamily="18" charset="0"/>
            </a:endParaRPr>
          </a:p>
        </p:txBody>
      </p:sp>
      <p:pic>
        <p:nvPicPr>
          <p:cNvPr id="6" name="Picture 7" descr="dirc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5943601"/>
            <a:ext cx="294640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8" name="Rectangle 10"/>
          <p:cNvSpPr>
            <a:spLocks noGrp="1" noChangeArrowheads="1"/>
          </p:cNvSpPr>
          <p:nvPr>
            <p:ph type="ctrTitle" sz="quarter"/>
          </p:nvPr>
        </p:nvSpPr>
        <p:spPr>
          <a:xfrm>
            <a:off x="914400" y="968377"/>
            <a:ext cx="10363200" cy="1470025"/>
          </a:xfrm>
        </p:spPr>
        <p:txBody>
          <a:bodyPr/>
          <a:lstStyle>
            <a:lvl1pPr>
              <a:defRPr/>
            </a:lvl1pPr>
          </a:lstStyle>
          <a:p>
            <a:r>
              <a:rPr lang="en-US"/>
              <a:t>Click to edit Master title style</a:t>
            </a:r>
            <a:endParaRPr lang="en-GB"/>
          </a:p>
        </p:txBody>
      </p:sp>
      <p:sp>
        <p:nvSpPr>
          <p:cNvPr id="22539" name="Rectangle 11"/>
          <p:cNvSpPr>
            <a:spLocks noGrp="1" noChangeArrowheads="1"/>
          </p:cNvSpPr>
          <p:nvPr>
            <p:ph type="subTitle" sz="quarter" idx="1"/>
          </p:nvPr>
        </p:nvSpPr>
        <p:spPr>
          <a:xfrm>
            <a:off x="1828800" y="3429000"/>
            <a:ext cx="8534400" cy="1752600"/>
          </a:xfrm>
        </p:spPr>
        <p:txBody>
          <a:bodyPr/>
          <a:lstStyle>
            <a:lvl1pPr marL="0" indent="0" algn="ctr">
              <a:buFontTx/>
              <a:buNone/>
              <a:defRPr/>
            </a:lvl1pPr>
          </a:lstStyle>
          <a:p>
            <a:r>
              <a:rPr lang="en-US"/>
              <a:t>Click to edit Master subtitle style</a:t>
            </a:r>
            <a:endParaRPr lang="en-GB"/>
          </a:p>
        </p:txBody>
      </p:sp>
    </p:spTree>
    <p:extLst>
      <p:ext uri="{BB962C8B-B14F-4D97-AF65-F5344CB8AC3E}">
        <p14:creationId xmlns:p14="http://schemas.microsoft.com/office/powerpoint/2010/main" val="92939555"/>
      </p:ext>
    </p:extLst>
  </p:cSld>
  <p:clrMapOvr>
    <a:masterClrMapping/>
  </p:clrMapOvr>
  <p:transition spd="slow">
    <p:random/>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p:txBody>
          <a:bodyPr/>
          <a:lstStyle>
            <a:lvl1pPr eaLnBrk="0" fontAlgn="base" hangingPunct="0">
              <a:spcBef>
                <a:spcPct val="0"/>
              </a:spcBef>
              <a:spcAft>
                <a:spcPct val="0"/>
              </a:spcAft>
              <a:defRPr/>
            </a:lvl1pPr>
          </a:lstStyle>
          <a:p>
            <a:pPr>
              <a:defRPr/>
            </a:pPr>
            <a:fld id="{B43C6651-82A5-4EF5-ABA3-1B68CFFA7A21}" type="slidenum">
              <a:rPr lang="en-US"/>
              <a:pPr>
                <a:defRPr/>
              </a:pPr>
              <a:t>‹#›</a:t>
            </a:fld>
            <a:endParaRPr lang="en-US"/>
          </a:p>
        </p:txBody>
      </p:sp>
    </p:spTree>
    <p:extLst>
      <p:ext uri="{BB962C8B-B14F-4D97-AF65-F5344CB8AC3E}">
        <p14:creationId xmlns:p14="http://schemas.microsoft.com/office/powerpoint/2010/main" val="3570124815"/>
      </p:ext>
    </p:extLst>
  </p:cSld>
  <p:clrMapOvr>
    <a:masterClrMapping/>
  </p:clrMapOvr>
  <p:transition spd="slow">
    <p:random/>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5"/>
            <a:ext cx="10363200" cy="1500187"/>
          </a:xfrm>
        </p:spPr>
        <p:txBody>
          <a:bodyPr anchor="b"/>
          <a:lstStyle>
            <a:lvl1pPr marL="0" indent="0">
              <a:buNone/>
              <a:defRPr sz="2000"/>
            </a:lvl1pPr>
            <a:lvl2pPr marL="457189" indent="0">
              <a:buNone/>
              <a:defRPr sz="1800"/>
            </a:lvl2pPr>
            <a:lvl3pPr marL="914378" indent="0">
              <a:buNone/>
              <a:defRPr sz="1600"/>
            </a:lvl3pPr>
            <a:lvl4pPr marL="1371566" indent="0">
              <a:buNone/>
              <a:defRPr sz="1400"/>
            </a:lvl4pPr>
            <a:lvl5pPr marL="1828754" indent="0">
              <a:buNone/>
              <a:defRPr sz="1400"/>
            </a:lvl5pPr>
            <a:lvl6pPr marL="2285943" indent="0">
              <a:buNone/>
              <a:defRPr sz="1400"/>
            </a:lvl6pPr>
            <a:lvl7pPr marL="2743132" indent="0">
              <a:buNone/>
              <a:defRPr sz="1400"/>
            </a:lvl7pPr>
            <a:lvl8pPr marL="3200320" indent="0">
              <a:buNone/>
              <a:defRPr sz="1400"/>
            </a:lvl8pPr>
            <a:lvl9pPr marL="3657509" indent="0">
              <a:buNone/>
              <a:defRPr sz="1400"/>
            </a:lvl9pPr>
          </a:lstStyle>
          <a:p>
            <a:pPr lvl="0"/>
            <a:r>
              <a:rPr lang="en-US"/>
              <a:t>Click to edit Master text styles</a:t>
            </a:r>
          </a:p>
        </p:txBody>
      </p:sp>
      <p:sp>
        <p:nvSpPr>
          <p:cNvPr id="4" name="Rectangle 28"/>
          <p:cNvSpPr>
            <a:spLocks noGrp="1" noChangeArrowheads="1"/>
          </p:cNvSpPr>
          <p:nvPr>
            <p:ph type="sldNum" sz="quarter" idx="10"/>
          </p:nvPr>
        </p:nvSpPr>
        <p:spPr/>
        <p:txBody>
          <a:bodyPr/>
          <a:lstStyle>
            <a:lvl1pPr eaLnBrk="0" fontAlgn="base" hangingPunct="0">
              <a:spcBef>
                <a:spcPct val="0"/>
              </a:spcBef>
              <a:spcAft>
                <a:spcPct val="0"/>
              </a:spcAft>
              <a:defRPr/>
            </a:lvl1pPr>
          </a:lstStyle>
          <a:p>
            <a:pPr>
              <a:defRPr/>
            </a:pPr>
            <a:fld id="{962CF256-E617-416A-A0FF-EC62C165C020}" type="slidenum">
              <a:rPr lang="en-US"/>
              <a:pPr>
                <a:defRPr/>
              </a:pPr>
              <a:t>‹#›</a:t>
            </a:fld>
            <a:endParaRPr lang="en-US"/>
          </a:p>
        </p:txBody>
      </p:sp>
    </p:spTree>
    <p:extLst>
      <p:ext uri="{BB962C8B-B14F-4D97-AF65-F5344CB8AC3E}">
        <p14:creationId xmlns:p14="http://schemas.microsoft.com/office/powerpoint/2010/main" val="1289098932"/>
      </p:ext>
    </p:extLst>
  </p:cSld>
  <p:clrMapOvr>
    <a:masterClrMapping/>
  </p:clrMapOvr>
  <p:transition spd="slow">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53848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0"/>
            <a:ext cx="53848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8"/>
          <p:cNvSpPr>
            <a:spLocks noGrp="1" noChangeArrowheads="1"/>
          </p:cNvSpPr>
          <p:nvPr>
            <p:ph type="sldNum" sz="quarter" idx="10"/>
          </p:nvPr>
        </p:nvSpPr>
        <p:spPr>
          <a:ln/>
        </p:spPr>
        <p:txBody>
          <a:bodyPr/>
          <a:lstStyle>
            <a:lvl1pPr>
              <a:defRPr/>
            </a:lvl1pPr>
          </a:lstStyle>
          <a:p>
            <a:fld id="{287AE35B-20C6-4856-BF47-50507ACB22F7}" type="slidenum">
              <a:rPr lang="en-ZA" smtClean="0"/>
              <a:pPr/>
              <a:t>‹#›</a:t>
            </a:fld>
            <a:endParaRPr lang="en-ZA"/>
          </a:p>
        </p:txBody>
      </p:sp>
    </p:spTree>
    <p:extLst>
      <p:ext uri="{BB962C8B-B14F-4D97-AF65-F5344CB8AC3E}">
        <p14:creationId xmlns:p14="http://schemas.microsoft.com/office/powerpoint/2010/main" val="3896103383"/>
      </p:ext>
    </p:extLst>
  </p:cSld>
  <p:clrMapOvr>
    <a:masterClrMapping/>
  </p:clrMapOvr>
  <p:transition spd="slow">
    <p:random/>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53848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0"/>
            <a:ext cx="53848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8"/>
          <p:cNvSpPr>
            <a:spLocks noGrp="1" noChangeArrowheads="1"/>
          </p:cNvSpPr>
          <p:nvPr>
            <p:ph type="sldNum" sz="quarter" idx="10"/>
          </p:nvPr>
        </p:nvSpPr>
        <p:spPr/>
        <p:txBody>
          <a:bodyPr/>
          <a:lstStyle>
            <a:lvl1pPr eaLnBrk="0" fontAlgn="base" hangingPunct="0">
              <a:spcBef>
                <a:spcPct val="0"/>
              </a:spcBef>
              <a:spcAft>
                <a:spcPct val="0"/>
              </a:spcAft>
              <a:defRPr/>
            </a:lvl1pPr>
          </a:lstStyle>
          <a:p>
            <a:pPr>
              <a:defRPr/>
            </a:pPr>
            <a:fld id="{8A83CF7D-0B97-4C6D-A26D-14EECF742CE7}" type="slidenum">
              <a:rPr lang="en-US"/>
              <a:pPr>
                <a:defRPr/>
              </a:pPr>
              <a:t>‹#›</a:t>
            </a:fld>
            <a:endParaRPr lang="en-US"/>
          </a:p>
        </p:txBody>
      </p:sp>
    </p:spTree>
    <p:extLst>
      <p:ext uri="{BB962C8B-B14F-4D97-AF65-F5344CB8AC3E}">
        <p14:creationId xmlns:p14="http://schemas.microsoft.com/office/powerpoint/2010/main" val="3930182164"/>
      </p:ext>
    </p:extLst>
  </p:cSld>
  <p:clrMapOvr>
    <a:masterClrMapping/>
  </p:clrMapOvr>
  <p:transition spd="slow">
    <p:random/>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2" y="1535113"/>
            <a:ext cx="5386917" cy="63976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2"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8"/>
          <p:cNvSpPr>
            <a:spLocks noGrp="1" noChangeArrowheads="1"/>
          </p:cNvSpPr>
          <p:nvPr>
            <p:ph type="sldNum" sz="quarter" idx="10"/>
          </p:nvPr>
        </p:nvSpPr>
        <p:spPr/>
        <p:txBody>
          <a:bodyPr/>
          <a:lstStyle>
            <a:lvl1pPr eaLnBrk="0" fontAlgn="base" hangingPunct="0">
              <a:spcBef>
                <a:spcPct val="0"/>
              </a:spcBef>
              <a:spcAft>
                <a:spcPct val="0"/>
              </a:spcAft>
              <a:defRPr/>
            </a:lvl1pPr>
          </a:lstStyle>
          <a:p>
            <a:pPr>
              <a:defRPr/>
            </a:pPr>
            <a:fld id="{729C5E09-9933-4AA3-B29A-C0B174F6CF79}" type="slidenum">
              <a:rPr lang="en-US"/>
              <a:pPr>
                <a:defRPr/>
              </a:pPr>
              <a:t>‹#›</a:t>
            </a:fld>
            <a:endParaRPr lang="en-US"/>
          </a:p>
        </p:txBody>
      </p:sp>
    </p:spTree>
    <p:extLst>
      <p:ext uri="{BB962C8B-B14F-4D97-AF65-F5344CB8AC3E}">
        <p14:creationId xmlns:p14="http://schemas.microsoft.com/office/powerpoint/2010/main" val="3470015813"/>
      </p:ext>
    </p:extLst>
  </p:cSld>
  <p:clrMapOvr>
    <a:masterClrMapping/>
  </p:clrMapOvr>
  <p:transition spd="slow">
    <p:random/>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8"/>
          <p:cNvSpPr>
            <a:spLocks noGrp="1" noChangeArrowheads="1"/>
          </p:cNvSpPr>
          <p:nvPr>
            <p:ph type="sldNum" sz="quarter" idx="10"/>
          </p:nvPr>
        </p:nvSpPr>
        <p:spPr/>
        <p:txBody>
          <a:bodyPr/>
          <a:lstStyle>
            <a:lvl1pPr eaLnBrk="0" fontAlgn="base" hangingPunct="0">
              <a:spcBef>
                <a:spcPct val="0"/>
              </a:spcBef>
              <a:spcAft>
                <a:spcPct val="0"/>
              </a:spcAft>
              <a:defRPr/>
            </a:lvl1pPr>
          </a:lstStyle>
          <a:p>
            <a:pPr>
              <a:defRPr/>
            </a:pPr>
            <a:fld id="{406127B8-DC82-48CD-BFAB-CB6227956533}" type="slidenum">
              <a:rPr lang="en-US"/>
              <a:pPr>
                <a:defRPr/>
              </a:pPr>
              <a:t>‹#›</a:t>
            </a:fld>
            <a:endParaRPr lang="en-US"/>
          </a:p>
        </p:txBody>
      </p:sp>
    </p:spTree>
    <p:extLst>
      <p:ext uri="{BB962C8B-B14F-4D97-AF65-F5344CB8AC3E}">
        <p14:creationId xmlns:p14="http://schemas.microsoft.com/office/powerpoint/2010/main" val="731205831"/>
      </p:ext>
    </p:extLst>
  </p:cSld>
  <p:clrMapOvr>
    <a:masterClrMapping/>
  </p:clrMapOvr>
  <p:transition spd="slow">
    <p:random/>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8"/>
          <p:cNvSpPr>
            <a:spLocks noGrp="1" noChangeArrowheads="1"/>
          </p:cNvSpPr>
          <p:nvPr>
            <p:ph type="sldNum" sz="quarter" idx="10"/>
          </p:nvPr>
        </p:nvSpPr>
        <p:spPr/>
        <p:txBody>
          <a:bodyPr/>
          <a:lstStyle>
            <a:lvl1pPr eaLnBrk="0" fontAlgn="base" hangingPunct="0">
              <a:spcBef>
                <a:spcPct val="0"/>
              </a:spcBef>
              <a:spcAft>
                <a:spcPct val="0"/>
              </a:spcAft>
              <a:defRPr/>
            </a:lvl1pPr>
          </a:lstStyle>
          <a:p>
            <a:pPr>
              <a:defRPr/>
            </a:pPr>
            <a:fld id="{74748873-C91E-4825-A303-A116EBE8EF77}" type="slidenum">
              <a:rPr lang="en-US"/>
              <a:pPr>
                <a:defRPr/>
              </a:pPr>
              <a:t>‹#›</a:t>
            </a:fld>
            <a:endParaRPr lang="en-US"/>
          </a:p>
        </p:txBody>
      </p:sp>
    </p:spTree>
    <p:extLst>
      <p:ext uri="{BB962C8B-B14F-4D97-AF65-F5344CB8AC3E}">
        <p14:creationId xmlns:p14="http://schemas.microsoft.com/office/powerpoint/2010/main" val="1553192133"/>
      </p:ext>
    </p:extLst>
  </p:cSld>
  <p:clrMapOvr>
    <a:masterClrMapping/>
  </p:clrMapOvr>
  <p:transition spd="slow">
    <p:random/>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4" y="273052"/>
            <a:ext cx="681566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p:txBody>
          <a:bodyPr/>
          <a:lstStyle>
            <a:lvl1pPr eaLnBrk="0" fontAlgn="base" hangingPunct="0">
              <a:spcBef>
                <a:spcPct val="0"/>
              </a:spcBef>
              <a:spcAft>
                <a:spcPct val="0"/>
              </a:spcAft>
              <a:defRPr/>
            </a:lvl1pPr>
          </a:lstStyle>
          <a:p>
            <a:pPr>
              <a:defRPr/>
            </a:pPr>
            <a:fld id="{25470BB2-D1EE-4E16-890A-6719ABD1BC23}" type="slidenum">
              <a:rPr lang="en-US"/>
              <a:pPr>
                <a:defRPr/>
              </a:pPr>
              <a:t>‹#›</a:t>
            </a:fld>
            <a:endParaRPr lang="en-US"/>
          </a:p>
        </p:txBody>
      </p:sp>
    </p:spTree>
    <p:extLst>
      <p:ext uri="{BB962C8B-B14F-4D97-AF65-F5344CB8AC3E}">
        <p14:creationId xmlns:p14="http://schemas.microsoft.com/office/powerpoint/2010/main" val="3559376611"/>
      </p:ext>
    </p:extLst>
  </p:cSld>
  <p:clrMapOvr>
    <a:masterClrMapping/>
  </p:clrMapOvr>
  <p:transition spd="slow">
    <p:random/>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389717" y="5367339"/>
            <a:ext cx="7315200" cy="804862"/>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p:txBody>
          <a:bodyPr/>
          <a:lstStyle>
            <a:lvl1pPr eaLnBrk="0" fontAlgn="base" hangingPunct="0">
              <a:spcBef>
                <a:spcPct val="0"/>
              </a:spcBef>
              <a:spcAft>
                <a:spcPct val="0"/>
              </a:spcAft>
              <a:defRPr/>
            </a:lvl1pPr>
          </a:lstStyle>
          <a:p>
            <a:pPr>
              <a:defRPr/>
            </a:pPr>
            <a:fld id="{390B0402-A6D5-44F8-80DC-210B0E188D73}" type="slidenum">
              <a:rPr lang="en-US"/>
              <a:pPr>
                <a:defRPr/>
              </a:pPr>
              <a:t>‹#›</a:t>
            </a:fld>
            <a:endParaRPr lang="en-US"/>
          </a:p>
        </p:txBody>
      </p:sp>
    </p:spTree>
    <p:extLst>
      <p:ext uri="{BB962C8B-B14F-4D97-AF65-F5344CB8AC3E}">
        <p14:creationId xmlns:p14="http://schemas.microsoft.com/office/powerpoint/2010/main" val="3101353506"/>
      </p:ext>
    </p:extLst>
  </p:cSld>
  <p:clrMapOvr>
    <a:masterClrMapping/>
  </p:clrMapOvr>
  <p:transition spd="slow">
    <p:random/>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p:txBody>
          <a:bodyPr/>
          <a:lstStyle>
            <a:lvl1pPr eaLnBrk="0" fontAlgn="base" hangingPunct="0">
              <a:spcBef>
                <a:spcPct val="0"/>
              </a:spcBef>
              <a:spcAft>
                <a:spcPct val="0"/>
              </a:spcAft>
              <a:defRPr/>
            </a:lvl1pPr>
          </a:lstStyle>
          <a:p>
            <a:pPr>
              <a:defRPr/>
            </a:pPr>
            <a:fld id="{9279AC03-7C64-47D9-B0AB-B9A10F58EC12}" type="slidenum">
              <a:rPr lang="en-US"/>
              <a:pPr>
                <a:defRPr/>
              </a:pPr>
              <a:t>‹#›</a:t>
            </a:fld>
            <a:endParaRPr lang="en-US"/>
          </a:p>
        </p:txBody>
      </p:sp>
    </p:spTree>
    <p:extLst>
      <p:ext uri="{BB962C8B-B14F-4D97-AF65-F5344CB8AC3E}">
        <p14:creationId xmlns:p14="http://schemas.microsoft.com/office/powerpoint/2010/main" val="4221742057"/>
      </p:ext>
    </p:extLst>
  </p:cSld>
  <p:clrMapOvr>
    <a:masterClrMapping/>
  </p:clrMapOvr>
  <p:transition spd="slow">
    <p:random/>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3641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8"/>
            <a:ext cx="8026400" cy="53641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p:txBody>
          <a:bodyPr/>
          <a:lstStyle>
            <a:lvl1pPr eaLnBrk="0" fontAlgn="base" hangingPunct="0">
              <a:spcBef>
                <a:spcPct val="0"/>
              </a:spcBef>
              <a:spcAft>
                <a:spcPct val="0"/>
              </a:spcAft>
              <a:defRPr/>
            </a:lvl1pPr>
          </a:lstStyle>
          <a:p>
            <a:pPr>
              <a:defRPr/>
            </a:pPr>
            <a:fld id="{F9C2AE4E-939C-4FA3-943F-BC433D3A2D86}" type="slidenum">
              <a:rPr lang="en-US"/>
              <a:pPr>
                <a:defRPr/>
              </a:pPr>
              <a:t>‹#›</a:t>
            </a:fld>
            <a:endParaRPr lang="en-US"/>
          </a:p>
        </p:txBody>
      </p:sp>
    </p:spTree>
    <p:extLst>
      <p:ext uri="{BB962C8B-B14F-4D97-AF65-F5344CB8AC3E}">
        <p14:creationId xmlns:p14="http://schemas.microsoft.com/office/powerpoint/2010/main" val="3847965627"/>
      </p:ext>
    </p:extLst>
  </p:cSld>
  <p:clrMapOvr>
    <a:masterClrMapping/>
  </p:clrMapOvr>
  <p:transition spd="slow">
    <p:random/>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8"/>
            <a:ext cx="10972800" cy="5364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28"/>
          <p:cNvSpPr>
            <a:spLocks noGrp="1" noChangeArrowheads="1"/>
          </p:cNvSpPr>
          <p:nvPr>
            <p:ph type="sldNum" sz="quarter" idx="10"/>
          </p:nvPr>
        </p:nvSpPr>
        <p:spPr/>
        <p:txBody>
          <a:bodyPr/>
          <a:lstStyle>
            <a:lvl1pPr eaLnBrk="0" fontAlgn="base" hangingPunct="0">
              <a:spcBef>
                <a:spcPct val="0"/>
              </a:spcBef>
              <a:spcAft>
                <a:spcPct val="0"/>
              </a:spcAft>
              <a:defRPr/>
            </a:lvl1pPr>
          </a:lstStyle>
          <a:p>
            <a:pPr>
              <a:defRPr/>
            </a:pPr>
            <a:fld id="{E283274D-D8A1-45E4-BF54-8DA89C8BB21C}" type="slidenum">
              <a:rPr lang="en-US"/>
              <a:pPr>
                <a:defRPr/>
              </a:pPr>
              <a:t>‹#›</a:t>
            </a:fld>
            <a:endParaRPr lang="en-US"/>
          </a:p>
        </p:txBody>
      </p:sp>
    </p:spTree>
    <p:extLst>
      <p:ext uri="{BB962C8B-B14F-4D97-AF65-F5344CB8AC3E}">
        <p14:creationId xmlns:p14="http://schemas.microsoft.com/office/powerpoint/2010/main" val="1567316508"/>
      </p:ext>
    </p:extLst>
  </p:cSld>
  <p:clrMapOvr>
    <a:masterClrMapping/>
  </p:clrMapOvr>
  <p:transition spd="slow">
    <p:random/>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3" descr="Powerpoint"/>
          <p:cNvPicPr>
            <a:picLocks noChangeAspect="1" noChangeArrowheads="1"/>
          </p:cNvPicPr>
          <p:nvPr/>
        </p:nvPicPr>
        <p:blipFill>
          <a:blip r:embed="rId2">
            <a:extLst>
              <a:ext uri="{28A0092B-C50C-407E-A947-70E740481C1C}">
                <a14:useLocalDpi xmlns:a14="http://schemas.microsoft.com/office/drawing/2010/main" val="0"/>
              </a:ext>
            </a:extLst>
          </a:blip>
          <a:srcRect b="15651"/>
          <a:stretch>
            <a:fillRect/>
          </a:stretch>
        </p:blipFill>
        <p:spPr bwMode="auto">
          <a:xfrm>
            <a:off x="0" y="0"/>
            <a:ext cx="121920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6"/>
          <p:cNvSpPr>
            <a:spLocks noChangeArrowheads="1"/>
          </p:cNvSpPr>
          <p:nvPr/>
        </p:nvSpPr>
        <p:spPr bwMode="auto">
          <a:xfrm>
            <a:off x="0" y="5715000"/>
            <a:ext cx="12192000" cy="76200"/>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sz="1800">
              <a:latin typeface="Times" panose="02020603050405020304" pitchFamily="18" charset="0"/>
            </a:endParaRPr>
          </a:p>
        </p:txBody>
      </p:sp>
      <p:pic>
        <p:nvPicPr>
          <p:cNvPr id="6" name="Picture 7" descr="dirc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5943601"/>
            <a:ext cx="294640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8" name="Rectangle 10"/>
          <p:cNvSpPr>
            <a:spLocks noGrp="1" noChangeArrowheads="1"/>
          </p:cNvSpPr>
          <p:nvPr>
            <p:ph type="ctrTitle" sz="quarter"/>
          </p:nvPr>
        </p:nvSpPr>
        <p:spPr>
          <a:xfrm>
            <a:off x="914400" y="968377"/>
            <a:ext cx="10363200" cy="1470025"/>
          </a:xfrm>
        </p:spPr>
        <p:txBody>
          <a:bodyPr/>
          <a:lstStyle>
            <a:lvl1pPr>
              <a:defRPr/>
            </a:lvl1pPr>
          </a:lstStyle>
          <a:p>
            <a:r>
              <a:rPr lang="en-US"/>
              <a:t>Click to edit Master title style</a:t>
            </a:r>
            <a:endParaRPr lang="en-GB"/>
          </a:p>
        </p:txBody>
      </p:sp>
      <p:sp>
        <p:nvSpPr>
          <p:cNvPr id="22539" name="Rectangle 11"/>
          <p:cNvSpPr>
            <a:spLocks noGrp="1" noChangeArrowheads="1"/>
          </p:cNvSpPr>
          <p:nvPr>
            <p:ph type="subTitle" sz="quarter" idx="1"/>
          </p:nvPr>
        </p:nvSpPr>
        <p:spPr>
          <a:xfrm>
            <a:off x="1828800" y="3429000"/>
            <a:ext cx="8534400" cy="1752600"/>
          </a:xfrm>
        </p:spPr>
        <p:txBody>
          <a:bodyPr/>
          <a:lstStyle>
            <a:lvl1pPr marL="0" indent="0" algn="ctr">
              <a:buFontTx/>
              <a:buNone/>
              <a:defRPr/>
            </a:lvl1pPr>
          </a:lstStyle>
          <a:p>
            <a:r>
              <a:rPr lang="en-US"/>
              <a:t>Click to edit Master subtitle style</a:t>
            </a:r>
            <a:endParaRPr lang="en-GB"/>
          </a:p>
        </p:txBody>
      </p:sp>
    </p:spTree>
    <p:extLst>
      <p:ext uri="{BB962C8B-B14F-4D97-AF65-F5344CB8AC3E}">
        <p14:creationId xmlns:p14="http://schemas.microsoft.com/office/powerpoint/2010/main" val="2859567059"/>
      </p:ext>
    </p:extLst>
  </p:cSld>
  <p:clrMapOvr>
    <a:masterClrMapping/>
  </p:clrMapOvr>
  <p:transition spd="slow">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2" y="1535113"/>
            <a:ext cx="5386917" cy="63976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2"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8"/>
          <p:cNvSpPr>
            <a:spLocks noGrp="1" noChangeArrowheads="1"/>
          </p:cNvSpPr>
          <p:nvPr>
            <p:ph type="sldNum" sz="quarter" idx="10"/>
          </p:nvPr>
        </p:nvSpPr>
        <p:spPr>
          <a:ln/>
        </p:spPr>
        <p:txBody>
          <a:bodyPr/>
          <a:lstStyle>
            <a:lvl1pPr>
              <a:defRPr/>
            </a:lvl1pPr>
          </a:lstStyle>
          <a:p>
            <a:fld id="{287AE35B-20C6-4856-BF47-50507ACB22F7}" type="slidenum">
              <a:rPr lang="en-ZA" smtClean="0"/>
              <a:pPr/>
              <a:t>‹#›</a:t>
            </a:fld>
            <a:endParaRPr lang="en-ZA"/>
          </a:p>
        </p:txBody>
      </p:sp>
    </p:spTree>
    <p:extLst>
      <p:ext uri="{BB962C8B-B14F-4D97-AF65-F5344CB8AC3E}">
        <p14:creationId xmlns:p14="http://schemas.microsoft.com/office/powerpoint/2010/main" val="2036378284"/>
      </p:ext>
    </p:extLst>
  </p:cSld>
  <p:clrMapOvr>
    <a:masterClrMapping/>
  </p:clrMapOvr>
  <p:transition spd="slow">
    <p:random/>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B43C6651-82A5-4EF5-ABA3-1B68CFFA7A21}" type="slidenum">
              <a:rPr lang="en-US" smtClean="0"/>
              <a:pPr>
                <a:defRPr/>
              </a:pPr>
              <a:t>‹#›</a:t>
            </a:fld>
            <a:endParaRPr lang="en-US"/>
          </a:p>
        </p:txBody>
      </p:sp>
    </p:spTree>
    <p:extLst>
      <p:ext uri="{BB962C8B-B14F-4D97-AF65-F5344CB8AC3E}">
        <p14:creationId xmlns:p14="http://schemas.microsoft.com/office/powerpoint/2010/main" val="776622377"/>
      </p:ext>
    </p:extLst>
  </p:cSld>
  <p:clrMapOvr>
    <a:masterClrMapping/>
  </p:clrMapOvr>
  <p:transition spd="slow">
    <p:random/>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5"/>
            <a:ext cx="10363200" cy="1500187"/>
          </a:xfrm>
        </p:spPr>
        <p:txBody>
          <a:bodyPr anchor="b"/>
          <a:lstStyle>
            <a:lvl1pPr marL="0" indent="0">
              <a:buNone/>
              <a:defRPr sz="2000"/>
            </a:lvl1pPr>
            <a:lvl2pPr marL="457189" indent="0">
              <a:buNone/>
              <a:defRPr sz="1800"/>
            </a:lvl2pPr>
            <a:lvl3pPr marL="914378" indent="0">
              <a:buNone/>
              <a:defRPr sz="1600"/>
            </a:lvl3pPr>
            <a:lvl4pPr marL="1371566" indent="0">
              <a:buNone/>
              <a:defRPr sz="1400"/>
            </a:lvl4pPr>
            <a:lvl5pPr marL="1828754" indent="0">
              <a:buNone/>
              <a:defRPr sz="1400"/>
            </a:lvl5pPr>
            <a:lvl6pPr marL="2285943" indent="0">
              <a:buNone/>
              <a:defRPr sz="1400"/>
            </a:lvl6pPr>
            <a:lvl7pPr marL="2743132" indent="0">
              <a:buNone/>
              <a:defRPr sz="1400"/>
            </a:lvl7pPr>
            <a:lvl8pPr marL="3200320" indent="0">
              <a:buNone/>
              <a:defRPr sz="1400"/>
            </a:lvl8pPr>
            <a:lvl9pPr marL="3657509" indent="0">
              <a:buNone/>
              <a:defRPr sz="1400"/>
            </a:lvl9pPr>
          </a:lstStyle>
          <a:p>
            <a:pPr lvl="0"/>
            <a:r>
              <a:rPr lang="en-US"/>
              <a:t>Click to edit Master text styles</a:t>
            </a:r>
          </a:p>
        </p:txBody>
      </p:sp>
      <p:sp>
        <p:nvSpPr>
          <p:cNvPr id="4" name="Rectangle 28"/>
          <p:cNvSpPr>
            <a:spLocks noGrp="1" noChangeArrowheads="1"/>
          </p:cNvSpPr>
          <p:nvPr>
            <p:ph type="sldNum" sz="quarter" idx="10"/>
          </p:nvPr>
        </p:nvSpPr>
        <p:spPr>
          <a:ln/>
        </p:spPr>
        <p:txBody>
          <a:bodyPr/>
          <a:lstStyle>
            <a:lvl1pPr>
              <a:defRPr/>
            </a:lvl1pPr>
          </a:lstStyle>
          <a:p>
            <a:pPr>
              <a:defRPr/>
            </a:pPr>
            <a:fld id="{962CF256-E617-416A-A0FF-EC62C165C020}" type="slidenum">
              <a:rPr lang="en-US" smtClean="0"/>
              <a:pPr>
                <a:defRPr/>
              </a:pPr>
              <a:t>‹#›</a:t>
            </a:fld>
            <a:endParaRPr lang="en-US"/>
          </a:p>
        </p:txBody>
      </p:sp>
    </p:spTree>
    <p:extLst>
      <p:ext uri="{BB962C8B-B14F-4D97-AF65-F5344CB8AC3E}">
        <p14:creationId xmlns:p14="http://schemas.microsoft.com/office/powerpoint/2010/main" val="2526564234"/>
      </p:ext>
    </p:extLst>
  </p:cSld>
  <p:clrMapOvr>
    <a:masterClrMapping/>
  </p:clrMapOvr>
  <p:transition spd="slow">
    <p:random/>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53848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0"/>
            <a:ext cx="53848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8"/>
          <p:cNvSpPr>
            <a:spLocks noGrp="1" noChangeArrowheads="1"/>
          </p:cNvSpPr>
          <p:nvPr>
            <p:ph type="sldNum" sz="quarter" idx="10"/>
          </p:nvPr>
        </p:nvSpPr>
        <p:spPr>
          <a:ln/>
        </p:spPr>
        <p:txBody>
          <a:bodyPr/>
          <a:lstStyle>
            <a:lvl1pPr>
              <a:defRPr/>
            </a:lvl1pPr>
          </a:lstStyle>
          <a:p>
            <a:pPr>
              <a:defRPr/>
            </a:pPr>
            <a:fld id="{8A83CF7D-0B97-4C6D-A26D-14EECF742CE7}" type="slidenum">
              <a:rPr lang="en-US" smtClean="0"/>
              <a:pPr>
                <a:defRPr/>
              </a:pPr>
              <a:t>‹#›</a:t>
            </a:fld>
            <a:endParaRPr lang="en-US"/>
          </a:p>
        </p:txBody>
      </p:sp>
    </p:spTree>
    <p:extLst>
      <p:ext uri="{BB962C8B-B14F-4D97-AF65-F5344CB8AC3E}">
        <p14:creationId xmlns:p14="http://schemas.microsoft.com/office/powerpoint/2010/main" val="740186718"/>
      </p:ext>
    </p:extLst>
  </p:cSld>
  <p:clrMapOvr>
    <a:masterClrMapping/>
  </p:clrMapOvr>
  <p:transition spd="slow">
    <p:random/>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2" y="1535113"/>
            <a:ext cx="5386917" cy="63976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2"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8"/>
          <p:cNvSpPr>
            <a:spLocks noGrp="1" noChangeArrowheads="1"/>
          </p:cNvSpPr>
          <p:nvPr>
            <p:ph type="sldNum" sz="quarter" idx="10"/>
          </p:nvPr>
        </p:nvSpPr>
        <p:spPr>
          <a:ln/>
        </p:spPr>
        <p:txBody>
          <a:bodyPr/>
          <a:lstStyle>
            <a:lvl1pPr>
              <a:defRPr/>
            </a:lvl1pPr>
          </a:lstStyle>
          <a:p>
            <a:pPr>
              <a:defRPr/>
            </a:pPr>
            <a:fld id="{729C5E09-9933-4AA3-B29A-C0B174F6CF79}" type="slidenum">
              <a:rPr lang="en-US" smtClean="0"/>
              <a:pPr>
                <a:defRPr/>
              </a:pPr>
              <a:t>‹#›</a:t>
            </a:fld>
            <a:endParaRPr lang="en-US"/>
          </a:p>
        </p:txBody>
      </p:sp>
    </p:spTree>
    <p:extLst>
      <p:ext uri="{BB962C8B-B14F-4D97-AF65-F5344CB8AC3E}">
        <p14:creationId xmlns:p14="http://schemas.microsoft.com/office/powerpoint/2010/main" val="1073116802"/>
      </p:ext>
    </p:extLst>
  </p:cSld>
  <p:clrMapOvr>
    <a:masterClrMapping/>
  </p:clrMapOvr>
  <p:transition spd="slow">
    <p:random/>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8"/>
          <p:cNvSpPr>
            <a:spLocks noGrp="1" noChangeArrowheads="1"/>
          </p:cNvSpPr>
          <p:nvPr>
            <p:ph type="sldNum" sz="quarter" idx="10"/>
          </p:nvPr>
        </p:nvSpPr>
        <p:spPr>
          <a:ln/>
        </p:spPr>
        <p:txBody>
          <a:bodyPr/>
          <a:lstStyle>
            <a:lvl1pPr>
              <a:defRPr/>
            </a:lvl1pPr>
          </a:lstStyle>
          <a:p>
            <a:pPr>
              <a:defRPr/>
            </a:pPr>
            <a:fld id="{406127B8-DC82-48CD-BFAB-CB6227956533}" type="slidenum">
              <a:rPr lang="en-US" smtClean="0"/>
              <a:pPr>
                <a:defRPr/>
              </a:pPr>
              <a:t>‹#›</a:t>
            </a:fld>
            <a:endParaRPr lang="en-US"/>
          </a:p>
        </p:txBody>
      </p:sp>
    </p:spTree>
    <p:extLst>
      <p:ext uri="{BB962C8B-B14F-4D97-AF65-F5344CB8AC3E}">
        <p14:creationId xmlns:p14="http://schemas.microsoft.com/office/powerpoint/2010/main" val="3192711943"/>
      </p:ext>
    </p:extLst>
  </p:cSld>
  <p:clrMapOvr>
    <a:masterClrMapping/>
  </p:clrMapOvr>
  <p:transition spd="slow">
    <p:random/>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8"/>
          <p:cNvSpPr>
            <a:spLocks noGrp="1" noChangeArrowheads="1"/>
          </p:cNvSpPr>
          <p:nvPr>
            <p:ph type="sldNum" sz="quarter" idx="10"/>
          </p:nvPr>
        </p:nvSpPr>
        <p:spPr>
          <a:ln/>
        </p:spPr>
        <p:txBody>
          <a:bodyPr/>
          <a:lstStyle>
            <a:lvl1pPr>
              <a:defRPr/>
            </a:lvl1pPr>
          </a:lstStyle>
          <a:p>
            <a:pPr>
              <a:defRPr/>
            </a:pPr>
            <a:fld id="{74748873-C91E-4825-A303-A116EBE8EF77}" type="slidenum">
              <a:rPr lang="en-US" smtClean="0"/>
              <a:pPr>
                <a:defRPr/>
              </a:pPr>
              <a:t>‹#›</a:t>
            </a:fld>
            <a:endParaRPr lang="en-US"/>
          </a:p>
        </p:txBody>
      </p:sp>
    </p:spTree>
    <p:extLst>
      <p:ext uri="{BB962C8B-B14F-4D97-AF65-F5344CB8AC3E}">
        <p14:creationId xmlns:p14="http://schemas.microsoft.com/office/powerpoint/2010/main" val="4010849055"/>
      </p:ext>
    </p:extLst>
  </p:cSld>
  <p:clrMapOvr>
    <a:masterClrMapping/>
  </p:clrMapOvr>
  <p:transition spd="slow">
    <p:random/>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4" y="273052"/>
            <a:ext cx="681566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25470BB2-D1EE-4E16-890A-6719ABD1BC23}" type="slidenum">
              <a:rPr lang="en-US" smtClean="0"/>
              <a:pPr>
                <a:defRPr/>
              </a:pPr>
              <a:t>‹#›</a:t>
            </a:fld>
            <a:endParaRPr lang="en-US"/>
          </a:p>
        </p:txBody>
      </p:sp>
    </p:spTree>
    <p:extLst>
      <p:ext uri="{BB962C8B-B14F-4D97-AF65-F5344CB8AC3E}">
        <p14:creationId xmlns:p14="http://schemas.microsoft.com/office/powerpoint/2010/main" val="551364724"/>
      </p:ext>
    </p:extLst>
  </p:cSld>
  <p:clrMapOvr>
    <a:masterClrMapping/>
  </p:clrMapOvr>
  <p:transition spd="slow">
    <p:random/>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389717" y="5367339"/>
            <a:ext cx="7315200" cy="804862"/>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390B0402-A6D5-44F8-80DC-210B0E188D73}" type="slidenum">
              <a:rPr lang="en-US" smtClean="0"/>
              <a:pPr>
                <a:defRPr/>
              </a:pPr>
              <a:t>‹#›</a:t>
            </a:fld>
            <a:endParaRPr lang="en-US"/>
          </a:p>
        </p:txBody>
      </p:sp>
    </p:spTree>
    <p:extLst>
      <p:ext uri="{BB962C8B-B14F-4D97-AF65-F5344CB8AC3E}">
        <p14:creationId xmlns:p14="http://schemas.microsoft.com/office/powerpoint/2010/main" val="3714216024"/>
      </p:ext>
    </p:extLst>
  </p:cSld>
  <p:clrMapOvr>
    <a:masterClrMapping/>
  </p:clrMapOvr>
  <p:transition spd="slow">
    <p:random/>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9279AC03-7C64-47D9-B0AB-B9A10F58EC12}" type="slidenum">
              <a:rPr lang="en-US" smtClean="0"/>
              <a:pPr>
                <a:defRPr/>
              </a:pPr>
              <a:t>‹#›</a:t>
            </a:fld>
            <a:endParaRPr lang="en-US"/>
          </a:p>
        </p:txBody>
      </p:sp>
    </p:spTree>
    <p:extLst>
      <p:ext uri="{BB962C8B-B14F-4D97-AF65-F5344CB8AC3E}">
        <p14:creationId xmlns:p14="http://schemas.microsoft.com/office/powerpoint/2010/main" val="1199774135"/>
      </p:ext>
    </p:extLst>
  </p:cSld>
  <p:clrMapOvr>
    <a:masterClrMapping/>
  </p:clrMapOvr>
  <p:transition spd="slow">
    <p:random/>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3641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8"/>
            <a:ext cx="8026400" cy="53641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F9C2AE4E-939C-4FA3-943F-BC433D3A2D86}" type="slidenum">
              <a:rPr lang="en-US" smtClean="0"/>
              <a:pPr>
                <a:defRPr/>
              </a:pPr>
              <a:t>‹#›</a:t>
            </a:fld>
            <a:endParaRPr lang="en-US"/>
          </a:p>
        </p:txBody>
      </p:sp>
    </p:spTree>
    <p:extLst>
      <p:ext uri="{BB962C8B-B14F-4D97-AF65-F5344CB8AC3E}">
        <p14:creationId xmlns:p14="http://schemas.microsoft.com/office/powerpoint/2010/main" val="4141873227"/>
      </p:ext>
    </p:extLst>
  </p:cSld>
  <p:clrMapOvr>
    <a:masterClrMapping/>
  </p:clrMapOvr>
  <p:transition spd="slow">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8"/>
          <p:cNvSpPr>
            <a:spLocks noGrp="1" noChangeArrowheads="1"/>
          </p:cNvSpPr>
          <p:nvPr>
            <p:ph type="sldNum" sz="quarter" idx="10"/>
          </p:nvPr>
        </p:nvSpPr>
        <p:spPr>
          <a:ln/>
        </p:spPr>
        <p:txBody>
          <a:bodyPr/>
          <a:lstStyle>
            <a:lvl1pPr>
              <a:defRPr/>
            </a:lvl1pPr>
          </a:lstStyle>
          <a:p>
            <a:fld id="{287AE35B-20C6-4856-BF47-50507ACB22F7}" type="slidenum">
              <a:rPr lang="en-ZA" smtClean="0"/>
              <a:pPr/>
              <a:t>‹#›</a:t>
            </a:fld>
            <a:endParaRPr lang="en-ZA"/>
          </a:p>
        </p:txBody>
      </p:sp>
    </p:spTree>
    <p:extLst>
      <p:ext uri="{BB962C8B-B14F-4D97-AF65-F5344CB8AC3E}">
        <p14:creationId xmlns:p14="http://schemas.microsoft.com/office/powerpoint/2010/main" val="1259833741"/>
      </p:ext>
    </p:extLst>
  </p:cSld>
  <p:clrMapOvr>
    <a:masterClrMapping/>
  </p:clrMapOvr>
  <p:transition spd="slow">
    <p:random/>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8"/>
            <a:ext cx="10972800" cy="5364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28"/>
          <p:cNvSpPr>
            <a:spLocks noGrp="1" noChangeArrowheads="1"/>
          </p:cNvSpPr>
          <p:nvPr>
            <p:ph type="sldNum" sz="quarter" idx="10"/>
          </p:nvPr>
        </p:nvSpPr>
        <p:spPr>
          <a:ln/>
        </p:spPr>
        <p:txBody>
          <a:bodyPr/>
          <a:lstStyle>
            <a:lvl1pPr>
              <a:defRPr/>
            </a:lvl1pPr>
          </a:lstStyle>
          <a:p>
            <a:pPr>
              <a:defRPr/>
            </a:pPr>
            <a:fld id="{E283274D-D8A1-45E4-BF54-8DA89C8BB21C}" type="slidenum">
              <a:rPr lang="en-US" smtClean="0"/>
              <a:pPr>
                <a:defRPr/>
              </a:pPr>
              <a:t>‹#›</a:t>
            </a:fld>
            <a:endParaRPr lang="en-US"/>
          </a:p>
        </p:txBody>
      </p:sp>
    </p:spTree>
    <p:extLst>
      <p:ext uri="{BB962C8B-B14F-4D97-AF65-F5344CB8AC3E}">
        <p14:creationId xmlns:p14="http://schemas.microsoft.com/office/powerpoint/2010/main" val="2888937360"/>
      </p:ext>
    </p:extLst>
  </p:cSld>
  <p:clrMapOvr>
    <a:masterClrMapping/>
  </p:clrMapOvr>
  <p:transition spd="slow">
    <p:random/>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3" descr="Powerpoint"/>
          <p:cNvPicPr>
            <a:picLocks noChangeAspect="1" noChangeArrowheads="1"/>
          </p:cNvPicPr>
          <p:nvPr/>
        </p:nvPicPr>
        <p:blipFill>
          <a:blip r:embed="rId2">
            <a:extLst>
              <a:ext uri="{28A0092B-C50C-407E-A947-70E740481C1C}">
                <a14:useLocalDpi xmlns:a14="http://schemas.microsoft.com/office/drawing/2010/main" val="0"/>
              </a:ext>
            </a:extLst>
          </a:blip>
          <a:srcRect b="15651"/>
          <a:stretch>
            <a:fillRect/>
          </a:stretch>
        </p:blipFill>
        <p:spPr bwMode="auto">
          <a:xfrm>
            <a:off x="0" y="0"/>
            <a:ext cx="121920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6"/>
          <p:cNvSpPr>
            <a:spLocks noChangeArrowheads="1"/>
          </p:cNvSpPr>
          <p:nvPr/>
        </p:nvSpPr>
        <p:spPr bwMode="auto">
          <a:xfrm>
            <a:off x="0" y="5715000"/>
            <a:ext cx="12192000" cy="76200"/>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sz="1800">
              <a:latin typeface="Times" panose="02020603050405020304" pitchFamily="18" charset="0"/>
            </a:endParaRPr>
          </a:p>
        </p:txBody>
      </p:sp>
      <p:pic>
        <p:nvPicPr>
          <p:cNvPr id="6" name="Picture 7" descr="dirc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5943601"/>
            <a:ext cx="294640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8" name="Rectangle 10"/>
          <p:cNvSpPr>
            <a:spLocks noGrp="1" noChangeArrowheads="1"/>
          </p:cNvSpPr>
          <p:nvPr>
            <p:ph type="ctrTitle" sz="quarter"/>
          </p:nvPr>
        </p:nvSpPr>
        <p:spPr>
          <a:xfrm>
            <a:off x="914400" y="968377"/>
            <a:ext cx="10363200" cy="1470025"/>
          </a:xfrm>
        </p:spPr>
        <p:txBody>
          <a:bodyPr/>
          <a:lstStyle>
            <a:lvl1pPr>
              <a:defRPr/>
            </a:lvl1pPr>
          </a:lstStyle>
          <a:p>
            <a:r>
              <a:rPr lang="en-US"/>
              <a:t>Click to edit Master title style</a:t>
            </a:r>
            <a:endParaRPr lang="en-GB"/>
          </a:p>
        </p:txBody>
      </p:sp>
      <p:sp>
        <p:nvSpPr>
          <p:cNvPr id="22539" name="Rectangle 11"/>
          <p:cNvSpPr>
            <a:spLocks noGrp="1" noChangeArrowheads="1"/>
          </p:cNvSpPr>
          <p:nvPr>
            <p:ph type="subTitle" sz="quarter" idx="1"/>
          </p:nvPr>
        </p:nvSpPr>
        <p:spPr>
          <a:xfrm>
            <a:off x="1828800" y="3429000"/>
            <a:ext cx="8534400" cy="1752600"/>
          </a:xfrm>
        </p:spPr>
        <p:txBody>
          <a:bodyPr/>
          <a:lstStyle>
            <a:lvl1pPr marL="0" indent="0" algn="ctr">
              <a:buFontTx/>
              <a:buNone/>
              <a:defRPr/>
            </a:lvl1pPr>
          </a:lstStyle>
          <a:p>
            <a:r>
              <a:rPr lang="en-US"/>
              <a:t>Click to edit Master subtitle style</a:t>
            </a:r>
            <a:endParaRPr lang="en-GB"/>
          </a:p>
        </p:txBody>
      </p:sp>
    </p:spTree>
    <p:extLst>
      <p:ext uri="{BB962C8B-B14F-4D97-AF65-F5344CB8AC3E}">
        <p14:creationId xmlns:p14="http://schemas.microsoft.com/office/powerpoint/2010/main" val="4003527805"/>
      </p:ext>
    </p:extLst>
  </p:cSld>
  <p:clrMapOvr>
    <a:masterClrMapping/>
  </p:clrMapOvr>
  <p:transition spd="slow">
    <p:random/>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BB64501F-D685-4AED-90CF-A7ED01024D72}" type="slidenum">
              <a:rPr lang="en-US"/>
              <a:pPr>
                <a:defRPr/>
              </a:pPr>
              <a:t>‹#›</a:t>
            </a:fld>
            <a:endParaRPr lang="en-US"/>
          </a:p>
        </p:txBody>
      </p:sp>
    </p:spTree>
    <p:extLst>
      <p:ext uri="{BB962C8B-B14F-4D97-AF65-F5344CB8AC3E}">
        <p14:creationId xmlns:p14="http://schemas.microsoft.com/office/powerpoint/2010/main" val="3893306947"/>
      </p:ext>
    </p:extLst>
  </p:cSld>
  <p:clrMapOvr>
    <a:masterClrMapping/>
  </p:clrMapOvr>
  <p:transition spd="slow">
    <p:random/>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5"/>
            <a:ext cx="10363200" cy="1500187"/>
          </a:xfrm>
        </p:spPr>
        <p:txBody>
          <a:bodyPr anchor="b"/>
          <a:lstStyle>
            <a:lvl1pPr marL="0" indent="0">
              <a:buNone/>
              <a:defRPr sz="2000"/>
            </a:lvl1pPr>
            <a:lvl2pPr marL="457189" indent="0">
              <a:buNone/>
              <a:defRPr sz="1800"/>
            </a:lvl2pPr>
            <a:lvl3pPr marL="914378" indent="0">
              <a:buNone/>
              <a:defRPr sz="1600"/>
            </a:lvl3pPr>
            <a:lvl4pPr marL="1371566" indent="0">
              <a:buNone/>
              <a:defRPr sz="1400"/>
            </a:lvl4pPr>
            <a:lvl5pPr marL="1828754" indent="0">
              <a:buNone/>
              <a:defRPr sz="1400"/>
            </a:lvl5pPr>
            <a:lvl6pPr marL="2285943" indent="0">
              <a:buNone/>
              <a:defRPr sz="1400"/>
            </a:lvl6pPr>
            <a:lvl7pPr marL="2743132" indent="0">
              <a:buNone/>
              <a:defRPr sz="1400"/>
            </a:lvl7pPr>
            <a:lvl8pPr marL="3200320" indent="0">
              <a:buNone/>
              <a:defRPr sz="1400"/>
            </a:lvl8pPr>
            <a:lvl9pPr marL="3657509" indent="0">
              <a:buNone/>
              <a:defRPr sz="1400"/>
            </a:lvl9pPr>
          </a:lstStyle>
          <a:p>
            <a:pPr lvl="0"/>
            <a:r>
              <a:rPr lang="en-US"/>
              <a:t>Click to edit Master text styles</a:t>
            </a:r>
          </a:p>
        </p:txBody>
      </p:sp>
      <p:sp>
        <p:nvSpPr>
          <p:cNvPr id="4" name="Rectangle 28"/>
          <p:cNvSpPr>
            <a:spLocks noGrp="1" noChangeArrowheads="1"/>
          </p:cNvSpPr>
          <p:nvPr>
            <p:ph type="sldNum" sz="quarter" idx="10"/>
          </p:nvPr>
        </p:nvSpPr>
        <p:spPr>
          <a:ln/>
        </p:spPr>
        <p:txBody>
          <a:bodyPr/>
          <a:lstStyle>
            <a:lvl1pPr>
              <a:defRPr/>
            </a:lvl1pPr>
          </a:lstStyle>
          <a:p>
            <a:pPr>
              <a:defRPr/>
            </a:pPr>
            <a:fld id="{1ACDC114-57BE-4455-BC88-6E9A0FE41B5C}" type="slidenum">
              <a:rPr lang="en-US"/>
              <a:pPr>
                <a:defRPr/>
              </a:pPr>
              <a:t>‹#›</a:t>
            </a:fld>
            <a:endParaRPr lang="en-US"/>
          </a:p>
        </p:txBody>
      </p:sp>
    </p:spTree>
    <p:extLst>
      <p:ext uri="{BB962C8B-B14F-4D97-AF65-F5344CB8AC3E}">
        <p14:creationId xmlns:p14="http://schemas.microsoft.com/office/powerpoint/2010/main" val="3486688107"/>
      </p:ext>
    </p:extLst>
  </p:cSld>
  <p:clrMapOvr>
    <a:masterClrMapping/>
  </p:clrMapOvr>
  <p:transition spd="slow">
    <p:random/>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53848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0"/>
            <a:ext cx="53848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8"/>
          <p:cNvSpPr>
            <a:spLocks noGrp="1" noChangeArrowheads="1"/>
          </p:cNvSpPr>
          <p:nvPr>
            <p:ph type="sldNum" sz="quarter" idx="10"/>
          </p:nvPr>
        </p:nvSpPr>
        <p:spPr>
          <a:ln/>
        </p:spPr>
        <p:txBody>
          <a:bodyPr/>
          <a:lstStyle>
            <a:lvl1pPr>
              <a:defRPr/>
            </a:lvl1pPr>
          </a:lstStyle>
          <a:p>
            <a:pPr>
              <a:defRPr/>
            </a:pPr>
            <a:fld id="{52DE4E9A-EAD5-48BF-AEFB-FC01E882799A}" type="slidenum">
              <a:rPr lang="en-US"/>
              <a:pPr>
                <a:defRPr/>
              </a:pPr>
              <a:t>‹#›</a:t>
            </a:fld>
            <a:endParaRPr lang="en-US"/>
          </a:p>
        </p:txBody>
      </p:sp>
    </p:spTree>
    <p:extLst>
      <p:ext uri="{BB962C8B-B14F-4D97-AF65-F5344CB8AC3E}">
        <p14:creationId xmlns:p14="http://schemas.microsoft.com/office/powerpoint/2010/main" val="1913196005"/>
      </p:ext>
    </p:extLst>
  </p:cSld>
  <p:clrMapOvr>
    <a:masterClrMapping/>
  </p:clrMapOvr>
  <p:transition spd="slow">
    <p:random/>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2" y="1535113"/>
            <a:ext cx="5386917" cy="63976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2"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8"/>
          <p:cNvSpPr>
            <a:spLocks noGrp="1" noChangeArrowheads="1"/>
          </p:cNvSpPr>
          <p:nvPr>
            <p:ph type="sldNum" sz="quarter" idx="10"/>
          </p:nvPr>
        </p:nvSpPr>
        <p:spPr>
          <a:ln/>
        </p:spPr>
        <p:txBody>
          <a:bodyPr/>
          <a:lstStyle>
            <a:lvl1pPr>
              <a:defRPr/>
            </a:lvl1pPr>
          </a:lstStyle>
          <a:p>
            <a:pPr>
              <a:defRPr/>
            </a:pPr>
            <a:fld id="{601C436C-7187-4F39-BE03-E5426EEB2759}" type="slidenum">
              <a:rPr lang="en-US"/>
              <a:pPr>
                <a:defRPr/>
              </a:pPr>
              <a:t>‹#›</a:t>
            </a:fld>
            <a:endParaRPr lang="en-US"/>
          </a:p>
        </p:txBody>
      </p:sp>
    </p:spTree>
    <p:extLst>
      <p:ext uri="{BB962C8B-B14F-4D97-AF65-F5344CB8AC3E}">
        <p14:creationId xmlns:p14="http://schemas.microsoft.com/office/powerpoint/2010/main" val="65275073"/>
      </p:ext>
    </p:extLst>
  </p:cSld>
  <p:clrMapOvr>
    <a:masterClrMapping/>
  </p:clrMapOvr>
  <p:transition spd="slow">
    <p:random/>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8"/>
          <p:cNvSpPr>
            <a:spLocks noGrp="1" noChangeArrowheads="1"/>
          </p:cNvSpPr>
          <p:nvPr>
            <p:ph type="sldNum" sz="quarter" idx="10"/>
          </p:nvPr>
        </p:nvSpPr>
        <p:spPr>
          <a:ln/>
        </p:spPr>
        <p:txBody>
          <a:bodyPr/>
          <a:lstStyle>
            <a:lvl1pPr>
              <a:defRPr/>
            </a:lvl1pPr>
          </a:lstStyle>
          <a:p>
            <a:pPr>
              <a:defRPr/>
            </a:pPr>
            <a:fld id="{52BF9C6B-5B6D-42CB-B476-22DBAD3311FF}" type="slidenum">
              <a:rPr lang="en-US"/>
              <a:pPr>
                <a:defRPr/>
              </a:pPr>
              <a:t>‹#›</a:t>
            </a:fld>
            <a:endParaRPr lang="en-US"/>
          </a:p>
        </p:txBody>
      </p:sp>
    </p:spTree>
    <p:extLst>
      <p:ext uri="{BB962C8B-B14F-4D97-AF65-F5344CB8AC3E}">
        <p14:creationId xmlns:p14="http://schemas.microsoft.com/office/powerpoint/2010/main" val="1682899341"/>
      </p:ext>
    </p:extLst>
  </p:cSld>
  <p:clrMapOvr>
    <a:masterClrMapping/>
  </p:clrMapOvr>
  <p:transition spd="slow">
    <p:random/>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8"/>
          <p:cNvSpPr>
            <a:spLocks noGrp="1" noChangeArrowheads="1"/>
          </p:cNvSpPr>
          <p:nvPr>
            <p:ph type="sldNum" sz="quarter" idx="10"/>
          </p:nvPr>
        </p:nvSpPr>
        <p:spPr>
          <a:ln/>
        </p:spPr>
        <p:txBody>
          <a:bodyPr/>
          <a:lstStyle>
            <a:lvl1pPr>
              <a:defRPr/>
            </a:lvl1pPr>
          </a:lstStyle>
          <a:p>
            <a:pPr>
              <a:defRPr/>
            </a:pPr>
            <a:fld id="{16B49283-B91B-43B2-A79E-E55B4E2A3F87}" type="slidenum">
              <a:rPr lang="en-US"/>
              <a:pPr>
                <a:defRPr/>
              </a:pPr>
              <a:t>‹#›</a:t>
            </a:fld>
            <a:endParaRPr lang="en-US"/>
          </a:p>
        </p:txBody>
      </p:sp>
    </p:spTree>
    <p:extLst>
      <p:ext uri="{BB962C8B-B14F-4D97-AF65-F5344CB8AC3E}">
        <p14:creationId xmlns:p14="http://schemas.microsoft.com/office/powerpoint/2010/main" val="3002479969"/>
      </p:ext>
    </p:extLst>
  </p:cSld>
  <p:clrMapOvr>
    <a:masterClrMapping/>
  </p:clrMapOvr>
  <p:transition spd="slow">
    <p:random/>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4" y="273052"/>
            <a:ext cx="681566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27223D10-C79E-4EE5-9401-10CF619A983D}" type="slidenum">
              <a:rPr lang="en-US"/>
              <a:pPr>
                <a:defRPr/>
              </a:pPr>
              <a:t>‹#›</a:t>
            </a:fld>
            <a:endParaRPr lang="en-US"/>
          </a:p>
        </p:txBody>
      </p:sp>
    </p:spTree>
    <p:extLst>
      <p:ext uri="{BB962C8B-B14F-4D97-AF65-F5344CB8AC3E}">
        <p14:creationId xmlns:p14="http://schemas.microsoft.com/office/powerpoint/2010/main" val="446387938"/>
      </p:ext>
    </p:extLst>
  </p:cSld>
  <p:clrMapOvr>
    <a:masterClrMapping/>
  </p:clrMapOvr>
  <p:transition spd="slow">
    <p:random/>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389717" y="5367339"/>
            <a:ext cx="7315200" cy="804862"/>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51AC8B7B-AE92-4D51-BAA1-208EAE6DAB7B}" type="slidenum">
              <a:rPr lang="en-US"/>
              <a:pPr>
                <a:defRPr/>
              </a:pPr>
              <a:t>‹#›</a:t>
            </a:fld>
            <a:endParaRPr lang="en-US"/>
          </a:p>
        </p:txBody>
      </p:sp>
    </p:spTree>
    <p:extLst>
      <p:ext uri="{BB962C8B-B14F-4D97-AF65-F5344CB8AC3E}">
        <p14:creationId xmlns:p14="http://schemas.microsoft.com/office/powerpoint/2010/main" val="4138842459"/>
      </p:ext>
    </p:extLst>
  </p:cSld>
  <p:clrMapOvr>
    <a:masterClrMapping/>
  </p:clrMapOvr>
  <p:transition spd="slow">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8"/>
          <p:cNvSpPr>
            <a:spLocks noGrp="1" noChangeArrowheads="1"/>
          </p:cNvSpPr>
          <p:nvPr>
            <p:ph type="sldNum" sz="quarter" idx="10"/>
          </p:nvPr>
        </p:nvSpPr>
        <p:spPr>
          <a:ln/>
        </p:spPr>
        <p:txBody>
          <a:bodyPr/>
          <a:lstStyle>
            <a:lvl1pPr>
              <a:defRPr/>
            </a:lvl1pPr>
          </a:lstStyle>
          <a:p>
            <a:fld id="{287AE35B-20C6-4856-BF47-50507ACB22F7}" type="slidenum">
              <a:rPr lang="en-ZA" smtClean="0"/>
              <a:pPr/>
              <a:t>‹#›</a:t>
            </a:fld>
            <a:endParaRPr lang="en-ZA"/>
          </a:p>
        </p:txBody>
      </p:sp>
    </p:spTree>
    <p:extLst>
      <p:ext uri="{BB962C8B-B14F-4D97-AF65-F5344CB8AC3E}">
        <p14:creationId xmlns:p14="http://schemas.microsoft.com/office/powerpoint/2010/main" val="202620333"/>
      </p:ext>
    </p:extLst>
  </p:cSld>
  <p:clrMapOvr>
    <a:masterClrMapping/>
  </p:clrMapOvr>
  <p:transition spd="slow">
    <p:random/>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8F1BC227-C7E6-476D-8EC0-88D0433EF3B2}" type="slidenum">
              <a:rPr lang="en-US"/>
              <a:pPr>
                <a:defRPr/>
              </a:pPr>
              <a:t>‹#›</a:t>
            </a:fld>
            <a:endParaRPr lang="en-US"/>
          </a:p>
        </p:txBody>
      </p:sp>
    </p:spTree>
    <p:extLst>
      <p:ext uri="{BB962C8B-B14F-4D97-AF65-F5344CB8AC3E}">
        <p14:creationId xmlns:p14="http://schemas.microsoft.com/office/powerpoint/2010/main" val="2520481340"/>
      </p:ext>
    </p:extLst>
  </p:cSld>
  <p:clrMapOvr>
    <a:masterClrMapping/>
  </p:clrMapOvr>
  <p:transition spd="slow">
    <p:random/>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3641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8"/>
            <a:ext cx="8026400" cy="53641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0CD60965-2318-4FCB-BA93-045CA2B0A1F0}" type="slidenum">
              <a:rPr lang="en-US"/>
              <a:pPr>
                <a:defRPr/>
              </a:pPr>
              <a:t>‹#›</a:t>
            </a:fld>
            <a:endParaRPr lang="en-US"/>
          </a:p>
        </p:txBody>
      </p:sp>
    </p:spTree>
    <p:extLst>
      <p:ext uri="{BB962C8B-B14F-4D97-AF65-F5344CB8AC3E}">
        <p14:creationId xmlns:p14="http://schemas.microsoft.com/office/powerpoint/2010/main" val="1262607023"/>
      </p:ext>
    </p:extLst>
  </p:cSld>
  <p:clrMapOvr>
    <a:masterClrMapping/>
  </p:clrMapOvr>
  <p:transition spd="slow">
    <p:random/>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8"/>
            <a:ext cx="10972800" cy="5364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28"/>
          <p:cNvSpPr>
            <a:spLocks noGrp="1" noChangeArrowheads="1"/>
          </p:cNvSpPr>
          <p:nvPr>
            <p:ph type="sldNum" sz="quarter" idx="10"/>
          </p:nvPr>
        </p:nvSpPr>
        <p:spPr>
          <a:ln/>
        </p:spPr>
        <p:txBody>
          <a:bodyPr/>
          <a:lstStyle>
            <a:lvl1pPr>
              <a:defRPr/>
            </a:lvl1pPr>
          </a:lstStyle>
          <a:p>
            <a:pPr>
              <a:defRPr/>
            </a:pPr>
            <a:fld id="{476CF914-B8A4-4543-A5C3-EE40CACE7EBB}" type="slidenum">
              <a:rPr lang="en-US"/>
              <a:pPr>
                <a:defRPr/>
              </a:pPr>
              <a:t>‹#›</a:t>
            </a:fld>
            <a:endParaRPr lang="en-US"/>
          </a:p>
        </p:txBody>
      </p:sp>
    </p:spTree>
    <p:extLst>
      <p:ext uri="{BB962C8B-B14F-4D97-AF65-F5344CB8AC3E}">
        <p14:creationId xmlns:p14="http://schemas.microsoft.com/office/powerpoint/2010/main" val="383793561"/>
      </p:ext>
    </p:extLst>
  </p:cSld>
  <p:clrMapOvr>
    <a:masterClrMapping/>
  </p:clrMapOvr>
  <p:transition spd="slow">
    <p:random/>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3" descr="Powerpoint"/>
          <p:cNvPicPr>
            <a:picLocks noChangeAspect="1" noChangeArrowheads="1"/>
          </p:cNvPicPr>
          <p:nvPr/>
        </p:nvPicPr>
        <p:blipFill>
          <a:blip r:embed="rId2">
            <a:extLst>
              <a:ext uri="{28A0092B-C50C-407E-A947-70E740481C1C}">
                <a14:useLocalDpi xmlns:a14="http://schemas.microsoft.com/office/drawing/2010/main" val="0"/>
              </a:ext>
            </a:extLst>
          </a:blip>
          <a:srcRect b="15651"/>
          <a:stretch>
            <a:fillRect/>
          </a:stretch>
        </p:blipFill>
        <p:spPr bwMode="auto">
          <a:xfrm>
            <a:off x="0" y="0"/>
            <a:ext cx="121920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6"/>
          <p:cNvSpPr>
            <a:spLocks noChangeArrowheads="1"/>
          </p:cNvSpPr>
          <p:nvPr/>
        </p:nvSpPr>
        <p:spPr bwMode="auto">
          <a:xfrm>
            <a:off x="0" y="5715000"/>
            <a:ext cx="12192000" cy="76200"/>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sz="1800">
              <a:solidFill>
                <a:srgbClr val="000000"/>
              </a:solidFill>
              <a:latin typeface="Times" panose="02020603050405020304" pitchFamily="18" charset="0"/>
            </a:endParaRPr>
          </a:p>
        </p:txBody>
      </p:sp>
      <p:pic>
        <p:nvPicPr>
          <p:cNvPr id="6" name="Picture 7" descr="dirc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5943601"/>
            <a:ext cx="294640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8" name="Rectangle 10"/>
          <p:cNvSpPr>
            <a:spLocks noGrp="1" noChangeArrowheads="1"/>
          </p:cNvSpPr>
          <p:nvPr>
            <p:ph type="ctrTitle" sz="quarter"/>
          </p:nvPr>
        </p:nvSpPr>
        <p:spPr>
          <a:xfrm>
            <a:off x="914400" y="968377"/>
            <a:ext cx="10363200" cy="1470025"/>
          </a:xfrm>
        </p:spPr>
        <p:txBody>
          <a:bodyPr/>
          <a:lstStyle>
            <a:lvl1pPr>
              <a:defRPr/>
            </a:lvl1pPr>
          </a:lstStyle>
          <a:p>
            <a:r>
              <a:rPr lang="en-US"/>
              <a:t>Click to edit Master title style</a:t>
            </a:r>
            <a:endParaRPr lang="en-GB"/>
          </a:p>
        </p:txBody>
      </p:sp>
      <p:sp>
        <p:nvSpPr>
          <p:cNvPr id="22539" name="Rectangle 11"/>
          <p:cNvSpPr>
            <a:spLocks noGrp="1" noChangeArrowheads="1"/>
          </p:cNvSpPr>
          <p:nvPr>
            <p:ph type="subTitle" sz="quarter" idx="1"/>
          </p:nvPr>
        </p:nvSpPr>
        <p:spPr>
          <a:xfrm>
            <a:off x="1828800" y="3429000"/>
            <a:ext cx="8534400" cy="1752600"/>
          </a:xfrm>
        </p:spPr>
        <p:txBody>
          <a:bodyPr/>
          <a:lstStyle>
            <a:lvl1pPr marL="0" indent="0" algn="ctr">
              <a:buFontTx/>
              <a:buNone/>
              <a:defRPr/>
            </a:lvl1pPr>
          </a:lstStyle>
          <a:p>
            <a:r>
              <a:rPr lang="en-US"/>
              <a:t>Click to edit Master subtitle style</a:t>
            </a:r>
            <a:endParaRPr lang="en-GB"/>
          </a:p>
        </p:txBody>
      </p:sp>
    </p:spTree>
    <p:extLst>
      <p:ext uri="{BB962C8B-B14F-4D97-AF65-F5344CB8AC3E}">
        <p14:creationId xmlns:p14="http://schemas.microsoft.com/office/powerpoint/2010/main" val="924023979"/>
      </p:ext>
    </p:extLst>
  </p:cSld>
  <p:clrMapOvr>
    <a:masterClrMapping/>
  </p:clrMapOvr>
  <p:transition spd="slow">
    <p:random/>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BDAA4121-DAC4-4361-B31B-2CD8939C53E7}" type="slidenum">
              <a:rPr lang="en-US"/>
              <a:pPr>
                <a:defRPr/>
              </a:pPr>
              <a:t>‹#›</a:t>
            </a:fld>
            <a:endParaRPr lang="en-US"/>
          </a:p>
        </p:txBody>
      </p:sp>
    </p:spTree>
    <p:extLst>
      <p:ext uri="{BB962C8B-B14F-4D97-AF65-F5344CB8AC3E}">
        <p14:creationId xmlns:p14="http://schemas.microsoft.com/office/powerpoint/2010/main" val="3599316159"/>
      </p:ext>
    </p:extLst>
  </p:cSld>
  <p:clrMapOvr>
    <a:masterClrMapping/>
  </p:clrMapOvr>
  <p:transition spd="slow">
    <p:random/>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5"/>
            <a:ext cx="10363200" cy="1500187"/>
          </a:xfrm>
        </p:spPr>
        <p:txBody>
          <a:bodyPr anchor="b"/>
          <a:lstStyle>
            <a:lvl1pPr marL="0" indent="0">
              <a:buNone/>
              <a:defRPr sz="2000"/>
            </a:lvl1pPr>
            <a:lvl2pPr marL="457189" indent="0">
              <a:buNone/>
              <a:defRPr sz="1800"/>
            </a:lvl2pPr>
            <a:lvl3pPr marL="914378" indent="0">
              <a:buNone/>
              <a:defRPr sz="1600"/>
            </a:lvl3pPr>
            <a:lvl4pPr marL="1371566" indent="0">
              <a:buNone/>
              <a:defRPr sz="1400"/>
            </a:lvl4pPr>
            <a:lvl5pPr marL="1828754" indent="0">
              <a:buNone/>
              <a:defRPr sz="1400"/>
            </a:lvl5pPr>
            <a:lvl6pPr marL="2285943" indent="0">
              <a:buNone/>
              <a:defRPr sz="1400"/>
            </a:lvl6pPr>
            <a:lvl7pPr marL="2743132" indent="0">
              <a:buNone/>
              <a:defRPr sz="1400"/>
            </a:lvl7pPr>
            <a:lvl8pPr marL="3200320" indent="0">
              <a:buNone/>
              <a:defRPr sz="1400"/>
            </a:lvl8pPr>
            <a:lvl9pPr marL="3657509" indent="0">
              <a:buNone/>
              <a:defRPr sz="1400"/>
            </a:lvl9pPr>
          </a:lstStyle>
          <a:p>
            <a:pPr lvl="0"/>
            <a:r>
              <a:rPr lang="en-US"/>
              <a:t>Click to edit Master text styles</a:t>
            </a:r>
          </a:p>
        </p:txBody>
      </p:sp>
      <p:sp>
        <p:nvSpPr>
          <p:cNvPr id="4" name="Rectangle 28"/>
          <p:cNvSpPr>
            <a:spLocks noGrp="1" noChangeArrowheads="1"/>
          </p:cNvSpPr>
          <p:nvPr>
            <p:ph type="sldNum" sz="quarter" idx="10"/>
          </p:nvPr>
        </p:nvSpPr>
        <p:spPr>
          <a:ln/>
        </p:spPr>
        <p:txBody>
          <a:bodyPr/>
          <a:lstStyle>
            <a:lvl1pPr>
              <a:defRPr/>
            </a:lvl1pPr>
          </a:lstStyle>
          <a:p>
            <a:pPr>
              <a:defRPr/>
            </a:pPr>
            <a:fld id="{3B708429-996C-4861-AC99-C5EC930B6E0B}" type="slidenum">
              <a:rPr lang="en-US"/>
              <a:pPr>
                <a:defRPr/>
              </a:pPr>
              <a:t>‹#›</a:t>
            </a:fld>
            <a:endParaRPr lang="en-US"/>
          </a:p>
        </p:txBody>
      </p:sp>
    </p:spTree>
    <p:extLst>
      <p:ext uri="{BB962C8B-B14F-4D97-AF65-F5344CB8AC3E}">
        <p14:creationId xmlns:p14="http://schemas.microsoft.com/office/powerpoint/2010/main" val="2313060700"/>
      </p:ext>
    </p:extLst>
  </p:cSld>
  <p:clrMapOvr>
    <a:masterClrMapping/>
  </p:clrMapOvr>
  <p:transition spd="slow">
    <p:random/>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53848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0"/>
            <a:ext cx="53848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8"/>
          <p:cNvSpPr>
            <a:spLocks noGrp="1" noChangeArrowheads="1"/>
          </p:cNvSpPr>
          <p:nvPr>
            <p:ph type="sldNum" sz="quarter" idx="10"/>
          </p:nvPr>
        </p:nvSpPr>
        <p:spPr>
          <a:ln/>
        </p:spPr>
        <p:txBody>
          <a:bodyPr/>
          <a:lstStyle>
            <a:lvl1pPr>
              <a:defRPr/>
            </a:lvl1pPr>
          </a:lstStyle>
          <a:p>
            <a:pPr>
              <a:defRPr/>
            </a:pPr>
            <a:fld id="{40E736BF-57EE-4FE0-A2AE-A79447679B1F}" type="slidenum">
              <a:rPr lang="en-US"/>
              <a:pPr>
                <a:defRPr/>
              </a:pPr>
              <a:t>‹#›</a:t>
            </a:fld>
            <a:endParaRPr lang="en-US"/>
          </a:p>
        </p:txBody>
      </p:sp>
    </p:spTree>
    <p:extLst>
      <p:ext uri="{BB962C8B-B14F-4D97-AF65-F5344CB8AC3E}">
        <p14:creationId xmlns:p14="http://schemas.microsoft.com/office/powerpoint/2010/main" val="842267825"/>
      </p:ext>
    </p:extLst>
  </p:cSld>
  <p:clrMapOvr>
    <a:masterClrMapping/>
  </p:clrMapOvr>
  <p:transition spd="slow">
    <p:random/>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2" y="1535113"/>
            <a:ext cx="5386917" cy="63976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2"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8"/>
          <p:cNvSpPr>
            <a:spLocks noGrp="1" noChangeArrowheads="1"/>
          </p:cNvSpPr>
          <p:nvPr>
            <p:ph type="sldNum" sz="quarter" idx="10"/>
          </p:nvPr>
        </p:nvSpPr>
        <p:spPr>
          <a:ln/>
        </p:spPr>
        <p:txBody>
          <a:bodyPr/>
          <a:lstStyle>
            <a:lvl1pPr>
              <a:defRPr/>
            </a:lvl1pPr>
          </a:lstStyle>
          <a:p>
            <a:pPr>
              <a:defRPr/>
            </a:pPr>
            <a:fld id="{BAFDE5D4-9D12-41D7-B654-03273DBBD7A6}" type="slidenum">
              <a:rPr lang="en-US"/>
              <a:pPr>
                <a:defRPr/>
              </a:pPr>
              <a:t>‹#›</a:t>
            </a:fld>
            <a:endParaRPr lang="en-US"/>
          </a:p>
        </p:txBody>
      </p:sp>
    </p:spTree>
    <p:extLst>
      <p:ext uri="{BB962C8B-B14F-4D97-AF65-F5344CB8AC3E}">
        <p14:creationId xmlns:p14="http://schemas.microsoft.com/office/powerpoint/2010/main" val="3668175653"/>
      </p:ext>
    </p:extLst>
  </p:cSld>
  <p:clrMapOvr>
    <a:masterClrMapping/>
  </p:clrMapOvr>
  <p:transition spd="slow">
    <p:random/>
  </p:transition>
</p:sldLayout>
</file>

<file path=ppt/slideLayouts/slideLayout7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8"/>
          <p:cNvSpPr>
            <a:spLocks noGrp="1" noChangeArrowheads="1"/>
          </p:cNvSpPr>
          <p:nvPr>
            <p:ph type="sldNum" sz="quarter" idx="10"/>
          </p:nvPr>
        </p:nvSpPr>
        <p:spPr>
          <a:ln/>
        </p:spPr>
        <p:txBody>
          <a:bodyPr/>
          <a:lstStyle>
            <a:lvl1pPr>
              <a:defRPr/>
            </a:lvl1pPr>
          </a:lstStyle>
          <a:p>
            <a:pPr>
              <a:defRPr/>
            </a:pPr>
            <a:fld id="{31DE4707-F207-4A7B-8123-9DF7413F88F6}" type="slidenum">
              <a:rPr lang="en-US"/>
              <a:pPr>
                <a:defRPr/>
              </a:pPr>
              <a:t>‹#›</a:t>
            </a:fld>
            <a:endParaRPr lang="en-US"/>
          </a:p>
        </p:txBody>
      </p:sp>
    </p:spTree>
    <p:extLst>
      <p:ext uri="{BB962C8B-B14F-4D97-AF65-F5344CB8AC3E}">
        <p14:creationId xmlns:p14="http://schemas.microsoft.com/office/powerpoint/2010/main" val="647460980"/>
      </p:ext>
    </p:extLst>
  </p:cSld>
  <p:clrMapOvr>
    <a:masterClrMapping/>
  </p:clrMapOvr>
  <p:transition spd="slow">
    <p:random/>
  </p:transition>
</p:sldLayout>
</file>

<file path=ppt/slideLayouts/slideLayout7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8"/>
          <p:cNvSpPr>
            <a:spLocks noGrp="1" noChangeArrowheads="1"/>
          </p:cNvSpPr>
          <p:nvPr>
            <p:ph type="sldNum" sz="quarter" idx="10"/>
          </p:nvPr>
        </p:nvSpPr>
        <p:spPr>
          <a:ln/>
        </p:spPr>
        <p:txBody>
          <a:bodyPr/>
          <a:lstStyle>
            <a:lvl1pPr>
              <a:defRPr/>
            </a:lvl1pPr>
          </a:lstStyle>
          <a:p>
            <a:pPr>
              <a:defRPr/>
            </a:pPr>
            <a:fld id="{53AAD5FE-3330-4E5E-9B2A-0AA07EA283C7}" type="slidenum">
              <a:rPr lang="en-US"/>
              <a:pPr>
                <a:defRPr/>
              </a:pPr>
              <a:t>‹#›</a:t>
            </a:fld>
            <a:endParaRPr lang="en-US"/>
          </a:p>
        </p:txBody>
      </p:sp>
    </p:spTree>
    <p:extLst>
      <p:ext uri="{BB962C8B-B14F-4D97-AF65-F5344CB8AC3E}">
        <p14:creationId xmlns:p14="http://schemas.microsoft.com/office/powerpoint/2010/main" val="3203052947"/>
      </p:ext>
    </p:extLst>
  </p:cSld>
  <p:clrMapOvr>
    <a:masterClrMapping/>
  </p:clrMapOvr>
  <p:transition spd="slow">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4" y="273052"/>
            <a:ext cx="681566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fld id="{287AE35B-20C6-4856-BF47-50507ACB22F7}" type="slidenum">
              <a:rPr lang="en-ZA" smtClean="0"/>
              <a:pPr/>
              <a:t>‹#›</a:t>
            </a:fld>
            <a:endParaRPr lang="en-ZA"/>
          </a:p>
        </p:txBody>
      </p:sp>
    </p:spTree>
    <p:extLst>
      <p:ext uri="{BB962C8B-B14F-4D97-AF65-F5344CB8AC3E}">
        <p14:creationId xmlns:p14="http://schemas.microsoft.com/office/powerpoint/2010/main" val="3275243927"/>
      </p:ext>
    </p:extLst>
  </p:cSld>
  <p:clrMapOvr>
    <a:masterClrMapping/>
  </p:clrMapOvr>
  <p:transition spd="slow">
    <p:random/>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4" y="273052"/>
            <a:ext cx="681566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7EE548E1-24E7-429F-8BB5-BB976CB36AE5}" type="slidenum">
              <a:rPr lang="en-US"/>
              <a:pPr>
                <a:defRPr/>
              </a:pPr>
              <a:t>‹#›</a:t>
            </a:fld>
            <a:endParaRPr lang="en-US"/>
          </a:p>
        </p:txBody>
      </p:sp>
    </p:spTree>
    <p:extLst>
      <p:ext uri="{BB962C8B-B14F-4D97-AF65-F5344CB8AC3E}">
        <p14:creationId xmlns:p14="http://schemas.microsoft.com/office/powerpoint/2010/main" val="4209969317"/>
      </p:ext>
    </p:extLst>
  </p:cSld>
  <p:clrMapOvr>
    <a:masterClrMapping/>
  </p:clrMapOvr>
  <p:transition spd="slow">
    <p:random/>
  </p:transition>
</p:sldLayout>
</file>

<file path=ppt/slideLayouts/slideLayout8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389717" y="5367339"/>
            <a:ext cx="7315200" cy="804862"/>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97CA59CC-E294-483B-B89A-09152F8EC40F}" type="slidenum">
              <a:rPr lang="en-US"/>
              <a:pPr>
                <a:defRPr/>
              </a:pPr>
              <a:t>‹#›</a:t>
            </a:fld>
            <a:endParaRPr lang="en-US"/>
          </a:p>
        </p:txBody>
      </p:sp>
    </p:spTree>
    <p:extLst>
      <p:ext uri="{BB962C8B-B14F-4D97-AF65-F5344CB8AC3E}">
        <p14:creationId xmlns:p14="http://schemas.microsoft.com/office/powerpoint/2010/main" val="2183617177"/>
      </p:ext>
    </p:extLst>
  </p:cSld>
  <p:clrMapOvr>
    <a:masterClrMapping/>
  </p:clrMapOvr>
  <p:transition spd="slow">
    <p:random/>
  </p:transition>
</p:sldLayout>
</file>

<file path=ppt/slideLayouts/slideLayout8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F172004C-606F-4AA5-A9FE-D6A8F955FAF7}" type="slidenum">
              <a:rPr lang="en-US"/>
              <a:pPr>
                <a:defRPr/>
              </a:pPr>
              <a:t>‹#›</a:t>
            </a:fld>
            <a:endParaRPr lang="en-US"/>
          </a:p>
        </p:txBody>
      </p:sp>
    </p:spTree>
    <p:extLst>
      <p:ext uri="{BB962C8B-B14F-4D97-AF65-F5344CB8AC3E}">
        <p14:creationId xmlns:p14="http://schemas.microsoft.com/office/powerpoint/2010/main" val="1432950730"/>
      </p:ext>
    </p:extLst>
  </p:cSld>
  <p:clrMapOvr>
    <a:masterClrMapping/>
  </p:clrMapOvr>
  <p:transition spd="slow">
    <p:random/>
  </p:transition>
</p:sldLayout>
</file>

<file path=ppt/slideLayouts/slideLayout8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3641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8"/>
            <a:ext cx="8026400" cy="53641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0B398D65-EEA6-423F-8759-FCD572E00415}" type="slidenum">
              <a:rPr lang="en-US"/>
              <a:pPr>
                <a:defRPr/>
              </a:pPr>
              <a:t>‹#›</a:t>
            </a:fld>
            <a:endParaRPr lang="en-US"/>
          </a:p>
        </p:txBody>
      </p:sp>
    </p:spTree>
    <p:extLst>
      <p:ext uri="{BB962C8B-B14F-4D97-AF65-F5344CB8AC3E}">
        <p14:creationId xmlns:p14="http://schemas.microsoft.com/office/powerpoint/2010/main" val="3523051602"/>
      </p:ext>
    </p:extLst>
  </p:cSld>
  <p:clrMapOvr>
    <a:masterClrMapping/>
  </p:clrMapOvr>
  <p:transition spd="slow">
    <p:random/>
  </p:transition>
</p:sldLayout>
</file>

<file path=ppt/slideLayouts/slideLayout8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8"/>
            <a:ext cx="10972800" cy="5364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28"/>
          <p:cNvSpPr>
            <a:spLocks noGrp="1" noChangeArrowheads="1"/>
          </p:cNvSpPr>
          <p:nvPr>
            <p:ph type="sldNum" sz="quarter" idx="10"/>
          </p:nvPr>
        </p:nvSpPr>
        <p:spPr>
          <a:ln/>
        </p:spPr>
        <p:txBody>
          <a:bodyPr/>
          <a:lstStyle>
            <a:lvl1pPr>
              <a:defRPr/>
            </a:lvl1pPr>
          </a:lstStyle>
          <a:p>
            <a:pPr>
              <a:defRPr/>
            </a:pPr>
            <a:fld id="{D50742E4-613D-411D-82E0-D164D917D81D}" type="slidenum">
              <a:rPr lang="en-US"/>
              <a:pPr>
                <a:defRPr/>
              </a:pPr>
              <a:t>‹#›</a:t>
            </a:fld>
            <a:endParaRPr lang="en-US"/>
          </a:p>
        </p:txBody>
      </p:sp>
    </p:spTree>
    <p:extLst>
      <p:ext uri="{BB962C8B-B14F-4D97-AF65-F5344CB8AC3E}">
        <p14:creationId xmlns:p14="http://schemas.microsoft.com/office/powerpoint/2010/main" val="814657186"/>
      </p:ext>
    </p:extLst>
  </p:cSld>
  <p:clrMapOvr>
    <a:masterClrMapping/>
  </p:clrMapOvr>
  <p:transition spd="slow">
    <p:random/>
  </p:transition>
</p:sldLayout>
</file>

<file path=ppt/slideLayouts/slideLayout8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3" descr="Powerpoint"/>
          <p:cNvPicPr>
            <a:picLocks noChangeAspect="1" noChangeArrowheads="1"/>
          </p:cNvPicPr>
          <p:nvPr/>
        </p:nvPicPr>
        <p:blipFill>
          <a:blip r:embed="rId2">
            <a:extLst>
              <a:ext uri="{28A0092B-C50C-407E-A947-70E740481C1C}">
                <a14:useLocalDpi xmlns:a14="http://schemas.microsoft.com/office/drawing/2010/main" val="0"/>
              </a:ext>
            </a:extLst>
          </a:blip>
          <a:srcRect b="15651"/>
          <a:stretch>
            <a:fillRect/>
          </a:stretch>
        </p:blipFill>
        <p:spPr bwMode="auto">
          <a:xfrm>
            <a:off x="0" y="0"/>
            <a:ext cx="121920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6"/>
          <p:cNvSpPr>
            <a:spLocks noChangeArrowheads="1"/>
          </p:cNvSpPr>
          <p:nvPr/>
        </p:nvSpPr>
        <p:spPr bwMode="auto">
          <a:xfrm>
            <a:off x="0" y="5715000"/>
            <a:ext cx="12192000" cy="76200"/>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sz="1800">
              <a:solidFill>
                <a:srgbClr val="000000"/>
              </a:solidFill>
              <a:latin typeface="Times" panose="02020603050405020304" pitchFamily="18" charset="0"/>
            </a:endParaRPr>
          </a:p>
        </p:txBody>
      </p:sp>
      <p:pic>
        <p:nvPicPr>
          <p:cNvPr id="6" name="Picture 7" descr="dirc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5943601"/>
            <a:ext cx="294640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8" name="Rectangle 10"/>
          <p:cNvSpPr>
            <a:spLocks noGrp="1" noChangeArrowheads="1"/>
          </p:cNvSpPr>
          <p:nvPr>
            <p:ph type="ctrTitle" sz="quarter"/>
          </p:nvPr>
        </p:nvSpPr>
        <p:spPr>
          <a:xfrm>
            <a:off x="914400" y="968377"/>
            <a:ext cx="10363200" cy="1470025"/>
          </a:xfrm>
        </p:spPr>
        <p:txBody>
          <a:bodyPr/>
          <a:lstStyle>
            <a:lvl1pPr>
              <a:defRPr/>
            </a:lvl1pPr>
          </a:lstStyle>
          <a:p>
            <a:r>
              <a:rPr lang="en-US"/>
              <a:t>Click to edit Master title style</a:t>
            </a:r>
            <a:endParaRPr lang="en-GB"/>
          </a:p>
        </p:txBody>
      </p:sp>
      <p:sp>
        <p:nvSpPr>
          <p:cNvPr id="22539" name="Rectangle 11"/>
          <p:cNvSpPr>
            <a:spLocks noGrp="1" noChangeArrowheads="1"/>
          </p:cNvSpPr>
          <p:nvPr>
            <p:ph type="subTitle" sz="quarter" idx="1"/>
          </p:nvPr>
        </p:nvSpPr>
        <p:spPr>
          <a:xfrm>
            <a:off x="1828800" y="3429000"/>
            <a:ext cx="8534400" cy="1752600"/>
          </a:xfrm>
        </p:spPr>
        <p:txBody>
          <a:bodyPr/>
          <a:lstStyle>
            <a:lvl1pPr marL="0" indent="0" algn="ctr">
              <a:buFontTx/>
              <a:buNone/>
              <a:defRPr/>
            </a:lvl1pPr>
          </a:lstStyle>
          <a:p>
            <a:r>
              <a:rPr lang="en-US"/>
              <a:t>Click to edit Master subtitle style</a:t>
            </a:r>
            <a:endParaRPr lang="en-GB"/>
          </a:p>
        </p:txBody>
      </p:sp>
    </p:spTree>
    <p:extLst>
      <p:ext uri="{BB962C8B-B14F-4D97-AF65-F5344CB8AC3E}">
        <p14:creationId xmlns:p14="http://schemas.microsoft.com/office/powerpoint/2010/main" val="2648537124"/>
      </p:ext>
    </p:extLst>
  </p:cSld>
  <p:clrMapOvr>
    <a:masterClrMapping/>
  </p:clrMapOvr>
  <p:transition spd="slow">
    <p:random/>
  </p:transition>
</p:sldLayout>
</file>

<file path=ppt/slideLayouts/slideLayout8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p:txBody>
          <a:bodyPr/>
          <a:lstStyle>
            <a:lvl1pPr eaLnBrk="0" fontAlgn="base" hangingPunct="0">
              <a:spcBef>
                <a:spcPct val="0"/>
              </a:spcBef>
              <a:spcAft>
                <a:spcPct val="0"/>
              </a:spcAft>
              <a:defRPr/>
            </a:lvl1pPr>
          </a:lstStyle>
          <a:p>
            <a:pPr>
              <a:defRPr/>
            </a:pPr>
            <a:fld id="{B43C6651-82A5-4EF5-ABA3-1B68CFFA7A21}" type="slidenum">
              <a:rPr lang="en-US"/>
              <a:pPr>
                <a:defRPr/>
              </a:pPr>
              <a:t>‹#›</a:t>
            </a:fld>
            <a:endParaRPr lang="en-US"/>
          </a:p>
        </p:txBody>
      </p:sp>
    </p:spTree>
    <p:extLst>
      <p:ext uri="{BB962C8B-B14F-4D97-AF65-F5344CB8AC3E}">
        <p14:creationId xmlns:p14="http://schemas.microsoft.com/office/powerpoint/2010/main" val="4213937947"/>
      </p:ext>
    </p:extLst>
  </p:cSld>
  <p:clrMapOvr>
    <a:masterClrMapping/>
  </p:clrMapOvr>
  <p:transition spd="slow">
    <p:random/>
  </p:transition>
</p:sldLayout>
</file>

<file path=ppt/slideLayouts/slideLayout8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5"/>
            <a:ext cx="10363200" cy="1500187"/>
          </a:xfrm>
        </p:spPr>
        <p:txBody>
          <a:bodyPr anchor="b"/>
          <a:lstStyle>
            <a:lvl1pPr marL="0" indent="0">
              <a:buNone/>
              <a:defRPr sz="2000"/>
            </a:lvl1pPr>
            <a:lvl2pPr marL="457189" indent="0">
              <a:buNone/>
              <a:defRPr sz="1800"/>
            </a:lvl2pPr>
            <a:lvl3pPr marL="914378" indent="0">
              <a:buNone/>
              <a:defRPr sz="1600"/>
            </a:lvl3pPr>
            <a:lvl4pPr marL="1371566" indent="0">
              <a:buNone/>
              <a:defRPr sz="1400"/>
            </a:lvl4pPr>
            <a:lvl5pPr marL="1828754" indent="0">
              <a:buNone/>
              <a:defRPr sz="1400"/>
            </a:lvl5pPr>
            <a:lvl6pPr marL="2285943" indent="0">
              <a:buNone/>
              <a:defRPr sz="1400"/>
            </a:lvl6pPr>
            <a:lvl7pPr marL="2743132" indent="0">
              <a:buNone/>
              <a:defRPr sz="1400"/>
            </a:lvl7pPr>
            <a:lvl8pPr marL="3200320" indent="0">
              <a:buNone/>
              <a:defRPr sz="1400"/>
            </a:lvl8pPr>
            <a:lvl9pPr marL="3657509" indent="0">
              <a:buNone/>
              <a:defRPr sz="1400"/>
            </a:lvl9pPr>
          </a:lstStyle>
          <a:p>
            <a:pPr lvl="0"/>
            <a:r>
              <a:rPr lang="en-US"/>
              <a:t>Click to edit Master text styles</a:t>
            </a:r>
          </a:p>
        </p:txBody>
      </p:sp>
      <p:sp>
        <p:nvSpPr>
          <p:cNvPr id="4" name="Rectangle 28"/>
          <p:cNvSpPr>
            <a:spLocks noGrp="1" noChangeArrowheads="1"/>
          </p:cNvSpPr>
          <p:nvPr>
            <p:ph type="sldNum" sz="quarter" idx="10"/>
          </p:nvPr>
        </p:nvSpPr>
        <p:spPr/>
        <p:txBody>
          <a:bodyPr/>
          <a:lstStyle>
            <a:lvl1pPr eaLnBrk="0" fontAlgn="base" hangingPunct="0">
              <a:spcBef>
                <a:spcPct val="0"/>
              </a:spcBef>
              <a:spcAft>
                <a:spcPct val="0"/>
              </a:spcAft>
              <a:defRPr/>
            </a:lvl1pPr>
          </a:lstStyle>
          <a:p>
            <a:pPr>
              <a:defRPr/>
            </a:pPr>
            <a:fld id="{962CF256-E617-416A-A0FF-EC62C165C020}" type="slidenum">
              <a:rPr lang="en-US"/>
              <a:pPr>
                <a:defRPr/>
              </a:pPr>
              <a:t>‹#›</a:t>
            </a:fld>
            <a:endParaRPr lang="en-US"/>
          </a:p>
        </p:txBody>
      </p:sp>
    </p:spTree>
    <p:extLst>
      <p:ext uri="{BB962C8B-B14F-4D97-AF65-F5344CB8AC3E}">
        <p14:creationId xmlns:p14="http://schemas.microsoft.com/office/powerpoint/2010/main" val="3067988325"/>
      </p:ext>
    </p:extLst>
  </p:cSld>
  <p:clrMapOvr>
    <a:masterClrMapping/>
  </p:clrMapOvr>
  <p:transition spd="slow">
    <p:random/>
  </p:transition>
</p:sldLayout>
</file>

<file path=ppt/slideLayouts/slideLayout8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53848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0"/>
            <a:ext cx="53848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8"/>
          <p:cNvSpPr>
            <a:spLocks noGrp="1" noChangeArrowheads="1"/>
          </p:cNvSpPr>
          <p:nvPr>
            <p:ph type="sldNum" sz="quarter" idx="10"/>
          </p:nvPr>
        </p:nvSpPr>
        <p:spPr/>
        <p:txBody>
          <a:bodyPr/>
          <a:lstStyle>
            <a:lvl1pPr eaLnBrk="0" fontAlgn="base" hangingPunct="0">
              <a:spcBef>
                <a:spcPct val="0"/>
              </a:spcBef>
              <a:spcAft>
                <a:spcPct val="0"/>
              </a:spcAft>
              <a:defRPr/>
            </a:lvl1pPr>
          </a:lstStyle>
          <a:p>
            <a:pPr>
              <a:defRPr/>
            </a:pPr>
            <a:fld id="{8A83CF7D-0B97-4C6D-A26D-14EECF742CE7}" type="slidenum">
              <a:rPr lang="en-US"/>
              <a:pPr>
                <a:defRPr/>
              </a:pPr>
              <a:t>‹#›</a:t>
            </a:fld>
            <a:endParaRPr lang="en-US"/>
          </a:p>
        </p:txBody>
      </p:sp>
    </p:spTree>
    <p:extLst>
      <p:ext uri="{BB962C8B-B14F-4D97-AF65-F5344CB8AC3E}">
        <p14:creationId xmlns:p14="http://schemas.microsoft.com/office/powerpoint/2010/main" val="387856573"/>
      </p:ext>
    </p:extLst>
  </p:cSld>
  <p:clrMapOvr>
    <a:masterClrMapping/>
  </p:clrMapOvr>
  <p:transition spd="slow">
    <p:random/>
  </p:transition>
</p:sldLayout>
</file>

<file path=ppt/slideLayouts/slideLayout8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2" y="1535113"/>
            <a:ext cx="5386917" cy="63976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2"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8"/>
          <p:cNvSpPr>
            <a:spLocks noGrp="1" noChangeArrowheads="1"/>
          </p:cNvSpPr>
          <p:nvPr>
            <p:ph type="sldNum" sz="quarter" idx="10"/>
          </p:nvPr>
        </p:nvSpPr>
        <p:spPr/>
        <p:txBody>
          <a:bodyPr/>
          <a:lstStyle>
            <a:lvl1pPr eaLnBrk="0" fontAlgn="base" hangingPunct="0">
              <a:spcBef>
                <a:spcPct val="0"/>
              </a:spcBef>
              <a:spcAft>
                <a:spcPct val="0"/>
              </a:spcAft>
              <a:defRPr/>
            </a:lvl1pPr>
          </a:lstStyle>
          <a:p>
            <a:pPr>
              <a:defRPr/>
            </a:pPr>
            <a:fld id="{729C5E09-9933-4AA3-B29A-C0B174F6CF79}" type="slidenum">
              <a:rPr lang="en-US"/>
              <a:pPr>
                <a:defRPr/>
              </a:pPr>
              <a:t>‹#›</a:t>
            </a:fld>
            <a:endParaRPr lang="en-US"/>
          </a:p>
        </p:txBody>
      </p:sp>
    </p:spTree>
    <p:extLst>
      <p:ext uri="{BB962C8B-B14F-4D97-AF65-F5344CB8AC3E}">
        <p14:creationId xmlns:p14="http://schemas.microsoft.com/office/powerpoint/2010/main" val="1045613971"/>
      </p:ext>
    </p:extLst>
  </p:cSld>
  <p:clrMapOvr>
    <a:masterClrMapping/>
  </p:clrMapOvr>
  <p:transition spd="slow">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389717" y="5367339"/>
            <a:ext cx="7315200" cy="804862"/>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fld id="{287AE35B-20C6-4856-BF47-50507ACB22F7}" type="slidenum">
              <a:rPr lang="en-ZA" smtClean="0"/>
              <a:pPr/>
              <a:t>‹#›</a:t>
            </a:fld>
            <a:endParaRPr lang="en-ZA"/>
          </a:p>
        </p:txBody>
      </p:sp>
    </p:spTree>
    <p:extLst>
      <p:ext uri="{BB962C8B-B14F-4D97-AF65-F5344CB8AC3E}">
        <p14:creationId xmlns:p14="http://schemas.microsoft.com/office/powerpoint/2010/main" val="786767437"/>
      </p:ext>
    </p:extLst>
  </p:cSld>
  <p:clrMapOvr>
    <a:masterClrMapping/>
  </p:clrMapOvr>
  <p:transition spd="slow">
    <p:random/>
  </p:transition>
</p:sldLayout>
</file>

<file path=ppt/slideLayouts/slideLayout9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8"/>
          <p:cNvSpPr>
            <a:spLocks noGrp="1" noChangeArrowheads="1"/>
          </p:cNvSpPr>
          <p:nvPr>
            <p:ph type="sldNum" sz="quarter" idx="10"/>
          </p:nvPr>
        </p:nvSpPr>
        <p:spPr/>
        <p:txBody>
          <a:bodyPr/>
          <a:lstStyle>
            <a:lvl1pPr eaLnBrk="0" fontAlgn="base" hangingPunct="0">
              <a:spcBef>
                <a:spcPct val="0"/>
              </a:spcBef>
              <a:spcAft>
                <a:spcPct val="0"/>
              </a:spcAft>
              <a:defRPr/>
            </a:lvl1pPr>
          </a:lstStyle>
          <a:p>
            <a:pPr>
              <a:defRPr/>
            </a:pPr>
            <a:fld id="{406127B8-DC82-48CD-BFAB-CB6227956533}" type="slidenum">
              <a:rPr lang="en-US"/>
              <a:pPr>
                <a:defRPr/>
              </a:pPr>
              <a:t>‹#›</a:t>
            </a:fld>
            <a:endParaRPr lang="en-US"/>
          </a:p>
        </p:txBody>
      </p:sp>
    </p:spTree>
    <p:extLst>
      <p:ext uri="{BB962C8B-B14F-4D97-AF65-F5344CB8AC3E}">
        <p14:creationId xmlns:p14="http://schemas.microsoft.com/office/powerpoint/2010/main" val="3217874863"/>
      </p:ext>
    </p:extLst>
  </p:cSld>
  <p:clrMapOvr>
    <a:masterClrMapping/>
  </p:clrMapOvr>
  <p:transition spd="slow">
    <p:random/>
  </p:transition>
</p:sldLayout>
</file>

<file path=ppt/slideLayouts/slideLayout9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8"/>
          <p:cNvSpPr>
            <a:spLocks noGrp="1" noChangeArrowheads="1"/>
          </p:cNvSpPr>
          <p:nvPr>
            <p:ph type="sldNum" sz="quarter" idx="10"/>
          </p:nvPr>
        </p:nvSpPr>
        <p:spPr/>
        <p:txBody>
          <a:bodyPr/>
          <a:lstStyle>
            <a:lvl1pPr eaLnBrk="0" fontAlgn="base" hangingPunct="0">
              <a:spcBef>
                <a:spcPct val="0"/>
              </a:spcBef>
              <a:spcAft>
                <a:spcPct val="0"/>
              </a:spcAft>
              <a:defRPr/>
            </a:lvl1pPr>
          </a:lstStyle>
          <a:p>
            <a:pPr>
              <a:defRPr/>
            </a:pPr>
            <a:fld id="{74748873-C91E-4825-A303-A116EBE8EF77}" type="slidenum">
              <a:rPr lang="en-US"/>
              <a:pPr>
                <a:defRPr/>
              </a:pPr>
              <a:t>‹#›</a:t>
            </a:fld>
            <a:endParaRPr lang="en-US"/>
          </a:p>
        </p:txBody>
      </p:sp>
    </p:spTree>
    <p:extLst>
      <p:ext uri="{BB962C8B-B14F-4D97-AF65-F5344CB8AC3E}">
        <p14:creationId xmlns:p14="http://schemas.microsoft.com/office/powerpoint/2010/main" val="1615013537"/>
      </p:ext>
    </p:extLst>
  </p:cSld>
  <p:clrMapOvr>
    <a:masterClrMapping/>
  </p:clrMapOvr>
  <p:transition spd="slow">
    <p:random/>
  </p:transition>
</p:sldLayout>
</file>

<file path=ppt/slideLayouts/slideLayout9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4" y="273052"/>
            <a:ext cx="681566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p:txBody>
          <a:bodyPr/>
          <a:lstStyle>
            <a:lvl1pPr eaLnBrk="0" fontAlgn="base" hangingPunct="0">
              <a:spcBef>
                <a:spcPct val="0"/>
              </a:spcBef>
              <a:spcAft>
                <a:spcPct val="0"/>
              </a:spcAft>
              <a:defRPr/>
            </a:lvl1pPr>
          </a:lstStyle>
          <a:p>
            <a:pPr>
              <a:defRPr/>
            </a:pPr>
            <a:fld id="{25470BB2-D1EE-4E16-890A-6719ABD1BC23}" type="slidenum">
              <a:rPr lang="en-US"/>
              <a:pPr>
                <a:defRPr/>
              </a:pPr>
              <a:t>‹#›</a:t>
            </a:fld>
            <a:endParaRPr lang="en-US"/>
          </a:p>
        </p:txBody>
      </p:sp>
    </p:spTree>
    <p:extLst>
      <p:ext uri="{BB962C8B-B14F-4D97-AF65-F5344CB8AC3E}">
        <p14:creationId xmlns:p14="http://schemas.microsoft.com/office/powerpoint/2010/main" val="993948250"/>
      </p:ext>
    </p:extLst>
  </p:cSld>
  <p:clrMapOvr>
    <a:masterClrMapping/>
  </p:clrMapOvr>
  <p:transition spd="slow">
    <p:random/>
  </p:transition>
</p:sldLayout>
</file>

<file path=ppt/slideLayouts/slideLayout9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389717" y="5367339"/>
            <a:ext cx="7315200" cy="804862"/>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p:txBody>
          <a:bodyPr/>
          <a:lstStyle>
            <a:lvl1pPr eaLnBrk="0" fontAlgn="base" hangingPunct="0">
              <a:spcBef>
                <a:spcPct val="0"/>
              </a:spcBef>
              <a:spcAft>
                <a:spcPct val="0"/>
              </a:spcAft>
              <a:defRPr/>
            </a:lvl1pPr>
          </a:lstStyle>
          <a:p>
            <a:pPr>
              <a:defRPr/>
            </a:pPr>
            <a:fld id="{390B0402-A6D5-44F8-80DC-210B0E188D73}" type="slidenum">
              <a:rPr lang="en-US"/>
              <a:pPr>
                <a:defRPr/>
              </a:pPr>
              <a:t>‹#›</a:t>
            </a:fld>
            <a:endParaRPr lang="en-US"/>
          </a:p>
        </p:txBody>
      </p:sp>
    </p:spTree>
    <p:extLst>
      <p:ext uri="{BB962C8B-B14F-4D97-AF65-F5344CB8AC3E}">
        <p14:creationId xmlns:p14="http://schemas.microsoft.com/office/powerpoint/2010/main" val="2147647470"/>
      </p:ext>
    </p:extLst>
  </p:cSld>
  <p:clrMapOvr>
    <a:masterClrMapping/>
  </p:clrMapOvr>
  <p:transition spd="slow">
    <p:random/>
  </p:transition>
</p:sldLayout>
</file>

<file path=ppt/slideLayouts/slideLayout9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p:txBody>
          <a:bodyPr/>
          <a:lstStyle>
            <a:lvl1pPr eaLnBrk="0" fontAlgn="base" hangingPunct="0">
              <a:spcBef>
                <a:spcPct val="0"/>
              </a:spcBef>
              <a:spcAft>
                <a:spcPct val="0"/>
              </a:spcAft>
              <a:defRPr/>
            </a:lvl1pPr>
          </a:lstStyle>
          <a:p>
            <a:pPr>
              <a:defRPr/>
            </a:pPr>
            <a:fld id="{9279AC03-7C64-47D9-B0AB-B9A10F58EC12}" type="slidenum">
              <a:rPr lang="en-US"/>
              <a:pPr>
                <a:defRPr/>
              </a:pPr>
              <a:t>‹#›</a:t>
            </a:fld>
            <a:endParaRPr lang="en-US"/>
          </a:p>
        </p:txBody>
      </p:sp>
    </p:spTree>
    <p:extLst>
      <p:ext uri="{BB962C8B-B14F-4D97-AF65-F5344CB8AC3E}">
        <p14:creationId xmlns:p14="http://schemas.microsoft.com/office/powerpoint/2010/main" val="1384050687"/>
      </p:ext>
    </p:extLst>
  </p:cSld>
  <p:clrMapOvr>
    <a:masterClrMapping/>
  </p:clrMapOvr>
  <p:transition spd="slow">
    <p:random/>
  </p:transition>
</p:sldLayout>
</file>

<file path=ppt/slideLayouts/slideLayout9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3641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8"/>
            <a:ext cx="8026400" cy="53641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p:txBody>
          <a:bodyPr/>
          <a:lstStyle>
            <a:lvl1pPr eaLnBrk="0" fontAlgn="base" hangingPunct="0">
              <a:spcBef>
                <a:spcPct val="0"/>
              </a:spcBef>
              <a:spcAft>
                <a:spcPct val="0"/>
              </a:spcAft>
              <a:defRPr/>
            </a:lvl1pPr>
          </a:lstStyle>
          <a:p>
            <a:pPr>
              <a:defRPr/>
            </a:pPr>
            <a:fld id="{F9C2AE4E-939C-4FA3-943F-BC433D3A2D86}" type="slidenum">
              <a:rPr lang="en-US"/>
              <a:pPr>
                <a:defRPr/>
              </a:pPr>
              <a:t>‹#›</a:t>
            </a:fld>
            <a:endParaRPr lang="en-US"/>
          </a:p>
        </p:txBody>
      </p:sp>
    </p:spTree>
    <p:extLst>
      <p:ext uri="{BB962C8B-B14F-4D97-AF65-F5344CB8AC3E}">
        <p14:creationId xmlns:p14="http://schemas.microsoft.com/office/powerpoint/2010/main" val="2607092985"/>
      </p:ext>
    </p:extLst>
  </p:cSld>
  <p:clrMapOvr>
    <a:masterClrMapping/>
  </p:clrMapOvr>
  <p:transition spd="slow">
    <p:random/>
  </p:transition>
</p:sldLayout>
</file>

<file path=ppt/slideLayouts/slideLayout96.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8"/>
            <a:ext cx="10972800" cy="5364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28"/>
          <p:cNvSpPr>
            <a:spLocks noGrp="1" noChangeArrowheads="1"/>
          </p:cNvSpPr>
          <p:nvPr>
            <p:ph type="sldNum" sz="quarter" idx="10"/>
          </p:nvPr>
        </p:nvSpPr>
        <p:spPr/>
        <p:txBody>
          <a:bodyPr/>
          <a:lstStyle>
            <a:lvl1pPr eaLnBrk="0" fontAlgn="base" hangingPunct="0">
              <a:spcBef>
                <a:spcPct val="0"/>
              </a:spcBef>
              <a:spcAft>
                <a:spcPct val="0"/>
              </a:spcAft>
              <a:defRPr/>
            </a:lvl1pPr>
          </a:lstStyle>
          <a:p>
            <a:pPr>
              <a:defRPr/>
            </a:pPr>
            <a:fld id="{E283274D-D8A1-45E4-BF54-8DA89C8BB21C}" type="slidenum">
              <a:rPr lang="en-US"/>
              <a:pPr>
                <a:defRPr/>
              </a:pPr>
              <a:t>‹#›</a:t>
            </a:fld>
            <a:endParaRPr lang="en-US"/>
          </a:p>
        </p:txBody>
      </p:sp>
    </p:spTree>
    <p:extLst>
      <p:ext uri="{BB962C8B-B14F-4D97-AF65-F5344CB8AC3E}">
        <p14:creationId xmlns:p14="http://schemas.microsoft.com/office/powerpoint/2010/main" val="50536768"/>
      </p:ext>
    </p:extLst>
  </p:cSld>
  <p:clrMapOvr>
    <a:masterClrMapping/>
  </p:clrMapOvr>
  <p:transition spd="slow">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image" Target="../media/image1.jpe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theme" Target="../theme/theme5.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 Id="rId14" Type="http://schemas.openxmlformats.org/officeDocument/2006/relationships/image" Target="../media/image1.jpe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8.xml"/><Relationship Id="rId13" Type="http://schemas.openxmlformats.org/officeDocument/2006/relationships/theme" Target="../theme/theme6.xml"/><Relationship Id="rId3" Type="http://schemas.openxmlformats.org/officeDocument/2006/relationships/slideLayout" Target="../slideLayouts/slideLayout63.xml"/><Relationship Id="rId7" Type="http://schemas.openxmlformats.org/officeDocument/2006/relationships/slideLayout" Target="../slideLayouts/slideLayout67.xml"/><Relationship Id="rId12" Type="http://schemas.openxmlformats.org/officeDocument/2006/relationships/slideLayout" Target="../slideLayouts/slideLayout72.xml"/><Relationship Id="rId2" Type="http://schemas.openxmlformats.org/officeDocument/2006/relationships/slideLayout" Target="../slideLayouts/slideLayout62.xml"/><Relationship Id="rId1" Type="http://schemas.openxmlformats.org/officeDocument/2006/relationships/slideLayout" Target="../slideLayouts/slideLayout61.xml"/><Relationship Id="rId6" Type="http://schemas.openxmlformats.org/officeDocument/2006/relationships/slideLayout" Target="../slideLayouts/slideLayout66.xml"/><Relationship Id="rId11" Type="http://schemas.openxmlformats.org/officeDocument/2006/relationships/slideLayout" Target="../slideLayouts/slideLayout71.xml"/><Relationship Id="rId5" Type="http://schemas.openxmlformats.org/officeDocument/2006/relationships/slideLayout" Target="../slideLayouts/slideLayout65.xml"/><Relationship Id="rId10" Type="http://schemas.openxmlformats.org/officeDocument/2006/relationships/slideLayout" Target="../slideLayouts/slideLayout70.xml"/><Relationship Id="rId4" Type="http://schemas.openxmlformats.org/officeDocument/2006/relationships/slideLayout" Target="../slideLayouts/slideLayout64.xml"/><Relationship Id="rId9" Type="http://schemas.openxmlformats.org/officeDocument/2006/relationships/slideLayout" Target="../slideLayouts/slideLayout69.xml"/><Relationship Id="rId14" Type="http://schemas.openxmlformats.org/officeDocument/2006/relationships/image" Target="../media/image1.jpeg"/></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0.xml"/><Relationship Id="rId13" Type="http://schemas.openxmlformats.org/officeDocument/2006/relationships/theme" Target="../theme/theme7.xml"/><Relationship Id="rId3" Type="http://schemas.openxmlformats.org/officeDocument/2006/relationships/slideLayout" Target="../slideLayouts/slideLayout75.xml"/><Relationship Id="rId7" Type="http://schemas.openxmlformats.org/officeDocument/2006/relationships/slideLayout" Target="../slideLayouts/slideLayout79.xml"/><Relationship Id="rId12" Type="http://schemas.openxmlformats.org/officeDocument/2006/relationships/slideLayout" Target="../slideLayouts/slideLayout84.xml"/><Relationship Id="rId2" Type="http://schemas.openxmlformats.org/officeDocument/2006/relationships/slideLayout" Target="../slideLayouts/slideLayout74.xml"/><Relationship Id="rId1" Type="http://schemas.openxmlformats.org/officeDocument/2006/relationships/slideLayout" Target="../slideLayouts/slideLayout73.xml"/><Relationship Id="rId6" Type="http://schemas.openxmlformats.org/officeDocument/2006/relationships/slideLayout" Target="../slideLayouts/slideLayout78.xml"/><Relationship Id="rId11" Type="http://schemas.openxmlformats.org/officeDocument/2006/relationships/slideLayout" Target="../slideLayouts/slideLayout83.xml"/><Relationship Id="rId5" Type="http://schemas.openxmlformats.org/officeDocument/2006/relationships/slideLayout" Target="../slideLayouts/slideLayout77.xml"/><Relationship Id="rId10" Type="http://schemas.openxmlformats.org/officeDocument/2006/relationships/slideLayout" Target="../slideLayouts/slideLayout82.xml"/><Relationship Id="rId4" Type="http://schemas.openxmlformats.org/officeDocument/2006/relationships/slideLayout" Target="../slideLayouts/slideLayout76.xml"/><Relationship Id="rId9" Type="http://schemas.openxmlformats.org/officeDocument/2006/relationships/slideLayout" Target="../slideLayouts/slideLayout81.xml"/><Relationship Id="rId14" Type="http://schemas.openxmlformats.org/officeDocument/2006/relationships/image" Target="../media/image1.jpeg"/></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2.xml"/><Relationship Id="rId13" Type="http://schemas.openxmlformats.org/officeDocument/2006/relationships/theme" Target="../theme/theme8.xml"/><Relationship Id="rId3" Type="http://schemas.openxmlformats.org/officeDocument/2006/relationships/slideLayout" Target="../slideLayouts/slideLayout87.xml"/><Relationship Id="rId7" Type="http://schemas.openxmlformats.org/officeDocument/2006/relationships/slideLayout" Target="../slideLayouts/slideLayout91.xml"/><Relationship Id="rId12" Type="http://schemas.openxmlformats.org/officeDocument/2006/relationships/slideLayout" Target="../slideLayouts/slideLayout96.xml"/><Relationship Id="rId2" Type="http://schemas.openxmlformats.org/officeDocument/2006/relationships/slideLayout" Target="../slideLayouts/slideLayout86.xml"/><Relationship Id="rId1" Type="http://schemas.openxmlformats.org/officeDocument/2006/relationships/slideLayout" Target="../slideLayouts/slideLayout85.xml"/><Relationship Id="rId6" Type="http://schemas.openxmlformats.org/officeDocument/2006/relationships/slideLayout" Target="../slideLayouts/slideLayout90.xml"/><Relationship Id="rId11" Type="http://schemas.openxmlformats.org/officeDocument/2006/relationships/slideLayout" Target="../slideLayouts/slideLayout95.xml"/><Relationship Id="rId5" Type="http://schemas.openxmlformats.org/officeDocument/2006/relationships/slideLayout" Target="../slideLayouts/slideLayout89.xml"/><Relationship Id="rId10" Type="http://schemas.openxmlformats.org/officeDocument/2006/relationships/slideLayout" Target="../slideLayouts/slideLayout94.xml"/><Relationship Id="rId4" Type="http://schemas.openxmlformats.org/officeDocument/2006/relationships/slideLayout" Target="../slideLayouts/slideLayout88.xml"/><Relationship Id="rId9" Type="http://schemas.openxmlformats.org/officeDocument/2006/relationships/slideLayout" Target="../slideLayouts/slideLayout93.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18"/>
          <p:cNvSpPr>
            <a:spLocks noChangeArrowheads="1"/>
          </p:cNvSpPr>
          <p:nvPr/>
        </p:nvSpPr>
        <p:spPr bwMode="auto">
          <a:xfrm>
            <a:off x="0" y="5715000"/>
            <a:ext cx="12192000" cy="76200"/>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sz="1800">
              <a:latin typeface="Times" panose="02020603050405020304" pitchFamily="18" charset="0"/>
            </a:endParaRPr>
          </a:p>
        </p:txBody>
      </p:sp>
      <p:pic>
        <p:nvPicPr>
          <p:cNvPr id="1027" name="Picture 20" descr="dirclogo"/>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04800" y="5943601"/>
            <a:ext cx="294640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25"/>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9" name="Rectangle 26"/>
          <p:cNvSpPr>
            <a:spLocks noGrp="1" noChangeArrowheads="1"/>
          </p:cNvSpPr>
          <p:nvPr>
            <p:ph type="body" idx="1"/>
          </p:nvPr>
        </p:nvSpPr>
        <p:spPr bwMode="auto">
          <a:xfrm>
            <a:off x="609600" y="1600200"/>
            <a:ext cx="109728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52" name="Rectangle 28"/>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atin typeface="Times" panose="02020603050405020304" pitchFamily="18" charset="0"/>
              </a:defRPr>
            </a:lvl1pPr>
          </a:lstStyle>
          <a:p>
            <a:fld id="{287AE35B-20C6-4856-BF47-50507ACB22F7}" type="slidenum">
              <a:rPr lang="en-ZA" smtClean="0"/>
              <a:pPr/>
              <a:t>‹#›</a:t>
            </a:fld>
            <a:endParaRPr lang="en-ZA"/>
          </a:p>
        </p:txBody>
      </p:sp>
    </p:spTree>
    <p:extLst>
      <p:ext uri="{BB962C8B-B14F-4D97-AF65-F5344CB8AC3E}">
        <p14:creationId xmlns:p14="http://schemas.microsoft.com/office/powerpoint/2010/main" val="26176831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spd="slow">
    <p:random/>
  </p:transition>
  <p:hf hdr="0" ftr="0" dt="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Arial" charset="0"/>
        </a:defRPr>
      </a:lvl2pPr>
      <a:lvl3pPr algn="ctr" rtl="0" eaLnBrk="1" fontAlgn="base" hangingPunct="1">
        <a:spcBef>
          <a:spcPct val="0"/>
        </a:spcBef>
        <a:spcAft>
          <a:spcPct val="0"/>
        </a:spcAft>
        <a:defRPr sz="3200" b="1">
          <a:solidFill>
            <a:schemeClr val="tx2"/>
          </a:solidFill>
          <a:latin typeface="Arial" charset="0"/>
        </a:defRPr>
      </a:lvl3pPr>
      <a:lvl4pPr algn="ctr" rtl="0" eaLnBrk="1" fontAlgn="base" hangingPunct="1">
        <a:spcBef>
          <a:spcPct val="0"/>
        </a:spcBef>
        <a:spcAft>
          <a:spcPct val="0"/>
        </a:spcAft>
        <a:defRPr sz="3200" b="1">
          <a:solidFill>
            <a:schemeClr val="tx2"/>
          </a:solidFill>
          <a:latin typeface="Arial" charset="0"/>
        </a:defRPr>
      </a:lvl4pPr>
      <a:lvl5pPr algn="ctr" rtl="0" eaLnBrk="1" fontAlgn="base" hangingPunct="1">
        <a:spcBef>
          <a:spcPct val="0"/>
        </a:spcBef>
        <a:spcAft>
          <a:spcPct val="0"/>
        </a:spcAft>
        <a:defRPr sz="3200" b="1">
          <a:solidFill>
            <a:schemeClr val="tx2"/>
          </a:solidFill>
          <a:latin typeface="Arial" charset="0"/>
        </a:defRPr>
      </a:lvl5pPr>
      <a:lvl6pPr marL="457189" algn="ctr" rtl="0" eaLnBrk="1" fontAlgn="base" hangingPunct="1">
        <a:spcBef>
          <a:spcPct val="0"/>
        </a:spcBef>
        <a:spcAft>
          <a:spcPct val="0"/>
        </a:spcAft>
        <a:defRPr sz="3200" b="1">
          <a:solidFill>
            <a:schemeClr val="tx2"/>
          </a:solidFill>
          <a:latin typeface="Arial" charset="0"/>
        </a:defRPr>
      </a:lvl6pPr>
      <a:lvl7pPr marL="914378" algn="ctr" rtl="0" eaLnBrk="1" fontAlgn="base" hangingPunct="1">
        <a:spcBef>
          <a:spcPct val="0"/>
        </a:spcBef>
        <a:spcAft>
          <a:spcPct val="0"/>
        </a:spcAft>
        <a:defRPr sz="3200" b="1">
          <a:solidFill>
            <a:schemeClr val="tx2"/>
          </a:solidFill>
          <a:latin typeface="Arial" charset="0"/>
        </a:defRPr>
      </a:lvl7pPr>
      <a:lvl8pPr marL="1371566" algn="ctr" rtl="0" eaLnBrk="1" fontAlgn="base" hangingPunct="1">
        <a:spcBef>
          <a:spcPct val="0"/>
        </a:spcBef>
        <a:spcAft>
          <a:spcPct val="0"/>
        </a:spcAft>
        <a:defRPr sz="3200" b="1">
          <a:solidFill>
            <a:schemeClr val="tx2"/>
          </a:solidFill>
          <a:latin typeface="Arial" charset="0"/>
        </a:defRPr>
      </a:lvl8pPr>
      <a:lvl9pPr marL="1828754" algn="ctr" rtl="0" eaLnBrk="1" fontAlgn="base" hangingPunct="1">
        <a:spcBef>
          <a:spcPct val="0"/>
        </a:spcBef>
        <a:spcAft>
          <a:spcPct val="0"/>
        </a:spcAft>
        <a:defRPr sz="3200" b="1">
          <a:solidFill>
            <a:schemeClr val="tx2"/>
          </a:solidFill>
          <a:latin typeface="Arial" charset="0"/>
        </a:defRPr>
      </a:lvl9pPr>
    </p:titleStyle>
    <p:bodyStyle>
      <a:lvl1pPr marL="341313" indent="-341313" algn="l" rtl="0" eaLnBrk="1" fontAlgn="base" hangingPunct="1">
        <a:spcBef>
          <a:spcPct val="20000"/>
        </a:spcBef>
        <a:spcAft>
          <a:spcPct val="0"/>
        </a:spcAft>
        <a:buChar char="•"/>
        <a:defRPr sz="2200">
          <a:solidFill>
            <a:schemeClr val="tx1"/>
          </a:solidFill>
          <a:latin typeface="+mn-lt"/>
          <a:ea typeface="+mn-ea"/>
          <a:cs typeface="+mn-cs"/>
        </a:defRPr>
      </a:lvl1pPr>
      <a:lvl2pPr marL="741363" indent="-284163" algn="l" rtl="0" eaLnBrk="1" fontAlgn="base" hangingPunct="1">
        <a:spcBef>
          <a:spcPct val="20000"/>
        </a:spcBef>
        <a:spcAft>
          <a:spcPct val="0"/>
        </a:spcAft>
        <a:buChar char="–"/>
        <a:defRPr sz="2000">
          <a:solidFill>
            <a:schemeClr val="tx1"/>
          </a:solidFill>
          <a:latin typeface="+mn-lt"/>
        </a:defRPr>
      </a:lvl2pPr>
      <a:lvl3pPr marL="1141413" indent="-227013" algn="l" rtl="0" eaLnBrk="1" fontAlgn="base" hangingPunct="1">
        <a:spcBef>
          <a:spcPct val="20000"/>
        </a:spcBef>
        <a:spcAft>
          <a:spcPct val="0"/>
        </a:spcAft>
        <a:buChar char="•"/>
        <a:defRPr sz="2400">
          <a:solidFill>
            <a:schemeClr val="tx1"/>
          </a:solidFill>
          <a:latin typeface="+mn-lt"/>
        </a:defRPr>
      </a:lvl3pPr>
      <a:lvl4pPr marL="1598613" indent="-227013" algn="l" rtl="0" eaLnBrk="1" fontAlgn="base" hangingPunct="1">
        <a:spcBef>
          <a:spcPct val="20000"/>
        </a:spcBef>
        <a:spcAft>
          <a:spcPct val="0"/>
        </a:spcAft>
        <a:buChar char="–"/>
        <a:defRPr sz="1600">
          <a:solidFill>
            <a:schemeClr val="tx1"/>
          </a:solidFill>
          <a:latin typeface="+mn-lt"/>
        </a:defRPr>
      </a:lvl4pPr>
      <a:lvl5pPr marL="2055813" indent="-227013" algn="l" rtl="0" eaLnBrk="1" fontAlgn="base" hangingPunct="1">
        <a:spcBef>
          <a:spcPct val="20000"/>
        </a:spcBef>
        <a:spcAft>
          <a:spcPct val="0"/>
        </a:spcAft>
        <a:buChar char="»"/>
        <a:defRPr sz="1400">
          <a:solidFill>
            <a:schemeClr val="tx1"/>
          </a:solidFill>
          <a:latin typeface="+mn-lt"/>
        </a:defRPr>
      </a:lvl5pPr>
      <a:lvl6pPr marL="2514537" indent="-228594" algn="l" rtl="0" eaLnBrk="1" fontAlgn="base" hangingPunct="1">
        <a:spcBef>
          <a:spcPct val="20000"/>
        </a:spcBef>
        <a:spcAft>
          <a:spcPct val="0"/>
        </a:spcAft>
        <a:buChar char="»"/>
        <a:defRPr sz="1400">
          <a:solidFill>
            <a:schemeClr val="tx1"/>
          </a:solidFill>
          <a:latin typeface="+mn-lt"/>
        </a:defRPr>
      </a:lvl6pPr>
      <a:lvl7pPr marL="2971726" indent="-228594" algn="l" rtl="0" eaLnBrk="1" fontAlgn="base" hangingPunct="1">
        <a:spcBef>
          <a:spcPct val="20000"/>
        </a:spcBef>
        <a:spcAft>
          <a:spcPct val="0"/>
        </a:spcAft>
        <a:buChar char="»"/>
        <a:defRPr sz="1400">
          <a:solidFill>
            <a:schemeClr val="tx1"/>
          </a:solidFill>
          <a:latin typeface="+mn-lt"/>
        </a:defRPr>
      </a:lvl7pPr>
      <a:lvl8pPr marL="3428915" indent="-228594" algn="l" rtl="0" eaLnBrk="1" fontAlgn="base" hangingPunct="1">
        <a:spcBef>
          <a:spcPct val="20000"/>
        </a:spcBef>
        <a:spcAft>
          <a:spcPct val="0"/>
        </a:spcAft>
        <a:buChar char="»"/>
        <a:defRPr sz="1400">
          <a:solidFill>
            <a:schemeClr val="tx1"/>
          </a:solidFill>
          <a:latin typeface="+mn-lt"/>
        </a:defRPr>
      </a:lvl8pPr>
      <a:lvl9pPr marL="3886103" indent="-228594" algn="l" rtl="0" eaLnBrk="1" fontAlgn="base" hangingPunct="1">
        <a:spcBef>
          <a:spcPct val="20000"/>
        </a:spcBef>
        <a:spcAft>
          <a:spcPct val="0"/>
        </a:spcAft>
        <a:buChar char="»"/>
        <a:defRPr sz="1400">
          <a:solidFill>
            <a:schemeClr val="tx1"/>
          </a:solidFill>
          <a:latin typeface="+mn-lt"/>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18"/>
          <p:cNvSpPr>
            <a:spLocks noChangeArrowheads="1"/>
          </p:cNvSpPr>
          <p:nvPr/>
        </p:nvSpPr>
        <p:spPr bwMode="auto">
          <a:xfrm>
            <a:off x="0" y="5715000"/>
            <a:ext cx="12192000" cy="76200"/>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sz="1800">
              <a:latin typeface="Times" panose="02020603050405020304" pitchFamily="18" charset="0"/>
            </a:endParaRPr>
          </a:p>
        </p:txBody>
      </p:sp>
      <p:pic>
        <p:nvPicPr>
          <p:cNvPr id="2051" name="Picture 20" descr="dirclogo"/>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04800" y="5943601"/>
            <a:ext cx="294640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Rectangle 25"/>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2053" name="Rectangle 26"/>
          <p:cNvSpPr>
            <a:spLocks noGrp="1" noChangeArrowheads="1"/>
          </p:cNvSpPr>
          <p:nvPr>
            <p:ph type="body" idx="1"/>
          </p:nvPr>
        </p:nvSpPr>
        <p:spPr bwMode="auto">
          <a:xfrm>
            <a:off x="609600" y="1600200"/>
            <a:ext cx="109728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52" name="Rectangle 28"/>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atin typeface="Times" panose="02020603050405020304" pitchFamily="18" charset="0"/>
              </a:defRPr>
            </a:lvl1pPr>
          </a:lstStyle>
          <a:p>
            <a:pPr>
              <a:defRPr/>
            </a:pPr>
            <a:fld id="{42130771-018B-40C4-8B4F-488CC8C5FF07}" type="slidenum">
              <a:rPr lang="en-US"/>
              <a:pPr>
                <a:defRPr/>
              </a:pPr>
              <a:t>‹#›</a:t>
            </a:fld>
            <a:endParaRPr lang="en-US"/>
          </a:p>
        </p:txBody>
      </p:sp>
    </p:spTree>
    <p:extLst>
      <p:ext uri="{BB962C8B-B14F-4D97-AF65-F5344CB8AC3E}">
        <p14:creationId xmlns:p14="http://schemas.microsoft.com/office/powerpoint/2010/main" val="342017296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ransition spd="slow">
    <p:random/>
  </p:transition>
  <p:hf hdr="0" ftr="0" dt="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Arial" charset="0"/>
        </a:defRPr>
      </a:lvl2pPr>
      <a:lvl3pPr algn="ctr" rtl="0" eaLnBrk="1" fontAlgn="base" hangingPunct="1">
        <a:spcBef>
          <a:spcPct val="0"/>
        </a:spcBef>
        <a:spcAft>
          <a:spcPct val="0"/>
        </a:spcAft>
        <a:defRPr sz="3200" b="1">
          <a:solidFill>
            <a:schemeClr val="tx2"/>
          </a:solidFill>
          <a:latin typeface="Arial" charset="0"/>
        </a:defRPr>
      </a:lvl3pPr>
      <a:lvl4pPr algn="ctr" rtl="0" eaLnBrk="1" fontAlgn="base" hangingPunct="1">
        <a:spcBef>
          <a:spcPct val="0"/>
        </a:spcBef>
        <a:spcAft>
          <a:spcPct val="0"/>
        </a:spcAft>
        <a:defRPr sz="3200" b="1">
          <a:solidFill>
            <a:schemeClr val="tx2"/>
          </a:solidFill>
          <a:latin typeface="Arial" charset="0"/>
        </a:defRPr>
      </a:lvl4pPr>
      <a:lvl5pPr algn="ctr" rtl="0" eaLnBrk="1" fontAlgn="base" hangingPunct="1">
        <a:spcBef>
          <a:spcPct val="0"/>
        </a:spcBef>
        <a:spcAft>
          <a:spcPct val="0"/>
        </a:spcAft>
        <a:defRPr sz="3200" b="1">
          <a:solidFill>
            <a:schemeClr val="tx2"/>
          </a:solidFill>
          <a:latin typeface="Arial" charset="0"/>
        </a:defRPr>
      </a:lvl5pPr>
      <a:lvl6pPr marL="457189" algn="ctr" rtl="0" eaLnBrk="1" fontAlgn="base" hangingPunct="1">
        <a:spcBef>
          <a:spcPct val="0"/>
        </a:spcBef>
        <a:spcAft>
          <a:spcPct val="0"/>
        </a:spcAft>
        <a:defRPr sz="3200" b="1">
          <a:solidFill>
            <a:schemeClr val="tx2"/>
          </a:solidFill>
          <a:latin typeface="Arial" charset="0"/>
        </a:defRPr>
      </a:lvl6pPr>
      <a:lvl7pPr marL="914378" algn="ctr" rtl="0" eaLnBrk="1" fontAlgn="base" hangingPunct="1">
        <a:spcBef>
          <a:spcPct val="0"/>
        </a:spcBef>
        <a:spcAft>
          <a:spcPct val="0"/>
        </a:spcAft>
        <a:defRPr sz="3200" b="1">
          <a:solidFill>
            <a:schemeClr val="tx2"/>
          </a:solidFill>
          <a:latin typeface="Arial" charset="0"/>
        </a:defRPr>
      </a:lvl7pPr>
      <a:lvl8pPr marL="1371566" algn="ctr" rtl="0" eaLnBrk="1" fontAlgn="base" hangingPunct="1">
        <a:spcBef>
          <a:spcPct val="0"/>
        </a:spcBef>
        <a:spcAft>
          <a:spcPct val="0"/>
        </a:spcAft>
        <a:defRPr sz="3200" b="1">
          <a:solidFill>
            <a:schemeClr val="tx2"/>
          </a:solidFill>
          <a:latin typeface="Arial" charset="0"/>
        </a:defRPr>
      </a:lvl8pPr>
      <a:lvl9pPr marL="1828754" algn="ctr" rtl="0" eaLnBrk="1" fontAlgn="base" hangingPunct="1">
        <a:spcBef>
          <a:spcPct val="0"/>
        </a:spcBef>
        <a:spcAft>
          <a:spcPct val="0"/>
        </a:spcAft>
        <a:defRPr sz="3200" b="1">
          <a:solidFill>
            <a:schemeClr val="tx2"/>
          </a:solidFill>
          <a:latin typeface="Arial" charset="0"/>
        </a:defRPr>
      </a:lvl9pPr>
    </p:titleStyle>
    <p:bodyStyle>
      <a:lvl1pPr marL="341313" indent="-341313" algn="l" rtl="0" eaLnBrk="1" fontAlgn="base" hangingPunct="1">
        <a:spcBef>
          <a:spcPct val="20000"/>
        </a:spcBef>
        <a:spcAft>
          <a:spcPct val="0"/>
        </a:spcAft>
        <a:buChar char="•"/>
        <a:defRPr sz="2200">
          <a:solidFill>
            <a:schemeClr val="tx1"/>
          </a:solidFill>
          <a:latin typeface="+mn-lt"/>
          <a:ea typeface="+mn-ea"/>
          <a:cs typeface="+mn-cs"/>
        </a:defRPr>
      </a:lvl1pPr>
      <a:lvl2pPr marL="741363" indent="-284163" algn="l" rtl="0" eaLnBrk="1" fontAlgn="base" hangingPunct="1">
        <a:spcBef>
          <a:spcPct val="20000"/>
        </a:spcBef>
        <a:spcAft>
          <a:spcPct val="0"/>
        </a:spcAft>
        <a:buChar char="–"/>
        <a:defRPr sz="2000">
          <a:solidFill>
            <a:schemeClr val="tx1"/>
          </a:solidFill>
          <a:latin typeface="+mn-lt"/>
        </a:defRPr>
      </a:lvl2pPr>
      <a:lvl3pPr marL="1141413" indent="-227013" algn="l" rtl="0" eaLnBrk="1" fontAlgn="base" hangingPunct="1">
        <a:spcBef>
          <a:spcPct val="20000"/>
        </a:spcBef>
        <a:spcAft>
          <a:spcPct val="0"/>
        </a:spcAft>
        <a:buChar char="•"/>
        <a:defRPr sz="2400">
          <a:solidFill>
            <a:schemeClr val="tx1"/>
          </a:solidFill>
          <a:latin typeface="+mn-lt"/>
        </a:defRPr>
      </a:lvl3pPr>
      <a:lvl4pPr marL="1598613" indent="-227013" algn="l" rtl="0" eaLnBrk="1" fontAlgn="base" hangingPunct="1">
        <a:spcBef>
          <a:spcPct val="20000"/>
        </a:spcBef>
        <a:spcAft>
          <a:spcPct val="0"/>
        </a:spcAft>
        <a:buChar char="–"/>
        <a:defRPr sz="1600">
          <a:solidFill>
            <a:schemeClr val="tx1"/>
          </a:solidFill>
          <a:latin typeface="+mn-lt"/>
        </a:defRPr>
      </a:lvl4pPr>
      <a:lvl5pPr marL="2055813" indent="-227013" algn="l" rtl="0" eaLnBrk="1" fontAlgn="base" hangingPunct="1">
        <a:spcBef>
          <a:spcPct val="20000"/>
        </a:spcBef>
        <a:spcAft>
          <a:spcPct val="0"/>
        </a:spcAft>
        <a:buChar char="»"/>
        <a:defRPr sz="1400">
          <a:solidFill>
            <a:schemeClr val="tx1"/>
          </a:solidFill>
          <a:latin typeface="+mn-lt"/>
        </a:defRPr>
      </a:lvl5pPr>
      <a:lvl6pPr marL="2514537" indent="-228594" algn="l" rtl="0" eaLnBrk="1" fontAlgn="base" hangingPunct="1">
        <a:spcBef>
          <a:spcPct val="20000"/>
        </a:spcBef>
        <a:spcAft>
          <a:spcPct val="0"/>
        </a:spcAft>
        <a:buChar char="»"/>
        <a:defRPr sz="1400">
          <a:solidFill>
            <a:schemeClr val="tx1"/>
          </a:solidFill>
          <a:latin typeface="+mn-lt"/>
        </a:defRPr>
      </a:lvl6pPr>
      <a:lvl7pPr marL="2971726" indent="-228594" algn="l" rtl="0" eaLnBrk="1" fontAlgn="base" hangingPunct="1">
        <a:spcBef>
          <a:spcPct val="20000"/>
        </a:spcBef>
        <a:spcAft>
          <a:spcPct val="0"/>
        </a:spcAft>
        <a:buChar char="»"/>
        <a:defRPr sz="1400">
          <a:solidFill>
            <a:schemeClr val="tx1"/>
          </a:solidFill>
          <a:latin typeface="+mn-lt"/>
        </a:defRPr>
      </a:lvl7pPr>
      <a:lvl8pPr marL="3428915" indent="-228594" algn="l" rtl="0" eaLnBrk="1" fontAlgn="base" hangingPunct="1">
        <a:spcBef>
          <a:spcPct val="20000"/>
        </a:spcBef>
        <a:spcAft>
          <a:spcPct val="0"/>
        </a:spcAft>
        <a:buChar char="»"/>
        <a:defRPr sz="1400">
          <a:solidFill>
            <a:schemeClr val="tx1"/>
          </a:solidFill>
          <a:latin typeface="+mn-lt"/>
        </a:defRPr>
      </a:lvl8pPr>
      <a:lvl9pPr marL="3886103" indent="-228594" algn="l" rtl="0" eaLnBrk="1" fontAlgn="base" hangingPunct="1">
        <a:spcBef>
          <a:spcPct val="20000"/>
        </a:spcBef>
        <a:spcAft>
          <a:spcPct val="0"/>
        </a:spcAft>
        <a:buChar char="»"/>
        <a:defRPr sz="1400">
          <a:solidFill>
            <a:schemeClr val="tx1"/>
          </a:solidFill>
          <a:latin typeface="+mn-lt"/>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18"/>
          <p:cNvSpPr>
            <a:spLocks noChangeArrowheads="1"/>
          </p:cNvSpPr>
          <p:nvPr/>
        </p:nvSpPr>
        <p:spPr bwMode="auto">
          <a:xfrm>
            <a:off x="0" y="5715000"/>
            <a:ext cx="12192000" cy="76200"/>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sz="1800">
              <a:solidFill>
                <a:srgbClr val="000000"/>
              </a:solidFill>
              <a:latin typeface="Times" panose="02020603050405020304" pitchFamily="18" charset="0"/>
            </a:endParaRPr>
          </a:p>
        </p:txBody>
      </p:sp>
      <p:pic>
        <p:nvPicPr>
          <p:cNvPr id="3075" name="Picture 20" descr="dirclogo"/>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04800" y="5943601"/>
            <a:ext cx="294640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Rectangle 25"/>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3077" name="Rectangle 26"/>
          <p:cNvSpPr>
            <a:spLocks noGrp="1" noChangeArrowheads="1"/>
          </p:cNvSpPr>
          <p:nvPr>
            <p:ph type="body" idx="1"/>
          </p:nvPr>
        </p:nvSpPr>
        <p:spPr bwMode="auto">
          <a:xfrm>
            <a:off x="609600" y="1600200"/>
            <a:ext cx="109728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52" name="Rectangle 28"/>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solidFill>
                  <a:srgbClr val="000000"/>
                </a:solidFill>
                <a:latin typeface="Times" panose="02020603050405020304" pitchFamily="18" charset="0"/>
              </a:defRPr>
            </a:lvl1pPr>
          </a:lstStyle>
          <a:p>
            <a:pPr>
              <a:defRPr/>
            </a:pPr>
            <a:fld id="{7FDBE960-E515-440A-80E5-BF1A6430439E}" type="slidenum">
              <a:rPr lang="en-US"/>
              <a:pPr>
                <a:defRPr/>
              </a:pPr>
              <a:t>‹#›</a:t>
            </a:fld>
            <a:endParaRPr lang="en-US"/>
          </a:p>
        </p:txBody>
      </p:sp>
    </p:spTree>
    <p:extLst>
      <p:ext uri="{BB962C8B-B14F-4D97-AF65-F5344CB8AC3E}">
        <p14:creationId xmlns:p14="http://schemas.microsoft.com/office/powerpoint/2010/main" val="3321902968"/>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transition spd="slow">
    <p:random/>
  </p:transition>
  <p:hf hdr="0" ftr="0" dt="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Arial" charset="0"/>
        </a:defRPr>
      </a:lvl2pPr>
      <a:lvl3pPr algn="ctr" rtl="0" eaLnBrk="1" fontAlgn="base" hangingPunct="1">
        <a:spcBef>
          <a:spcPct val="0"/>
        </a:spcBef>
        <a:spcAft>
          <a:spcPct val="0"/>
        </a:spcAft>
        <a:defRPr sz="3200" b="1">
          <a:solidFill>
            <a:schemeClr val="tx2"/>
          </a:solidFill>
          <a:latin typeface="Arial" charset="0"/>
        </a:defRPr>
      </a:lvl3pPr>
      <a:lvl4pPr algn="ctr" rtl="0" eaLnBrk="1" fontAlgn="base" hangingPunct="1">
        <a:spcBef>
          <a:spcPct val="0"/>
        </a:spcBef>
        <a:spcAft>
          <a:spcPct val="0"/>
        </a:spcAft>
        <a:defRPr sz="3200" b="1">
          <a:solidFill>
            <a:schemeClr val="tx2"/>
          </a:solidFill>
          <a:latin typeface="Arial" charset="0"/>
        </a:defRPr>
      </a:lvl4pPr>
      <a:lvl5pPr algn="ctr" rtl="0" eaLnBrk="1" fontAlgn="base" hangingPunct="1">
        <a:spcBef>
          <a:spcPct val="0"/>
        </a:spcBef>
        <a:spcAft>
          <a:spcPct val="0"/>
        </a:spcAft>
        <a:defRPr sz="3200" b="1">
          <a:solidFill>
            <a:schemeClr val="tx2"/>
          </a:solidFill>
          <a:latin typeface="Arial" charset="0"/>
        </a:defRPr>
      </a:lvl5pPr>
      <a:lvl6pPr marL="457189" algn="ctr" rtl="0" eaLnBrk="1" fontAlgn="base" hangingPunct="1">
        <a:spcBef>
          <a:spcPct val="0"/>
        </a:spcBef>
        <a:spcAft>
          <a:spcPct val="0"/>
        </a:spcAft>
        <a:defRPr sz="3200" b="1">
          <a:solidFill>
            <a:schemeClr val="tx2"/>
          </a:solidFill>
          <a:latin typeface="Arial" charset="0"/>
        </a:defRPr>
      </a:lvl6pPr>
      <a:lvl7pPr marL="914378" algn="ctr" rtl="0" eaLnBrk="1" fontAlgn="base" hangingPunct="1">
        <a:spcBef>
          <a:spcPct val="0"/>
        </a:spcBef>
        <a:spcAft>
          <a:spcPct val="0"/>
        </a:spcAft>
        <a:defRPr sz="3200" b="1">
          <a:solidFill>
            <a:schemeClr val="tx2"/>
          </a:solidFill>
          <a:latin typeface="Arial" charset="0"/>
        </a:defRPr>
      </a:lvl7pPr>
      <a:lvl8pPr marL="1371566" algn="ctr" rtl="0" eaLnBrk="1" fontAlgn="base" hangingPunct="1">
        <a:spcBef>
          <a:spcPct val="0"/>
        </a:spcBef>
        <a:spcAft>
          <a:spcPct val="0"/>
        </a:spcAft>
        <a:defRPr sz="3200" b="1">
          <a:solidFill>
            <a:schemeClr val="tx2"/>
          </a:solidFill>
          <a:latin typeface="Arial" charset="0"/>
        </a:defRPr>
      </a:lvl8pPr>
      <a:lvl9pPr marL="1828754" algn="ctr" rtl="0" eaLnBrk="1" fontAlgn="base" hangingPunct="1">
        <a:spcBef>
          <a:spcPct val="0"/>
        </a:spcBef>
        <a:spcAft>
          <a:spcPct val="0"/>
        </a:spcAft>
        <a:defRPr sz="3200" b="1">
          <a:solidFill>
            <a:schemeClr val="tx2"/>
          </a:solidFill>
          <a:latin typeface="Arial" charset="0"/>
        </a:defRPr>
      </a:lvl9pPr>
    </p:titleStyle>
    <p:bodyStyle>
      <a:lvl1pPr marL="341313" indent="-341313" algn="l" rtl="0" eaLnBrk="1" fontAlgn="base" hangingPunct="1">
        <a:spcBef>
          <a:spcPct val="20000"/>
        </a:spcBef>
        <a:spcAft>
          <a:spcPct val="0"/>
        </a:spcAft>
        <a:buChar char="•"/>
        <a:defRPr sz="2200">
          <a:solidFill>
            <a:schemeClr val="tx1"/>
          </a:solidFill>
          <a:latin typeface="+mn-lt"/>
          <a:ea typeface="+mn-ea"/>
          <a:cs typeface="+mn-cs"/>
        </a:defRPr>
      </a:lvl1pPr>
      <a:lvl2pPr marL="741363" indent="-284163" algn="l" rtl="0" eaLnBrk="1" fontAlgn="base" hangingPunct="1">
        <a:spcBef>
          <a:spcPct val="20000"/>
        </a:spcBef>
        <a:spcAft>
          <a:spcPct val="0"/>
        </a:spcAft>
        <a:buChar char="–"/>
        <a:defRPr sz="2000">
          <a:solidFill>
            <a:schemeClr val="tx1"/>
          </a:solidFill>
          <a:latin typeface="+mn-lt"/>
        </a:defRPr>
      </a:lvl2pPr>
      <a:lvl3pPr marL="1141413" indent="-227013" algn="l" rtl="0" eaLnBrk="1" fontAlgn="base" hangingPunct="1">
        <a:spcBef>
          <a:spcPct val="20000"/>
        </a:spcBef>
        <a:spcAft>
          <a:spcPct val="0"/>
        </a:spcAft>
        <a:buChar char="•"/>
        <a:defRPr sz="2400">
          <a:solidFill>
            <a:schemeClr val="tx1"/>
          </a:solidFill>
          <a:latin typeface="+mn-lt"/>
        </a:defRPr>
      </a:lvl3pPr>
      <a:lvl4pPr marL="1598613" indent="-227013" algn="l" rtl="0" eaLnBrk="1" fontAlgn="base" hangingPunct="1">
        <a:spcBef>
          <a:spcPct val="20000"/>
        </a:spcBef>
        <a:spcAft>
          <a:spcPct val="0"/>
        </a:spcAft>
        <a:buChar char="–"/>
        <a:defRPr sz="1600">
          <a:solidFill>
            <a:schemeClr val="tx1"/>
          </a:solidFill>
          <a:latin typeface="+mn-lt"/>
        </a:defRPr>
      </a:lvl4pPr>
      <a:lvl5pPr marL="2055813" indent="-227013" algn="l" rtl="0" eaLnBrk="1" fontAlgn="base" hangingPunct="1">
        <a:spcBef>
          <a:spcPct val="20000"/>
        </a:spcBef>
        <a:spcAft>
          <a:spcPct val="0"/>
        </a:spcAft>
        <a:buChar char="»"/>
        <a:defRPr sz="1400">
          <a:solidFill>
            <a:schemeClr val="tx1"/>
          </a:solidFill>
          <a:latin typeface="+mn-lt"/>
        </a:defRPr>
      </a:lvl5pPr>
      <a:lvl6pPr marL="2514537" indent="-228594" algn="l" rtl="0" eaLnBrk="1" fontAlgn="base" hangingPunct="1">
        <a:spcBef>
          <a:spcPct val="20000"/>
        </a:spcBef>
        <a:spcAft>
          <a:spcPct val="0"/>
        </a:spcAft>
        <a:buChar char="»"/>
        <a:defRPr sz="1400">
          <a:solidFill>
            <a:schemeClr val="tx1"/>
          </a:solidFill>
          <a:latin typeface="+mn-lt"/>
        </a:defRPr>
      </a:lvl6pPr>
      <a:lvl7pPr marL="2971726" indent="-228594" algn="l" rtl="0" eaLnBrk="1" fontAlgn="base" hangingPunct="1">
        <a:spcBef>
          <a:spcPct val="20000"/>
        </a:spcBef>
        <a:spcAft>
          <a:spcPct val="0"/>
        </a:spcAft>
        <a:buChar char="»"/>
        <a:defRPr sz="1400">
          <a:solidFill>
            <a:schemeClr val="tx1"/>
          </a:solidFill>
          <a:latin typeface="+mn-lt"/>
        </a:defRPr>
      </a:lvl7pPr>
      <a:lvl8pPr marL="3428915" indent="-228594" algn="l" rtl="0" eaLnBrk="1" fontAlgn="base" hangingPunct="1">
        <a:spcBef>
          <a:spcPct val="20000"/>
        </a:spcBef>
        <a:spcAft>
          <a:spcPct val="0"/>
        </a:spcAft>
        <a:buChar char="»"/>
        <a:defRPr sz="1400">
          <a:solidFill>
            <a:schemeClr val="tx1"/>
          </a:solidFill>
          <a:latin typeface="+mn-lt"/>
        </a:defRPr>
      </a:lvl8pPr>
      <a:lvl9pPr marL="3886103" indent="-228594" algn="l" rtl="0" eaLnBrk="1" fontAlgn="base" hangingPunct="1">
        <a:spcBef>
          <a:spcPct val="20000"/>
        </a:spcBef>
        <a:spcAft>
          <a:spcPct val="0"/>
        </a:spcAft>
        <a:buChar char="»"/>
        <a:defRPr sz="1400">
          <a:solidFill>
            <a:schemeClr val="tx1"/>
          </a:solidFill>
          <a:latin typeface="+mn-lt"/>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18"/>
          <p:cNvSpPr>
            <a:spLocks noChangeArrowheads="1"/>
          </p:cNvSpPr>
          <p:nvPr/>
        </p:nvSpPr>
        <p:spPr bwMode="auto">
          <a:xfrm>
            <a:off x="0" y="5715000"/>
            <a:ext cx="12192000" cy="76200"/>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sz="1800">
              <a:solidFill>
                <a:srgbClr val="000000"/>
              </a:solidFill>
              <a:latin typeface="Times" panose="02020603050405020304" pitchFamily="18" charset="0"/>
            </a:endParaRPr>
          </a:p>
        </p:txBody>
      </p:sp>
      <p:pic>
        <p:nvPicPr>
          <p:cNvPr id="4099" name="Picture 20" descr="dirclogo"/>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04800" y="5943601"/>
            <a:ext cx="294640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Rectangle 25"/>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4101" name="Rectangle 26"/>
          <p:cNvSpPr>
            <a:spLocks noGrp="1" noChangeArrowheads="1"/>
          </p:cNvSpPr>
          <p:nvPr>
            <p:ph type="body" idx="1"/>
          </p:nvPr>
        </p:nvSpPr>
        <p:spPr bwMode="auto">
          <a:xfrm>
            <a:off x="609600" y="1600200"/>
            <a:ext cx="109728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52" name="Rectangle 28"/>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fontAlgn="auto" hangingPunct="1">
              <a:spcBef>
                <a:spcPts val="0"/>
              </a:spcBef>
              <a:spcAft>
                <a:spcPts val="0"/>
              </a:spcAft>
              <a:defRPr sz="1000">
                <a:solidFill>
                  <a:srgbClr val="000000"/>
                </a:solidFill>
                <a:latin typeface="Times"/>
              </a:defRPr>
            </a:lvl1pPr>
          </a:lstStyle>
          <a:p>
            <a:pPr>
              <a:defRPr/>
            </a:pPr>
            <a:fld id="{3F5D00C0-73F0-4089-B899-6328957381C6}" type="slidenum">
              <a:rPr lang="en-US"/>
              <a:pPr>
                <a:defRPr/>
              </a:pPr>
              <a:t>‹#›</a:t>
            </a:fld>
            <a:endParaRPr lang="en-US"/>
          </a:p>
        </p:txBody>
      </p:sp>
    </p:spTree>
    <p:extLst>
      <p:ext uri="{BB962C8B-B14F-4D97-AF65-F5344CB8AC3E}">
        <p14:creationId xmlns:p14="http://schemas.microsoft.com/office/powerpoint/2010/main" val="2185423510"/>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Lst>
  <p:transition spd="slow">
    <p:random/>
  </p:transition>
  <p:hf hdr="0" ftr="0" dt="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Arial" charset="0"/>
        </a:defRPr>
      </a:lvl2pPr>
      <a:lvl3pPr algn="ctr" rtl="0" eaLnBrk="1" fontAlgn="base" hangingPunct="1">
        <a:spcBef>
          <a:spcPct val="0"/>
        </a:spcBef>
        <a:spcAft>
          <a:spcPct val="0"/>
        </a:spcAft>
        <a:defRPr sz="3200" b="1">
          <a:solidFill>
            <a:schemeClr val="tx2"/>
          </a:solidFill>
          <a:latin typeface="Arial" charset="0"/>
        </a:defRPr>
      </a:lvl3pPr>
      <a:lvl4pPr algn="ctr" rtl="0" eaLnBrk="1" fontAlgn="base" hangingPunct="1">
        <a:spcBef>
          <a:spcPct val="0"/>
        </a:spcBef>
        <a:spcAft>
          <a:spcPct val="0"/>
        </a:spcAft>
        <a:defRPr sz="3200" b="1">
          <a:solidFill>
            <a:schemeClr val="tx2"/>
          </a:solidFill>
          <a:latin typeface="Arial" charset="0"/>
        </a:defRPr>
      </a:lvl4pPr>
      <a:lvl5pPr algn="ctr" rtl="0" eaLnBrk="1" fontAlgn="base" hangingPunct="1">
        <a:spcBef>
          <a:spcPct val="0"/>
        </a:spcBef>
        <a:spcAft>
          <a:spcPct val="0"/>
        </a:spcAft>
        <a:defRPr sz="3200" b="1">
          <a:solidFill>
            <a:schemeClr val="tx2"/>
          </a:solidFill>
          <a:latin typeface="Arial" charset="0"/>
        </a:defRPr>
      </a:lvl5pPr>
      <a:lvl6pPr marL="457189" algn="ctr" rtl="0" eaLnBrk="1" fontAlgn="base" hangingPunct="1">
        <a:spcBef>
          <a:spcPct val="0"/>
        </a:spcBef>
        <a:spcAft>
          <a:spcPct val="0"/>
        </a:spcAft>
        <a:defRPr sz="3200" b="1">
          <a:solidFill>
            <a:schemeClr val="tx2"/>
          </a:solidFill>
          <a:latin typeface="Arial" charset="0"/>
        </a:defRPr>
      </a:lvl6pPr>
      <a:lvl7pPr marL="914378" algn="ctr" rtl="0" eaLnBrk="1" fontAlgn="base" hangingPunct="1">
        <a:spcBef>
          <a:spcPct val="0"/>
        </a:spcBef>
        <a:spcAft>
          <a:spcPct val="0"/>
        </a:spcAft>
        <a:defRPr sz="3200" b="1">
          <a:solidFill>
            <a:schemeClr val="tx2"/>
          </a:solidFill>
          <a:latin typeface="Arial" charset="0"/>
        </a:defRPr>
      </a:lvl7pPr>
      <a:lvl8pPr marL="1371566" algn="ctr" rtl="0" eaLnBrk="1" fontAlgn="base" hangingPunct="1">
        <a:spcBef>
          <a:spcPct val="0"/>
        </a:spcBef>
        <a:spcAft>
          <a:spcPct val="0"/>
        </a:spcAft>
        <a:defRPr sz="3200" b="1">
          <a:solidFill>
            <a:schemeClr val="tx2"/>
          </a:solidFill>
          <a:latin typeface="Arial" charset="0"/>
        </a:defRPr>
      </a:lvl8pPr>
      <a:lvl9pPr marL="1828754" algn="ctr" rtl="0" eaLnBrk="1" fontAlgn="base" hangingPunct="1">
        <a:spcBef>
          <a:spcPct val="0"/>
        </a:spcBef>
        <a:spcAft>
          <a:spcPct val="0"/>
        </a:spcAft>
        <a:defRPr sz="3200" b="1">
          <a:solidFill>
            <a:schemeClr val="tx2"/>
          </a:solidFill>
          <a:latin typeface="Arial" charset="0"/>
        </a:defRPr>
      </a:lvl9pPr>
    </p:titleStyle>
    <p:bodyStyle>
      <a:lvl1pPr marL="341313" indent="-341313" algn="l" rtl="0" eaLnBrk="1" fontAlgn="base" hangingPunct="1">
        <a:spcBef>
          <a:spcPct val="20000"/>
        </a:spcBef>
        <a:spcAft>
          <a:spcPct val="0"/>
        </a:spcAft>
        <a:buChar char="•"/>
        <a:defRPr sz="2200">
          <a:solidFill>
            <a:schemeClr val="tx1"/>
          </a:solidFill>
          <a:latin typeface="+mn-lt"/>
          <a:ea typeface="+mn-ea"/>
          <a:cs typeface="+mn-cs"/>
        </a:defRPr>
      </a:lvl1pPr>
      <a:lvl2pPr marL="741363" indent="-284163" algn="l" rtl="0" eaLnBrk="1" fontAlgn="base" hangingPunct="1">
        <a:spcBef>
          <a:spcPct val="20000"/>
        </a:spcBef>
        <a:spcAft>
          <a:spcPct val="0"/>
        </a:spcAft>
        <a:buChar char="–"/>
        <a:defRPr sz="2000">
          <a:solidFill>
            <a:schemeClr val="tx1"/>
          </a:solidFill>
          <a:latin typeface="+mn-lt"/>
        </a:defRPr>
      </a:lvl2pPr>
      <a:lvl3pPr marL="1141413" indent="-227013" algn="l" rtl="0" eaLnBrk="1" fontAlgn="base" hangingPunct="1">
        <a:spcBef>
          <a:spcPct val="20000"/>
        </a:spcBef>
        <a:spcAft>
          <a:spcPct val="0"/>
        </a:spcAft>
        <a:buChar char="•"/>
        <a:defRPr sz="2400">
          <a:solidFill>
            <a:schemeClr val="tx1"/>
          </a:solidFill>
          <a:latin typeface="+mn-lt"/>
        </a:defRPr>
      </a:lvl3pPr>
      <a:lvl4pPr marL="1598613" indent="-227013" algn="l" rtl="0" eaLnBrk="1" fontAlgn="base" hangingPunct="1">
        <a:spcBef>
          <a:spcPct val="20000"/>
        </a:spcBef>
        <a:spcAft>
          <a:spcPct val="0"/>
        </a:spcAft>
        <a:buChar char="–"/>
        <a:defRPr sz="1600">
          <a:solidFill>
            <a:schemeClr val="tx1"/>
          </a:solidFill>
          <a:latin typeface="+mn-lt"/>
        </a:defRPr>
      </a:lvl4pPr>
      <a:lvl5pPr marL="2055813" indent="-227013" algn="l" rtl="0" eaLnBrk="1" fontAlgn="base" hangingPunct="1">
        <a:spcBef>
          <a:spcPct val="20000"/>
        </a:spcBef>
        <a:spcAft>
          <a:spcPct val="0"/>
        </a:spcAft>
        <a:buChar char="»"/>
        <a:defRPr sz="1400">
          <a:solidFill>
            <a:schemeClr val="tx1"/>
          </a:solidFill>
          <a:latin typeface="+mn-lt"/>
        </a:defRPr>
      </a:lvl5pPr>
      <a:lvl6pPr marL="2514537" indent="-228594" algn="l" rtl="0" eaLnBrk="1" fontAlgn="base" hangingPunct="1">
        <a:spcBef>
          <a:spcPct val="20000"/>
        </a:spcBef>
        <a:spcAft>
          <a:spcPct val="0"/>
        </a:spcAft>
        <a:buChar char="»"/>
        <a:defRPr sz="1400">
          <a:solidFill>
            <a:schemeClr val="tx1"/>
          </a:solidFill>
          <a:latin typeface="+mn-lt"/>
        </a:defRPr>
      </a:lvl6pPr>
      <a:lvl7pPr marL="2971726" indent="-228594" algn="l" rtl="0" eaLnBrk="1" fontAlgn="base" hangingPunct="1">
        <a:spcBef>
          <a:spcPct val="20000"/>
        </a:spcBef>
        <a:spcAft>
          <a:spcPct val="0"/>
        </a:spcAft>
        <a:buChar char="»"/>
        <a:defRPr sz="1400">
          <a:solidFill>
            <a:schemeClr val="tx1"/>
          </a:solidFill>
          <a:latin typeface="+mn-lt"/>
        </a:defRPr>
      </a:lvl7pPr>
      <a:lvl8pPr marL="3428915" indent="-228594" algn="l" rtl="0" eaLnBrk="1" fontAlgn="base" hangingPunct="1">
        <a:spcBef>
          <a:spcPct val="20000"/>
        </a:spcBef>
        <a:spcAft>
          <a:spcPct val="0"/>
        </a:spcAft>
        <a:buChar char="»"/>
        <a:defRPr sz="1400">
          <a:solidFill>
            <a:schemeClr val="tx1"/>
          </a:solidFill>
          <a:latin typeface="+mn-lt"/>
        </a:defRPr>
      </a:lvl8pPr>
      <a:lvl9pPr marL="3886103" indent="-228594" algn="l" rtl="0" eaLnBrk="1" fontAlgn="base" hangingPunct="1">
        <a:spcBef>
          <a:spcPct val="20000"/>
        </a:spcBef>
        <a:spcAft>
          <a:spcPct val="0"/>
        </a:spcAft>
        <a:buChar char="»"/>
        <a:defRPr sz="1400">
          <a:solidFill>
            <a:schemeClr val="tx1"/>
          </a:solidFill>
          <a:latin typeface="+mn-lt"/>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18"/>
          <p:cNvSpPr>
            <a:spLocks noChangeArrowheads="1"/>
          </p:cNvSpPr>
          <p:nvPr/>
        </p:nvSpPr>
        <p:spPr bwMode="auto">
          <a:xfrm>
            <a:off x="0" y="5715000"/>
            <a:ext cx="12192000" cy="76200"/>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sz="1800">
              <a:latin typeface="Times" panose="02020603050405020304" pitchFamily="18" charset="0"/>
            </a:endParaRPr>
          </a:p>
        </p:txBody>
      </p:sp>
      <p:pic>
        <p:nvPicPr>
          <p:cNvPr id="1027" name="Picture 20" descr="dirclogo"/>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04800" y="5943601"/>
            <a:ext cx="294640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25"/>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9" name="Rectangle 26"/>
          <p:cNvSpPr>
            <a:spLocks noGrp="1" noChangeArrowheads="1"/>
          </p:cNvSpPr>
          <p:nvPr>
            <p:ph type="body" idx="1"/>
          </p:nvPr>
        </p:nvSpPr>
        <p:spPr bwMode="auto">
          <a:xfrm>
            <a:off x="609600" y="1600200"/>
            <a:ext cx="109728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52" name="Rectangle 28"/>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atin typeface="Times" panose="02020603050405020304" pitchFamily="18" charset="0"/>
              </a:defRPr>
            </a:lvl1pPr>
          </a:lstStyle>
          <a:p>
            <a:fld id="{287AE35B-20C6-4856-BF47-50507ACB22F7}" type="slidenum">
              <a:rPr lang="en-ZA" smtClean="0"/>
              <a:pPr/>
              <a:t>‹#›</a:t>
            </a:fld>
            <a:endParaRPr lang="en-ZA"/>
          </a:p>
        </p:txBody>
      </p:sp>
    </p:spTree>
    <p:extLst>
      <p:ext uri="{BB962C8B-B14F-4D97-AF65-F5344CB8AC3E}">
        <p14:creationId xmlns:p14="http://schemas.microsoft.com/office/powerpoint/2010/main" val="1757490676"/>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Lst>
  <p:transition spd="slow">
    <p:random/>
  </p:transition>
  <p:hf hdr="0" ftr="0" dt="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Arial" charset="0"/>
        </a:defRPr>
      </a:lvl2pPr>
      <a:lvl3pPr algn="ctr" rtl="0" eaLnBrk="1" fontAlgn="base" hangingPunct="1">
        <a:spcBef>
          <a:spcPct val="0"/>
        </a:spcBef>
        <a:spcAft>
          <a:spcPct val="0"/>
        </a:spcAft>
        <a:defRPr sz="3200" b="1">
          <a:solidFill>
            <a:schemeClr val="tx2"/>
          </a:solidFill>
          <a:latin typeface="Arial" charset="0"/>
        </a:defRPr>
      </a:lvl3pPr>
      <a:lvl4pPr algn="ctr" rtl="0" eaLnBrk="1" fontAlgn="base" hangingPunct="1">
        <a:spcBef>
          <a:spcPct val="0"/>
        </a:spcBef>
        <a:spcAft>
          <a:spcPct val="0"/>
        </a:spcAft>
        <a:defRPr sz="3200" b="1">
          <a:solidFill>
            <a:schemeClr val="tx2"/>
          </a:solidFill>
          <a:latin typeface="Arial" charset="0"/>
        </a:defRPr>
      </a:lvl4pPr>
      <a:lvl5pPr algn="ctr" rtl="0" eaLnBrk="1" fontAlgn="base" hangingPunct="1">
        <a:spcBef>
          <a:spcPct val="0"/>
        </a:spcBef>
        <a:spcAft>
          <a:spcPct val="0"/>
        </a:spcAft>
        <a:defRPr sz="3200" b="1">
          <a:solidFill>
            <a:schemeClr val="tx2"/>
          </a:solidFill>
          <a:latin typeface="Arial" charset="0"/>
        </a:defRPr>
      </a:lvl5pPr>
      <a:lvl6pPr marL="457189" algn="ctr" rtl="0" eaLnBrk="1" fontAlgn="base" hangingPunct="1">
        <a:spcBef>
          <a:spcPct val="0"/>
        </a:spcBef>
        <a:spcAft>
          <a:spcPct val="0"/>
        </a:spcAft>
        <a:defRPr sz="3200" b="1">
          <a:solidFill>
            <a:schemeClr val="tx2"/>
          </a:solidFill>
          <a:latin typeface="Arial" charset="0"/>
        </a:defRPr>
      </a:lvl6pPr>
      <a:lvl7pPr marL="914378" algn="ctr" rtl="0" eaLnBrk="1" fontAlgn="base" hangingPunct="1">
        <a:spcBef>
          <a:spcPct val="0"/>
        </a:spcBef>
        <a:spcAft>
          <a:spcPct val="0"/>
        </a:spcAft>
        <a:defRPr sz="3200" b="1">
          <a:solidFill>
            <a:schemeClr val="tx2"/>
          </a:solidFill>
          <a:latin typeface="Arial" charset="0"/>
        </a:defRPr>
      </a:lvl7pPr>
      <a:lvl8pPr marL="1371566" algn="ctr" rtl="0" eaLnBrk="1" fontAlgn="base" hangingPunct="1">
        <a:spcBef>
          <a:spcPct val="0"/>
        </a:spcBef>
        <a:spcAft>
          <a:spcPct val="0"/>
        </a:spcAft>
        <a:defRPr sz="3200" b="1">
          <a:solidFill>
            <a:schemeClr val="tx2"/>
          </a:solidFill>
          <a:latin typeface="Arial" charset="0"/>
        </a:defRPr>
      </a:lvl8pPr>
      <a:lvl9pPr marL="1828754" algn="ctr" rtl="0" eaLnBrk="1" fontAlgn="base" hangingPunct="1">
        <a:spcBef>
          <a:spcPct val="0"/>
        </a:spcBef>
        <a:spcAft>
          <a:spcPct val="0"/>
        </a:spcAft>
        <a:defRPr sz="3200" b="1">
          <a:solidFill>
            <a:schemeClr val="tx2"/>
          </a:solidFill>
          <a:latin typeface="Arial" charset="0"/>
        </a:defRPr>
      </a:lvl9pPr>
    </p:titleStyle>
    <p:bodyStyle>
      <a:lvl1pPr marL="341313" indent="-341313" algn="l" rtl="0" eaLnBrk="1" fontAlgn="base" hangingPunct="1">
        <a:spcBef>
          <a:spcPct val="20000"/>
        </a:spcBef>
        <a:spcAft>
          <a:spcPct val="0"/>
        </a:spcAft>
        <a:buChar char="•"/>
        <a:defRPr sz="2200">
          <a:solidFill>
            <a:schemeClr val="tx1"/>
          </a:solidFill>
          <a:latin typeface="+mn-lt"/>
          <a:ea typeface="+mn-ea"/>
          <a:cs typeface="+mn-cs"/>
        </a:defRPr>
      </a:lvl1pPr>
      <a:lvl2pPr marL="741363" indent="-284163" algn="l" rtl="0" eaLnBrk="1" fontAlgn="base" hangingPunct="1">
        <a:spcBef>
          <a:spcPct val="20000"/>
        </a:spcBef>
        <a:spcAft>
          <a:spcPct val="0"/>
        </a:spcAft>
        <a:buChar char="–"/>
        <a:defRPr sz="2000">
          <a:solidFill>
            <a:schemeClr val="tx1"/>
          </a:solidFill>
          <a:latin typeface="+mn-lt"/>
        </a:defRPr>
      </a:lvl2pPr>
      <a:lvl3pPr marL="1141413" indent="-227013" algn="l" rtl="0" eaLnBrk="1" fontAlgn="base" hangingPunct="1">
        <a:spcBef>
          <a:spcPct val="20000"/>
        </a:spcBef>
        <a:spcAft>
          <a:spcPct val="0"/>
        </a:spcAft>
        <a:buChar char="•"/>
        <a:defRPr sz="2400">
          <a:solidFill>
            <a:schemeClr val="tx1"/>
          </a:solidFill>
          <a:latin typeface="+mn-lt"/>
        </a:defRPr>
      </a:lvl3pPr>
      <a:lvl4pPr marL="1598613" indent="-227013" algn="l" rtl="0" eaLnBrk="1" fontAlgn="base" hangingPunct="1">
        <a:spcBef>
          <a:spcPct val="20000"/>
        </a:spcBef>
        <a:spcAft>
          <a:spcPct val="0"/>
        </a:spcAft>
        <a:buChar char="–"/>
        <a:defRPr sz="1600">
          <a:solidFill>
            <a:schemeClr val="tx1"/>
          </a:solidFill>
          <a:latin typeface="+mn-lt"/>
        </a:defRPr>
      </a:lvl4pPr>
      <a:lvl5pPr marL="2055813" indent="-227013" algn="l" rtl="0" eaLnBrk="1" fontAlgn="base" hangingPunct="1">
        <a:spcBef>
          <a:spcPct val="20000"/>
        </a:spcBef>
        <a:spcAft>
          <a:spcPct val="0"/>
        </a:spcAft>
        <a:buChar char="»"/>
        <a:defRPr sz="1400">
          <a:solidFill>
            <a:schemeClr val="tx1"/>
          </a:solidFill>
          <a:latin typeface="+mn-lt"/>
        </a:defRPr>
      </a:lvl5pPr>
      <a:lvl6pPr marL="2514537" indent="-228594" algn="l" rtl="0" eaLnBrk="1" fontAlgn="base" hangingPunct="1">
        <a:spcBef>
          <a:spcPct val="20000"/>
        </a:spcBef>
        <a:spcAft>
          <a:spcPct val="0"/>
        </a:spcAft>
        <a:buChar char="»"/>
        <a:defRPr sz="1400">
          <a:solidFill>
            <a:schemeClr val="tx1"/>
          </a:solidFill>
          <a:latin typeface="+mn-lt"/>
        </a:defRPr>
      </a:lvl6pPr>
      <a:lvl7pPr marL="2971726" indent="-228594" algn="l" rtl="0" eaLnBrk="1" fontAlgn="base" hangingPunct="1">
        <a:spcBef>
          <a:spcPct val="20000"/>
        </a:spcBef>
        <a:spcAft>
          <a:spcPct val="0"/>
        </a:spcAft>
        <a:buChar char="»"/>
        <a:defRPr sz="1400">
          <a:solidFill>
            <a:schemeClr val="tx1"/>
          </a:solidFill>
          <a:latin typeface="+mn-lt"/>
        </a:defRPr>
      </a:lvl7pPr>
      <a:lvl8pPr marL="3428915" indent="-228594" algn="l" rtl="0" eaLnBrk="1" fontAlgn="base" hangingPunct="1">
        <a:spcBef>
          <a:spcPct val="20000"/>
        </a:spcBef>
        <a:spcAft>
          <a:spcPct val="0"/>
        </a:spcAft>
        <a:buChar char="»"/>
        <a:defRPr sz="1400">
          <a:solidFill>
            <a:schemeClr val="tx1"/>
          </a:solidFill>
          <a:latin typeface="+mn-lt"/>
        </a:defRPr>
      </a:lvl8pPr>
      <a:lvl9pPr marL="3886103" indent="-228594" algn="l" rtl="0" eaLnBrk="1" fontAlgn="base" hangingPunct="1">
        <a:spcBef>
          <a:spcPct val="20000"/>
        </a:spcBef>
        <a:spcAft>
          <a:spcPct val="0"/>
        </a:spcAft>
        <a:buChar char="»"/>
        <a:defRPr sz="1400">
          <a:solidFill>
            <a:schemeClr val="tx1"/>
          </a:solidFill>
          <a:latin typeface="+mn-lt"/>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18"/>
          <p:cNvSpPr>
            <a:spLocks noChangeArrowheads="1"/>
          </p:cNvSpPr>
          <p:nvPr/>
        </p:nvSpPr>
        <p:spPr bwMode="auto">
          <a:xfrm>
            <a:off x="0" y="5715000"/>
            <a:ext cx="12192000" cy="76200"/>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sz="1800">
              <a:latin typeface="Times" panose="02020603050405020304" pitchFamily="18" charset="0"/>
            </a:endParaRPr>
          </a:p>
        </p:txBody>
      </p:sp>
      <p:pic>
        <p:nvPicPr>
          <p:cNvPr id="2051" name="Picture 20" descr="dirclogo"/>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04800" y="5943601"/>
            <a:ext cx="294640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Rectangle 25"/>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2053" name="Rectangle 26"/>
          <p:cNvSpPr>
            <a:spLocks noGrp="1" noChangeArrowheads="1"/>
          </p:cNvSpPr>
          <p:nvPr>
            <p:ph type="body" idx="1"/>
          </p:nvPr>
        </p:nvSpPr>
        <p:spPr bwMode="auto">
          <a:xfrm>
            <a:off x="609600" y="1600200"/>
            <a:ext cx="109728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52" name="Rectangle 28"/>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atin typeface="Times" panose="02020603050405020304" pitchFamily="18" charset="0"/>
              </a:defRPr>
            </a:lvl1pPr>
          </a:lstStyle>
          <a:p>
            <a:pPr>
              <a:defRPr/>
            </a:pPr>
            <a:fld id="{42130771-018B-40C4-8B4F-488CC8C5FF07}" type="slidenum">
              <a:rPr lang="en-US"/>
              <a:pPr>
                <a:defRPr/>
              </a:pPr>
              <a:t>‹#›</a:t>
            </a:fld>
            <a:endParaRPr lang="en-US"/>
          </a:p>
        </p:txBody>
      </p:sp>
    </p:spTree>
    <p:extLst>
      <p:ext uri="{BB962C8B-B14F-4D97-AF65-F5344CB8AC3E}">
        <p14:creationId xmlns:p14="http://schemas.microsoft.com/office/powerpoint/2010/main" val="424201850"/>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Lst>
  <p:transition spd="slow">
    <p:random/>
  </p:transition>
  <p:hf hdr="0" ftr="0" dt="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Arial" charset="0"/>
        </a:defRPr>
      </a:lvl2pPr>
      <a:lvl3pPr algn="ctr" rtl="0" eaLnBrk="1" fontAlgn="base" hangingPunct="1">
        <a:spcBef>
          <a:spcPct val="0"/>
        </a:spcBef>
        <a:spcAft>
          <a:spcPct val="0"/>
        </a:spcAft>
        <a:defRPr sz="3200" b="1">
          <a:solidFill>
            <a:schemeClr val="tx2"/>
          </a:solidFill>
          <a:latin typeface="Arial" charset="0"/>
        </a:defRPr>
      </a:lvl3pPr>
      <a:lvl4pPr algn="ctr" rtl="0" eaLnBrk="1" fontAlgn="base" hangingPunct="1">
        <a:spcBef>
          <a:spcPct val="0"/>
        </a:spcBef>
        <a:spcAft>
          <a:spcPct val="0"/>
        </a:spcAft>
        <a:defRPr sz="3200" b="1">
          <a:solidFill>
            <a:schemeClr val="tx2"/>
          </a:solidFill>
          <a:latin typeface="Arial" charset="0"/>
        </a:defRPr>
      </a:lvl4pPr>
      <a:lvl5pPr algn="ctr" rtl="0" eaLnBrk="1" fontAlgn="base" hangingPunct="1">
        <a:spcBef>
          <a:spcPct val="0"/>
        </a:spcBef>
        <a:spcAft>
          <a:spcPct val="0"/>
        </a:spcAft>
        <a:defRPr sz="3200" b="1">
          <a:solidFill>
            <a:schemeClr val="tx2"/>
          </a:solidFill>
          <a:latin typeface="Arial" charset="0"/>
        </a:defRPr>
      </a:lvl5pPr>
      <a:lvl6pPr marL="457189" algn="ctr" rtl="0" eaLnBrk="1" fontAlgn="base" hangingPunct="1">
        <a:spcBef>
          <a:spcPct val="0"/>
        </a:spcBef>
        <a:spcAft>
          <a:spcPct val="0"/>
        </a:spcAft>
        <a:defRPr sz="3200" b="1">
          <a:solidFill>
            <a:schemeClr val="tx2"/>
          </a:solidFill>
          <a:latin typeface="Arial" charset="0"/>
        </a:defRPr>
      </a:lvl6pPr>
      <a:lvl7pPr marL="914378" algn="ctr" rtl="0" eaLnBrk="1" fontAlgn="base" hangingPunct="1">
        <a:spcBef>
          <a:spcPct val="0"/>
        </a:spcBef>
        <a:spcAft>
          <a:spcPct val="0"/>
        </a:spcAft>
        <a:defRPr sz="3200" b="1">
          <a:solidFill>
            <a:schemeClr val="tx2"/>
          </a:solidFill>
          <a:latin typeface="Arial" charset="0"/>
        </a:defRPr>
      </a:lvl7pPr>
      <a:lvl8pPr marL="1371566" algn="ctr" rtl="0" eaLnBrk="1" fontAlgn="base" hangingPunct="1">
        <a:spcBef>
          <a:spcPct val="0"/>
        </a:spcBef>
        <a:spcAft>
          <a:spcPct val="0"/>
        </a:spcAft>
        <a:defRPr sz="3200" b="1">
          <a:solidFill>
            <a:schemeClr val="tx2"/>
          </a:solidFill>
          <a:latin typeface="Arial" charset="0"/>
        </a:defRPr>
      </a:lvl8pPr>
      <a:lvl9pPr marL="1828754" algn="ctr" rtl="0" eaLnBrk="1" fontAlgn="base" hangingPunct="1">
        <a:spcBef>
          <a:spcPct val="0"/>
        </a:spcBef>
        <a:spcAft>
          <a:spcPct val="0"/>
        </a:spcAft>
        <a:defRPr sz="3200" b="1">
          <a:solidFill>
            <a:schemeClr val="tx2"/>
          </a:solidFill>
          <a:latin typeface="Arial" charset="0"/>
        </a:defRPr>
      </a:lvl9pPr>
    </p:titleStyle>
    <p:bodyStyle>
      <a:lvl1pPr marL="341313" indent="-341313" algn="l" rtl="0" eaLnBrk="1" fontAlgn="base" hangingPunct="1">
        <a:spcBef>
          <a:spcPct val="20000"/>
        </a:spcBef>
        <a:spcAft>
          <a:spcPct val="0"/>
        </a:spcAft>
        <a:buChar char="•"/>
        <a:defRPr sz="2200">
          <a:solidFill>
            <a:schemeClr val="tx1"/>
          </a:solidFill>
          <a:latin typeface="+mn-lt"/>
          <a:ea typeface="+mn-ea"/>
          <a:cs typeface="+mn-cs"/>
        </a:defRPr>
      </a:lvl1pPr>
      <a:lvl2pPr marL="741363" indent="-284163" algn="l" rtl="0" eaLnBrk="1" fontAlgn="base" hangingPunct="1">
        <a:spcBef>
          <a:spcPct val="20000"/>
        </a:spcBef>
        <a:spcAft>
          <a:spcPct val="0"/>
        </a:spcAft>
        <a:buChar char="–"/>
        <a:defRPr sz="2000">
          <a:solidFill>
            <a:schemeClr val="tx1"/>
          </a:solidFill>
          <a:latin typeface="+mn-lt"/>
        </a:defRPr>
      </a:lvl2pPr>
      <a:lvl3pPr marL="1141413" indent="-227013" algn="l" rtl="0" eaLnBrk="1" fontAlgn="base" hangingPunct="1">
        <a:spcBef>
          <a:spcPct val="20000"/>
        </a:spcBef>
        <a:spcAft>
          <a:spcPct val="0"/>
        </a:spcAft>
        <a:buChar char="•"/>
        <a:defRPr sz="2400">
          <a:solidFill>
            <a:schemeClr val="tx1"/>
          </a:solidFill>
          <a:latin typeface="+mn-lt"/>
        </a:defRPr>
      </a:lvl3pPr>
      <a:lvl4pPr marL="1598613" indent="-227013" algn="l" rtl="0" eaLnBrk="1" fontAlgn="base" hangingPunct="1">
        <a:spcBef>
          <a:spcPct val="20000"/>
        </a:spcBef>
        <a:spcAft>
          <a:spcPct val="0"/>
        </a:spcAft>
        <a:buChar char="–"/>
        <a:defRPr sz="1600">
          <a:solidFill>
            <a:schemeClr val="tx1"/>
          </a:solidFill>
          <a:latin typeface="+mn-lt"/>
        </a:defRPr>
      </a:lvl4pPr>
      <a:lvl5pPr marL="2055813" indent="-227013" algn="l" rtl="0" eaLnBrk="1" fontAlgn="base" hangingPunct="1">
        <a:spcBef>
          <a:spcPct val="20000"/>
        </a:spcBef>
        <a:spcAft>
          <a:spcPct val="0"/>
        </a:spcAft>
        <a:buChar char="»"/>
        <a:defRPr sz="1400">
          <a:solidFill>
            <a:schemeClr val="tx1"/>
          </a:solidFill>
          <a:latin typeface="+mn-lt"/>
        </a:defRPr>
      </a:lvl5pPr>
      <a:lvl6pPr marL="2514537" indent="-228594" algn="l" rtl="0" eaLnBrk="1" fontAlgn="base" hangingPunct="1">
        <a:spcBef>
          <a:spcPct val="20000"/>
        </a:spcBef>
        <a:spcAft>
          <a:spcPct val="0"/>
        </a:spcAft>
        <a:buChar char="»"/>
        <a:defRPr sz="1400">
          <a:solidFill>
            <a:schemeClr val="tx1"/>
          </a:solidFill>
          <a:latin typeface="+mn-lt"/>
        </a:defRPr>
      </a:lvl6pPr>
      <a:lvl7pPr marL="2971726" indent="-228594" algn="l" rtl="0" eaLnBrk="1" fontAlgn="base" hangingPunct="1">
        <a:spcBef>
          <a:spcPct val="20000"/>
        </a:spcBef>
        <a:spcAft>
          <a:spcPct val="0"/>
        </a:spcAft>
        <a:buChar char="»"/>
        <a:defRPr sz="1400">
          <a:solidFill>
            <a:schemeClr val="tx1"/>
          </a:solidFill>
          <a:latin typeface="+mn-lt"/>
        </a:defRPr>
      </a:lvl7pPr>
      <a:lvl8pPr marL="3428915" indent="-228594" algn="l" rtl="0" eaLnBrk="1" fontAlgn="base" hangingPunct="1">
        <a:spcBef>
          <a:spcPct val="20000"/>
        </a:spcBef>
        <a:spcAft>
          <a:spcPct val="0"/>
        </a:spcAft>
        <a:buChar char="»"/>
        <a:defRPr sz="1400">
          <a:solidFill>
            <a:schemeClr val="tx1"/>
          </a:solidFill>
          <a:latin typeface="+mn-lt"/>
        </a:defRPr>
      </a:lvl8pPr>
      <a:lvl9pPr marL="3886103" indent="-228594" algn="l" rtl="0" eaLnBrk="1" fontAlgn="base" hangingPunct="1">
        <a:spcBef>
          <a:spcPct val="20000"/>
        </a:spcBef>
        <a:spcAft>
          <a:spcPct val="0"/>
        </a:spcAft>
        <a:buChar char="»"/>
        <a:defRPr sz="1400">
          <a:solidFill>
            <a:schemeClr val="tx1"/>
          </a:solidFill>
          <a:latin typeface="+mn-lt"/>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18"/>
          <p:cNvSpPr>
            <a:spLocks noChangeArrowheads="1"/>
          </p:cNvSpPr>
          <p:nvPr/>
        </p:nvSpPr>
        <p:spPr bwMode="auto">
          <a:xfrm>
            <a:off x="0" y="5715000"/>
            <a:ext cx="12192000" cy="76200"/>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sz="1800">
              <a:solidFill>
                <a:srgbClr val="000000"/>
              </a:solidFill>
              <a:latin typeface="Times" panose="02020603050405020304" pitchFamily="18" charset="0"/>
            </a:endParaRPr>
          </a:p>
        </p:txBody>
      </p:sp>
      <p:pic>
        <p:nvPicPr>
          <p:cNvPr id="3075" name="Picture 20" descr="dirclogo"/>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04800" y="5943601"/>
            <a:ext cx="294640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Rectangle 25"/>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3077" name="Rectangle 26"/>
          <p:cNvSpPr>
            <a:spLocks noGrp="1" noChangeArrowheads="1"/>
          </p:cNvSpPr>
          <p:nvPr>
            <p:ph type="body" idx="1"/>
          </p:nvPr>
        </p:nvSpPr>
        <p:spPr bwMode="auto">
          <a:xfrm>
            <a:off x="609600" y="1600200"/>
            <a:ext cx="109728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52" name="Rectangle 28"/>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solidFill>
                  <a:srgbClr val="000000"/>
                </a:solidFill>
                <a:latin typeface="Times" panose="02020603050405020304" pitchFamily="18" charset="0"/>
              </a:defRPr>
            </a:lvl1pPr>
          </a:lstStyle>
          <a:p>
            <a:pPr>
              <a:defRPr/>
            </a:pPr>
            <a:fld id="{7FDBE960-E515-440A-80E5-BF1A6430439E}" type="slidenum">
              <a:rPr lang="en-US"/>
              <a:pPr>
                <a:defRPr/>
              </a:pPr>
              <a:t>‹#›</a:t>
            </a:fld>
            <a:endParaRPr lang="en-US"/>
          </a:p>
        </p:txBody>
      </p:sp>
    </p:spTree>
    <p:extLst>
      <p:ext uri="{BB962C8B-B14F-4D97-AF65-F5344CB8AC3E}">
        <p14:creationId xmlns:p14="http://schemas.microsoft.com/office/powerpoint/2010/main" val="3186692034"/>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Lst>
  <p:transition spd="slow">
    <p:random/>
  </p:transition>
  <p:hf hdr="0" ftr="0" dt="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Arial" charset="0"/>
        </a:defRPr>
      </a:lvl2pPr>
      <a:lvl3pPr algn="ctr" rtl="0" eaLnBrk="1" fontAlgn="base" hangingPunct="1">
        <a:spcBef>
          <a:spcPct val="0"/>
        </a:spcBef>
        <a:spcAft>
          <a:spcPct val="0"/>
        </a:spcAft>
        <a:defRPr sz="3200" b="1">
          <a:solidFill>
            <a:schemeClr val="tx2"/>
          </a:solidFill>
          <a:latin typeface="Arial" charset="0"/>
        </a:defRPr>
      </a:lvl3pPr>
      <a:lvl4pPr algn="ctr" rtl="0" eaLnBrk="1" fontAlgn="base" hangingPunct="1">
        <a:spcBef>
          <a:spcPct val="0"/>
        </a:spcBef>
        <a:spcAft>
          <a:spcPct val="0"/>
        </a:spcAft>
        <a:defRPr sz="3200" b="1">
          <a:solidFill>
            <a:schemeClr val="tx2"/>
          </a:solidFill>
          <a:latin typeface="Arial" charset="0"/>
        </a:defRPr>
      </a:lvl4pPr>
      <a:lvl5pPr algn="ctr" rtl="0" eaLnBrk="1" fontAlgn="base" hangingPunct="1">
        <a:spcBef>
          <a:spcPct val="0"/>
        </a:spcBef>
        <a:spcAft>
          <a:spcPct val="0"/>
        </a:spcAft>
        <a:defRPr sz="3200" b="1">
          <a:solidFill>
            <a:schemeClr val="tx2"/>
          </a:solidFill>
          <a:latin typeface="Arial" charset="0"/>
        </a:defRPr>
      </a:lvl5pPr>
      <a:lvl6pPr marL="457189" algn="ctr" rtl="0" eaLnBrk="1" fontAlgn="base" hangingPunct="1">
        <a:spcBef>
          <a:spcPct val="0"/>
        </a:spcBef>
        <a:spcAft>
          <a:spcPct val="0"/>
        </a:spcAft>
        <a:defRPr sz="3200" b="1">
          <a:solidFill>
            <a:schemeClr val="tx2"/>
          </a:solidFill>
          <a:latin typeface="Arial" charset="0"/>
        </a:defRPr>
      </a:lvl6pPr>
      <a:lvl7pPr marL="914378" algn="ctr" rtl="0" eaLnBrk="1" fontAlgn="base" hangingPunct="1">
        <a:spcBef>
          <a:spcPct val="0"/>
        </a:spcBef>
        <a:spcAft>
          <a:spcPct val="0"/>
        </a:spcAft>
        <a:defRPr sz="3200" b="1">
          <a:solidFill>
            <a:schemeClr val="tx2"/>
          </a:solidFill>
          <a:latin typeface="Arial" charset="0"/>
        </a:defRPr>
      </a:lvl7pPr>
      <a:lvl8pPr marL="1371566" algn="ctr" rtl="0" eaLnBrk="1" fontAlgn="base" hangingPunct="1">
        <a:spcBef>
          <a:spcPct val="0"/>
        </a:spcBef>
        <a:spcAft>
          <a:spcPct val="0"/>
        </a:spcAft>
        <a:defRPr sz="3200" b="1">
          <a:solidFill>
            <a:schemeClr val="tx2"/>
          </a:solidFill>
          <a:latin typeface="Arial" charset="0"/>
        </a:defRPr>
      </a:lvl8pPr>
      <a:lvl9pPr marL="1828754" algn="ctr" rtl="0" eaLnBrk="1" fontAlgn="base" hangingPunct="1">
        <a:spcBef>
          <a:spcPct val="0"/>
        </a:spcBef>
        <a:spcAft>
          <a:spcPct val="0"/>
        </a:spcAft>
        <a:defRPr sz="3200" b="1">
          <a:solidFill>
            <a:schemeClr val="tx2"/>
          </a:solidFill>
          <a:latin typeface="Arial" charset="0"/>
        </a:defRPr>
      </a:lvl9pPr>
    </p:titleStyle>
    <p:bodyStyle>
      <a:lvl1pPr marL="341313" indent="-341313" algn="l" rtl="0" eaLnBrk="1" fontAlgn="base" hangingPunct="1">
        <a:spcBef>
          <a:spcPct val="20000"/>
        </a:spcBef>
        <a:spcAft>
          <a:spcPct val="0"/>
        </a:spcAft>
        <a:buChar char="•"/>
        <a:defRPr sz="2200">
          <a:solidFill>
            <a:schemeClr val="tx1"/>
          </a:solidFill>
          <a:latin typeface="+mn-lt"/>
          <a:ea typeface="+mn-ea"/>
          <a:cs typeface="+mn-cs"/>
        </a:defRPr>
      </a:lvl1pPr>
      <a:lvl2pPr marL="741363" indent="-284163" algn="l" rtl="0" eaLnBrk="1" fontAlgn="base" hangingPunct="1">
        <a:spcBef>
          <a:spcPct val="20000"/>
        </a:spcBef>
        <a:spcAft>
          <a:spcPct val="0"/>
        </a:spcAft>
        <a:buChar char="–"/>
        <a:defRPr sz="2000">
          <a:solidFill>
            <a:schemeClr val="tx1"/>
          </a:solidFill>
          <a:latin typeface="+mn-lt"/>
        </a:defRPr>
      </a:lvl2pPr>
      <a:lvl3pPr marL="1141413" indent="-227013" algn="l" rtl="0" eaLnBrk="1" fontAlgn="base" hangingPunct="1">
        <a:spcBef>
          <a:spcPct val="20000"/>
        </a:spcBef>
        <a:spcAft>
          <a:spcPct val="0"/>
        </a:spcAft>
        <a:buChar char="•"/>
        <a:defRPr sz="2400">
          <a:solidFill>
            <a:schemeClr val="tx1"/>
          </a:solidFill>
          <a:latin typeface="+mn-lt"/>
        </a:defRPr>
      </a:lvl3pPr>
      <a:lvl4pPr marL="1598613" indent="-227013" algn="l" rtl="0" eaLnBrk="1" fontAlgn="base" hangingPunct="1">
        <a:spcBef>
          <a:spcPct val="20000"/>
        </a:spcBef>
        <a:spcAft>
          <a:spcPct val="0"/>
        </a:spcAft>
        <a:buChar char="–"/>
        <a:defRPr sz="1600">
          <a:solidFill>
            <a:schemeClr val="tx1"/>
          </a:solidFill>
          <a:latin typeface="+mn-lt"/>
        </a:defRPr>
      </a:lvl4pPr>
      <a:lvl5pPr marL="2055813" indent="-227013" algn="l" rtl="0" eaLnBrk="1" fontAlgn="base" hangingPunct="1">
        <a:spcBef>
          <a:spcPct val="20000"/>
        </a:spcBef>
        <a:spcAft>
          <a:spcPct val="0"/>
        </a:spcAft>
        <a:buChar char="»"/>
        <a:defRPr sz="1400">
          <a:solidFill>
            <a:schemeClr val="tx1"/>
          </a:solidFill>
          <a:latin typeface="+mn-lt"/>
        </a:defRPr>
      </a:lvl5pPr>
      <a:lvl6pPr marL="2514537" indent="-228594" algn="l" rtl="0" eaLnBrk="1" fontAlgn="base" hangingPunct="1">
        <a:spcBef>
          <a:spcPct val="20000"/>
        </a:spcBef>
        <a:spcAft>
          <a:spcPct val="0"/>
        </a:spcAft>
        <a:buChar char="»"/>
        <a:defRPr sz="1400">
          <a:solidFill>
            <a:schemeClr val="tx1"/>
          </a:solidFill>
          <a:latin typeface="+mn-lt"/>
        </a:defRPr>
      </a:lvl6pPr>
      <a:lvl7pPr marL="2971726" indent="-228594" algn="l" rtl="0" eaLnBrk="1" fontAlgn="base" hangingPunct="1">
        <a:spcBef>
          <a:spcPct val="20000"/>
        </a:spcBef>
        <a:spcAft>
          <a:spcPct val="0"/>
        </a:spcAft>
        <a:buChar char="»"/>
        <a:defRPr sz="1400">
          <a:solidFill>
            <a:schemeClr val="tx1"/>
          </a:solidFill>
          <a:latin typeface="+mn-lt"/>
        </a:defRPr>
      </a:lvl7pPr>
      <a:lvl8pPr marL="3428915" indent="-228594" algn="l" rtl="0" eaLnBrk="1" fontAlgn="base" hangingPunct="1">
        <a:spcBef>
          <a:spcPct val="20000"/>
        </a:spcBef>
        <a:spcAft>
          <a:spcPct val="0"/>
        </a:spcAft>
        <a:buChar char="»"/>
        <a:defRPr sz="1400">
          <a:solidFill>
            <a:schemeClr val="tx1"/>
          </a:solidFill>
          <a:latin typeface="+mn-lt"/>
        </a:defRPr>
      </a:lvl8pPr>
      <a:lvl9pPr marL="3886103" indent="-228594" algn="l" rtl="0" eaLnBrk="1" fontAlgn="base" hangingPunct="1">
        <a:spcBef>
          <a:spcPct val="20000"/>
        </a:spcBef>
        <a:spcAft>
          <a:spcPct val="0"/>
        </a:spcAft>
        <a:buChar char="»"/>
        <a:defRPr sz="1400">
          <a:solidFill>
            <a:schemeClr val="tx1"/>
          </a:solidFill>
          <a:latin typeface="+mn-lt"/>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18"/>
          <p:cNvSpPr>
            <a:spLocks noChangeArrowheads="1"/>
          </p:cNvSpPr>
          <p:nvPr/>
        </p:nvSpPr>
        <p:spPr bwMode="auto">
          <a:xfrm>
            <a:off x="0" y="5715000"/>
            <a:ext cx="12192000" cy="76200"/>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sz="1800">
              <a:solidFill>
                <a:srgbClr val="000000"/>
              </a:solidFill>
              <a:latin typeface="Times" panose="02020603050405020304" pitchFamily="18" charset="0"/>
            </a:endParaRPr>
          </a:p>
        </p:txBody>
      </p:sp>
      <p:pic>
        <p:nvPicPr>
          <p:cNvPr id="4099" name="Picture 20" descr="dirclogo"/>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04800" y="5943601"/>
            <a:ext cx="294640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Rectangle 25"/>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4101" name="Rectangle 26"/>
          <p:cNvSpPr>
            <a:spLocks noGrp="1" noChangeArrowheads="1"/>
          </p:cNvSpPr>
          <p:nvPr>
            <p:ph type="body" idx="1"/>
          </p:nvPr>
        </p:nvSpPr>
        <p:spPr bwMode="auto">
          <a:xfrm>
            <a:off x="609600" y="1600200"/>
            <a:ext cx="109728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52" name="Rectangle 28"/>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fontAlgn="auto" hangingPunct="1">
              <a:spcBef>
                <a:spcPts val="0"/>
              </a:spcBef>
              <a:spcAft>
                <a:spcPts val="0"/>
              </a:spcAft>
              <a:defRPr sz="1000">
                <a:solidFill>
                  <a:srgbClr val="000000"/>
                </a:solidFill>
                <a:latin typeface="Times"/>
              </a:defRPr>
            </a:lvl1pPr>
          </a:lstStyle>
          <a:p>
            <a:pPr>
              <a:defRPr/>
            </a:pPr>
            <a:fld id="{3F5D00C0-73F0-4089-B899-6328957381C6}" type="slidenum">
              <a:rPr lang="en-US"/>
              <a:pPr>
                <a:defRPr/>
              </a:pPr>
              <a:t>‹#›</a:t>
            </a:fld>
            <a:endParaRPr lang="en-US"/>
          </a:p>
        </p:txBody>
      </p:sp>
    </p:spTree>
    <p:extLst>
      <p:ext uri="{BB962C8B-B14F-4D97-AF65-F5344CB8AC3E}">
        <p14:creationId xmlns:p14="http://schemas.microsoft.com/office/powerpoint/2010/main" val="4191026139"/>
      </p:ext>
    </p:extLst>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 id="2147483763" r:id="rId12"/>
  </p:sldLayoutIdLst>
  <p:transition spd="slow">
    <p:random/>
  </p:transition>
  <p:hf hdr="0" ftr="0" dt="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Arial" charset="0"/>
        </a:defRPr>
      </a:lvl2pPr>
      <a:lvl3pPr algn="ctr" rtl="0" eaLnBrk="1" fontAlgn="base" hangingPunct="1">
        <a:spcBef>
          <a:spcPct val="0"/>
        </a:spcBef>
        <a:spcAft>
          <a:spcPct val="0"/>
        </a:spcAft>
        <a:defRPr sz="3200" b="1">
          <a:solidFill>
            <a:schemeClr val="tx2"/>
          </a:solidFill>
          <a:latin typeface="Arial" charset="0"/>
        </a:defRPr>
      </a:lvl3pPr>
      <a:lvl4pPr algn="ctr" rtl="0" eaLnBrk="1" fontAlgn="base" hangingPunct="1">
        <a:spcBef>
          <a:spcPct val="0"/>
        </a:spcBef>
        <a:spcAft>
          <a:spcPct val="0"/>
        </a:spcAft>
        <a:defRPr sz="3200" b="1">
          <a:solidFill>
            <a:schemeClr val="tx2"/>
          </a:solidFill>
          <a:latin typeface="Arial" charset="0"/>
        </a:defRPr>
      </a:lvl4pPr>
      <a:lvl5pPr algn="ctr" rtl="0" eaLnBrk="1" fontAlgn="base" hangingPunct="1">
        <a:spcBef>
          <a:spcPct val="0"/>
        </a:spcBef>
        <a:spcAft>
          <a:spcPct val="0"/>
        </a:spcAft>
        <a:defRPr sz="3200" b="1">
          <a:solidFill>
            <a:schemeClr val="tx2"/>
          </a:solidFill>
          <a:latin typeface="Arial" charset="0"/>
        </a:defRPr>
      </a:lvl5pPr>
      <a:lvl6pPr marL="457189" algn="ctr" rtl="0" eaLnBrk="1" fontAlgn="base" hangingPunct="1">
        <a:spcBef>
          <a:spcPct val="0"/>
        </a:spcBef>
        <a:spcAft>
          <a:spcPct val="0"/>
        </a:spcAft>
        <a:defRPr sz="3200" b="1">
          <a:solidFill>
            <a:schemeClr val="tx2"/>
          </a:solidFill>
          <a:latin typeface="Arial" charset="0"/>
        </a:defRPr>
      </a:lvl6pPr>
      <a:lvl7pPr marL="914378" algn="ctr" rtl="0" eaLnBrk="1" fontAlgn="base" hangingPunct="1">
        <a:spcBef>
          <a:spcPct val="0"/>
        </a:spcBef>
        <a:spcAft>
          <a:spcPct val="0"/>
        </a:spcAft>
        <a:defRPr sz="3200" b="1">
          <a:solidFill>
            <a:schemeClr val="tx2"/>
          </a:solidFill>
          <a:latin typeface="Arial" charset="0"/>
        </a:defRPr>
      </a:lvl7pPr>
      <a:lvl8pPr marL="1371566" algn="ctr" rtl="0" eaLnBrk="1" fontAlgn="base" hangingPunct="1">
        <a:spcBef>
          <a:spcPct val="0"/>
        </a:spcBef>
        <a:spcAft>
          <a:spcPct val="0"/>
        </a:spcAft>
        <a:defRPr sz="3200" b="1">
          <a:solidFill>
            <a:schemeClr val="tx2"/>
          </a:solidFill>
          <a:latin typeface="Arial" charset="0"/>
        </a:defRPr>
      </a:lvl8pPr>
      <a:lvl9pPr marL="1828754" algn="ctr" rtl="0" eaLnBrk="1" fontAlgn="base" hangingPunct="1">
        <a:spcBef>
          <a:spcPct val="0"/>
        </a:spcBef>
        <a:spcAft>
          <a:spcPct val="0"/>
        </a:spcAft>
        <a:defRPr sz="3200" b="1">
          <a:solidFill>
            <a:schemeClr val="tx2"/>
          </a:solidFill>
          <a:latin typeface="Arial" charset="0"/>
        </a:defRPr>
      </a:lvl9pPr>
    </p:titleStyle>
    <p:bodyStyle>
      <a:lvl1pPr marL="341313" indent="-341313" algn="l" rtl="0" eaLnBrk="1" fontAlgn="base" hangingPunct="1">
        <a:spcBef>
          <a:spcPct val="20000"/>
        </a:spcBef>
        <a:spcAft>
          <a:spcPct val="0"/>
        </a:spcAft>
        <a:buChar char="•"/>
        <a:defRPr sz="2200">
          <a:solidFill>
            <a:schemeClr val="tx1"/>
          </a:solidFill>
          <a:latin typeface="+mn-lt"/>
          <a:ea typeface="+mn-ea"/>
          <a:cs typeface="+mn-cs"/>
        </a:defRPr>
      </a:lvl1pPr>
      <a:lvl2pPr marL="741363" indent="-284163" algn="l" rtl="0" eaLnBrk="1" fontAlgn="base" hangingPunct="1">
        <a:spcBef>
          <a:spcPct val="20000"/>
        </a:spcBef>
        <a:spcAft>
          <a:spcPct val="0"/>
        </a:spcAft>
        <a:buChar char="–"/>
        <a:defRPr sz="2000">
          <a:solidFill>
            <a:schemeClr val="tx1"/>
          </a:solidFill>
          <a:latin typeface="+mn-lt"/>
        </a:defRPr>
      </a:lvl2pPr>
      <a:lvl3pPr marL="1141413" indent="-227013" algn="l" rtl="0" eaLnBrk="1" fontAlgn="base" hangingPunct="1">
        <a:spcBef>
          <a:spcPct val="20000"/>
        </a:spcBef>
        <a:spcAft>
          <a:spcPct val="0"/>
        </a:spcAft>
        <a:buChar char="•"/>
        <a:defRPr sz="2400">
          <a:solidFill>
            <a:schemeClr val="tx1"/>
          </a:solidFill>
          <a:latin typeface="+mn-lt"/>
        </a:defRPr>
      </a:lvl3pPr>
      <a:lvl4pPr marL="1598613" indent="-227013" algn="l" rtl="0" eaLnBrk="1" fontAlgn="base" hangingPunct="1">
        <a:spcBef>
          <a:spcPct val="20000"/>
        </a:spcBef>
        <a:spcAft>
          <a:spcPct val="0"/>
        </a:spcAft>
        <a:buChar char="–"/>
        <a:defRPr sz="1600">
          <a:solidFill>
            <a:schemeClr val="tx1"/>
          </a:solidFill>
          <a:latin typeface="+mn-lt"/>
        </a:defRPr>
      </a:lvl4pPr>
      <a:lvl5pPr marL="2055813" indent="-227013" algn="l" rtl="0" eaLnBrk="1" fontAlgn="base" hangingPunct="1">
        <a:spcBef>
          <a:spcPct val="20000"/>
        </a:spcBef>
        <a:spcAft>
          <a:spcPct val="0"/>
        </a:spcAft>
        <a:buChar char="»"/>
        <a:defRPr sz="1400">
          <a:solidFill>
            <a:schemeClr val="tx1"/>
          </a:solidFill>
          <a:latin typeface="+mn-lt"/>
        </a:defRPr>
      </a:lvl5pPr>
      <a:lvl6pPr marL="2514537" indent="-228594" algn="l" rtl="0" eaLnBrk="1" fontAlgn="base" hangingPunct="1">
        <a:spcBef>
          <a:spcPct val="20000"/>
        </a:spcBef>
        <a:spcAft>
          <a:spcPct val="0"/>
        </a:spcAft>
        <a:buChar char="»"/>
        <a:defRPr sz="1400">
          <a:solidFill>
            <a:schemeClr val="tx1"/>
          </a:solidFill>
          <a:latin typeface="+mn-lt"/>
        </a:defRPr>
      </a:lvl6pPr>
      <a:lvl7pPr marL="2971726" indent="-228594" algn="l" rtl="0" eaLnBrk="1" fontAlgn="base" hangingPunct="1">
        <a:spcBef>
          <a:spcPct val="20000"/>
        </a:spcBef>
        <a:spcAft>
          <a:spcPct val="0"/>
        </a:spcAft>
        <a:buChar char="»"/>
        <a:defRPr sz="1400">
          <a:solidFill>
            <a:schemeClr val="tx1"/>
          </a:solidFill>
          <a:latin typeface="+mn-lt"/>
        </a:defRPr>
      </a:lvl7pPr>
      <a:lvl8pPr marL="3428915" indent="-228594" algn="l" rtl="0" eaLnBrk="1" fontAlgn="base" hangingPunct="1">
        <a:spcBef>
          <a:spcPct val="20000"/>
        </a:spcBef>
        <a:spcAft>
          <a:spcPct val="0"/>
        </a:spcAft>
        <a:buChar char="»"/>
        <a:defRPr sz="1400">
          <a:solidFill>
            <a:schemeClr val="tx1"/>
          </a:solidFill>
          <a:latin typeface="+mn-lt"/>
        </a:defRPr>
      </a:lvl8pPr>
      <a:lvl9pPr marL="3886103" indent="-228594" algn="l" rtl="0" eaLnBrk="1" fontAlgn="base" hangingPunct="1">
        <a:spcBef>
          <a:spcPct val="20000"/>
        </a:spcBef>
        <a:spcAft>
          <a:spcPct val="0"/>
        </a:spcAft>
        <a:buChar char="»"/>
        <a:defRPr sz="1400">
          <a:solidFill>
            <a:schemeClr val="tx1"/>
          </a:solidFill>
          <a:latin typeface="+mn-lt"/>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0.xml"/></Relationships>
</file>

<file path=ppt/slides/_rels/slide3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5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3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5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820271" y="564776"/>
            <a:ext cx="10363200" cy="4087905"/>
          </a:xfrm>
        </p:spPr>
        <p:txBody>
          <a:bodyPr/>
          <a:lstStyle/>
          <a:p>
            <a:r>
              <a:rPr lang="en-ZA" dirty="0"/>
              <a:t>THE DEPARTMENT OF INTERNATIONAL RELATIONS AND COOPERATION PRESENTATION ON THE </a:t>
            </a:r>
            <a:br>
              <a:rPr lang="en-ZA" dirty="0"/>
            </a:br>
            <a:r>
              <a:rPr lang="en-ZA" dirty="0"/>
              <a:t/>
            </a:r>
            <a:br>
              <a:rPr lang="en-ZA" dirty="0"/>
            </a:br>
            <a:r>
              <a:rPr lang="en-ZA" dirty="0"/>
              <a:t>STRATEGIC PLAN 2020 -2025</a:t>
            </a:r>
            <a:br>
              <a:rPr lang="en-ZA" dirty="0"/>
            </a:br>
            <a:r>
              <a:rPr lang="en-ZA" dirty="0"/>
              <a:t>ANNUAL PERFORMANCE PLAN 2020/21</a:t>
            </a:r>
            <a:br>
              <a:rPr lang="en-ZA" dirty="0"/>
            </a:br>
            <a:r>
              <a:rPr lang="en-ZA" dirty="0"/>
              <a:t/>
            </a:r>
            <a:br>
              <a:rPr lang="en-ZA" dirty="0"/>
            </a:br>
            <a:r>
              <a:rPr lang="en-ZA" dirty="0"/>
              <a:t>MAY 2020</a:t>
            </a:r>
          </a:p>
        </p:txBody>
      </p:sp>
    </p:spTree>
    <p:extLst>
      <p:ext uri="{BB962C8B-B14F-4D97-AF65-F5344CB8AC3E}">
        <p14:creationId xmlns:p14="http://schemas.microsoft.com/office/powerpoint/2010/main" val="52677290"/>
      </p:ext>
    </p:extLst>
  </p:cSld>
  <p:clrMapOvr>
    <a:masterClrMapping/>
  </p:clrMapOvr>
  <p:transition spd="slow">
    <p:rand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7721" y="-1"/>
            <a:ext cx="10972800" cy="914400"/>
          </a:xfrm>
        </p:spPr>
        <p:txBody>
          <a:bodyPr/>
          <a:lstStyle/>
          <a:p>
            <a:r>
              <a:rPr lang="en-ZA" sz="2800" u="sng" dirty="0">
                <a:solidFill>
                  <a:srgbClr val="003300"/>
                </a:solidFill>
              </a:rPr>
              <a:t>STRATEGIC OUTCOMES AND INDICATORS 2020-2025</a:t>
            </a:r>
          </a:p>
        </p:txBody>
      </p:sp>
      <p:graphicFrame>
        <p:nvGraphicFramePr>
          <p:cNvPr id="4" name="Table 3"/>
          <p:cNvGraphicFramePr>
            <a:graphicFrameLocks noGrp="1"/>
          </p:cNvGraphicFramePr>
          <p:nvPr>
            <p:extLst>
              <p:ext uri="{D42A27DB-BD31-4B8C-83A1-F6EECF244321}">
                <p14:modId xmlns:p14="http://schemas.microsoft.com/office/powerpoint/2010/main" val="386511494"/>
              </p:ext>
            </p:extLst>
          </p:nvPr>
        </p:nvGraphicFramePr>
        <p:xfrm>
          <a:off x="0" y="1998233"/>
          <a:ext cx="12192001" cy="4768327"/>
        </p:xfrm>
        <a:graphic>
          <a:graphicData uri="http://schemas.openxmlformats.org/drawingml/2006/table">
            <a:tbl>
              <a:tblPr firstRow="1" bandRow="1">
                <a:tableStyleId>{5DA37D80-6434-44D0-A028-1B22A696006F}</a:tableStyleId>
              </a:tblPr>
              <a:tblGrid>
                <a:gridCol w="3048001">
                  <a:extLst>
                    <a:ext uri="{9D8B030D-6E8A-4147-A177-3AD203B41FA5}">
                      <a16:colId xmlns:a16="http://schemas.microsoft.com/office/drawing/2014/main" val="20000"/>
                    </a:ext>
                  </a:extLst>
                </a:gridCol>
                <a:gridCol w="2781299">
                  <a:extLst>
                    <a:ext uri="{9D8B030D-6E8A-4147-A177-3AD203B41FA5}">
                      <a16:colId xmlns:a16="http://schemas.microsoft.com/office/drawing/2014/main" val="20001"/>
                    </a:ext>
                  </a:extLst>
                </a:gridCol>
                <a:gridCol w="2209800">
                  <a:extLst>
                    <a:ext uri="{9D8B030D-6E8A-4147-A177-3AD203B41FA5}">
                      <a16:colId xmlns:a16="http://schemas.microsoft.com/office/drawing/2014/main" val="20002"/>
                    </a:ext>
                  </a:extLst>
                </a:gridCol>
                <a:gridCol w="4152901">
                  <a:extLst>
                    <a:ext uri="{9D8B030D-6E8A-4147-A177-3AD203B41FA5}">
                      <a16:colId xmlns:a16="http://schemas.microsoft.com/office/drawing/2014/main" val="20003"/>
                    </a:ext>
                  </a:extLst>
                </a:gridCol>
              </a:tblGrid>
              <a:tr h="470647">
                <a:tc>
                  <a:txBody>
                    <a:bodyPr/>
                    <a:lstStyle/>
                    <a:p>
                      <a:pPr algn="ctr"/>
                      <a:r>
                        <a:rPr lang="en-ZA" sz="1800" dirty="0"/>
                        <a:t>OUTCOME</a:t>
                      </a:r>
                      <a:endParaRPr lang="en-ZA" sz="1800" dirty="0">
                        <a:solidFill>
                          <a:schemeClr val="tx1"/>
                        </a:solidFill>
                      </a:endParaRPr>
                    </a:p>
                  </a:txBody>
                  <a:tcPr anchor="ctr">
                    <a:lnL w="76200" cap="flat" cmpd="sng" algn="ctr">
                      <a:solidFill>
                        <a:srgbClr val="C00000"/>
                      </a:solidFill>
                      <a:prstDash val="solid"/>
                      <a:round/>
                      <a:headEnd type="none" w="med" len="med"/>
                      <a:tailEnd type="none" w="med" len="med"/>
                    </a:lnL>
                    <a:lnR w="76200" cap="flat" cmpd="sng" algn="ctr">
                      <a:solidFill>
                        <a:srgbClr val="C00000"/>
                      </a:solidFill>
                      <a:prstDash val="solid"/>
                      <a:round/>
                      <a:headEnd type="none" w="med" len="med"/>
                      <a:tailEnd type="none" w="med" len="med"/>
                    </a:lnR>
                    <a:lnT w="76200" cap="flat" cmpd="sng" algn="ctr">
                      <a:solidFill>
                        <a:srgbClr val="C00000"/>
                      </a:solidFill>
                      <a:prstDash val="solid"/>
                      <a:round/>
                      <a:headEnd type="none" w="med" len="med"/>
                      <a:tailEnd type="none" w="med" len="med"/>
                    </a:lnT>
                    <a:lnB w="76200" cap="flat" cmpd="sng" algn="ctr">
                      <a:solidFill>
                        <a:srgbClr val="C00000"/>
                      </a:solidFill>
                      <a:prstDash val="solid"/>
                      <a:round/>
                      <a:headEnd type="none" w="med" len="med"/>
                      <a:tailEnd type="none" w="med" len="med"/>
                    </a:lnB>
                    <a:solidFill>
                      <a:srgbClr val="FFCCFF"/>
                    </a:solidFill>
                  </a:tcPr>
                </a:tc>
                <a:tc>
                  <a:txBody>
                    <a:bodyPr/>
                    <a:lstStyle/>
                    <a:p>
                      <a:pPr algn="ctr"/>
                      <a:r>
                        <a:rPr lang="en-ZA" sz="1800" dirty="0"/>
                        <a:t>OUTCOME INDICATOR</a:t>
                      </a:r>
                      <a:endParaRPr lang="en-ZA" sz="1800" dirty="0">
                        <a:solidFill>
                          <a:schemeClr val="tx1"/>
                        </a:solidFill>
                      </a:endParaRPr>
                    </a:p>
                  </a:txBody>
                  <a:tcPr anchor="ctr">
                    <a:lnL w="76200" cap="flat" cmpd="sng" algn="ctr">
                      <a:solidFill>
                        <a:srgbClr val="C00000"/>
                      </a:solidFill>
                      <a:prstDash val="solid"/>
                      <a:round/>
                      <a:headEnd type="none" w="med" len="med"/>
                      <a:tailEnd type="none" w="med" len="med"/>
                    </a:lnL>
                    <a:lnR w="76200" cap="flat" cmpd="sng" algn="ctr">
                      <a:solidFill>
                        <a:srgbClr val="C00000"/>
                      </a:solidFill>
                      <a:prstDash val="solid"/>
                      <a:round/>
                      <a:headEnd type="none" w="med" len="med"/>
                      <a:tailEnd type="none" w="med" len="med"/>
                    </a:lnR>
                    <a:lnT w="76200" cap="flat" cmpd="sng" algn="ctr">
                      <a:solidFill>
                        <a:srgbClr val="C00000"/>
                      </a:solidFill>
                      <a:prstDash val="solid"/>
                      <a:round/>
                      <a:headEnd type="none" w="med" len="med"/>
                      <a:tailEnd type="none" w="med" len="med"/>
                    </a:lnT>
                    <a:lnB w="76200" cap="flat" cmpd="sng" algn="ctr">
                      <a:solidFill>
                        <a:srgbClr val="C00000"/>
                      </a:solidFill>
                      <a:prstDash val="solid"/>
                      <a:round/>
                      <a:headEnd type="none" w="med" len="med"/>
                      <a:tailEnd type="none" w="med" len="med"/>
                    </a:lnB>
                    <a:solidFill>
                      <a:srgbClr val="FFCCFF"/>
                    </a:solidFill>
                  </a:tcPr>
                </a:tc>
                <a:tc>
                  <a:txBody>
                    <a:bodyPr/>
                    <a:lstStyle/>
                    <a:p>
                      <a:pPr algn="ctr"/>
                      <a:r>
                        <a:rPr lang="en-ZA" sz="1800" dirty="0"/>
                        <a:t>BASELINE</a:t>
                      </a:r>
                      <a:endParaRPr lang="en-ZA" sz="1800" dirty="0">
                        <a:solidFill>
                          <a:schemeClr val="tx1"/>
                        </a:solidFill>
                      </a:endParaRPr>
                    </a:p>
                  </a:txBody>
                  <a:tcPr anchor="ctr">
                    <a:lnL w="76200" cap="flat" cmpd="sng" algn="ctr">
                      <a:solidFill>
                        <a:srgbClr val="C00000"/>
                      </a:solidFill>
                      <a:prstDash val="solid"/>
                      <a:round/>
                      <a:headEnd type="none" w="med" len="med"/>
                      <a:tailEnd type="none" w="med" len="med"/>
                    </a:lnL>
                    <a:lnR w="76200" cap="flat" cmpd="sng" algn="ctr">
                      <a:solidFill>
                        <a:srgbClr val="C00000"/>
                      </a:solidFill>
                      <a:prstDash val="solid"/>
                      <a:round/>
                      <a:headEnd type="none" w="med" len="med"/>
                      <a:tailEnd type="none" w="med" len="med"/>
                    </a:lnR>
                    <a:lnT w="76200" cap="flat" cmpd="sng" algn="ctr">
                      <a:solidFill>
                        <a:srgbClr val="C00000"/>
                      </a:solidFill>
                      <a:prstDash val="solid"/>
                      <a:round/>
                      <a:headEnd type="none" w="med" len="med"/>
                      <a:tailEnd type="none" w="med" len="med"/>
                    </a:lnT>
                    <a:lnB w="76200" cap="flat" cmpd="sng" algn="ctr">
                      <a:solidFill>
                        <a:srgbClr val="C00000"/>
                      </a:solidFill>
                      <a:prstDash val="solid"/>
                      <a:round/>
                      <a:headEnd type="none" w="med" len="med"/>
                      <a:tailEnd type="none" w="med" len="med"/>
                    </a:lnB>
                    <a:solidFill>
                      <a:srgbClr val="FFCCFF"/>
                    </a:solidFill>
                  </a:tcPr>
                </a:tc>
                <a:tc>
                  <a:txBody>
                    <a:bodyPr/>
                    <a:lstStyle/>
                    <a:p>
                      <a:pPr algn="ctr"/>
                      <a:r>
                        <a:rPr lang="en-ZA" sz="1800" dirty="0"/>
                        <a:t>FIVE-YEAR TARGET</a:t>
                      </a:r>
                      <a:endParaRPr lang="en-ZA" sz="1800" dirty="0">
                        <a:solidFill>
                          <a:schemeClr val="tx1"/>
                        </a:solidFill>
                      </a:endParaRPr>
                    </a:p>
                  </a:txBody>
                  <a:tcPr anchor="ctr">
                    <a:lnL w="76200" cap="flat" cmpd="sng" algn="ctr">
                      <a:solidFill>
                        <a:srgbClr val="C00000"/>
                      </a:solidFill>
                      <a:prstDash val="solid"/>
                      <a:round/>
                      <a:headEnd type="none" w="med" len="med"/>
                      <a:tailEnd type="none" w="med" len="med"/>
                    </a:lnL>
                    <a:lnR w="76200" cap="flat" cmpd="sng" algn="ctr">
                      <a:solidFill>
                        <a:srgbClr val="C00000"/>
                      </a:solidFill>
                      <a:prstDash val="solid"/>
                      <a:round/>
                      <a:headEnd type="none" w="med" len="med"/>
                      <a:tailEnd type="none" w="med" len="med"/>
                    </a:lnR>
                    <a:lnT w="76200" cap="flat" cmpd="sng" algn="ctr">
                      <a:solidFill>
                        <a:srgbClr val="C00000"/>
                      </a:solidFill>
                      <a:prstDash val="solid"/>
                      <a:round/>
                      <a:headEnd type="none" w="med" len="med"/>
                      <a:tailEnd type="none" w="med" len="med"/>
                    </a:lnT>
                    <a:lnB w="76200" cap="flat" cmpd="sng" algn="ctr">
                      <a:solidFill>
                        <a:srgbClr val="C00000"/>
                      </a:solidFill>
                      <a:prstDash val="solid"/>
                      <a:round/>
                      <a:headEnd type="none" w="med" len="med"/>
                      <a:tailEnd type="none" w="med" len="med"/>
                    </a:lnB>
                    <a:solidFill>
                      <a:srgbClr val="FFCCFF"/>
                    </a:solidFill>
                  </a:tcPr>
                </a:tc>
                <a:extLst>
                  <a:ext uri="{0D108BD9-81ED-4DB2-BD59-A6C34878D82A}">
                    <a16:rowId xmlns:a16="http://schemas.microsoft.com/office/drawing/2014/main" val="10000"/>
                  </a:ext>
                </a:extLst>
              </a:tr>
              <a:tr h="748952">
                <a:tc rowSpan="2">
                  <a:txBody>
                    <a:bodyPr/>
                    <a:lstStyle/>
                    <a:p>
                      <a:pPr marL="0" marR="0" indent="0" algn="l" defTabSz="914378" rtl="0" eaLnBrk="1" fontAlgn="auto" latinLnBrk="0" hangingPunct="1">
                        <a:lnSpc>
                          <a:spcPct val="100000"/>
                        </a:lnSpc>
                        <a:spcBef>
                          <a:spcPts val="0"/>
                        </a:spcBef>
                        <a:spcAft>
                          <a:spcPts val="0"/>
                        </a:spcAft>
                        <a:buClrTx/>
                        <a:buSzTx/>
                        <a:buFontTx/>
                        <a:buNone/>
                        <a:tabLst/>
                        <a:defRPr/>
                      </a:pPr>
                      <a:r>
                        <a:rPr lang="en-ZA" sz="1800" kern="1200" dirty="0">
                          <a:effectLst/>
                        </a:rPr>
                        <a:t>A modern, effective department with capable and skilled employees, that is  committed to the excellent execution of South Africa’s foreign policy</a:t>
                      </a:r>
                    </a:p>
                    <a:p>
                      <a:pPr marL="0" marR="0" indent="0" algn="l" defTabSz="914378" rtl="0" eaLnBrk="1" fontAlgn="auto" latinLnBrk="0" hangingPunct="1">
                        <a:lnSpc>
                          <a:spcPct val="100000"/>
                        </a:lnSpc>
                        <a:spcBef>
                          <a:spcPts val="0"/>
                        </a:spcBef>
                        <a:spcAft>
                          <a:spcPts val="0"/>
                        </a:spcAft>
                        <a:buClrTx/>
                        <a:buSzTx/>
                        <a:buFontTx/>
                        <a:buNone/>
                        <a:tabLst/>
                        <a:defRPr/>
                      </a:pPr>
                      <a:endParaRPr lang="en-ZA" sz="1800" kern="1200" dirty="0">
                        <a:effectLst/>
                      </a:endParaRPr>
                    </a:p>
                    <a:p>
                      <a:pPr marL="0" marR="0" indent="0" algn="l" defTabSz="914378" rtl="0" eaLnBrk="1" fontAlgn="auto" latinLnBrk="0" hangingPunct="1">
                        <a:lnSpc>
                          <a:spcPct val="100000"/>
                        </a:lnSpc>
                        <a:spcBef>
                          <a:spcPts val="0"/>
                        </a:spcBef>
                        <a:spcAft>
                          <a:spcPts val="0"/>
                        </a:spcAft>
                        <a:buClrTx/>
                        <a:buSzTx/>
                        <a:buFontTx/>
                        <a:buNone/>
                        <a:tabLst/>
                        <a:defRPr/>
                      </a:pPr>
                      <a:r>
                        <a:rPr lang="en-ZA" sz="1800" kern="1200" dirty="0">
                          <a:effectLst/>
                        </a:rPr>
                        <a:t>Programme 1: Administration</a:t>
                      </a:r>
                    </a:p>
                    <a:p>
                      <a:endParaRPr lang="en-ZA" sz="1800" dirty="0"/>
                    </a:p>
                  </a:txBody>
                  <a:tcPr>
                    <a:lnL w="76200" cap="flat" cmpd="sng" algn="ctr">
                      <a:solidFill>
                        <a:srgbClr val="C00000"/>
                      </a:solidFill>
                      <a:prstDash val="solid"/>
                      <a:round/>
                      <a:headEnd type="none" w="med" len="med"/>
                      <a:tailEnd type="none" w="med" len="med"/>
                    </a:lnL>
                    <a:lnR w="76200" cap="flat" cmpd="sng" algn="ctr">
                      <a:solidFill>
                        <a:srgbClr val="C00000"/>
                      </a:solidFill>
                      <a:prstDash val="solid"/>
                      <a:round/>
                      <a:headEnd type="none" w="med" len="med"/>
                      <a:tailEnd type="none" w="med" len="med"/>
                    </a:lnR>
                    <a:lnT w="76200" cap="flat" cmpd="sng" algn="ctr">
                      <a:solidFill>
                        <a:srgbClr val="C00000"/>
                      </a:solidFill>
                      <a:prstDash val="solid"/>
                      <a:round/>
                      <a:headEnd type="none" w="med" len="med"/>
                      <a:tailEnd type="none" w="med" len="med"/>
                    </a:lnT>
                    <a:lnB w="76200" cap="flat" cmpd="sng" algn="ctr">
                      <a:solidFill>
                        <a:srgbClr val="C00000"/>
                      </a:solidFill>
                      <a:prstDash val="solid"/>
                      <a:round/>
                      <a:headEnd type="none" w="med" len="med"/>
                      <a:tailEnd type="none" w="med" len="med"/>
                    </a:lnB>
                    <a:solidFill>
                      <a:schemeClr val="bg1"/>
                    </a:solidFill>
                  </a:tcPr>
                </a:tc>
                <a:tc>
                  <a:txBody>
                    <a:bodyPr/>
                    <a:lstStyle/>
                    <a:p>
                      <a:pPr marL="0" marR="0" indent="0" algn="l" defTabSz="914378" rtl="0" eaLnBrk="1" fontAlgn="auto" latinLnBrk="0" hangingPunct="1">
                        <a:lnSpc>
                          <a:spcPct val="100000"/>
                        </a:lnSpc>
                        <a:spcBef>
                          <a:spcPts val="0"/>
                        </a:spcBef>
                        <a:spcAft>
                          <a:spcPts val="0"/>
                        </a:spcAft>
                        <a:buClrTx/>
                        <a:buSzTx/>
                        <a:buFontTx/>
                        <a:buNone/>
                        <a:tabLst/>
                        <a:defRPr/>
                      </a:pPr>
                      <a:r>
                        <a:rPr lang="en-ZA" sz="1800" kern="1200" dirty="0">
                          <a:effectLst/>
                        </a:rPr>
                        <a:t>The Diplomatic Academy positioned as a centre of excellence in foreign service training. </a:t>
                      </a:r>
                    </a:p>
                    <a:p>
                      <a:endParaRPr lang="en-ZA" sz="1800" dirty="0"/>
                    </a:p>
                  </a:txBody>
                  <a:tcPr>
                    <a:lnL w="76200" cap="flat" cmpd="sng" algn="ctr">
                      <a:solidFill>
                        <a:srgbClr val="C00000"/>
                      </a:solidFill>
                      <a:prstDash val="solid"/>
                      <a:round/>
                      <a:headEnd type="none" w="med" len="med"/>
                      <a:tailEnd type="none" w="med" len="med"/>
                    </a:lnL>
                    <a:lnR w="76200" cap="flat" cmpd="sng" algn="ctr">
                      <a:solidFill>
                        <a:srgbClr val="C00000"/>
                      </a:solidFill>
                      <a:prstDash val="solid"/>
                      <a:round/>
                      <a:headEnd type="none" w="med" len="med"/>
                      <a:tailEnd type="none" w="med" len="med"/>
                    </a:lnR>
                    <a:lnT w="76200" cap="flat" cmpd="sng" algn="ctr">
                      <a:solidFill>
                        <a:srgbClr val="C00000"/>
                      </a:solidFill>
                      <a:prstDash val="solid"/>
                      <a:round/>
                      <a:headEnd type="none" w="med" len="med"/>
                      <a:tailEnd type="none" w="med" len="med"/>
                    </a:lnT>
                    <a:lnB w="76200" cap="flat" cmpd="sng" algn="ctr">
                      <a:solidFill>
                        <a:srgbClr val="C00000"/>
                      </a:solidFill>
                      <a:prstDash val="solid"/>
                      <a:round/>
                      <a:headEnd type="none" w="med" len="med"/>
                      <a:tailEnd type="none" w="med" len="med"/>
                    </a:lnB>
                    <a:solidFill>
                      <a:schemeClr val="bg1"/>
                    </a:solidFill>
                  </a:tcPr>
                </a:tc>
                <a:tc>
                  <a:txBody>
                    <a:bodyPr/>
                    <a:lstStyle/>
                    <a:p>
                      <a:r>
                        <a:rPr lang="en-ZA" sz="1800" dirty="0"/>
                        <a:t>New indicator</a:t>
                      </a:r>
                    </a:p>
                  </a:txBody>
                  <a:tcPr>
                    <a:lnL w="76200" cap="flat" cmpd="sng" algn="ctr">
                      <a:solidFill>
                        <a:srgbClr val="C00000"/>
                      </a:solidFill>
                      <a:prstDash val="solid"/>
                      <a:round/>
                      <a:headEnd type="none" w="med" len="med"/>
                      <a:tailEnd type="none" w="med" len="med"/>
                    </a:lnL>
                    <a:lnR w="76200" cap="flat" cmpd="sng" algn="ctr">
                      <a:solidFill>
                        <a:srgbClr val="C00000"/>
                      </a:solidFill>
                      <a:prstDash val="solid"/>
                      <a:round/>
                      <a:headEnd type="none" w="med" len="med"/>
                      <a:tailEnd type="none" w="med" len="med"/>
                    </a:lnR>
                    <a:lnT w="76200" cap="flat" cmpd="sng" algn="ctr">
                      <a:solidFill>
                        <a:srgbClr val="C00000"/>
                      </a:solidFill>
                      <a:prstDash val="solid"/>
                      <a:round/>
                      <a:headEnd type="none" w="med" len="med"/>
                      <a:tailEnd type="none" w="med" len="med"/>
                    </a:lnT>
                    <a:lnB w="76200" cap="flat" cmpd="sng" algn="ctr">
                      <a:solidFill>
                        <a:srgbClr val="C00000"/>
                      </a:solidFill>
                      <a:prstDash val="solid"/>
                      <a:round/>
                      <a:headEnd type="none" w="med" len="med"/>
                      <a:tailEnd type="none" w="med" len="med"/>
                    </a:lnB>
                    <a:solidFill>
                      <a:schemeClr val="bg1"/>
                    </a:solidFill>
                  </a:tcPr>
                </a:tc>
                <a:tc>
                  <a:txBody>
                    <a:bodyPr/>
                    <a:lstStyle/>
                    <a:p>
                      <a:pPr fontAlgn="ctr"/>
                      <a:r>
                        <a:rPr lang="en-ZA" sz="1800" kern="1200" dirty="0">
                          <a:effectLst/>
                        </a:rPr>
                        <a:t>Quality training programmes offered in line with ISO quality management standards</a:t>
                      </a:r>
                    </a:p>
                    <a:p>
                      <a:pPr fontAlgn="ctr"/>
                      <a:r>
                        <a:rPr lang="en-ZA" sz="1800" kern="1200" dirty="0">
                          <a:effectLst/>
                        </a:rPr>
                        <a:t> </a:t>
                      </a:r>
                    </a:p>
                    <a:p>
                      <a:pPr fontAlgn="ctr"/>
                      <a:r>
                        <a:rPr lang="en-ZA" sz="1800" kern="1200" dirty="0">
                          <a:effectLst/>
                        </a:rPr>
                        <a:t>The Academy recognised by its peers and institutions through formalised and signed partnership and networks. </a:t>
                      </a:r>
                    </a:p>
                    <a:p>
                      <a:pPr fontAlgn="ctr"/>
                      <a:r>
                        <a:rPr lang="en-ZA" sz="1800" kern="1200" dirty="0">
                          <a:effectLst/>
                        </a:rPr>
                        <a:t> </a:t>
                      </a:r>
                    </a:p>
                    <a:p>
                      <a:pPr fontAlgn="ctr"/>
                      <a:r>
                        <a:rPr lang="en-ZA" sz="1800" kern="1200" dirty="0">
                          <a:effectLst/>
                        </a:rPr>
                        <a:t>Capacity to offer  UN/AU official languages to meet international certification</a:t>
                      </a:r>
                    </a:p>
                    <a:p>
                      <a:pPr fontAlgn="ctr"/>
                      <a:endParaRPr lang="en-ZA" sz="1800" dirty="0"/>
                    </a:p>
                  </a:txBody>
                  <a:tcPr>
                    <a:lnL w="76200" cap="flat" cmpd="sng" algn="ctr">
                      <a:solidFill>
                        <a:srgbClr val="C00000"/>
                      </a:solidFill>
                      <a:prstDash val="solid"/>
                      <a:round/>
                      <a:headEnd type="none" w="med" len="med"/>
                      <a:tailEnd type="none" w="med" len="med"/>
                    </a:lnL>
                    <a:lnR w="76200" cap="flat" cmpd="sng" algn="ctr">
                      <a:solidFill>
                        <a:srgbClr val="C00000"/>
                      </a:solidFill>
                      <a:prstDash val="solid"/>
                      <a:round/>
                      <a:headEnd type="none" w="med" len="med"/>
                      <a:tailEnd type="none" w="med" len="med"/>
                    </a:lnR>
                    <a:lnT w="76200" cap="flat" cmpd="sng" algn="ctr">
                      <a:solidFill>
                        <a:srgbClr val="C00000"/>
                      </a:solidFill>
                      <a:prstDash val="solid"/>
                      <a:round/>
                      <a:headEnd type="none" w="med" len="med"/>
                      <a:tailEnd type="none" w="med" len="med"/>
                    </a:lnT>
                    <a:lnB w="76200" cap="flat" cmpd="sng" algn="ctr">
                      <a:solidFill>
                        <a:srgbClr val="C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748952">
                <a:tc vMerge="1">
                  <a:txBody>
                    <a:bodyPr/>
                    <a:lstStyle/>
                    <a:p>
                      <a:endParaRPr lang="en-Z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ZA" sz="1800" kern="1200" dirty="0">
                          <a:effectLst/>
                        </a:rPr>
                        <a:t>Digital enhancement of business capabilities</a:t>
                      </a:r>
                      <a:endParaRPr lang="en-ZA" sz="1800" dirty="0"/>
                    </a:p>
                  </a:txBody>
                  <a:tcPr>
                    <a:lnL w="76200" cap="flat" cmpd="sng" algn="ctr">
                      <a:solidFill>
                        <a:srgbClr val="C00000"/>
                      </a:solidFill>
                      <a:prstDash val="solid"/>
                      <a:round/>
                      <a:headEnd type="none" w="med" len="med"/>
                      <a:tailEnd type="none" w="med" len="med"/>
                    </a:lnL>
                    <a:lnR w="76200" cap="flat" cmpd="sng" algn="ctr">
                      <a:solidFill>
                        <a:srgbClr val="C00000"/>
                      </a:solidFill>
                      <a:prstDash val="solid"/>
                      <a:round/>
                      <a:headEnd type="none" w="med" len="med"/>
                      <a:tailEnd type="none" w="med" len="med"/>
                    </a:lnR>
                    <a:lnT w="76200" cap="flat" cmpd="sng" algn="ctr">
                      <a:solidFill>
                        <a:srgbClr val="C00000"/>
                      </a:solidFill>
                      <a:prstDash val="solid"/>
                      <a:round/>
                      <a:headEnd type="none" w="med" len="med"/>
                      <a:tailEnd type="none" w="med" len="med"/>
                    </a:lnT>
                    <a:lnB w="76200" cap="flat" cmpd="sng" algn="ctr">
                      <a:solidFill>
                        <a:srgbClr val="C00000"/>
                      </a:solidFill>
                      <a:prstDash val="solid"/>
                      <a:round/>
                      <a:headEnd type="none" w="med" len="med"/>
                      <a:tailEnd type="none" w="med" len="med"/>
                    </a:lnB>
                    <a:solidFill>
                      <a:schemeClr val="bg1"/>
                    </a:solidFill>
                  </a:tcPr>
                </a:tc>
                <a:tc>
                  <a:txBody>
                    <a:bodyPr/>
                    <a:lstStyle/>
                    <a:p>
                      <a:r>
                        <a:rPr lang="en-ZA" sz="1800" dirty="0"/>
                        <a:t>Mainly manual processes</a:t>
                      </a:r>
                    </a:p>
                  </a:txBody>
                  <a:tcPr>
                    <a:lnL w="76200" cap="flat" cmpd="sng" algn="ctr">
                      <a:solidFill>
                        <a:srgbClr val="C00000"/>
                      </a:solidFill>
                      <a:prstDash val="solid"/>
                      <a:round/>
                      <a:headEnd type="none" w="med" len="med"/>
                      <a:tailEnd type="none" w="med" len="med"/>
                    </a:lnL>
                    <a:lnR w="76200" cap="flat" cmpd="sng" algn="ctr">
                      <a:solidFill>
                        <a:srgbClr val="C00000"/>
                      </a:solidFill>
                      <a:prstDash val="solid"/>
                      <a:round/>
                      <a:headEnd type="none" w="med" len="med"/>
                      <a:tailEnd type="none" w="med" len="med"/>
                    </a:lnR>
                    <a:lnT w="76200" cap="flat" cmpd="sng" algn="ctr">
                      <a:solidFill>
                        <a:srgbClr val="C00000"/>
                      </a:solidFill>
                      <a:prstDash val="solid"/>
                      <a:round/>
                      <a:headEnd type="none" w="med" len="med"/>
                      <a:tailEnd type="none" w="med" len="med"/>
                    </a:lnT>
                    <a:lnB w="76200" cap="flat" cmpd="sng" algn="ctr">
                      <a:solidFill>
                        <a:srgbClr val="C00000"/>
                      </a:solidFill>
                      <a:prstDash val="solid"/>
                      <a:round/>
                      <a:headEnd type="none" w="med" len="med"/>
                      <a:tailEnd type="none" w="med" len="med"/>
                    </a:lnB>
                    <a:solidFill>
                      <a:schemeClr val="bg1"/>
                    </a:solidFill>
                  </a:tcPr>
                </a:tc>
                <a:tc>
                  <a:txBody>
                    <a:bodyPr/>
                    <a:lstStyle/>
                    <a:p>
                      <a:pPr marL="0" marR="0" indent="0" algn="l" defTabSz="914378" rtl="0" eaLnBrk="1" fontAlgn="auto" latinLnBrk="0" hangingPunct="1">
                        <a:lnSpc>
                          <a:spcPct val="100000"/>
                        </a:lnSpc>
                        <a:spcBef>
                          <a:spcPts val="0"/>
                        </a:spcBef>
                        <a:spcAft>
                          <a:spcPts val="0"/>
                        </a:spcAft>
                        <a:buClrTx/>
                        <a:buSzTx/>
                        <a:buFontTx/>
                        <a:buNone/>
                        <a:tabLst/>
                        <a:defRPr/>
                      </a:pPr>
                      <a:r>
                        <a:rPr lang="en-ZA" sz="1800" kern="1200" dirty="0">
                          <a:effectLst/>
                        </a:rPr>
                        <a:t>Business processes automated in line with the approved Digital Strategy</a:t>
                      </a:r>
                    </a:p>
                    <a:p>
                      <a:pPr marL="0" marR="0" indent="0" algn="l" defTabSz="914378" rtl="0" eaLnBrk="1" fontAlgn="auto" latinLnBrk="0" hangingPunct="1">
                        <a:lnSpc>
                          <a:spcPct val="100000"/>
                        </a:lnSpc>
                        <a:spcBef>
                          <a:spcPts val="0"/>
                        </a:spcBef>
                        <a:spcAft>
                          <a:spcPts val="0"/>
                        </a:spcAft>
                        <a:buClrTx/>
                        <a:buSzTx/>
                        <a:buFontTx/>
                        <a:buNone/>
                        <a:tabLst/>
                        <a:defRPr/>
                      </a:pPr>
                      <a:endParaRPr lang="en-ZA" sz="1800" dirty="0"/>
                    </a:p>
                  </a:txBody>
                  <a:tcPr>
                    <a:lnL w="76200" cap="flat" cmpd="sng" algn="ctr">
                      <a:solidFill>
                        <a:srgbClr val="C00000"/>
                      </a:solidFill>
                      <a:prstDash val="solid"/>
                      <a:round/>
                      <a:headEnd type="none" w="med" len="med"/>
                      <a:tailEnd type="none" w="med" len="med"/>
                    </a:lnL>
                    <a:lnR w="76200" cap="flat" cmpd="sng" algn="ctr">
                      <a:solidFill>
                        <a:srgbClr val="C00000"/>
                      </a:solidFill>
                      <a:prstDash val="solid"/>
                      <a:round/>
                      <a:headEnd type="none" w="med" len="med"/>
                      <a:tailEnd type="none" w="med" len="med"/>
                    </a:lnR>
                    <a:lnT w="76200" cap="flat" cmpd="sng" algn="ctr">
                      <a:solidFill>
                        <a:srgbClr val="C00000"/>
                      </a:solidFill>
                      <a:prstDash val="solid"/>
                      <a:round/>
                      <a:headEnd type="none" w="med" len="med"/>
                      <a:tailEnd type="none" w="med" len="med"/>
                    </a:lnT>
                    <a:lnB w="76200" cap="flat" cmpd="sng" algn="ctr">
                      <a:solidFill>
                        <a:srgbClr val="C0000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sp>
        <p:nvSpPr>
          <p:cNvPr id="6" name="Rounded Rectangle 5"/>
          <p:cNvSpPr/>
          <p:nvPr/>
        </p:nvSpPr>
        <p:spPr bwMode="auto">
          <a:xfrm>
            <a:off x="0" y="1011900"/>
            <a:ext cx="3931920" cy="548640"/>
          </a:xfrm>
          <a:prstGeom prst="roundRect">
            <a:avLst/>
          </a:prstGeom>
          <a:solidFill>
            <a:schemeClr val="accent1"/>
          </a:solidFill>
          <a:ln w="28575" cap="flat" cmpd="sng" algn="ctr">
            <a:solidFill>
              <a:schemeClr val="tx1"/>
            </a:solidFill>
            <a:prstDash val="solid"/>
            <a:round/>
            <a:headEnd type="none" w="med" len="med"/>
            <a:tailEnd type="none" w="med" len="med"/>
          </a:ln>
          <a:effectLst/>
          <a:scene3d>
            <a:camera prst="orthographicFront">
              <a:rot lat="0" lon="0" rev="0"/>
            </a:camera>
            <a:lightRig rig="contrasting" dir="t">
              <a:rot lat="0" lon="0" rev="1500000"/>
            </a:lightRig>
          </a:scene3d>
          <a:sp3d prstMaterial="metal">
            <a:bevelT w="88900" h="88900"/>
          </a:sp3d>
        </p:spPr>
        <p:txBody>
          <a:bodyPr vert="horz" wrap="square" lIns="91440" tIns="45720" rIns="91440" bIns="45720" numCol="1" rtlCol="0" anchor="ctr" anchorCtr="0" compatLnSpc="1">
            <a:prstTxWarp prst="textNoShape">
              <a:avLst/>
            </a:prstTxWarp>
            <a:scene3d>
              <a:camera prst="orthographicFront"/>
              <a:lightRig rig="soft" dir="t">
                <a:rot lat="0" lon="0" rev="15600000"/>
              </a:lightRig>
            </a:scene3d>
            <a:sp3d extrusionH="57150" prstMaterial="softEdge">
              <a:bevelT w="25400" h="38100"/>
            </a:sp3d>
          </a:bodyPr>
          <a:lstStyle/>
          <a:p>
            <a:pPr marL="0" marR="0" indent="0" algn="ctr" defTabSz="914400" rtl="0" eaLnBrk="0" fontAlgn="base" latinLnBrk="0" hangingPunct="0">
              <a:lnSpc>
                <a:spcPct val="100000"/>
              </a:lnSpc>
              <a:spcBef>
                <a:spcPct val="0"/>
              </a:spcBef>
              <a:spcAft>
                <a:spcPct val="0"/>
              </a:spcAft>
              <a:buClrTx/>
              <a:buSzTx/>
              <a:buFontTx/>
              <a:buNone/>
              <a:tabLst/>
            </a:pPr>
            <a:r>
              <a:rPr lang="en-ZA" sz="2000" b="1" dirty="0">
                <a:ln>
                  <a:solidFill>
                    <a:schemeClr val="accent6">
                      <a:lumMod val="50000"/>
                    </a:schemeClr>
                  </a:solidFill>
                </a:ln>
                <a:solidFill>
                  <a:schemeClr val="accent4"/>
                </a:solidFill>
                <a:latin typeface="Footlight MT Light" panose="0204060206030A020304" pitchFamily="18" charset="0"/>
                <a:cs typeface="Myanmar Text" panose="020B0502040204020203" pitchFamily="34" charset="0"/>
              </a:rPr>
              <a:t>Strategic P</a:t>
            </a:r>
            <a:r>
              <a:rPr kumimoji="0" lang="en-ZA" sz="2000" b="1" i="0" u="none" strike="noStrike" normalizeH="0" baseline="0" dirty="0">
                <a:ln>
                  <a:solidFill>
                    <a:schemeClr val="accent6">
                      <a:lumMod val="50000"/>
                    </a:schemeClr>
                  </a:solidFill>
                </a:ln>
                <a:solidFill>
                  <a:schemeClr val="accent4"/>
                </a:solidFill>
                <a:latin typeface="Footlight MT Light" panose="0204060206030A020304" pitchFamily="18" charset="0"/>
                <a:cs typeface="Myanmar Text" panose="020B0502040204020203" pitchFamily="34" charset="0"/>
              </a:rPr>
              <a:t>lan (page 46 - 48)</a:t>
            </a:r>
          </a:p>
        </p:txBody>
      </p:sp>
      <p:sp>
        <p:nvSpPr>
          <p:cNvPr id="3" name="Slide Number Placeholder 2"/>
          <p:cNvSpPr>
            <a:spLocks noGrp="1"/>
          </p:cNvSpPr>
          <p:nvPr>
            <p:ph type="sldNum" sz="quarter" idx="10"/>
          </p:nvPr>
        </p:nvSpPr>
        <p:spPr/>
        <p:txBody>
          <a:bodyPr/>
          <a:lstStyle/>
          <a:p>
            <a:pPr>
              <a:defRPr/>
            </a:pPr>
            <a:fld id="{406127B8-DC82-48CD-BFAB-CB6227956533}" type="slidenum">
              <a:rPr lang="en-US" smtClean="0"/>
              <a:pPr>
                <a:defRPr/>
              </a:pPr>
              <a:t>10</a:t>
            </a:fld>
            <a:endParaRPr lang="en-US"/>
          </a:p>
        </p:txBody>
      </p:sp>
    </p:spTree>
    <p:extLst>
      <p:ext uri="{BB962C8B-B14F-4D97-AF65-F5344CB8AC3E}">
        <p14:creationId xmlns:p14="http://schemas.microsoft.com/office/powerpoint/2010/main" val="1416894529"/>
      </p:ext>
    </p:extLst>
  </p:cSld>
  <p:clrMapOvr>
    <a:masterClrMapping/>
  </p:clrMapOvr>
  <p:transition spd="slow">
    <p:rand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574"/>
            <a:ext cx="10972800" cy="914400"/>
          </a:xfrm>
        </p:spPr>
        <p:txBody>
          <a:bodyPr/>
          <a:lstStyle/>
          <a:p>
            <a:r>
              <a:rPr lang="en-ZA" sz="2800" u="sng" dirty="0">
                <a:solidFill>
                  <a:srgbClr val="003300"/>
                </a:solidFill>
              </a:rPr>
              <a:t>STRATEGIC OUTCOMES AND INDICATORS 2020-2025</a:t>
            </a:r>
          </a:p>
        </p:txBody>
      </p:sp>
      <p:graphicFrame>
        <p:nvGraphicFramePr>
          <p:cNvPr id="4" name="Table 3"/>
          <p:cNvGraphicFramePr>
            <a:graphicFrameLocks noGrp="1"/>
          </p:cNvGraphicFramePr>
          <p:nvPr>
            <p:extLst>
              <p:ext uri="{D42A27DB-BD31-4B8C-83A1-F6EECF244321}">
                <p14:modId xmlns:p14="http://schemas.microsoft.com/office/powerpoint/2010/main" val="1580966740"/>
              </p:ext>
            </p:extLst>
          </p:nvPr>
        </p:nvGraphicFramePr>
        <p:xfrm>
          <a:off x="106680" y="1468309"/>
          <a:ext cx="11932920" cy="5302823"/>
        </p:xfrm>
        <a:graphic>
          <a:graphicData uri="http://schemas.openxmlformats.org/drawingml/2006/table">
            <a:tbl>
              <a:tblPr firstRow="1" bandRow="1">
                <a:tableStyleId>{5C22544A-7EE6-4342-B048-85BDC9FD1C3A}</a:tableStyleId>
              </a:tblPr>
              <a:tblGrid>
                <a:gridCol w="2832180">
                  <a:extLst>
                    <a:ext uri="{9D8B030D-6E8A-4147-A177-3AD203B41FA5}">
                      <a16:colId xmlns:a16="http://schemas.microsoft.com/office/drawing/2014/main" val="20000"/>
                    </a:ext>
                  </a:extLst>
                </a:gridCol>
                <a:gridCol w="3672773">
                  <a:extLst>
                    <a:ext uri="{9D8B030D-6E8A-4147-A177-3AD203B41FA5}">
                      <a16:colId xmlns:a16="http://schemas.microsoft.com/office/drawing/2014/main" val="20001"/>
                    </a:ext>
                  </a:extLst>
                </a:gridCol>
                <a:gridCol w="2076048">
                  <a:extLst>
                    <a:ext uri="{9D8B030D-6E8A-4147-A177-3AD203B41FA5}">
                      <a16:colId xmlns:a16="http://schemas.microsoft.com/office/drawing/2014/main" val="20002"/>
                    </a:ext>
                  </a:extLst>
                </a:gridCol>
                <a:gridCol w="3351919">
                  <a:extLst>
                    <a:ext uri="{9D8B030D-6E8A-4147-A177-3AD203B41FA5}">
                      <a16:colId xmlns:a16="http://schemas.microsoft.com/office/drawing/2014/main" val="20003"/>
                    </a:ext>
                  </a:extLst>
                </a:gridCol>
              </a:tblGrid>
              <a:tr h="517463">
                <a:tc>
                  <a:txBody>
                    <a:bodyPr/>
                    <a:lstStyle/>
                    <a:p>
                      <a:pPr algn="ctr"/>
                      <a:r>
                        <a:rPr lang="en-ZA" sz="1800" dirty="0">
                          <a:solidFill>
                            <a:schemeClr val="tx1"/>
                          </a:solidFill>
                          <a:latin typeface="+mn-lt"/>
                        </a:rPr>
                        <a:t>OUTCOME</a:t>
                      </a:r>
                    </a:p>
                  </a:txBody>
                  <a:tcPr anchor="ctr">
                    <a:lnL w="76200" cap="flat" cmpd="sng" algn="ctr">
                      <a:solidFill>
                        <a:srgbClr val="C00000"/>
                      </a:solidFill>
                      <a:prstDash val="solid"/>
                      <a:round/>
                      <a:headEnd type="none" w="med" len="med"/>
                      <a:tailEnd type="none" w="med" len="med"/>
                    </a:lnL>
                    <a:lnR w="76200" cap="flat" cmpd="sng" algn="ctr">
                      <a:solidFill>
                        <a:srgbClr val="C00000"/>
                      </a:solidFill>
                      <a:prstDash val="solid"/>
                      <a:round/>
                      <a:headEnd type="none" w="med" len="med"/>
                      <a:tailEnd type="none" w="med" len="med"/>
                    </a:lnR>
                    <a:lnT w="76200" cap="flat" cmpd="sng" algn="ctr">
                      <a:solidFill>
                        <a:srgbClr val="C00000"/>
                      </a:solidFill>
                      <a:prstDash val="solid"/>
                      <a:round/>
                      <a:headEnd type="none" w="med" len="med"/>
                      <a:tailEnd type="none" w="med" len="med"/>
                    </a:lnT>
                    <a:lnB w="76200" cap="flat" cmpd="sng" algn="ctr">
                      <a:solidFill>
                        <a:srgbClr val="C00000"/>
                      </a:solidFill>
                      <a:prstDash val="solid"/>
                      <a:round/>
                      <a:headEnd type="none" w="med" len="med"/>
                      <a:tailEnd type="none" w="med" len="med"/>
                    </a:lnB>
                    <a:solidFill>
                      <a:srgbClr val="FFCCFF"/>
                    </a:solidFill>
                  </a:tcPr>
                </a:tc>
                <a:tc>
                  <a:txBody>
                    <a:bodyPr/>
                    <a:lstStyle/>
                    <a:p>
                      <a:pPr algn="ctr"/>
                      <a:r>
                        <a:rPr lang="en-ZA" sz="1800" dirty="0">
                          <a:solidFill>
                            <a:schemeClr val="tx1"/>
                          </a:solidFill>
                          <a:latin typeface="+mn-lt"/>
                        </a:rPr>
                        <a:t>OUTCOME INDICATOR</a:t>
                      </a:r>
                    </a:p>
                  </a:txBody>
                  <a:tcPr anchor="ctr">
                    <a:lnL w="76200" cap="flat" cmpd="sng" algn="ctr">
                      <a:solidFill>
                        <a:srgbClr val="C00000"/>
                      </a:solidFill>
                      <a:prstDash val="solid"/>
                      <a:round/>
                      <a:headEnd type="none" w="med" len="med"/>
                      <a:tailEnd type="none" w="med" len="med"/>
                    </a:lnL>
                    <a:lnR w="76200" cap="flat" cmpd="sng" algn="ctr">
                      <a:solidFill>
                        <a:srgbClr val="C00000"/>
                      </a:solidFill>
                      <a:prstDash val="solid"/>
                      <a:round/>
                      <a:headEnd type="none" w="med" len="med"/>
                      <a:tailEnd type="none" w="med" len="med"/>
                    </a:lnR>
                    <a:lnT w="76200" cap="flat" cmpd="sng" algn="ctr">
                      <a:solidFill>
                        <a:srgbClr val="C00000"/>
                      </a:solidFill>
                      <a:prstDash val="solid"/>
                      <a:round/>
                      <a:headEnd type="none" w="med" len="med"/>
                      <a:tailEnd type="none" w="med" len="med"/>
                    </a:lnT>
                    <a:lnB w="76200" cap="flat" cmpd="sng" algn="ctr">
                      <a:solidFill>
                        <a:srgbClr val="C00000"/>
                      </a:solidFill>
                      <a:prstDash val="solid"/>
                      <a:round/>
                      <a:headEnd type="none" w="med" len="med"/>
                      <a:tailEnd type="none" w="med" len="med"/>
                    </a:lnB>
                    <a:solidFill>
                      <a:srgbClr val="FFCCFF"/>
                    </a:solidFill>
                  </a:tcPr>
                </a:tc>
                <a:tc>
                  <a:txBody>
                    <a:bodyPr/>
                    <a:lstStyle/>
                    <a:p>
                      <a:pPr algn="ctr"/>
                      <a:r>
                        <a:rPr lang="en-ZA" sz="1800" dirty="0">
                          <a:solidFill>
                            <a:schemeClr val="tx1"/>
                          </a:solidFill>
                          <a:latin typeface="+mn-lt"/>
                        </a:rPr>
                        <a:t>BASELINE</a:t>
                      </a:r>
                    </a:p>
                  </a:txBody>
                  <a:tcPr anchor="ctr">
                    <a:lnL w="76200" cap="flat" cmpd="sng" algn="ctr">
                      <a:solidFill>
                        <a:srgbClr val="C00000"/>
                      </a:solidFill>
                      <a:prstDash val="solid"/>
                      <a:round/>
                      <a:headEnd type="none" w="med" len="med"/>
                      <a:tailEnd type="none" w="med" len="med"/>
                    </a:lnL>
                    <a:lnR w="76200" cap="flat" cmpd="sng" algn="ctr">
                      <a:solidFill>
                        <a:srgbClr val="C00000"/>
                      </a:solidFill>
                      <a:prstDash val="solid"/>
                      <a:round/>
                      <a:headEnd type="none" w="med" len="med"/>
                      <a:tailEnd type="none" w="med" len="med"/>
                    </a:lnR>
                    <a:lnT w="76200" cap="flat" cmpd="sng" algn="ctr">
                      <a:solidFill>
                        <a:srgbClr val="C00000"/>
                      </a:solidFill>
                      <a:prstDash val="solid"/>
                      <a:round/>
                      <a:headEnd type="none" w="med" len="med"/>
                      <a:tailEnd type="none" w="med" len="med"/>
                    </a:lnT>
                    <a:lnB w="76200" cap="flat" cmpd="sng" algn="ctr">
                      <a:solidFill>
                        <a:srgbClr val="C00000"/>
                      </a:solidFill>
                      <a:prstDash val="solid"/>
                      <a:round/>
                      <a:headEnd type="none" w="med" len="med"/>
                      <a:tailEnd type="none" w="med" len="med"/>
                    </a:lnB>
                    <a:solidFill>
                      <a:srgbClr val="FFCCFF"/>
                    </a:solidFill>
                  </a:tcPr>
                </a:tc>
                <a:tc>
                  <a:txBody>
                    <a:bodyPr/>
                    <a:lstStyle/>
                    <a:p>
                      <a:pPr algn="ctr"/>
                      <a:r>
                        <a:rPr lang="en-ZA" sz="1800" dirty="0">
                          <a:solidFill>
                            <a:schemeClr val="tx1"/>
                          </a:solidFill>
                          <a:latin typeface="+mn-lt"/>
                        </a:rPr>
                        <a:t>FIVE YEAR TARGET</a:t>
                      </a:r>
                    </a:p>
                  </a:txBody>
                  <a:tcPr anchor="ctr">
                    <a:lnL w="76200" cap="flat" cmpd="sng" algn="ctr">
                      <a:solidFill>
                        <a:srgbClr val="C00000"/>
                      </a:solidFill>
                      <a:prstDash val="solid"/>
                      <a:round/>
                      <a:headEnd type="none" w="med" len="med"/>
                      <a:tailEnd type="none" w="med" len="med"/>
                    </a:lnL>
                    <a:lnR w="76200" cap="flat" cmpd="sng" algn="ctr">
                      <a:solidFill>
                        <a:srgbClr val="C00000"/>
                      </a:solidFill>
                      <a:prstDash val="solid"/>
                      <a:round/>
                      <a:headEnd type="none" w="med" len="med"/>
                      <a:tailEnd type="none" w="med" len="med"/>
                    </a:lnR>
                    <a:lnT w="76200" cap="flat" cmpd="sng" algn="ctr">
                      <a:solidFill>
                        <a:srgbClr val="C00000"/>
                      </a:solidFill>
                      <a:prstDash val="solid"/>
                      <a:round/>
                      <a:headEnd type="none" w="med" len="med"/>
                      <a:tailEnd type="none" w="med" len="med"/>
                    </a:lnT>
                    <a:lnB w="76200" cap="flat" cmpd="sng" algn="ctr">
                      <a:solidFill>
                        <a:srgbClr val="C00000"/>
                      </a:solidFill>
                      <a:prstDash val="solid"/>
                      <a:round/>
                      <a:headEnd type="none" w="med" len="med"/>
                      <a:tailEnd type="none" w="med" len="med"/>
                    </a:lnB>
                    <a:solidFill>
                      <a:srgbClr val="FFCCFF"/>
                    </a:solidFill>
                  </a:tcPr>
                </a:tc>
                <a:extLst>
                  <a:ext uri="{0D108BD9-81ED-4DB2-BD59-A6C34878D82A}">
                    <a16:rowId xmlns:a16="http://schemas.microsoft.com/office/drawing/2014/main" val="10000"/>
                  </a:ext>
                </a:extLst>
              </a:tr>
              <a:tr h="930005">
                <a:tc>
                  <a:txBody>
                    <a:bodyPr/>
                    <a:lstStyle/>
                    <a:p>
                      <a:pPr marL="21590" marR="52705" algn="l">
                        <a:lnSpc>
                          <a:spcPct val="115000"/>
                        </a:lnSpc>
                        <a:spcAft>
                          <a:spcPts val="0"/>
                        </a:spcAft>
                      </a:pPr>
                      <a:r>
                        <a:rPr lang="en-GB" sz="1800" dirty="0">
                          <a:effectLst/>
                          <a:latin typeface="+mn-lt"/>
                          <a:ea typeface="Times New Roman" panose="02020603050405020304" pitchFamily="18" charset="0"/>
                          <a:cs typeface="Times New Roman" panose="02020603050405020304" pitchFamily="18" charset="0"/>
                        </a:rPr>
                        <a:t>Leveraged bilateral, political, economic and social relations to achieve the objectives of the NDP and the MTSF priorities</a:t>
                      </a:r>
                      <a:endParaRPr lang="en-ZA" sz="1800" dirty="0">
                        <a:effectLst/>
                        <a:latin typeface="+mn-lt"/>
                        <a:ea typeface="Times New Roman" panose="02020603050405020304" pitchFamily="18" charset="0"/>
                        <a:cs typeface="Times New Roman" panose="02020603050405020304" pitchFamily="18" charset="0"/>
                      </a:endParaRPr>
                    </a:p>
                    <a:p>
                      <a:pPr marL="21590" marR="52705" algn="l">
                        <a:lnSpc>
                          <a:spcPct val="115000"/>
                        </a:lnSpc>
                        <a:spcAft>
                          <a:spcPts val="0"/>
                        </a:spcAft>
                      </a:pPr>
                      <a:r>
                        <a:rPr lang="en-GB" sz="1800" dirty="0">
                          <a:effectLst/>
                          <a:latin typeface="+mn-lt"/>
                          <a:ea typeface="Times New Roman" panose="02020603050405020304" pitchFamily="18" charset="0"/>
                          <a:cs typeface="Times New Roman" panose="02020603050405020304" pitchFamily="18" charset="0"/>
                        </a:rPr>
                        <a:t> </a:t>
                      </a:r>
                      <a:endParaRPr lang="en-ZA" sz="1800" dirty="0">
                        <a:effectLst/>
                        <a:latin typeface="+mn-lt"/>
                        <a:ea typeface="Times New Roman" panose="02020603050405020304" pitchFamily="18" charset="0"/>
                        <a:cs typeface="Times New Roman" panose="02020603050405020304" pitchFamily="18" charset="0"/>
                      </a:endParaRPr>
                    </a:p>
                  </a:txBody>
                  <a:tcPr marL="68580" marR="68580" marT="0" marB="17780">
                    <a:lnL w="76200" cap="flat" cmpd="sng" algn="ctr">
                      <a:solidFill>
                        <a:srgbClr val="C00000"/>
                      </a:solidFill>
                      <a:prstDash val="solid"/>
                      <a:round/>
                      <a:headEnd type="none" w="med" len="med"/>
                      <a:tailEnd type="none" w="med" len="med"/>
                    </a:lnL>
                    <a:lnR w="76200" cap="flat" cmpd="sng" algn="ctr">
                      <a:solidFill>
                        <a:srgbClr val="C00000"/>
                      </a:solidFill>
                      <a:prstDash val="solid"/>
                      <a:round/>
                      <a:headEnd type="none" w="med" len="med"/>
                      <a:tailEnd type="none" w="med" len="med"/>
                    </a:lnR>
                    <a:lnT w="76200" cap="flat" cmpd="sng" algn="ctr">
                      <a:solidFill>
                        <a:srgbClr val="C00000"/>
                      </a:solidFill>
                      <a:prstDash val="solid"/>
                      <a:round/>
                      <a:headEnd type="none" w="med" len="med"/>
                      <a:tailEnd type="none" w="med" len="med"/>
                    </a:lnT>
                    <a:lnB w="76200" cap="flat" cmpd="sng" algn="ctr">
                      <a:solidFill>
                        <a:srgbClr val="C00000"/>
                      </a:solidFill>
                      <a:prstDash val="solid"/>
                      <a:round/>
                      <a:headEnd type="none" w="med" len="med"/>
                      <a:tailEnd type="none" w="med" len="med"/>
                    </a:lnB>
                    <a:solidFill>
                      <a:schemeClr val="bg1"/>
                    </a:solidFill>
                  </a:tcPr>
                </a:tc>
                <a:tc>
                  <a:txBody>
                    <a:bodyPr/>
                    <a:lstStyle/>
                    <a:p>
                      <a:pPr algn="l">
                        <a:lnSpc>
                          <a:spcPct val="115000"/>
                        </a:lnSpc>
                        <a:spcAft>
                          <a:spcPts val="0"/>
                        </a:spcAft>
                      </a:pPr>
                      <a:r>
                        <a:rPr lang="en-GB" sz="1800" dirty="0">
                          <a:effectLst/>
                          <a:latin typeface="+mn-lt"/>
                          <a:ea typeface="Times New Roman" panose="02020603050405020304" pitchFamily="18" charset="0"/>
                          <a:cs typeface="Times New Roman" panose="02020603050405020304" pitchFamily="18" charset="0"/>
                        </a:rPr>
                        <a:t>Percentage of structured mechanisms reviewed and accepted, implemented and utilised to achieve objectives of the NDP and MTSF</a:t>
                      </a:r>
                    </a:p>
                    <a:p>
                      <a:pPr algn="l">
                        <a:lnSpc>
                          <a:spcPct val="115000"/>
                        </a:lnSpc>
                        <a:spcAft>
                          <a:spcPts val="0"/>
                        </a:spcAft>
                      </a:pPr>
                      <a:endParaRPr lang="en-ZA" sz="1800" dirty="0">
                        <a:effectLst/>
                        <a:latin typeface="+mn-lt"/>
                        <a:ea typeface="Times New Roman" panose="02020603050405020304" pitchFamily="18" charset="0"/>
                        <a:cs typeface="Times New Roman" panose="02020603050405020304" pitchFamily="18" charset="0"/>
                      </a:endParaRPr>
                    </a:p>
                  </a:txBody>
                  <a:tcPr marL="68580" marR="68580" marT="0" marB="17780">
                    <a:lnL w="76200" cap="flat" cmpd="sng" algn="ctr">
                      <a:solidFill>
                        <a:srgbClr val="C00000"/>
                      </a:solidFill>
                      <a:prstDash val="solid"/>
                      <a:round/>
                      <a:headEnd type="none" w="med" len="med"/>
                      <a:tailEnd type="none" w="med" len="med"/>
                    </a:lnL>
                    <a:lnR w="76200" cap="flat" cmpd="sng" algn="ctr">
                      <a:solidFill>
                        <a:srgbClr val="C00000"/>
                      </a:solidFill>
                      <a:prstDash val="solid"/>
                      <a:round/>
                      <a:headEnd type="none" w="med" len="med"/>
                      <a:tailEnd type="none" w="med" len="med"/>
                    </a:lnR>
                    <a:lnT w="76200" cap="flat" cmpd="sng" algn="ctr">
                      <a:solidFill>
                        <a:srgbClr val="C00000"/>
                      </a:solidFill>
                      <a:prstDash val="solid"/>
                      <a:round/>
                      <a:headEnd type="none" w="med" len="med"/>
                      <a:tailEnd type="none" w="med" len="med"/>
                    </a:lnT>
                    <a:lnB w="76200" cap="flat" cmpd="sng" algn="ctr">
                      <a:solidFill>
                        <a:srgbClr val="C00000"/>
                      </a:solidFill>
                      <a:prstDash val="solid"/>
                      <a:round/>
                      <a:headEnd type="none" w="med" len="med"/>
                      <a:tailEnd type="none" w="med" len="med"/>
                    </a:lnB>
                    <a:solidFill>
                      <a:schemeClr val="bg1"/>
                    </a:solidFill>
                  </a:tcPr>
                </a:tc>
                <a:tc>
                  <a:txBody>
                    <a:bodyPr/>
                    <a:lstStyle/>
                    <a:p>
                      <a:pPr marL="21590" marR="52705" algn="l" fontAlgn="ctr">
                        <a:lnSpc>
                          <a:spcPct val="115000"/>
                        </a:lnSpc>
                        <a:spcAft>
                          <a:spcPts val="0"/>
                        </a:spcAft>
                      </a:pPr>
                      <a:r>
                        <a:rPr lang="en-GB" sz="1800" dirty="0">
                          <a:effectLst/>
                          <a:latin typeface="+mn-lt"/>
                          <a:ea typeface="Times New Roman" panose="02020603050405020304" pitchFamily="18" charset="0"/>
                          <a:cs typeface="Times New Roman" panose="02020603050405020304" pitchFamily="18" charset="0"/>
                        </a:rPr>
                        <a:t>9,42% (13 out of 139) of structured mechanisms honoured and reported on</a:t>
                      </a:r>
                      <a:endParaRPr lang="en-ZA" sz="1800" dirty="0">
                        <a:effectLst/>
                        <a:latin typeface="+mn-lt"/>
                        <a:ea typeface="Times New Roman" panose="02020603050405020304" pitchFamily="18" charset="0"/>
                        <a:cs typeface="Times New Roman" panose="02020603050405020304" pitchFamily="18" charset="0"/>
                      </a:endParaRPr>
                    </a:p>
                  </a:txBody>
                  <a:tcPr marL="68580" marR="68580" marT="0" marB="17780">
                    <a:lnL w="76200" cap="flat" cmpd="sng" algn="ctr">
                      <a:solidFill>
                        <a:srgbClr val="C00000"/>
                      </a:solidFill>
                      <a:prstDash val="solid"/>
                      <a:round/>
                      <a:headEnd type="none" w="med" len="med"/>
                      <a:tailEnd type="none" w="med" len="med"/>
                    </a:lnL>
                    <a:lnR w="76200" cap="flat" cmpd="sng" algn="ctr">
                      <a:solidFill>
                        <a:srgbClr val="C00000"/>
                      </a:solidFill>
                      <a:prstDash val="solid"/>
                      <a:round/>
                      <a:headEnd type="none" w="med" len="med"/>
                      <a:tailEnd type="none" w="med" len="med"/>
                    </a:lnR>
                    <a:lnT w="76200" cap="flat" cmpd="sng" algn="ctr">
                      <a:solidFill>
                        <a:srgbClr val="C00000"/>
                      </a:solidFill>
                      <a:prstDash val="solid"/>
                      <a:round/>
                      <a:headEnd type="none" w="med" len="med"/>
                      <a:tailEnd type="none" w="med" len="med"/>
                    </a:lnT>
                    <a:lnB w="76200" cap="flat" cmpd="sng" algn="ctr">
                      <a:solidFill>
                        <a:srgbClr val="C00000"/>
                      </a:solidFill>
                      <a:prstDash val="solid"/>
                      <a:round/>
                      <a:headEnd type="none" w="med" len="med"/>
                      <a:tailEnd type="none" w="med" len="med"/>
                    </a:lnB>
                    <a:solidFill>
                      <a:schemeClr val="bg1"/>
                    </a:solidFill>
                  </a:tcPr>
                </a:tc>
                <a:tc>
                  <a:txBody>
                    <a:bodyPr/>
                    <a:lstStyle/>
                    <a:p>
                      <a:pPr algn="l">
                        <a:lnSpc>
                          <a:spcPct val="106000"/>
                        </a:lnSpc>
                        <a:spcAft>
                          <a:spcPts val="800"/>
                        </a:spcAft>
                      </a:pPr>
                      <a:r>
                        <a:rPr lang="en-GB" sz="1800" dirty="0">
                          <a:effectLst/>
                          <a:latin typeface="+mn-lt"/>
                          <a:ea typeface="Times New Roman" panose="02020603050405020304" pitchFamily="18" charset="0"/>
                          <a:cs typeface="Times New Roman" panose="02020603050405020304" pitchFamily="18" charset="0"/>
                        </a:rPr>
                        <a:t>100% structured mechanisms reviewed and accepted, implemented and utilised to achieve objectives of the NDP and MTSF</a:t>
                      </a:r>
                      <a:endParaRPr lang="en-ZA" sz="1800" dirty="0">
                        <a:effectLst/>
                        <a:latin typeface="+mn-lt"/>
                        <a:ea typeface="Times New Roman" panose="02020603050405020304" pitchFamily="18" charset="0"/>
                        <a:cs typeface="Times New Roman" panose="02020603050405020304" pitchFamily="18" charset="0"/>
                      </a:endParaRPr>
                    </a:p>
                  </a:txBody>
                  <a:tcPr marL="68580" marR="68580" marT="0" marB="17780">
                    <a:lnL w="76200" cap="flat" cmpd="sng" algn="ctr">
                      <a:solidFill>
                        <a:srgbClr val="C00000"/>
                      </a:solidFill>
                      <a:prstDash val="solid"/>
                      <a:round/>
                      <a:headEnd type="none" w="med" len="med"/>
                      <a:tailEnd type="none" w="med" len="med"/>
                    </a:lnL>
                    <a:lnR w="76200" cap="flat" cmpd="sng" algn="ctr">
                      <a:solidFill>
                        <a:srgbClr val="C00000"/>
                      </a:solidFill>
                      <a:prstDash val="solid"/>
                      <a:round/>
                      <a:headEnd type="none" w="med" len="med"/>
                      <a:tailEnd type="none" w="med" len="med"/>
                    </a:lnR>
                    <a:lnT w="76200" cap="flat" cmpd="sng" algn="ctr">
                      <a:solidFill>
                        <a:srgbClr val="C00000"/>
                      </a:solidFill>
                      <a:prstDash val="solid"/>
                      <a:round/>
                      <a:headEnd type="none" w="med" len="med"/>
                      <a:tailEnd type="none" w="med" len="med"/>
                    </a:lnT>
                    <a:lnB w="76200" cap="flat" cmpd="sng" algn="ctr">
                      <a:solidFill>
                        <a:srgbClr val="C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930005">
                <a:tc>
                  <a:txBody>
                    <a:bodyPr/>
                    <a:lstStyle/>
                    <a:p>
                      <a:pPr marL="21590" marR="52705" algn="l">
                        <a:lnSpc>
                          <a:spcPct val="115000"/>
                        </a:lnSpc>
                        <a:spcAft>
                          <a:spcPts val="0"/>
                        </a:spcAft>
                      </a:pPr>
                      <a:r>
                        <a:rPr lang="en-GB" sz="1800" dirty="0">
                          <a:effectLst/>
                          <a:latin typeface="+mn-lt"/>
                          <a:ea typeface="Times New Roman" panose="02020603050405020304" pitchFamily="18" charset="0"/>
                          <a:cs typeface="Times New Roman" panose="02020603050405020304" pitchFamily="18" charset="0"/>
                        </a:rPr>
                        <a:t>Increased foreign direct investment and contributed to economic growth in South Africa</a:t>
                      </a:r>
                      <a:endParaRPr lang="en-ZA" sz="1800" dirty="0">
                        <a:effectLst/>
                        <a:latin typeface="+mn-lt"/>
                        <a:ea typeface="Times New Roman" panose="02020603050405020304" pitchFamily="18" charset="0"/>
                        <a:cs typeface="Times New Roman" panose="02020603050405020304" pitchFamily="18" charset="0"/>
                      </a:endParaRPr>
                    </a:p>
                  </a:txBody>
                  <a:tcPr marL="68580" marR="68580" marT="0" marB="17780">
                    <a:lnL w="76200" cap="flat" cmpd="sng" algn="ctr">
                      <a:solidFill>
                        <a:srgbClr val="C00000"/>
                      </a:solidFill>
                      <a:prstDash val="solid"/>
                      <a:round/>
                      <a:headEnd type="none" w="med" len="med"/>
                      <a:tailEnd type="none" w="med" len="med"/>
                    </a:lnL>
                    <a:lnR w="76200" cap="flat" cmpd="sng" algn="ctr">
                      <a:solidFill>
                        <a:srgbClr val="C00000"/>
                      </a:solidFill>
                      <a:prstDash val="solid"/>
                      <a:round/>
                      <a:headEnd type="none" w="med" len="med"/>
                      <a:tailEnd type="none" w="med" len="med"/>
                    </a:lnR>
                    <a:lnT w="76200" cap="flat" cmpd="sng" algn="ctr">
                      <a:solidFill>
                        <a:srgbClr val="C00000"/>
                      </a:solidFill>
                      <a:prstDash val="solid"/>
                      <a:round/>
                      <a:headEnd type="none" w="med" len="med"/>
                      <a:tailEnd type="none" w="med" len="med"/>
                    </a:lnT>
                    <a:lnB w="76200" cap="flat" cmpd="sng" algn="ctr">
                      <a:solidFill>
                        <a:srgbClr val="C00000"/>
                      </a:solidFill>
                      <a:prstDash val="solid"/>
                      <a:round/>
                      <a:headEnd type="none" w="med" len="med"/>
                      <a:tailEnd type="none" w="med" len="med"/>
                    </a:lnB>
                    <a:solidFill>
                      <a:schemeClr val="bg1"/>
                    </a:solidFill>
                  </a:tcPr>
                </a:tc>
                <a:tc>
                  <a:txBody>
                    <a:bodyPr/>
                    <a:lstStyle/>
                    <a:p>
                      <a:pPr marL="21590" marR="52705" algn="l" fontAlgn="ctr">
                        <a:lnSpc>
                          <a:spcPct val="115000"/>
                        </a:lnSpc>
                        <a:spcAft>
                          <a:spcPts val="0"/>
                        </a:spcAft>
                      </a:pPr>
                      <a:r>
                        <a:rPr lang="en-GB" sz="1800" dirty="0">
                          <a:effectLst/>
                          <a:latin typeface="+mn-lt"/>
                          <a:ea typeface="Times New Roman" panose="02020603050405020304" pitchFamily="18" charset="0"/>
                          <a:cs typeface="Times New Roman" panose="02020603050405020304" pitchFamily="18" charset="0"/>
                        </a:rPr>
                        <a:t>Value of FDI pledges reported on through the department’s engagements</a:t>
                      </a:r>
                    </a:p>
                    <a:p>
                      <a:pPr marL="21590" marR="52705" algn="l" fontAlgn="ctr">
                        <a:lnSpc>
                          <a:spcPct val="115000"/>
                        </a:lnSpc>
                        <a:spcAft>
                          <a:spcPts val="0"/>
                        </a:spcAft>
                      </a:pPr>
                      <a:endParaRPr lang="en-ZA" sz="1800" dirty="0">
                        <a:effectLst/>
                        <a:latin typeface="+mn-lt"/>
                        <a:ea typeface="Times New Roman" panose="02020603050405020304" pitchFamily="18" charset="0"/>
                        <a:cs typeface="Times New Roman" panose="02020603050405020304" pitchFamily="18" charset="0"/>
                      </a:endParaRPr>
                    </a:p>
                  </a:txBody>
                  <a:tcPr marL="68580" marR="68580" marT="0" marB="17780">
                    <a:lnL w="76200" cap="flat" cmpd="sng" algn="ctr">
                      <a:solidFill>
                        <a:srgbClr val="C00000"/>
                      </a:solidFill>
                      <a:prstDash val="solid"/>
                      <a:round/>
                      <a:headEnd type="none" w="med" len="med"/>
                      <a:tailEnd type="none" w="med" len="med"/>
                    </a:lnL>
                    <a:lnR w="76200" cap="flat" cmpd="sng" algn="ctr">
                      <a:solidFill>
                        <a:srgbClr val="C00000"/>
                      </a:solidFill>
                      <a:prstDash val="solid"/>
                      <a:round/>
                      <a:headEnd type="none" w="med" len="med"/>
                      <a:tailEnd type="none" w="med" len="med"/>
                    </a:lnR>
                    <a:lnT w="76200" cap="flat" cmpd="sng" algn="ctr">
                      <a:solidFill>
                        <a:srgbClr val="C00000"/>
                      </a:solidFill>
                      <a:prstDash val="solid"/>
                      <a:round/>
                      <a:headEnd type="none" w="med" len="med"/>
                      <a:tailEnd type="none" w="med" len="med"/>
                    </a:lnT>
                    <a:lnB w="76200" cap="flat" cmpd="sng" algn="ctr">
                      <a:solidFill>
                        <a:srgbClr val="C00000"/>
                      </a:solidFill>
                      <a:prstDash val="solid"/>
                      <a:round/>
                      <a:headEnd type="none" w="med" len="med"/>
                      <a:tailEnd type="none" w="med" len="med"/>
                    </a:lnB>
                    <a:solidFill>
                      <a:schemeClr val="bg1"/>
                    </a:solidFill>
                  </a:tcPr>
                </a:tc>
                <a:tc>
                  <a:txBody>
                    <a:bodyPr/>
                    <a:lstStyle/>
                    <a:p>
                      <a:pPr marL="21590" marR="52705" algn="l" fontAlgn="ctr">
                        <a:lnSpc>
                          <a:spcPct val="115000"/>
                        </a:lnSpc>
                        <a:spcAft>
                          <a:spcPts val="0"/>
                        </a:spcAft>
                      </a:pPr>
                      <a:r>
                        <a:rPr lang="en-GB" sz="1800" dirty="0">
                          <a:effectLst/>
                          <a:latin typeface="+mn-lt"/>
                          <a:ea typeface="Times New Roman" panose="02020603050405020304" pitchFamily="18" charset="0"/>
                          <a:cs typeface="Times New Roman" panose="02020603050405020304" pitchFamily="18" charset="0"/>
                        </a:rPr>
                        <a:t>New indicator</a:t>
                      </a:r>
                      <a:endParaRPr lang="en-ZA" sz="1800" dirty="0">
                        <a:effectLst/>
                        <a:latin typeface="+mn-lt"/>
                        <a:ea typeface="Times New Roman" panose="02020603050405020304" pitchFamily="18" charset="0"/>
                        <a:cs typeface="Times New Roman" panose="02020603050405020304" pitchFamily="18" charset="0"/>
                      </a:endParaRPr>
                    </a:p>
                  </a:txBody>
                  <a:tcPr marL="68580" marR="68580" marT="0" marB="17780">
                    <a:lnL w="76200" cap="flat" cmpd="sng" algn="ctr">
                      <a:solidFill>
                        <a:srgbClr val="C00000"/>
                      </a:solidFill>
                      <a:prstDash val="solid"/>
                      <a:round/>
                      <a:headEnd type="none" w="med" len="med"/>
                      <a:tailEnd type="none" w="med" len="med"/>
                    </a:lnL>
                    <a:lnR w="76200" cap="flat" cmpd="sng" algn="ctr">
                      <a:solidFill>
                        <a:srgbClr val="C00000"/>
                      </a:solidFill>
                      <a:prstDash val="solid"/>
                      <a:round/>
                      <a:headEnd type="none" w="med" len="med"/>
                      <a:tailEnd type="none" w="med" len="med"/>
                    </a:lnR>
                    <a:lnT w="76200" cap="flat" cmpd="sng" algn="ctr">
                      <a:solidFill>
                        <a:srgbClr val="C00000"/>
                      </a:solidFill>
                      <a:prstDash val="solid"/>
                      <a:round/>
                      <a:headEnd type="none" w="med" len="med"/>
                      <a:tailEnd type="none" w="med" len="med"/>
                    </a:lnT>
                    <a:lnB w="76200" cap="flat" cmpd="sng" algn="ctr">
                      <a:solidFill>
                        <a:srgbClr val="C00000"/>
                      </a:solidFill>
                      <a:prstDash val="solid"/>
                      <a:round/>
                      <a:headEnd type="none" w="med" len="med"/>
                      <a:tailEnd type="none" w="med" len="med"/>
                    </a:lnB>
                    <a:solidFill>
                      <a:srgbClr val="FFCCFF"/>
                    </a:solidFill>
                  </a:tcPr>
                </a:tc>
                <a:tc>
                  <a:txBody>
                    <a:bodyPr/>
                    <a:lstStyle/>
                    <a:p>
                      <a:pPr marL="21590" marR="52705" algn="l" fontAlgn="ctr">
                        <a:lnSpc>
                          <a:spcPct val="115000"/>
                        </a:lnSpc>
                        <a:spcAft>
                          <a:spcPts val="0"/>
                        </a:spcAft>
                      </a:pPr>
                      <a:r>
                        <a:rPr lang="en-GB" sz="1800" dirty="0">
                          <a:effectLst/>
                          <a:latin typeface="+mn-lt"/>
                          <a:ea typeface="Times New Roman" panose="02020603050405020304" pitchFamily="18" charset="0"/>
                          <a:cs typeface="Times New Roman" panose="02020603050405020304" pitchFamily="18" charset="0"/>
                        </a:rPr>
                        <a:t>R50 billion in FDI pledges reported on through the department’s engagements</a:t>
                      </a:r>
                      <a:endParaRPr lang="en-ZA" sz="1800" dirty="0">
                        <a:effectLst/>
                        <a:latin typeface="+mn-lt"/>
                        <a:ea typeface="Times New Roman" panose="02020603050405020304" pitchFamily="18" charset="0"/>
                        <a:cs typeface="Times New Roman" panose="02020603050405020304" pitchFamily="18" charset="0"/>
                      </a:endParaRPr>
                    </a:p>
                  </a:txBody>
                  <a:tcPr marL="68580" marR="68580" marT="0" marB="17780">
                    <a:lnL w="76200" cap="flat" cmpd="sng" algn="ctr">
                      <a:solidFill>
                        <a:srgbClr val="C00000"/>
                      </a:solidFill>
                      <a:prstDash val="solid"/>
                      <a:round/>
                      <a:headEnd type="none" w="med" len="med"/>
                      <a:tailEnd type="none" w="med" len="med"/>
                    </a:lnL>
                    <a:lnR w="76200" cap="flat" cmpd="sng" algn="ctr">
                      <a:solidFill>
                        <a:srgbClr val="C00000"/>
                      </a:solidFill>
                      <a:prstDash val="solid"/>
                      <a:round/>
                      <a:headEnd type="none" w="med" len="med"/>
                      <a:tailEnd type="none" w="med" len="med"/>
                    </a:lnR>
                    <a:lnT w="76200" cap="flat" cmpd="sng" algn="ctr">
                      <a:solidFill>
                        <a:srgbClr val="C00000"/>
                      </a:solidFill>
                      <a:prstDash val="solid"/>
                      <a:round/>
                      <a:headEnd type="none" w="med" len="med"/>
                      <a:tailEnd type="none" w="med" len="med"/>
                    </a:lnT>
                    <a:lnB w="76200" cap="flat" cmpd="sng" algn="ctr">
                      <a:solidFill>
                        <a:srgbClr val="C0000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930005">
                <a:tc>
                  <a:txBody>
                    <a:bodyPr/>
                    <a:lstStyle/>
                    <a:p>
                      <a:pPr marL="21590" marR="52705" algn="l">
                        <a:lnSpc>
                          <a:spcPct val="115000"/>
                        </a:lnSpc>
                        <a:spcAft>
                          <a:spcPts val="0"/>
                        </a:spcAft>
                      </a:pPr>
                      <a:r>
                        <a:rPr lang="en-GB" sz="1800" kern="1200" dirty="0">
                          <a:solidFill>
                            <a:schemeClr val="dk1"/>
                          </a:solidFill>
                          <a:effectLst/>
                          <a:latin typeface="+mn-lt"/>
                          <a:ea typeface="+mn-ea"/>
                          <a:cs typeface="+mn-cs"/>
                        </a:rPr>
                        <a:t>Increased regional integration </a:t>
                      </a:r>
                      <a:endParaRPr lang="en-ZA" sz="1800" dirty="0">
                        <a:effectLst/>
                        <a:latin typeface="+mn-lt"/>
                        <a:ea typeface="Times New Roman" panose="02020603050405020304" pitchFamily="18" charset="0"/>
                        <a:cs typeface="Times New Roman" panose="02020603050405020304" pitchFamily="18" charset="0"/>
                      </a:endParaRPr>
                    </a:p>
                  </a:txBody>
                  <a:tcPr marL="68580" marR="68580" marT="0" marB="17780">
                    <a:lnL w="76200" cap="flat" cmpd="sng" algn="ctr">
                      <a:solidFill>
                        <a:srgbClr val="C00000"/>
                      </a:solidFill>
                      <a:prstDash val="solid"/>
                      <a:round/>
                      <a:headEnd type="none" w="med" len="med"/>
                      <a:tailEnd type="none" w="med" len="med"/>
                    </a:lnL>
                    <a:lnR w="76200" cap="flat" cmpd="sng" algn="ctr">
                      <a:solidFill>
                        <a:srgbClr val="C00000"/>
                      </a:solidFill>
                      <a:prstDash val="solid"/>
                      <a:round/>
                      <a:headEnd type="none" w="med" len="med"/>
                      <a:tailEnd type="none" w="med" len="med"/>
                    </a:lnR>
                    <a:lnT w="76200" cap="flat" cmpd="sng" algn="ctr">
                      <a:solidFill>
                        <a:srgbClr val="C00000"/>
                      </a:solidFill>
                      <a:prstDash val="solid"/>
                      <a:round/>
                      <a:headEnd type="none" w="med" len="med"/>
                      <a:tailEnd type="none" w="med" len="med"/>
                    </a:lnT>
                    <a:lnB w="76200" cap="flat" cmpd="sng" algn="ctr">
                      <a:solidFill>
                        <a:srgbClr val="C00000"/>
                      </a:solidFill>
                      <a:prstDash val="solid"/>
                      <a:round/>
                      <a:headEnd type="none" w="med" len="med"/>
                      <a:tailEnd type="none" w="med" len="med"/>
                    </a:lnB>
                    <a:solidFill>
                      <a:schemeClr val="bg1"/>
                    </a:solidFill>
                  </a:tcPr>
                </a:tc>
                <a:tc>
                  <a:txBody>
                    <a:bodyPr/>
                    <a:lstStyle/>
                    <a:p>
                      <a:pPr marL="21590" marR="52705" algn="l" fontAlgn="ctr">
                        <a:lnSpc>
                          <a:spcPct val="115000"/>
                        </a:lnSpc>
                        <a:spcAft>
                          <a:spcPts val="0"/>
                        </a:spcAft>
                      </a:pPr>
                      <a:r>
                        <a:rPr lang="en-ZA" sz="1800" dirty="0">
                          <a:effectLst/>
                          <a:latin typeface="+mn-lt"/>
                          <a:ea typeface="Cambria" panose="02040503050406030204" pitchFamily="18" charset="0"/>
                          <a:cs typeface="Times New Roman" panose="02020603050405020304" pitchFamily="18" charset="0"/>
                        </a:rPr>
                        <a:t>Percentage of prioritised projects of the </a:t>
                      </a:r>
                      <a:r>
                        <a:rPr lang="en-ZA" sz="1800" dirty="0">
                          <a:effectLst/>
                          <a:latin typeface="+mn-lt"/>
                          <a:ea typeface="Times New Roman" panose="02020603050405020304" pitchFamily="18" charset="0"/>
                          <a:cs typeface="Times New Roman" panose="02020603050405020304" pitchFamily="18" charset="0"/>
                        </a:rPr>
                        <a:t>Regional Indicative Strategic Development Plan</a:t>
                      </a:r>
                      <a:r>
                        <a:rPr lang="en-ZA" sz="1800" dirty="0">
                          <a:effectLst/>
                          <a:latin typeface="+mn-lt"/>
                          <a:ea typeface="Cambria" panose="02040503050406030204" pitchFamily="18" charset="0"/>
                          <a:cs typeface="Times New Roman" panose="02020603050405020304" pitchFamily="18" charset="0"/>
                        </a:rPr>
                        <a:t> (RISDP) implemented</a:t>
                      </a:r>
                    </a:p>
                    <a:p>
                      <a:pPr marL="21590" marR="52705" algn="l" fontAlgn="ctr">
                        <a:lnSpc>
                          <a:spcPct val="115000"/>
                        </a:lnSpc>
                        <a:spcAft>
                          <a:spcPts val="0"/>
                        </a:spcAft>
                      </a:pPr>
                      <a:endParaRPr lang="en-ZA" sz="1800" dirty="0">
                        <a:effectLst/>
                        <a:latin typeface="+mn-lt"/>
                        <a:ea typeface="Times New Roman" panose="02020603050405020304" pitchFamily="18" charset="0"/>
                        <a:cs typeface="Times New Roman" panose="02020603050405020304" pitchFamily="18" charset="0"/>
                      </a:endParaRPr>
                    </a:p>
                  </a:txBody>
                  <a:tcPr marL="68580" marR="68580" marT="0" marB="17780">
                    <a:lnL w="76200" cap="flat" cmpd="sng" algn="ctr">
                      <a:solidFill>
                        <a:srgbClr val="C00000"/>
                      </a:solidFill>
                      <a:prstDash val="solid"/>
                      <a:round/>
                      <a:headEnd type="none" w="med" len="med"/>
                      <a:tailEnd type="none" w="med" len="med"/>
                    </a:lnL>
                    <a:lnR w="76200" cap="flat" cmpd="sng" algn="ctr">
                      <a:solidFill>
                        <a:srgbClr val="C00000"/>
                      </a:solidFill>
                      <a:prstDash val="solid"/>
                      <a:round/>
                      <a:headEnd type="none" w="med" len="med"/>
                      <a:tailEnd type="none" w="med" len="med"/>
                    </a:lnR>
                    <a:lnT w="76200" cap="flat" cmpd="sng" algn="ctr">
                      <a:solidFill>
                        <a:srgbClr val="C00000"/>
                      </a:solidFill>
                      <a:prstDash val="solid"/>
                      <a:round/>
                      <a:headEnd type="none" w="med" len="med"/>
                      <a:tailEnd type="none" w="med" len="med"/>
                    </a:lnT>
                    <a:lnB w="76200" cap="flat" cmpd="sng" algn="ctr">
                      <a:solidFill>
                        <a:srgbClr val="C00000"/>
                      </a:solidFill>
                      <a:prstDash val="solid"/>
                      <a:round/>
                      <a:headEnd type="none" w="med" len="med"/>
                      <a:tailEnd type="none" w="med" len="med"/>
                    </a:lnB>
                    <a:solidFill>
                      <a:schemeClr val="bg1"/>
                    </a:solidFill>
                  </a:tcPr>
                </a:tc>
                <a:tc>
                  <a:txBody>
                    <a:bodyPr/>
                    <a:lstStyle/>
                    <a:p>
                      <a:pPr marL="21590" marR="52705" algn="l" fontAlgn="ctr">
                        <a:lnSpc>
                          <a:spcPct val="115000"/>
                        </a:lnSpc>
                        <a:spcAft>
                          <a:spcPts val="0"/>
                        </a:spcAft>
                      </a:pPr>
                      <a:r>
                        <a:rPr lang="en-GB" sz="1800" dirty="0">
                          <a:effectLst/>
                          <a:latin typeface="+mn-lt"/>
                          <a:ea typeface="Times New Roman" panose="02020603050405020304" pitchFamily="18" charset="0"/>
                          <a:cs typeface="Times New Roman" panose="02020603050405020304" pitchFamily="18" charset="0"/>
                        </a:rPr>
                        <a:t>New indicator</a:t>
                      </a:r>
                      <a:endParaRPr lang="en-ZA" sz="1800" dirty="0">
                        <a:effectLst/>
                        <a:latin typeface="+mn-lt"/>
                        <a:ea typeface="Times New Roman" panose="02020603050405020304" pitchFamily="18" charset="0"/>
                        <a:cs typeface="Times New Roman" panose="02020603050405020304" pitchFamily="18" charset="0"/>
                      </a:endParaRPr>
                    </a:p>
                  </a:txBody>
                  <a:tcPr marL="68580" marR="68580" marT="0" marB="17780">
                    <a:lnL w="76200" cap="flat" cmpd="sng" algn="ctr">
                      <a:solidFill>
                        <a:srgbClr val="C00000"/>
                      </a:solidFill>
                      <a:prstDash val="solid"/>
                      <a:round/>
                      <a:headEnd type="none" w="med" len="med"/>
                      <a:tailEnd type="none" w="med" len="med"/>
                    </a:lnL>
                    <a:lnR w="76200" cap="flat" cmpd="sng" algn="ctr">
                      <a:solidFill>
                        <a:srgbClr val="C00000"/>
                      </a:solidFill>
                      <a:prstDash val="solid"/>
                      <a:round/>
                      <a:headEnd type="none" w="med" len="med"/>
                      <a:tailEnd type="none" w="med" len="med"/>
                    </a:lnR>
                    <a:lnT w="76200" cap="flat" cmpd="sng" algn="ctr">
                      <a:solidFill>
                        <a:srgbClr val="C00000"/>
                      </a:solidFill>
                      <a:prstDash val="solid"/>
                      <a:round/>
                      <a:headEnd type="none" w="med" len="med"/>
                      <a:tailEnd type="none" w="med" len="med"/>
                    </a:lnT>
                    <a:lnB w="76200" cap="flat" cmpd="sng" algn="ctr">
                      <a:solidFill>
                        <a:srgbClr val="C00000"/>
                      </a:solidFill>
                      <a:prstDash val="solid"/>
                      <a:round/>
                      <a:headEnd type="none" w="med" len="med"/>
                      <a:tailEnd type="none" w="med" len="med"/>
                    </a:lnB>
                    <a:solidFill>
                      <a:srgbClr val="FFCCFF"/>
                    </a:solidFill>
                  </a:tcPr>
                </a:tc>
                <a:tc>
                  <a:txBody>
                    <a:bodyPr/>
                    <a:lstStyle/>
                    <a:p>
                      <a:pPr marL="21590" marR="52705" algn="l" fontAlgn="ctr">
                        <a:lnSpc>
                          <a:spcPct val="115000"/>
                        </a:lnSpc>
                        <a:spcAft>
                          <a:spcPts val="0"/>
                        </a:spcAft>
                      </a:pPr>
                      <a:r>
                        <a:rPr lang="en-GB" sz="1800" dirty="0">
                          <a:effectLst/>
                          <a:latin typeface="+mn-lt"/>
                          <a:ea typeface="Times New Roman" panose="02020603050405020304" pitchFamily="18" charset="0"/>
                          <a:cs typeface="Times New Roman" panose="02020603050405020304" pitchFamily="18" charset="0"/>
                        </a:rPr>
                        <a:t>20% of prioritised projects in the RISDP implemented</a:t>
                      </a:r>
                      <a:endParaRPr lang="en-ZA" sz="1800" dirty="0">
                        <a:effectLst/>
                        <a:latin typeface="+mn-lt"/>
                        <a:ea typeface="Times New Roman" panose="02020603050405020304" pitchFamily="18" charset="0"/>
                        <a:cs typeface="Times New Roman" panose="02020603050405020304" pitchFamily="18" charset="0"/>
                      </a:endParaRPr>
                    </a:p>
                    <a:p>
                      <a:pPr marL="21590" marR="52705" algn="l" fontAlgn="ctr">
                        <a:lnSpc>
                          <a:spcPct val="115000"/>
                        </a:lnSpc>
                        <a:spcAft>
                          <a:spcPts val="0"/>
                        </a:spcAft>
                      </a:pPr>
                      <a:r>
                        <a:rPr lang="en-GB" sz="1800" dirty="0">
                          <a:effectLst/>
                          <a:latin typeface="+mn-lt"/>
                          <a:ea typeface="Times New Roman" panose="02020603050405020304" pitchFamily="18" charset="0"/>
                          <a:cs typeface="Times New Roman" panose="02020603050405020304" pitchFamily="18" charset="0"/>
                        </a:rPr>
                        <a:t> </a:t>
                      </a:r>
                      <a:endParaRPr lang="en-ZA" sz="1800" dirty="0">
                        <a:effectLst/>
                        <a:latin typeface="+mn-lt"/>
                        <a:ea typeface="Times New Roman" panose="02020603050405020304" pitchFamily="18" charset="0"/>
                        <a:cs typeface="Times New Roman" panose="02020603050405020304" pitchFamily="18" charset="0"/>
                      </a:endParaRPr>
                    </a:p>
                  </a:txBody>
                  <a:tcPr marL="68580" marR="68580" marT="0" marB="17780">
                    <a:lnL w="76200" cap="flat" cmpd="sng" algn="ctr">
                      <a:solidFill>
                        <a:srgbClr val="C00000"/>
                      </a:solidFill>
                      <a:prstDash val="solid"/>
                      <a:round/>
                      <a:headEnd type="none" w="med" len="med"/>
                      <a:tailEnd type="none" w="med" len="med"/>
                    </a:lnL>
                    <a:lnR w="76200" cap="flat" cmpd="sng" algn="ctr">
                      <a:solidFill>
                        <a:srgbClr val="C00000"/>
                      </a:solidFill>
                      <a:prstDash val="solid"/>
                      <a:round/>
                      <a:headEnd type="none" w="med" len="med"/>
                      <a:tailEnd type="none" w="med" len="med"/>
                    </a:lnR>
                    <a:lnT w="76200" cap="flat" cmpd="sng" algn="ctr">
                      <a:solidFill>
                        <a:srgbClr val="C00000"/>
                      </a:solidFill>
                      <a:prstDash val="solid"/>
                      <a:round/>
                      <a:headEnd type="none" w="med" len="med"/>
                      <a:tailEnd type="none" w="med" len="med"/>
                    </a:lnT>
                    <a:lnB w="76200" cap="flat" cmpd="sng" algn="ctr">
                      <a:solidFill>
                        <a:srgbClr val="C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
        <p:nvSpPr>
          <p:cNvPr id="6" name="Rounded Rectangle 5"/>
          <p:cNvSpPr/>
          <p:nvPr/>
        </p:nvSpPr>
        <p:spPr bwMode="auto">
          <a:xfrm>
            <a:off x="0" y="1011900"/>
            <a:ext cx="3931920" cy="548640"/>
          </a:xfrm>
          <a:prstGeom prst="roundRect">
            <a:avLst/>
          </a:prstGeom>
          <a:solidFill>
            <a:schemeClr val="accent1"/>
          </a:solidFill>
          <a:ln w="28575" cap="flat" cmpd="sng" algn="ctr">
            <a:solidFill>
              <a:schemeClr val="tx1"/>
            </a:solidFill>
            <a:prstDash val="solid"/>
            <a:round/>
            <a:headEnd type="none" w="med" len="med"/>
            <a:tailEnd type="none" w="med" len="med"/>
          </a:ln>
          <a:effectLst/>
          <a:scene3d>
            <a:camera prst="orthographicFront">
              <a:rot lat="0" lon="0" rev="0"/>
            </a:camera>
            <a:lightRig rig="contrasting" dir="t">
              <a:rot lat="0" lon="0" rev="1500000"/>
            </a:lightRig>
          </a:scene3d>
          <a:sp3d prstMaterial="metal">
            <a:bevelT w="88900" h="88900"/>
          </a:sp3d>
        </p:spPr>
        <p:txBody>
          <a:bodyPr vert="horz" wrap="square" lIns="91440" tIns="45720" rIns="91440" bIns="45720" numCol="1" rtlCol="0" anchor="ctr" anchorCtr="0" compatLnSpc="1">
            <a:prstTxWarp prst="textNoShape">
              <a:avLst/>
            </a:prstTxWarp>
            <a:scene3d>
              <a:camera prst="orthographicFront"/>
              <a:lightRig rig="soft" dir="t">
                <a:rot lat="0" lon="0" rev="15600000"/>
              </a:lightRig>
            </a:scene3d>
            <a:sp3d extrusionH="57150" prstMaterial="softEdge">
              <a:bevelT w="25400" h="38100"/>
            </a:sp3d>
          </a:bodyPr>
          <a:lstStyle/>
          <a:p>
            <a:pPr marL="0" marR="0" indent="0" algn="ctr" defTabSz="914400" rtl="0" eaLnBrk="0" fontAlgn="base" latinLnBrk="0" hangingPunct="0">
              <a:lnSpc>
                <a:spcPct val="100000"/>
              </a:lnSpc>
              <a:spcBef>
                <a:spcPct val="0"/>
              </a:spcBef>
              <a:spcAft>
                <a:spcPct val="0"/>
              </a:spcAft>
              <a:buClrTx/>
              <a:buSzTx/>
              <a:buFontTx/>
              <a:buNone/>
              <a:tabLst/>
            </a:pPr>
            <a:r>
              <a:rPr lang="en-ZA" sz="2000" b="1" dirty="0">
                <a:ln>
                  <a:solidFill>
                    <a:schemeClr val="accent6">
                      <a:lumMod val="50000"/>
                    </a:schemeClr>
                  </a:solidFill>
                </a:ln>
                <a:solidFill>
                  <a:schemeClr val="accent4"/>
                </a:solidFill>
                <a:latin typeface="Footlight MT Light" panose="0204060206030A020304" pitchFamily="18" charset="0"/>
                <a:cs typeface="Myanmar Text" panose="020B0502040204020203" pitchFamily="34" charset="0"/>
              </a:rPr>
              <a:t>Strategic P</a:t>
            </a:r>
            <a:r>
              <a:rPr kumimoji="0" lang="en-ZA" sz="2000" b="1" i="0" u="none" strike="noStrike" normalizeH="0" baseline="0" dirty="0">
                <a:ln>
                  <a:solidFill>
                    <a:schemeClr val="accent6">
                      <a:lumMod val="50000"/>
                    </a:schemeClr>
                  </a:solidFill>
                </a:ln>
                <a:solidFill>
                  <a:schemeClr val="accent4"/>
                </a:solidFill>
                <a:latin typeface="Footlight MT Light" panose="0204060206030A020304" pitchFamily="18" charset="0"/>
                <a:cs typeface="Myanmar Text" panose="020B0502040204020203" pitchFamily="34" charset="0"/>
              </a:rPr>
              <a:t>lan (page 46 - 48)</a:t>
            </a:r>
          </a:p>
        </p:txBody>
      </p:sp>
      <p:sp>
        <p:nvSpPr>
          <p:cNvPr id="3" name="Slide Number Placeholder 2"/>
          <p:cNvSpPr>
            <a:spLocks noGrp="1"/>
          </p:cNvSpPr>
          <p:nvPr>
            <p:ph type="sldNum" sz="quarter" idx="10"/>
          </p:nvPr>
        </p:nvSpPr>
        <p:spPr/>
        <p:txBody>
          <a:bodyPr/>
          <a:lstStyle/>
          <a:p>
            <a:pPr>
              <a:defRPr/>
            </a:pPr>
            <a:fld id="{406127B8-DC82-48CD-BFAB-CB6227956533}" type="slidenum">
              <a:rPr lang="en-US" smtClean="0"/>
              <a:pPr>
                <a:defRPr/>
              </a:pPr>
              <a:t>11</a:t>
            </a:fld>
            <a:endParaRPr lang="en-US"/>
          </a:p>
        </p:txBody>
      </p:sp>
    </p:spTree>
    <p:extLst>
      <p:ext uri="{BB962C8B-B14F-4D97-AF65-F5344CB8AC3E}">
        <p14:creationId xmlns:p14="http://schemas.microsoft.com/office/powerpoint/2010/main" val="2850359508"/>
      </p:ext>
    </p:extLst>
  </p:cSld>
  <p:clrMapOvr>
    <a:masterClrMapping/>
  </p:clrMapOvr>
  <p:transition spd="slow">
    <p:rand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0535" y="739"/>
            <a:ext cx="10972800" cy="914400"/>
          </a:xfrm>
        </p:spPr>
        <p:txBody>
          <a:bodyPr/>
          <a:lstStyle/>
          <a:p>
            <a:r>
              <a:rPr lang="en-ZA" sz="2800" u="sng" dirty="0">
                <a:solidFill>
                  <a:srgbClr val="003300"/>
                </a:solidFill>
              </a:rPr>
              <a:t>STRATEGIC OUTCOMES AND INDICATORS 2020-2025</a:t>
            </a:r>
          </a:p>
        </p:txBody>
      </p:sp>
      <p:graphicFrame>
        <p:nvGraphicFramePr>
          <p:cNvPr id="5" name="Table 4"/>
          <p:cNvGraphicFramePr>
            <a:graphicFrameLocks noGrp="1"/>
          </p:cNvGraphicFramePr>
          <p:nvPr>
            <p:extLst>
              <p:ext uri="{D42A27DB-BD31-4B8C-83A1-F6EECF244321}">
                <p14:modId xmlns:p14="http://schemas.microsoft.com/office/powerpoint/2010/main" val="1648600414"/>
              </p:ext>
            </p:extLst>
          </p:nvPr>
        </p:nvGraphicFramePr>
        <p:xfrm>
          <a:off x="106680" y="1421579"/>
          <a:ext cx="12085320" cy="5436421"/>
        </p:xfrm>
        <a:graphic>
          <a:graphicData uri="http://schemas.openxmlformats.org/drawingml/2006/table">
            <a:tbl>
              <a:tblPr firstRow="1" bandRow="1">
                <a:tableStyleId>{5C22544A-7EE6-4342-B048-85BDC9FD1C3A}</a:tableStyleId>
              </a:tblPr>
              <a:tblGrid>
                <a:gridCol w="2738080">
                  <a:extLst>
                    <a:ext uri="{9D8B030D-6E8A-4147-A177-3AD203B41FA5}">
                      <a16:colId xmlns:a16="http://schemas.microsoft.com/office/drawing/2014/main" val="20000"/>
                    </a:ext>
                  </a:extLst>
                </a:gridCol>
                <a:gridCol w="3512296">
                  <a:extLst>
                    <a:ext uri="{9D8B030D-6E8A-4147-A177-3AD203B41FA5}">
                      <a16:colId xmlns:a16="http://schemas.microsoft.com/office/drawing/2014/main" val="20001"/>
                    </a:ext>
                  </a:extLst>
                </a:gridCol>
                <a:gridCol w="1605082">
                  <a:extLst>
                    <a:ext uri="{9D8B030D-6E8A-4147-A177-3AD203B41FA5}">
                      <a16:colId xmlns:a16="http://schemas.microsoft.com/office/drawing/2014/main" val="20002"/>
                    </a:ext>
                  </a:extLst>
                </a:gridCol>
                <a:gridCol w="4229862">
                  <a:extLst>
                    <a:ext uri="{9D8B030D-6E8A-4147-A177-3AD203B41FA5}">
                      <a16:colId xmlns:a16="http://schemas.microsoft.com/office/drawing/2014/main" val="20003"/>
                    </a:ext>
                  </a:extLst>
                </a:gridCol>
              </a:tblGrid>
              <a:tr h="651061">
                <a:tc>
                  <a:txBody>
                    <a:bodyPr/>
                    <a:lstStyle/>
                    <a:p>
                      <a:pPr algn="ctr"/>
                      <a:r>
                        <a:rPr lang="en-ZA" dirty="0">
                          <a:solidFill>
                            <a:schemeClr val="tx1"/>
                          </a:solidFill>
                          <a:latin typeface="+mn-lt"/>
                        </a:rPr>
                        <a:t>OUTCOME</a:t>
                      </a:r>
                    </a:p>
                  </a:txBody>
                  <a:tcPr anchor="ctr">
                    <a:lnL w="76200" cap="flat" cmpd="sng" algn="ctr">
                      <a:solidFill>
                        <a:srgbClr val="C00000"/>
                      </a:solidFill>
                      <a:prstDash val="solid"/>
                      <a:round/>
                      <a:headEnd type="none" w="med" len="med"/>
                      <a:tailEnd type="none" w="med" len="med"/>
                    </a:lnL>
                    <a:lnR w="76200" cap="flat" cmpd="sng" algn="ctr">
                      <a:solidFill>
                        <a:srgbClr val="C00000"/>
                      </a:solidFill>
                      <a:prstDash val="solid"/>
                      <a:round/>
                      <a:headEnd type="none" w="med" len="med"/>
                      <a:tailEnd type="none" w="med" len="med"/>
                    </a:lnR>
                    <a:lnT w="76200" cap="flat" cmpd="sng" algn="ctr">
                      <a:solidFill>
                        <a:srgbClr val="C00000"/>
                      </a:solidFill>
                      <a:prstDash val="solid"/>
                      <a:round/>
                      <a:headEnd type="none" w="med" len="med"/>
                      <a:tailEnd type="none" w="med" len="med"/>
                    </a:lnT>
                    <a:lnB w="76200" cap="flat" cmpd="sng" algn="ctr">
                      <a:solidFill>
                        <a:srgbClr val="C00000"/>
                      </a:solidFill>
                      <a:prstDash val="solid"/>
                      <a:round/>
                      <a:headEnd type="none" w="med" len="med"/>
                      <a:tailEnd type="none" w="med" len="med"/>
                    </a:lnB>
                    <a:solidFill>
                      <a:srgbClr val="FFCCFF"/>
                    </a:solidFill>
                  </a:tcPr>
                </a:tc>
                <a:tc>
                  <a:txBody>
                    <a:bodyPr/>
                    <a:lstStyle/>
                    <a:p>
                      <a:pPr algn="ctr"/>
                      <a:r>
                        <a:rPr lang="en-ZA" dirty="0">
                          <a:solidFill>
                            <a:schemeClr val="tx1"/>
                          </a:solidFill>
                          <a:latin typeface="+mn-lt"/>
                        </a:rPr>
                        <a:t>OUTCOME INDICATOR</a:t>
                      </a:r>
                    </a:p>
                  </a:txBody>
                  <a:tcPr anchor="ctr">
                    <a:lnL w="76200" cap="flat" cmpd="sng" algn="ctr">
                      <a:solidFill>
                        <a:srgbClr val="C00000"/>
                      </a:solidFill>
                      <a:prstDash val="solid"/>
                      <a:round/>
                      <a:headEnd type="none" w="med" len="med"/>
                      <a:tailEnd type="none" w="med" len="med"/>
                    </a:lnL>
                    <a:lnR w="76200" cap="flat" cmpd="sng" algn="ctr">
                      <a:solidFill>
                        <a:srgbClr val="C00000"/>
                      </a:solidFill>
                      <a:prstDash val="solid"/>
                      <a:round/>
                      <a:headEnd type="none" w="med" len="med"/>
                      <a:tailEnd type="none" w="med" len="med"/>
                    </a:lnR>
                    <a:lnT w="76200" cap="flat" cmpd="sng" algn="ctr">
                      <a:solidFill>
                        <a:srgbClr val="C00000"/>
                      </a:solidFill>
                      <a:prstDash val="solid"/>
                      <a:round/>
                      <a:headEnd type="none" w="med" len="med"/>
                      <a:tailEnd type="none" w="med" len="med"/>
                    </a:lnT>
                    <a:lnB w="76200" cap="flat" cmpd="sng" algn="ctr">
                      <a:solidFill>
                        <a:srgbClr val="C00000"/>
                      </a:solidFill>
                      <a:prstDash val="solid"/>
                      <a:round/>
                      <a:headEnd type="none" w="med" len="med"/>
                      <a:tailEnd type="none" w="med" len="med"/>
                    </a:lnB>
                    <a:solidFill>
                      <a:srgbClr val="FFCCFF"/>
                    </a:solidFill>
                  </a:tcPr>
                </a:tc>
                <a:tc>
                  <a:txBody>
                    <a:bodyPr/>
                    <a:lstStyle/>
                    <a:p>
                      <a:pPr algn="ctr"/>
                      <a:r>
                        <a:rPr lang="en-ZA" dirty="0">
                          <a:solidFill>
                            <a:schemeClr val="tx1"/>
                          </a:solidFill>
                          <a:latin typeface="+mn-lt"/>
                        </a:rPr>
                        <a:t>BASELINE</a:t>
                      </a:r>
                    </a:p>
                  </a:txBody>
                  <a:tcPr anchor="ctr">
                    <a:lnL w="76200" cap="flat" cmpd="sng" algn="ctr">
                      <a:solidFill>
                        <a:srgbClr val="C00000"/>
                      </a:solidFill>
                      <a:prstDash val="solid"/>
                      <a:round/>
                      <a:headEnd type="none" w="med" len="med"/>
                      <a:tailEnd type="none" w="med" len="med"/>
                    </a:lnL>
                    <a:lnR w="76200" cap="flat" cmpd="sng" algn="ctr">
                      <a:solidFill>
                        <a:srgbClr val="C00000"/>
                      </a:solidFill>
                      <a:prstDash val="solid"/>
                      <a:round/>
                      <a:headEnd type="none" w="med" len="med"/>
                      <a:tailEnd type="none" w="med" len="med"/>
                    </a:lnR>
                    <a:lnT w="76200" cap="flat" cmpd="sng" algn="ctr">
                      <a:solidFill>
                        <a:srgbClr val="C00000"/>
                      </a:solidFill>
                      <a:prstDash val="solid"/>
                      <a:round/>
                      <a:headEnd type="none" w="med" len="med"/>
                      <a:tailEnd type="none" w="med" len="med"/>
                    </a:lnT>
                    <a:lnB w="76200" cap="flat" cmpd="sng" algn="ctr">
                      <a:solidFill>
                        <a:srgbClr val="C00000"/>
                      </a:solidFill>
                      <a:prstDash val="solid"/>
                      <a:round/>
                      <a:headEnd type="none" w="med" len="med"/>
                      <a:tailEnd type="none" w="med" len="med"/>
                    </a:lnB>
                    <a:solidFill>
                      <a:srgbClr val="FFCCFF"/>
                    </a:solidFill>
                  </a:tcPr>
                </a:tc>
                <a:tc>
                  <a:txBody>
                    <a:bodyPr/>
                    <a:lstStyle/>
                    <a:p>
                      <a:pPr algn="ctr"/>
                      <a:r>
                        <a:rPr lang="en-ZA" dirty="0">
                          <a:solidFill>
                            <a:schemeClr val="tx1"/>
                          </a:solidFill>
                          <a:latin typeface="+mn-lt"/>
                        </a:rPr>
                        <a:t>FIVE YEAR TARGET</a:t>
                      </a:r>
                    </a:p>
                  </a:txBody>
                  <a:tcPr anchor="ctr">
                    <a:lnL w="76200" cap="flat" cmpd="sng" algn="ctr">
                      <a:solidFill>
                        <a:srgbClr val="C00000"/>
                      </a:solidFill>
                      <a:prstDash val="solid"/>
                      <a:round/>
                      <a:headEnd type="none" w="med" len="med"/>
                      <a:tailEnd type="none" w="med" len="med"/>
                    </a:lnL>
                    <a:lnR w="76200" cap="flat" cmpd="sng" algn="ctr">
                      <a:solidFill>
                        <a:srgbClr val="C00000"/>
                      </a:solidFill>
                      <a:prstDash val="solid"/>
                      <a:round/>
                      <a:headEnd type="none" w="med" len="med"/>
                      <a:tailEnd type="none" w="med" len="med"/>
                    </a:lnR>
                    <a:lnT w="76200" cap="flat" cmpd="sng" algn="ctr">
                      <a:solidFill>
                        <a:srgbClr val="C00000"/>
                      </a:solidFill>
                      <a:prstDash val="solid"/>
                      <a:round/>
                      <a:headEnd type="none" w="med" len="med"/>
                      <a:tailEnd type="none" w="med" len="med"/>
                    </a:lnT>
                    <a:lnB w="76200" cap="flat" cmpd="sng" algn="ctr">
                      <a:solidFill>
                        <a:srgbClr val="C00000"/>
                      </a:solidFill>
                      <a:prstDash val="solid"/>
                      <a:round/>
                      <a:headEnd type="none" w="med" len="med"/>
                      <a:tailEnd type="none" w="med" len="med"/>
                    </a:lnB>
                    <a:solidFill>
                      <a:srgbClr val="FFCCFF"/>
                    </a:solidFill>
                  </a:tcPr>
                </a:tc>
                <a:extLst>
                  <a:ext uri="{0D108BD9-81ED-4DB2-BD59-A6C34878D82A}">
                    <a16:rowId xmlns:a16="http://schemas.microsoft.com/office/drawing/2014/main" val="10000"/>
                  </a:ext>
                </a:extLst>
              </a:tr>
              <a:tr h="930005">
                <a:tc>
                  <a:txBody>
                    <a:bodyPr/>
                    <a:lstStyle/>
                    <a:p>
                      <a:pPr algn="l">
                        <a:lnSpc>
                          <a:spcPct val="115000"/>
                        </a:lnSpc>
                        <a:spcAft>
                          <a:spcPts val="0"/>
                        </a:spcAft>
                      </a:pPr>
                      <a:r>
                        <a:rPr lang="en-GB" sz="1800" dirty="0">
                          <a:effectLst/>
                          <a:latin typeface="+mn-lt"/>
                          <a:ea typeface="Times New Roman" panose="02020603050405020304" pitchFamily="18" charset="0"/>
                          <a:cs typeface="Times New Roman" panose="02020603050405020304" pitchFamily="18" charset="0"/>
                        </a:rPr>
                        <a:t>Proponent of strengthening multilateral institutions through consistently upholding South Africa’s principled positions</a:t>
                      </a:r>
                      <a:endParaRPr lang="en-ZA" sz="1800" dirty="0">
                        <a:effectLst/>
                        <a:latin typeface="+mn-lt"/>
                        <a:ea typeface="Times New Roman" panose="02020603050405020304" pitchFamily="18" charset="0"/>
                        <a:cs typeface="Times New Roman" panose="02020603050405020304" pitchFamily="18" charset="0"/>
                      </a:endParaRPr>
                    </a:p>
                  </a:txBody>
                  <a:tcPr marL="68580" marR="68580" marT="0" marB="17780">
                    <a:lnL w="76200" cap="flat" cmpd="sng" algn="ctr">
                      <a:solidFill>
                        <a:srgbClr val="C00000"/>
                      </a:solidFill>
                      <a:prstDash val="solid"/>
                      <a:round/>
                      <a:headEnd type="none" w="med" len="med"/>
                      <a:tailEnd type="none" w="med" len="med"/>
                    </a:lnL>
                    <a:lnR w="76200" cap="flat" cmpd="sng" algn="ctr">
                      <a:solidFill>
                        <a:srgbClr val="C00000"/>
                      </a:solidFill>
                      <a:prstDash val="solid"/>
                      <a:round/>
                      <a:headEnd type="none" w="med" len="med"/>
                      <a:tailEnd type="none" w="med" len="med"/>
                    </a:lnR>
                    <a:lnT w="76200" cap="flat" cmpd="sng" algn="ctr">
                      <a:solidFill>
                        <a:srgbClr val="C00000"/>
                      </a:solidFill>
                      <a:prstDash val="solid"/>
                      <a:round/>
                      <a:headEnd type="none" w="med" len="med"/>
                      <a:tailEnd type="none" w="med" len="med"/>
                    </a:lnT>
                    <a:lnB w="76200" cap="flat" cmpd="sng" algn="ctr">
                      <a:solidFill>
                        <a:srgbClr val="C00000"/>
                      </a:solidFill>
                      <a:prstDash val="solid"/>
                      <a:round/>
                      <a:headEnd type="none" w="med" len="med"/>
                      <a:tailEnd type="none" w="med" len="med"/>
                    </a:lnB>
                    <a:solidFill>
                      <a:schemeClr val="bg1"/>
                    </a:solidFill>
                  </a:tcPr>
                </a:tc>
                <a:tc>
                  <a:txBody>
                    <a:bodyPr/>
                    <a:lstStyle/>
                    <a:p>
                      <a:pPr marL="21590" marR="52705" algn="l" fontAlgn="ctr">
                        <a:lnSpc>
                          <a:spcPct val="115000"/>
                        </a:lnSpc>
                        <a:spcAft>
                          <a:spcPts val="0"/>
                        </a:spcAft>
                      </a:pPr>
                      <a:r>
                        <a:rPr lang="en-GB" sz="1800" dirty="0">
                          <a:effectLst/>
                          <a:latin typeface="+mn-lt"/>
                          <a:ea typeface="Times New Roman" panose="02020603050405020304" pitchFamily="18" charset="0"/>
                          <a:cs typeface="Times New Roman" panose="02020603050405020304" pitchFamily="18" charset="0"/>
                        </a:rPr>
                        <a:t>Percentage of Resolutions and Outcomes of Multilateral Multistate organisations aligned to South Africa's country positions, promoted and reflected </a:t>
                      </a:r>
                      <a:endParaRPr lang="en-ZA" sz="1800" dirty="0">
                        <a:effectLst/>
                        <a:latin typeface="+mn-lt"/>
                        <a:ea typeface="Times New Roman" panose="02020603050405020304" pitchFamily="18" charset="0"/>
                        <a:cs typeface="Times New Roman" panose="02020603050405020304" pitchFamily="18" charset="0"/>
                      </a:endParaRPr>
                    </a:p>
                  </a:txBody>
                  <a:tcPr marL="68580" marR="68580" marT="0" marB="17780">
                    <a:lnL w="76200" cap="flat" cmpd="sng" algn="ctr">
                      <a:solidFill>
                        <a:srgbClr val="C00000"/>
                      </a:solidFill>
                      <a:prstDash val="solid"/>
                      <a:round/>
                      <a:headEnd type="none" w="med" len="med"/>
                      <a:tailEnd type="none" w="med" len="med"/>
                    </a:lnL>
                    <a:lnR w="76200" cap="flat" cmpd="sng" algn="ctr">
                      <a:solidFill>
                        <a:srgbClr val="C00000"/>
                      </a:solidFill>
                      <a:prstDash val="solid"/>
                      <a:round/>
                      <a:headEnd type="none" w="med" len="med"/>
                      <a:tailEnd type="none" w="med" len="med"/>
                    </a:lnR>
                    <a:lnT w="76200" cap="flat" cmpd="sng" algn="ctr">
                      <a:solidFill>
                        <a:srgbClr val="C00000"/>
                      </a:solidFill>
                      <a:prstDash val="solid"/>
                      <a:round/>
                      <a:headEnd type="none" w="med" len="med"/>
                      <a:tailEnd type="none" w="med" len="med"/>
                    </a:lnT>
                    <a:lnB w="76200" cap="flat" cmpd="sng" algn="ctr">
                      <a:solidFill>
                        <a:srgbClr val="C00000"/>
                      </a:solidFill>
                      <a:prstDash val="solid"/>
                      <a:round/>
                      <a:headEnd type="none" w="med" len="med"/>
                      <a:tailEnd type="none" w="med" len="med"/>
                    </a:lnB>
                    <a:solidFill>
                      <a:schemeClr val="bg1"/>
                    </a:solidFill>
                  </a:tcPr>
                </a:tc>
                <a:tc>
                  <a:txBody>
                    <a:bodyPr/>
                    <a:lstStyle/>
                    <a:p>
                      <a:pPr algn="l">
                        <a:lnSpc>
                          <a:spcPct val="115000"/>
                        </a:lnSpc>
                        <a:spcAft>
                          <a:spcPts val="0"/>
                        </a:spcAft>
                        <a:tabLst>
                          <a:tab pos="599440" algn="l"/>
                        </a:tabLst>
                      </a:pPr>
                      <a:r>
                        <a:rPr lang="en-ZA" sz="1800">
                          <a:effectLst/>
                          <a:latin typeface="+mn-lt"/>
                          <a:ea typeface="Times New Roman" panose="02020603050405020304" pitchFamily="18" charset="0"/>
                          <a:cs typeface="Times New Roman" panose="02020603050405020304" pitchFamily="18" charset="0"/>
                        </a:rPr>
                        <a:t> </a:t>
                      </a:r>
                      <a:r>
                        <a:rPr lang="en-GB" sz="1800">
                          <a:effectLst/>
                          <a:latin typeface="+mn-lt"/>
                          <a:ea typeface="Times New Roman" panose="02020603050405020304" pitchFamily="18" charset="0"/>
                          <a:cs typeface="Times New Roman" panose="02020603050405020304" pitchFamily="18" charset="0"/>
                        </a:rPr>
                        <a:t>85%</a:t>
                      </a:r>
                      <a:endParaRPr lang="en-ZA" sz="1800">
                        <a:effectLst/>
                        <a:latin typeface="+mn-lt"/>
                        <a:ea typeface="Times New Roman" panose="02020603050405020304" pitchFamily="18" charset="0"/>
                        <a:cs typeface="Times New Roman" panose="02020603050405020304" pitchFamily="18" charset="0"/>
                      </a:endParaRPr>
                    </a:p>
                  </a:txBody>
                  <a:tcPr marL="68580" marR="68580" marT="0" marB="17780">
                    <a:lnL w="76200" cap="flat" cmpd="sng" algn="ctr">
                      <a:solidFill>
                        <a:srgbClr val="C00000"/>
                      </a:solidFill>
                      <a:prstDash val="solid"/>
                      <a:round/>
                      <a:headEnd type="none" w="med" len="med"/>
                      <a:tailEnd type="none" w="med" len="med"/>
                    </a:lnL>
                    <a:lnR w="76200" cap="flat" cmpd="sng" algn="ctr">
                      <a:solidFill>
                        <a:srgbClr val="C00000"/>
                      </a:solidFill>
                      <a:prstDash val="solid"/>
                      <a:round/>
                      <a:headEnd type="none" w="med" len="med"/>
                      <a:tailEnd type="none" w="med" len="med"/>
                    </a:lnR>
                    <a:lnT w="76200" cap="flat" cmpd="sng" algn="ctr">
                      <a:solidFill>
                        <a:srgbClr val="C00000"/>
                      </a:solidFill>
                      <a:prstDash val="solid"/>
                      <a:round/>
                      <a:headEnd type="none" w="med" len="med"/>
                      <a:tailEnd type="none" w="med" len="med"/>
                    </a:lnT>
                    <a:lnB w="76200" cap="flat" cmpd="sng" algn="ctr">
                      <a:solidFill>
                        <a:srgbClr val="C00000"/>
                      </a:solidFill>
                      <a:prstDash val="solid"/>
                      <a:round/>
                      <a:headEnd type="none" w="med" len="med"/>
                      <a:tailEnd type="none" w="med" len="med"/>
                    </a:lnB>
                    <a:solidFill>
                      <a:schemeClr val="bg1"/>
                    </a:solidFill>
                  </a:tcPr>
                </a:tc>
                <a:tc>
                  <a:txBody>
                    <a:bodyPr/>
                    <a:lstStyle/>
                    <a:p>
                      <a:pPr algn="l">
                        <a:lnSpc>
                          <a:spcPct val="115000"/>
                        </a:lnSpc>
                        <a:spcAft>
                          <a:spcPts val="0"/>
                        </a:spcAft>
                      </a:pPr>
                      <a:r>
                        <a:rPr lang="en-GB" sz="1800">
                          <a:effectLst/>
                          <a:latin typeface="+mn-lt"/>
                          <a:ea typeface="Times New Roman" panose="02020603050405020304" pitchFamily="18" charset="0"/>
                          <a:cs typeface="Times New Roman" panose="02020603050405020304" pitchFamily="18" charset="0"/>
                        </a:rPr>
                        <a:t>85% of Resolutions and Outcomes of Multilateral Multistate organisations aligned to South Africa's country positions, promoted and reflected </a:t>
                      </a:r>
                      <a:endParaRPr lang="en-ZA" sz="1800">
                        <a:effectLst/>
                        <a:latin typeface="+mn-lt"/>
                        <a:ea typeface="Times New Roman" panose="02020603050405020304" pitchFamily="18" charset="0"/>
                        <a:cs typeface="Times New Roman" panose="02020603050405020304" pitchFamily="18" charset="0"/>
                      </a:endParaRPr>
                    </a:p>
                    <a:p>
                      <a:pPr algn="l">
                        <a:lnSpc>
                          <a:spcPct val="115000"/>
                        </a:lnSpc>
                        <a:spcAft>
                          <a:spcPts val="0"/>
                        </a:spcAft>
                      </a:pPr>
                      <a:r>
                        <a:rPr lang="en-GB" sz="1800">
                          <a:effectLst/>
                          <a:latin typeface="+mn-lt"/>
                          <a:ea typeface="Times New Roman" panose="02020603050405020304" pitchFamily="18" charset="0"/>
                          <a:cs typeface="Times New Roman" panose="02020603050405020304" pitchFamily="18" charset="0"/>
                        </a:rPr>
                        <a:t> </a:t>
                      </a:r>
                      <a:endParaRPr lang="en-ZA" sz="1800">
                        <a:effectLst/>
                        <a:latin typeface="+mn-lt"/>
                        <a:ea typeface="Times New Roman" panose="02020603050405020304" pitchFamily="18" charset="0"/>
                        <a:cs typeface="Times New Roman" panose="02020603050405020304" pitchFamily="18" charset="0"/>
                      </a:endParaRPr>
                    </a:p>
                  </a:txBody>
                  <a:tcPr marL="68580" marR="68580" marT="0" marB="17780">
                    <a:lnL w="76200" cap="flat" cmpd="sng" algn="ctr">
                      <a:solidFill>
                        <a:srgbClr val="C00000"/>
                      </a:solidFill>
                      <a:prstDash val="solid"/>
                      <a:round/>
                      <a:headEnd type="none" w="med" len="med"/>
                      <a:tailEnd type="none" w="med" len="med"/>
                    </a:lnL>
                    <a:lnR w="76200" cap="flat" cmpd="sng" algn="ctr">
                      <a:solidFill>
                        <a:srgbClr val="C00000"/>
                      </a:solidFill>
                      <a:prstDash val="solid"/>
                      <a:round/>
                      <a:headEnd type="none" w="med" len="med"/>
                      <a:tailEnd type="none" w="med" len="med"/>
                    </a:lnR>
                    <a:lnT w="76200" cap="flat" cmpd="sng" algn="ctr">
                      <a:solidFill>
                        <a:srgbClr val="C00000"/>
                      </a:solidFill>
                      <a:prstDash val="solid"/>
                      <a:round/>
                      <a:headEnd type="none" w="med" len="med"/>
                      <a:tailEnd type="none" w="med" len="med"/>
                    </a:lnT>
                    <a:lnB w="76200" cap="flat" cmpd="sng" algn="ctr">
                      <a:solidFill>
                        <a:srgbClr val="C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930005">
                <a:tc rowSpan="2">
                  <a:txBody>
                    <a:bodyPr/>
                    <a:lstStyle/>
                    <a:p>
                      <a:pPr algn="l">
                        <a:lnSpc>
                          <a:spcPct val="115000"/>
                        </a:lnSpc>
                        <a:spcAft>
                          <a:spcPts val="0"/>
                        </a:spcAft>
                      </a:pPr>
                      <a:r>
                        <a:rPr lang="en-ZA" sz="1800" dirty="0">
                          <a:effectLst/>
                          <a:latin typeface="+mn-lt"/>
                          <a:ea typeface="Calibri" panose="020F0502020204030204" pitchFamily="34" charset="0"/>
                          <a:cs typeface="Times New Roman" panose="02020603050405020304" pitchFamily="18" charset="0"/>
                        </a:rPr>
                        <a:t>United and politically cohesive continent that works towards shared prosperity and sustainable development</a:t>
                      </a:r>
                      <a:endParaRPr lang="en-ZA" sz="1800" dirty="0">
                        <a:effectLst/>
                        <a:latin typeface="+mn-lt"/>
                        <a:ea typeface="Times New Roman" panose="02020603050405020304" pitchFamily="18" charset="0"/>
                        <a:cs typeface="Times New Roman" panose="02020603050405020304" pitchFamily="18" charset="0"/>
                      </a:endParaRPr>
                    </a:p>
                    <a:p>
                      <a:pPr algn="l">
                        <a:lnSpc>
                          <a:spcPct val="115000"/>
                        </a:lnSpc>
                        <a:spcAft>
                          <a:spcPts val="0"/>
                        </a:spcAft>
                      </a:pPr>
                      <a:r>
                        <a:rPr lang="en-ZA" sz="1800" dirty="0">
                          <a:solidFill>
                            <a:srgbClr val="1F497D"/>
                          </a:solidFill>
                          <a:effectLst/>
                          <a:latin typeface="+mn-lt"/>
                          <a:ea typeface="Calibri" panose="020F0502020204030204" pitchFamily="34" charset="0"/>
                          <a:cs typeface="Times New Roman" panose="02020603050405020304" pitchFamily="18" charset="0"/>
                        </a:rPr>
                        <a:t> </a:t>
                      </a:r>
                      <a:endParaRPr lang="en-ZA" sz="1800" dirty="0">
                        <a:effectLst/>
                        <a:latin typeface="+mn-lt"/>
                        <a:ea typeface="Times New Roman" panose="02020603050405020304" pitchFamily="18" charset="0"/>
                        <a:cs typeface="Times New Roman" panose="02020603050405020304" pitchFamily="18" charset="0"/>
                      </a:endParaRPr>
                    </a:p>
                    <a:p>
                      <a:pPr algn="l">
                        <a:lnSpc>
                          <a:spcPct val="115000"/>
                        </a:lnSpc>
                        <a:spcAft>
                          <a:spcPts val="0"/>
                        </a:spcAft>
                      </a:pPr>
                      <a:r>
                        <a:rPr lang="en-ZA" sz="1800" dirty="0">
                          <a:solidFill>
                            <a:srgbClr val="1F497D"/>
                          </a:solidFill>
                          <a:effectLst/>
                          <a:latin typeface="+mn-lt"/>
                          <a:ea typeface="Times New Roman" panose="02020603050405020304" pitchFamily="18" charset="0"/>
                          <a:cs typeface="Times New Roman" panose="02020603050405020304" pitchFamily="18" charset="0"/>
                        </a:rPr>
                        <a:t> </a:t>
                      </a:r>
                      <a:endParaRPr lang="en-ZA" sz="1800" dirty="0">
                        <a:effectLst/>
                        <a:latin typeface="+mn-lt"/>
                        <a:ea typeface="Times New Roman" panose="02020603050405020304" pitchFamily="18" charset="0"/>
                        <a:cs typeface="Times New Roman" panose="02020603050405020304" pitchFamily="18" charset="0"/>
                      </a:endParaRPr>
                    </a:p>
                  </a:txBody>
                  <a:tcPr marL="68580" marR="68580" marT="0" marB="17780">
                    <a:lnL w="76200" cap="flat" cmpd="sng" algn="ctr">
                      <a:solidFill>
                        <a:srgbClr val="C00000"/>
                      </a:solidFill>
                      <a:prstDash val="solid"/>
                      <a:round/>
                      <a:headEnd type="none" w="med" len="med"/>
                      <a:tailEnd type="none" w="med" len="med"/>
                    </a:lnL>
                    <a:lnR w="76200" cap="flat" cmpd="sng" algn="ctr">
                      <a:solidFill>
                        <a:srgbClr val="C00000"/>
                      </a:solidFill>
                      <a:prstDash val="solid"/>
                      <a:round/>
                      <a:headEnd type="none" w="med" len="med"/>
                      <a:tailEnd type="none" w="med" len="med"/>
                    </a:lnR>
                    <a:lnT w="76200" cap="flat" cmpd="sng" algn="ctr">
                      <a:solidFill>
                        <a:srgbClr val="C00000"/>
                      </a:solidFill>
                      <a:prstDash val="solid"/>
                      <a:round/>
                      <a:headEnd type="none" w="med" len="med"/>
                      <a:tailEnd type="none" w="med" len="med"/>
                    </a:lnT>
                    <a:lnB w="76200" cap="flat" cmpd="sng" algn="ctr">
                      <a:solidFill>
                        <a:srgbClr val="C00000"/>
                      </a:solidFill>
                      <a:prstDash val="solid"/>
                      <a:round/>
                      <a:headEnd type="none" w="med" len="med"/>
                      <a:tailEnd type="none" w="med" len="med"/>
                    </a:lnB>
                    <a:solidFill>
                      <a:schemeClr val="bg1"/>
                    </a:solidFill>
                  </a:tcPr>
                </a:tc>
                <a:tc>
                  <a:txBody>
                    <a:bodyPr/>
                    <a:lstStyle/>
                    <a:p>
                      <a:pPr marL="21590" marR="52705" algn="l" fontAlgn="ctr">
                        <a:lnSpc>
                          <a:spcPct val="115000"/>
                        </a:lnSpc>
                        <a:spcAft>
                          <a:spcPts val="0"/>
                        </a:spcAft>
                      </a:pPr>
                      <a:r>
                        <a:rPr lang="en-ZA" sz="1800" dirty="0">
                          <a:effectLst/>
                          <a:latin typeface="+mn-lt"/>
                          <a:ea typeface="Cambria" panose="02040503050406030204" pitchFamily="18" charset="0"/>
                          <a:cs typeface="Times New Roman" panose="02020603050405020304" pitchFamily="18" charset="0"/>
                        </a:rPr>
                        <a:t>Percentage of South Africa’s inputs to all African and AU official’s strategic partnerships prioritising Agenda 2063 and African flagship programmes </a:t>
                      </a:r>
                      <a:endParaRPr lang="en-ZA" sz="1800" dirty="0">
                        <a:effectLst/>
                        <a:latin typeface="+mn-lt"/>
                        <a:ea typeface="Times New Roman" panose="02020603050405020304" pitchFamily="18" charset="0"/>
                        <a:cs typeface="Times New Roman" panose="02020603050405020304" pitchFamily="18" charset="0"/>
                      </a:endParaRPr>
                    </a:p>
                  </a:txBody>
                  <a:tcPr marL="68580" marR="68580" marT="0" marB="17780">
                    <a:lnL w="76200" cap="flat" cmpd="sng" algn="ctr">
                      <a:solidFill>
                        <a:srgbClr val="C00000"/>
                      </a:solidFill>
                      <a:prstDash val="solid"/>
                      <a:round/>
                      <a:headEnd type="none" w="med" len="med"/>
                      <a:tailEnd type="none" w="med" len="med"/>
                    </a:lnL>
                    <a:lnR w="76200" cap="flat" cmpd="sng" algn="ctr">
                      <a:solidFill>
                        <a:srgbClr val="C00000"/>
                      </a:solidFill>
                      <a:prstDash val="solid"/>
                      <a:round/>
                      <a:headEnd type="none" w="med" len="med"/>
                      <a:tailEnd type="none" w="med" len="med"/>
                    </a:lnR>
                    <a:lnT w="76200" cap="flat" cmpd="sng" algn="ctr">
                      <a:solidFill>
                        <a:srgbClr val="C00000"/>
                      </a:solidFill>
                      <a:prstDash val="solid"/>
                      <a:round/>
                      <a:headEnd type="none" w="med" len="med"/>
                      <a:tailEnd type="none" w="med" len="med"/>
                    </a:lnT>
                    <a:lnB w="76200" cap="flat" cmpd="sng" algn="ctr">
                      <a:solidFill>
                        <a:srgbClr val="C00000"/>
                      </a:solidFill>
                      <a:prstDash val="solid"/>
                      <a:round/>
                      <a:headEnd type="none" w="med" len="med"/>
                      <a:tailEnd type="none" w="med" len="med"/>
                    </a:lnB>
                    <a:solidFill>
                      <a:schemeClr val="bg1"/>
                    </a:solidFill>
                  </a:tcPr>
                </a:tc>
                <a:tc>
                  <a:txBody>
                    <a:bodyPr/>
                    <a:lstStyle/>
                    <a:p>
                      <a:pPr marL="21590" marR="52705" algn="l" fontAlgn="ctr">
                        <a:lnSpc>
                          <a:spcPct val="115000"/>
                        </a:lnSpc>
                        <a:spcAft>
                          <a:spcPts val="0"/>
                        </a:spcAft>
                      </a:pPr>
                      <a:r>
                        <a:rPr lang="en-GB" sz="1800" dirty="0">
                          <a:effectLst/>
                          <a:latin typeface="+mn-lt"/>
                          <a:ea typeface="Times New Roman" panose="02020603050405020304" pitchFamily="18" charset="0"/>
                          <a:cs typeface="Times New Roman" panose="02020603050405020304" pitchFamily="18" charset="0"/>
                        </a:rPr>
                        <a:t>New indicator</a:t>
                      </a:r>
                      <a:endParaRPr lang="en-ZA" sz="1800" dirty="0">
                        <a:effectLst/>
                        <a:latin typeface="+mn-lt"/>
                        <a:ea typeface="Times New Roman" panose="02020603050405020304" pitchFamily="18" charset="0"/>
                        <a:cs typeface="Times New Roman" panose="02020603050405020304" pitchFamily="18" charset="0"/>
                      </a:endParaRPr>
                    </a:p>
                  </a:txBody>
                  <a:tcPr marL="68580" marR="68580" marT="0" marB="17780">
                    <a:lnL w="76200" cap="flat" cmpd="sng" algn="ctr">
                      <a:solidFill>
                        <a:srgbClr val="C00000"/>
                      </a:solidFill>
                      <a:prstDash val="solid"/>
                      <a:round/>
                      <a:headEnd type="none" w="med" len="med"/>
                      <a:tailEnd type="none" w="med" len="med"/>
                    </a:lnL>
                    <a:lnR w="76200" cap="flat" cmpd="sng" algn="ctr">
                      <a:solidFill>
                        <a:srgbClr val="C00000"/>
                      </a:solidFill>
                      <a:prstDash val="solid"/>
                      <a:round/>
                      <a:headEnd type="none" w="med" len="med"/>
                      <a:tailEnd type="none" w="med" len="med"/>
                    </a:lnR>
                    <a:lnT w="76200" cap="flat" cmpd="sng" algn="ctr">
                      <a:solidFill>
                        <a:srgbClr val="C00000"/>
                      </a:solidFill>
                      <a:prstDash val="solid"/>
                      <a:round/>
                      <a:headEnd type="none" w="med" len="med"/>
                      <a:tailEnd type="none" w="med" len="med"/>
                    </a:lnT>
                    <a:lnB w="76200" cap="flat" cmpd="sng" algn="ctr">
                      <a:solidFill>
                        <a:srgbClr val="C00000"/>
                      </a:solidFill>
                      <a:prstDash val="solid"/>
                      <a:round/>
                      <a:headEnd type="none" w="med" len="med"/>
                      <a:tailEnd type="none" w="med" len="med"/>
                    </a:lnB>
                    <a:solidFill>
                      <a:srgbClr val="FFCCFF"/>
                    </a:solidFill>
                  </a:tcPr>
                </a:tc>
                <a:tc>
                  <a:txBody>
                    <a:bodyPr/>
                    <a:lstStyle/>
                    <a:p>
                      <a:pPr marL="21590" marR="52705" algn="l" fontAlgn="ctr">
                        <a:lnSpc>
                          <a:spcPct val="115000"/>
                        </a:lnSpc>
                        <a:spcAft>
                          <a:spcPts val="0"/>
                        </a:spcAft>
                      </a:pPr>
                      <a:r>
                        <a:rPr lang="en-ZA" sz="1800" dirty="0">
                          <a:effectLst/>
                          <a:latin typeface="+mn-lt"/>
                          <a:ea typeface="Cambria" panose="02040503050406030204" pitchFamily="18" charset="0"/>
                          <a:cs typeface="Times New Roman" panose="02020603050405020304" pitchFamily="18" charset="0"/>
                        </a:rPr>
                        <a:t>100% of South Africa’s inputs to all African and AU official’s strategic partnerships prioritising Agenda 2063 and African flagship programmes </a:t>
                      </a:r>
                    </a:p>
                    <a:p>
                      <a:pPr marL="21590" marR="52705" algn="l" fontAlgn="ctr">
                        <a:lnSpc>
                          <a:spcPct val="115000"/>
                        </a:lnSpc>
                        <a:spcAft>
                          <a:spcPts val="0"/>
                        </a:spcAft>
                      </a:pPr>
                      <a:endParaRPr lang="en-ZA" sz="1800" dirty="0">
                        <a:effectLst/>
                        <a:latin typeface="+mn-lt"/>
                        <a:ea typeface="Times New Roman" panose="02020603050405020304" pitchFamily="18" charset="0"/>
                        <a:cs typeface="Times New Roman" panose="02020603050405020304" pitchFamily="18" charset="0"/>
                      </a:endParaRPr>
                    </a:p>
                  </a:txBody>
                  <a:tcPr marL="68580" marR="68580" marT="0" marB="17780">
                    <a:lnL w="76200" cap="flat" cmpd="sng" algn="ctr">
                      <a:solidFill>
                        <a:srgbClr val="C00000"/>
                      </a:solidFill>
                      <a:prstDash val="solid"/>
                      <a:round/>
                      <a:headEnd type="none" w="med" len="med"/>
                      <a:tailEnd type="none" w="med" len="med"/>
                    </a:lnL>
                    <a:lnR w="76200" cap="flat" cmpd="sng" algn="ctr">
                      <a:solidFill>
                        <a:srgbClr val="C00000"/>
                      </a:solidFill>
                      <a:prstDash val="solid"/>
                      <a:round/>
                      <a:headEnd type="none" w="med" len="med"/>
                      <a:tailEnd type="none" w="med" len="med"/>
                    </a:lnR>
                    <a:lnT w="76200" cap="flat" cmpd="sng" algn="ctr">
                      <a:solidFill>
                        <a:srgbClr val="C00000"/>
                      </a:solidFill>
                      <a:prstDash val="solid"/>
                      <a:round/>
                      <a:headEnd type="none" w="med" len="med"/>
                      <a:tailEnd type="none" w="med" len="med"/>
                    </a:lnT>
                    <a:lnB w="76200" cap="flat" cmpd="sng" algn="ctr">
                      <a:solidFill>
                        <a:srgbClr val="C0000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916581">
                <a:tc vMerge="1">
                  <a:txBody>
                    <a:bodyPr/>
                    <a:lstStyle/>
                    <a:p>
                      <a:pPr marL="21590" marR="52705" algn="just">
                        <a:lnSpc>
                          <a:spcPct val="115000"/>
                        </a:lnSpc>
                        <a:spcAft>
                          <a:spcPts val="0"/>
                        </a:spcAft>
                      </a:pP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1590" marR="52705" algn="l" fontAlgn="ctr">
                        <a:lnSpc>
                          <a:spcPct val="115000"/>
                        </a:lnSpc>
                        <a:spcAft>
                          <a:spcPts val="0"/>
                        </a:spcAft>
                      </a:pPr>
                      <a:r>
                        <a:rPr lang="en-GB" sz="1800" dirty="0">
                          <a:effectLst/>
                          <a:latin typeface="+mn-lt"/>
                          <a:ea typeface="Times New Roman" panose="02020603050405020304" pitchFamily="18" charset="0"/>
                          <a:cs typeface="Times New Roman" panose="02020603050405020304" pitchFamily="18" charset="0"/>
                        </a:rPr>
                        <a:t>Percentage of </a:t>
                      </a:r>
                      <a:r>
                        <a:rPr lang="en-ZA" sz="1800" dirty="0">
                          <a:effectLst/>
                          <a:latin typeface="+mn-lt"/>
                          <a:ea typeface="Cambria" panose="02040503050406030204" pitchFamily="18" charset="0"/>
                          <a:cs typeface="Times New Roman" panose="02020603050405020304" pitchFamily="18" charset="0"/>
                        </a:rPr>
                        <a:t>South Africa’s obligations to SADC and AU fulfilled</a:t>
                      </a:r>
                    </a:p>
                    <a:p>
                      <a:pPr marL="21590" marR="52705" algn="l" fontAlgn="ctr">
                        <a:lnSpc>
                          <a:spcPct val="115000"/>
                        </a:lnSpc>
                        <a:spcAft>
                          <a:spcPts val="0"/>
                        </a:spcAft>
                      </a:pPr>
                      <a:r>
                        <a:rPr lang="en-ZA" sz="1800" dirty="0">
                          <a:effectLst/>
                          <a:latin typeface="+mn-lt"/>
                          <a:ea typeface="Cambria" panose="02040503050406030204" pitchFamily="18" charset="0"/>
                          <a:cs typeface="Times New Roman" panose="02020603050405020304" pitchFamily="18" charset="0"/>
                        </a:rPr>
                        <a:t> </a:t>
                      </a:r>
                      <a:endParaRPr lang="en-ZA" sz="1800" dirty="0">
                        <a:effectLst/>
                        <a:latin typeface="+mn-lt"/>
                        <a:ea typeface="Times New Roman" panose="02020603050405020304" pitchFamily="18" charset="0"/>
                        <a:cs typeface="Times New Roman" panose="02020603050405020304" pitchFamily="18" charset="0"/>
                      </a:endParaRPr>
                    </a:p>
                  </a:txBody>
                  <a:tcPr marL="68580" marR="68580" marT="0" marB="17780">
                    <a:lnL w="76200" cap="flat" cmpd="sng" algn="ctr">
                      <a:solidFill>
                        <a:srgbClr val="C00000"/>
                      </a:solidFill>
                      <a:prstDash val="solid"/>
                      <a:round/>
                      <a:headEnd type="none" w="med" len="med"/>
                      <a:tailEnd type="none" w="med" len="med"/>
                    </a:lnL>
                    <a:lnR w="76200" cap="flat" cmpd="sng" algn="ctr">
                      <a:solidFill>
                        <a:srgbClr val="C00000"/>
                      </a:solidFill>
                      <a:prstDash val="solid"/>
                      <a:round/>
                      <a:headEnd type="none" w="med" len="med"/>
                      <a:tailEnd type="none" w="med" len="med"/>
                    </a:lnR>
                    <a:lnT w="76200" cap="flat" cmpd="sng" algn="ctr">
                      <a:solidFill>
                        <a:srgbClr val="C00000"/>
                      </a:solidFill>
                      <a:prstDash val="solid"/>
                      <a:round/>
                      <a:headEnd type="none" w="med" len="med"/>
                      <a:tailEnd type="none" w="med" len="med"/>
                    </a:lnT>
                    <a:lnB w="76200" cap="flat" cmpd="sng" algn="ctr">
                      <a:solidFill>
                        <a:srgbClr val="C00000"/>
                      </a:solidFill>
                      <a:prstDash val="solid"/>
                      <a:round/>
                      <a:headEnd type="none" w="med" len="med"/>
                      <a:tailEnd type="none" w="med" len="med"/>
                    </a:lnB>
                    <a:solidFill>
                      <a:schemeClr val="bg1"/>
                    </a:solidFill>
                  </a:tcPr>
                </a:tc>
                <a:tc>
                  <a:txBody>
                    <a:bodyPr/>
                    <a:lstStyle/>
                    <a:p>
                      <a:pPr marL="21590" marR="52705" algn="l" fontAlgn="ctr">
                        <a:lnSpc>
                          <a:spcPct val="115000"/>
                        </a:lnSpc>
                        <a:spcAft>
                          <a:spcPts val="0"/>
                        </a:spcAft>
                      </a:pPr>
                      <a:r>
                        <a:rPr lang="en-GB" sz="1800" dirty="0">
                          <a:effectLst/>
                          <a:latin typeface="+mn-lt"/>
                          <a:ea typeface="Times New Roman" panose="02020603050405020304" pitchFamily="18" charset="0"/>
                          <a:cs typeface="Times New Roman" panose="02020603050405020304" pitchFamily="18" charset="0"/>
                        </a:rPr>
                        <a:t>New indicator</a:t>
                      </a:r>
                      <a:endParaRPr lang="en-ZA" sz="1800" dirty="0">
                        <a:effectLst/>
                        <a:latin typeface="+mn-lt"/>
                        <a:ea typeface="Times New Roman" panose="02020603050405020304" pitchFamily="18" charset="0"/>
                        <a:cs typeface="Times New Roman" panose="02020603050405020304" pitchFamily="18" charset="0"/>
                      </a:endParaRPr>
                    </a:p>
                  </a:txBody>
                  <a:tcPr marL="68580" marR="68580" marT="0" marB="17780">
                    <a:lnL w="76200" cap="flat" cmpd="sng" algn="ctr">
                      <a:solidFill>
                        <a:srgbClr val="C00000"/>
                      </a:solidFill>
                      <a:prstDash val="solid"/>
                      <a:round/>
                      <a:headEnd type="none" w="med" len="med"/>
                      <a:tailEnd type="none" w="med" len="med"/>
                    </a:lnL>
                    <a:lnR w="76200" cap="flat" cmpd="sng" algn="ctr">
                      <a:solidFill>
                        <a:srgbClr val="C00000"/>
                      </a:solidFill>
                      <a:prstDash val="solid"/>
                      <a:round/>
                      <a:headEnd type="none" w="med" len="med"/>
                      <a:tailEnd type="none" w="med" len="med"/>
                    </a:lnR>
                    <a:lnT w="76200" cap="flat" cmpd="sng" algn="ctr">
                      <a:solidFill>
                        <a:srgbClr val="C00000"/>
                      </a:solidFill>
                      <a:prstDash val="solid"/>
                      <a:round/>
                      <a:headEnd type="none" w="med" len="med"/>
                      <a:tailEnd type="none" w="med" len="med"/>
                    </a:lnT>
                    <a:lnB w="76200" cap="flat" cmpd="sng" algn="ctr">
                      <a:solidFill>
                        <a:srgbClr val="C00000"/>
                      </a:solidFill>
                      <a:prstDash val="solid"/>
                      <a:round/>
                      <a:headEnd type="none" w="med" len="med"/>
                      <a:tailEnd type="none" w="med" len="med"/>
                    </a:lnB>
                    <a:solidFill>
                      <a:srgbClr val="FFCCFF"/>
                    </a:solidFill>
                  </a:tcPr>
                </a:tc>
                <a:tc>
                  <a:txBody>
                    <a:bodyPr/>
                    <a:lstStyle/>
                    <a:p>
                      <a:pPr marL="21590" marR="52705" algn="l" fontAlgn="ctr">
                        <a:lnSpc>
                          <a:spcPct val="115000"/>
                        </a:lnSpc>
                        <a:spcAft>
                          <a:spcPts val="0"/>
                        </a:spcAft>
                      </a:pPr>
                      <a:r>
                        <a:rPr lang="en-ZA" sz="1800" dirty="0">
                          <a:effectLst/>
                          <a:latin typeface="+mn-lt"/>
                          <a:ea typeface="Cambria" panose="02040503050406030204" pitchFamily="18" charset="0"/>
                          <a:cs typeface="Times New Roman" panose="02020603050405020304" pitchFamily="18" charset="0"/>
                        </a:rPr>
                        <a:t>90% of South Africa’s obligations to SADC and AU fulfilled</a:t>
                      </a:r>
                      <a:endParaRPr lang="en-ZA" sz="1800" dirty="0">
                        <a:effectLst/>
                        <a:latin typeface="+mn-lt"/>
                        <a:ea typeface="Times New Roman" panose="02020603050405020304" pitchFamily="18" charset="0"/>
                        <a:cs typeface="Times New Roman" panose="02020603050405020304" pitchFamily="18" charset="0"/>
                      </a:endParaRPr>
                    </a:p>
                    <a:p>
                      <a:pPr marL="21590" marR="52705" algn="l" fontAlgn="ctr">
                        <a:lnSpc>
                          <a:spcPct val="115000"/>
                        </a:lnSpc>
                        <a:spcAft>
                          <a:spcPts val="0"/>
                        </a:spcAft>
                      </a:pPr>
                      <a:r>
                        <a:rPr lang="en-GB" sz="1800" dirty="0">
                          <a:solidFill>
                            <a:srgbClr val="1F497D"/>
                          </a:solidFill>
                          <a:effectLst/>
                          <a:latin typeface="+mn-lt"/>
                          <a:ea typeface="Times New Roman" panose="02020603050405020304" pitchFamily="18" charset="0"/>
                          <a:cs typeface="Times New Roman" panose="02020603050405020304" pitchFamily="18" charset="0"/>
                        </a:rPr>
                        <a:t> </a:t>
                      </a:r>
                      <a:endParaRPr lang="en-ZA" sz="1800" dirty="0">
                        <a:effectLst/>
                        <a:latin typeface="+mn-lt"/>
                        <a:ea typeface="Times New Roman" panose="02020603050405020304" pitchFamily="18" charset="0"/>
                        <a:cs typeface="Times New Roman" panose="02020603050405020304" pitchFamily="18" charset="0"/>
                      </a:endParaRPr>
                    </a:p>
                  </a:txBody>
                  <a:tcPr marL="68580" marR="68580" marT="0" marB="17780">
                    <a:lnL w="76200" cap="flat" cmpd="sng" algn="ctr">
                      <a:solidFill>
                        <a:srgbClr val="C00000"/>
                      </a:solidFill>
                      <a:prstDash val="solid"/>
                      <a:round/>
                      <a:headEnd type="none" w="med" len="med"/>
                      <a:tailEnd type="none" w="med" len="med"/>
                    </a:lnL>
                    <a:lnR w="76200" cap="flat" cmpd="sng" algn="ctr">
                      <a:solidFill>
                        <a:srgbClr val="C00000"/>
                      </a:solidFill>
                      <a:prstDash val="solid"/>
                      <a:round/>
                      <a:headEnd type="none" w="med" len="med"/>
                      <a:tailEnd type="none" w="med" len="med"/>
                    </a:lnR>
                    <a:lnT w="76200" cap="flat" cmpd="sng" algn="ctr">
                      <a:solidFill>
                        <a:srgbClr val="C00000"/>
                      </a:solidFill>
                      <a:prstDash val="solid"/>
                      <a:round/>
                      <a:headEnd type="none" w="med" len="med"/>
                      <a:tailEnd type="none" w="med" len="med"/>
                    </a:lnT>
                    <a:lnB w="76200" cap="flat" cmpd="sng" algn="ctr">
                      <a:solidFill>
                        <a:srgbClr val="C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
        <p:nvSpPr>
          <p:cNvPr id="7" name="Rounded Rectangle 6"/>
          <p:cNvSpPr/>
          <p:nvPr/>
        </p:nvSpPr>
        <p:spPr bwMode="auto">
          <a:xfrm>
            <a:off x="0" y="1011900"/>
            <a:ext cx="3931920" cy="548640"/>
          </a:xfrm>
          <a:prstGeom prst="roundRect">
            <a:avLst/>
          </a:prstGeom>
          <a:solidFill>
            <a:schemeClr val="accent1"/>
          </a:solidFill>
          <a:ln w="28575" cap="flat" cmpd="sng" algn="ctr">
            <a:solidFill>
              <a:schemeClr val="tx1"/>
            </a:solidFill>
            <a:prstDash val="solid"/>
            <a:round/>
            <a:headEnd type="none" w="med" len="med"/>
            <a:tailEnd type="none" w="med" len="med"/>
          </a:ln>
          <a:effectLst/>
          <a:scene3d>
            <a:camera prst="orthographicFront">
              <a:rot lat="0" lon="0" rev="0"/>
            </a:camera>
            <a:lightRig rig="contrasting" dir="t">
              <a:rot lat="0" lon="0" rev="1500000"/>
            </a:lightRig>
          </a:scene3d>
          <a:sp3d prstMaterial="metal">
            <a:bevelT w="88900" h="88900"/>
          </a:sp3d>
        </p:spPr>
        <p:txBody>
          <a:bodyPr vert="horz" wrap="square" lIns="91440" tIns="45720" rIns="91440" bIns="45720" numCol="1" rtlCol="0" anchor="ctr" anchorCtr="0" compatLnSpc="1">
            <a:prstTxWarp prst="textNoShape">
              <a:avLst/>
            </a:prstTxWarp>
            <a:scene3d>
              <a:camera prst="orthographicFront"/>
              <a:lightRig rig="soft" dir="t">
                <a:rot lat="0" lon="0" rev="15600000"/>
              </a:lightRig>
            </a:scene3d>
            <a:sp3d extrusionH="57150" prstMaterial="softEdge">
              <a:bevelT w="25400" h="38100"/>
            </a:sp3d>
          </a:bodyPr>
          <a:lstStyle/>
          <a:p>
            <a:pPr marL="0" marR="0" indent="0" algn="ctr" defTabSz="914400" rtl="0" eaLnBrk="0" fontAlgn="base" latinLnBrk="0" hangingPunct="0">
              <a:lnSpc>
                <a:spcPct val="100000"/>
              </a:lnSpc>
              <a:spcBef>
                <a:spcPct val="0"/>
              </a:spcBef>
              <a:spcAft>
                <a:spcPct val="0"/>
              </a:spcAft>
              <a:buClrTx/>
              <a:buSzTx/>
              <a:buFontTx/>
              <a:buNone/>
              <a:tabLst/>
            </a:pPr>
            <a:r>
              <a:rPr lang="en-ZA" sz="2000" b="1" dirty="0">
                <a:ln>
                  <a:solidFill>
                    <a:schemeClr val="accent6">
                      <a:lumMod val="50000"/>
                    </a:schemeClr>
                  </a:solidFill>
                </a:ln>
                <a:solidFill>
                  <a:schemeClr val="accent4"/>
                </a:solidFill>
                <a:latin typeface="Footlight MT Light" panose="0204060206030A020304" pitchFamily="18" charset="0"/>
                <a:cs typeface="Myanmar Text" panose="020B0502040204020203" pitchFamily="34" charset="0"/>
              </a:rPr>
              <a:t>Strategic P</a:t>
            </a:r>
            <a:r>
              <a:rPr kumimoji="0" lang="en-ZA" sz="2000" b="1" i="0" u="none" strike="noStrike" normalizeH="0" baseline="0" dirty="0">
                <a:ln>
                  <a:solidFill>
                    <a:schemeClr val="accent6">
                      <a:lumMod val="50000"/>
                    </a:schemeClr>
                  </a:solidFill>
                </a:ln>
                <a:solidFill>
                  <a:schemeClr val="accent4"/>
                </a:solidFill>
                <a:latin typeface="Footlight MT Light" panose="0204060206030A020304" pitchFamily="18" charset="0"/>
                <a:cs typeface="Myanmar Text" panose="020B0502040204020203" pitchFamily="34" charset="0"/>
              </a:rPr>
              <a:t>lan (page 46 - 48)</a:t>
            </a:r>
          </a:p>
        </p:txBody>
      </p:sp>
      <p:sp>
        <p:nvSpPr>
          <p:cNvPr id="3" name="Slide Number Placeholder 2"/>
          <p:cNvSpPr>
            <a:spLocks noGrp="1"/>
          </p:cNvSpPr>
          <p:nvPr>
            <p:ph type="sldNum" sz="quarter" idx="10"/>
          </p:nvPr>
        </p:nvSpPr>
        <p:spPr/>
        <p:txBody>
          <a:bodyPr/>
          <a:lstStyle/>
          <a:p>
            <a:pPr>
              <a:defRPr/>
            </a:pPr>
            <a:fld id="{406127B8-DC82-48CD-BFAB-CB6227956533}" type="slidenum">
              <a:rPr lang="en-US" smtClean="0"/>
              <a:pPr>
                <a:defRPr/>
              </a:pPr>
              <a:t>12</a:t>
            </a:fld>
            <a:endParaRPr lang="en-US"/>
          </a:p>
        </p:txBody>
      </p:sp>
    </p:spTree>
    <p:extLst>
      <p:ext uri="{BB962C8B-B14F-4D97-AF65-F5344CB8AC3E}">
        <p14:creationId xmlns:p14="http://schemas.microsoft.com/office/powerpoint/2010/main" val="444827709"/>
      </p:ext>
    </p:extLst>
  </p:cSld>
  <p:clrMapOvr>
    <a:masterClrMapping/>
  </p:clrMapOvr>
  <p:transition spd="slow">
    <p:rand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574"/>
            <a:ext cx="10972800" cy="914400"/>
          </a:xfrm>
        </p:spPr>
        <p:txBody>
          <a:bodyPr/>
          <a:lstStyle/>
          <a:p>
            <a:r>
              <a:rPr lang="en-ZA" sz="2800" u="sng" dirty="0">
                <a:solidFill>
                  <a:srgbClr val="003300"/>
                </a:solidFill>
              </a:rPr>
              <a:t>STRATEGIC OUTCOMES AND INDICATORS 2020-2025</a:t>
            </a:r>
          </a:p>
        </p:txBody>
      </p:sp>
      <p:graphicFrame>
        <p:nvGraphicFramePr>
          <p:cNvPr id="5" name="Table 4"/>
          <p:cNvGraphicFramePr>
            <a:graphicFrameLocks noGrp="1"/>
          </p:cNvGraphicFramePr>
          <p:nvPr>
            <p:extLst>
              <p:ext uri="{D42A27DB-BD31-4B8C-83A1-F6EECF244321}">
                <p14:modId xmlns:p14="http://schemas.microsoft.com/office/powerpoint/2010/main" val="2036861615"/>
              </p:ext>
            </p:extLst>
          </p:nvPr>
        </p:nvGraphicFramePr>
        <p:xfrm>
          <a:off x="106680" y="1876476"/>
          <a:ext cx="12085320" cy="4969575"/>
        </p:xfrm>
        <a:graphic>
          <a:graphicData uri="http://schemas.openxmlformats.org/drawingml/2006/table">
            <a:tbl>
              <a:tblPr firstRow="1" bandRow="1">
                <a:tableStyleId>{5C22544A-7EE6-4342-B048-85BDC9FD1C3A}</a:tableStyleId>
              </a:tblPr>
              <a:tblGrid>
                <a:gridCol w="3021330">
                  <a:extLst>
                    <a:ext uri="{9D8B030D-6E8A-4147-A177-3AD203B41FA5}">
                      <a16:colId xmlns:a16="http://schemas.microsoft.com/office/drawing/2014/main" val="20000"/>
                    </a:ext>
                  </a:extLst>
                </a:gridCol>
                <a:gridCol w="3268689">
                  <a:extLst>
                    <a:ext uri="{9D8B030D-6E8A-4147-A177-3AD203B41FA5}">
                      <a16:colId xmlns:a16="http://schemas.microsoft.com/office/drawing/2014/main" val="20001"/>
                    </a:ext>
                  </a:extLst>
                </a:gridCol>
                <a:gridCol w="2077827">
                  <a:extLst>
                    <a:ext uri="{9D8B030D-6E8A-4147-A177-3AD203B41FA5}">
                      <a16:colId xmlns:a16="http://schemas.microsoft.com/office/drawing/2014/main" val="20002"/>
                    </a:ext>
                  </a:extLst>
                </a:gridCol>
                <a:gridCol w="3717474">
                  <a:extLst>
                    <a:ext uri="{9D8B030D-6E8A-4147-A177-3AD203B41FA5}">
                      <a16:colId xmlns:a16="http://schemas.microsoft.com/office/drawing/2014/main" val="20003"/>
                    </a:ext>
                  </a:extLst>
                </a:gridCol>
              </a:tblGrid>
              <a:tr h="517463">
                <a:tc>
                  <a:txBody>
                    <a:bodyPr/>
                    <a:lstStyle/>
                    <a:p>
                      <a:pPr algn="ctr"/>
                      <a:r>
                        <a:rPr lang="en-ZA" dirty="0">
                          <a:solidFill>
                            <a:schemeClr val="tx1"/>
                          </a:solidFill>
                          <a:latin typeface="+mn-lt"/>
                        </a:rPr>
                        <a:t>OUTCOME</a:t>
                      </a:r>
                    </a:p>
                  </a:txBody>
                  <a:tcPr anchor="ctr">
                    <a:lnL w="76200" cap="flat" cmpd="sng" algn="ctr">
                      <a:solidFill>
                        <a:srgbClr val="C00000"/>
                      </a:solidFill>
                      <a:prstDash val="solid"/>
                      <a:round/>
                      <a:headEnd type="none" w="med" len="med"/>
                      <a:tailEnd type="none" w="med" len="med"/>
                    </a:lnL>
                    <a:lnR w="76200" cap="flat" cmpd="sng" algn="ctr">
                      <a:solidFill>
                        <a:srgbClr val="C00000"/>
                      </a:solidFill>
                      <a:prstDash val="solid"/>
                      <a:round/>
                      <a:headEnd type="none" w="med" len="med"/>
                      <a:tailEnd type="none" w="med" len="med"/>
                    </a:lnR>
                    <a:lnT w="76200" cap="flat" cmpd="sng" algn="ctr">
                      <a:solidFill>
                        <a:srgbClr val="C00000"/>
                      </a:solidFill>
                      <a:prstDash val="solid"/>
                      <a:round/>
                      <a:headEnd type="none" w="med" len="med"/>
                      <a:tailEnd type="none" w="med" len="med"/>
                    </a:lnT>
                    <a:lnB w="76200" cap="flat" cmpd="sng" algn="ctr">
                      <a:solidFill>
                        <a:srgbClr val="C00000"/>
                      </a:solidFill>
                      <a:prstDash val="solid"/>
                      <a:round/>
                      <a:headEnd type="none" w="med" len="med"/>
                      <a:tailEnd type="none" w="med" len="med"/>
                    </a:lnB>
                    <a:solidFill>
                      <a:srgbClr val="FFCCFF"/>
                    </a:solidFill>
                  </a:tcPr>
                </a:tc>
                <a:tc>
                  <a:txBody>
                    <a:bodyPr/>
                    <a:lstStyle/>
                    <a:p>
                      <a:pPr algn="ctr"/>
                      <a:r>
                        <a:rPr lang="en-ZA" dirty="0">
                          <a:solidFill>
                            <a:schemeClr val="tx1"/>
                          </a:solidFill>
                          <a:latin typeface="+mn-lt"/>
                        </a:rPr>
                        <a:t>OUTCOME INDICATOR</a:t>
                      </a:r>
                    </a:p>
                  </a:txBody>
                  <a:tcPr anchor="ctr">
                    <a:lnL w="76200" cap="flat" cmpd="sng" algn="ctr">
                      <a:solidFill>
                        <a:srgbClr val="C00000"/>
                      </a:solidFill>
                      <a:prstDash val="solid"/>
                      <a:round/>
                      <a:headEnd type="none" w="med" len="med"/>
                      <a:tailEnd type="none" w="med" len="med"/>
                    </a:lnL>
                    <a:lnR w="76200" cap="flat" cmpd="sng" algn="ctr">
                      <a:solidFill>
                        <a:srgbClr val="C00000"/>
                      </a:solidFill>
                      <a:prstDash val="solid"/>
                      <a:round/>
                      <a:headEnd type="none" w="med" len="med"/>
                      <a:tailEnd type="none" w="med" len="med"/>
                    </a:lnR>
                    <a:lnT w="76200" cap="flat" cmpd="sng" algn="ctr">
                      <a:solidFill>
                        <a:srgbClr val="C00000"/>
                      </a:solidFill>
                      <a:prstDash val="solid"/>
                      <a:round/>
                      <a:headEnd type="none" w="med" len="med"/>
                      <a:tailEnd type="none" w="med" len="med"/>
                    </a:lnT>
                    <a:lnB w="76200" cap="flat" cmpd="sng" algn="ctr">
                      <a:solidFill>
                        <a:srgbClr val="C00000"/>
                      </a:solidFill>
                      <a:prstDash val="solid"/>
                      <a:round/>
                      <a:headEnd type="none" w="med" len="med"/>
                      <a:tailEnd type="none" w="med" len="med"/>
                    </a:lnB>
                    <a:solidFill>
                      <a:srgbClr val="FFCCFF"/>
                    </a:solidFill>
                  </a:tcPr>
                </a:tc>
                <a:tc>
                  <a:txBody>
                    <a:bodyPr/>
                    <a:lstStyle/>
                    <a:p>
                      <a:pPr algn="ctr"/>
                      <a:r>
                        <a:rPr lang="en-ZA" dirty="0">
                          <a:solidFill>
                            <a:schemeClr val="tx1"/>
                          </a:solidFill>
                          <a:latin typeface="+mn-lt"/>
                        </a:rPr>
                        <a:t>BASELINE</a:t>
                      </a:r>
                    </a:p>
                  </a:txBody>
                  <a:tcPr anchor="ctr">
                    <a:lnL w="76200" cap="flat" cmpd="sng" algn="ctr">
                      <a:solidFill>
                        <a:srgbClr val="C00000"/>
                      </a:solidFill>
                      <a:prstDash val="solid"/>
                      <a:round/>
                      <a:headEnd type="none" w="med" len="med"/>
                      <a:tailEnd type="none" w="med" len="med"/>
                    </a:lnL>
                    <a:lnR w="76200" cap="flat" cmpd="sng" algn="ctr">
                      <a:solidFill>
                        <a:srgbClr val="C00000"/>
                      </a:solidFill>
                      <a:prstDash val="solid"/>
                      <a:round/>
                      <a:headEnd type="none" w="med" len="med"/>
                      <a:tailEnd type="none" w="med" len="med"/>
                    </a:lnR>
                    <a:lnT w="76200" cap="flat" cmpd="sng" algn="ctr">
                      <a:solidFill>
                        <a:srgbClr val="C00000"/>
                      </a:solidFill>
                      <a:prstDash val="solid"/>
                      <a:round/>
                      <a:headEnd type="none" w="med" len="med"/>
                      <a:tailEnd type="none" w="med" len="med"/>
                    </a:lnT>
                    <a:lnB w="76200" cap="flat" cmpd="sng" algn="ctr">
                      <a:solidFill>
                        <a:srgbClr val="C00000"/>
                      </a:solidFill>
                      <a:prstDash val="solid"/>
                      <a:round/>
                      <a:headEnd type="none" w="med" len="med"/>
                      <a:tailEnd type="none" w="med" len="med"/>
                    </a:lnB>
                    <a:solidFill>
                      <a:srgbClr val="FFCCFF"/>
                    </a:solidFill>
                  </a:tcPr>
                </a:tc>
                <a:tc>
                  <a:txBody>
                    <a:bodyPr/>
                    <a:lstStyle/>
                    <a:p>
                      <a:pPr algn="ctr"/>
                      <a:r>
                        <a:rPr lang="en-ZA" dirty="0">
                          <a:solidFill>
                            <a:schemeClr val="tx1"/>
                          </a:solidFill>
                          <a:latin typeface="+mn-lt"/>
                        </a:rPr>
                        <a:t>FIVE YEAR TARGET</a:t>
                      </a:r>
                    </a:p>
                  </a:txBody>
                  <a:tcPr anchor="ctr">
                    <a:lnL w="76200" cap="flat" cmpd="sng" algn="ctr">
                      <a:solidFill>
                        <a:srgbClr val="C00000"/>
                      </a:solidFill>
                      <a:prstDash val="solid"/>
                      <a:round/>
                      <a:headEnd type="none" w="med" len="med"/>
                      <a:tailEnd type="none" w="med" len="med"/>
                    </a:lnL>
                    <a:lnR w="76200" cap="flat" cmpd="sng" algn="ctr">
                      <a:solidFill>
                        <a:srgbClr val="C00000"/>
                      </a:solidFill>
                      <a:prstDash val="solid"/>
                      <a:round/>
                      <a:headEnd type="none" w="med" len="med"/>
                      <a:tailEnd type="none" w="med" len="med"/>
                    </a:lnR>
                    <a:lnT w="76200" cap="flat" cmpd="sng" algn="ctr">
                      <a:solidFill>
                        <a:srgbClr val="C00000"/>
                      </a:solidFill>
                      <a:prstDash val="solid"/>
                      <a:round/>
                      <a:headEnd type="none" w="med" len="med"/>
                      <a:tailEnd type="none" w="med" len="med"/>
                    </a:lnT>
                    <a:lnB w="76200" cap="flat" cmpd="sng" algn="ctr">
                      <a:solidFill>
                        <a:srgbClr val="C00000"/>
                      </a:solidFill>
                      <a:prstDash val="solid"/>
                      <a:round/>
                      <a:headEnd type="none" w="med" len="med"/>
                      <a:tailEnd type="none" w="med" len="med"/>
                    </a:lnB>
                    <a:solidFill>
                      <a:srgbClr val="FFCCFF"/>
                    </a:solidFill>
                  </a:tcPr>
                </a:tc>
                <a:extLst>
                  <a:ext uri="{0D108BD9-81ED-4DB2-BD59-A6C34878D82A}">
                    <a16:rowId xmlns:a16="http://schemas.microsoft.com/office/drawing/2014/main" val="10000"/>
                  </a:ext>
                </a:extLst>
              </a:tr>
              <a:tr h="930005">
                <a:tc>
                  <a:txBody>
                    <a:bodyPr/>
                    <a:lstStyle/>
                    <a:p>
                      <a:pPr marL="21590" marR="52705" algn="l" fontAlgn="ctr">
                        <a:lnSpc>
                          <a:spcPct val="115000"/>
                        </a:lnSpc>
                        <a:spcAft>
                          <a:spcPts val="0"/>
                        </a:spcAft>
                      </a:pPr>
                      <a:r>
                        <a:rPr lang="en-ZA" sz="1800" dirty="0">
                          <a:effectLst/>
                          <a:latin typeface="+mn-lt"/>
                          <a:ea typeface="Times New Roman" panose="02020603050405020304" pitchFamily="18" charset="0"/>
                          <a:cs typeface="Times New Roman" panose="02020603050405020304" pitchFamily="18" charset="0"/>
                        </a:rPr>
                        <a:t>South-South relations strengthened and consolidated </a:t>
                      </a:r>
                      <a:r>
                        <a:rPr lang="en-US" sz="1800" dirty="0">
                          <a:effectLst/>
                          <a:latin typeface="+mn-lt"/>
                          <a:ea typeface="Times New Roman" panose="02020603050405020304" pitchFamily="18" charset="0"/>
                          <a:cs typeface="Times New Roman" panose="02020603050405020304" pitchFamily="18" charset="0"/>
                        </a:rPr>
                        <a:t>in advancement of national and continental priorities</a:t>
                      </a:r>
                      <a:endParaRPr lang="en-ZA" sz="1800" dirty="0">
                        <a:effectLst/>
                        <a:latin typeface="+mn-lt"/>
                        <a:ea typeface="Times New Roman" panose="02020603050405020304" pitchFamily="18" charset="0"/>
                        <a:cs typeface="Times New Roman" panose="02020603050405020304" pitchFamily="18" charset="0"/>
                      </a:endParaRPr>
                    </a:p>
                    <a:p>
                      <a:pPr algn="l">
                        <a:lnSpc>
                          <a:spcPct val="115000"/>
                        </a:lnSpc>
                        <a:spcAft>
                          <a:spcPts val="0"/>
                        </a:spcAft>
                      </a:pPr>
                      <a:r>
                        <a:rPr lang="en-ZA" sz="1800" dirty="0">
                          <a:effectLst/>
                          <a:latin typeface="+mn-lt"/>
                          <a:ea typeface="Calibri" panose="020F0502020204030204" pitchFamily="34" charset="0"/>
                          <a:cs typeface="Times New Roman" panose="02020603050405020304" pitchFamily="18" charset="0"/>
                        </a:rPr>
                        <a:t> </a:t>
                      </a:r>
                      <a:endParaRPr lang="en-ZA" sz="1800" dirty="0">
                        <a:effectLst/>
                        <a:latin typeface="+mn-lt"/>
                        <a:ea typeface="Times New Roman" panose="02020603050405020304" pitchFamily="18" charset="0"/>
                        <a:cs typeface="Times New Roman" panose="02020603050405020304" pitchFamily="18" charset="0"/>
                      </a:endParaRPr>
                    </a:p>
                  </a:txBody>
                  <a:tcPr marL="68580" marR="68580" marT="0" marB="17780">
                    <a:lnL w="76200" cap="flat" cmpd="sng" algn="ctr">
                      <a:solidFill>
                        <a:srgbClr val="C00000"/>
                      </a:solidFill>
                      <a:prstDash val="solid"/>
                      <a:round/>
                      <a:headEnd type="none" w="med" len="med"/>
                      <a:tailEnd type="none" w="med" len="med"/>
                    </a:lnL>
                    <a:lnR w="76200" cap="flat" cmpd="sng" algn="ctr">
                      <a:solidFill>
                        <a:srgbClr val="C00000"/>
                      </a:solidFill>
                      <a:prstDash val="solid"/>
                      <a:round/>
                      <a:headEnd type="none" w="med" len="med"/>
                      <a:tailEnd type="none" w="med" len="med"/>
                    </a:lnR>
                    <a:lnT w="76200" cap="flat" cmpd="sng" algn="ctr">
                      <a:solidFill>
                        <a:srgbClr val="C00000"/>
                      </a:solidFill>
                      <a:prstDash val="solid"/>
                      <a:round/>
                      <a:headEnd type="none" w="med" len="med"/>
                      <a:tailEnd type="none" w="med" len="med"/>
                    </a:lnT>
                    <a:lnB w="76200" cap="flat" cmpd="sng" algn="ctr">
                      <a:solidFill>
                        <a:srgbClr val="C00000"/>
                      </a:solidFill>
                      <a:prstDash val="solid"/>
                      <a:round/>
                      <a:headEnd type="none" w="med" len="med"/>
                      <a:tailEnd type="none" w="med" len="med"/>
                    </a:lnB>
                    <a:solidFill>
                      <a:schemeClr val="bg1"/>
                    </a:solidFill>
                  </a:tcPr>
                </a:tc>
                <a:tc>
                  <a:txBody>
                    <a:bodyPr/>
                    <a:lstStyle/>
                    <a:p>
                      <a:pPr marL="21590" marR="52705" algn="l" fontAlgn="ctr">
                        <a:lnSpc>
                          <a:spcPct val="115000"/>
                        </a:lnSpc>
                        <a:spcAft>
                          <a:spcPts val="0"/>
                        </a:spcAft>
                      </a:pPr>
                      <a:r>
                        <a:rPr lang="en-ZA" sz="1800" dirty="0">
                          <a:effectLst/>
                          <a:latin typeface="+mn-lt"/>
                          <a:ea typeface="Cambria" panose="02040503050406030204" pitchFamily="18" charset="0"/>
                          <a:cs typeface="Times New Roman" panose="02020603050405020304" pitchFamily="18" charset="0"/>
                        </a:rPr>
                        <a:t>Percentage of South Africa’s negotiating positions for engagement at groupings of the South </a:t>
                      </a:r>
                      <a:r>
                        <a:rPr lang="en-US" sz="1800" dirty="0">
                          <a:effectLst/>
                          <a:latin typeface="+mn-lt"/>
                          <a:ea typeface="Times New Roman" panose="02020603050405020304" pitchFamily="18" charset="0"/>
                          <a:cs typeface="Times New Roman" panose="02020603050405020304" pitchFamily="18" charset="0"/>
                        </a:rPr>
                        <a:t>in advancement of national and continental priorities</a:t>
                      </a:r>
                      <a:endParaRPr lang="en-ZA" sz="1800" dirty="0">
                        <a:effectLst/>
                        <a:latin typeface="+mn-lt"/>
                        <a:ea typeface="Times New Roman" panose="02020603050405020304" pitchFamily="18" charset="0"/>
                        <a:cs typeface="Times New Roman" panose="02020603050405020304" pitchFamily="18" charset="0"/>
                      </a:endParaRPr>
                    </a:p>
                    <a:p>
                      <a:pPr marL="21590" marR="52705" algn="l" fontAlgn="ctr">
                        <a:lnSpc>
                          <a:spcPct val="115000"/>
                        </a:lnSpc>
                        <a:spcAft>
                          <a:spcPts val="0"/>
                        </a:spcAft>
                      </a:pPr>
                      <a:r>
                        <a:rPr lang="en-GB" sz="1800" dirty="0">
                          <a:effectLst/>
                          <a:latin typeface="+mn-lt"/>
                          <a:ea typeface="Times New Roman" panose="02020603050405020304" pitchFamily="18" charset="0"/>
                          <a:cs typeface="Times New Roman" panose="02020603050405020304" pitchFamily="18" charset="0"/>
                        </a:rPr>
                        <a:t> </a:t>
                      </a:r>
                      <a:endParaRPr lang="en-ZA" sz="1800" dirty="0">
                        <a:effectLst/>
                        <a:latin typeface="+mn-lt"/>
                        <a:ea typeface="Times New Roman" panose="02020603050405020304" pitchFamily="18" charset="0"/>
                        <a:cs typeface="Times New Roman" panose="02020603050405020304" pitchFamily="18" charset="0"/>
                      </a:endParaRPr>
                    </a:p>
                  </a:txBody>
                  <a:tcPr marL="68580" marR="68580" marT="0" marB="17780">
                    <a:lnL w="76200" cap="flat" cmpd="sng" algn="ctr">
                      <a:solidFill>
                        <a:srgbClr val="C00000"/>
                      </a:solidFill>
                      <a:prstDash val="solid"/>
                      <a:round/>
                      <a:headEnd type="none" w="med" len="med"/>
                      <a:tailEnd type="none" w="med" len="med"/>
                    </a:lnL>
                    <a:lnR w="76200" cap="flat" cmpd="sng" algn="ctr">
                      <a:solidFill>
                        <a:srgbClr val="C00000"/>
                      </a:solidFill>
                      <a:prstDash val="solid"/>
                      <a:round/>
                      <a:headEnd type="none" w="med" len="med"/>
                      <a:tailEnd type="none" w="med" len="med"/>
                    </a:lnR>
                    <a:lnT w="76200" cap="flat" cmpd="sng" algn="ctr">
                      <a:solidFill>
                        <a:srgbClr val="C00000"/>
                      </a:solidFill>
                      <a:prstDash val="solid"/>
                      <a:round/>
                      <a:headEnd type="none" w="med" len="med"/>
                      <a:tailEnd type="none" w="med" len="med"/>
                    </a:lnT>
                    <a:lnB w="76200" cap="flat" cmpd="sng" algn="ctr">
                      <a:solidFill>
                        <a:srgbClr val="C00000"/>
                      </a:solidFill>
                      <a:prstDash val="solid"/>
                      <a:round/>
                      <a:headEnd type="none" w="med" len="med"/>
                      <a:tailEnd type="none" w="med" len="med"/>
                    </a:lnB>
                    <a:solidFill>
                      <a:schemeClr val="bg1"/>
                    </a:solidFill>
                  </a:tcPr>
                </a:tc>
                <a:tc>
                  <a:txBody>
                    <a:bodyPr/>
                    <a:lstStyle/>
                    <a:p>
                      <a:pPr marL="21590" marR="52705" algn="l" fontAlgn="ctr">
                        <a:lnSpc>
                          <a:spcPct val="115000"/>
                        </a:lnSpc>
                        <a:spcAft>
                          <a:spcPts val="0"/>
                        </a:spcAft>
                      </a:pPr>
                      <a:r>
                        <a:rPr lang="en-GB" sz="1800" dirty="0">
                          <a:effectLst/>
                          <a:latin typeface="+mn-lt"/>
                          <a:ea typeface="Times New Roman" panose="02020603050405020304" pitchFamily="18" charset="0"/>
                          <a:cs typeface="Times New Roman" panose="02020603050405020304" pitchFamily="18" charset="0"/>
                        </a:rPr>
                        <a:t>New indicator</a:t>
                      </a:r>
                      <a:endParaRPr lang="en-ZA" sz="1800" dirty="0">
                        <a:effectLst/>
                        <a:latin typeface="+mn-lt"/>
                        <a:ea typeface="Times New Roman" panose="02020603050405020304" pitchFamily="18" charset="0"/>
                        <a:cs typeface="Times New Roman" panose="02020603050405020304" pitchFamily="18" charset="0"/>
                      </a:endParaRPr>
                    </a:p>
                  </a:txBody>
                  <a:tcPr marL="68580" marR="68580" marT="0" marB="17780">
                    <a:lnL w="76200" cap="flat" cmpd="sng" algn="ctr">
                      <a:solidFill>
                        <a:srgbClr val="C00000"/>
                      </a:solidFill>
                      <a:prstDash val="solid"/>
                      <a:round/>
                      <a:headEnd type="none" w="med" len="med"/>
                      <a:tailEnd type="none" w="med" len="med"/>
                    </a:lnL>
                    <a:lnR w="76200" cap="flat" cmpd="sng" algn="ctr">
                      <a:solidFill>
                        <a:srgbClr val="C00000"/>
                      </a:solidFill>
                      <a:prstDash val="solid"/>
                      <a:round/>
                      <a:headEnd type="none" w="med" len="med"/>
                      <a:tailEnd type="none" w="med" len="med"/>
                    </a:lnR>
                    <a:lnT w="76200" cap="flat" cmpd="sng" algn="ctr">
                      <a:solidFill>
                        <a:srgbClr val="C00000"/>
                      </a:solidFill>
                      <a:prstDash val="solid"/>
                      <a:round/>
                      <a:headEnd type="none" w="med" len="med"/>
                      <a:tailEnd type="none" w="med" len="med"/>
                    </a:lnT>
                    <a:lnB w="76200" cap="flat" cmpd="sng" algn="ctr">
                      <a:solidFill>
                        <a:srgbClr val="C00000"/>
                      </a:solidFill>
                      <a:prstDash val="solid"/>
                      <a:round/>
                      <a:headEnd type="none" w="med" len="med"/>
                      <a:tailEnd type="none" w="med" len="med"/>
                    </a:lnB>
                    <a:solidFill>
                      <a:srgbClr val="FFCCFF"/>
                    </a:solidFill>
                  </a:tcPr>
                </a:tc>
                <a:tc>
                  <a:txBody>
                    <a:bodyPr/>
                    <a:lstStyle/>
                    <a:p>
                      <a:pPr marL="21590" marR="52705" algn="l" fontAlgn="ctr">
                        <a:lnSpc>
                          <a:spcPct val="115000"/>
                        </a:lnSpc>
                        <a:spcAft>
                          <a:spcPts val="0"/>
                        </a:spcAft>
                      </a:pPr>
                      <a:r>
                        <a:rPr lang="en-ZA" sz="1800" dirty="0">
                          <a:effectLst/>
                          <a:latin typeface="+mn-lt"/>
                          <a:ea typeface="Cambria" panose="02040503050406030204" pitchFamily="18" charset="0"/>
                          <a:cs typeface="Times New Roman" panose="02020603050405020304" pitchFamily="18" charset="0"/>
                        </a:rPr>
                        <a:t>100% of South Africa’s negotiating positions for engagement at groupings of the South </a:t>
                      </a:r>
                      <a:r>
                        <a:rPr lang="en-US" sz="1800" dirty="0">
                          <a:effectLst/>
                          <a:latin typeface="+mn-lt"/>
                          <a:ea typeface="Times New Roman" panose="02020603050405020304" pitchFamily="18" charset="0"/>
                          <a:cs typeface="Times New Roman" panose="02020603050405020304" pitchFamily="18" charset="0"/>
                        </a:rPr>
                        <a:t>in advancement of national and continental priorities</a:t>
                      </a:r>
                      <a:endParaRPr lang="en-ZA" sz="1800" dirty="0">
                        <a:effectLst/>
                        <a:latin typeface="+mn-lt"/>
                        <a:ea typeface="Times New Roman" panose="02020603050405020304" pitchFamily="18" charset="0"/>
                        <a:cs typeface="Times New Roman" panose="02020603050405020304" pitchFamily="18" charset="0"/>
                      </a:endParaRPr>
                    </a:p>
                    <a:p>
                      <a:pPr marL="21590" marR="52705" algn="l" fontAlgn="ctr">
                        <a:lnSpc>
                          <a:spcPct val="115000"/>
                        </a:lnSpc>
                        <a:spcAft>
                          <a:spcPts val="0"/>
                        </a:spcAft>
                      </a:pPr>
                      <a:r>
                        <a:rPr lang="en-GB" sz="1800" dirty="0">
                          <a:effectLst/>
                          <a:latin typeface="+mn-lt"/>
                          <a:ea typeface="Times New Roman" panose="02020603050405020304" pitchFamily="18" charset="0"/>
                          <a:cs typeface="Times New Roman" panose="02020603050405020304" pitchFamily="18" charset="0"/>
                        </a:rPr>
                        <a:t> </a:t>
                      </a:r>
                      <a:endParaRPr lang="en-ZA" sz="1800" dirty="0">
                        <a:effectLst/>
                        <a:latin typeface="+mn-lt"/>
                        <a:ea typeface="Times New Roman" panose="02020603050405020304" pitchFamily="18" charset="0"/>
                        <a:cs typeface="Times New Roman" panose="02020603050405020304" pitchFamily="18" charset="0"/>
                      </a:endParaRPr>
                    </a:p>
                  </a:txBody>
                  <a:tcPr marL="68580" marR="68580" marT="0" marB="17780">
                    <a:lnL w="76200" cap="flat" cmpd="sng" algn="ctr">
                      <a:solidFill>
                        <a:srgbClr val="C00000"/>
                      </a:solidFill>
                      <a:prstDash val="solid"/>
                      <a:round/>
                      <a:headEnd type="none" w="med" len="med"/>
                      <a:tailEnd type="none" w="med" len="med"/>
                    </a:lnL>
                    <a:lnR w="76200" cap="flat" cmpd="sng" algn="ctr">
                      <a:solidFill>
                        <a:srgbClr val="C00000"/>
                      </a:solidFill>
                      <a:prstDash val="solid"/>
                      <a:round/>
                      <a:headEnd type="none" w="med" len="med"/>
                      <a:tailEnd type="none" w="med" len="med"/>
                    </a:lnR>
                    <a:lnT w="76200" cap="flat" cmpd="sng" algn="ctr">
                      <a:solidFill>
                        <a:srgbClr val="C00000"/>
                      </a:solidFill>
                      <a:prstDash val="solid"/>
                      <a:round/>
                      <a:headEnd type="none" w="med" len="med"/>
                      <a:tailEnd type="none" w="med" len="med"/>
                    </a:lnT>
                    <a:lnB w="76200" cap="flat" cmpd="sng" algn="ctr">
                      <a:solidFill>
                        <a:srgbClr val="C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930005">
                <a:tc>
                  <a:txBody>
                    <a:bodyPr/>
                    <a:lstStyle/>
                    <a:p>
                      <a:pPr algn="l">
                        <a:lnSpc>
                          <a:spcPct val="115000"/>
                        </a:lnSpc>
                        <a:spcAft>
                          <a:spcPts val="0"/>
                        </a:spcAft>
                      </a:pPr>
                      <a:r>
                        <a:rPr lang="en-US" sz="1800" dirty="0">
                          <a:effectLst/>
                          <a:latin typeface="+mn-lt"/>
                          <a:ea typeface="Times New Roman" panose="02020603050405020304" pitchFamily="18" charset="0"/>
                          <a:cs typeface="Times New Roman" panose="02020603050405020304" pitchFamily="18" charset="0"/>
                        </a:rPr>
                        <a:t>Relations with the North leveraged in advancement of national and continental priorities</a:t>
                      </a:r>
                      <a:endParaRPr lang="en-ZA" sz="1800" dirty="0">
                        <a:effectLst/>
                        <a:latin typeface="+mn-lt"/>
                        <a:ea typeface="Times New Roman" panose="02020603050405020304" pitchFamily="18" charset="0"/>
                        <a:cs typeface="Times New Roman" panose="02020603050405020304" pitchFamily="18" charset="0"/>
                      </a:endParaRPr>
                    </a:p>
                  </a:txBody>
                  <a:tcPr marL="68580" marR="68580" marT="0" marB="17780">
                    <a:lnL w="76200" cap="flat" cmpd="sng" algn="ctr">
                      <a:solidFill>
                        <a:srgbClr val="C00000"/>
                      </a:solidFill>
                      <a:prstDash val="solid"/>
                      <a:round/>
                      <a:headEnd type="none" w="med" len="med"/>
                      <a:tailEnd type="none" w="med" len="med"/>
                    </a:lnL>
                    <a:lnR w="76200" cap="flat" cmpd="sng" algn="ctr">
                      <a:solidFill>
                        <a:srgbClr val="C00000"/>
                      </a:solidFill>
                      <a:prstDash val="solid"/>
                      <a:round/>
                      <a:headEnd type="none" w="med" len="med"/>
                      <a:tailEnd type="none" w="med" len="med"/>
                    </a:lnR>
                    <a:lnT w="76200" cap="flat" cmpd="sng" algn="ctr">
                      <a:solidFill>
                        <a:srgbClr val="C00000"/>
                      </a:solidFill>
                      <a:prstDash val="solid"/>
                      <a:round/>
                      <a:headEnd type="none" w="med" len="med"/>
                      <a:tailEnd type="none" w="med" len="med"/>
                    </a:lnT>
                    <a:lnB w="76200" cap="flat" cmpd="sng" algn="ctr">
                      <a:solidFill>
                        <a:srgbClr val="C00000"/>
                      </a:solidFill>
                      <a:prstDash val="solid"/>
                      <a:round/>
                      <a:headEnd type="none" w="med" len="med"/>
                      <a:tailEnd type="none" w="med" len="med"/>
                    </a:lnB>
                    <a:solidFill>
                      <a:schemeClr val="bg1"/>
                    </a:solidFill>
                  </a:tcPr>
                </a:tc>
                <a:tc>
                  <a:txBody>
                    <a:bodyPr/>
                    <a:lstStyle/>
                    <a:p>
                      <a:pPr marL="21590" marR="52705" algn="l" fontAlgn="ctr">
                        <a:lnSpc>
                          <a:spcPct val="115000"/>
                        </a:lnSpc>
                        <a:spcAft>
                          <a:spcPts val="0"/>
                        </a:spcAft>
                      </a:pPr>
                      <a:r>
                        <a:rPr lang="en-ZA" sz="1800" dirty="0">
                          <a:effectLst/>
                          <a:latin typeface="+mn-lt"/>
                          <a:ea typeface="Cambria" panose="02040503050406030204" pitchFamily="18" charset="0"/>
                          <a:cs typeface="Times New Roman" panose="02020603050405020304" pitchFamily="18" charset="0"/>
                        </a:rPr>
                        <a:t>Percentage of South Africa’s negotiating positions for engagement with strategic formations of the North </a:t>
                      </a:r>
                      <a:r>
                        <a:rPr lang="en-US" sz="1800" dirty="0">
                          <a:effectLst/>
                          <a:latin typeface="+mn-lt"/>
                          <a:ea typeface="Times New Roman" panose="02020603050405020304" pitchFamily="18" charset="0"/>
                          <a:cs typeface="Times New Roman" panose="02020603050405020304" pitchFamily="18" charset="0"/>
                        </a:rPr>
                        <a:t>in advancement of national and continental priorities</a:t>
                      </a:r>
                      <a:endParaRPr lang="en-ZA" sz="1800" dirty="0">
                        <a:effectLst/>
                        <a:latin typeface="+mn-lt"/>
                        <a:ea typeface="Times New Roman" panose="02020603050405020304" pitchFamily="18" charset="0"/>
                        <a:cs typeface="Times New Roman" panose="02020603050405020304" pitchFamily="18" charset="0"/>
                      </a:endParaRPr>
                    </a:p>
                    <a:p>
                      <a:pPr marL="21590" marR="52705" algn="l" fontAlgn="ctr">
                        <a:lnSpc>
                          <a:spcPct val="115000"/>
                        </a:lnSpc>
                        <a:spcAft>
                          <a:spcPts val="0"/>
                        </a:spcAft>
                      </a:pPr>
                      <a:r>
                        <a:rPr lang="en-GB" sz="1800" dirty="0">
                          <a:effectLst/>
                          <a:latin typeface="+mn-lt"/>
                          <a:ea typeface="Times New Roman" panose="02020603050405020304" pitchFamily="18" charset="0"/>
                          <a:cs typeface="Times New Roman" panose="02020603050405020304" pitchFamily="18" charset="0"/>
                        </a:rPr>
                        <a:t> </a:t>
                      </a:r>
                      <a:endParaRPr lang="en-ZA" sz="1800" dirty="0">
                        <a:effectLst/>
                        <a:latin typeface="+mn-lt"/>
                        <a:ea typeface="Times New Roman" panose="02020603050405020304" pitchFamily="18" charset="0"/>
                        <a:cs typeface="Times New Roman" panose="02020603050405020304" pitchFamily="18" charset="0"/>
                      </a:endParaRPr>
                    </a:p>
                  </a:txBody>
                  <a:tcPr marL="68580" marR="68580" marT="0" marB="17780">
                    <a:lnL w="76200" cap="flat" cmpd="sng" algn="ctr">
                      <a:solidFill>
                        <a:srgbClr val="C00000"/>
                      </a:solidFill>
                      <a:prstDash val="solid"/>
                      <a:round/>
                      <a:headEnd type="none" w="med" len="med"/>
                      <a:tailEnd type="none" w="med" len="med"/>
                    </a:lnL>
                    <a:lnR w="76200" cap="flat" cmpd="sng" algn="ctr">
                      <a:solidFill>
                        <a:srgbClr val="C00000"/>
                      </a:solidFill>
                      <a:prstDash val="solid"/>
                      <a:round/>
                      <a:headEnd type="none" w="med" len="med"/>
                      <a:tailEnd type="none" w="med" len="med"/>
                    </a:lnR>
                    <a:lnT w="76200" cap="flat" cmpd="sng" algn="ctr">
                      <a:solidFill>
                        <a:srgbClr val="C00000"/>
                      </a:solidFill>
                      <a:prstDash val="solid"/>
                      <a:round/>
                      <a:headEnd type="none" w="med" len="med"/>
                      <a:tailEnd type="none" w="med" len="med"/>
                    </a:lnT>
                    <a:lnB w="76200" cap="flat" cmpd="sng" algn="ctr">
                      <a:solidFill>
                        <a:srgbClr val="C00000"/>
                      </a:solidFill>
                      <a:prstDash val="solid"/>
                      <a:round/>
                      <a:headEnd type="none" w="med" len="med"/>
                      <a:tailEnd type="none" w="med" len="med"/>
                    </a:lnB>
                    <a:solidFill>
                      <a:schemeClr val="bg1"/>
                    </a:solidFill>
                  </a:tcPr>
                </a:tc>
                <a:tc>
                  <a:txBody>
                    <a:bodyPr/>
                    <a:lstStyle/>
                    <a:p>
                      <a:pPr marL="21590" marR="52705" algn="l" fontAlgn="ctr">
                        <a:lnSpc>
                          <a:spcPct val="115000"/>
                        </a:lnSpc>
                        <a:spcAft>
                          <a:spcPts val="0"/>
                        </a:spcAft>
                      </a:pPr>
                      <a:r>
                        <a:rPr lang="en-GB" sz="1800" dirty="0">
                          <a:effectLst/>
                          <a:latin typeface="+mn-lt"/>
                          <a:ea typeface="Times New Roman" panose="02020603050405020304" pitchFamily="18" charset="0"/>
                          <a:cs typeface="Times New Roman" panose="02020603050405020304" pitchFamily="18" charset="0"/>
                        </a:rPr>
                        <a:t>New indicator</a:t>
                      </a:r>
                      <a:endParaRPr lang="en-ZA" sz="1800" dirty="0">
                        <a:effectLst/>
                        <a:latin typeface="+mn-lt"/>
                        <a:ea typeface="Times New Roman" panose="02020603050405020304" pitchFamily="18" charset="0"/>
                        <a:cs typeface="Times New Roman" panose="02020603050405020304" pitchFamily="18" charset="0"/>
                      </a:endParaRPr>
                    </a:p>
                  </a:txBody>
                  <a:tcPr marL="68580" marR="68580" marT="0" marB="17780">
                    <a:lnL w="76200" cap="flat" cmpd="sng" algn="ctr">
                      <a:solidFill>
                        <a:srgbClr val="C00000"/>
                      </a:solidFill>
                      <a:prstDash val="solid"/>
                      <a:round/>
                      <a:headEnd type="none" w="med" len="med"/>
                      <a:tailEnd type="none" w="med" len="med"/>
                    </a:lnL>
                    <a:lnR w="76200" cap="flat" cmpd="sng" algn="ctr">
                      <a:solidFill>
                        <a:srgbClr val="C00000"/>
                      </a:solidFill>
                      <a:prstDash val="solid"/>
                      <a:round/>
                      <a:headEnd type="none" w="med" len="med"/>
                      <a:tailEnd type="none" w="med" len="med"/>
                    </a:lnR>
                    <a:lnT w="76200" cap="flat" cmpd="sng" algn="ctr">
                      <a:solidFill>
                        <a:srgbClr val="C00000"/>
                      </a:solidFill>
                      <a:prstDash val="solid"/>
                      <a:round/>
                      <a:headEnd type="none" w="med" len="med"/>
                      <a:tailEnd type="none" w="med" len="med"/>
                    </a:lnT>
                    <a:lnB w="76200" cap="flat" cmpd="sng" algn="ctr">
                      <a:solidFill>
                        <a:srgbClr val="C00000"/>
                      </a:solidFill>
                      <a:prstDash val="solid"/>
                      <a:round/>
                      <a:headEnd type="none" w="med" len="med"/>
                      <a:tailEnd type="none" w="med" len="med"/>
                    </a:lnB>
                    <a:solidFill>
                      <a:srgbClr val="FFCCFF"/>
                    </a:solidFill>
                  </a:tcPr>
                </a:tc>
                <a:tc>
                  <a:txBody>
                    <a:bodyPr/>
                    <a:lstStyle/>
                    <a:p>
                      <a:pPr marL="21590" marR="52705" algn="l" fontAlgn="ctr">
                        <a:lnSpc>
                          <a:spcPct val="115000"/>
                        </a:lnSpc>
                        <a:spcAft>
                          <a:spcPts val="0"/>
                        </a:spcAft>
                      </a:pPr>
                      <a:r>
                        <a:rPr lang="en-ZA" sz="1800" dirty="0">
                          <a:effectLst/>
                          <a:latin typeface="+mn-lt"/>
                          <a:ea typeface="Cambria" panose="02040503050406030204" pitchFamily="18" charset="0"/>
                          <a:cs typeface="Times New Roman" panose="02020603050405020304" pitchFamily="18" charset="0"/>
                        </a:rPr>
                        <a:t>100% of South Africa’s negotiating positions for engagement with strategic formations of the North </a:t>
                      </a:r>
                      <a:r>
                        <a:rPr lang="en-US" sz="1800" dirty="0">
                          <a:effectLst/>
                          <a:latin typeface="+mn-lt"/>
                          <a:ea typeface="Times New Roman" panose="02020603050405020304" pitchFamily="18" charset="0"/>
                          <a:cs typeface="Times New Roman" panose="02020603050405020304" pitchFamily="18" charset="0"/>
                        </a:rPr>
                        <a:t>in advancement of national and continental priorities</a:t>
                      </a:r>
                      <a:endParaRPr lang="en-ZA" sz="1800" dirty="0">
                        <a:effectLst/>
                        <a:latin typeface="+mn-lt"/>
                        <a:ea typeface="Times New Roman" panose="02020603050405020304" pitchFamily="18" charset="0"/>
                        <a:cs typeface="Times New Roman" panose="02020603050405020304" pitchFamily="18" charset="0"/>
                      </a:endParaRPr>
                    </a:p>
                    <a:p>
                      <a:pPr marL="21590" marR="52705" algn="l" fontAlgn="ctr">
                        <a:lnSpc>
                          <a:spcPct val="115000"/>
                        </a:lnSpc>
                        <a:spcAft>
                          <a:spcPts val="0"/>
                        </a:spcAft>
                      </a:pPr>
                      <a:r>
                        <a:rPr lang="en-GB" sz="1800" dirty="0">
                          <a:effectLst/>
                          <a:latin typeface="+mn-lt"/>
                          <a:ea typeface="Times New Roman" panose="02020603050405020304" pitchFamily="18" charset="0"/>
                          <a:cs typeface="Times New Roman" panose="02020603050405020304" pitchFamily="18" charset="0"/>
                        </a:rPr>
                        <a:t> </a:t>
                      </a:r>
                      <a:endParaRPr lang="en-ZA" sz="1800" dirty="0">
                        <a:effectLst/>
                        <a:latin typeface="+mn-lt"/>
                        <a:ea typeface="Times New Roman" panose="02020603050405020304" pitchFamily="18" charset="0"/>
                        <a:cs typeface="Times New Roman" panose="02020603050405020304" pitchFamily="18" charset="0"/>
                      </a:endParaRPr>
                    </a:p>
                  </a:txBody>
                  <a:tcPr marL="68580" marR="68580" marT="0" marB="17780">
                    <a:lnL w="76200" cap="flat" cmpd="sng" algn="ctr">
                      <a:solidFill>
                        <a:srgbClr val="C00000"/>
                      </a:solidFill>
                      <a:prstDash val="solid"/>
                      <a:round/>
                      <a:headEnd type="none" w="med" len="med"/>
                      <a:tailEnd type="none" w="med" len="med"/>
                    </a:lnL>
                    <a:lnR w="76200" cap="flat" cmpd="sng" algn="ctr">
                      <a:solidFill>
                        <a:srgbClr val="C00000"/>
                      </a:solidFill>
                      <a:prstDash val="solid"/>
                      <a:round/>
                      <a:headEnd type="none" w="med" len="med"/>
                      <a:tailEnd type="none" w="med" len="med"/>
                    </a:lnR>
                    <a:lnT w="76200" cap="flat" cmpd="sng" algn="ctr">
                      <a:solidFill>
                        <a:srgbClr val="C00000"/>
                      </a:solidFill>
                      <a:prstDash val="solid"/>
                      <a:round/>
                      <a:headEnd type="none" w="med" len="med"/>
                      <a:tailEnd type="none" w="med" len="med"/>
                    </a:lnT>
                    <a:lnB w="76200" cap="flat" cmpd="sng" algn="ctr">
                      <a:solidFill>
                        <a:srgbClr val="C0000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sp>
        <p:nvSpPr>
          <p:cNvPr id="7" name="Rounded Rectangle 6"/>
          <p:cNvSpPr/>
          <p:nvPr/>
        </p:nvSpPr>
        <p:spPr bwMode="auto">
          <a:xfrm>
            <a:off x="0" y="1011900"/>
            <a:ext cx="3931920" cy="548640"/>
          </a:xfrm>
          <a:prstGeom prst="roundRect">
            <a:avLst/>
          </a:prstGeom>
          <a:solidFill>
            <a:schemeClr val="accent1"/>
          </a:solidFill>
          <a:ln w="28575" cap="flat" cmpd="sng" algn="ctr">
            <a:solidFill>
              <a:schemeClr val="tx1"/>
            </a:solidFill>
            <a:prstDash val="solid"/>
            <a:round/>
            <a:headEnd type="none" w="med" len="med"/>
            <a:tailEnd type="none" w="med" len="med"/>
          </a:ln>
          <a:effectLst/>
          <a:scene3d>
            <a:camera prst="orthographicFront">
              <a:rot lat="0" lon="0" rev="0"/>
            </a:camera>
            <a:lightRig rig="contrasting" dir="t">
              <a:rot lat="0" lon="0" rev="1500000"/>
            </a:lightRig>
          </a:scene3d>
          <a:sp3d prstMaterial="metal">
            <a:bevelT w="88900" h="88900"/>
          </a:sp3d>
        </p:spPr>
        <p:txBody>
          <a:bodyPr vert="horz" wrap="square" lIns="91440" tIns="45720" rIns="91440" bIns="45720" numCol="1" rtlCol="0" anchor="ctr" anchorCtr="0" compatLnSpc="1">
            <a:prstTxWarp prst="textNoShape">
              <a:avLst/>
            </a:prstTxWarp>
            <a:scene3d>
              <a:camera prst="orthographicFront"/>
              <a:lightRig rig="soft" dir="t">
                <a:rot lat="0" lon="0" rev="15600000"/>
              </a:lightRig>
            </a:scene3d>
            <a:sp3d extrusionH="57150" prstMaterial="softEdge">
              <a:bevelT w="25400" h="38100"/>
            </a:sp3d>
          </a:bodyPr>
          <a:lstStyle/>
          <a:p>
            <a:pPr marL="0" marR="0" indent="0" algn="ctr" defTabSz="914400" rtl="0" eaLnBrk="0" fontAlgn="base" latinLnBrk="0" hangingPunct="0">
              <a:lnSpc>
                <a:spcPct val="100000"/>
              </a:lnSpc>
              <a:spcBef>
                <a:spcPct val="0"/>
              </a:spcBef>
              <a:spcAft>
                <a:spcPct val="0"/>
              </a:spcAft>
              <a:buClrTx/>
              <a:buSzTx/>
              <a:buFontTx/>
              <a:buNone/>
              <a:tabLst/>
            </a:pPr>
            <a:r>
              <a:rPr lang="en-ZA" sz="2000" b="1" dirty="0">
                <a:ln>
                  <a:solidFill>
                    <a:schemeClr val="accent6">
                      <a:lumMod val="50000"/>
                    </a:schemeClr>
                  </a:solidFill>
                </a:ln>
                <a:solidFill>
                  <a:schemeClr val="accent4"/>
                </a:solidFill>
                <a:latin typeface="Footlight MT Light" panose="0204060206030A020304" pitchFamily="18" charset="0"/>
                <a:cs typeface="Myanmar Text" panose="020B0502040204020203" pitchFamily="34" charset="0"/>
              </a:rPr>
              <a:t>Strategic P</a:t>
            </a:r>
            <a:r>
              <a:rPr kumimoji="0" lang="en-ZA" sz="2000" b="1" i="0" u="none" strike="noStrike" normalizeH="0" baseline="0" dirty="0">
                <a:ln>
                  <a:solidFill>
                    <a:schemeClr val="accent6">
                      <a:lumMod val="50000"/>
                    </a:schemeClr>
                  </a:solidFill>
                </a:ln>
                <a:solidFill>
                  <a:schemeClr val="accent4"/>
                </a:solidFill>
                <a:latin typeface="Footlight MT Light" panose="0204060206030A020304" pitchFamily="18" charset="0"/>
                <a:cs typeface="Myanmar Text" panose="020B0502040204020203" pitchFamily="34" charset="0"/>
              </a:rPr>
              <a:t>lan (page 46 - 48)</a:t>
            </a:r>
          </a:p>
        </p:txBody>
      </p:sp>
      <p:sp>
        <p:nvSpPr>
          <p:cNvPr id="3" name="Slide Number Placeholder 2"/>
          <p:cNvSpPr>
            <a:spLocks noGrp="1"/>
          </p:cNvSpPr>
          <p:nvPr>
            <p:ph type="sldNum" sz="quarter" idx="10"/>
          </p:nvPr>
        </p:nvSpPr>
        <p:spPr/>
        <p:txBody>
          <a:bodyPr/>
          <a:lstStyle/>
          <a:p>
            <a:pPr>
              <a:defRPr/>
            </a:pPr>
            <a:fld id="{406127B8-DC82-48CD-BFAB-CB6227956533}" type="slidenum">
              <a:rPr lang="en-US" smtClean="0"/>
              <a:pPr>
                <a:defRPr/>
              </a:pPr>
              <a:t>13</a:t>
            </a:fld>
            <a:endParaRPr lang="en-US"/>
          </a:p>
        </p:txBody>
      </p:sp>
    </p:spTree>
    <p:extLst>
      <p:ext uri="{BB962C8B-B14F-4D97-AF65-F5344CB8AC3E}">
        <p14:creationId xmlns:p14="http://schemas.microsoft.com/office/powerpoint/2010/main" val="1373587813"/>
      </p:ext>
    </p:extLst>
  </p:cSld>
  <p:clrMapOvr>
    <a:masterClrMapping/>
  </p:clrMapOvr>
  <p:transition spd="slow">
    <p:rand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9581"/>
            <a:ext cx="10972800" cy="914400"/>
          </a:xfrm>
        </p:spPr>
        <p:txBody>
          <a:bodyPr/>
          <a:lstStyle/>
          <a:p>
            <a:r>
              <a:rPr lang="en-ZA" sz="2800" u="sng" dirty="0">
                <a:solidFill>
                  <a:srgbClr val="003300"/>
                </a:solidFill>
              </a:rPr>
              <a:t>STRATEGIC OUTCOMES AND INDICATORS 2020-2025</a:t>
            </a:r>
          </a:p>
        </p:txBody>
      </p:sp>
      <p:graphicFrame>
        <p:nvGraphicFramePr>
          <p:cNvPr id="3" name="Table 2"/>
          <p:cNvGraphicFramePr>
            <a:graphicFrameLocks noGrp="1"/>
          </p:cNvGraphicFramePr>
          <p:nvPr>
            <p:extLst>
              <p:ext uri="{D42A27DB-BD31-4B8C-83A1-F6EECF244321}">
                <p14:modId xmlns:p14="http://schemas.microsoft.com/office/powerpoint/2010/main" val="1496865956"/>
              </p:ext>
            </p:extLst>
          </p:nvPr>
        </p:nvGraphicFramePr>
        <p:xfrm>
          <a:off x="121920" y="1695451"/>
          <a:ext cx="12070080" cy="5162550"/>
        </p:xfrm>
        <a:graphic>
          <a:graphicData uri="http://schemas.openxmlformats.org/drawingml/2006/table">
            <a:tbl>
              <a:tblPr firstRow="1" bandRow="1">
                <a:tableStyleId>{5C22544A-7EE6-4342-B048-85BDC9FD1C3A}</a:tableStyleId>
              </a:tblPr>
              <a:tblGrid>
                <a:gridCol w="3017520">
                  <a:extLst>
                    <a:ext uri="{9D8B030D-6E8A-4147-A177-3AD203B41FA5}">
                      <a16:colId xmlns:a16="http://schemas.microsoft.com/office/drawing/2014/main" val="20000"/>
                    </a:ext>
                  </a:extLst>
                </a:gridCol>
                <a:gridCol w="3017520">
                  <a:extLst>
                    <a:ext uri="{9D8B030D-6E8A-4147-A177-3AD203B41FA5}">
                      <a16:colId xmlns:a16="http://schemas.microsoft.com/office/drawing/2014/main" val="20001"/>
                    </a:ext>
                  </a:extLst>
                </a:gridCol>
                <a:gridCol w="3017520">
                  <a:extLst>
                    <a:ext uri="{9D8B030D-6E8A-4147-A177-3AD203B41FA5}">
                      <a16:colId xmlns:a16="http://schemas.microsoft.com/office/drawing/2014/main" val="20002"/>
                    </a:ext>
                  </a:extLst>
                </a:gridCol>
                <a:gridCol w="3017520">
                  <a:extLst>
                    <a:ext uri="{9D8B030D-6E8A-4147-A177-3AD203B41FA5}">
                      <a16:colId xmlns:a16="http://schemas.microsoft.com/office/drawing/2014/main" val="20003"/>
                    </a:ext>
                  </a:extLst>
                </a:gridCol>
              </a:tblGrid>
              <a:tr h="606148">
                <a:tc>
                  <a:txBody>
                    <a:bodyPr/>
                    <a:lstStyle/>
                    <a:p>
                      <a:pPr algn="ctr"/>
                      <a:r>
                        <a:rPr lang="en-ZA" dirty="0">
                          <a:solidFill>
                            <a:schemeClr val="tx1"/>
                          </a:solidFill>
                          <a:latin typeface="+mn-lt"/>
                        </a:rPr>
                        <a:t>OUTCOME</a:t>
                      </a:r>
                    </a:p>
                  </a:txBody>
                  <a:tcPr anchor="ctr">
                    <a:lnL w="76200" cap="flat" cmpd="sng" algn="ctr">
                      <a:solidFill>
                        <a:srgbClr val="C00000"/>
                      </a:solidFill>
                      <a:prstDash val="solid"/>
                      <a:round/>
                      <a:headEnd type="none" w="med" len="med"/>
                      <a:tailEnd type="none" w="med" len="med"/>
                    </a:lnL>
                    <a:lnR w="76200" cap="flat" cmpd="sng" algn="ctr">
                      <a:solidFill>
                        <a:srgbClr val="C00000"/>
                      </a:solidFill>
                      <a:prstDash val="solid"/>
                      <a:round/>
                      <a:headEnd type="none" w="med" len="med"/>
                      <a:tailEnd type="none" w="med" len="med"/>
                    </a:lnR>
                    <a:lnT w="76200" cap="flat" cmpd="sng" algn="ctr">
                      <a:solidFill>
                        <a:srgbClr val="C00000"/>
                      </a:solidFill>
                      <a:prstDash val="solid"/>
                      <a:round/>
                      <a:headEnd type="none" w="med" len="med"/>
                      <a:tailEnd type="none" w="med" len="med"/>
                    </a:lnT>
                    <a:lnB w="76200" cap="flat" cmpd="sng" algn="ctr">
                      <a:solidFill>
                        <a:srgbClr val="C00000"/>
                      </a:solidFill>
                      <a:prstDash val="solid"/>
                      <a:round/>
                      <a:headEnd type="none" w="med" len="med"/>
                      <a:tailEnd type="none" w="med" len="med"/>
                    </a:lnB>
                    <a:solidFill>
                      <a:srgbClr val="FFCCFF"/>
                    </a:solidFill>
                  </a:tcPr>
                </a:tc>
                <a:tc>
                  <a:txBody>
                    <a:bodyPr/>
                    <a:lstStyle/>
                    <a:p>
                      <a:pPr algn="ctr"/>
                      <a:r>
                        <a:rPr lang="en-ZA" dirty="0">
                          <a:solidFill>
                            <a:schemeClr val="tx1"/>
                          </a:solidFill>
                          <a:latin typeface="+mn-lt"/>
                        </a:rPr>
                        <a:t>OUTCOME INDICATOR</a:t>
                      </a:r>
                    </a:p>
                  </a:txBody>
                  <a:tcPr anchor="ctr">
                    <a:lnL w="76200" cap="flat" cmpd="sng" algn="ctr">
                      <a:solidFill>
                        <a:srgbClr val="C00000"/>
                      </a:solidFill>
                      <a:prstDash val="solid"/>
                      <a:round/>
                      <a:headEnd type="none" w="med" len="med"/>
                      <a:tailEnd type="none" w="med" len="med"/>
                    </a:lnL>
                    <a:lnR w="76200" cap="flat" cmpd="sng" algn="ctr">
                      <a:solidFill>
                        <a:srgbClr val="C00000"/>
                      </a:solidFill>
                      <a:prstDash val="solid"/>
                      <a:round/>
                      <a:headEnd type="none" w="med" len="med"/>
                      <a:tailEnd type="none" w="med" len="med"/>
                    </a:lnR>
                    <a:lnT w="76200" cap="flat" cmpd="sng" algn="ctr">
                      <a:solidFill>
                        <a:srgbClr val="C00000"/>
                      </a:solidFill>
                      <a:prstDash val="solid"/>
                      <a:round/>
                      <a:headEnd type="none" w="med" len="med"/>
                      <a:tailEnd type="none" w="med" len="med"/>
                    </a:lnT>
                    <a:lnB w="76200" cap="flat" cmpd="sng" algn="ctr">
                      <a:solidFill>
                        <a:srgbClr val="C00000"/>
                      </a:solidFill>
                      <a:prstDash val="solid"/>
                      <a:round/>
                      <a:headEnd type="none" w="med" len="med"/>
                      <a:tailEnd type="none" w="med" len="med"/>
                    </a:lnB>
                    <a:solidFill>
                      <a:srgbClr val="FFCCFF"/>
                    </a:solidFill>
                  </a:tcPr>
                </a:tc>
                <a:tc>
                  <a:txBody>
                    <a:bodyPr/>
                    <a:lstStyle/>
                    <a:p>
                      <a:pPr algn="ctr"/>
                      <a:r>
                        <a:rPr lang="en-ZA" dirty="0">
                          <a:solidFill>
                            <a:schemeClr val="tx1"/>
                          </a:solidFill>
                          <a:latin typeface="+mn-lt"/>
                        </a:rPr>
                        <a:t>BASELINE</a:t>
                      </a:r>
                    </a:p>
                  </a:txBody>
                  <a:tcPr anchor="ctr">
                    <a:lnL w="76200" cap="flat" cmpd="sng" algn="ctr">
                      <a:solidFill>
                        <a:srgbClr val="C00000"/>
                      </a:solidFill>
                      <a:prstDash val="solid"/>
                      <a:round/>
                      <a:headEnd type="none" w="med" len="med"/>
                      <a:tailEnd type="none" w="med" len="med"/>
                    </a:lnL>
                    <a:lnR w="76200" cap="flat" cmpd="sng" algn="ctr">
                      <a:solidFill>
                        <a:srgbClr val="C00000"/>
                      </a:solidFill>
                      <a:prstDash val="solid"/>
                      <a:round/>
                      <a:headEnd type="none" w="med" len="med"/>
                      <a:tailEnd type="none" w="med" len="med"/>
                    </a:lnR>
                    <a:lnT w="76200" cap="flat" cmpd="sng" algn="ctr">
                      <a:solidFill>
                        <a:srgbClr val="C00000"/>
                      </a:solidFill>
                      <a:prstDash val="solid"/>
                      <a:round/>
                      <a:headEnd type="none" w="med" len="med"/>
                      <a:tailEnd type="none" w="med" len="med"/>
                    </a:lnT>
                    <a:lnB w="76200" cap="flat" cmpd="sng" algn="ctr">
                      <a:solidFill>
                        <a:srgbClr val="C00000"/>
                      </a:solidFill>
                      <a:prstDash val="solid"/>
                      <a:round/>
                      <a:headEnd type="none" w="med" len="med"/>
                      <a:tailEnd type="none" w="med" len="med"/>
                    </a:lnB>
                    <a:solidFill>
                      <a:srgbClr val="FFCCFF"/>
                    </a:solidFill>
                  </a:tcPr>
                </a:tc>
                <a:tc>
                  <a:txBody>
                    <a:bodyPr/>
                    <a:lstStyle/>
                    <a:p>
                      <a:pPr algn="ctr"/>
                      <a:r>
                        <a:rPr lang="en-ZA" dirty="0">
                          <a:solidFill>
                            <a:schemeClr val="tx1"/>
                          </a:solidFill>
                          <a:latin typeface="+mn-lt"/>
                        </a:rPr>
                        <a:t>FIVE YEAR TARGET</a:t>
                      </a:r>
                    </a:p>
                  </a:txBody>
                  <a:tcPr anchor="ctr">
                    <a:lnL w="76200" cap="flat" cmpd="sng" algn="ctr">
                      <a:solidFill>
                        <a:srgbClr val="C00000"/>
                      </a:solidFill>
                      <a:prstDash val="solid"/>
                      <a:round/>
                      <a:headEnd type="none" w="med" len="med"/>
                      <a:tailEnd type="none" w="med" len="med"/>
                    </a:lnL>
                    <a:lnR w="76200" cap="flat" cmpd="sng" algn="ctr">
                      <a:solidFill>
                        <a:srgbClr val="C00000"/>
                      </a:solidFill>
                      <a:prstDash val="solid"/>
                      <a:round/>
                      <a:headEnd type="none" w="med" len="med"/>
                      <a:tailEnd type="none" w="med" len="med"/>
                    </a:lnR>
                    <a:lnT w="76200" cap="flat" cmpd="sng" algn="ctr">
                      <a:solidFill>
                        <a:srgbClr val="C00000"/>
                      </a:solidFill>
                      <a:prstDash val="solid"/>
                      <a:round/>
                      <a:headEnd type="none" w="med" len="med"/>
                      <a:tailEnd type="none" w="med" len="med"/>
                    </a:lnT>
                    <a:lnB w="76200" cap="flat" cmpd="sng" algn="ctr">
                      <a:solidFill>
                        <a:srgbClr val="C00000"/>
                      </a:solidFill>
                      <a:prstDash val="solid"/>
                      <a:round/>
                      <a:headEnd type="none" w="med" len="med"/>
                      <a:tailEnd type="none" w="med" len="med"/>
                    </a:lnB>
                    <a:solidFill>
                      <a:srgbClr val="FFCCFF"/>
                    </a:solidFill>
                  </a:tcPr>
                </a:tc>
                <a:extLst>
                  <a:ext uri="{0D108BD9-81ED-4DB2-BD59-A6C34878D82A}">
                    <a16:rowId xmlns:a16="http://schemas.microsoft.com/office/drawing/2014/main" val="10000"/>
                  </a:ext>
                </a:extLst>
              </a:tr>
              <a:tr h="2318368">
                <a:tc>
                  <a:txBody>
                    <a:bodyPr/>
                    <a:lstStyle/>
                    <a:p>
                      <a:pPr algn="l">
                        <a:lnSpc>
                          <a:spcPct val="115000"/>
                        </a:lnSpc>
                        <a:spcAft>
                          <a:spcPts val="0"/>
                        </a:spcAft>
                      </a:pPr>
                      <a:r>
                        <a:rPr lang="en-ZA" sz="1800" dirty="0">
                          <a:effectLst/>
                          <a:latin typeface="+mn-lt"/>
                          <a:ea typeface="Times New Roman" panose="02020603050405020304" pitchFamily="18" charset="0"/>
                          <a:cs typeface="Times New Roman" panose="02020603050405020304" pitchFamily="18" charset="0"/>
                        </a:rPr>
                        <a:t>Domestic and foreign audiences informed on South Africa's foreign policy objectives and priorities</a:t>
                      </a:r>
                    </a:p>
                  </a:txBody>
                  <a:tcPr marL="68580" marR="68580" marT="0" marB="17780">
                    <a:lnL w="76200" cap="flat" cmpd="sng" algn="ctr">
                      <a:solidFill>
                        <a:srgbClr val="C00000"/>
                      </a:solidFill>
                      <a:prstDash val="solid"/>
                      <a:round/>
                      <a:headEnd type="none" w="med" len="med"/>
                      <a:tailEnd type="none" w="med" len="med"/>
                    </a:lnL>
                    <a:lnR w="76200" cap="flat" cmpd="sng" algn="ctr">
                      <a:solidFill>
                        <a:srgbClr val="C00000"/>
                      </a:solidFill>
                      <a:prstDash val="solid"/>
                      <a:round/>
                      <a:headEnd type="none" w="med" len="med"/>
                      <a:tailEnd type="none" w="med" len="med"/>
                    </a:lnR>
                    <a:lnT w="76200" cap="flat" cmpd="sng" algn="ctr">
                      <a:solidFill>
                        <a:srgbClr val="C00000"/>
                      </a:solidFill>
                      <a:prstDash val="solid"/>
                      <a:round/>
                      <a:headEnd type="none" w="med" len="med"/>
                      <a:tailEnd type="none" w="med" len="med"/>
                    </a:lnT>
                    <a:lnB w="76200" cap="flat" cmpd="sng" algn="ctr">
                      <a:solidFill>
                        <a:srgbClr val="C00000"/>
                      </a:solidFill>
                      <a:prstDash val="solid"/>
                      <a:round/>
                      <a:headEnd type="none" w="med" len="med"/>
                      <a:tailEnd type="none" w="med" len="med"/>
                    </a:lnB>
                    <a:solidFill>
                      <a:schemeClr val="bg1"/>
                    </a:solidFill>
                  </a:tcPr>
                </a:tc>
                <a:tc>
                  <a:txBody>
                    <a:bodyPr/>
                    <a:lstStyle/>
                    <a:p>
                      <a:pPr marL="21590" marR="52705" algn="l" fontAlgn="ctr">
                        <a:lnSpc>
                          <a:spcPct val="115000"/>
                        </a:lnSpc>
                        <a:spcAft>
                          <a:spcPts val="0"/>
                        </a:spcAft>
                      </a:pPr>
                      <a:r>
                        <a:rPr lang="en-GB" sz="1800" dirty="0">
                          <a:effectLst/>
                          <a:latin typeface="+mn-lt"/>
                          <a:ea typeface="Times New Roman" panose="02020603050405020304" pitchFamily="18" charset="0"/>
                          <a:cs typeface="Times New Roman" panose="02020603050405020304" pitchFamily="18" charset="0"/>
                        </a:rPr>
                        <a:t>Percentage increased  audience reach  through Public Diplomacy (PD) platforms on South Africa's foreign policy objectives and priorities</a:t>
                      </a:r>
                      <a:endParaRPr lang="en-ZA" sz="1800" dirty="0">
                        <a:effectLst/>
                        <a:latin typeface="+mn-lt"/>
                        <a:ea typeface="Times New Roman" panose="02020603050405020304" pitchFamily="18" charset="0"/>
                        <a:cs typeface="Times New Roman" panose="02020603050405020304" pitchFamily="18" charset="0"/>
                      </a:endParaRPr>
                    </a:p>
                  </a:txBody>
                  <a:tcPr marL="68580" marR="68580" marT="0" marB="17780">
                    <a:lnL w="76200" cap="flat" cmpd="sng" algn="ctr">
                      <a:solidFill>
                        <a:srgbClr val="C00000"/>
                      </a:solidFill>
                      <a:prstDash val="solid"/>
                      <a:round/>
                      <a:headEnd type="none" w="med" len="med"/>
                      <a:tailEnd type="none" w="med" len="med"/>
                    </a:lnL>
                    <a:lnR w="76200" cap="flat" cmpd="sng" algn="ctr">
                      <a:solidFill>
                        <a:srgbClr val="C00000"/>
                      </a:solidFill>
                      <a:prstDash val="solid"/>
                      <a:round/>
                      <a:headEnd type="none" w="med" len="med"/>
                      <a:tailEnd type="none" w="med" len="med"/>
                    </a:lnR>
                    <a:lnT w="76200" cap="flat" cmpd="sng" algn="ctr">
                      <a:solidFill>
                        <a:srgbClr val="C00000"/>
                      </a:solidFill>
                      <a:prstDash val="solid"/>
                      <a:round/>
                      <a:headEnd type="none" w="med" len="med"/>
                      <a:tailEnd type="none" w="med" len="med"/>
                    </a:lnT>
                    <a:lnB w="76200" cap="flat" cmpd="sng" algn="ctr">
                      <a:solidFill>
                        <a:srgbClr val="C00000"/>
                      </a:solidFill>
                      <a:prstDash val="solid"/>
                      <a:round/>
                      <a:headEnd type="none" w="med" len="med"/>
                      <a:tailEnd type="none" w="med" len="med"/>
                    </a:lnB>
                    <a:solidFill>
                      <a:schemeClr val="bg1"/>
                    </a:solidFill>
                  </a:tcPr>
                </a:tc>
                <a:tc>
                  <a:txBody>
                    <a:bodyPr/>
                    <a:lstStyle/>
                    <a:p>
                      <a:pPr algn="l" fontAlgn="ctr"/>
                      <a:r>
                        <a:rPr lang="en-GB" sz="1800" kern="1200" dirty="0">
                          <a:solidFill>
                            <a:schemeClr val="dk1"/>
                          </a:solidFill>
                          <a:effectLst/>
                          <a:latin typeface="+mn-lt"/>
                          <a:ea typeface="+mn-ea"/>
                          <a:cs typeface="+mn-cs"/>
                        </a:rPr>
                        <a:t>Audience reach:</a:t>
                      </a:r>
                      <a:endParaRPr lang="en-ZA" sz="1800" kern="1200" dirty="0">
                        <a:solidFill>
                          <a:schemeClr val="dk1"/>
                        </a:solidFill>
                        <a:effectLst/>
                        <a:latin typeface="+mn-lt"/>
                        <a:ea typeface="+mn-ea"/>
                        <a:cs typeface="+mn-cs"/>
                      </a:endParaRPr>
                    </a:p>
                    <a:p>
                      <a:pPr lvl="0" algn="l" fontAlgn="ctr"/>
                      <a:r>
                        <a:rPr lang="en-GB" sz="1800" kern="1200" dirty="0">
                          <a:solidFill>
                            <a:schemeClr val="dk1"/>
                          </a:solidFill>
                          <a:effectLst/>
                          <a:latin typeface="+mn-lt"/>
                          <a:ea typeface="+mn-ea"/>
                          <a:cs typeface="+mn-cs"/>
                        </a:rPr>
                        <a:t>25 000 Diplomatic Fair</a:t>
                      </a:r>
                      <a:endParaRPr lang="en-ZA" sz="1800" kern="1200" dirty="0">
                        <a:solidFill>
                          <a:schemeClr val="dk1"/>
                        </a:solidFill>
                        <a:effectLst/>
                        <a:latin typeface="+mn-lt"/>
                        <a:ea typeface="+mn-ea"/>
                        <a:cs typeface="+mn-cs"/>
                      </a:endParaRPr>
                    </a:p>
                    <a:p>
                      <a:pPr lvl="0" algn="l" fontAlgn="ctr"/>
                      <a:r>
                        <a:rPr lang="en-GB" sz="1800" kern="1200" dirty="0">
                          <a:solidFill>
                            <a:schemeClr val="dk1"/>
                          </a:solidFill>
                          <a:effectLst/>
                          <a:latin typeface="+mn-lt"/>
                          <a:ea typeface="+mn-ea"/>
                          <a:cs typeface="+mn-cs"/>
                        </a:rPr>
                        <a:t>10 000 PPPs</a:t>
                      </a:r>
                      <a:endParaRPr lang="en-ZA" sz="1800" kern="1200" dirty="0">
                        <a:solidFill>
                          <a:schemeClr val="dk1"/>
                        </a:solidFill>
                        <a:effectLst/>
                        <a:latin typeface="+mn-lt"/>
                        <a:ea typeface="+mn-ea"/>
                        <a:cs typeface="+mn-cs"/>
                      </a:endParaRPr>
                    </a:p>
                    <a:p>
                      <a:pPr lvl="0" algn="l" fontAlgn="ctr"/>
                      <a:r>
                        <a:rPr lang="en-GB" sz="1800" kern="1200" dirty="0">
                          <a:solidFill>
                            <a:schemeClr val="dk1"/>
                          </a:solidFill>
                          <a:effectLst/>
                          <a:latin typeface="+mn-lt"/>
                          <a:ea typeface="+mn-ea"/>
                          <a:cs typeface="+mn-cs"/>
                        </a:rPr>
                        <a:t>75 000 Ubuntu Magazine</a:t>
                      </a:r>
                      <a:endParaRPr lang="en-ZA" sz="1800" kern="1200" dirty="0">
                        <a:solidFill>
                          <a:schemeClr val="dk1"/>
                        </a:solidFill>
                        <a:effectLst/>
                        <a:latin typeface="+mn-lt"/>
                        <a:ea typeface="+mn-ea"/>
                        <a:cs typeface="+mn-cs"/>
                      </a:endParaRPr>
                    </a:p>
                    <a:p>
                      <a:pPr lvl="0" algn="l" fontAlgn="ctr"/>
                      <a:r>
                        <a:rPr lang="en-GB" sz="1800" kern="1200" dirty="0">
                          <a:solidFill>
                            <a:schemeClr val="dk1"/>
                          </a:solidFill>
                          <a:effectLst/>
                          <a:latin typeface="+mn-lt"/>
                          <a:ea typeface="+mn-ea"/>
                          <a:cs typeface="+mn-cs"/>
                        </a:rPr>
                        <a:t>30 000 Social Media</a:t>
                      </a:r>
                      <a:endParaRPr lang="en-ZA" sz="1800" kern="1200" dirty="0">
                        <a:solidFill>
                          <a:schemeClr val="dk1"/>
                        </a:solidFill>
                        <a:effectLst/>
                        <a:latin typeface="+mn-lt"/>
                        <a:ea typeface="+mn-ea"/>
                        <a:cs typeface="+mn-cs"/>
                      </a:endParaRPr>
                    </a:p>
                    <a:p>
                      <a:pPr lvl="0" algn="l" fontAlgn="ctr"/>
                      <a:r>
                        <a:rPr lang="en-GB" sz="1800" kern="1200" dirty="0">
                          <a:solidFill>
                            <a:schemeClr val="dk1"/>
                          </a:solidFill>
                          <a:effectLst/>
                          <a:latin typeface="+mn-lt"/>
                          <a:ea typeface="+mn-ea"/>
                          <a:cs typeface="+mn-cs"/>
                        </a:rPr>
                        <a:t>10 000 Ubuntu Radio</a:t>
                      </a:r>
                      <a:endParaRPr lang="en-ZA" sz="1800" kern="1200" dirty="0">
                        <a:solidFill>
                          <a:schemeClr val="dk1"/>
                        </a:solidFill>
                        <a:effectLst/>
                        <a:latin typeface="+mn-lt"/>
                        <a:ea typeface="+mn-ea"/>
                        <a:cs typeface="+mn-cs"/>
                      </a:endParaRPr>
                    </a:p>
                    <a:p>
                      <a:pPr marL="21590" marR="52705" algn="l" fontAlgn="ctr">
                        <a:lnSpc>
                          <a:spcPct val="115000"/>
                        </a:lnSpc>
                        <a:spcAft>
                          <a:spcPts val="0"/>
                        </a:spcAft>
                      </a:pPr>
                      <a:endParaRPr lang="en-ZA" sz="1800" dirty="0">
                        <a:effectLst/>
                        <a:latin typeface="+mn-lt"/>
                        <a:ea typeface="Times New Roman" panose="02020603050405020304" pitchFamily="18" charset="0"/>
                        <a:cs typeface="Times New Roman" panose="02020603050405020304" pitchFamily="18" charset="0"/>
                      </a:endParaRPr>
                    </a:p>
                  </a:txBody>
                  <a:tcPr marL="68580" marR="68580" marT="0" marB="17780">
                    <a:lnL w="76200" cap="flat" cmpd="sng" algn="ctr">
                      <a:solidFill>
                        <a:srgbClr val="C00000"/>
                      </a:solidFill>
                      <a:prstDash val="solid"/>
                      <a:round/>
                      <a:headEnd type="none" w="med" len="med"/>
                      <a:tailEnd type="none" w="med" len="med"/>
                    </a:lnL>
                    <a:lnR w="76200" cap="flat" cmpd="sng" algn="ctr">
                      <a:solidFill>
                        <a:srgbClr val="C00000"/>
                      </a:solidFill>
                      <a:prstDash val="solid"/>
                      <a:round/>
                      <a:headEnd type="none" w="med" len="med"/>
                      <a:tailEnd type="none" w="med" len="med"/>
                    </a:lnR>
                    <a:lnT w="76200" cap="flat" cmpd="sng" algn="ctr">
                      <a:solidFill>
                        <a:srgbClr val="C00000"/>
                      </a:solidFill>
                      <a:prstDash val="solid"/>
                      <a:round/>
                      <a:headEnd type="none" w="med" len="med"/>
                      <a:tailEnd type="none" w="med" len="med"/>
                    </a:lnT>
                    <a:lnB w="76200" cap="flat" cmpd="sng" algn="ctr">
                      <a:solidFill>
                        <a:srgbClr val="C00000"/>
                      </a:solidFill>
                      <a:prstDash val="solid"/>
                      <a:round/>
                      <a:headEnd type="none" w="med" len="med"/>
                      <a:tailEnd type="none" w="med" len="med"/>
                    </a:lnB>
                    <a:solidFill>
                      <a:schemeClr val="bg1"/>
                    </a:solidFill>
                  </a:tcPr>
                </a:tc>
                <a:tc>
                  <a:txBody>
                    <a:bodyPr/>
                    <a:lstStyle/>
                    <a:p>
                      <a:pPr marL="21590" marR="52705" algn="l" fontAlgn="ctr">
                        <a:lnSpc>
                          <a:spcPct val="115000"/>
                        </a:lnSpc>
                        <a:spcAft>
                          <a:spcPts val="0"/>
                        </a:spcAft>
                      </a:pPr>
                      <a:r>
                        <a:rPr lang="en-GB" sz="1800">
                          <a:effectLst/>
                          <a:latin typeface="+mn-lt"/>
                          <a:ea typeface="Times New Roman" panose="02020603050405020304" pitchFamily="18" charset="0"/>
                          <a:cs typeface="Times New Roman" panose="02020603050405020304" pitchFamily="18" charset="0"/>
                        </a:rPr>
                        <a:t>Increased  audience </a:t>
                      </a:r>
                      <a:r>
                        <a:rPr lang="en-GB" sz="1800">
                          <a:solidFill>
                            <a:srgbClr val="000000"/>
                          </a:solidFill>
                          <a:effectLst/>
                          <a:latin typeface="+mn-lt"/>
                          <a:ea typeface="Times New Roman" panose="02020603050405020304" pitchFamily="18" charset="0"/>
                          <a:cs typeface="Times New Roman" panose="02020603050405020304" pitchFamily="18" charset="0"/>
                        </a:rPr>
                        <a:t>reach by 5% through </a:t>
                      </a:r>
                      <a:r>
                        <a:rPr lang="en-GB" sz="1800">
                          <a:effectLst/>
                          <a:latin typeface="+mn-lt"/>
                          <a:ea typeface="Times New Roman" panose="02020603050405020304" pitchFamily="18" charset="0"/>
                          <a:cs typeface="Times New Roman" panose="02020603050405020304" pitchFamily="18" charset="0"/>
                        </a:rPr>
                        <a:t>PD platforms about South Africa's foreign policy objectives and priorities</a:t>
                      </a:r>
                      <a:endParaRPr lang="en-ZA" sz="1800">
                        <a:effectLst/>
                        <a:latin typeface="+mn-lt"/>
                        <a:ea typeface="Times New Roman" panose="02020603050405020304" pitchFamily="18" charset="0"/>
                        <a:cs typeface="Times New Roman" panose="02020603050405020304" pitchFamily="18" charset="0"/>
                      </a:endParaRPr>
                    </a:p>
                  </a:txBody>
                  <a:tcPr marL="68580" marR="68580" marT="0" marB="17780">
                    <a:lnL w="76200" cap="flat" cmpd="sng" algn="ctr">
                      <a:solidFill>
                        <a:srgbClr val="C00000"/>
                      </a:solidFill>
                      <a:prstDash val="solid"/>
                      <a:round/>
                      <a:headEnd type="none" w="med" len="med"/>
                      <a:tailEnd type="none" w="med" len="med"/>
                    </a:lnL>
                    <a:lnR w="76200" cap="flat" cmpd="sng" algn="ctr">
                      <a:solidFill>
                        <a:srgbClr val="C00000"/>
                      </a:solidFill>
                      <a:prstDash val="solid"/>
                      <a:round/>
                      <a:headEnd type="none" w="med" len="med"/>
                      <a:tailEnd type="none" w="med" len="med"/>
                    </a:lnR>
                    <a:lnT w="76200" cap="flat" cmpd="sng" algn="ctr">
                      <a:solidFill>
                        <a:srgbClr val="C00000"/>
                      </a:solidFill>
                      <a:prstDash val="solid"/>
                      <a:round/>
                      <a:headEnd type="none" w="med" len="med"/>
                      <a:tailEnd type="none" w="med" len="med"/>
                    </a:lnT>
                    <a:lnB w="76200" cap="flat" cmpd="sng" algn="ctr">
                      <a:solidFill>
                        <a:srgbClr val="C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238034">
                <a:tc>
                  <a:txBody>
                    <a:bodyPr/>
                    <a:lstStyle/>
                    <a:p>
                      <a:pPr algn="l" fontAlgn="ctr">
                        <a:lnSpc>
                          <a:spcPct val="115000"/>
                        </a:lnSpc>
                        <a:spcAft>
                          <a:spcPts val="0"/>
                        </a:spcAft>
                      </a:pPr>
                      <a:r>
                        <a:rPr lang="en-GB" sz="1800" dirty="0">
                          <a:solidFill>
                            <a:srgbClr val="000000"/>
                          </a:solidFill>
                          <a:effectLst/>
                          <a:latin typeface="+mn-lt"/>
                          <a:ea typeface="Times New Roman" panose="02020603050405020304" pitchFamily="18" charset="0"/>
                          <a:cs typeface="Times New Roman" panose="02020603050405020304" pitchFamily="18" charset="0"/>
                        </a:rPr>
                        <a:t>Improved compliance with the Diplomatic regulatory framework</a:t>
                      </a:r>
                      <a:endParaRPr lang="en-ZA" sz="1800" dirty="0">
                        <a:effectLst/>
                        <a:latin typeface="+mn-lt"/>
                        <a:ea typeface="Times New Roman" panose="02020603050405020304" pitchFamily="18" charset="0"/>
                        <a:cs typeface="Times New Roman" panose="02020603050405020304" pitchFamily="18" charset="0"/>
                      </a:endParaRPr>
                    </a:p>
                    <a:p>
                      <a:pPr algn="l" fontAlgn="ctr">
                        <a:lnSpc>
                          <a:spcPct val="115000"/>
                        </a:lnSpc>
                        <a:spcAft>
                          <a:spcPts val="0"/>
                        </a:spcAft>
                      </a:pPr>
                      <a:r>
                        <a:rPr lang="en-ZA" sz="1800" u="none" strike="noStrike" dirty="0">
                          <a:solidFill>
                            <a:srgbClr val="1F497D"/>
                          </a:solidFill>
                          <a:effectLst/>
                          <a:latin typeface="+mn-lt"/>
                          <a:ea typeface="Times New Roman" panose="02020603050405020304" pitchFamily="18" charset="0"/>
                          <a:cs typeface="Times New Roman" panose="02020603050405020304" pitchFamily="18" charset="0"/>
                        </a:rPr>
                        <a:t> </a:t>
                      </a:r>
                      <a:endParaRPr lang="en-ZA" sz="1800" dirty="0">
                        <a:effectLst/>
                        <a:latin typeface="+mn-lt"/>
                        <a:ea typeface="Times New Roman" panose="02020603050405020304" pitchFamily="18" charset="0"/>
                        <a:cs typeface="Times New Roman" panose="02020603050405020304" pitchFamily="18" charset="0"/>
                      </a:endParaRPr>
                    </a:p>
                  </a:txBody>
                  <a:tcPr marL="68580" marR="68580" marT="0" marB="17780">
                    <a:lnL w="76200" cap="flat" cmpd="sng" algn="ctr">
                      <a:solidFill>
                        <a:srgbClr val="C00000"/>
                      </a:solidFill>
                      <a:prstDash val="solid"/>
                      <a:round/>
                      <a:headEnd type="none" w="med" len="med"/>
                      <a:tailEnd type="none" w="med" len="med"/>
                    </a:lnL>
                    <a:lnR w="76200" cap="flat" cmpd="sng" algn="ctr">
                      <a:solidFill>
                        <a:srgbClr val="C00000"/>
                      </a:solidFill>
                      <a:prstDash val="solid"/>
                      <a:round/>
                      <a:headEnd type="none" w="med" len="med"/>
                      <a:tailEnd type="none" w="med" len="med"/>
                    </a:lnR>
                    <a:lnT w="76200" cap="flat" cmpd="sng" algn="ctr">
                      <a:solidFill>
                        <a:srgbClr val="C00000"/>
                      </a:solidFill>
                      <a:prstDash val="solid"/>
                      <a:round/>
                      <a:headEnd type="none" w="med" len="med"/>
                      <a:tailEnd type="none" w="med" len="med"/>
                    </a:lnT>
                    <a:lnB w="76200" cap="flat" cmpd="sng" algn="ctr">
                      <a:solidFill>
                        <a:srgbClr val="C00000"/>
                      </a:solidFill>
                      <a:prstDash val="solid"/>
                      <a:round/>
                      <a:headEnd type="none" w="med" len="med"/>
                      <a:tailEnd type="none" w="med" len="med"/>
                    </a:lnB>
                    <a:solidFill>
                      <a:schemeClr val="bg1"/>
                    </a:solidFill>
                  </a:tcPr>
                </a:tc>
                <a:tc>
                  <a:txBody>
                    <a:bodyPr/>
                    <a:lstStyle/>
                    <a:p>
                      <a:pPr marL="21590" marR="52705" algn="l" fontAlgn="ctr">
                        <a:lnSpc>
                          <a:spcPct val="115000"/>
                        </a:lnSpc>
                        <a:spcAft>
                          <a:spcPts val="0"/>
                        </a:spcAft>
                      </a:pPr>
                      <a:r>
                        <a:rPr lang="en-GB" sz="1800" dirty="0">
                          <a:solidFill>
                            <a:srgbClr val="000000"/>
                          </a:solidFill>
                          <a:effectLst/>
                          <a:latin typeface="+mn-lt"/>
                          <a:ea typeface="Times New Roman" panose="02020603050405020304" pitchFamily="18" charset="0"/>
                          <a:cs typeface="Times New Roman" panose="02020603050405020304" pitchFamily="18" charset="0"/>
                        </a:rPr>
                        <a:t>Level of compliance with legal framework through the implementation of a controlled duty free purchases regime</a:t>
                      </a:r>
                      <a:endParaRPr lang="en-ZA" sz="1800" dirty="0">
                        <a:effectLst/>
                        <a:latin typeface="+mn-lt"/>
                        <a:ea typeface="Times New Roman" panose="02020603050405020304" pitchFamily="18" charset="0"/>
                        <a:cs typeface="Times New Roman" panose="02020603050405020304" pitchFamily="18" charset="0"/>
                      </a:endParaRPr>
                    </a:p>
                  </a:txBody>
                  <a:tcPr marL="68580" marR="68580" marT="0" marB="17780">
                    <a:lnL w="76200" cap="flat" cmpd="sng" algn="ctr">
                      <a:solidFill>
                        <a:srgbClr val="C00000"/>
                      </a:solidFill>
                      <a:prstDash val="solid"/>
                      <a:round/>
                      <a:headEnd type="none" w="med" len="med"/>
                      <a:tailEnd type="none" w="med" len="med"/>
                    </a:lnL>
                    <a:lnR w="76200" cap="flat" cmpd="sng" algn="ctr">
                      <a:solidFill>
                        <a:srgbClr val="C00000"/>
                      </a:solidFill>
                      <a:prstDash val="solid"/>
                      <a:round/>
                      <a:headEnd type="none" w="med" len="med"/>
                      <a:tailEnd type="none" w="med" len="med"/>
                    </a:lnR>
                    <a:lnT w="76200" cap="flat" cmpd="sng" algn="ctr">
                      <a:solidFill>
                        <a:srgbClr val="C00000"/>
                      </a:solidFill>
                      <a:prstDash val="solid"/>
                      <a:round/>
                      <a:headEnd type="none" w="med" len="med"/>
                      <a:tailEnd type="none" w="med" len="med"/>
                    </a:lnT>
                    <a:lnB w="76200" cap="flat" cmpd="sng" algn="ctr">
                      <a:solidFill>
                        <a:srgbClr val="C00000"/>
                      </a:solidFill>
                      <a:prstDash val="solid"/>
                      <a:round/>
                      <a:headEnd type="none" w="med" len="med"/>
                      <a:tailEnd type="none" w="med" len="med"/>
                    </a:lnB>
                    <a:solidFill>
                      <a:schemeClr val="bg1"/>
                    </a:solidFill>
                  </a:tcPr>
                </a:tc>
                <a:tc>
                  <a:txBody>
                    <a:bodyPr/>
                    <a:lstStyle/>
                    <a:p>
                      <a:pPr marL="21590" marR="52705" algn="l" fontAlgn="ctr">
                        <a:lnSpc>
                          <a:spcPct val="115000"/>
                        </a:lnSpc>
                        <a:spcAft>
                          <a:spcPts val="0"/>
                        </a:spcAft>
                      </a:pPr>
                      <a:r>
                        <a:rPr lang="en-ZA" sz="1800" dirty="0">
                          <a:effectLst/>
                          <a:latin typeface="+mn-lt"/>
                          <a:ea typeface="Times New Roman" panose="02020603050405020304" pitchFamily="18" charset="0"/>
                          <a:cs typeface="Times New Roman" panose="02020603050405020304" pitchFamily="18" charset="0"/>
                        </a:rPr>
                        <a:t>New indicator</a:t>
                      </a:r>
                    </a:p>
                  </a:txBody>
                  <a:tcPr marL="68580" marR="68580" marT="0" marB="17780">
                    <a:lnL w="76200" cap="flat" cmpd="sng" algn="ctr">
                      <a:solidFill>
                        <a:srgbClr val="C00000"/>
                      </a:solidFill>
                      <a:prstDash val="solid"/>
                      <a:round/>
                      <a:headEnd type="none" w="med" len="med"/>
                      <a:tailEnd type="none" w="med" len="med"/>
                    </a:lnL>
                    <a:lnR w="76200" cap="flat" cmpd="sng" algn="ctr">
                      <a:solidFill>
                        <a:srgbClr val="C00000"/>
                      </a:solidFill>
                      <a:prstDash val="solid"/>
                      <a:round/>
                      <a:headEnd type="none" w="med" len="med"/>
                      <a:tailEnd type="none" w="med" len="med"/>
                    </a:lnR>
                    <a:lnT w="76200" cap="flat" cmpd="sng" algn="ctr">
                      <a:solidFill>
                        <a:srgbClr val="C00000"/>
                      </a:solidFill>
                      <a:prstDash val="solid"/>
                      <a:round/>
                      <a:headEnd type="none" w="med" len="med"/>
                      <a:tailEnd type="none" w="med" len="med"/>
                    </a:lnT>
                    <a:lnB w="76200" cap="flat" cmpd="sng" algn="ctr">
                      <a:solidFill>
                        <a:srgbClr val="C00000"/>
                      </a:solidFill>
                      <a:prstDash val="solid"/>
                      <a:round/>
                      <a:headEnd type="none" w="med" len="med"/>
                      <a:tailEnd type="none" w="med" len="med"/>
                    </a:lnB>
                    <a:solidFill>
                      <a:srgbClr val="FFCCFF"/>
                    </a:solidFill>
                  </a:tcPr>
                </a:tc>
                <a:tc>
                  <a:txBody>
                    <a:bodyPr/>
                    <a:lstStyle/>
                    <a:p>
                      <a:pPr marL="21590" marR="52705" algn="l" fontAlgn="ctr">
                        <a:lnSpc>
                          <a:spcPct val="115000"/>
                        </a:lnSpc>
                        <a:spcAft>
                          <a:spcPts val="0"/>
                        </a:spcAft>
                      </a:pPr>
                      <a:r>
                        <a:rPr lang="en-GB" sz="1800" dirty="0">
                          <a:solidFill>
                            <a:srgbClr val="000000"/>
                          </a:solidFill>
                          <a:effectLst/>
                          <a:latin typeface="+mn-lt"/>
                          <a:ea typeface="Times New Roman" panose="02020603050405020304" pitchFamily="18" charset="0"/>
                          <a:cs typeface="Times New Roman" panose="02020603050405020304" pitchFamily="18" charset="0"/>
                        </a:rPr>
                        <a:t>Full compliance with legal framework through the implementation of a controlled duty free purchases regime</a:t>
                      </a:r>
                      <a:endParaRPr lang="en-ZA" sz="1800" dirty="0">
                        <a:effectLst/>
                        <a:latin typeface="+mn-lt"/>
                        <a:ea typeface="Times New Roman" panose="02020603050405020304" pitchFamily="18" charset="0"/>
                        <a:cs typeface="Times New Roman" panose="02020603050405020304" pitchFamily="18" charset="0"/>
                      </a:endParaRPr>
                    </a:p>
                    <a:p>
                      <a:pPr marL="21590" marR="52705" algn="l" fontAlgn="ctr">
                        <a:lnSpc>
                          <a:spcPct val="115000"/>
                        </a:lnSpc>
                        <a:spcAft>
                          <a:spcPts val="0"/>
                        </a:spcAft>
                      </a:pPr>
                      <a:r>
                        <a:rPr lang="en-GB" sz="1800" u="none" strike="noStrike" dirty="0">
                          <a:effectLst/>
                          <a:latin typeface="+mn-lt"/>
                          <a:ea typeface="Times New Roman" panose="02020603050405020304" pitchFamily="18" charset="0"/>
                          <a:cs typeface="Times New Roman" panose="02020603050405020304" pitchFamily="18" charset="0"/>
                        </a:rPr>
                        <a:t> </a:t>
                      </a:r>
                      <a:endParaRPr lang="en-ZA" sz="1800" dirty="0">
                        <a:effectLst/>
                        <a:latin typeface="+mn-lt"/>
                        <a:ea typeface="Times New Roman" panose="02020603050405020304" pitchFamily="18" charset="0"/>
                        <a:cs typeface="Times New Roman" panose="02020603050405020304" pitchFamily="18" charset="0"/>
                      </a:endParaRPr>
                    </a:p>
                  </a:txBody>
                  <a:tcPr marL="68580" marR="68580" marT="0" marB="17780">
                    <a:lnL w="76200" cap="flat" cmpd="sng" algn="ctr">
                      <a:solidFill>
                        <a:srgbClr val="C00000"/>
                      </a:solidFill>
                      <a:prstDash val="solid"/>
                      <a:round/>
                      <a:headEnd type="none" w="med" len="med"/>
                      <a:tailEnd type="none" w="med" len="med"/>
                    </a:lnL>
                    <a:lnR w="76200" cap="flat" cmpd="sng" algn="ctr">
                      <a:solidFill>
                        <a:srgbClr val="C00000"/>
                      </a:solidFill>
                      <a:prstDash val="solid"/>
                      <a:round/>
                      <a:headEnd type="none" w="med" len="med"/>
                      <a:tailEnd type="none" w="med" len="med"/>
                    </a:lnR>
                    <a:lnT w="76200" cap="flat" cmpd="sng" algn="ctr">
                      <a:solidFill>
                        <a:srgbClr val="C00000"/>
                      </a:solidFill>
                      <a:prstDash val="solid"/>
                      <a:round/>
                      <a:headEnd type="none" w="med" len="med"/>
                      <a:tailEnd type="none" w="med" len="med"/>
                    </a:lnT>
                    <a:lnB w="76200" cap="flat" cmpd="sng" algn="ctr">
                      <a:solidFill>
                        <a:srgbClr val="C0000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sp>
        <p:nvSpPr>
          <p:cNvPr id="6" name="Rounded Rectangle 5"/>
          <p:cNvSpPr/>
          <p:nvPr/>
        </p:nvSpPr>
        <p:spPr bwMode="auto">
          <a:xfrm>
            <a:off x="0" y="1011900"/>
            <a:ext cx="3931920" cy="548640"/>
          </a:xfrm>
          <a:prstGeom prst="roundRect">
            <a:avLst/>
          </a:prstGeom>
          <a:solidFill>
            <a:schemeClr val="accent1"/>
          </a:solidFill>
          <a:ln w="28575" cap="flat" cmpd="sng" algn="ctr">
            <a:solidFill>
              <a:schemeClr val="tx1"/>
            </a:solidFill>
            <a:prstDash val="solid"/>
            <a:round/>
            <a:headEnd type="none" w="med" len="med"/>
            <a:tailEnd type="none" w="med" len="med"/>
          </a:ln>
          <a:effectLst/>
          <a:scene3d>
            <a:camera prst="orthographicFront">
              <a:rot lat="0" lon="0" rev="0"/>
            </a:camera>
            <a:lightRig rig="contrasting" dir="t">
              <a:rot lat="0" lon="0" rev="1500000"/>
            </a:lightRig>
          </a:scene3d>
          <a:sp3d prstMaterial="metal">
            <a:bevelT w="88900" h="88900"/>
          </a:sp3d>
        </p:spPr>
        <p:txBody>
          <a:bodyPr vert="horz" wrap="square" lIns="91440" tIns="45720" rIns="91440" bIns="45720" numCol="1" rtlCol="0" anchor="ctr" anchorCtr="0" compatLnSpc="1">
            <a:prstTxWarp prst="textNoShape">
              <a:avLst/>
            </a:prstTxWarp>
            <a:scene3d>
              <a:camera prst="orthographicFront"/>
              <a:lightRig rig="soft" dir="t">
                <a:rot lat="0" lon="0" rev="15600000"/>
              </a:lightRig>
            </a:scene3d>
            <a:sp3d extrusionH="57150" prstMaterial="softEdge">
              <a:bevelT w="25400" h="38100"/>
            </a:sp3d>
          </a:bodyPr>
          <a:lstStyle/>
          <a:p>
            <a:pPr marL="0" marR="0" indent="0" algn="ctr" defTabSz="914400" rtl="0" eaLnBrk="0" fontAlgn="base" latinLnBrk="0" hangingPunct="0">
              <a:lnSpc>
                <a:spcPct val="100000"/>
              </a:lnSpc>
              <a:spcBef>
                <a:spcPct val="0"/>
              </a:spcBef>
              <a:spcAft>
                <a:spcPct val="0"/>
              </a:spcAft>
              <a:buClrTx/>
              <a:buSzTx/>
              <a:buFontTx/>
              <a:buNone/>
              <a:tabLst/>
            </a:pPr>
            <a:r>
              <a:rPr lang="en-ZA" sz="2000" b="1" dirty="0">
                <a:ln>
                  <a:solidFill>
                    <a:schemeClr val="accent6">
                      <a:lumMod val="50000"/>
                    </a:schemeClr>
                  </a:solidFill>
                </a:ln>
                <a:solidFill>
                  <a:schemeClr val="accent4"/>
                </a:solidFill>
                <a:latin typeface="Footlight MT Light" panose="0204060206030A020304" pitchFamily="18" charset="0"/>
                <a:cs typeface="Myanmar Text" panose="020B0502040204020203" pitchFamily="34" charset="0"/>
              </a:rPr>
              <a:t>Strategic P</a:t>
            </a:r>
            <a:r>
              <a:rPr kumimoji="0" lang="en-ZA" sz="2000" b="1" i="0" u="none" strike="noStrike" normalizeH="0" baseline="0" dirty="0">
                <a:ln>
                  <a:solidFill>
                    <a:schemeClr val="accent6">
                      <a:lumMod val="50000"/>
                    </a:schemeClr>
                  </a:solidFill>
                </a:ln>
                <a:solidFill>
                  <a:schemeClr val="accent4"/>
                </a:solidFill>
                <a:latin typeface="Footlight MT Light" panose="0204060206030A020304" pitchFamily="18" charset="0"/>
                <a:cs typeface="Myanmar Text" panose="020B0502040204020203" pitchFamily="34" charset="0"/>
              </a:rPr>
              <a:t>lan (page 46 - 48)</a:t>
            </a:r>
          </a:p>
        </p:txBody>
      </p:sp>
      <p:sp>
        <p:nvSpPr>
          <p:cNvPr id="4" name="Slide Number Placeholder 3"/>
          <p:cNvSpPr>
            <a:spLocks noGrp="1"/>
          </p:cNvSpPr>
          <p:nvPr>
            <p:ph type="sldNum" sz="quarter" idx="10"/>
          </p:nvPr>
        </p:nvSpPr>
        <p:spPr/>
        <p:txBody>
          <a:bodyPr/>
          <a:lstStyle/>
          <a:p>
            <a:pPr>
              <a:defRPr/>
            </a:pPr>
            <a:fld id="{406127B8-DC82-48CD-BFAB-CB6227956533}" type="slidenum">
              <a:rPr lang="en-US" smtClean="0"/>
              <a:pPr>
                <a:defRPr/>
              </a:pPr>
              <a:t>14</a:t>
            </a:fld>
            <a:endParaRPr lang="en-US"/>
          </a:p>
        </p:txBody>
      </p:sp>
    </p:spTree>
    <p:extLst>
      <p:ext uri="{BB962C8B-B14F-4D97-AF65-F5344CB8AC3E}">
        <p14:creationId xmlns:p14="http://schemas.microsoft.com/office/powerpoint/2010/main" val="580482297"/>
      </p:ext>
    </p:extLst>
  </p:cSld>
  <p:clrMapOvr>
    <a:masterClrMapping/>
  </p:clrMapOvr>
  <p:transition spd="slow">
    <p:rand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2450" y="1538661"/>
            <a:ext cx="11245103" cy="2132385"/>
          </a:xfrm>
          <a:prstGeom prst="snip2DiagRect">
            <a:avLst/>
          </a:prstGeom>
          <a:solidFill>
            <a:schemeClr val="accent6">
              <a:lumMod val="20000"/>
              <a:lumOff val="80000"/>
            </a:schemeClr>
          </a:solidFill>
          <a:ln w="76200">
            <a:solidFill>
              <a:schemeClr val="accent6">
                <a:lumMod val="50000"/>
              </a:schemeClr>
            </a:solidFill>
          </a:ln>
        </p:spPr>
        <p:txBody>
          <a:bodyPr>
            <a:scene3d>
              <a:camera prst="orthographicFront"/>
              <a:lightRig rig="harsh" dir="t"/>
            </a:scene3d>
            <a:sp3d extrusionH="57150" prstMaterial="matte">
              <a:bevelT w="63500" h="12700" prst="angle"/>
              <a:contourClr>
                <a:schemeClr val="bg1">
                  <a:lumMod val="65000"/>
                </a:schemeClr>
              </a:contourClr>
            </a:sp3d>
          </a:bodyPr>
          <a:lstStyle/>
          <a:p>
            <a:r>
              <a:rPr lang="en-ZA" sz="2800" dirty="0">
                <a:ln/>
                <a:solidFill>
                  <a:schemeClr val="accent6">
                    <a:lumMod val="60000"/>
                    <a:lumOff val="40000"/>
                  </a:schemeClr>
                </a:solidFill>
                <a:latin typeface="Wide Latin" panose="020A0A07050505020404" pitchFamily="18" charset="0"/>
              </a:rPr>
              <a:t>ANNUAL PERFORMANCE PLAN</a:t>
            </a:r>
            <a:br>
              <a:rPr lang="en-ZA" sz="2800" dirty="0">
                <a:ln/>
                <a:solidFill>
                  <a:schemeClr val="accent6">
                    <a:lumMod val="60000"/>
                    <a:lumOff val="40000"/>
                  </a:schemeClr>
                </a:solidFill>
                <a:latin typeface="Wide Latin" panose="020A0A07050505020404" pitchFamily="18" charset="0"/>
              </a:rPr>
            </a:br>
            <a:r>
              <a:rPr lang="en-ZA" sz="2800" dirty="0">
                <a:ln/>
                <a:solidFill>
                  <a:schemeClr val="accent6">
                    <a:lumMod val="60000"/>
                    <a:lumOff val="40000"/>
                  </a:schemeClr>
                </a:solidFill>
                <a:latin typeface="Wide Latin" panose="020A0A07050505020404" pitchFamily="18" charset="0"/>
              </a:rPr>
              <a:t/>
            </a:r>
            <a:br>
              <a:rPr lang="en-ZA" sz="2800" dirty="0">
                <a:ln/>
                <a:solidFill>
                  <a:schemeClr val="accent6">
                    <a:lumMod val="60000"/>
                    <a:lumOff val="40000"/>
                  </a:schemeClr>
                </a:solidFill>
                <a:latin typeface="Wide Latin" panose="020A0A07050505020404" pitchFamily="18" charset="0"/>
              </a:rPr>
            </a:br>
            <a:r>
              <a:rPr lang="en-ZA" sz="2800" dirty="0">
                <a:ln/>
                <a:solidFill>
                  <a:schemeClr val="accent6">
                    <a:lumMod val="60000"/>
                    <a:lumOff val="40000"/>
                  </a:schemeClr>
                </a:solidFill>
                <a:latin typeface="Wide Latin" panose="020A0A07050505020404" pitchFamily="18" charset="0"/>
              </a:rPr>
              <a:t>2020/21</a:t>
            </a:r>
          </a:p>
        </p:txBody>
      </p:sp>
      <p:sp>
        <p:nvSpPr>
          <p:cNvPr id="3" name="Slide Number Placeholder 2"/>
          <p:cNvSpPr>
            <a:spLocks noGrp="1"/>
          </p:cNvSpPr>
          <p:nvPr>
            <p:ph type="sldNum" sz="quarter" idx="10"/>
          </p:nvPr>
        </p:nvSpPr>
        <p:spPr/>
        <p:txBody>
          <a:bodyPr/>
          <a:lstStyle/>
          <a:p>
            <a:pPr>
              <a:defRPr/>
            </a:pPr>
            <a:fld id="{406127B8-DC82-48CD-BFAB-CB6227956533}" type="slidenum">
              <a:rPr lang="en-US" smtClean="0"/>
              <a:pPr>
                <a:defRPr/>
              </a:pPr>
              <a:t>15</a:t>
            </a:fld>
            <a:endParaRPr lang="en-US"/>
          </a:p>
        </p:txBody>
      </p:sp>
    </p:spTree>
    <p:extLst>
      <p:ext uri="{BB962C8B-B14F-4D97-AF65-F5344CB8AC3E}">
        <p14:creationId xmlns:p14="http://schemas.microsoft.com/office/powerpoint/2010/main" val="1857703018"/>
      </p:ext>
    </p:extLst>
  </p:cSld>
  <p:clrMapOvr>
    <a:masterClrMapping/>
  </p:clrMapOvr>
  <p:transition spd="slow">
    <p:rand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711"/>
            <a:ext cx="10972800" cy="914400"/>
          </a:xfrm>
        </p:spPr>
        <p:txBody>
          <a:bodyPr/>
          <a:lstStyle/>
          <a:p>
            <a:r>
              <a:rPr lang="en-ZA" sz="2800" u="sng" dirty="0">
                <a:solidFill>
                  <a:srgbClr val="003300"/>
                </a:solidFill>
              </a:rPr>
              <a:t>APP FOCUS FOR 2020/21</a:t>
            </a:r>
          </a:p>
        </p:txBody>
      </p:sp>
      <p:sp>
        <p:nvSpPr>
          <p:cNvPr id="3" name="Content Placeholder 2"/>
          <p:cNvSpPr>
            <a:spLocks noGrp="1"/>
          </p:cNvSpPr>
          <p:nvPr>
            <p:ph idx="1"/>
          </p:nvPr>
        </p:nvSpPr>
        <p:spPr>
          <a:xfrm>
            <a:off x="175260" y="2058525"/>
            <a:ext cx="11544300" cy="3530746"/>
          </a:xfrm>
        </p:spPr>
        <p:txBody>
          <a:bodyPr/>
          <a:lstStyle/>
          <a:p>
            <a:pPr marL="457200" lvl="0" indent="-457200">
              <a:buFont typeface="+mj-lt"/>
              <a:buAutoNum type="arabicPeriod"/>
            </a:pPr>
            <a:r>
              <a:rPr lang="en-ZA" sz="2000" b="1" dirty="0"/>
              <a:t>Building a better South Africa - </a:t>
            </a:r>
            <a:r>
              <a:rPr lang="en-ZA" sz="2000" dirty="0"/>
              <a:t>utilising its bilateral relations and global footprint in identifying strategic opportunities for skills and knowledge development, targeted investments, and growing markets for South Africa’s products and services, in an integrated and inclusive manner.</a:t>
            </a:r>
          </a:p>
          <a:p>
            <a:pPr marL="457200" lvl="0" indent="-457200">
              <a:buFont typeface="+mj-lt"/>
              <a:buAutoNum type="arabicPeriod"/>
            </a:pPr>
            <a:endParaRPr lang="en-ZA" sz="2000" dirty="0"/>
          </a:p>
          <a:p>
            <a:pPr marL="457200" lvl="0" indent="-457200">
              <a:buFont typeface="+mj-lt"/>
              <a:buAutoNum type="arabicPeriod"/>
            </a:pPr>
            <a:r>
              <a:rPr lang="en-ZA" sz="2000" b="1" dirty="0"/>
              <a:t>Building a better Africa</a:t>
            </a:r>
            <a:r>
              <a:rPr lang="en-ZA" sz="2000" dirty="0"/>
              <a:t> </a:t>
            </a:r>
            <a:r>
              <a:rPr lang="en-ZA" sz="2000" b="1" dirty="0"/>
              <a:t>- </a:t>
            </a:r>
            <a:r>
              <a:rPr lang="en-GB" sz="2000" dirty="0"/>
              <a:t>will continue to capitalise on our role in supporting multilateralism to resolve global disputes and assist our continent in laying the foundations for a shared future. South Africa will u</a:t>
            </a:r>
            <a:r>
              <a:rPr lang="en-ZA" sz="2000" dirty="0" err="1"/>
              <a:t>tilise</a:t>
            </a:r>
            <a:r>
              <a:rPr lang="en-ZA" sz="2000" dirty="0"/>
              <a:t> the 2020 AU </a:t>
            </a:r>
            <a:r>
              <a:rPr lang="en-ZA" sz="2000" dirty="0" err="1"/>
              <a:t>Chairship</a:t>
            </a:r>
            <a:r>
              <a:rPr lang="en-ZA" sz="2000" dirty="0"/>
              <a:t> to deliver on the continental agenda, contribute to the implementation of the AU’s Agenda 2063 – "The Africa We Want" and ensure that DIRCO </a:t>
            </a:r>
            <a:r>
              <a:rPr lang="en-US" sz="2000" dirty="0"/>
              <a:t>closely monitors South Africa’s contribution to the </a:t>
            </a:r>
            <a:r>
              <a:rPr lang="en-US" sz="2000" dirty="0" err="1"/>
              <a:t>operationalisation</a:t>
            </a:r>
            <a:r>
              <a:rPr lang="en-US" sz="2000" dirty="0"/>
              <a:t> of identified Agenda 2063 flagship projects. </a:t>
            </a:r>
            <a:endParaRPr lang="en-ZA" sz="2000" dirty="0"/>
          </a:p>
        </p:txBody>
      </p:sp>
      <p:sp>
        <p:nvSpPr>
          <p:cNvPr id="6" name="Rounded Rectangle 5"/>
          <p:cNvSpPr/>
          <p:nvPr/>
        </p:nvSpPr>
        <p:spPr bwMode="auto">
          <a:xfrm>
            <a:off x="0" y="1011900"/>
            <a:ext cx="3931920" cy="548640"/>
          </a:xfrm>
          <a:prstGeom prst="roundRect">
            <a:avLst/>
          </a:prstGeom>
          <a:solidFill>
            <a:schemeClr val="accent1"/>
          </a:solidFill>
          <a:ln w="28575" cap="flat" cmpd="sng" algn="ctr">
            <a:solidFill>
              <a:schemeClr val="tx1"/>
            </a:solidFill>
            <a:prstDash val="solid"/>
            <a:round/>
            <a:headEnd type="none" w="med" len="med"/>
            <a:tailEnd type="none" w="med" len="med"/>
          </a:ln>
          <a:effectLst/>
          <a:scene3d>
            <a:camera prst="orthographicFront">
              <a:rot lat="0" lon="0" rev="0"/>
            </a:camera>
            <a:lightRig rig="contrasting" dir="t">
              <a:rot lat="0" lon="0" rev="1500000"/>
            </a:lightRig>
          </a:scene3d>
          <a:sp3d prstMaterial="metal">
            <a:bevelT w="88900" h="88900"/>
          </a:sp3d>
        </p:spPr>
        <p:txBody>
          <a:bodyPr vert="horz" wrap="square" lIns="91440" tIns="45720" rIns="91440" bIns="45720" numCol="1" rtlCol="0" anchor="ctr" anchorCtr="0" compatLnSpc="1">
            <a:prstTxWarp prst="textNoShape">
              <a:avLst/>
            </a:prstTxWarp>
            <a:scene3d>
              <a:camera prst="orthographicFront"/>
              <a:lightRig rig="soft" dir="t">
                <a:rot lat="0" lon="0" rev="15600000"/>
              </a:lightRig>
            </a:scene3d>
            <a:sp3d extrusionH="57150" prstMaterial="softEdge">
              <a:bevelT w="25400" h="38100"/>
            </a:sp3d>
          </a:bodyPr>
          <a:lstStyle/>
          <a:p>
            <a:pPr marL="0" marR="0" indent="0" algn="ctr" defTabSz="914400" rtl="0" eaLnBrk="0" fontAlgn="base" latinLnBrk="0" hangingPunct="0">
              <a:lnSpc>
                <a:spcPct val="100000"/>
              </a:lnSpc>
              <a:spcBef>
                <a:spcPct val="0"/>
              </a:spcBef>
              <a:spcAft>
                <a:spcPct val="0"/>
              </a:spcAft>
              <a:buClrTx/>
              <a:buSzTx/>
              <a:buFontTx/>
              <a:buNone/>
              <a:tabLst/>
            </a:pPr>
            <a:r>
              <a:rPr lang="en-ZA" sz="2000" b="1" dirty="0">
                <a:ln>
                  <a:solidFill>
                    <a:schemeClr val="accent6">
                      <a:lumMod val="50000"/>
                    </a:schemeClr>
                  </a:solidFill>
                </a:ln>
                <a:solidFill>
                  <a:schemeClr val="accent4"/>
                </a:solidFill>
                <a:latin typeface="Footlight MT Light" panose="0204060206030A020304" pitchFamily="18" charset="0"/>
                <a:cs typeface="Myanmar Text" panose="020B0502040204020203" pitchFamily="34" charset="0"/>
              </a:rPr>
              <a:t>APP</a:t>
            </a:r>
            <a:r>
              <a:rPr kumimoji="0" lang="en-ZA" sz="2000" b="1" i="0" u="none" strike="noStrike" normalizeH="0" baseline="0" dirty="0">
                <a:ln>
                  <a:solidFill>
                    <a:schemeClr val="accent6">
                      <a:lumMod val="50000"/>
                    </a:schemeClr>
                  </a:solidFill>
                </a:ln>
                <a:solidFill>
                  <a:schemeClr val="accent4"/>
                </a:solidFill>
                <a:latin typeface="Footlight MT Light" panose="0204060206030A020304" pitchFamily="18" charset="0"/>
                <a:cs typeface="Myanmar Text" panose="020B0502040204020203" pitchFamily="34" charset="0"/>
              </a:rPr>
              <a:t> (page 14 - 16)</a:t>
            </a:r>
          </a:p>
        </p:txBody>
      </p:sp>
      <p:sp>
        <p:nvSpPr>
          <p:cNvPr id="4" name="Slide Number Placeholder 3"/>
          <p:cNvSpPr>
            <a:spLocks noGrp="1"/>
          </p:cNvSpPr>
          <p:nvPr>
            <p:ph type="sldNum" sz="quarter" idx="10"/>
          </p:nvPr>
        </p:nvSpPr>
        <p:spPr/>
        <p:txBody>
          <a:bodyPr/>
          <a:lstStyle/>
          <a:p>
            <a:fld id="{287AE35B-20C6-4856-BF47-50507ACB22F7}" type="slidenum">
              <a:rPr lang="en-ZA" smtClean="0"/>
              <a:pPr/>
              <a:t>16</a:t>
            </a:fld>
            <a:endParaRPr lang="en-ZA"/>
          </a:p>
        </p:txBody>
      </p:sp>
    </p:spTree>
    <p:extLst>
      <p:ext uri="{BB962C8B-B14F-4D97-AF65-F5344CB8AC3E}">
        <p14:creationId xmlns:p14="http://schemas.microsoft.com/office/powerpoint/2010/main" val="3746140304"/>
      </p:ext>
    </p:extLst>
  </p:cSld>
  <p:clrMapOvr>
    <a:masterClrMapping/>
  </p:clrMapOvr>
  <p:transition spd="slow">
    <p:rand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533"/>
            <a:ext cx="10972800" cy="914400"/>
          </a:xfrm>
        </p:spPr>
        <p:txBody>
          <a:bodyPr/>
          <a:lstStyle/>
          <a:p>
            <a:r>
              <a:rPr lang="en-ZA" sz="2800" u="sng" dirty="0"/>
              <a:t>APP FOCUS FOR 2020/21</a:t>
            </a:r>
          </a:p>
        </p:txBody>
      </p:sp>
      <p:sp>
        <p:nvSpPr>
          <p:cNvPr id="3" name="Content Placeholder 2"/>
          <p:cNvSpPr>
            <a:spLocks noGrp="1"/>
          </p:cNvSpPr>
          <p:nvPr>
            <p:ph idx="1"/>
          </p:nvPr>
        </p:nvSpPr>
        <p:spPr>
          <a:xfrm>
            <a:off x="161913" y="1383574"/>
            <a:ext cx="11616914" cy="5203493"/>
          </a:xfrm>
          <a:solidFill>
            <a:schemeClr val="bg1"/>
          </a:solidFill>
        </p:spPr>
        <p:txBody>
          <a:bodyPr/>
          <a:lstStyle/>
          <a:p>
            <a:pPr marL="0" lvl="0" indent="0">
              <a:buNone/>
            </a:pPr>
            <a:r>
              <a:rPr lang="en-ZA" sz="1900" b="1" dirty="0"/>
              <a:t>Building a better world</a:t>
            </a:r>
            <a:r>
              <a:rPr lang="en-ZA" sz="1900" dirty="0"/>
              <a:t> </a:t>
            </a:r>
          </a:p>
          <a:p>
            <a:pPr marL="457200" indent="-457200">
              <a:buFont typeface="+mj-lt"/>
              <a:buAutoNum type="arabicPeriod"/>
            </a:pPr>
            <a:r>
              <a:rPr lang="en-ZA" sz="1900" dirty="0"/>
              <a:t>will continue to prioritise and participate actively in advancement of the reform of the Security Council in the context of the ongoing intergovernmental negotiations (IGN) in the UN General Assembly.</a:t>
            </a:r>
          </a:p>
          <a:p>
            <a:pPr marL="457200" indent="-457200">
              <a:buFont typeface="+mj-lt"/>
              <a:buAutoNum type="arabicPeriod"/>
            </a:pPr>
            <a:endParaRPr lang="en-ZA" sz="1900" dirty="0"/>
          </a:p>
          <a:p>
            <a:pPr marL="457200" indent="-457200">
              <a:buFont typeface="+mj-lt"/>
              <a:buAutoNum type="arabicPeriod"/>
            </a:pPr>
            <a:r>
              <a:rPr lang="en-ZA" sz="1900" dirty="0"/>
              <a:t>develop innovative ways of strengthening coordination mechanisms on issues of global governance with other government departments.</a:t>
            </a:r>
          </a:p>
          <a:p>
            <a:pPr marL="457200" indent="-457200">
              <a:buFont typeface="+mj-lt"/>
              <a:buAutoNum type="arabicPeriod"/>
            </a:pPr>
            <a:endParaRPr lang="en-ZA" sz="1900" dirty="0"/>
          </a:p>
          <a:p>
            <a:pPr marL="457200" indent="-457200">
              <a:buFont typeface="+mj-lt"/>
              <a:buAutoNum type="arabicPeriod"/>
            </a:pPr>
            <a:r>
              <a:rPr lang="en-ZA" sz="1900" dirty="0"/>
              <a:t>continue to position South Africa as an essential interlocutor on the international stage as well as a bridge-builder and solution finder for intractable problems that have been confronting the international community. </a:t>
            </a:r>
          </a:p>
          <a:p>
            <a:pPr marL="457200" indent="-457200">
              <a:buFont typeface="+mj-lt"/>
              <a:buAutoNum type="arabicPeriod"/>
            </a:pPr>
            <a:endParaRPr lang="en-ZA" sz="1900" dirty="0"/>
          </a:p>
          <a:p>
            <a:pPr marL="457200" indent="-457200">
              <a:buFont typeface="+mj-lt"/>
              <a:buAutoNum type="arabicPeriod"/>
            </a:pPr>
            <a:r>
              <a:rPr lang="en-ZA" sz="1900" dirty="0"/>
              <a:t>continue with efforts to combat international terrorism under the auspices of the UN by participating in UN counter-terrorism structures.</a:t>
            </a:r>
          </a:p>
          <a:p>
            <a:pPr marL="457200" indent="-457200">
              <a:buFont typeface="+mj-lt"/>
              <a:buAutoNum type="arabicPeriod"/>
            </a:pPr>
            <a:endParaRPr lang="en-ZA" sz="1900" dirty="0"/>
          </a:p>
          <a:p>
            <a:pPr marL="457200" indent="-457200">
              <a:buFont typeface="+mj-lt"/>
              <a:buAutoNum type="arabicPeriod"/>
            </a:pPr>
            <a:r>
              <a:rPr lang="en-ZA" sz="1900" dirty="0"/>
              <a:t>promote disarmament, non-proliferation and arms control, including the AU’s “Silencing the Guns” by 2020.</a:t>
            </a:r>
          </a:p>
        </p:txBody>
      </p:sp>
      <p:sp>
        <p:nvSpPr>
          <p:cNvPr id="6" name="Rounded Rectangle 5"/>
          <p:cNvSpPr/>
          <p:nvPr/>
        </p:nvSpPr>
        <p:spPr bwMode="auto">
          <a:xfrm>
            <a:off x="0" y="737580"/>
            <a:ext cx="3931920" cy="548640"/>
          </a:xfrm>
          <a:prstGeom prst="roundRect">
            <a:avLst/>
          </a:prstGeom>
          <a:solidFill>
            <a:schemeClr val="accent1"/>
          </a:solidFill>
          <a:ln w="28575" cap="flat" cmpd="sng" algn="ctr">
            <a:solidFill>
              <a:schemeClr val="tx1"/>
            </a:solidFill>
            <a:prstDash val="solid"/>
            <a:round/>
            <a:headEnd type="none" w="med" len="med"/>
            <a:tailEnd type="none" w="med" len="med"/>
          </a:ln>
          <a:effectLst/>
          <a:scene3d>
            <a:camera prst="orthographicFront">
              <a:rot lat="0" lon="0" rev="0"/>
            </a:camera>
            <a:lightRig rig="contrasting" dir="t">
              <a:rot lat="0" lon="0" rev="1500000"/>
            </a:lightRig>
          </a:scene3d>
          <a:sp3d prstMaterial="metal">
            <a:bevelT w="88900" h="88900"/>
          </a:sp3d>
        </p:spPr>
        <p:txBody>
          <a:bodyPr vert="horz" wrap="square" lIns="91440" tIns="45720" rIns="91440" bIns="45720" numCol="1" rtlCol="0" anchor="ctr" anchorCtr="0" compatLnSpc="1">
            <a:prstTxWarp prst="textNoShape">
              <a:avLst/>
            </a:prstTxWarp>
            <a:scene3d>
              <a:camera prst="orthographicFront"/>
              <a:lightRig rig="soft" dir="t">
                <a:rot lat="0" lon="0" rev="15600000"/>
              </a:lightRig>
            </a:scene3d>
            <a:sp3d extrusionH="57150" prstMaterial="softEdge">
              <a:bevelT w="25400" h="38100"/>
            </a:sp3d>
          </a:bodyPr>
          <a:lstStyle/>
          <a:p>
            <a:pPr marL="0" marR="0" indent="0" algn="ctr" defTabSz="914400" rtl="0" eaLnBrk="0" fontAlgn="base" latinLnBrk="0" hangingPunct="0">
              <a:lnSpc>
                <a:spcPct val="100000"/>
              </a:lnSpc>
              <a:spcBef>
                <a:spcPct val="0"/>
              </a:spcBef>
              <a:spcAft>
                <a:spcPct val="0"/>
              </a:spcAft>
              <a:buClrTx/>
              <a:buSzTx/>
              <a:buFontTx/>
              <a:buNone/>
              <a:tabLst/>
            </a:pPr>
            <a:r>
              <a:rPr lang="en-ZA" sz="2000" b="1" dirty="0">
                <a:ln>
                  <a:solidFill>
                    <a:schemeClr val="accent6">
                      <a:lumMod val="50000"/>
                    </a:schemeClr>
                  </a:solidFill>
                </a:ln>
                <a:solidFill>
                  <a:schemeClr val="accent4"/>
                </a:solidFill>
                <a:latin typeface="Footlight MT Light" panose="0204060206030A020304" pitchFamily="18" charset="0"/>
                <a:cs typeface="Myanmar Text" panose="020B0502040204020203" pitchFamily="34" charset="0"/>
              </a:rPr>
              <a:t>APP</a:t>
            </a:r>
            <a:r>
              <a:rPr kumimoji="0" lang="en-ZA" sz="2000" b="1" i="0" u="none" strike="noStrike" normalizeH="0" baseline="0" dirty="0">
                <a:ln>
                  <a:solidFill>
                    <a:schemeClr val="accent6">
                      <a:lumMod val="50000"/>
                    </a:schemeClr>
                  </a:solidFill>
                </a:ln>
                <a:solidFill>
                  <a:schemeClr val="accent4"/>
                </a:solidFill>
                <a:latin typeface="Footlight MT Light" panose="0204060206030A020304" pitchFamily="18" charset="0"/>
                <a:cs typeface="Myanmar Text" panose="020B0502040204020203" pitchFamily="34" charset="0"/>
              </a:rPr>
              <a:t> (page 14 - 16)</a:t>
            </a:r>
          </a:p>
        </p:txBody>
      </p:sp>
      <p:sp>
        <p:nvSpPr>
          <p:cNvPr id="4" name="Slide Number Placeholder 3"/>
          <p:cNvSpPr>
            <a:spLocks noGrp="1"/>
          </p:cNvSpPr>
          <p:nvPr>
            <p:ph type="sldNum" sz="quarter" idx="10"/>
          </p:nvPr>
        </p:nvSpPr>
        <p:spPr/>
        <p:txBody>
          <a:bodyPr/>
          <a:lstStyle/>
          <a:p>
            <a:fld id="{287AE35B-20C6-4856-BF47-50507ACB22F7}" type="slidenum">
              <a:rPr lang="en-ZA" smtClean="0"/>
              <a:pPr/>
              <a:t>17</a:t>
            </a:fld>
            <a:endParaRPr lang="en-ZA"/>
          </a:p>
        </p:txBody>
      </p:sp>
    </p:spTree>
    <p:extLst>
      <p:ext uri="{BB962C8B-B14F-4D97-AF65-F5344CB8AC3E}">
        <p14:creationId xmlns:p14="http://schemas.microsoft.com/office/powerpoint/2010/main" val="2537079313"/>
      </p:ext>
    </p:extLst>
  </p:cSld>
  <p:clrMapOvr>
    <a:masterClrMapping/>
  </p:clrMapOvr>
  <p:transition spd="slow">
    <p:random/>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126" y="1483739"/>
            <a:ext cx="11449274" cy="5111794"/>
          </a:xfrm>
          <a:solidFill>
            <a:schemeClr val="bg1"/>
          </a:solidFill>
        </p:spPr>
        <p:txBody>
          <a:bodyPr/>
          <a:lstStyle/>
          <a:p>
            <a:pPr marL="0" lvl="0" indent="0">
              <a:buNone/>
            </a:pPr>
            <a:r>
              <a:rPr lang="en-ZA" sz="2000" b="1" dirty="0"/>
              <a:t>Building a better world</a:t>
            </a:r>
            <a:r>
              <a:rPr lang="en-ZA" sz="2000" dirty="0"/>
              <a:t> </a:t>
            </a:r>
          </a:p>
          <a:p>
            <a:pPr marL="457200" indent="-457200">
              <a:buFont typeface="+mj-lt"/>
              <a:buAutoNum type="arabicPeriod"/>
            </a:pPr>
            <a:r>
              <a:rPr lang="en-ZA" sz="2000" dirty="0"/>
              <a:t>continue to promote the Women, Peace &amp; Security (</a:t>
            </a:r>
            <a:r>
              <a:rPr lang="en-ZA" sz="2000" dirty="0" err="1"/>
              <a:t>WPS</a:t>
            </a:r>
            <a:r>
              <a:rPr lang="en-ZA" sz="2000" dirty="0"/>
              <a:t>) Agenda, particularly taking into account the critical and dynamic nexus between gender, development and peace and security.</a:t>
            </a:r>
          </a:p>
          <a:p>
            <a:pPr marL="457200" indent="-457200">
              <a:buFont typeface="+mj-lt"/>
              <a:buAutoNum type="arabicPeriod"/>
            </a:pPr>
            <a:endParaRPr lang="en-ZA" sz="2000" dirty="0"/>
          </a:p>
          <a:p>
            <a:pPr marL="457200" indent="-457200">
              <a:buFont typeface="+mj-lt"/>
              <a:buAutoNum type="arabicPeriod"/>
            </a:pPr>
            <a:r>
              <a:rPr lang="en-ZA" sz="2000" dirty="0"/>
              <a:t>utilising South Africa’s election to serve in the Commission on the Status of Women (CSW) and the Commission for Social Development (</a:t>
            </a:r>
            <a:r>
              <a:rPr lang="en-ZA" sz="2000" dirty="0" err="1"/>
              <a:t>CSocD</a:t>
            </a:r>
            <a:r>
              <a:rPr lang="en-ZA" sz="2000" dirty="0"/>
              <a:t>) for 2019 to 2022  to advance gender equality and women empowerment in South Africa, Africa and the developing world</a:t>
            </a:r>
            <a:r>
              <a:rPr lang="en-US" sz="2000" dirty="0"/>
              <a:t>. </a:t>
            </a:r>
          </a:p>
          <a:p>
            <a:pPr marL="457200" indent="-457200">
              <a:buFont typeface="+mj-lt"/>
              <a:buAutoNum type="arabicPeriod"/>
            </a:pPr>
            <a:endParaRPr lang="en-US" sz="2000" dirty="0"/>
          </a:p>
          <a:p>
            <a:pPr marL="457200" indent="-457200">
              <a:buFont typeface="+mj-lt"/>
              <a:buAutoNum type="arabicPeriod"/>
            </a:pPr>
            <a:r>
              <a:rPr lang="en-ZA" sz="2000" dirty="0"/>
              <a:t>continue to champion efforts to ensure that sustainable development remains a global priority to secure full implementation of the UN’s 2030 Agenda, the AU’s Agenda 2063 and SADC’s RISDP.</a:t>
            </a:r>
          </a:p>
          <a:p>
            <a:pPr marL="457200" indent="-457200">
              <a:buFont typeface="+mj-lt"/>
              <a:buAutoNum type="arabicPeriod"/>
            </a:pPr>
            <a:endParaRPr lang="en-ZA" sz="2000" dirty="0"/>
          </a:p>
          <a:p>
            <a:pPr marL="457200" indent="-457200">
              <a:buFont typeface="+mj-lt"/>
              <a:buAutoNum type="arabicPeriod"/>
            </a:pPr>
            <a:r>
              <a:rPr lang="en-ZA" sz="2000" dirty="0"/>
              <a:t>continue to fully support and advance a collective multilateral  response to climate change under the auspices of the United Nations Framework Convention on Climate Change (UNFCCC) that is progressive and equitable..</a:t>
            </a:r>
          </a:p>
        </p:txBody>
      </p:sp>
      <p:sp>
        <p:nvSpPr>
          <p:cNvPr id="6" name="Title 1"/>
          <p:cNvSpPr>
            <a:spLocks noGrp="1"/>
          </p:cNvSpPr>
          <p:nvPr>
            <p:ph type="title"/>
          </p:nvPr>
        </p:nvSpPr>
        <p:spPr>
          <a:xfrm>
            <a:off x="609600" y="3533"/>
            <a:ext cx="10972800" cy="914400"/>
          </a:xfrm>
        </p:spPr>
        <p:txBody>
          <a:bodyPr/>
          <a:lstStyle/>
          <a:p>
            <a:r>
              <a:rPr lang="en-ZA" sz="2800" u="sng" dirty="0"/>
              <a:t>APP FOCUS FOR 2020/21</a:t>
            </a:r>
          </a:p>
        </p:txBody>
      </p:sp>
      <p:sp>
        <p:nvSpPr>
          <p:cNvPr id="8" name="Rounded Rectangle 7"/>
          <p:cNvSpPr/>
          <p:nvPr/>
        </p:nvSpPr>
        <p:spPr bwMode="auto">
          <a:xfrm>
            <a:off x="93133" y="800362"/>
            <a:ext cx="3931920" cy="548640"/>
          </a:xfrm>
          <a:prstGeom prst="roundRect">
            <a:avLst/>
          </a:prstGeom>
          <a:solidFill>
            <a:schemeClr val="accent1"/>
          </a:solidFill>
          <a:ln w="28575" cap="flat" cmpd="sng" algn="ctr">
            <a:solidFill>
              <a:schemeClr val="tx1"/>
            </a:solidFill>
            <a:prstDash val="solid"/>
            <a:round/>
            <a:headEnd type="none" w="med" len="med"/>
            <a:tailEnd type="none" w="med" len="med"/>
          </a:ln>
          <a:effectLst/>
          <a:scene3d>
            <a:camera prst="orthographicFront">
              <a:rot lat="0" lon="0" rev="0"/>
            </a:camera>
            <a:lightRig rig="contrasting" dir="t">
              <a:rot lat="0" lon="0" rev="1500000"/>
            </a:lightRig>
          </a:scene3d>
          <a:sp3d prstMaterial="metal">
            <a:bevelT w="88900" h="88900"/>
          </a:sp3d>
        </p:spPr>
        <p:txBody>
          <a:bodyPr vert="horz" wrap="square" lIns="91440" tIns="45720" rIns="91440" bIns="45720" numCol="1" rtlCol="0" anchor="ctr" anchorCtr="0" compatLnSpc="1">
            <a:prstTxWarp prst="textNoShape">
              <a:avLst/>
            </a:prstTxWarp>
            <a:scene3d>
              <a:camera prst="orthographicFront"/>
              <a:lightRig rig="soft" dir="t">
                <a:rot lat="0" lon="0" rev="15600000"/>
              </a:lightRig>
            </a:scene3d>
            <a:sp3d extrusionH="57150" prstMaterial="softEdge">
              <a:bevelT w="25400" h="38100"/>
            </a:sp3d>
          </a:bodyPr>
          <a:lstStyle/>
          <a:p>
            <a:pPr marL="0" marR="0" indent="0" algn="ctr" defTabSz="914400" rtl="0" eaLnBrk="0" fontAlgn="base" latinLnBrk="0" hangingPunct="0">
              <a:lnSpc>
                <a:spcPct val="100000"/>
              </a:lnSpc>
              <a:spcBef>
                <a:spcPct val="0"/>
              </a:spcBef>
              <a:spcAft>
                <a:spcPct val="0"/>
              </a:spcAft>
              <a:buClrTx/>
              <a:buSzTx/>
              <a:buFontTx/>
              <a:buNone/>
              <a:tabLst/>
            </a:pPr>
            <a:r>
              <a:rPr lang="en-ZA" sz="2000" b="1" dirty="0">
                <a:ln>
                  <a:solidFill>
                    <a:schemeClr val="accent6">
                      <a:lumMod val="50000"/>
                    </a:schemeClr>
                  </a:solidFill>
                </a:ln>
                <a:solidFill>
                  <a:schemeClr val="accent4"/>
                </a:solidFill>
                <a:latin typeface="Footlight MT Light" panose="0204060206030A020304" pitchFamily="18" charset="0"/>
                <a:cs typeface="Myanmar Text" panose="020B0502040204020203" pitchFamily="34" charset="0"/>
              </a:rPr>
              <a:t>APP</a:t>
            </a:r>
            <a:r>
              <a:rPr kumimoji="0" lang="en-ZA" sz="2000" b="1" i="0" u="none" strike="noStrike" normalizeH="0" baseline="0" dirty="0">
                <a:ln>
                  <a:solidFill>
                    <a:schemeClr val="accent6">
                      <a:lumMod val="50000"/>
                    </a:schemeClr>
                  </a:solidFill>
                </a:ln>
                <a:solidFill>
                  <a:schemeClr val="accent4"/>
                </a:solidFill>
                <a:latin typeface="Footlight MT Light" panose="0204060206030A020304" pitchFamily="18" charset="0"/>
                <a:cs typeface="Myanmar Text" panose="020B0502040204020203" pitchFamily="34" charset="0"/>
              </a:rPr>
              <a:t> (page 14 - 16)</a:t>
            </a:r>
          </a:p>
        </p:txBody>
      </p:sp>
      <p:sp>
        <p:nvSpPr>
          <p:cNvPr id="2" name="Slide Number Placeholder 1"/>
          <p:cNvSpPr>
            <a:spLocks noGrp="1"/>
          </p:cNvSpPr>
          <p:nvPr>
            <p:ph type="sldNum" sz="quarter" idx="10"/>
          </p:nvPr>
        </p:nvSpPr>
        <p:spPr/>
        <p:txBody>
          <a:bodyPr/>
          <a:lstStyle/>
          <a:p>
            <a:fld id="{287AE35B-20C6-4856-BF47-50507ACB22F7}" type="slidenum">
              <a:rPr lang="en-ZA" smtClean="0"/>
              <a:pPr/>
              <a:t>18</a:t>
            </a:fld>
            <a:endParaRPr lang="en-ZA"/>
          </a:p>
        </p:txBody>
      </p:sp>
    </p:spTree>
    <p:extLst>
      <p:ext uri="{BB962C8B-B14F-4D97-AF65-F5344CB8AC3E}">
        <p14:creationId xmlns:p14="http://schemas.microsoft.com/office/powerpoint/2010/main" val="878214105"/>
      </p:ext>
    </p:extLst>
  </p:cSld>
  <p:clrMapOvr>
    <a:masterClrMapping/>
  </p:clrMapOvr>
  <p:transition spd="slow">
    <p:random/>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4086" y="1917232"/>
            <a:ext cx="11540714" cy="4765955"/>
          </a:xfrm>
          <a:solidFill>
            <a:schemeClr val="bg1"/>
          </a:solidFill>
        </p:spPr>
        <p:txBody>
          <a:bodyPr/>
          <a:lstStyle/>
          <a:p>
            <a:pPr marL="457200" indent="-457200">
              <a:buFont typeface="+mj-lt"/>
              <a:buAutoNum type="arabicPeriod" startAt="5"/>
            </a:pPr>
            <a:r>
              <a:rPr lang="en-ZA" sz="2000" b="1" dirty="0"/>
              <a:t>South-South cooperation - </a:t>
            </a:r>
            <a:r>
              <a:rPr lang="en-ZA" sz="2000" dirty="0"/>
              <a:t>continue to use its membership and engagements with groupings of the South, such as the Non-Aligned Movement (NAM), Forum on China-Africa Cooperation (FOCAC), the Group of 77, and BRICS in order to advance the following:</a:t>
            </a:r>
          </a:p>
          <a:p>
            <a:pPr lvl="1"/>
            <a:r>
              <a:rPr lang="en-ZA" dirty="0"/>
              <a:t>support for foreign policy objectives</a:t>
            </a:r>
          </a:p>
          <a:p>
            <a:pPr lvl="1"/>
            <a:r>
              <a:rPr lang="en-US" dirty="0"/>
              <a:t>advocate for strong, mutually beneficial South-South cooperation</a:t>
            </a:r>
            <a:endParaRPr lang="en-ZA" dirty="0"/>
          </a:p>
          <a:p>
            <a:pPr lvl="1"/>
            <a:r>
              <a:rPr lang="en-US" dirty="0"/>
              <a:t>advocate for focused regional integration in the fast-growing markets</a:t>
            </a:r>
            <a:endParaRPr lang="en-ZA" dirty="0"/>
          </a:p>
          <a:p>
            <a:pPr lvl="1"/>
            <a:r>
              <a:rPr lang="en-US" dirty="0"/>
              <a:t>strengthen regional cooperation in areas of interest with countries of the South.</a:t>
            </a:r>
          </a:p>
          <a:p>
            <a:pPr marL="457200" lvl="1" indent="0">
              <a:buNone/>
            </a:pPr>
            <a:endParaRPr lang="en-ZA" dirty="0"/>
          </a:p>
          <a:p>
            <a:pPr marL="457200" indent="-457200">
              <a:buFont typeface="+mj-lt"/>
              <a:buAutoNum type="arabicPeriod" startAt="5"/>
            </a:pPr>
            <a:r>
              <a:rPr lang="en-ZA" sz="2000" b="1" dirty="0"/>
              <a:t>Cooperation with the countries of the North - </a:t>
            </a:r>
            <a:r>
              <a:rPr lang="en-ZA" sz="2000" dirty="0"/>
              <a:t>continue to facilitate and monitor the implementation of existing mechanisms such as the Joint Africa-EU Strategy, will develop a strategy on our engagements in the G20, which is one of the important forums for global economic policy coordination.</a:t>
            </a:r>
          </a:p>
          <a:p>
            <a:endParaRPr lang="en-ZA" sz="2000" dirty="0"/>
          </a:p>
        </p:txBody>
      </p:sp>
      <p:sp>
        <p:nvSpPr>
          <p:cNvPr id="6" name="Title 1"/>
          <p:cNvSpPr>
            <a:spLocks noGrp="1"/>
          </p:cNvSpPr>
          <p:nvPr>
            <p:ph type="title"/>
          </p:nvPr>
        </p:nvSpPr>
        <p:spPr>
          <a:xfrm>
            <a:off x="609600" y="3533"/>
            <a:ext cx="10972800" cy="914400"/>
          </a:xfrm>
        </p:spPr>
        <p:txBody>
          <a:bodyPr/>
          <a:lstStyle/>
          <a:p>
            <a:r>
              <a:rPr lang="en-ZA" sz="2800" u="sng" dirty="0"/>
              <a:t>APP FOCUS FOR 2020/21</a:t>
            </a:r>
          </a:p>
        </p:txBody>
      </p:sp>
      <p:sp>
        <p:nvSpPr>
          <p:cNvPr id="8" name="Rounded Rectangle 7"/>
          <p:cNvSpPr/>
          <p:nvPr/>
        </p:nvSpPr>
        <p:spPr bwMode="auto">
          <a:xfrm>
            <a:off x="0" y="1011900"/>
            <a:ext cx="3931920" cy="435900"/>
          </a:xfrm>
          <a:prstGeom prst="roundRect">
            <a:avLst/>
          </a:prstGeom>
          <a:solidFill>
            <a:schemeClr val="accent1"/>
          </a:solidFill>
          <a:ln w="28575" cap="flat" cmpd="sng" algn="ctr">
            <a:solidFill>
              <a:schemeClr val="tx1"/>
            </a:solidFill>
            <a:prstDash val="solid"/>
            <a:round/>
            <a:headEnd type="none" w="med" len="med"/>
            <a:tailEnd type="none" w="med" len="med"/>
          </a:ln>
          <a:effectLst/>
          <a:scene3d>
            <a:camera prst="orthographicFront">
              <a:rot lat="0" lon="0" rev="0"/>
            </a:camera>
            <a:lightRig rig="contrasting" dir="t">
              <a:rot lat="0" lon="0" rev="1500000"/>
            </a:lightRig>
          </a:scene3d>
          <a:sp3d prstMaterial="metal">
            <a:bevelT w="88900" h="88900"/>
          </a:sp3d>
        </p:spPr>
        <p:txBody>
          <a:bodyPr vert="horz" wrap="square" lIns="91440" tIns="45720" rIns="91440" bIns="45720" numCol="1" rtlCol="0" anchor="ctr" anchorCtr="0" compatLnSpc="1">
            <a:prstTxWarp prst="textNoShape">
              <a:avLst/>
            </a:prstTxWarp>
            <a:scene3d>
              <a:camera prst="orthographicFront"/>
              <a:lightRig rig="soft" dir="t">
                <a:rot lat="0" lon="0" rev="15600000"/>
              </a:lightRig>
            </a:scene3d>
            <a:sp3d extrusionH="57150" prstMaterial="softEdge">
              <a:bevelT w="25400" h="38100"/>
            </a:sp3d>
          </a:bodyPr>
          <a:lstStyle/>
          <a:p>
            <a:pPr marL="0" marR="0" indent="0" algn="ctr" defTabSz="914400" rtl="0" eaLnBrk="0" fontAlgn="base" latinLnBrk="0" hangingPunct="0">
              <a:lnSpc>
                <a:spcPct val="100000"/>
              </a:lnSpc>
              <a:spcBef>
                <a:spcPct val="0"/>
              </a:spcBef>
              <a:spcAft>
                <a:spcPct val="0"/>
              </a:spcAft>
              <a:buClrTx/>
              <a:buSzTx/>
              <a:buFontTx/>
              <a:buNone/>
              <a:tabLst/>
            </a:pPr>
            <a:r>
              <a:rPr lang="en-ZA" sz="2000" b="1" dirty="0">
                <a:ln>
                  <a:solidFill>
                    <a:schemeClr val="accent6">
                      <a:lumMod val="50000"/>
                    </a:schemeClr>
                  </a:solidFill>
                </a:ln>
                <a:solidFill>
                  <a:schemeClr val="accent4"/>
                </a:solidFill>
                <a:latin typeface="Footlight MT Light" panose="0204060206030A020304" pitchFamily="18" charset="0"/>
                <a:cs typeface="Myanmar Text" panose="020B0502040204020203" pitchFamily="34" charset="0"/>
              </a:rPr>
              <a:t>APP</a:t>
            </a:r>
            <a:r>
              <a:rPr kumimoji="0" lang="en-ZA" sz="2000" b="1" i="0" u="none" strike="noStrike" normalizeH="0" baseline="0" dirty="0">
                <a:ln>
                  <a:solidFill>
                    <a:schemeClr val="accent6">
                      <a:lumMod val="50000"/>
                    </a:schemeClr>
                  </a:solidFill>
                </a:ln>
                <a:solidFill>
                  <a:schemeClr val="accent4"/>
                </a:solidFill>
                <a:latin typeface="Footlight MT Light" panose="0204060206030A020304" pitchFamily="18" charset="0"/>
                <a:cs typeface="Myanmar Text" panose="020B0502040204020203" pitchFamily="34" charset="0"/>
              </a:rPr>
              <a:t> (page 14 - 16)</a:t>
            </a:r>
          </a:p>
        </p:txBody>
      </p:sp>
      <p:sp>
        <p:nvSpPr>
          <p:cNvPr id="2" name="Slide Number Placeholder 1"/>
          <p:cNvSpPr>
            <a:spLocks noGrp="1"/>
          </p:cNvSpPr>
          <p:nvPr>
            <p:ph type="sldNum" sz="quarter" idx="10"/>
          </p:nvPr>
        </p:nvSpPr>
        <p:spPr/>
        <p:txBody>
          <a:bodyPr/>
          <a:lstStyle/>
          <a:p>
            <a:fld id="{287AE35B-20C6-4856-BF47-50507ACB22F7}" type="slidenum">
              <a:rPr lang="en-ZA" smtClean="0"/>
              <a:pPr/>
              <a:t>19</a:t>
            </a:fld>
            <a:endParaRPr lang="en-ZA"/>
          </a:p>
        </p:txBody>
      </p:sp>
    </p:spTree>
    <p:extLst>
      <p:ext uri="{BB962C8B-B14F-4D97-AF65-F5344CB8AC3E}">
        <p14:creationId xmlns:p14="http://schemas.microsoft.com/office/powerpoint/2010/main" val="3485188345"/>
      </p:ext>
    </p:extLst>
  </p:cSld>
  <p:clrMapOvr>
    <a:masterClrMapping/>
  </p:clrMapOvr>
  <p:transition spd="slow">
    <p:rand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555095"/>
          </a:xfrm>
        </p:spPr>
        <p:txBody>
          <a:bodyPr/>
          <a:lstStyle/>
          <a:p>
            <a:r>
              <a:rPr lang="en-ZA" dirty="0"/>
              <a:t>PRESENTATION OUTLINE</a:t>
            </a:r>
          </a:p>
        </p:txBody>
      </p:sp>
      <p:sp>
        <p:nvSpPr>
          <p:cNvPr id="3" name="Content Placeholder 2"/>
          <p:cNvSpPr>
            <a:spLocks noGrp="1"/>
          </p:cNvSpPr>
          <p:nvPr>
            <p:ph idx="1"/>
          </p:nvPr>
        </p:nvSpPr>
        <p:spPr>
          <a:xfrm>
            <a:off x="533400" y="897467"/>
            <a:ext cx="10972800" cy="4809066"/>
          </a:xfrm>
        </p:spPr>
        <p:txBody>
          <a:bodyPr/>
          <a:lstStyle/>
          <a:p>
            <a:r>
              <a:rPr lang="en-ZA" dirty="0"/>
              <a:t>Introduction</a:t>
            </a:r>
          </a:p>
          <a:p>
            <a:r>
              <a:rPr lang="en-ZA" dirty="0"/>
              <a:t>Department Mandate</a:t>
            </a:r>
          </a:p>
          <a:p>
            <a:r>
              <a:rPr lang="en-ZA" dirty="0"/>
              <a:t>Planned policy initiatives</a:t>
            </a:r>
          </a:p>
          <a:p>
            <a:r>
              <a:rPr lang="en-ZA" dirty="0"/>
              <a:t>Vision, Mission, Values</a:t>
            </a:r>
          </a:p>
          <a:p>
            <a:r>
              <a:rPr lang="en-ZA" dirty="0"/>
              <a:t>Impact statement</a:t>
            </a:r>
          </a:p>
          <a:p>
            <a:r>
              <a:rPr lang="en-ZA" dirty="0"/>
              <a:t>Programme Structure</a:t>
            </a:r>
          </a:p>
          <a:p>
            <a:r>
              <a:rPr lang="en-ZA" dirty="0"/>
              <a:t>Department Planning Framework</a:t>
            </a:r>
          </a:p>
          <a:p>
            <a:r>
              <a:rPr lang="en-ZA" dirty="0"/>
              <a:t>Strategic Outcomes, Indicators and 5 year targets</a:t>
            </a:r>
          </a:p>
          <a:p>
            <a:r>
              <a:rPr lang="en-ZA" dirty="0"/>
              <a:t>Annual Performance Plan focus for 2020/21</a:t>
            </a:r>
          </a:p>
          <a:p>
            <a:r>
              <a:rPr lang="en-ZA" dirty="0"/>
              <a:t>Annual Performance Plan targets per programme for 2020/21</a:t>
            </a:r>
          </a:p>
          <a:p>
            <a:r>
              <a:rPr lang="en-ZA" dirty="0"/>
              <a:t>Financial Resources Plan</a:t>
            </a:r>
          </a:p>
          <a:p>
            <a:r>
              <a:rPr lang="en-ZA"/>
              <a:t>Human Resources</a:t>
            </a:r>
            <a:endParaRPr lang="en-ZA" dirty="0"/>
          </a:p>
          <a:p>
            <a:endParaRPr lang="en-ZA" dirty="0"/>
          </a:p>
          <a:p>
            <a:endParaRPr lang="en-ZA" dirty="0"/>
          </a:p>
        </p:txBody>
      </p:sp>
      <p:sp>
        <p:nvSpPr>
          <p:cNvPr id="4" name="Slide Number Placeholder 3"/>
          <p:cNvSpPr>
            <a:spLocks noGrp="1"/>
          </p:cNvSpPr>
          <p:nvPr>
            <p:ph type="sldNum" sz="quarter" idx="10"/>
          </p:nvPr>
        </p:nvSpPr>
        <p:spPr/>
        <p:txBody>
          <a:bodyPr/>
          <a:lstStyle/>
          <a:p>
            <a:pPr>
              <a:defRPr/>
            </a:pPr>
            <a:fld id="{B43C6651-82A5-4EF5-ABA3-1B68CFFA7A21}" type="slidenum">
              <a:rPr lang="en-US" smtClean="0"/>
              <a:pPr>
                <a:defRPr/>
              </a:pPr>
              <a:t>2</a:t>
            </a:fld>
            <a:endParaRPr lang="en-US"/>
          </a:p>
        </p:txBody>
      </p:sp>
    </p:spTree>
    <p:extLst>
      <p:ext uri="{BB962C8B-B14F-4D97-AF65-F5344CB8AC3E}">
        <p14:creationId xmlns:p14="http://schemas.microsoft.com/office/powerpoint/2010/main" val="3031413772"/>
      </p:ext>
    </p:extLst>
  </p:cSld>
  <p:clrMapOvr>
    <a:masterClrMapping/>
  </p:clrMapOvr>
  <p:transition spd="slow">
    <p:random/>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0867" y="2151710"/>
            <a:ext cx="11597640" cy="2152743"/>
          </a:xfrm>
        </p:spPr>
        <p:txBody>
          <a:bodyPr/>
          <a:lstStyle/>
          <a:p>
            <a:pPr marL="457200" lvl="0" indent="-457200">
              <a:buFont typeface="+mj-lt"/>
              <a:buAutoNum type="arabicPeriod" startAt="7"/>
            </a:pPr>
            <a:r>
              <a:rPr lang="en-ZA" sz="2000" b="1" dirty="0"/>
              <a:t>Communicating South Africa’s foreign policy - </a:t>
            </a:r>
            <a:r>
              <a:rPr lang="en-ZA" sz="2000" dirty="0"/>
              <a:t>will also utilise and expand its current communication platforms with a specific focus on taking “foreign policy to the people”. Will also ensure the timeous delivery of key messages to missions on global developments as it continues to value South Africa’s diplomatic missions as critical components in communicating South Africa’s foreign policy and acknowledges the pivotal role they play in branding and marketing the country. </a:t>
            </a:r>
          </a:p>
          <a:p>
            <a:pPr marL="0" indent="0">
              <a:buNone/>
            </a:pPr>
            <a:r>
              <a:rPr lang="en-GB" sz="2000" b="1" dirty="0"/>
              <a:t> </a:t>
            </a:r>
            <a:endParaRPr lang="en-ZA" sz="2000" dirty="0"/>
          </a:p>
          <a:p>
            <a:endParaRPr lang="en-ZA" sz="2000" dirty="0"/>
          </a:p>
        </p:txBody>
      </p:sp>
      <p:sp>
        <p:nvSpPr>
          <p:cNvPr id="6" name="Title 1"/>
          <p:cNvSpPr>
            <a:spLocks noGrp="1"/>
          </p:cNvSpPr>
          <p:nvPr>
            <p:ph type="title"/>
          </p:nvPr>
        </p:nvSpPr>
        <p:spPr>
          <a:xfrm>
            <a:off x="609600" y="3533"/>
            <a:ext cx="10972800" cy="914400"/>
          </a:xfrm>
        </p:spPr>
        <p:txBody>
          <a:bodyPr/>
          <a:lstStyle/>
          <a:p>
            <a:r>
              <a:rPr lang="en-ZA" sz="2800" u="sng" dirty="0"/>
              <a:t>APP FOCUS FOR 2020/21</a:t>
            </a:r>
          </a:p>
        </p:txBody>
      </p:sp>
      <p:sp>
        <p:nvSpPr>
          <p:cNvPr id="8" name="Rounded Rectangle 7"/>
          <p:cNvSpPr/>
          <p:nvPr/>
        </p:nvSpPr>
        <p:spPr bwMode="auto">
          <a:xfrm>
            <a:off x="0" y="1011900"/>
            <a:ext cx="3931920" cy="418967"/>
          </a:xfrm>
          <a:prstGeom prst="roundRect">
            <a:avLst/>
          </a:prstGeom>
          <a:solidFill>
            <a:schemeClr val="accent1"/>
          </a:solidFill>
          <a:ln w="28575" cap="flat" cmpd="sng" algn="ctr">
            <a:solidFill>
              <a:schemeClr val="tx1"/>
            </a:solidFill>
            <a:prstDash val="solid"/>
            <a:round/>
            <a:headEnd type="none" w="med" len="med"/>
            <a:tailEnd type="none" w="med" len="med"/>
          </a:ln>
          <a:effectLst/>
          <a:scene3d>
            <a:camera prst="orthographicFront">
              <a:rot lat="0" lon="0" rev="0"/>
            </a:camera>
            <a:lightRig rig="contrasting" dir="t">
              <a:rot lat="0" lon="0" rev="1500000"/>
            </a:lightRig>
          </a:scene3d>
          <a:sp3d prstMaterial="metal">
            <a:bevelT w="88900" h="88900"/>
          </a:sp3d>
        </p:spPr>
        <p:txBody>
          <a:bodyPr vert="horz" wrap="square" lIns="91440" tIns="45720" rIns="91440" bIns="45720" numCol="1" rtlCol="0" anchor="ctr" anchorCtr="0" compatLnSpc="1">
            <a:prstTxWarp prst="textNoShape">
              <a:avLst/>
            </a:prstTxWarp>
            <a:scene3d>
              <a:camera prst="orthographicFront"/>
              <a:lightRig rig="soft" dir="t">
                <a:rot lat="0" lon="0" rev="15600000"/>
              </a:lightRig>
            </a:scene3d>
            <a:sp3d extrusionH="57150" prstMaterial="softEdge">
              <a:bevelT w="25400" h="38100"/>
            </a:sp3d>
          </a:bodyPr>
          <a:lstStyle/>
          <a:p>
            <a:pPr marL="0" marR="0" indent="0" algn="ctr" defTabSz="914400" rtl="0" eaLnBrk="0" fontAlgn="base" latinLnBrk="0" hangingPunct="0">
              <a:lnSpc>
                <a:spcPct val="100000"/>
              </a:lnSpc>
              <a:spcBef>
                <a:spcPct val="0"/>
              </a:spcBef>
              <a:spcAft>
                <a:spcPct val="0"/>
              </a:spcAft>
              <a:buClrTx/>
              <a:buSzTx/>
              <a:buFontTx/>
              <a:buNone/>
              <a:tabLst/>
            </a:pPr>
            <a:r>
              <a:rPr lang="en-ZA" sz="2000" b="1" dirty="0">
                <a:ln>
                  <a:solidFill>
                    <a:schemeClr val="accent6">
                      <a:lumMod val="50000"/>
                    </a:schemeClr>
                  </a:solidFill>
                </a:ln>
                <a:solidFill>
                  <a:schemeClr val="accent4"/>
                </a:solidFill>
                <a:latin typeface="Footlight MT Light" panose="0204060206030A020304" pitchFamily="18" charset="0"/>
                <a:cs typeface="Myanmar Text" panose="020B0502040204020203" pitchFamily="34" charset="0"/>
              </a:rPr>
              <a:t>APP</a:t>
            </a:r>
            <a:r>
              <a:rPr kumimoji="0" lang="en-ZA" sz="2000" b="1" i="0" u="none" strike="noStrike" normalizeH="0" baseline="0" dirty="0">
                <a:ln>
                  <a:solidFill>
                    <a:schemeClr val="accent6">
                      <a:lumMod val="50000"/>
                    </a:schemeClr>
                  </a:solidFill>
                </a:ln>
                <a:solidFill>
                  <a:schemeClr val="accent4"/>
                </a:solidFill>
                <a:latin typeface="Footlight MT Light" panose="0204060206030A020304" pitchFamily="18" charset="0"/>
                <a:cs typeface="Myanmar Text" panose="020B0502040204020203" pitchFamily="34" charset="0"/>
              </a:rPr>
              <a:t> (page 14 - 16)</a:t>
            </a:r>
          </a:p>
        </p:txBody>
      </p:sp>
      <p:sp>
        <p:nvSpPr>
          <p:cNvPr id="2" name="Slide Number Placeholder 1"/>
          <p:cNvSpPr>
            <a:spLocks noGrp="1"/>
          </p:cNvSpPr>
          <p:nvPr>
            <p:ph type="sldNum" sz="quarter" idx="10"/>
          </p:nvPr>
        </p:nvSpPr>
        <p:spPr/>
        <p:txBody>
          <a:bodyPr/>
          <a:lstStyle/>
          <a:p>
            <a:fld id="{287AE35B-20C6-4856-BF47-50507ACB22F7}" type="slidenum">
              <a:rPr lang="en-ZA" smtClean="0"/>
              <a:pPr/>
              <a:t>20</a:t>
            </a:fld>
            <a:endParaRPr lang="en-ZA"/>
          </a:p>
        </p:txBody>
      </p:sp>
    </p:spTree>
    <p:extLst>
      <p:ext uri="{BB962C8B-B14F-4D97-AF65-F5344CB8AC3E}">
        <p14:creationId xmlns:p14="http://schemas.microsoft.com/office/powerpoint/2010/main" val="3083853114"/>
      </p:ext>
    </p:extLst>
  </p:cSld>
  <p:clrMapOvr>
    <a:masterClrMapping/>
  </p:clrMapOvr>
  <p:transition spd="slow">
    <p:random/>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 y="1493640"/>
            <a:ext cx="11795760" cy="4977420"/>
          </a:xfrm>
          <a:solidFill>
            <a:schemeClr val="bg1"/>
          </a:solidFill>
        </p:spPr>
        <p:txBody>
          <a:bodyPr/>
          <a:lstStyle/>
          <a:p>
            <a:pPr marL="0" lvl="0" indent="0">
              <a:spcBef>
                <a:spcPts val="0"/>
              </a:spcBef>
              <a:buNone/>
            </a:pPr>
            <a:r>
              <a:rPr lang="en-ZA" sz="1900" b="1" dirty="0"/>
              <a:t>Building a better DIRCO</a:t>
            </a:r>
            <a:endParaRPr lang="en-ZA" sz="1900" dirty="0"/>
          </a:p>
          <a:p>
            <a:pPr marL="457200" lvl="0" indent="-457200">
              <a:spcBef>
                <a:spcPts val="0"/>
              </a:spcBef>
              <a:buFont typeface="+mj-lt"/>
              <a:buAutoNum type="arabicPeriod"/>
            </a:pPr>
            <a:r>
              <a:rPr lang="en-GB" sz="1900" dirty="0"/>
              <a:t>placing human resources and development at the centre of developing a capable and ethical workforce; </a:t>
            </a:r>
          </a:p>
          <a:p>
            <a:pPr marL="457200" lvl="0" indent="-457200">
              <a:spcBef>
                <a:spcPts val="0"/>
              </a:spcBef>
              <a:buFont typeface="+mj-lt"/>
              <a:buAutoNum type="arabicPeriod"/>
            </a:pPr>
            <a:endParaRPr lang="en-ZA" sz="1900" dirty="0"/>
          </a:p>
          <a:p>
            <a:pPr marL="457200" lvl="0" indent="-457200" fontAlgn="ctr">
              <a:spcBef>
                <a:spcPts val="0"/>
              </a:spcBef>
              <a:buFont typeface="+mj-lt"/>
              <a:buAutoNum type="arabicPeriod"/>
            </a:pPr>
            <a:r>
              <a:rPr lang="en-ZA" sz="1900" dirty="0"/>
              <a:t>effective HR management to ensure that adequate  and sufficient skilled resources are in place and that performance is monitored;</a:t>
            </a:r>
          </a:p>
          <a:p>
            <a:pPr marL="457200" lvl="0" indent="-457200" fontAlgn="ctr">
              <a:spcBef>
                <a:spcPts val="0"/>
              </a:spcBef>
              <a:buFont typeface="+mj-lt"/>
              <a:buAutoNum type="arabicPeriod"/>
            </a:pPr>
            <a:endParaRPr lang="en-ZA" sz="1900" dirty="0"/>
          </a:p>
          <a:p>
            <a:pPr marL="457200" lvl="0" indent="-457200">
              <a:spcBef>
                <a:spcPts val="0"/>
              </a:spcBef>
              <a:buFont typeface="+mj-lt"/>
              <a:buAutoNum type="arabicPeriod"/>
            </a:pPr>
            <a:r>
              <a:rPr lang="en-GB" sz="1900" dirty="0"/>
              <a:t>rebuilding an organisational culture guided by a shared vision and new values; reviewing the organisational structure</a:t>
            </a:r>
          </a:p>
          <a:p>
            <a:pPr marL="457200" lvl="0" indent="-457200">
              <a:spcBef>
                <a:spcPts val="0"/>
              </a:spcBef>
              <a:buFont typeface="+mj-lt"/>
              <a:buAutoNum type="arabicPeriod"/>
            </a:pPr>
            <a:endParaRPr lang="en-ZA" sz="1900" dirty="0"/>
          </a:p>
          <a:p>
            <a:pPr marL="457200" lvl="0" indent="-457200">
              <a:spcBef>
                <a:spcPts val="0"/>
              </a:spcBef>
              <a:buFont typeface="+mj-lt"/>
              <a:buAutoNum type="arabicPeriod"/>
            </a:pPr>
            <a:r>
              <a:rPr lang="en-GB" sz="1900" dirty="0"/>
              <a:t>implementing effective financial management through the application of good financial management systems, including management accounting, financial accounting, supply chain management, risk and internal controls in line with the requirements of the PFMA.</a:t>
            </a:r>
          </a:p>
          <a:p>
            <a:pPr marL="457200" lvl="0" indent="-457200">
              <a:spcBef>
                <a:spcPts val="0"/>
              </a:spcBef>
              <a:buFont typeface="+mj-lt"/>
              <a:buAutoNum type="arabicPeriod"/>
            </a:pPr>
            <a:endParaRPr lang="en-ZA" sz="1900" dirty="0"/>
          </a:p>
          <a:p>
            <a:pPr marL="457200" lvl="0" indent="-457200">
              <a:spcBef>
                <a:spcPts val="0"/>
              </a:spcBef>
              <a:buFont typeface="+mj-lt"/>
              <a:buAutoNum type="arabicPeriod"/>
            </a:pPr>
            <a:r>
              <a:rPr lang="en-GB" sz="1900" dirty="0"/>
              <a:t>digital </a:t>
            </a:r>
            <a:r>
              <a:rPr lang="en-ZA" sz="1900" dirty="0"/>
              <a:t>enhancement </a:t>
            </a:r>
            <a:r>
              <a:rPr lang="en-GB" sz="1900" dirty="0"/>
              <a:t>of business capabilities to enable efficient delivery of the Department’s mandate in a smart and secure manner;</a:t>
            </a:r>
          </a:p>
          <a:p>
            <a:pPr marL="457200" lvl="0" indent="-457200">
              <a:spcBef>
                <a:spcPts val="0"/>
              </a:spcBef>
              <a:buFont typeface="+mj-lt"/>
              <a:buAutoNum type="arabicPeriod"/>
            </a:pPr>
            <a:endParaRPr lang="en-ZA" sz="1900" dirty="0"/>
          </a:p>
          <a:p>
            <a:pPr marL="457200" lvl="0" indent="-457200">
              <a:spcBef>
                <a:spcPts val="0"/>
              </a:spcBef>
              <a:buFont typeface="+mj-lt"/>
              <a:buAutoNum type="arabicPeriod"/>
            </a:pPr>
            <a:r>
              <a:rPr lang="en-ZA" sz="1900" dirty="0"/>
              <a:t>consistently delivering high-quality services.</a:t>
            </a:r>
          </a:p>
        </p:txBody>
      </p:sp>
      <p:sp>
        <p:nvSpPr>
          <p:cNvPr id="6" name="Title 1"/>
          <p:cNvSpPr>
            <a:spLocks noGrp="1"/>
          </p:cNvSpPr>
          <p:nvPr>
            <p:ph type="title"/>
          </p:nvPr>
        </p:nvSpPr>
        <p:spPr>
          <a:xfrm>
            <a:off x="609600" y="3533"/>
            <a:ext cx="10972800" cy="914400"/>
          </a:xfrm>
        </p:spPr>
        <p:txBody>
          <a:bodyPr/>
          <a:lstStyle/>
          <a:p>
            <a:r>
              <a:rPr lang="en-ZA" sz="2800" u="sng" dirty="0"/>
              <a:t>APP FOCUS FOR 2020/21</a:t>
            </a:r>
          </a:p>
        </p:txBody>
      </p:sp>
      <p:sp>
        <p:nvSpPr>
          <p:cNvPr id="9" name="Rounded Rectangle 8"/>
          <p:cNvSpPr/>
          <p:nvPr/>
        </p:nvSpPr>
        <p:spPr bwMode="auto">
          <a:xfrm>
            <a:off x="0" y="808700"/>
            <a:ext cx="3931920" cy="435900"/>
          </a:xfrm>
          <a:prstGeom prst="roundRect">
            <a:avLst/>
          </a:prstGeom>
          <a:solidFill>
            <a:schemeClr val="accent1"/>
          </a:solidFill>
          <a:ln w="28575" cap="flat" cmpd="sng" algn="ctr">
            <a:solidFill>
              <a:schemeClr val="tx1"/>
            </a:solidFill>
            <a:prstDash val="solid"/>
            <a:round/>
            <a:headEnd type="none" w="med" len="med"/>
            <a:tailEnd type="none" w="med" len="med"/>
          </a:ln>
          <a:effectLst/>
          <a:scene3d>
            <a:camera prst="orthographicFront">
              <a:rot lat="0" lon="0" rev="0"/>
            </a:camera>
            <a:lightRig rig="contrasting" dir="t">
              <a:rot lat="0" lon="0" rev="1500000"/>
            </a:lightRig>
          </a:scene3d>
          <a:sp3d prstMaterial="metal">
            <a:bevelT w="88900" h="88900"/>
          </a:sp3d>
        </p:spPr>
        <p:txBody>
          <a:bodyPr vert="horz" wrap="square" lIns="91440" tIns="45720" rIns="91440" bIns="45720" numCol="1" rtlCol="0" anchor="ctr" anchorCtr="0" compatLnSpc="1">
            <a:prstTxWarp prst="textNoShape">
              <a:avLst/>
            </a:prstTxWarp>
            <a:scene3d>
              <a:camera prst="orthographicFront"/>
              <a:lightRig rig="soft" dir="t">
                <a:rot lat="0" lon="0" rev="15600000"/>
              </a:lightRig>
            </a:scene3d>
            <a:sp3d extrusionH="57150" prstMaterial="softEdge">
              <a:bevelT w="25400" h="38100"/>
            </a:sp3d>
          </a:bodyPr>
          <a:lstStyle/>
          <a:p>
            <a:pPr marL="0" marR="0" indent="0" algn="ctr" defTabSz="914400" rtl="0" eaLnBrk="0" fontAlgn="base" latinLnBrk="0" hangingPunct="0">
              <a:lnSpc>
                <a:spcPct val="100000"/>
              </a:lnSpc>
              <a:spcBef>
                <a:spcPct val="0"/>
              </a:spcBef>
              <a:spcAft>
                <a:spcPct val="0"/>
              </a:spcAft>
              <a:buClrTx/>
              <a:buSzTx/>
              <a:buFontTx/>
              <a:buNone/>
              <a:tabLst/>
            </a:pPr>
            <a:r>
              <a:rPr lang="en-ZA" sz="2000" b="1" dirty="0">
                <a:ln>
                  <a:solidFill>
                    <a:schemeClr val="accent6">
                      <a:lumMod val="50000"/>
                    </a:schemeClr>
                  </a:solidFill>
                </a:ln>
                <a:solidFill>
                  <a:schemeClr val="accent4"/>
                </a:solidFill>
                <a:latin typeface="Footlight MT Light" panose="0204060206030A020304" pitchFamily="18" charset="0"/>
                <a:cs typeface="Myanmar Text" panose="020B0502040204020203" pitchFamily="34" charset="0"/>
              </a:rPr>
              <a:t>APP</a:t>
            </a:r>
            <a:r>
              <a:rPr kumimoji="0" lang="en-ZA" sz="2000" b="1" i="0" u="none" strike="noStrike" normalizeH="0" baseline="0" dirty="0">
                <a:ln>
                  <a:solidFill>
                    <a:schemeClr val="accent6">
                      <a:lumMod val="50000"/>
                    </a:schemeClr>
                  </a:solidFill>
                </a:ln>
                <a:solidFill>
                  <a:schemeClr val="accent4"/>
                </a:solidFill>
                <a:latin typeface="Footlight MT Light" panose="0204060206030A020304" pitchFamily="18" charset="0"/>
                <a:cs typeface="Myanmar Text" panose="020B0502040204020203" pitchFamily="34" charset="0"/>
              </a:rPr>
              <a:t> (page 14 - 16)</a:t>
            </a:r>
          </a:p>
        </p:txBody>
      </p:sp>
      <p:sp>
        <p:nvSpPr>
          <p:cNvPr id="2" name="Slide Number Placeholder 1"/>
          <p:cNvSpPr>
            <a:spLocks noGrp="1"/>
          </p:cNvSpPr>
          <p:nvPr>
            <p:ph type="sldNum" sz="quarter" idx="10"/>
          </p:nvPr>
        </p:nvSpPr>
        <p:spPr/>
        <p:txBody>
          <a:bodyPr/>
          <a:lstStyle/>
          <a:p>
            <a:fld id="{287AE35B-20C6-4856-BF47-50507ACB22F7}" type="slidenum">
              <a:rPr lang="en-ZA" smtClean="0"/>
              <a:pPr/>
              <a:t>21</a:t>
            </a:fld>
            <a:endParaRPr lang="en-ZA"/>
          </a:p>
        </p:txBody>
      </p:sp>
    </p:spTree>
    <p:extLst>
      <p:ext uri="{BB962C8B-B14F-4D97-AF65-F5344CB8AC3E}">
        <p14:creationId xmlns:p14="http://schemas.microsoft.com/office/powerpoint/2010/main" val="3147280054"/>
      </p:ext>
    </p:extLst>
  </p:cSld>
  <p:clrMapOvr>
    <a:masterClrMapping/>
  </p:clrMapOvr>
  <p:transition spd="slow">
    <p:random/>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459"/>
            <a:ext cx="10972800" cy="914400"/>
          </a:xfrm>
        </p:spPr>
        <p:txBody>
          <a:bodyPr/>
          <a:lstStyle/>
          <a:p>
            <a:r>
              <a:rPr lang="en-ZA" sz="2800" u="sng" dirty="0">
                <a:solidFill>
                  <a:srgbClr val="003300"/>
                </a:solidFill>
              </a:rPr>
              <a:t>PROGRAMME 1: ADMINISTRATION</a:t>
            </a:r>
          </a:p>
        </p:txBody>
      </p:sp>
      <p:sp>
        <p:nvSpPr>
          <p:cNvPr id="6" name="Content Placeholder 5"/>
          <p:cNvSpPr>
            <a:spLocks noGrp="1"/>
          </p:cNvSpPr>
          <p:nvPr>
            <p:ph idx="1"/>
          </p:nvPr>
        </p:nvSpPr>
        <p:spPr>
          <a:xfrm>
            <a:off x="139700" y="1770789"/>
            <a:ext cx="11536680" cy="4630272"/>
          </a:xfrm>
          <a:solidFill>
            <a:schemeClr val="bg1"/>
          </a:solidFill>
        </p:spPr>
        <p:txBody>
          <a:bodyPr/>
          <a:lstStyle/>
          <a:p>
            <a:pPr marL="457200" indent="-457200">
              <a:buFont typeface="+mj-lt"/>
              <a:buAutoNum type="arabicPeriod"/>
            </a:pPr>
            <a:r>
              <a:rPr lang="en-ZA" sz="2000" kern="1200" dirty="0"/>
              <a:t>Adopted Digital Transformation Strategy</a:t>
            </a:r>
          </a:p>
          <a:p>
            <a:pPr marL="457200" indent="-457200">
              <a:buFont typeface="+mj-lt"/>
              <a:buAutoNum type="arabicPeriod"/>
            </a:pPr>
            <a:endParaRPr lang="en-ZA" sz="2000" kern="1200" dirty="0"/>
          </a:p>
          <a:p>
            <a:pPr marL="457200" indent="-457200" fontAlgn="auto">
              <a:spcBef>
                <a:spcPts val="0"/>
              </a:spcBef>
              <a:spcAft>
                <a:spcPts val="0"/>
              </a:spcAft>
              <a:buFont typeface="+mj-lt"/>
              <a:buAutoNum type="arabicPeriod"/>
              <a:defRPr/>
            </a:pPr>
            <a:r>
              <a:rPr lang="en-ZA" sz="2000" kern="1200" dirty="0"/>
              <a:t>Modernisation of ICT Infrastructure </a:t>
            </a:r>
          </a:p>
          <a:p>
            <a:pPr marL="457200" indent="-457200" fontAlgn="auto">
              <a:spcBef>
                <a:spcPts val="0"/>
              </a:spcBef>
              <a:spcAft>
                <a:spcPts val="0"/>
              </a:spcAft>
              <a:buFont typeface="+mj-lt"/>
              <a:buAutoNum type="arabicPeriod"/>
              <a:defRPr/>
            </a:pPr>
            <a:endParaRPr lang="en-ZA" sz="2000" kern="1200" dirty="0"/>
          </a:p>
          <a:p>
            <a:pPr marL="457200" indent="-457200">
              <a:buFont typeface="+mj-lt"/>
              <a:buAutoNum type="arabicPeriod"/>
            </a:pPr>
            <a:r>
              <a:rPr lang="en-ZA" sz="2000" kern="1200" dirty="0"/>
              <a:t>Unqualified audit opinion</a:t>
            </a:r>
          </a:p>
          <a:p>
            <a:pPr marL="457200" indent="-457200">
              <a:buFont typeface="+mj-lt"/>
              <a:buAutoNum type="arabicPeriod"/>
            </a:pPr>
            <a:endParaRPr lang="en-ZA" sz="2000" kern="1200" dirty="0"/>
          </a:p>
          <a:p>
            <a:pPr marL="457200" indent="-457200">
              <a:buFont typeface="+mj-lt"/>
              <a:buAutoNum type="arabicPeriod"/>
            </a:pPr>
            <a:r>
              <a:rPr lang="en-ZA" sz="2000" kern="1200" dirty="0"/>
              <a:t>Centre of excellence in foreign service training</a:t>
            </a:r>
          </a:p>
          <a:p>
            <a:pPr marL="457200" indent="-457200">
              <a:buFont typeface="+mj-lt"/>
              <a:buAutoNum type="arabicPeriod"/>
            </a:pPr>
            <a:endParaRPr lang="en-ZA" sz="2000" kern="1200" dirty="0"/>
          </a:p>
          <a:p>
            <a:pPr marL="457200" indent="-457200">
              <a:buFont typeface="+mj-lt"/>
              <a:buAutoNum type="arabicPeriod"/>
            </a:pPr>
            <a:r>
              <a:rPr lang="en-ZA" sz="2000" kern="1200" dirty="0"/>
              <a:t>Mainstream gender, youth &amp; people with disabilities</a:t>
            </a:r>
          </a:p>
          <a:p>
            <a:pPr marL="457200" indent="-457200">
              <a:buFont typeface="+mj-lt"/>
              <a:buAutoNum type="arabicPeriod"/>
            </a:pPr>
            <a:endParaRPr lang="en-ZA" sz="2000" kern="1200" dirty="0"/>
          </a:p>
          <a:p>
            <a:pPr marL="457200" indent="-457200">
              <a:buFont typeface="+mj-lt"/>
              <a:buAutoNum type="arabicPeriod"/>
            </a:pPr>
            <a:r>
              <a:rPr lang="en-ZA" sz="2000" kern="1200" dirty="0"/>
              <a:t>Formulate codes, directives and regulations for the Foreign Service Act, as may be appropriate</a:t>
            </a:r>
          </a:p>
          <a:p>
            <a:pPr marL="457200" indent="-457200">
              <a:buFont typeface="+mj-lt"/>
              <a:buAutoNum type="arabicPeriod"/>
            </a:pPr>
            <a:endParaRPr lang="en-ZA" sz="2000" kern="1200" dirty="0"/>
          </a:p>
          <a:p>
            <a:pPr marL="457200" indent="-457200">
              <a:buFont typeface="+mj-lt"/>
              <a:buAutoNum type="arabicPeriod"/>
            </a:pPr>
            <a:r>
              <a:rPr lang="en-ZA" sz="2000" kern="1200" dirty="0"/>
              <a:t>Legal advice and services provided in respect of international and domestic law</a:t>
            </a:r>
            <a:endParaRPr lang="en-ZA" sz="2000" dirty="0"/>
          </a:p>
        </p:txBody>
      </p:sp>
      <p:sp>
        <p:nvSpPr>
          <p:cNvPr id="4" name="Rounded Rectangle 3"/>
          <p:cNvSpPr/>
          <p:nvPr/>
        </p:nvSpPr>
        <p:spPr bwMode="auto">
          <a:xfrm>
            <a:off x="0" y="1259362"/>
            <a:ext cx="12192000" cy="511427"/>
          </a:xfrm>
          <a:prstGeom prst="roundRect">
            <a:avLst/>
          </a:prstGeom>
          <a:solidFill>
            <a:srgbClr val="EBFBEB"/>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ZA" sz="20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Provide strategic leadership, management and support services to the department</a:t>
            </a:r>
          </a:p>
        </p:txBody>
      </p:sp>
      <p:sp>
        <p:nvSpPr>
          <p:cNvPr id="8" name="Rounded Rectangle 7"/>
          <p:cNvSpPr/>
          <p:nvPr/>
        </p:nvSpPr>
        <p:spPr bwMode="auto">
          <a:xfrm>
            <a:off x="0" y="723314"/>
            <a:ext cx="3931920" cy="386980"/>
          </a:xfrm>
          <a:prstGeom prst="roundRect">
            <a:avLst/>
          </a:prstGeom>
          <a:solidFill>
            <a:schemeClr val="accent1"/>
          </a:solidFill>
          <a:ln w="28575" cap="flat" cmpd="sng" algn="ctr">
            <a:solidFill>
              <a:schemeClr val="tx1"/>
            </a:solidFill>
            <a:prstDash val="solid"/>
            <a:round/>
            <a:headEnd type="none" w="med" len="med"/>
            <a:tailEnd type="none" w="med" len="med"/>
          </a:ln>
          <a:effectLst/>
          <a:scene3d>
            <a:camera prst="orthographicFront">
              <a:rot lat="0" lon="0" rev="0"/>
            </a:camera>
            <a:lightRig rig="contrasting" dir="t">
              <a:rot lat="0" lon="0" rev="1500000"/>
            </a:lightRig>
          </a:scene3d>
          <a:sp3d prstMaterial="metal">
            <a:bevelT w="88900" h="88900"/>
          </a:sp3d>
        </p:spPr>
        <p:txBody>
          <a:bodyPr vert="horz" wrap="square" lIns="91440" tIns="45720" rIns="91440" bIns="45720" numCol="1" rtlCol="0" anchor="ctr" anchorCtr="0" compatLnSpc="1">
            <a:prstTxWarp prst="textNoShape">
              <a:avLst/>
            </a:prstTxWarp>
            <a:scene3d>
              <a:camera prst="orthographicFront"/>
              <a:lightRig rig="soft" dir="t">
                <a:rot lat="0" lon="0" rev="15600000"/>
              </a:lightRig>
            </a:scene3d>
            <a:sp3d extrusionH="57150" prstMaterial="softEdge">
              <a:bevelT w="25400" h="38100"/>
            </a:sp3d>
          </a:bodyPr>
          <a:lstStyle/>
          <a:p>
            <a:pPr marL="0" marR="0" indent="0" algn="ctr" defTabSz="914400" rtl="0" eaLnBrk="0" fontAlgn="base" latinLnBrk="0" hangingPunct="0">
              <a:lnSpc>
                <a:spcPct val="100000"/>
              </a:lnSpc>
              <a:spcBef>
                <a:spcPct val="0"/>
              </a:spcBef>
              <a:spcAft>
                <a:spcPct val="0"/>
              </a:spcAft>
              <a:buClrTx/>
              <a:buSzTx/>
              <a:buFontTx/>
              <a:buNone/>
              <a:tabLst/>
            </a:pPr>
            <a:r>
              <a:rPr lang="en-ZA" sz="2000" b="1" dirty="0">
                <a:ln>
                  <a:solidFill>
                    <a:schemeClr val="accent6">
                      <a:lumMod val="50000"/>
                    </a:schemeClr>
                  </a:solidFill>
                </a:ln>
                <a:solidFill>
                  <a:schemeClr val="accent4"/>
                </a:solidFill>
                <a:latin typeface="Footlight MT Light" panose="0204060206030A020304" pitchFamily="18" charset="0"/>
                <a:cs typeface="Myanmar Text" panose="020B0502040204020203" pitchFamily="34" charset="0"/>
              </a:rPr>
              <a:t>APP</a:t>
            </a:r>
            <a:r>
              <a:rPr kumimoji="0" lang="en-ZA" sz="2000" b="1" i="0" u="none" strike="noStrike" normalizeH="0" baseline="0" dirty="0">
                <a:ln>
                  <a:solidFill>
                    <a:schemeClr val="accent6">
                      <a:lumMod val="50000"/>
                    </a:schemeClr>
                  </a:solidFill>
                </a:ln>
                <a:solidFill>
                  <a:schemeClr val="accent4"/>
                </a:solidFill>
                <a:latin typeface="Footlight MT Light" panose="0204060206030A020304" pitchFamily="18" charset="0"/>
                <a:cs typeface="Myanmar Text" panose="020B0502040204020203" pitchFamily="34" charset="0"/>
              </a:rPr>
              <a:t> (page 40- </a:t>
            </a:r>
            <a:r>
              <a:rPr lang="en-ZA" sz="2000" b="1" dirty="0">
                <a:ln>
                  <a:solidFill>
                    <a:schemeClr val="accent6">
                      <a:lumMod val="50000"/>
                    </a:schemeClr>
                  </a:solidFill>
                </a:ln>
                <a:solidFill>
                  <a:schemeClr val="accent4"/>
                </a:solidFill>
                <a:latin typeface="Footlight MT Light" panose="0204060206030A020304" pitchFamily="18" charset="0"/>
                <a:cs typeface="Myanmar Text" panose="020B0502040204020203" pitchFamily="34" charset="0"/>
              </a:rPr>
              <a:t>4</a:t>
            </a:r>
            <a:r>
              <a:rPr kumimoji="0" lang="en-ZA" sz="2000" b="1" i="0" u="none" strike="noStrike" normalizeH="0" baseline="0" dirty="0">
                <a:ln>
                  <a:solidFill>
                    <a:schemeClr val="accent6">
                      <a:lumMod val="50000"/>
                    </a:schemeClr>
                  </a:solidFill>
                </a:ln>
                <a:solidFill>
                  <a:schemeClr val="accent4"/>
                </a:solidFill>
                <a:latin typeface="Footlight MT Light" panose="0204060206030A020304" pitchFamily="18" charset="0"/>
                <a:cs typeface="Myanmar Text" panose="020B0502040204020203" pitchFamily="34" charset="0"/>
              </a:rPr>
              <a:t>6)</a:t>
            </a:r>
          </a:p>
        </p:txBody>
      </p:sp>
      <p:sp>
        <p:nvSpPr>
          <p:cNvPr id="3" name="Slide Number Placeholder 2"/>
          <p:cNvSpPr>
            <a:spLocks noGrp="1"/>
          </p:cNvSpPr>
          <p:nvPr>
            <p:ph type="sldNum" sz="quarter" idx="10"/>
          </p:nvPr>
        </p:nvSpPr>
        <p:spPr/>
        <p:txBody>
          <a:bodyPr/>
          <a:lstStyle/>
          <a:p>
            <a:fld id="{287AE35B-20C6-4856-BF47-50507ACB22F7}" type="slidenum">
              <a:rPr lang="en-ZA" smtClean="0"/>
              <a:pPr/>
              <a:t>22</a:t>
            </a:fld>
            <a:endParaRPr lang="en-ZA"/>
          </a:p>
        </p:txBody>
      </p:sp>
    </p:spTree>
    <p:extLst>
      <p:ext uri="{BB962C8B-B14F-4D97-AF65-F5344CB8AC3E}">
        <p14:creationId xmlns:p14="http://schemas.microsoft.com/office/powerpoint/2010/main" val="511361044"/>
      </p:ext>
    </p:extLst>
  </p:cSld>
  <p:clrMapOvr>
    <a:masterClrMapping/>
  </p:clrMapOvr>
  <p:transition spd="slow">
    <p:random/>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3399"/>
            <a:ext cx="10972800" cy="914400"/>
          </a:xfrm>
        </p:spPr>
        <p:txBody>
          <a:bodyPr/>
          <a:lstStyle/>
          <a:p>
            <a:r>
              <a:rPr lang="en-ZA" sz="2800" u="sng" dirty="0">
                <a:solidFill>
                  <a:srgbClr val="003300"/>
                </a:solidFill>
              </a:rPr>
              <a:t>PROGRAMME 2: INTERNATIONAL RELATIONS</a:t>
            </a:r>
          </a:p>
        </p:txBody>
      </p:sp>
      <p:sp>
        <p:nvSpPr>
          <p:cNvPr id="6" name="Content Placeholder 5"/>
          <p:cNvSpPr>
            <a:spLocks noGrp="1"/>
          </p:cNvSpPr>
          <p:nvPr>
            <p:ph idx="1"/>
          </p:nvPr>
        </p:nvSpPr>
        <p:spPr>
          <a:xfrm>
            <a:off x="212912" y="1937784"/>
            <a:ext cx="11766176" cy="4501630"/>
          </a:xfrm>
          <a:solidFill>
            <a:schemeClr val="bg1"/>
          </a:solidFill>
        </p:spPr>
        <p:txBody>
          <a:bodyPr/>
          <a:lstStyle/>
          <a:p>
            <a:pPr marL="457200" indent="-457200" defTabSz="914378" fontAlgn="auto">
              <a:spcBef>
                <a:spcPts val="0"/>
              </a:spcBef>
              <a:spcAft>
                <a:spcPts val="0"/>
              </a:spcAft>
              <a:buFont typeface="+mj-lt"/>
              <a:buAutoNum type="arabicPeriod"/>
              <a:defRPr/>
            </a:pPr>
            <a:r>
              <a:rPr lang="en-ZA" sz="2000" kern="1200" dirty="0"/>
              <a:t>100% of  structured mechanisms reviewed</a:t>
            </a:r>
          </a:p>
          <a:p>
            <a:pPr marL="457200" indent="-457200" defTabSz="914378" fontAlgn="auto">
              <a:spcBef>
                <a:spcPts val="0"/>
              </a:spcBef>
              <a:spcAft>
                <a:spcPts val="0"/>
              </a:spcAft>
              <a:buFont typeface="+mj-lt"/>
              <a:buAutoNum type="arabicPeriod"/>
              <a:defRPr/>
            </a:pPr>
            <a:endParaRPr lang="en-ZA" sz="2000" kern="1200" dirty="0"/>
          </a:p>
          <a:p>
            <a:pPr marL="457200" indent="-457200" defTabSz="914378" fontAlgn="auto">
              <a:spcBef>
                <a:spcPts val="0"/>
              </a:spcBef>
              <a:spcAft>
                <a:spcPts val="0"/>
              </a:spcAft>
              <a:buFont typeface="+mj-lt"/>
              <a:buAutoNum type="arabicPeriod"/>
              <a:defRPr/>
            </a:pPr>
            <a:r>
              <a:rPr lang="en-ZA" sz="2000" kern="1200" dirty="0"/>
              <a:t>Reports on </a:t>
            </a:r>
            <a:r>
              <a:rPr lang="en-GB" sz="2000" kern="1200" dirty="0"/>
              <a:t>outcomes of Structured Bilateral Mechanism and High level visits showing delivery against the </a:t>
            </a:r>
            <a:r>
              <a:rPr lang="en-ZA" sz="2000" kern="1200" dirty="0"/>
              <a:t>NDP and MTSF </a:t>
            </a:r>
            <a:r>
              <a:rPr lang="en-GB" sz="2000" kern="1200" dirty="0"/>
              <a:t>as identified in the country strategies</a:t>
            </a:r>
          </a:p>
          <a:p>
            <a:pPr marL="457200" indent="-457200" defTabSz="914378" fontAlgn="auto">
              <a:spcBef>
                <a:spcPts val="0"/>
              </a:spcBef>
              <a:spcAft>
                <a:spcPts val="0"/>
              </a:spcAft>
              <a:buFont typeface="+mj-lt"/>
              <a:buAutoNum type="arabicPeriod"/>
              <a:defRPr/>
            </a:pPr>
            <a:endParaRPr lang="en-GB" sz="2000" kern="1200" dirty="0"/>
          </a:p>
          <a:p>
            <a:pPr marL="457200" indent="-457200" defTabSz="914378" fontAlgn="auto">
              <a:spcBef>
                <a:spcPts val="0"/>
              </a:spcBef>
              <a:spcAft>
                <a:spcPts val="0"/>
              </a:spcAft>
              <a:buFont typeface="+mj-lt"/>
              <a:buAutoNum type="arabicPeriod"/>
              <a:defRPr/>
            </a:pPr>
            <a:r>
              <a:rPr lang="en-ZA" sz="2000" kern="1200" dirty="0"/>
              <a:t>Regional Investment Strategy and quarterly progress reports </a:t>
            </a:r>
          </a:p>
          <a:p>
            <a:pPr marL="457200" indent="-457200" defTabSz="914378" fontAlgn="auto">
              <a:spcBef>
                <a:spcPts val="0"/>
              </a:spcBef>
              <a:spcAft>
                <a:spcPts val="0"/>
              </a:spcAft>
              <a:buFont typeface="+mj-lt"/>
              <a:buAutoNum type="arabicPeriod"/>
              <a:defRPr/>
            </a:pPr>
            <a:endParaRPr lang="en-ZA" sz="2000" dirty="0"/>
          </a:p>
          <a:p>
            <a:pPr marL="457200" indent="-457200" defTabSz="914378" fontAlgn="auto">
              <a:spcBef>
                <a:spcPts val="0"/>
              </a:spcBef>
              <a:spcAft>
                <a:spcPts val="0"/>
              </a:spcAft>
              <a:buFont typeface="+mj-lt"/>
              <a:buAutoNum type="arabicPeriod"/>
              <a:defRPr/>
            </a:pPr>
            <a:r>
              <a:rPr lang="en-ZA" sz="2000" kern="1200" dirty="0"/>
              <a:t>Regional Trade strategies aligned with the NES and quarterly progress reports</a:t>
            </a:r>
          </a:p>
          <a:p>
            <a:pPr marL="457200" indent="-457200" defTabSz="914378" fontAlgn="auto">
              <a:spcBef>
                <a:spcPts val="0"/>
              </a:spcBef>
              <a:spcAft>
                <a:spcPts val="0"/>
              </a:spcAft>
              <a:buFont typeface="+mj-lt"/>
              <a:buAutoNum type="arabicPeriod"/>
              <a:defRPr/>
            </a:pPr>
            <a:endParaRPr lang="en-ZA" sz="2000" kern="1200" dirty="0"/>
          </a:p>
          <a:p>
            <a:pPr marL="457200" indent="-457200" defTabSz="914378" fontAlgn="auto">
              <a:spcBef>
                <a:spcPts val="0"/>
              </a:spcBef>
              <a:spcAft>
                <a:spcPts val="0"/>
              </a:spcAft>
              <a:buFont typeface="+mj-lt"/>
              <a:buAutoNum type="arabicPeriod"/>
              <a:defRPr/>
            </a:pPr>
            <a:r>
              <a:rPr lang="en-ZA" sz="2000" kern="1200" dirty="0"/>
              <a:t>Reports on the tourism promotion fairs/expos hosted by South African Missions abroad</a:t>
            </a:r>
          </a:p>
          <a:p>
            <a:pPr marL="457200" indent="-457200" defTabSz="914378" fontAlgn="auto">
              <a:spcBef>
                <a:spcPts val="0"/>
              </a:spcBef>
              <a:spcAft>
                <a:spcPts val="0"/>
              </a:spcAft>
              <a:buFont typeface="+mj-lt"/>
              <a:buAutoNum type="arabicPeriod"/>
              <a:defRPr/>
            </a:pPr>
            <a:endParaRPr lang="en-ZA" sz="2000" dirty="0"/>
          </a:p>
          <a:p>
            <a:pPr marL="457200" indent="-457200">
              <a:buFont typeface="+mj-lt"/>
              <a:buAutoNum type="arabicPeriod"/>
            </a:pPr>
            <a:r>
              <a:rPr lang="en-GB" sz="2000" kern="1200" dirty="0"/>
              <a:t>Biannual assessment report of SA’s contribution towards: Peace, stability, socio-economic development, good governance, democracy; regional integration; and the implementation of the Revised Regional Indicative Strategic Development Plan (RISDP)</a:t>
            </a:r>
            <a:endParaRPr lang="en-ZA" sz="2000" dirty="0"/>
          </a:p>
          <a:p>
            <a:pPr marL="457200" indent="-457200" defTabSz="914378" fontAlgn="auto">
              <a:spcBef>
                <a:spcPts val="0"/>
              </a:spcBef>
              <a:spcAft>
                <a:spcPts val="0"/>
              </a:spcAft>
              <a:buFont typeface="+mj-lt"/>
              <a:buAutoNum type="arabicPeriod"/>
              <a:defRPr/>
            </a:pPr>
            <a:endParaRPr lang="en-ZA" sz="2000" kern="1200" dirty="0">
              <a:solidFill>
                <a:schemeClr val="accent6">
                  <a:lumMod val="75000"/>
                </a:schemeClr>
              </a:solidFill>
            </a:endParaRPr>
          </a:p>
          <a:p>
            <a:pPr marL="457200" indent="-457200" defTabSz="914378" fontAlgn="auto">
              <a:spcBef>
                <a:spcPts val="0"/>
              </a:spcBef>
              <a:spcAft>
                <a:spcPts val="0"/>
              </a:spcAft>
              <a:buFont typeface="+mj-lt"/>
              <a:buAutoNum type="arabicPeriod"/>
              <a:defRPr/>
            </a:pPr>
            <a:endParaRPr lang="en-ZA" sz="2000" dirty="0">
              <a:solidFill>
                <a:schemeClr val="accent2">
                  <a:lumMod val="50000"/>
                </a:schemeClr>
              </a:solidFill>
            </a:endParaRPr>
          </a:p>
          <a:p>
            <a:pPr marL="457200" indent="-457200">
              <a:buFont typeface="+mj-lt"/>
              <a:buAutoNum type="arabicPeriod"/>
            </a:pPr>
            <a:endParaRPr lang="en-ZA" sz="2000" dirty="0"/>
          </a:p>
        </p:txBody>
      </p:sp>
      <p:sp>
        <p:nvSpPr>
          <p:cNvPr id="4" name="Rounded Rectangle 3"/>
          <p:cNvSpPr/>
          <p:nvPr/>
        </p:nvSpPr>
        <p:spPr bwMode="auto">
          <a:xfrm>
            <a:off x="0" y="1454960"/>
            <a:ext cx="12192000" cy="482824"/>
          </a:xfrm>
          <a:prstGeom prst="roundRect">
            <a:avLst/>
          </a:prstGeom>
          <a:solidFill>
            <a:srgbClr val="EBFBEB"/>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ZA" sz="20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Promote relations with foreign countries</a:t>
            </a:r>
          </a:p>
        </p:txBody>
      </p:sp>
      <p:sp>
        <p:nvSpPr>
          <p:cNvPr id="8" name="Rounded Rectangle 7"/>
          <p:cNvSpPr/>
          <p:nvPr/>
        </p:nvSpPr>
        <p:spPr bwMode="auto">
          <a:xfrm>
            <a:off x="0" y="804250"/>
            <a:ext cx="3931920" cy="385100"/>
          </a:xfrm>
          <a:prstGeom prst="roundRect">
            <a:avLst/>
          </a:prstGeom>
          <a:solidFill>
            <a:schemeClr val="accent1"/>
          </a:solidFill>
          <a:ln w="28575" cap="flat" cmpd="sng" algn="ctr">
            <a:solidFill>
              <a:schemeClr val="tx1"/>
            </a:solidFill>
            <a:prstDash val="solid"/>
            <a:round/>
            <a:headEnd type="none" w="med" len="med"/>
            <a:tailEnd type="none" w="med" len="med"/>
          </a:ln>
          <a:effectLst/>
          <a:scene3d>
            <a:camera prst="orthographicFront">
              <a:rot lat="0" lon="0" rev="0"/>
            </a:camera>
            <a:lightRig rig="contrasting" dir="t">
              <a:rot lat="0" lon="0" rev="1500000"/>
            </a:lightRig>
          </a:scene3d>
          <a:sp3d prstMaterial="metal">
            <a:bevelT w="88900" h="88900"/>
          </a:sp3d>
        </p:spPr>
        <p:txBody>
          <a:bodyPr vert="horz" wrap="square" lIns="91440" tIns="45720" rIns="91440" bIns="45720" numCol="1" rtlCol="0" anchor="ctr" anchorCtr="0" compatLnSpc="1">
            <a:prstTxWarp prst="textNoShape">
              <a:avLst/>
            </a:prstTxWarp>
            <a:scene3d>
              <a:camera prst="orthographicFront"/>
              <a:lightRig rig="soft" dir="t">
                <a:rot lat="0" lon="0" rev="15600000"/>
              </a:lightRig>
            </a:scene3d>
            <a:sp3d extrusionH="57150" prstMaterial="softEdge">
              <a:bevelT w="25400" h="38100"/>
            </a:sp3d>
          </a:bodyPr>
          <a:lstStyle/>
          <a:p>
            <a:pPr marL="0" marR="0" indent="0" algn="ctr" defTabSz="914400" rtl="0" eaLnBrk="0" fontAlgn="base" latinLnBrk="0" hangingPunct="0">
              <a:lnSpc>
                <a:spcPct val="100000"/>
              </a:lnSpc>
              <a:spcBef>
                <a:spcPct val="0"/>
              </a:spcBef>
              <a:spcAft>
                <a:spcPct val="0"/>
              </a:spcAft>
              <a:buClrTx/>
              <a:buSzTx/>
              <a:buFontTx/>
              <a:buNone/>
              <a:tabLst/>
            </a:pPr>
            <a:r>
              <a:rPr lang="en-ZA" sz="2000" b="1" dirty="0">
                <a:ln>
                  <a:solidFill>
                    <a:schemeClr val="accent6">
                      <a:lumMod val="50000"/>
                    </a:schemeClr>
                  </a:solidFill>
                </a:ln>
                <a:solidFill>
                  <a:schemeClr val="accent4"/>
                </a:solidFill>
                <a:latin typeface="Footlight MT Light" panose="0204060206030A020304" pitchFamily="18" charset="0"/>
                <a:cs typeface="Myanmar Text" panose="020B0502040204020203" pitchFamily="34" charset="0"/>
              </a:rPr>
              <a:t>APP</a:t>
            </a:r>
            <a:r>
              <a:rPr kumimoji="0" lang="en-ZA" sz="2000" b="1" i="0" u="none" strike="noStrike" normalizeH="0" baseline="0" dirty="0">
                <a:ln>
                  <a:solidFill>
                    <a:schemeClr val="accent6">
                      <a:lumMod val="50000"/>
                    </a:schemeClr>
                  </a:solidFill>
                </a:ln>
                <a:solidFill>
                  <a:schemeClr val="accent4"/>
                </a:solidFill>
                <a:latin typeface="Footlight MT Light" panose="0204060206030A020304" pitchFamily="18" charset="0"/>
                <a:cs typeface="Myanmar Text" panose="020B0502040204020203" pitchFamily="34" charset="0"/>
              </a:rPr>
              <a:t> (page 48- 54)</a:t>
            </a:r>
          </a:p>
        </p:txBody>
      </p:sp>
      <p:sp>
        <p:nvSpPr>
          <p:cNvPr id="3" name="Slide Number Placeholder 2"/>
          <p:cNvSpPr>
            <a:spLocks noGrp="1"/>
          </p:cNvSpPr>
          <p:nvPr>
            <p:ph type="sldNum" sz="quarter" idx="10"/>
          </p:nvPr>
        </p:nvSpPr>
        <p:spPr/>
        <p:txBody>
          <a:bodyPr/>
          <a:lstStyle/>
          <a:p>
            <a:fld id="{287AE35B-20C6-4856-BF47-50507ACB22F7}" type="slidenum">
              <a:rPr lang="en-ZA" smtClean="0"/>
              <a:pPr/>
              <a:t>23</a:t>
            </a:fld>
            <a:endParaRPr lang="en-ZA"/>
          </a:p>
        </p:txBody>
      </p:sp>
    </p:spTree>
    <p:extLst>
      <p:ext uri="{BB962C8B-B14F-4D97-AF65-F5344CB8AC3E}">
        <p14:creationId xmlns:p14="http://schemas.microsoft.com/office/powerpoint/2010/main" val="3237141806"/>
      </p:ext>
    </p:extLst>
  </p:cSld>
  <p:clrMapOvr>
    <a:masterClrMapping/>
  </p:clrMapOvr>
  <p:transition spd="slow">
    <p:random/>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174"/>
            <a:ext cx="10972800" cy="914400"/>
          </a:xfrm>
        </p:spPr>
        <p:txBody>
          <a:bodyPr/>
          <a:lstStyle/>
          <a:p>
            <a:r>
              <a:rPr lang="en-ZA" sz="2800" u="sng" dirty="0">
                <a:solidFill>
                  <a:srgbClr val="003300"/>
                </a:solidFill>
              </a:rPr>
              <a:t>PROGRAMME 3: INTERNATIONAL COOPERATION</a:t>
            </a:r>
          </a:p>
        </p:txBody>
      </p:sp>
      <p:sp>
        <p:nvSpPr>
          <p:cNvPr id="6" name="Content Placeholder 5"/>
          <p:cNvSpPr>
            <a:spLocks noGrp="1"/>
          </p:cNvSpPr>
          <p:nvPr>
            <p:ph idx="1"/>
          </p:nvPr>
        </p:nvSpPr>
        <p:spPr>
          <a:xfrm>
            <a:off x="175757" y="2483452"/>
            <a:ext cx="11504855" cy="2905100"/>
          </a:xfrm>
        </p:spPr>
        <p:txBody>
          <a:bodyPr/>
          <a:lstStyle/>
          <a:p>
            <a:pPr marL="457200" indent="-457200">
              <a:buFont typeface="+mj-lt"/>
              <a:buAutoNum type="arabicPeriod"/>
            </a:pPr>
            <a:r>
              <a:rPr lang="en-GB" sz="2000" kern="1200" dirty="0">
                <a:solidFill>
                  <a:schemeClr val="dk1"/>
                </a:solidFill>
              </a:rPr>
              <a:t>A long term strategy for SA membership /candidatures and identify which memberships to pursue (review current memberships)</a:t>
            </a:r>
          </a:p>
          <a:p>
            <a:pPr marL="457200" indent="-457200">
              <a:buFont typeface="+mj-lt"/>
              <a:buAutoNum type="arabicPeriod"/>
            </a:pPr>
            <a:endParaRPr lang="en-ZA" sz="2000" dirty="0"/>
          </a:p>
          <a:p>
            <a:pPr marL="457200" indent="-457200">
              <a:buFont typeface="+mj-lt"/>
              <a:buAutoNum type="arabicPeriod"/>
            </a:pPr>
            <a:r>
              <a:rPr lang="en-GB" sz="2000" kern="1200" dirty="0">
                <a:solidFill>
                  <a:schemeClr val="dk1"/>
                </a:solidFill>
              </a:rPr>
              <a:t>South Africa’s interests promoted and reflected in the outcomes of multilateral and multistate organisations dealing with Peace and Security, Human Rights, Economic and Social Development</a:t>
            </a:r>
          </a:p>
          <a:p>
            <a:pPr marL="457200" indent="-457200">
              <a:buFont typeface="+mj-lt"/>
              <a:buAutoNum type="arabicPeriod"/>
            </a:pPr>
            <a:endParaRPr lang="en-ZA" sz="2000" dirty="0"/>
          </a:p>
          <a:p>
            <a:pPr marL="457200" indent="-457200">
              <a:buFont typeface="+mj-lt"/>
              <a:buAutoNum type="arabicPeriod"/>
            </a:pPr>
            <a:r>
              <a:rPr lang="en-GB" sz="2000" dirty="0"/>
              <a:t>Compliance with South Africa’s international reporting obligations</a:t>
            </a:r>
            <a:endParaRPr lang="en-ZA" sz="2000" dirty="0"/>
          </a:p>
        </p:txBody>
      </p:sp>
      <p:sp>
        <p:nvSpPr>
          <p:cNvPr id="4" name="Rounded Rectangle 3"/>
          <p:cNvSpPr/>
          <p:nvPr/>
        </p:nvSpPr>
        <p:spPr bwMode="auto">
          <a:xfrm>
            <a:off x="0" y="1553059"/>
            <a:ext cx="12174070" cy="658907"/>
          </a:xfrm>
          <a:prstGeom prst="roundRect">
            <a:avLst/>
          </a:prstGeom>
          <a:solidFill>
            <a:srgbClr val="EBFBEB"/>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ZA" sz="20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Participate in initiatives of international organisations and institutions in line with South Africa’s national values and foreign policy objectives</a:t>
            </a:r>
          </a:p>
        </p:txBody>
      </p:sp>
      <p:sp>
        <p:nvSpPr>
          <p:cNvPr id="8" name="Rounded Rectangle 7"/>
          <p:cNvSpPr/>
          <p:nvPr/>
        </p:nvSpPr>
        <p:spPr bwMode="auto">
          <a:xfrm>
            <a:off x="0" y="1011900"/>
            <a:ext cx="3931920" cy="452833"/>
          </a:xfrm>
          <a:prstGeom prst="roundRect">
            <a:avLst/>
          </a:prstGeom>
          <a:solidFill>
            <a:schemeClr val="accent1"/>
          </a:solidFill>
          <a:ln w="28575" cap="flat" cmpd="sng" algn="ctr">
            <a:solidFill>
              <a:schemeClr val="tx1"/>
            </a:solidFill>
            <a:prstDash val="solid"/>
            <a:round/>
            <a:headEnd type="none" w="med" len="med"/>
            <a:tailEnd type="none" w="med" len="med"/>
          </a:ln>
          <a:effectLst/>
          <a:scene3d>
            <a:camera prst="orthographicFront">
              <a:rot lat="0" lon="0" rev="0"/>
            </a:camera>
            <a:lightRig rig="contrasting" dir="t">
              <a:rot lat="0" lon="0" rev="1500000"/>
            </a:lightRig>
          </a:scene3d>
          <a:sp3d prstMaterial="metal">
            <a:bevelT w="88900" h="88900"/>
          </a:sp3d>
        </p:spPr>
        <p:txBody>
          <a:bodyPr vert="horz" wrap="square" lIns="91440" tIns="45720" rIns="91440" bIns="45720" numCol="1" rtlCol="0" anchor="ctr" anchorCtr="0" compatLnSpc="1">
            <a:prstTxWarp prst="textNoShape">
              <a:avLst/>
            </a:prstTxWarp>
            <a:scene3d>
              <a:camera prst="orthographicFront"/>
              <a:lightRig rig="soft" dir="t">
                <a:rot lat="0" lon="0" rev="15600000"/>
              </a:lightRig>
            </a:scene3d>
            <a:sp3d extrusionH="57150" prstMaterial="softEdge">
              <a:bevelT w="25400" h="38100"/>
            </a:sp3d>
          </a:bodyPr>
          <a:lstStyle/>
          <a:p>
            <a:pPr marL="0" marR="0" indent="0" algn="ctr" defTabSz="914400" rtl="0" eaLnBrk="0" fontAlgn="base" latinLnBrk="0" hangingPunct="0">
              <a:lnSpc>
                <a:spcPct val="100000"/>
              </a:lnSpc>
              <a:spcBef>
                <a:spcPct val="0"/>
              </a:spcBef>
              <a:spcAft>
                <a:spcPct val="0"/>
              </a:spcAft>
              <a:buClrTx/>
              <a:buSzTx/>
              <a:buFontTx/>
              <a:buNone/>
              <a:tabLst/>
            </a:pPr>
            <a:r>
              <a:rPr lang="en-ZA" sz="2000" b="1" dirty="0">
                <a:ln>
                  <a:solidFill>
                    <a:schemeClr val="accent6">
                      <a:lumMod val="50000"/>
                    </a:schemeClr>
                  </a:solidFill>
                </a:ln>
                <a:solidFill>
                  <a:schemeClr val="accent4"/>
                </a:solidFill>
                <a:latin typeface="Footlight MT Light" panose="0204060206030A020304" pitchFamily="18" charset="0"/>
                <a:cs typeface="Myanmar Text" panose="020B0502040204020203" pitchFamily="34" charset="0"/>
              </a:rPr>
              <a:t>APP</a:t>
            </a:r>
            <a:r>
              <a:rPr kumimoji="0" lang="en-ZA" sz="2000" b="1" i="0" u="none" strike="noStrike" normalizeH="0" baseline="0" dirty="0">
                <a:ln>
                  <a:solidFill>
                    <a:schemeClr val="accent6">
                      <a:lumMod val="50000"/>
                    </a:schemeClr>
                  </a:solidFill>
                </a:ln>
                <a:solidFill>
                  <a:schemeClr val="accent4"/>
                </a:solidFill>
                <a:latin typeface="Footlight MT Light" panose="0204060206030A020304" pitchFamily="18" charset="0"/>
                <a:cs typeface="Myanmar Text" panose="020B0502040204020203" pitchFamily="34" charset="0"/>
              </a:rPr>
              <a:t> (page 56- 65)</a:t>
            </a:r>
          </a:p>
        </p:txBody>
      </p:sp>
      <p:sp>
        <p:nvSpPr>
          <p:cNvPr id="3" name="Slide Number Placeholder 2"/>
          <p:cNvSpPr>
            <a:spLocks noGrp="1"/>
          </p:cNvSpPr>
          <p:nvPr>
            <p:ph type="sldNum" sz="quarter" idx="10"/>
          </p:nvPr>
        </p:nvSpPr>
        <p:spPr/>
        <p:txBody>
          <a:bodyPr/>
          <a:lstStyle/>
          <a:p>
            <a:fld id="{287AE35B-20C6-4856-BF47-50507ACB22F7}" type="slidenum">
              <a:rPr lang="en-ZA" smtClean="0"/>
              <a:pPr/>
              <a:t>24</a:t>
            </a:fld>
            <a:endParaRPr lang="en-ZA"/>
          </a:p>
        </p:txBody>
      </p:sp>
    </p:spTree>
    <p:extLst>
      <p:ext uri="{BB962C8B-B14F-4D97-AF65-F5344CB8AC3E}">
        <p14:creationId xmlns:p14="http://schemas.microsoft.com/office/powerpoint/2010/main" val="565481664"/>
      </p:ext>
    </p:extLst>
  </p:cSld>
  <p:clrMapOvr>
    <a:masterClrMapping/>
  </p:clrMapOvr>
  <p:transition spd="slow">
    <p:random/>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159188" y="2649517"/>
            <a:ext cx="11514652" cy="4038600"/>
          </a:xfrm>
          <a:solidFill>
            <a:schemeClr val="bg1"/>
          </a:solidFill>
        </p:spPr>
        <p:txBody>
          <a:bodyPr/>
          <a:lstStyle/>
          <a:p>
            <a:pPr marL="457200" indent="-457200">
              <a:buFont typeface="+mj-lt"/>
              <a:buAutoNum type="arabicPeriod"/>
            </a:pPr>
            <a:r>
              <a:rPr lang="en-US" sz="2000" kern="1200" dirty="0">
                <a:solidFill>
                  <a:schemeClr val="dk1"/>
                </a:solidFill>
              </a:rPr>
              <a:t>South Africa contributes to the operationalization of identified Agenda 2063 flagship projects</a:t>
            </a:r>
          </a:p>
          <a:p>
            <a:pPr marL="457200" indent="-457200">
              <a:buFont typeface="+mj-lt"/>
              <a:buAutoNum type="arabicPeriod"/>
            </a:pPr>
            <a:endParaRPr lang="en-US" sz="2000" kern="1200" dirty="0">
              <a:solidFill>
                <a:schemeClr val="dk1"/>
              </a:solidFill>
            </a:endParaRPr>
          </a:p>
          <a:p>
            <a:pPr marL="457200" indent="-457200">
              <a:buFont typeface="+mj-lt"/>
              <a:buAutoNum type="arabicPeriod"/>
            </a:pPr>
            <a:r>
              <a:rPr lang="en-ZA" sz="2000" dirty="0"/>
              <a:t>Africa partnerships recalibrated for the effective implementation of the African Union’s (AU) Agenda 2063</a:t>
            </a:r>
          </a:p>
          <a:p>
            <a:pPr marL="457200" indent="-457200">
              <a:buFont typeface="+mj-lt"/>
              <a:buAutoNum type="arabicPeriod"/>
            </a:pPr>
            <a:endParaRPr lang="en-ZA" sz="2000" dirty="0"/>
          </a:p>
          <a:p>
            <a:pPr marL="457200" indent="-457200">
              <a:buFont typeface="+mj-lt"/>
              <a:buAutoNum type="arabicPeriod"/>
            </a:pPr>
            <a:r>
              <a:rPr lang="en-ZA" sz="2000" dirty="0"/>
              <a:t>South Africa’s obligations towards  the Southern African Development Community (SADC) and the AU honoured</a:t>
            </a:r>
          </a:p>
          <a:p>
            <a:pPr marL="457200" indent="-457200">
              <a:buFont typeface="+mj-lt"/>
              <a:buAutoNum type="arabicPeriod"/>
            </a:pPr>
            <a:endParaRPr lang="en-ZA" sz="2000" dirty="0"/>
          </a:p>
          <a:p>
            <a:pPr marL="457200" indent="-457200">
              <a:buFont typeface="+mj-lt"/>
              <a:buAutoNum type="arabicPeriod"/>
            </a:pPr>
            <a:r>
              <a:rPr lang="en-GB" sz="2000" kern="1200" dirty="0">
                <a:solidFill>
                  <a:schemeClr val="dk1"/>
                </a:solidFill>
              </a:rPr>
              <a:t>Deliver on the strategy for the AU Chairship </a:t>
            </a:r>
          </a:p>
          <a:p>
            <a:pPr marL="457200" indent="-457200">
              <a:buFont typeface="+mj-lt"/>
              <a:buAutoNum type="arabicPeriod"/>
            </a:pPr>
            <a:endParaRPr lang="en-ZA" sz="2000" dirty="0"/>
          </a:p>
          <a:p>
            <a:pPr marL="457200" indent="-457200">
              <a:buFont typeface="+mj-lt"/>
              <a:buAutoNum type="arabicPeriod"/>
            </a:pPr>
            <a:r>
              <a:rPr lang="en-ZA" sz="2000" dirty="0"/>
              <a:t>As AU Chair, South Africa must lead continental efforts aimed at resolving conflicts</a:t>
            </a:r>
          </a:p>
          <a:p>
            <a:pPr marL="457200" indent="-457200">
              <a:buFont typeface="+mj-lt"/>
              <a:buAutoNum type="arabicPeriod"/>
            </a:pPr>
            <a:endParaRPr lang="en-ZA" sz="2000" dirty="0"/>
          </a:p>
        </p:txBody>
      </p:sp>
      <p:sp>
        <p:nvSpPr>
          <p:cNvPr id="4" name="Rounded Rectangle 3"/>
          <p:cNvSpPr/>
          <p:nvPr/>
        </p:nvSpPr>
        <p:spPr bwMode="auto">
          <a:xfrm>
            <a:off x="-42326" y="1770079"/>
            <a:ext cx="12234326" cy="658907"/>
          </a:xfrm>
          <a:prstGeom prst="roundRect">
            <a:avLst/>
          </a:prstGeom>
          <a:solidFill>
            <a:srgbClr val="EBFBEB"/>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ZA" sz="20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Participate in initiatives of international organisations and institutions in line with South Africa’s national values and foreign policy objectives</a:t>
            </a:r>
          </a:p>
        </p:txBody>
      </p:sp>
      <p:sp>
        <p:nvSpPr>
          <p:cNvPr id="7" name="Title 1"/>
          <p:cNvSpPr>
            <a:spLocks noGrp="1"/>
          </p:cNvSpPr>
          <p:nvPr>
            <p:ph type="title"/>
          </p:nvPr>
        </p:nvSpPr>
        <p:spPr>
          <a:xfrm>
            <a:off x="609600" y="9174"/>
            <a:ext cx="10972800" cy="914400"/>
          </a:xfrm>
        </p:spPr>
        <p:txBody>
          <a:bodyPr/>
          <a:lstStyle/>
          <a:p>
            <a:r>
              <a:rPr lang="en-ZA" sz="2800" u="sng" dirty="0">
                <a:solidFill>
                  <a:srgbClr val="003300"/>
                </a:solidFill>
              </a:rPr>
              <a:t>PROGRAMME 3: INTERNATIONAL COOPERATION</a:t>
            </a:r>
          </a:p>
        </p:txBody>
      </p:sp>
      <p:sp>
        <p:nvSpPr>
          <p:cNvPr id="9" name="Rounded Rectangle 8"/>
          <p:cNvSpPr/>
          <p:nvPr/>
        </p:nvSpPr>
        <p:spPr bwMode="auto">
          <a:xfrm>
            <a:off x="0" y="1011900"/>
            <a:ext cx="3931920" cy="548640"/>
          </a:xfrm>
          <a:prstGeom prst="roundRect">
            <a:avLst/>
          </a:prstGeom>
          <a:solidFill>
            <a:schemeClr val="accent1"/>
          </a:solidFill>
          <a:ln w="28575" cap="flat" cmpd="sng" algn="ctr">
            <a:solidFill>
              <a:schemeClr val="tx1"/>
            </a:solidFill>
            <a:prstDash val="solid"/>
            <a:round/>
            <a:headEnd type="none" w="med" len="med"/>
            <a:tailEnd type="none" w="med" len="med"/>
          </a:ln>
          <a:effectLst/>
          <a:scene3d>
            <a:camera prst="orthographicFront">
              <a:rot lat="0" lon="0" rev="0"/>
            </a:camera>
            <a:lightRig rig="contrasting" dir="t">
              <a:rot lat="0" lon="0" rev="1500000"/>
            </a:lightRig>
          </a:scene3d>
          <a:sp3d prstMaterial="metal">
            <a:bevelT w="88900" h="88900"/>
          </a:sp3d>
        </p:spPr>
        <p:txBody>
          <a:bodyPr vert="horz" wrap="square" lIns="91440" tIns="45720" rIns="91440" bIns="45720" numCol="1" rtlCol="0" anchor="ctr" anchorCtr="0" compatLnSpc="1">
            <a:prstTxWarp prst="textNoShape">
              <a:avLst/>
            </a:prstTxWarp>
            <a:scene3d>
              <a:camera prst="orthographicFront"/>
              <a:lightRig rig="soft" dir="t">
                <a:rot lat="0" lon="0" rev="15600000"/>
              </a:lightRig>
            </a:scene3d>
            <a:sp3d extrusionH="57150" prstMaterial="softEdge">
              <a:bevelT w="25400" h="38100"/>
            </a:sp3d>
          </a:bodyPr>
          <a:lstStyle/>
          <a:p>
            <a:pPr marL="0" marR="0" indent="0" algn="ctr" defTabSz="914400" rtl="0" eaLnBrk="0" fontAlgn="base" latinLnBrk="0" hangingPunct="0">
              <a:lnSpc>
                <a:spcPct val="100000"/>
              </a:lnSpc>
              <a:spcBef>
                <a:spcPct val="0"/>
              </a:spcBef>
              <a:spcAft>
                <a:spcPct val="0"/>
              </a:spcAft>
              <a:buClrTx/>
              <a:buSzTx/>
              <a:buFontTx/>
              <a:buNone/>
              <a:tabLst/>
            </a:pPr>
            <a:r>
              <a:rPr lang="en-ZA" sz="2000" b="1" dirty="0">
                <a:ln>
                  <a:solidFill>
                    <a:schemeClr val="accent6">
                      <a:lumMod val="50000"/>
                    </a:schemeClr>
                  </a:solidFill>
                </a:ln>
                <a:solidFill>
                  <a:schemeClr val="accent4"/>
                </a:solidFill>
                <a:latin typeface="Footlight MT Light" panose="0204060206030A020304" pitchFamily="18" charset="0"/>
                <a:cs typeface="Myanmar Text" panose="020B0502040204020203" pitchFamily="34" charset="0"/>
              </a:rPr>
              <a:t>APP</a:t>
            </a:r>
            <a:r>
              <a:rPr kumimoji="0" lang="en-ZA" sz="2000" b="1" i="0" u="none" strike="noStrike" normalizeH="0" baseline="0" dirty="0">
                <a:ln>
                  <a:solidFill>
                    <a:schemeClr val="accent6">
                      <a:lumMod val="50000"/>
                    </a:schemeClr>
                  </a:solidFill>
                </a:ln>
                <a:solidFill>
                  <a:schemeClr val="accent4"/>
                </a:solidFill>
                <a:latin typeface="Footlight MT Light" panose="0204060206030A020304" pitchFamily="18" charset="0"/>
                <a:cs typeface="Myanmar Text" panose="020B0502040204020203" pitchFamily="34" charset="0"/>
              </a:rPr>
              <a:t> (page 56- 65)</a:t>
            </a:r>
          </a:p>
        </p:txBody>
      </p:sp>
      <p:sp>
        <p:nvSpPr>
          <p:cNvPr id="2" name="Slide Number Placeholder 1"/>
          <p:cNvSpPr>
            <a:spLocks noGrp="1"/>
          </p:cNvSpPr>
          <p:nvPr>
            <p:ph type="sldNum" sz="quarter" idx="10"/>
          </p:nvPr>
        </p:nvSpPr>
        <p:spPr/>
        <p:txBody>
          <a:bodyPr/>
          <a:lstStyle/>
          <a:p>
            <a:fld id="{287AE35B-20C6-4856-BF47-50507ACB22F7}" type="slidenum">
              <a:rPr lang="en-ZA" smtClean="0"/>
              <a:pPr/>
              <a:t>25</a:t>
            </a:fld>
            <a:endParaRPr lang="en-ZA"/>
          </a:p>
        </p:txBody>
      </p:sp>
    </p:spTree>
    <p:extLst>
      <p:ext uri="{BB962C8B-B14F-4D97-AF65-F5344CB8AC3E}">
        <p14:creationId xmlns:p14="http://schemas.microsoft.com/office/powerpoint/2010/main" val="2048275722"/>
      </p:ext>
    </p:extLst>
  </p:cSld>
  <p:clrMapOvr>
    <a:masterClrMapping/>
  </p:clrMapOvr>
  <p:transition spd="slow">
    <p:random/>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144673" y="3114700"/>
            <a:ext cx="11544407" cy="2005214"/>
          </a:xfrm>
        </p:spPr>
        <p:txBody>
          <a:bodyPr/>
          <a:lstStyle/>
          <a:p>
            <a:pPr marL="457200" indent="-457200">
              <a:buFont typeface="+mj-lt"/>
              <a:buAutoNum type="arabicPeriod"/>
            </a:pPr>
            <a:r>
              <a:rPr lang="en-GB" sz="2000" kern="1200" dirty="0">
                <a:solidFill>
                  <a:schemeClr val="dk1"/>
                </a:solidFill>
              </a:rPr>
              <a:t>South – South cooperation utilised to pursue SA national interest and advance the development agenda</a:t>
            </a:r>
          </a:p>
          <a:p>
            <a:pPr marL="457200" indent="-457200">
              <a:buFont typeface="+mj-lt"/>
              <a:buAutoNum type="arabicPeriod"/>
            </a:pPr>
            <a:endParaRPr lang="en-ZA" sz="2000" dirty="0"/>
          </a:p>
          <a:p>
            <a:pPr marL="457200" indent="-457200">
              <a:buFont typeface="+mj-lt"/>
              <a:buAutoNum type="arabicPeriod"/>
            </a:pPr>
            <a:r>
              <a:rPr lang="en-GB" sz="2000" kern="1200" dirty="0">
                <a:solidFill>
                  <a:schemeClr val="dk1"/>
                </a:solidFill>
              </a:rPr>
              <a:t>North – South cooperation utilised to pursue SA national interest and advance the development agenda </a:t>
            </a:r>
            <a:endParaRPr lang="en-ZA" sz="2000" dirty="0"/>
          </a:p>
          <a:p>
            <a:pPr marL="457200" indent="-457200">
              <a:buFont typeface="+mj-lt"/>
              <a:buAutoNum type="arabicPeriod"/>
            </a:pPr>
            <a:endParaRPr lang="en-ZA" sz="2000" dirty="0"/>
          </a:p>
        </p:txBody>
      </p:sp>
      <p:sp>
        <p:nvSpPr>
          <p:cNvPr id="4" name="Rounded Rectangle 3"/>
          <p:cNvSpPr/>
          <p:nvPr/>
        </p:nvSpPr>
        <p:spPr bwMode="auto">
          <a:xfrm>
            <a:off x="0" y="2110914"/>
            <a:ext cx="12192000" cy="658907"/>
          </a:xfrm>
          <a:prstGeom prst="roundRect">
            <a:avLst/>
          </a:prstGeom>
          <a:solidFill>
            <a:srgbClr val="EBFBEB"/>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ZA" sz="20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Participate in initiatives of international organisations and institutions in line with South Africa’s national values and foreign policy objectives</a:t>
            </a:r>
          </a:p>
        </p:txBody>
      </p:sp>
      <p:sp>
        <p:nvSpPr>
          <p:cNvPr id="8" name="Title 1"/>
          <p:cNvSpPr>
            <a:spLocks noGrp="1"/>
          </p:cNvSpPr>
          <p:nvPr>
            <p:ph type="title"/>
          </p:nvPr>
        </p:nvSpPr>
        <p:spPr>
          <a:xfrm>
            <a:off x="609600" y="9174"/>
            <a:ext cx="10972800" cy="914400"/>
          </a:xfrm>
        </p:spPr>
        <p:txBody>
          <a:bodyPr/>
          <a:lstStyle/>
          <a:p>
            <a:r>
              <a:rPr lang="en-ZA" sz="2800" u="sng" dirty="0">
                <a:solidFill>
                  <a:srgbClr val="003300"/>
                </a:solidFill>
              </a:rPr>
              <a:t>PROGRAMME 3: INTERNATIONAL COOPERATION</a:t>
            </a:r>
          </a:p>
        </p:txBody>
      </p:sp>
      <p:sp>
        <p:nvSpPr>
          <p:cNvPr id="10" name="Rounded Rectangle 9"/>
          <p:cNvSpPr/>
          <p:nvPr/>
        </p:nvSpPr>
        <p:spPr bwMode="auto">
          <a:xfrm>
            <a:off x="0" y="1011900"/>
            <a:ext cx="3931920" cy="548640"/>
          </a:xfrm>
          <a:prstGeom prst="roundRect">
            <a:avLst/>
          </a:prstGeom>
          <a:solidFill>
            <a:schemeClr val="accent1"/>
          </a:solidFill>
          <a:ln w="28575" cap="flat" cmpd="sng" algn="ctr">
            <a:solidFill>
              <a:schemeClr val="tx1"/>
            </a:solidFill>
            <a:prstDash val="solid"/>
            <a:round/>
            <a:headEnd type="none" w="med" len="med"/>
            <a:tailEnd type="none" w="med" len="med"/>
          </a:ln>
          <a:effectLst/>
          <a:scene3d>
            <a:camera prst="orthographicFront">
              <a:rot lat="0" lon="0" rev="0"/>
            </a:camera>
            <a:lightRig rig="contrasting" dir="t">
              <a:rot lat="0" lon="0" rev="1500000"/>
            </a:lightRig>
          </a:scene3d>
          <a:sp3d prstMaterial="metal">
            <a:bevelT w="88900" h="88900"/>
          </a:sp3d>
        </p:spPr>
        <p:txBody>
          <a:bodyPr vert="horz" wrap="square" lIns="91440" tIns="45720" rIns="91440" bIns="45720" numCol="1" rtlCol="0" anchor="ctr" anchorCtr="0" compatLnSpc="1">
            <a:prstTxWarp prst="textNoShape">
              <a:avLst/>
            </a:prstTxWarp>
            <a:scene3d>
              <a:camera prst="orthographicFront"/>
              <a:lightRig rig="soft" dir="t">
                <a:rot lat="0" lon="0" rev="15600000"/>
              </a:lightRig>
            </a:scene3d>
            <a:sp3d extrusionH="57150" prstMaterial="softEdge">
              <a:bevelT w="25400" h="38100"/>
            </a:sp3d>
          </a:bodyPr>
          <a:lstStyle/>
          <a:p>
            <a:pPr marL="0" marR="0" indent="0" algn="ctr" defTabSz="914400" rtl="0" eaLnBrk="0" fontAlgn="base" latinLnBrk="0" hangingPunct="0">
              <a:lnSpc>
                <a:spcPct val="100000"/>
              </a:lnSpc>
              <a:spcBef>
                <a:spcPct val="0"/>
              </a:spcBef>
              <a:spcAft>
                <a:spcPct val="0"/>
              </a:spcAft>
              <a:buClrTx/>
              <a:buSzTx/>
              <a:buFontTx/>
              <a:buNone/>
              <a:tabLst/>
            </a:pPr>
            <a:r>
              <a:rPr lang="en-ZA" sz="2000" b="1" dirty="0">
                <a:ln>
                  <a:solidFill>
                    <a:schemeClr val="accent6">
                      <a:lumMod val="50000"/>
                    </a:schemeClr>
                  </a:solidFill>
                </a:ln>
                <a:solidFill>
                  <a:schemeClr val="accent4"/>
                </a:solidFill>
                <a:latin typeface="Footlight MT Light" panose="0204060206030A020304" pitchFamily="18" charset="0"/>
                <a:cs typeface="Myanmar Text" panose="020B0502040204020203" pitchFamily="34" charset="0"/>
              </a:rPr>
              <a:t>APP</a:t>
            </a:r>
            <a:r>
              <a:rPr kumimoji="0" lang="en-ZA" sz="2000" b="1" i="0" u="none" strike="noStrike" normalizeH="0" baseline="0" dirty="0">
                <a:ln>
                  <a:solidFill>
                    <a:schemeClr val="accent6">
                      <a:lumMod val="50000"/>
                    </a:schemeClr>
                  </a:solidFill>
                </a:ln>
                <a:solidFill>
                  <a:schemeClr val="accent4"/>
                </a:solidFill>
                <a:latin typeface="Footlight MT Light" panose="0204060206030A020304" pitchFamily="18" charset="0"/>
                <a:cs typeface="Myanmar Text" panose="020B0502040204020203" pitchFamily="34" charset="0"/>
              </a:rPr>
              <a:t> (page 56- 65)</a:t>
            </a:r>
          </a:p>
        </p:txBody>
      </p:sp>
      <p:sp>
        <p:nvSpPr>
          <p:cNvPr id="2" name="Slide Number Placeholder 1"/>
          <p:cNvSpPr>
            <a:spLocks noGrp="1"/>
          </p:cNvSpPr>
          <p:nvPr>
            <p:ph type="sldNum" sz="quarter" idx="10"/>
          </p:nvPr>
        </p:nvSpPr>
        <p:spPr/>
        <p:txBody>
          <a:bodyPr/>
          <a:lstStyle/>
          <a:p>
            <a:pPr>
              <a:defRPr/>
            </a:pPr>
            <a:fld id="{B43C6651-82A5-4EF5-ABA3-1B68CFFA7A21}" type="slidenum">
              <a:rPr lang="en-US" smtClean="0"/>
              <a:pPr>
                <a:defRPr/>
              </a:pPr>
              <a:t>26</a:t>
            </a:fld>
            <a:endParaRPr lang="en-US"/>
          </a:p>
        </p:txBody>
      </p:sp>
    </p:spTree>
    <p:extLst>
      <p:ext uri="{BB962C8B-B14F-4D97-AF65-F5344CB8AC3E}">
        <p14:creationId xmlns:p14="http://schemas.microsoft.com/office/powerpoint/2010/main" val="1337452268"/>
      </p:ext>
    </p:extLst>
  </p:cSld>
  <p:clrMapOvr>
    <a:masterClrMapping/>
  </p:clrMapOvr>
  <p:transition spd="slow">
    <p:random/>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5493" y="0"/>
            <a:ext cx="11698941" cy="914400"/>
          </a:xfrm>
        </p:spPr>
        <p:txBody>
          <a:bodyPr/>
          <a:lstStyle/>
          <a:p>
            <a:r>
              <a:rPr lang="en-ZA" sz="2800" u="sng" dirty="0"/>
              <a:t>PROGRAMME 4: PUBLIC DIPLOMACY AND </a:t>
            </a:r>
            <a:br>
              <a:rPr lang="en-ZA" sz="2800" u="sng" dirty="0"/>
            </a:br>
            <a:r>
              <a:rPr lang="en-ZA" sz="2800" u="sng" dirty="0"/>
              <a:t>STATE PROTOCOL AND CONSULAR SERVICES</a:t>
            </a:r>
          </a:p>
        </p:txBody>
      </p:sp>
      <p:sp>
        <p:nvSpPr>
          <p:cNvPr id="6" name="Content Placeholder 5"/>
          <p:cNvSpPr>
            <a:spLocks noGrp="1"/>
          </p:cNvSpPr>
          <p:nvPr>
            <p:ph idx="1"/>
          </p:nvPr>
        </p:nvSpPr>
        <p:spPr>
          <a:xfrm>
            <a:off x="158675" y="2713380"/>
            <a:ext cx="11530405" cy="3006700"/>
          </a:xfrm>
        </p:spPr>
        <p:txBody>
          <a:bodyPr/>
          <a:lstStyle/>
          <a:p>
            <a:pPr marL="457200" indent="-457200">
              <a:buFont typeface="+mj-lt"/>
              <a:buAutoNum type="arabicPeriod"/>
            </a:pPr>
            <a:r>
              <a:rPr lang="en-ZA" sz="2000" kern="1200" dirty="0">
                <a:solidFill>
                  <a:schemeClr val="dk1"/>
                </a:solidFill>
              </a:rPr>
              <a:t>Improved communication on global developments - </a:t>
            </a:r>
            <a:r>
              <a:rPr lang="en-US" sz="2000" dirty="0">
                <a:cs typeface="Arial" pitchFamily="34" charset="0"/>
              </a:rPr>
              <a:t>Pursuing more strongly the dynamic linkage between what we do abroad and what we want to achieve in our country (by continuing to think globally and acting locally)</a:t>
            </a:r>
          </a:p>
          <a:p>
            <a:pPr marL="457200" indent="-457200">
              <a:buFont typeface="+mj-lt"/>
              <a:buAutoNum type="arabicPeriod"/>
            </a:pPr>
            <a:endParaRPr lang="en-US" sz="2000" dirty="0">
              <a:cs typeface="Arial" pitchFamily="34" charset="0"/>
            </a:endParaRPr>
          </a:p>
          <a:p>
            <a:pPr marL="457200" indent="-457200">
              <a:buFont typeface="+mj-lt"/>
              <a:buAutoNum type="arabicPeriod"/>
            </a:pPr>
            <a:r>
              <a:rPr lang="en-ZA" sz="2000" kern="1200" dirty="0">
                <a:solidFill>
                  <a:schemeClr val="dk1"/>
                </a:solidFill>
              </a:rPr>
              <a:t>Rapid and timeous support to missions on domestic and global developments</a:t>
            </a:r>
          </a:p>
          <a:p>
            <a:pPr marL="457200" indent="-457200">
              <a:buFont typeface="+mj-lt"/>
              <a:buAutoNum type="arabicPeriod"/>
            </a:pPr>
            <a:endParaRPr lang="en-ZA" sz="2000" kern="1200" dirty="0">
              <a:solidFill>
                <a:schemeClr val="dk1"/>
              </a:solidFill>
            </a:endParaRPr>
          </a:p>
          <a:p>
            <a:pPr marL="457200" indent="-457200">
              <a:buFont typeface="+mj-lt"/>
              <a:buAutoNum type="arabicPeriod"/>
            </a:pPr>
            <a:r>
              <a:rPr lang="en-ZA" sz="2000" dirty="0">
                <a:solidFill>
                  <a:srgbClr val="000000"/>
                </a:solidFill>
                <a:ea typeface="Times New Roman" panose="02020603050405020304" pitchFamily="18" charset="0"/>
                <a:cs typeface="Times New Roman" panose="02020603050405020304" pitchFamily="18" charset="0"/>
              </a:rPr>
              <a:t>Platforms utilised to inform and promote South Africa’s foreign policy to domestic and international audiences -</a:t>
            </a:r>
            <a:r>
              <a:rPr lang="en-US" sz="2000" dirty="0">
                <a:cs typeface="Arial" pitchFamily="34" charset="0"/>
              </a:rPr>
              <a:t>Making an effort to ensure that our foreign policy decision making process reaches the grass roots</a:t>
            </a:r>
          </a:p>
          <a:p>
            <a:pPr marL="457200" indent="-457200">
              <a:buFont typeface="+mj-lt"/>
              <a:buAutoNum type="arabicPeriod"/>
            </a:pPr>
            <a:endParaRPr lang="en-ZA" sz="2000" dirty="0">
              <a:ea typeface="Times New Roman" panose="02020603050405020304" pitchFamily="18" charset="0"/>
              <a:cs typeface="Times New Roman" panose="02020603050405020304" pitchFamily="18" charset="0"/>
            </a:endParaRPr>
          </a:p>
          <a:p>
            <a:pPr marL="457200" indent="-457200">
              <a:buFont typeface="+mj-lt"/>
              <a:buAutoNum type="arabicPeriod"/>
            </a:pPr>
            <a:endParaRPr lang="en-ZA" sz="2000" dirty="0"/>
          </a:p>
          <a:p>
            <a:pPr marL="457200" indent="-457200">
              <a:buFont typeface="+mj-lt"/>
              <a:buAutoNum type="arabicPeriod"/>
            </a:pPr>
            <a:endParaRPr lang="en-ZA" sz="2000" dirty="0"/>
          </a:p>
        </p:txBody>
      </p:sp>
      <p:sp>
        <p:nvSpPr>
          <p:cNvPr id="4" name="Rounded Rectangle 3"/>
          <p:cNvSpPr/>
          <p:nvPr/>
        </p:nvSpPr>
        <p:spPr bwMode="auto">
          <a:xfrm>
            <a:off x="0" y="1926279"/>
            <a:ext cx="12192000" cy="658907"/>
          </a:xfrm>
          <a:prstGeom prst="roundRect">
            <a:avLst/>
          </a:prstGeom>
          <a:solidFill>
            <a:srgbClr val="EBFBEB"/>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ZA" sz="20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Communicate South Africa’s role and position in international relations in the domestic and international arenas and provide Protocol Services</a:t>
            </a:r>
          </a:p>
        </p:txBody>
      </p:sp>
      <p:sp>
        <p:nvSpPr>
          <p:cNvPr id="8" name="Rounded Rectangle 7"/>
          <p:cNvSpPr/>
          <p:nvPr/>
        </p:nvSpPr>
        <p:spPr bwMode="auto">
          <a:xfrm>
            <a:off x="0" y="1011900"/>
            <a:ext cx="3931920" cy="548640"/>
          </a:xfrm>
          <a:prstGeom prst="roundRect">
            <a:avLst/>
          </a:prstGeom>
          <a:solidFill>
            <a:schemeClr val="accent1"/>
          </a:solidFill>
          <a:ln w="28575" cap="flat" cmpd="sng" algn="ctr">
            <a:solidFill>
              <a:schemeClr val="tx1"/>
            </a:solidFill>
            <a:prstDash val="solid"/>
            <a:round/>
            <a:headEnd type="none" w="med" len="med"/>
            <a:tailEnd type="none" w="med" len="med"/>
          </a:ln>
          <a:effectLst/>
          <a:scene3d>
            <a:camera prst="orthographicFront">
              <a:rot lat="0" lon="0" rev="0"/>
            </a:camera>
            <a:lightRig rig="contrasting" dir="t">
              <a:rot lat="0" lon="0" rev="1500000"/>
            </a:lightRig>
          </a:scene3d>
          <a:sp3d prstMaterial="metal">
            <a:bevelT w="88900" h="88900"/>
          </a:sp3d>
        </p:spPr>
        <p:txBody>
          <a:bodyPr vert="horz" wrap="square" lIns="91440" tIns="45720" rIns="91440" bIns="45720" numCol="1" rtlCol="0" anchor="ctr" anchorCtr="0" compatLnSpc="1">
            <a:prstTxWarp prst="textNoShape">
              <a:avLst/>
            </a:prstTxWarp>
            <a:scene3d>
              <a:camera prst="orthographicFront"/>
              <a:lightRig rig="soft" dir="t">
                <a:rot lat="0" lon="0" rev="15600000"/>
              </a:lightRig>
            </a:scene3d>
            <a:sp3d extrusionH="57150" prstMaterial="softEdge">
              <a:bevelT w="25400" h="38100"/>
            </a:sp3d>
          </a:bodyPr>
          <a:lstStyle/>
          <a:p>
            <a:pPr marL="0" marR="0" indent="0" algn="ctr" defTabSz="914400" rtl="0" eaLnBrk="0" fontAlgn="base" latinLnBrk="0" hangingPunct="0">
              <a:lnSpc>
                <a:spcPct val="100000"/>
              </a:lnSpc>
              <a:spcBef>
                <a:spcPct val="0"/>
              </a:spcBef>
              <a:spcAft>
                <a:spcPct val="0"/>
              </a:spcAft>
              <a:buClrTx/>
              <a:buSzTx/>
              <a:buFontTx/>
              <a:buNone/>
              <a:tabLst/>
            </a:pPr>
            <a:r>
              <a:rPr lang="en-ZA" sz="2000" b="1" dirty="0">
                <a:ln>
                  <a:solidFill>
                    <a:schemeClr val="accent6">
                      <a:lumMod val="50000"/>
                    </a:schemeClr>
                  </a:solidFill>
                </a:ln>
                <a:solidFill>
                  <a:schemeClr val="accent4"/>
                </a:solidFill>
                <a:latin typeface="Footlight MT Light" panose="0204060206030A020304" pitchFamily="18" charset="0"/>
                <a:cs typeface="Myanmar Text" panose="020B0502040204020203" pitchFamily="34" charset="0"/>
              </a:rPr>
              <a:t>APP</a:t>
            </a:r>
            <a:r>
              <a:rPr kumimoji="0" lang="en-ZA" sz="2000" b="1" i="0" u="none" strike="noStrike" normalizeH="0" baseline="0" dirty="0">
                <a:ln>
                  <a:solidFill>
                    <a:schemeClr val="accent6">
                      <a:lumMod val="50000"/>
                    </a:schemeClr>
                  </a:solidFill>
                </a:ln>
                <a:solidFill>
                  <a:schemeClr val="accent4"/>
                </a:solidFill>
                <a:latin typeface="Footlight MT Light" panose="0204060206030A020304" pitchFamily="18" charset="0"/>
                <a:cs typeface="Myanmar Text" panose="020B0502040204020203" pitchFamily="34" charset="0"/>
              </a:rPr>
              <a:t> (page 67- 73)</a:t>
            </a:r>
          </a:p>
        </p:txBody>
      </p:sp>
      <p:sp>
        <p:nvSpPr>
          <p:cNvPr id="3" name="Slide Number Placeholder 2"/>
          <p:cNvSpPr>
            <a:spLocks noGrp="1"/>
          </p:cNvSpPr>
          <p:nvPr>
            <p:ph type="sldNum" sz="quarter" idx="10"/>
          </p:nvPr>
        </p:nvSpPr>
        <p:spPr/>
        <p:txBody>
          <a:bodyPr/>
          <a:lstStyle/>
          <a:p>
            <a:pPr>
              <a:defRPr/>
            </a:pPr>
            <a:fld id="{B43C6651-82A5-4EF5-ABA3-1B68CFFA7A21}" type="slidenum">
              <a:rPr lang="en-US" smtClean="0"/>
              <a:pPr>
                <a:defRPr/>
              </a:pPr>
              <a:t>27</a:t>
            </a:fld>
            <a:endParaRPr lang="en-US"/>
          </a:p>
        </p:txBody>
      </p:sp>
    </p:spTree>
    <p:extLst>
      <p:ext uri="{BB962C8B-B14F-4D97-AF65-F5344CB8AC3E}">
        <p14:creationId xmlns:p14="http://schemas.microsoft.com/office/powerpoint/2010/main" val="207744807"/>
      </p:ext>
    </p:extLst>
  </p:cSld>
  <p:clrMapOvr>
    <a:masterClrMapping/>
  </p:clrMapOvr>
  <p:transition spd="slow">
    <p:random/>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2133" y="2632035"/>
            <a:ext cx="11540267" cy="2066655"/>
          </a:xfrm>
        </p:spPr>
        <p:txBody>
          <a:bodyPr/>
          <a:lstStyle/>
          <a:p>
            <a:pPr marL="457200" indent="-457200">
              <a:buFont typeface="+mj-lt"/>
              <a:buAutoNum type="arabicPeriod"/>
            </a:pPr>
            <a:r>
              <a:rPr lang="en-GB" sz="2000" kern="1200" dirty="0">
                <a:solidFill>
                  <a:schemeClr val="dk1"/>
                </a:solidFill>
              </a:rPr>
              <a:t>Consular services rendered</a:t>
            </a:r>
            <a:endParaRPr lang="en-ZA" sz="2000" dirty="0"/>
          </a:p>
          <a:p>
            <a:pPr marL="457200" indent="-457200">
              <a:buFont typeface="+mj-lt"/>
              <a:buAutoNum type="arabicPeriod"/>
            </a:pPr>
            <a:endParaRPr lang="en-ZA" sz="2000" dirty="0"/>
          </a:p>
          <a:p>
            <a:pPr marL="457200" indent="-457200" defTabSz="914378" fontAlgn="auto">
              <a:spcBef>
                <a:spcPts val="0"/>
              </a:spcBef>
              <a:spcAft>
                <a:spcPts val="0"/>
              </a:spcAft>
              <a:buFont typeface="+mj-lt"/>
              <a:buAutoNum type="arabicPeriod"/>
              <a:defRPr/>
            </a:pPr>
            <a:r>
              <a:rPr lang="en-GB" sz="2000" kern="1200" dirty="0">
                <a:solidFill>
                  <a:schemeClr val="dk1"/>
                </a:solidFill>
              </a:rPr>
              <a:t>Legalisation  services rendered </a:t>
            </a:r>
            <a:endParaRPr lang="en-ZA" sz="2000" kern="1200" dirty="0">
              <a:solidFill>
                <a:schemeClr val="dk1"/>
              </a:solidFill>
            </a:endParaRPr>
          </a:p>
          <a:p>
            <a:pPr marL="457200" indent="-457200">
              <a:buFont typeface="+mj-lt"/>
              <a:buAutoNum type="arabicPeriod"/>
            </a:pPr>
            <a:endParaRPr lang="en-ZA" sz="2000" kern="1200" dirty="0">
              <a:solidFill>
                <a:schemeClr val="dk1"/>
              </a:solidFill>
            </a:endParaRPr>
          </a:p>
          <a:p>
            <a:pPr marL="457200" indent="-457200">
              <a:buFont typeface="+mj-lt"/>
              <a:buAutoNum type="arabicPeriod"/>
            </a:pPr>
            <a:r>
              <a:rPr lang="en-ZA" sz="2000" dirty="0"/>
              <a:t>Establishment of internal control systems to monitor the compliance with the diplomatic regulatory framework</a:t>
            </a:r>
          </a:p>
          <a:p>
            <a:pPr marL="457200" indent="-457200">
              <a:buFont typeface="+mj-lt"/>
              <a:buAutoNum type="arabicPeriod"/>
            </a:pPr>
            <a:endParaRPr lang="en-ZA" sz="2000" dirty="0"/>
          </a:p>
          <a:p>
            <a:pPr marL="457200" indent="-457200">
              <a:buFont typeface="+mj-lt"/>
              <a:buAutoNum type="arabicPeriod"/>
            </a:pPr>
            <a:endParaRPr lang="en-ZA" sz="2000" dirty="0"/>
          </a:p>
        </p:txBody>
      </p:sp>
      <p:sp>
        <p:nvSpPr>
          <p:cNvPr id="4" name="Rounded Rectangle 3"/>
          <p:cNvSpPr/>
          <p:nvPr/>
        </p:nvSpPr>
        <p:spPr bwMode="auto">
          <a:xfrm>
            <a:off x="0" y="1726462"/>
            <a:ext cx="12192000" cy="658907"/>
          </a:xfrm>
          <a:prstGeom prst="roundRect">
            <a:avLst/>
          </a:prstGeom>
          <a:solidFill>
            <a:srgbClr val="EBFBEB"/>
          </a:solidFill>
          <a:ln w="9525" cap="flat" cmpd="sng" algn="ctr">
            <a:solidFill>
              <a:srgbClr val="CCFF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ZA" sz="20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Communicate South Africa’s role and position in international relations in the domestic and international arenas and provide Protocol Services</a:t>
            </a:r>
          </a:p>
        </p:txBody>
      </p:sp>
      <p:sp>
        <p:nvSpPr>
          <p:cNvPr id="7" name="Title 1"/>
          <p:cNvSpPr>
            <a:spLocks noGrp="1"/>
          </p:cNvSpPr>
          <p:nvPr>
            <p:ph type="title"/>
          </p:nvPr>
        </p:nvSpPr>
        <p:spPr>
          <a:xfrm>
            <a:off x="255493" y="0"/>
            <a:ext cx="11698941" cy="914400"/>
          </a:xfrm>
        </p:spPr>
        <p:txBody>
          <a:bodyPr/>
          <a:lstStyle/>
          <a:p>
            <a:r>
              <a:rPr lang="en-ZA" sz="2800" u="sng" dirty="0"/>
              <a:t>PROGRAMME 4:PUBLIC DIPLOMACY AND </a:t>
            </a:r>
            <a:br>
              <a:rPr lang="en-ZA" sz="2800" u="sng" dirty="0"/>
            </a:br>
            <a:r>
              <a:rPr lang="en-ZA" sz="2800" u="sng" dirty="0"/>
              <a:t>PROTOCOL AND CONSULAR SERVICES</a:t>
            </a:r>
          </a:p>
        </p:txBody>
      </p:sp>
      <p:sp>
        <p:nvSpPr>
          <p:cNvPr id="9" name="Rounded Rectangle 8"/>
          <p:cNvSpPr/>
          <p:nvPr/>
        </p:nvSpPr>
        <p:spPr bwMode="auto">
          <a:xfrm>
            <a:off x="0" y="1011900"/>
            <a:ext cx="3931920" cy="548640"/>
          </a:xfrm>
          <a:prstGeom prst="roundRect">
            <a:avLst/>
          </a:prstGeom>
          <a:solidFill>
            <a:schemeClr val="accent1"/>
          </a:solidFill>
          <a:ln w="28575" cap="flat" cmpd="sng" algn="ctr">
            <a:solidFill>
              <a:schemeClr val="tx1"/>
            </a:solidFill>
            <a:prstDash val="solid"/>
            <a:round/>
            <a:headEnd type="none" w="med" len="med"/>
            <a:tailEnd type="none" w="med" len="med"/>
          </a:ln>
          <a:effectLst/>
          <a:scene3d>
            <a:camera prst="orthographicFront">
              <a:rot lat="0" lon="0" rev="0"/>
            </a:camera>
            <a:lightRig rig="contrasting" dir="t">
              <a:rot lat="0" lon="0" rev="1500000"/>
            </a:lightRig>
          </a:scene3d>
          <a:sp3d prstMaterial="metal">
            <a:bevelT w="88900" h="88900"/>
          </a:sp3d>
        </p:spPr>
        <p:txBody>
          <a:bodyPr vert="horz" wrap="square" lIns="91440" tIns="45720" rIns="91440" bIns="45720" numCol="1" rtlCol="0" anchor="ctr" anchorCtr="0" compatLnSpc="1">
            <a:prstTxWarp prst="textNoShape">
              <a:avLst/>
            </a:prstTxWarp>
            <a:scene3d>
              <a:camera prst="orthographicFront"/>
              <a:lightRig rig="soft" dir="t">
                <a:rot lat="0" lon="0" rev="15600000"/>
              </a:lightRig>
            </a:scene3d>
            <a:sp3d extrusionH="57150" prstMaterial="softEdge">
              <a:bevelT w="25400" h="38100"/>
            </a:sp3d>
          </a:bodyPr>
          <a:lstStyle/>
          <a:p>
            <a:pPr marL="0" marR="0" indent="0" algn="ctr" defTabSz="914400" rtl="0" eaLnBrk="0" fontAlgn="base" latinLnBrk="0" hangingPunct="0">
              <a:lnSpc>
                <a:spcPct val="100000"/>
              </a:lnSpc>
              <a:spcBef>
                <a:spcPct val="0"/>
              </a:spcBef>
              <a:spcAft>
                <a:spcPct val="0"/>
              </a:spcAft>
              <a:buClrTx/>
              <a:buSzTx/>
              <a:buFontTx/>
              <a:buNone/>
              <a:tabLst/>
            </a:pPr>
            <a:r>
              <a:rPr lang="en-ZA" sz="2000" b="1" dirty="0">
                <a:ln>
                  <a:solidFill>
                    <a:schemeClr val="accent6">
                      <a:lumMod val="50000"/>
                    </a:schemeClr>
                  </a:solidFill>
                </a:ln>
                <a:solidFill>
                  <a:schemeClr val="accent4"/>
                </a:solidFill>
                <a:latin typeface="Footlight MT Light" panose="0204060206030A020304" pitchFamily="18" charset="0"/>
                <a:cs typeface="Myanmar Text" panose="020B0502040204020203" pitchFamily="34" charset="0"/>
              </a:rPr>
              <a:t>APP</a:t>
            </a:r>
            <a:r>
              <a:rPr kumimoji="0" lang="en-ZA" sz="2000" b="1" i="0" u="none" strike="noStrike" normalizeH="0" baseline="0" dirty="0">
                <a:ln>
                  <a:solidFill>
                    <a:schemeClr val="accent6">
                      <a:lumMod val="50000"/>
                    </a:schemeClr>
                  </a:solidFill>
                </a:ln>
                <a:solidFill>
                  <a:schemeClr val="accent4"/>
                </a:solidFill>
                <a:latin typeface="Footlight MT Light" panose="0204060206030A020304" pitchFamily="18" charset="0"/>
                <a:cs typeface="Myanmar Text" panose="020B0502040204020203" pitchFamily="34" charset="0"/>
              </a:rPr>
              <a:t> (page 67- 73)</a:t>
            </a:r>
          </a:p>
        </p:txBody>
      </p:sp>
      <p:sp>
        <p:nvSpPr>
          <p:cNvPr id="2" name="Slide Number Placeholder 1"/>
          <p:cNvSpPr>
            <a:spLocks noGrp="1"/>
          </p:cNvSpPr>
          <p:nvPr>
            <p:ph type="sldNum" sz="quarter" idx="10"/>
          </p:nvPr>
        </p:nvSpPr>
        <p:spPr/>
        <p:txBody>
          <a:bodyPr/>
          <a:lstStyle/>
          <a:p>
            <a:pPr>
              <a:defRPr/>
            </a:pPr>
            <a:fld id="{B43C6651-82A5-4EF5-ABA3-1B68CFFA7A21}" type="slidenum">
              <a:rPr lang="en-US" smtClean="0"/>
              <a:pPr>
                <a:defRPr/>
              </a:pPr>
              <a:t>28</a:t>
            </a:fld>
            <a:endParaRPr lang="en-US"/>
          </a:p>
        </p:txBody>
      </p:sp>
    </p:spTree>
    <p:extLst>
      <p:ext uri="{BB962C8B-B14F-4D97-AF65-F5344CB8AC3E}">
        <p14:creationId xmlns:p14="http://schemas.microsoft.com/office/powerpoint/2010/main" val="1400590846"/>
      </p:ext>
    </p:extLst>
  </p:cSld>
  <p:clrMapOvr>
    <a:masterClrMapping/>
  </p:clrMapOvr>
  <p:transition spd="slow">
    <p:random/>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2450" y="1538661"/>
            <a:ext cx="11245103" cy="2132385"/>
          </a:xfrm>
          <a:prstGeom prst="snip2DiagRect">
            <a:avLst/>
          </a:prstGeom>
          <a:solidFill>
            <a:schemeClr val="accent6">
              <a:lumMod val="20000"/>
              <a:lumOff val="80000"/>
            </a:schemeClr>
          </a:solidFill>
          <a:ln w="76200">
            <a:solidFill>
              <a:schemeClr val="accent6">
                <a:lumMod val="50000"/>
              </a:schemeClr>
            </a:solidFill>
          </a:ln>
        </p:spPr>
        <p:txBody>
          <a:bodyPr>
            <a:scene3d>
              <a:camera prst="orthographicFront"/>
              <a:lightRig rig="harsh" dir="t"/>
            </a:scene3d>
            <a:sp3d extrusionH="57150" prstMaterial="matte">
              <a:bevelT w="63500" h="12700" prst="angle"/>
              <a:contourClr>
                <a:schemeClr val="bg1">
                  <a:lumMod val="65000"/>
                </a:schemeClr>
              </a:contourClr>
            </a:sp3d>
          </a:bodyPr>
          <a:lstStyle/>
          <a:p>
            <a:r>
              <a:rPr lang="en-ZA" sz="2800" dirty="0">
                <a:ln/>
                <a:solidFill>
                  <a:schemeClr val="accent6">
                    <a:lumMod val="60000"/>
                    <a:lumOff val="40000"/>
                  </a:schemeClr>
                </a:solidFill>
                <a:latin typeface="Wide Latin" panose="020A0A07050505020404" pitchFamily="18" charset="0"/>
              </a:rPr>
              <a:t>FINANCIAL RESOURCES PLAN</a:t>
            </a:r>
          </a:p>
        </p:txBody>
      </p:sp>
      <p:sp>
        <p:nvSpPr>
          <p:cNvPr id="3" name="Slide Number Placeholder 2"/>
          <p:cNvSpPr>
            <a:spLocks noGrp="1"/>
          </p:cNvSpPr>
          <p:nvPr>
            <p:ph type="sldNum" sz="quarter" idx="10"/>
          </p:nvPr>
        </p:nvSpPr>
        <p:spPr/>
        <p:txBody>
          <a:bodyPr/>
          <a:lstStyle/>
          <a:p>
            <a:pPr>
              <a:defRPr/>
            </a:pPr>
            <a:fld id="{406127B8-DC82-48CD-BFAB-CB6227956533}" type="slidenum">
              <a:rPr lang="en-US" smtClean="0"/>
              <a:pPr>
                <a:defRPr/>
              </a:pPr>
              <a:t>29</a:t>
            </a:fld>
            <a:endParaRPr lang="en-US"/>
          </a:p>
        </p:txBody>
      </p:sp>
    </p:spTree>
    <p:extLst>
      <p:ext uri="{BB962C8B-B14F-4D97-AF65-F5344CB8AC3E}">
        <p14:creationId xmlns:p14="http://schemas.microsoft.com/office/powerpoint/2010/main" val="695156368"/>
      </p:ext>
    </p:extLst>
  </p:cSld>
  <p:clrMapOvr>
    <a:masterClrMapping/>
  </p:clrMapOvr>
  <p:transition spd="slow">
    <p:rand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0765" y="0"/>
            <a:ext cx="10972800" cy="605895"/>
          </a:xfrm>
        </p:spPr>
        <p:txBody>
          <a:bodyPr/>
          <a:lstStyle/>
          <a:p>
            <a:r>
              <a:rPr lang="en-ZA" dirty="0"/>
              <a:t>INTRODUCTION</a:t>
            </a:r>
          </a:p>
        </p:txBody>
      </p:sp>
      <p:sp>
        <p:nvSpPr>
          <p:cNvPr id="3" name="Content Placeholder 2"/>
          <p:cNvSpPr>
            <a:spLocks noGrp="1"/>
          </p:cNvSpPr>
          <p:nvPr>
            <p:ph idx="1"/>
          </p:nvPr>
        </p:nvSpPr>
        <p:spPr>
          <a:xfrm>
            <a:off x="203198" y="605894"/>
            <a:ext cx="11827933" cy="5109105"/>
          </a:xfrm>
        </p:spPr>
        <p:txBody>
          <a:bodyPr/>
          <a:lstStyle/>
          <a:p>
            <a:r>
              <a:rPr lang="en-ZA" sz="2400" dirty="0"/>
              <a:t>The Department’s five year Strategic Plan and Annual Performance Plan 2020/21  were drafted prior to COVID-19 and based on assumptions of business as usual.</a:t>
            </a:r>
          </a:p>
          <a:p>
            <a:r>
              <a:rPr lang="en-ZA" sz="2400" dirty="0"/>
              <a:t>The Department recognises that the COVID-19 pandemic will severely slow down international relations in 2020 and, perhaps, 2021. </a:t>
            </a:r>
          </a:p>
          <a:p>
            <a:r>
              <a:rPr lang="en-ZA" sz="2400" dirty="0"/>
              <a:t>It is further acknowledged that the COVID-19 pandemic altered the way we interact fundamentally.</a:t>
            </a:r>
          </a:p>
          <a:p>
            <a:r>
              <a:rPr lang="en-ZA" sz="2400" dirty="0"/>
              <a:t>The advent of the COVID-19 pandemic compelled countries to introduce unprecedented measures in containing the spread of the virus and maintaining livelihoods South Africa is not immune. </a:t>
            </a:r>
          </a:p>
          <a:p>
            <a:pPr>
              <a:buFont typeface="Wingdings" panose="05000000000000000000" pitchFamily="2" charset="2"/>
              <a:buChar char="Ø"/>
            </a:pPr>
            <a:r>
              <a:rPr lang="en-ZA" sz="2400" i="1" dirty="0"/>
              <a:t>The Strategic Plan and APP being presented today will be affected by the Special Adjustment Budget (COVID-19) that the Minister of Finance will table before Parliament. On the other hand, the DPME is also assisting Departments to revise their Plans accordingly. </a:t>
            </a:r>
          </a:p>
          <a:p>
            <a:pPr>
              <a:buFont typeface="Wingdings" panose="05000000000000000000" pitchFamily="2" charset="2"/>
              <a:buChar char="Ø"/>
            </a:pPr>
            <a:endParaRPr lang="en-ZA" sz="2400" i="1" dirty="0"/>
          </a:p>
          <a:p>
            <a:endParaRPr lang="en-ZA" sz="2400" dirty="0"/>
          </a:p>
        </p:txBody>
      </p:sp>
      <p:sp>
        <p:nvSpPr>
          <p:cNvPr id="4" name="Slide Number Placeholder 3"/>
          <p:cNvSpPr>
            <a:spLocks noGrp="1"/>
          </p:cNvSpPr>
          <p:nvPr>
            <p:ph type="sldNum" sz="quarter" idx="10"/>
          </p:nvPr>
        </p:nvSpPr>
        <p:spPr/>
        <p:txBody>
          <a:bodyPr/>
          <a:lstStyle/>
          <a:p>
            <a:pPr>
              <a:defRPr/>
            </a:pPr>
            <a:fld id="{B43C6651-82A5-4EF5-ABA3-1B68CFFA7A21}" type="slidenum">
              <a:rPr lang="en-US" smtClean="0"/>
              <a:pPr>
                <a:defRPr/>
              </a:pPr>
              <a:t>3</a:t>
            </a:fld>
            <a:endParaRPr lang="en-US"/>
          </a:p>
        </p:txBody>
      </p:sp>
    </p:spTree>
    <p:extLst>
      <p:ext uri="{BB962C8B-B14F-4D97-AF65-F5344CB8AC3E}">
        <p14:creationId xmlns:p14="http://schemas.microsoft.com/office/powerpoint/2010/main" val="3877833324"/>
      </p:ext>
    </p:extLst>
  </p:cSld>
  <p:clrMapOvr>
    <a:masterClrMapping/>
  </p:clrMapOvr>
  <p:transition spd="slow">
    <p:random/>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352022" y="0"/>
            <a:ext cx="10972800" cy="557324"/>
          </a:xfrm>
        </p:spPr>
        <p:txBody>
          <a:bodyPr/>
          <a:lstStyle/>
          <a:p>
            <a:r>
              <a:rPr lang="en-ZA" sz="2400" u="sng" dirty="0"/>
              <a:t>FINANCIAL RESOURCE PLAN R’000</a:t>
            </a:r>
          </a:p>
        </p:txBody>
      </p:sp>
      <p:sp>
        <p:nvSpPr>
          <p:cNvPr id="2" name="Slide Number Placeholder 1"/>
          <p:cNvSpPr>
            <a:spLocks noGrp="1"/>
          </p:cNvSpPr>
          <p:nvPr>
            <p:ph type="sldNum" sz="quarter" idx="10"/>
          </p:nvPr>
        </p:nvSpPr>
        <p:spPr/>
        <p:txBody>
          <a:bodyPr/>
          <a:lstStyle/>
          <a:p>
            <a:pPr>
              <a:defRPr/>
            </a:pPr>
            <a:fld id="{B43C6651-82A5-4EF5-ABA3-1B68CFFA7A21}" type="slidenum">
              <a:rPr lang="en-US" smtClean="0"/>
              <a:pPr>
                <a:defRPr/>
              </a:pPr>
              <a:t>30</a:t>
            </a:fld>
            <a:endParaRPr lang="en-US" dirty="0"/>
          </a:p>
        </p:txBody>
      </p:sp>
      <p:sp>
        <p:nvSpPr>
          <p:cNvPr id="3" name="Content Placeholder 2"/>
          <p:cNvSpPr>
            <a:spLocks noGrp="1"/>
          </p:cNvSpPr>
          <p:nvPr>
            <p:ph idx="1"/>
          </p:nvPr>
        </p:nvSpPr>
        <p:spPr>
          <a:xfrm>
            <a:off x="609600" y="557325"/>
            <a:ext cx="10972800" cy="5248902"/>
          </a:xfrm>
        </p:spPr>
        <p:txBody>
          <a:bodyPr/>
          <a:lstStyle/>
          <a:p>
            <a:pPr marL="400050" indent="-400050" algn="just">
              <a:lnSpc>
                <a:spcPct val="150000"/>
              </a:lnSpc>
              <a:buFont typeface="+mj-lt"/>
              <a:buAutoNum type="romanLcPeriod"/>
            </a:pPr>
            <a:r>
              <a:rPr lang="en-US" sz="1400" dirty="0"/>
              <a:t>The department’s allocated budget for 2020/21 financial year is R6,850 billion. This represents an increase of 5% from the 2019/20 budget allocation. The increase over the MTEF is 5%, 3%, and 4% respectively.</a:t>
            </a:r>
          </a:p>
          <a:p>
            <a:pPr marL="400050" indent="-400050" algn="just">
              <a:lnSpc>
                <a:spcPct val="150000"/>
              </a:lnSpc>
              <a:buFont typeface="+mj-lt"/>
              <a:buAutoNum type="romanLcPeriod"/>
            </a:pPr>
            <a:r>
              <a:rPr lang="en-US" sz="1400" dirty="0"/>
              <a:t>The increase is mainly in Compensation of Employees (</a:t>
            </a:r>
            <a:r>
              <a:rPr lang="en-US" sz="1400" dirty="0" err="1"/>
              <a:t>CoE</a:t>
            </a:r>
            <a:r>
              <a:rPr lang="en-US" sz="1400" dirty="0"/>
              <a:t>). The allocated </a:t>
            </a:r>
            <a:r>
              <a:rPr lang="en-US" sz="1400" dirty="0" err="1"/>
              <a:t>CoE</a:t>
            </a:r>
            <a:r>
              <a:rPr lang="en-US" sz="1400" dirty="0"/>
              <a:t> for 2020/21 financial year is R3,071 billion, which represents 7% increase from the 2019/20 budget of R2,874 billion. The increase is mainly attributable to annual personnel adjustments which is mainly affected by exchange rates fluctuation.</a:t>
            </a:r>
          </a:p>
          <a:p>
            <a:pPr marL="400050" indent="-400050" algn="just">
              <a:lnSpc>
                <a:spcPct val="150000"/>
              </a:lnSpc>
              <a:buFont typeface="+mj-lt"/>
              <a:buAutoNum type="romanLcPeriod"/>
            </a:pPr>
            <a:r>
              <a:rPr lang="en-US" sz="1400" dirty="0"/>
              <a:t>The department continues to experience foreign exchange challenges resulting from a strengthening of other currencies against the Rand. The impact for 6 months is projected as follows:</a:t>
            </a:r>
          </a:p>
          <a:p>
            <a:pPr marL="0" indent="0" algn="just">
              <a:lnSpc>
                <a:spcPct val="150000"/>
              </a:lnSpc>
              <a:buNone/>
            </a:pPr>
            <a:endParaRPr lang="en-US" dirty="0"/>
          </a:p>
        </p:txBody>
      </p:sp>
      <p:pic>
        <p:nvPicPr>
          <p:cNvPr id="8" name="Picture 7"/>
          <p:cNvPicPr>
            <a:picLocks noChangeAspect="1"/>
          </p:cNvPicPr>
          <p:nvPr/>
        </p:nvPicPr>
        <p:blipFill>
          <a:blip r:embed="rId2"/>
          <a:stretch>
            <a:fillRect/>
          </a:stretch>
        </p:blipFill>
        <p:spPr>
          <a:xfrm>
            <a:off x="1038704" y="2898183"/>
            <a:ext cx="8388823" cy="2908044"/>
          </a:xfrm>
          <a:prstGeom prst="rect">
            <a:avLst/>
          </a:prstGeom>
        </p:spPr>
      </p:pic>
    </p:spTree>
    <p:extLst>
      <p:ext uri="{BB962C8B-B14F-4D97-AF65-F5344CB8AC3E}">
        <p14:creationId xmlns:p14="http://schemas.microsoft.com/office/powerpoint/2010/main" val="321547919"/>
      </p:ext>
    </p:extLst>
  </p:cSld>
  <p:clrMapOvr>
    <a:masterClrMapping/>
  </p:clrMapOvr>
  <p:transition spd="slow">
    <p:random/>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292832340"/>
              </p:ext>
            </p:extLst>
          </p:nvPr>
        </p:nvGraphicFramePr>
        <p:xfrm>
          <a:off x="250722" y="1184952"/>
          <a:ext cx="6076336" cy="4244230"/>
        </p:xfrm>
        <a:graphic>
          <a:graphicData uri="http://schemas.openxmlformats.org/drawingml/2006/table">
            <a:tbl>
              <a:tblPr/>
              <a:tblGrid>
                <a:gridCol w="1106130">
                  <a:extLst>
                    <a:ext uri="{9D8B030D-6E8A-4147-A177-3AD203B41FA5}">
                      <a16:colId xmlns:a16="http://schemas.microsoft.com/office/drawing/2014/main" val="20000"/>
                    </a:ext>
                  </a:extLst>
                </a:gridCol>
                <a:gridCol w="1002890">
                  <a:extLst>
                    <a:ext uri="{9D8B030D-6E8A-4147-A177-3AD203B41FA5}">
                      <a16:colId xmlns:a16="http://schemas.microsoft.com/office/drawing/2014/main" val="20001"/>
                    </a:ext>
                  </a:extLst>
                </a:gridCol>
                <a:gridCol w="973393">
                  <a:extLst>
                    <a:ext uri="{9D8B030D-6E8A-4147-A177-3AD203B41FA5}">
                      <a16:colId xmlns:a16="http://schemas.microsoft.com/office/drawing/2014/main" val="20002"/>
                    </a:ext>
                  </a:extLst>
                </a:gridCol>
                <a:gridCol w="914400">
                  <a:extLst>
                    <a:ext uri="{9D8B030D-6E8A-4147-A177-3AD203B41FA5}">
                      <a16:colId xmlns:a16="http://schemas.microsoft.com/office/drawing/2014/main" val="20003"/>
                    </a:ext>
                  </a:extLst>
                </a:gridCol>
                <a:gridCol w="1107727">
                  <a:extLst>
                    <a:ext uri="{9D8B030D-6E8A-4147-A177-3AD203B41FA5}">
                      <a16:colId xmlns:a16="http://schemas.microsoft.com/office/drawing/2014/main" val="20004"/>
                    </a:ext>
                  </a:extLst>
                </a:gridCol>
                <a:gridCol w="971796">
                  <a:extLst>
                    <a:ext uri="{9D8B030D-6E8A-4147-A177-3AD203B41FA5}">
                      <a16:colId xmlns:a16="http://schemas.microsoft.com/office/drawing/2014/main" val="20005"/>
                    </a:ext>
                  </a:extLst>
                </a:gridCol>
              </a:tblGrid>
              <a:tr h="392263">
                <a:tc>
                  <a:txBody>
                    <a:bodyPr/>
                    <a:lstStyle/>
                    <a:p>
                      <a:pPr algn="l" fontAlgn="b"/>
                      <a:r>
                        <a:rPr lang="en-US" sz="1200" b="0" i="0" u="none" strike="noStrike" dirty="0">
                          <a:solidFill>
                            <a:srgbClr val="FFFFFF"/>
                          </a:solidFill>
                          <a:effectLst/>
                          <a:latin typeface="Arial Narrow" panose="020B0606020202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gridSpan="2">
                  <a:txBody>
                    <a:bodyPr/>
                    <a:lstStyle/>
                    <a:p>
                      <a:pPr algn="ctr" fontAlgn="b"/>
                      <a:r>
                        <a:rPr lang="en-US" sz="1200" b="1" i="0" u="none" strike="noStrike" dirty="0">
                          <a:solidFill>
                            <a:srgbClr val="FFFFFF"/>
                          </a:solidFill>
                          <a:effectLst/>
                          <a:latin typeface="Arial Narrow" panose="020B0606020202030204" pitchFamily="34" charset="0"/>
                        </a:rPr>
                        <a:t>2019/2020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n-US"/>
                    </a:p>
                  </a:txBody>
                  <a:tcPr/>
                </a:tc>
                <a:tc gridSpan="3">
                  <a:txBody>
                    <a:bodyPr/>
                    <a:lstStyle/>
                    <a:p>
                      <a:pPr algn="ctr" fontAlgn="b"/>
                      <a:r>
                        <a:rPr lang="en-US" sz="1200" b="1" i="0" u="none" strike="noStrike">
                          <a:solidFill>
                            <a:srgbClr val="FFFFFF"/>
                          </a:solidFill>
                          <a:effectLst/>
                          <a:latin typeface="Arial Narrow" panose="020B0606020202030204" pitchFamily="34" charset="0"/>
                        </a:rPr>
                        <a:t>2020 ENE Baseline Allocation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713864">
                <a:tc>
                  <a:txBody>
                    <a:bodyPr/>
                    <a:lstStyle/>
                    <a:p>
                      <a:pPr algn="ctr" fontAlgn="ctr"/>
                      <a:r>
                        <a:rPr lang="en-US" sz="1200" b="1" i="0" u="none" strike="noStrike">
                          <a:solidFill>
                            <a:srgbClr val="FFFFFF"/>
                          </a:solidFill>
                          <a:effectLst/>
                          <a:latin typeface="Arial Narrow" panose="020B0606020202030204" pitchFamily="34" charset="0"/>
                        </a:rPr>
                        <a:t> Programmes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200" b="1" i="0" u="none" strike="noStrike" dirty="0">
                          <a:solidFill>
                            <a:srgbClr val="FFFFFF"/>
                          </a:solidFill>
                          <a:effectLst/>
                          <a:latin typeface="Arial Narrow" panose="020B0606020202030204" pitchFamily="34" charset="0"/>
                        </a:rPr>
                        <a:t> 2019/20 Final Budget 2019/20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1200" b="1" i="0" u="none" strike="noStrike" dirty="0">
                          <a:solidFill>
                            <a:srgbClr val="FFFFFF"/>
                          </a:solidFill>
                          <a:effectLst/>
                          <a:latin typeface="Arial Narrow" panose="020B0606020202030204" pitchFamily="34" charset="0"/>
                        </a:rPr>
                        <a:t> 2019/20 Actual outcomes 2019/20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1200" b="1" i="0" u="none" strike="noStrike" dirty="0">
                          <a:solidFill>
                            <a:srgbClr val="FFFFFF"/>
                          </a:solidFill>
                          <a:effectLst/>
                          <a:latin typeface="Arial Narrow" panose="020B0606020202030204" pitchFamily="34" charset="0"/>
                        </a:rPr>
                        <a:t> 2020/21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1200" b="1" i="0" u="none" strike="noStrike" dirty="0">
                          <a:solidFill>
                            <a:srgbClr val="FFFFFF"/>
                          </a:solidFill>
                          <a:effectLst/>
                          <a:latin typeface="Arial Narrow" panose="020B0606020202030204" pitchFamily="34" charset="0"/>
                        </a:rPr>
                        <a:t>2021/22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1200" b="1" i="0" u="none" strike="noStrike" dirty="0">
                          <a:solidFill>
                            <a:srgbClr val="FFFFFF"/>
                          </a:solidFill>
                          <a:effectLst/>
                          <a:latin typeface="Arial Narrow" panose="020B0606020202030204" pitchFamily="34" charset="0"/>
                        </a:rPr>
                        <a:t> 2022/23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01"/>
                  </a:ext>
                </a:extLst>
              </a:tr>
              <a:tr h="392263">
                <a:tc>
                  <a:txBody>
                    <a:bodyPr/>
                    <a:lstStyle/>
                    <a:p>
                      <a:pPr algn="l" fontAlgn="b"/>
                      <a:r>
                        <a:rPr lang="en-US" sz="1200" b="0" i="0" u="none" strike="noStrike">
                          <a:solidFill>
                            <a:srgbClr val="000000"/>
                          </a:solidFill>
                          <a:effectLst/>
                          <a:latin typeface="Arial Narrow" panose="020B0606020202030204" pitchFamily="34" charset="0"/>
                        </a:rPr>
                        <a:t> Administration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274320" algn="ctr" fontAlgn="b"/>
                      <a:r>
                        <a:rPr lang="en-US" sz="1200" b="0" i="0" u="none" strike="noStrike" dirty="0">
                          <a:solidFill>
                            <a:srgbClr val="000000"/>
                          </a:solidFill>
                          <a:effectLst/>
                          <a:latin typeface="Arial Narrow" panose="020B0606020202030204" pitchFamily="34" charset="0"/>
                        </a:rPr>
                        <a:t>            1,697,948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274320" algn="ctr" fontAlgn="b"/>
                      <a:r>
                        <a:rPr lang="en-US" sz="1200" b="0" i="0" u="none" strike="noStrike" dirty="0">
                          <a:solidFill>
                            <a:srgbClr val="000000"/>
                          </a:solidFill>
                          <a:effectLst/>
                          <a:latin typeface="Arial Narrow" panose="020B0606020202030204" pitchFamily="34" charset="0"/>
                        </a:rPr>
                        <a:t>               1,293,319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274320" algn="ctr" fontAlgn="b"/>
                      <a:r>
                        <a:rPr lang="en-US" sz="1200" b="0" i="0" u="none" strike="noStrike" dirty="0">
                          <a:solidFill>
                            <a:srgbClr val="000000"/>
                          </a:solidFill>
                          <a:effectLst/>
                          <a:latin typeface="Arial Narrow" panose="020B0606020202030204" pitchFamily="34" charset="0"/>
                        </a:rPr>
                        <a:t>     1,762,934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274320" algn="ctr" fontAlgn="b"/>
                      <a:r>
                        <a:rPr lang="en-US" sz="1200" b="0" i="0" u="none" strike="noStrike" dirty="0">
                          <a:solidFill>
                            <a:srgbClr val="000000"/>
                          </a:solidFill>
                          <a:effectLst/>
                          <a:latin typeface="Arial Narrow" panose="020B0606020202030204" pitchFamily="34" charset="0"/>
                        </a:rPr>
                        <a:t>     1,846,346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274320" algn="ctr" fontAlgn="b"/>
                      <a:r>
                        <a:rPr lang="en-US" sz="1200" b="0" i="0" u="none" strike="noStrike">
                          <a:solidFill>
                            <a:srgbClr val="000000"/>
                          </a:solidFill>
                          <a:effectLst/>
                          <a:latin typeface="Arial Narrow" panose="020B0606020202030204" pitchFamily="34" charset="0"/>
                        </a:rPr>
                        <a:t>          1,950,203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392263">
                <a:tc>
                  <a:txBody>
                    <a:bodyPr/>
                    <a:lstStyle/>
                    <a:p>
                      <a:pPr algn="l" fontAlgn="b"/>
                      <a:r>
                        <a:rPr lang="en-US" sz="1200" b="0" i="0" u="none" strike="noStrike">
                          <a:solidFill>
                            <a:srgbClr val="000000"/>
                          </a:solidFill>
                          <a:effectLst/>
                          <a:latin typeface="Arial Narrow" panose="020B0606020202030204" pitchFamily="34" charset="0"/>
                        </a:rPr>
                        <a:t> International Relations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274320" algn="ctr" fontAlgn="b"/>
                      <a:r>
                        <a:rPr lang="en-US" sz="1200" b="0" i="0" u="none" strike="noStrike" dirty="0">
                          <a:solidFill>
                            <a:srgbClr val="000000"/>
                          </a:solidFill>
                          <a:effectLst/>
                          <a:latin typeface="Arial Narrow" panose="020B0606020202030204" pitchFamily="34" charset="0"/>
                        </a:rPr>
                        <a:t>            3,069,527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274320" algn="ctr" fontAlgn="b"/>
                      <a:r>
                        <a:rPr lang="en-US" sz="1200" b="0" i="0" u="none" strike="noStrike">
                          <a:solidFill>
                            <a:srgbClr val="000000"/>
                          </a:solidFill>
                          <a:effectLst/>
                          <a:latin typeface="Arial Narrow" panose="020B0606020202030204" pitchFamily="34" charset="0"/>
                        </a:rPr>
                        <a:t>               3,298,158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274320" algn="ctr" fontAlgn="b"/>
                      <a:r>
                        <a:rPr lang="en-US" sz="1200" b="0" i="0" u="none" strike="noStrike">
                          <a:solidFill>
                            <a:srgbClr val="000000"/>
                          </a:solidFill>
                          <a:effectLst/>
                          <a:latin typeface="Arial Narrow" panose="020B0606020202030204" pitchFamily="34" charset="0"/>
                        </a:rPr>
                        <a:t>     3,308,302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274320" algn="ctr" fontAlgn="b"/>
                      <a:r>
                        <a:rPr lang="en-US" sz="1200" b="0" i="0" u="none" strike="noStrike" dirty="0">
                          <a:solidFill>
                            <a:srgbClr val="000000"/>
                          </a:solidFill>
                          <a:effectLst/>
                          <a:latin typeface="Arial Narrow" panose="020B0606020202030204" pitchFamily="34" charset="0"/>
                        </a:rPr>
                        <a:t>     3,541,669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274320" algn="ctr" fontAlgn="b"/>
                      <a:r>
                        <a:rPr lang="en-US" sz="1200" b="0" i="0" u="none" strike="noStrike" dirty="0">
                          <a:solidFill>
                            <a:srgbClr val="000000"/>
                          </a:solidFill>
                          <a:effectLst/>
                          <a:latin typeface="Arial Narrow" panose="020B0606020202030204" pitchFamily="34" charset="0"/>
                        </a:rPr>
                        <a:t>          3,670,523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92263">
                <a:tc>
                  <a:txBody>
                    <a:bodyPr/>
                    <a:lstStyle/>
                    <a:p>
                      <a:pPr algn="l" fontAlgn="b"/>
                      <a:r>
                        <a:rPr lang="en-US" sz="1200" b="0" i="0" u="none" strike="noStrike">
                          <a:solidFill>
                            <a:srgbClr val="000000"/>
                          </a:solidFill>
                          <a:effectLst/>
                          <a:latin typeface="Arial Narrow" panose="020B0606020202030204" pitchFamily="34" charset="0"/>
                        </a:rPr>
                        <a:t> International Cooperation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274320" algn="ctr" fontAlgn="b"/>
                      <a:r>
                        <a:rPr lang="en-US" sz="1200" b="0" i="0" u="none" strike="noStrike">
                          <a:solidFill>
                            <a:srgbClr val="000000"/>
                          </a:solidFill>
                          <a:effectLst/>
                          <a:latin typeface="Arial Narrow" panose="020B0606020202030204" pitchFamily="34" charset="0"/>
                        </a:rPr>
                        <a:t>               538,543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274320" algn="ctr" fontAlgn="b"/>
                      <a:r>
                        <a:rPr lang="en-US" sz="1200" b="0" i="0" u="none" strike="noStrike">
                          <a:solidFill>
                            <a:srgbClr val="000000"/>
                          </a:solidFill>
                          <a:effectLst/>
                          <a:latin typeface="Arial Narrow" panose="020B0606020202030204" pitchFamily="34" charset="0"/>
                        </a:rPr>
                        <a:t>                  547,267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274320" algn="ctr" fontAlgn="b"/>
                      <a:r>
                        <a:rPr lang="en-US" sz="1200" b="0" i="0" u="none" strike="noStrike">
                          <a:solidFill>
                            <a:srgbClr val="000000"/>
                          </a:solidFill>
                          <a:effectLst/>
                          <a:latin typeface="Arial Narrow" panose="020B0606020202030204" pitchFamily="34" charset="0"/>
                        </a:rPr>
                        <a:t>        536,307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274320" algn="ctr" fontAlgn="b"/>
                      <a:r>
                        <a:rPr lang="en-US" sz="1200" b="0" i="0" u="none" strike="noStrike" dirty="0">
                          <a:solidFill>
                            <a:srgbClr val="000000"/>
                          </a:solidFill>
                          <a:effectLst/>
                          <a:latin typeface="Arial Narrow" panose="020B0606020202030204" pitchFamily="34" charset="0"/>
                        </a:rPr>
                        <a:t>        548,129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274320" algn="ctr" fontAlgn="b"/>
                      <a:r>
                        <a:rPr lang="en-US" sz="1200" b="0" i="0" u="none" strike="noStrike" dirty="0">
                          <a:solidFill>
                            <a:srgbClr val="000000"/>
                          </a:solidFill>
                          <a:effectLst/>
                          <a:latin typeface="Arial Narrow" panose="020B0606020202030204" pitchFamily="34" charset="0"/>
                        </a:rPr>
                        <a:t>            557,893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784525">
                <a:tc>
                  <a:txBody>
                    <a:bodyPr/>
                    <a:lstStyle/>
                    <a:p>
                      <a:pPr algn="l" fontAlgn="b"/>
                      <a:r>
                        <a:rPr lang="en-US" sz="1200" b="0" i="0" u="none" strike="noStrike">
                          <a:solidFill>
                            <a:srgbClr val="000000"/>
                          </a:solidFill>
                          <a:effectLst/>
                          <a:latin typeface="Arial Narrow" panose="020B0606020202030204" pitchFamily="34" charset="0"/>
                        </a:rPr>
                        <a:t> Sate Protocol and Public Diplomacy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274320" algn="ctr" fontAlgn="b"/>
                      <a:r>
                        <a:rPr lang="en-US" sz="1200" b="0" i="0" u="none" strike="noStrike">
                          <a:solidFill>
                            <a:srgbClr val="000000"/>
                          </a:solidFill>
                          <a:effectLst/>
                          <a:latin typeface="Arial Narrow" panose="020B0606020202030204" pitchFamily="34" charset="0"/>
                        </a:rPr>
                        <a:t>               298,886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274320" algn="ctr" fontAlgn="b"/>
                      <a:r>
                        <a:rPr lang="en-US" sz="1200" b="0" i="0" u="none" strike="noStrike">
                          <a:solidFill>
                            <a:srgbClr val="000000"/>
                          </a:solidFill>
                          <a:effectLst/>
                          <a:latin typeface="Arial Narrow" panose="020B0606020202030204" pitchFamily="34" charset="0"/>
                        </a:rPr>
                        <a:t>                  292,810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274320" algn="ctr" fontAlgn="b"/>
                      <a:r>
                        <a:rPr lang="en-US" sz="1200" b="0" i="0" u="none" strike="noStrike">
                          <a:solidFill>
                            <a:srgbClr val="000000"/>
                          </a:solidFill>
                          <a:effectLst/>
                          <a:latin typeface="Arial Narrow" panose="020B0606020202030204" pitchFamily="34" charset="0"/>
                        </a:rPr>
                        <a:t>        338,642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274320" algn="ctr" fontAlgn="b"/>
                      <a:r>
                        <a:rPr lang="en-US" sz="1200" b="0" i="0" u="none" strike="noStrike">
                          <a:solidFill>
                            <a:srgbClr val="000000"/>
                          </a:solidFill>
                          <a:effectLst/>
                          <a:latin typeface="Arial Narrow" panose="020B0606020202030204" pitchFamily="34" charset="0"/>
                        </a:rPr>
                        <a:t>        373,451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274320" algn="ctr" fontAlgn="b"/>
                      <a:r>
                        <a:rPr lang="en-US" sz="1200" b="0" i="0" u="none" strike="noStrike" dirty="0">
                          <a:solidFill>
                            <a:srgbClr val="000000"/>
                          </a:solidFill>
                          <a:effectLst/>
                          <a:latin typeface="Arial Narrow" panose="020B0606020202030204" pitchFamily="34" charset="0"/>
                        </a:rPr>
                        <a:t>            393,662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92263">
                <a:tc>
                  <a:txBody>
                    <a:bodyPr/>
                    <a:lstStyle/>
                    <a:p>
                      <a:pPr algn="l" fontAlgn="b"/>
                      <a:r>
                        <a:rPr lang="en-US" sz="1200" b="0" i="0" u="none" strike="noStrike">
                          <a:solidFill>
                            <a:srgbClr val="000000"/>
                          </a:solidFill>
                          <a:effectLst/>
                          <a:latin typeface="Arial Narrow" panose="020B0606020202030204" pitchFamily="34" charset="0"/>
                        </a:rPr>
                        <a:t> International Transfers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274320" algn="ctr" fontAlgn="b"/>
                      <a:r>
                        <a:rPr lang="en-US" sz="1200" b="0" i="0" u="none" strike="noStrike">
                          <a:solidFill>
                            <a:srgbClr val="000000"/>
                          </a:solidFill>
                          <a:effectLst/>
                          <a:latin typeface="Arial Narrow" panose="020B0606020202030204" pitchFamily="34" charset="0"/>
                        </a:rPr>
                        <a:t>               903,611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274320" algn="ctr" fontAlgn="b"/>
                      <a:r>
                        <a:rPr lang="en-US" sz="1200" b="0" i="0" u="none" strike="noStrike">
                          <a:solidFill>
                            <a:srgbClr val="000000"/>
                          </a:solidFill>
                          <a:effectLst/>
                          <a:latin typeface="Arial Narrow" panose="020B0606020202030204" pitchFamily="34" charset="0"/>
                        </a:rPr>
                        <a:t>                  871,156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274320" algn="ctr" fontAlgn="b"/>
                      <a:r>
                        <a:rPr lang="en-US" sz="1200" b="0" i="0" u="none" strike="noStrike">
                          <a:solidFill>
                            <a:srgbClr val="000000"/>
                          </a:solidFill>
                          <a:effectLst/>
                          <a:latin typeface="Arial Narrow" panose="020B0606020202030204" pitchFamily="34" charset="0"/>
                        </a:rPr>
                        <a:t>        903,994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274320" algn="ctr" fontAlgn="b"/>
                      <a:r>
                        <a:rPr lang="en-US" sz="1200" b="0" i="0" u="none" strike="noStrike">
                          <a:solidFill>
                            <a:srgbClr val="000000"/>
                          </a:solidFill>
                          <a:effectLst/>
                          <a:latin typeface="Arial Narrow" panose="020B0606020202030204" pitchFamily="34" charset="0"/>
                        </a:rPr>
                        <a:t>        728,936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274320" algn="ctr" fontAlgn="b"/>
                      <a:r>
                        <a:rPr lang="en-US" sz="1200" b="0" i="0" u="none" strike="noStrike" dirty="0">
                          <a:solidFill>
                            <a:srgbClr val="000000"/>
                          </a:solidFill>
                          <a:effectLst/>
                          <a:latin typeface="Arial Narrow" panose="020B0606020202030204" pitchFamily="34" charset="0"/>
                        </a:rPr>
                        <a:t>            756,569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92263">
                <a:tc>
                  <a:txBody>
                    <a:bodyPr/>
                    <a:lstStyle/>
                    <a:p>
                      <a:pPr algn="l" fontAlgn="b"/>
                      <a:r>
                        <a:rPr lang="en-US" sz="1200" b="1" i="0" u="none" strike="noStrike" dirty="0">
                          <a:solidFill>
                            <a:srgbClr val="FFFFFF"/>
                          </a:solidFill>
                          <a:effectLst/>
                          <a:latin typeface="Arial Narrow" panose="020B0606020202030204" pitchFamily="34" charset="0"/>
                        </a:rPr>
                        <a:t>  </a:t>
                      </a:r>
                    </a:p>
                    <a:p>
                      <a:pPr algn="l" fontAlgn="b"/>
                      <a:r>
                        <a:rPr lang="en-US" sz="1200" b="1" i="0" u="none" strike="noStrike" dirty="0">
                          <a:solidFill>
                            <a:srgbClr val="FFFFFF"/>
                          </a:solidFill>
                          <a:effectLst/>
                          <a:latin typeface="Arial Narrow" panose="020B0606020202030204" pitchFamily="34" charset="0"/>
                        </a:rPr>
                        <a:t>Total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marL="274320" algn="ctr" fontAlgn="b"/>
                      <a:r>
                        <a:rPr lang="en-US" sz="1200" b="1" i="0" u="none" strike="noStrike" dirty="0">
                          <a:solidFill>
                            <a:srgbClr val="FFFFFF"/>
                          </a:solidFill>
                          <a:effectLst/>
                          <a:latin typeface="Arial Narrow" panose="020B0606020202030204" pitchFamily="34" charset="0"/>
                        </a:rPr>
                        <a:t>            6,508,515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marL="274320" algn="ctr" fontAlgn="b"/>
                      <a:r>
                        <a:rPr lang="en-US" sz="1200" b="1" i="0" u="none" strike="noStrike" dirty="0">
                          <a:solidFill>
                            <a:srgbClr val="FFFFFF"/>
                          </a:solidFill>
                          <a:effectLst/>
                          <a:latin typeface="Arial Narrow" panose="020B0606020202030204" pitchFamily="34" charset="0"/>
                        </a:rPr>
                        <a:t>               6,302,711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marL="274320" algn="ctr" fontAlgn="b"/>
                      <a:r>
                        <a:rPr lang="en-US" sz="1200" b="1" i="0" u="none" strike="noStrike" dirty="0">
                          <a:solidFill>
                            <a:srgbClr val="FFFFFF"/>
                          </a:solidFill>
                          <a:effectLst/>
                          <a:latin typeface="Arial Narrow" panose="020B0606020202030204" pitchFamily="34" charset="0"/>
                        </a:rPr>
                        <a:t>     6,850,179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marL="274320" algn="ctr" fontAlgn="b"/>
                      <a:r>
                        <a:rPr lang="en-US" sz="1200" b="1" i="0" u="none" strike="noStrike" dirty="0">
                          <a:solidFill>
                            <a:srgbClr val="FFFFFF"/>
                          </a:solidFill>
                          <a:effectLst/>
                          <a:latin typeface="Arial Narrow" panose="020B0606020202030204" pitchFamily="34" charset="0"/>
                        </a:rPr>
                        <a:t>     </a:t>
                      </a:r>
                    </a:p>
                    <a:p>
                      <a:pPr marL="274320" algn="ctr" fontAlgn="b"/>
                      <a:r>
                        <a:rPr lang="en-US" sz="1200" b="1" i="0" u="none" strike="noStrike" dirty="0">
                          <a:solidFill>
                            <a:srgbClr val="FFFFFF"/>
                          </a:solidFill>
                          <a:effectLst/>
                          <a:latin typeface="Arial Narrow" panose="020B0606020202030204" pitchFamily="34" charset="0"/>
                        </a:rPr>
                        <a:t>7,038,531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marL="274320" algn="ctr" fontAlgn="b"/>
                      <a:r>
                        <a:rPr lang="en-US" sz="1200" b="1" i="0" u="none" strike="noStrike" dirty="0">
                          <a:solidFill>
                            <a:srgbClr val="FFFFFF"/>
                          </a:solidFill>
                          <a:effectLst/>
                          <a:latin typeface="Arial Narrow" panose="020B0606020202030204" pitchFamily="34" charset="0"/>
                        </a:rPr>
                        <a:t>          7,328,850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07"/>
                  </a:ext>
                </a:extLst>
              </a:tr>
              <a:tr h="392263">
                <a:tc gridSpan="3">
                  <a:txBody>
                    <a:bodyPr/>
                    <a:lstStyle/>
                    <a:p>
                      <a:pPr algn="l" fontAlgn="b"/>
                      <a:r>
                        <a:rPr lang="en-US" sz="1200" b="0" i="0" u="none" strike="noStrike">
                          <a:solidFill>
                            <a:srgbClr val="000000"/>
                          </a:solidFill>
                          <a:effectLst/>
                          <a:latin typeface="Arial Narrow" panose="020B0606020202030204" pitchFamily="34" charset="0"/>
                        </a:rPr>
                        <a:t> Percentatge year-on-year growthover the medium term  </a:t>
                      </a:r>
                    </a:p>
                  </a:txBody>
                  <a:tcPr marL="9525" marR="9525" marT="9525" marB="0" anchor="b">
                    <a:lnL>
                      <a:noFill/>
                    </a:lnL>
                    <a:lnR>
                      <a:noFill/>
                    </a:lnR>
                    <a:lnT w="25400" cap="flat" cmpd="dbl"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a:txBody>
                    <a:bodyPr/>
                    <a:lstStyle/>
                    <a:p>
                      <a:pPr algn="r" fontAlgn="b"/>
                      <a:r>
                        <a:rPr lang="en-US" sz="1200" b="0" i="0" u="none" strike="noStrike">
                          <a:solidFill>
                            <a:srgbClr val="000000"/>
                          </a:solidFill>
                          <a:effectLst/>
                          <a:latin typeface="Arial Narrow" panose="020B0606020202030204" pitchFamily="34" charset="0"/>
                        </a:rPr>
                        <a:t>5%</a:t>
                      </a:r>
                    </a:p>
                  </a:txBody>
                  <a:tcPr marL="9525" marR="9525" marT="9525"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r" fontAlgn="b"/>
                      <a:r>
                        <a:rPr lang="en-US" sz="1200" b="0" i="0" u="none" strike="noStrike">
                          <a:solidFill>
                            <a:srgbClr val="000000"/>
                          </a:solidFill>
                          <a:effectLst/>
                          <a:latin typeface="Arial Narrow" panose="020B0606020202030204" pitchFamily="34" charset="0"/>
                        </a:rPr>
                        <a:t>3%</a:t>
                      </a:r>
                    </a:p>
                  </a:txBody>
                  <a:tcPr marL="9525" marR="9525" marT="9525"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r" fontAlgn="b"/>
                      <a:r>
                        <a:rPr lang="en-US" sz="1200" b="0" i="0" u="none" strike="noStrike" dirty="0">
                          <a:solidFill>
                            <a:srgbClr val="000000"/>
                          </a:solidFill>
                          <a:effectLst/>
                          <a:latin typeface="Arial Narrow" panose="020B0606020202030204" pitchFamily="34" charset="0"/>
                        </a:rPr>
                        <a:t>4%</a:t>
                      </a:r>
                    </a:p>
                  </a:txBody>
                  <a:tcPr marL="9525" marR="9525" marT="9525" marB="0" anchor="b">
                    <a:lnL>
                      <a:noFill/>
                    </a:lnL>
                    <a:lnR>
                      <a:noFill/>
                    </a:lnR>
                    <a:lnT w="2540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8"/>
                  </a:ext>
                </a:extLst>
              </a:tr>
            </a:tbl>
          </a:graphicData>
        </a:graphic>
      </p:graphicFrame>
      <p:graphicFrame>
        <p:nvGraphicFramePr>
          <p:cNvPr id="5" name="Chart 4"/>
          <p:cNvGraphicFramePr>
            <a:graphicFrameLocks/>
          </p:cNvGraphicFramePr>
          <p:nvPr>
            <p:extLst>
              <p:ext uri="{D42A27DB-BD31-4B8C-83A1-F6EECF244321}">
                <p14:modId xmlns:p14="http://schemas.microsoft.com/office/powerpoint/2010/main" val="2371292908"/>
              </p:ext>
            </p:extLst>
          </p:nvPr>
        </p:nvGraphicFramePr>
        <p:xfrm>
          <a:off x="6641482" y="1184953"/>
          <a:ext cx="5400263" cy="4417358"/>
        </p:xfrm>
        <a:graphic>
          <a:graphicData uri="http://schemas.openxmlformats.org/drawingml/2006/chart">
            <c:chart xmlns:c="http://schemas.openxmlformats.org/drawingml/2006/chart" xmlns:r="http://schemas.openxmlformats.org/officeDocument/2006/relationships" r:id="rId2"/>
          </a:graphicData>
        </a:graphic>
      </p:graphicFrame>
      <p:sp>
        <p:nvSpPr>
          <p:cNvPr id="6" name="Title 1"/>
          <p:cNvSpPr>
            <a:spLocks noGrp="1"/>
          </p:cNvSpPr>
          <p:nvPr>
            <p:ph type="title"/>
          </p:nvPr>
        </p:nvSpPr>
        <p:spPr>
          <a:xfrm>
            <a:off x="352022" y="218941"/>
            <a:ext cx="10972800" cy="557324"/>
          </a:xfrm>
        </p:spPr>
        <p:txBody>
          <a:bodyPr/>
          <a:lstStyle/>
          <a:p>
            <a:r>
              <a:rPr lang="en-ZA" sz="2800" u="sng" dirty="0"/>
              <a:t>FINANCIAL RESOURCE PLAN R’000</a:t>
            </a:r>
          </a:p>
        </p:txBody>
      </p:sp>
      <p:sp>
        <p:nvSpPr>
          <p:cNvPr id="2" name="Slide Number Placeholder 1"/>
          <p:cNvSpPr>
            <a:spLocks noGrp="1"/>
          </p:cNvSpPr>
          <p:nvPr>
            <p:ph type="sldNum" sz="quarter" idx="10"/>
          </p:nvPr>
        </p:nvSpPr>
        <p:spPr/>
        <p:txBody>
          <a:bodyPr/>
          <a:lstStyle/>
          <a:p>
            <a:pPr>
              <a:defRPr/>
            </a:pPr>
            <a:fld id="{B43C6651-82A5-4EF5-ABA3-1B68CFFA7A21}" type="slidenum">
              <a:rPr lang="en-US" smtClean="0"/>
              <a:pPr>
                <a:defRPr/>
              </a:pPr>
              <a:t>31</a:t>
            </a:fld>
            <a:endParaRPr lang="en-US"/>
          </a:p>
        </p:txBody>
      </p:sp>
    </p:spTree>
    <p:extLst>
      <p:ext uri="{BB962C8B-B14F-4D97-AF65-F5344CB8AC3E}">
        <p14:creationId xmlns:p14="http://schemas.microsoft.com/office/powerpoint/2010/main" val="541170385"/>
      </p:ext>
    </p:extLst>
  </p:cSld>
  <p:clrMapOvr>
    <a:masterClrMapping/>
  </p:clrMapOvr>
  <p:transition spd="slow">
    <p:random/>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352022" y="0"/>
            <a:ext cx="10972800" cy="557324"/>
          </a:xfrm>
        </p:spPr>
        <p:txBody>
          <a:bodyPr/>
          <a:lstStyle/>
          <a:p>
            <a:r>
              <a:rPr lang="en-ZA" sz="2400" u="sng" dirty="0"/>
              <a:t>FINANCIAL RESOURCE PLAN R’000</a:t>
            </a:r>
          </a:p>
        </p:txBody>
      </p:sp>
      <p:sp>
        <p:nvSpPr>
          <p:cNvPr id="2" name="Slide Number Placeholder 1"/>
          <p:cNvSpPr>
            <a:spLocks noGrp="1"/>
          </p:cNvSpPr>
          <p:nvPr>
            <p:ph type="sldNum" sz="quarter" idx="10"/>
          </p:nvPr>
        </p:nvSpPr>
        <p:spPr/>
        <p:txBody>
          <a:bodyPr/>
          <a:lstStyle/>
          <a:p>
            <a:pPr>
              <a:defRPr/>
            </a:pPr>
            <a:fld id="{B43C6651-82A5-4EF5-ABA3-1B68CFFA7A21}" type="slidenum">
              <a:rPr lang="en-US" smtClean="0"/>
              <a:pPr>
                <a:defRPr/>
              </a:pPr>
              <a:t>32</a:t>
            </a:fld>
            <a:endParaRPr lang="en-US" dirty="0"/>
          </a:p>
        </p:txBody>
      </p:sp>
      <p:sp>
        <p:nvSpPr>
          <p:cNvPr id="3" name="Content Placeholder 2"/>
          <p:cNvSpPr>
            <a:spLocks noGrp="1"/>
          </p:cNvSpPr>
          <p:nvPr>
            <p:ph idx="1"/>
          </p:nvPr>
        </p:nvSpPr>
        <p:spPr>
          <a:xfrm>
            <a:off x="609600" y="767476"/>
            <a:ext cx="10972800" cy="4744681"/>
          </a:xfrm>
        </p:spPr>
        <p:txBody>
          <a:bodyPr/>
          <a:lstStyle/>
          <a:p>
            <a:pPr marL="400050" indent="-400050" algn="just">
              <a:lnSpc>
                <a:spcPct val="150000"/>
              </a:lnSpc>
              <a:buFont typeface="+mj-lt"/>
              <a:buAutoNum type="romanLcPeriod"/>
            </a:pPr>
            <a:r>
              <a:rPr lang="en-US" sz="1800" dirty="0"/>
              <a:t>The department’s allocated budget for 2020/21 financial year is R6,850 billion. </a:t>
            </a:r>
          </a:p>
          <a:p>
            <a:pPr marL="400050" indent="-400050" algn="just">
              <a:lnSpc>
                <a:spcPct val="150000"/>
              </a:lnSpc>
              <a:buFont typeface="+mj-lt"/>
              <a:buAutoNum type="romanLcPeriod"/>
            </a:pPr>
            <a:r>
              <a:rPr lang="en-US" sz="1800" dirty="0"/>
              <a:t>The main cost driver for the department in terms of economic classification is the Compensation of employees which  has three main components; the RSA salaries, the transferred staff allowances and the Locally recruited personnel salaries.</a:t>
            </a:r>
          </a:p>
          <a:p>
            <a:pPr marL="400050" indent="-400050" algn="just">
              <a:lnSpc>
                <a:spcPct val="150000"/>
              </a:lnSpc>
              <a:buFont typeface="+mj-lt"/>
              <a:buAutoNum type="romanLcPeriod"/>
            </a:pPr>
            <a:r>
              <a:rPr lang="en-US" sz="1800" dirty="0"/>
              <a:t>The department’s goods and services budget is mainly the contractual obligations namely…the operating leases for offices and staff accommodation abroad, PPP agreement for the head office building, transfer costs and computer services (bandwidth).</a:t>
            </a:r>
          </a:p>
          <a:p>
            <a:pPr marL="400050" indent="-400050" algn="just">
              <a:lnSpc>
                <a:spcPct val="150000"/>
              </a:lnSpc>
              <a:buFont typeface="+mj-lt"/>
              <a:buAutoNum type="romanLcPeriod"/>
            </a:pPr>
            <a:r>
              <a:rPr lang="en-US" sz="1800" dirty="0"/>
              <a:t>The international transfers for the department includes contributions to African Union (AU), Southern African Development Communities (SADC), United Nations (UN), African Renaissance and International Cooperation Fund (ARF) and India Brazil and South Africa (IBSA).</a:t>
            </a:r>
          </a:p>
          <a:p>
            <a:pPr marL="0" indent="0" algn="just">
              <a:lnSpc>
                <a:spcPct val="150000"/>
              </a:lnSpc>
              <a:buNone/>
            </a:pPr>
            <a:endParaRPr lang="en-US" dirty="0"/>
          </a:p>
        </p:txBody>
      </p:sp>
    </p:spTree>
    <p:extLst>
      <p:ext uri="{BB962C8B-B14F-4D97-AF65-F5344CB8AC3E}">
        <p14:creationId xmlns:p14="http://schemas.microsoft.com/office/powerpoint/2010/main" val="2246404337"/>
      </p:ext>
    </p:extLst>
  </p:cSld>
  <p:clrMapOvr>
    <a:masterClrMapping/>
  </p:clrMapOvr>
  <p:transition spd="slow">
    <p:random/>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17947" y="840660"/>
          <a:ext cx="8542597" cy="4451567"/>
        </p:xfrm>
        <a:graphic>
          <a:graphicData uri="http://schemas.openxmlformats.org/drawingml/2006/table">
            <a:tbl>
              <a:tblPr/>
              <a:tblGrid>
                <a:gridCol w="781725">
                  <a:extLst>
                    <a:ext uri="{9D8B030D-6E8A-4147-A177-3AD203B41FA5}">
                      <a16:colId xmlns:a16="http://schemas.microsoft.com/office/drawing/2014/main" val="20000"/>
                    </a:ext>
                  </a:extLst>
                </a:gridCol>
                <a:gridCol w="781725">
                  <a:extLst>
                    <a:ext uri="{9D8B030D-6E8A-4147-A177-3AD203B41FA5}">
                      <a16:colId xmlns:a16="http://schemas.microsoft.com/office/drawing/2014/main" val="20001"/>
                    </a:ext>
                  </a:extLst>
                </a:gridCol>
                <a:gridCol w="856890">
                  <a:extLst>
                    <a:ext uri="{9D8B030D-6E8A-4147-A177-3AD203B41FA5}">
                      <a16:colId xmlns:a16="http://schemas.microsoft.com/office/drawing/2014/main" val="20002"/>
                    </a:ext>
                  </a:extLst>
                </a:gridCol>
                <a:gridCol w="781725">
                  <a:extLst>
                    <a:ext uri="{9D8B030D-6E8A-4147-A177-3AD203B41FA5}">
                      <a16:colId xmlns:a16="http://schemas.microsoft.com/office/drawing/2014/main" val="20003"/>
                    </a:ext>
                  </a:extLst>
                </a:gridCol>
                <a:gridCol w="721591">
                  <a:extLst>
                    <a:ext uri="{9D8B030D-6E8A-4147-A177-3AD203B41FA5}">
                      <a16:colId xmlns:a16="http://schemas.microsoft.com/office/drawing/2014/main" val="20004"/>
                    </a:ext>
                  </a:extLst>
                </a:gridCol>
                <a:gridCol w="620119">
                  <a:extLst>
                    <a:ext uri="{9D8B030D-6E8A-4147-A177-3AD203B41FA5}">
                      <a16:colId xmlns:a16="http://schemas.microsoft.com/office/drawing/2014/main" val="20005"/>
                    </a:ext>
                  </a:extLst>
                </a:gridCol>
                <a:gridCol w="736625">
                  <a:extLst>
                    <a:ext uri="{9D8B030D-6E8A-4147-A177-3AD203B41FA5}">
                      <a16:colId xmlns:a16="http://schemas.microsoft.com/office/drawing/2014/main" val="20006"/>
                    </a:ext>
                  </a:extLst>
                </a:gridCol>
                <a:gridCol w="601327">
                  <a:extLst>
                    <a:ext uri="{9D8B030D-6E8A-4147-A177-3AD203B41FA5}">
                      <a16:colId xmlns:a16="http://schemas.microsoft.com/office/drawing/2014/main" val="20007"/>
                    </a:ext>
                  </a:extLst>
                </a:gridCol>
                <a:gridCol w="781725">
                  <a:extLst>
                    <a:ext uri="{9D8B030D-6E8A-4147-A177-3AD203B41FA5}">
                      <a16:colId xmlns:a16="http://schemas.microsoft.com/office/drawing/2014/main" val="20008"/>
                    </a:ext>
                  </a:extLst>
                </a:gridCol>
                <a:gridCol w="601327">
                  <a:extLst>
                    <a:ext uri="{9D8B030D-6E8A-4147-A177-3AD203B41FA5}">
                      <a16:colId xmlns:a16="http://schemas.microsoft.com/office/drawing/2014/main" val="20009"/>
                    </a:ext>
                  </a:extLst>
                </a:gridCol>
                <a:gridCol w="691525">
                  <a:extLst>
                    <a:ext uri="{9D8B030D-6E8A-4147-A177-3AD203B41FA5}">
                      <a16:colId xmlns:a16="http://schemas.microsoft.com/office/drawing/2014/main" val="20010"/>
                    </a:ext>
                  </a:extLst>
                </a:gridCol>
                <a:gridCol w="586293">
                  <a:extLst>
                    <a:ext uri="{9D8B030D-6E8A-4147-A177-3AD203B41FA5}">
                      <a16:colId xmlns:a16="http://schemas.microsoft.com/office/drawing/2014/main" val="20011"/>
                    </a:ext>
                  </a:extLst>
                </a:gridCol>
              </a:tblGrid>
              <a:tr h="423941">
                <a:tc gridSpan="7">
                  <a:txBody>
                    <a:bodyPr/>
                    <a:lstStyle/>
                    <a:p>
                      <a:pPr algn="ctr" fontAlgn="b"/>
                      <a:r>
                        <a:rPr lang="en-US" sz="1400" b="1" i="0" u="none" strike="noStrike" dirty="0">
                          <a:solidFill>
                            <a:srgbClr val="000000"/>
                          </a:solidFill>
                          <a:effectLst/>
                          <a:latin typeface="Arial Narrow" panose="020B0606020202030204" pitchFamily="34" charset="0"/>
                        </a:rPr>
                        <a:t> 2020/21 Economic classification of financial resources </a:t>
                      </a:r>
                    </a:p>
                    <a:p>
                      <a:pPr algn="ctr" fontAlgn="b"/>
                      <a:endParaRPr lang="en-US" sz="1400" b="1" i="0" u="none" strike="noStrike" dirty="0">
                        <a:solidFill>
                          <a:srgbClr val="000000"/>
                        </a:solidFill>
                        <a:effectLst/>
                        <a:latin typeface="Arial Narrow" panose="020B0606020202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endParaRPr lang="en-US" sz="900" b="1" i="0" u="none" strike="noStrike">
                        <a:solidFill>
                          <a:srgbClr val="000000"/>
                        </a:solidFill>
                        <a:effectLst/>
                        <a:latin typeface="Arial Narrow" panose="020B0606020202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Arial Narrow" panose="020B0606020202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Arial Narrow" panose="020B0606020202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Arial Narrow" panose="020B0606020202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Arial Narrow" panose="020B0606020202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696474">
                <a:tc>
                  <a:txBody>
                    <a:bodyPr/>
                    <a:lstStyle/>
                    <a:p>
                      <a:pPr algn="ctr" fontAlgn="t"/>
                      <a:r>
                        <a:rPr lang="en-US" sz="1100" b="1" i="0" u="none" strike="noStrike" dirty="0">
                          <a:solidFill>
                            <a:srgbClr val="FFFFFF"/>
                          </a:solidFill>
                          <a:effectLst/>
                          <a:latin typeface="Arial Narrow" panose="020B0606020202030204" pitchFamily="34" charset="0"/>
                        </a:rPr>
                        <a:t> </a:t>
                      </a:r>
                      <a:r>
                        <a:rPr lang="en-US" sz="1100" b="1" i="0" u="none" strike="noStrike" dirty="0" err="1">
                          <a:solidFill>
                            <a:srgbClr val="FFFFFF"/>
                          </a:solidFill>
                          <a:effectLst/>
                          <a:latin typeface="Arial Narrow" panose="020B0606020202030204" pitchFamily="34" charset="0"/>
                        </a:rPr>
                        <a:t>Programmes</a:t>
                      </a:r>
                      <a:r>
                        <a:rPr lang="en-US" sz="1100" b="1" i="0" u="none" strike="noStrike" dirty="0">
                          <a:solidFill>
                            <a:srgbClr val="FFFFFF"/>
                          </a:solidFill>
                          <a:effectLst/>
                          <a:latin typeface="Arial Narrow" panose="020B0606020202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fontAlgn="t"/>
                      <a:r>
                        <a:rPr lang="en-US" sz="1100" b="1" i="0" u="none" strike="noStrike" dirty="0">
                          <a:solidFill>
                            <a:srgbClr val="FFFFFF"/>
                          </a:solidFill>
                          <a:effectLst/>
                          <a:latin typeface="Arial Narrow" panose="020B0606020202030204" pitchFamily="34" charset="0"/>
                        </a:rPr>
                        <a:t> Main appropriation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fontAlgn="t"/>
                      <a:r>
                        <a:rPr lang="en-US" sz="1100" b="1" i="0" u="none" strike="noStrike" dirty="0">
                          <a:solidFill>
                            <a:srgbClr val="FFFFFF"/>
                          </a:solidFill>
                          <a:effectLst/>
                          <a:latin typeface="Arial Narrow" panose="020B0606020202030204" pitchFamily="34" charset="0"/>
                        </a:rPr>
                        <a:t> Compensation of employees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fontAlgn="t"/>
                      <a:r>
                        <a:rPr lang="en-US" sz="1100" b="1" i="0" u="none" strike="noStrike" dirty="0">
                          <a:solidFill>
                            <a:srgbClr val="FFFFFF"/>
                          </a:solidFill>
                          <a:effectLst/>
                          <a:latin typeface="Arial Narrow" panose="020B0606020202030204" pitchFamily="34" charset="0"/>
                        </a:rPr>
                        <a:t> % Allocation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fontAlgn="t"/>
                      <a:r>
                        <a:rPr lang="en-US" sz="1100" b="1" i="0" u="none" strike="noStrike" dirty="0">
                          <a:solidFill>
                            <a:srgbClr val="FFFFFF"/>
                          </a:solidFill>
                          <a:effectLst/>
                          <a:latin typeface="Arial Narrow" panose="020B0606020202030204" pitchFamily="34" charset="0"/>
                        </a:rPr>
                        <a:t> Goods and Services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fontAlgn="t"/>
                      <a:r>
                        <a:rPr lang="en-US" sz="1100" b="1" i="0" u="none" strike="noStrike" dirty="0">
                          <a:solidFill>
                            <a:srgbClr val="FFFFFF"/>
                          </a:solidFill>
                          <a:effectLst/>
                          <a:latin typeface="Arial Narrow" panose="020B0606020202030204" pitchFamily="34" charset="0"/>
                        </a:rPr>
                        <a:t> % Allocation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fontAlgn="t"/>
                      <a:r>
                        <a:rPr lang="en-US" sz="1100" b="1" i="0" u="none" strike="noStrike" dirty="0">
                          <a:solidFill>
                            <a:srgbClr val="FFFFFF"/>
                          </a:solidFill>
                          <a:effectLst/>
                          <a:latin typeface="Arial Narrow" panose="020B0606020202030204" pitchFamily="34" charset="0"/>
                        </a:rPr>
                        <a:t> Interest and rent on land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fontAlgn="t"/>
                      <a:r>
                        <a:rPr lang="en-US" sz="1100" b="1" i="0" u="none" strike="noStrike" dirty="0">
                          <a:solidFill>
                            <a:srgbClr val="FFFFFF"/>
                          </a:solidFill>
                          <a:effectLst/>
                          <a:latin typeface="Arial Narrow" panose="020B0606020202030204" pitchFamily="34" charset="0"/>
                        </a:rPr>
                        <a:t> % Allocation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fontAlgn="t"/>
                      <a:r>
                        <a:rPr lang="en-US" sz="1100" b="1" i="0" u="none" strike="noStrike" dirty="0">
                          <a:solidFill>
                            <a:srgbClr val="FFFFFF"/>
                          </a:solidFill>
                          <a:effectLst/>
                          <a:latin typeface="Arial Narrow" panose="020B0606020202030204" pitchFamily="34" charset="0"/>
                        </a:rPr>
                        <a:t> Transfers and subsidies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fontAlgn="t"/>
                      <a:r>
                        <a:rPr lang="en-US" sz="1100" b="1" i="0" u="none" strike="noStrike" dirty="0">
                          <a:solidFill>
                            <a:srgbClr val="FFFFFF"/>
                          </a:solidFill>
                          <a:effectLst/>
                          <a:latin typeface="Arial Narrow" panose="020B0606020202030204" pitchFamily="34" charset="0"/>
                        </a:rPr>
                        <a:t> % Allocation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fontAlgn="t"/>
                      <a:r>
                        <a:rPr lang="en-US" sz="1100" b="1" i="0" u="none" strike="noStrike" dirty="0">
                          <a:solidFill>
                            <a:srgbClr val="FFFFFF"/>
                          </a:solidFill>
                          <a:effectLst/>
                          <a:latin typeface="Arial Narrow" panose="020B0606020202030204" pitchFamily="34" charset="0"/>
                        </a:rPr>
                        <a:t> Capital expenditure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fontAlgn="t"/>
                      <a:r>
                        <a:rPr lang="en-US" sz="1100" b="1" i="0" u="none" strike="noStrike" dirty="0">
                          <a:solidFill>
                            <a:srgbClr val="FFFFFF"/>
                          </a:solidFill>
                          <a:effectLst/>
                          <a:latin typeface="Arial Narrow" panose="020B0606020202030204" pitchFamily="34" charset="0"/>
                        </a:rPr>
                        <a:t> % Allocation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extLst>
                  <a:ext uri="{0D108BD9-81ED-4DB2-BD59-A6C34878D82A}">
                    <a16:rowId xmlns:a16="http://schemas.microsoft.com/office/drawing/2014/main" val="10001"/>
                  </a:ext>
                </a:extLst>
              </a:tr>
              <a:tr h="393660">
                <a:tc>
                  <a:txBody>
                    <a:bodyPr/>
                    <a:lstStyle/>
                    <a:p>
                      <a:pPr algn="l" fontAlgn="b"/>
                      <a:r>
                        <a:rPr lang="en-US" sz="1100" b="0" i="0" u="none" strike="noStrike">
                          <a:solidFill>
                            <a:srgbClr val="000000"/>
                          </a:solidFill>
                          <a:effectLst/>
                          <a:latin typeface="Arial Narrow" panose="020B0606020202030204" pitchFamily="34" charset="0"/>
                        </a:rPr>
                        <a:t> Administration </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100" b="0" i="0" u="none" strike="noStrike" dirty="0">
                          <a:solidFill>
                            <a:srgbClr val="000000"/>
                          </a:solidFill>
                          <a:effectLst/>
                          <a:latin typeface="Arial Narrow" panose="020B0606020202030204" pitchFamily="34" charset="0"/>
                        </a:rPr>
                        <a:t>      1,762,934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100" b="0" i="0" u="none" strike="noStrike" dirty="0">
                          <a:solidFill>
                            <a:srgbClr val="000000"/>
                          </a:solidFill>
                          <a:effectLst/>
                          <a:latin typeface="Arial Narrow" panose="020B0606020202030204" pitchFamily="34" charset="0"/>
                        </a:rPr>
                        <a:t>530,992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Arial Narrow" panose="020B0606020202030204" pitchFamily="34" charset="0"/>
                        </a:rPr>
                        <a:t>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Arial Narrow" panose="020B0606020202030204" pitchFamily="34" charset="0"/>
                        </a:rPr>
                        <a:t>765,193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Arial Narrow" panose="020B0606020202030204" pitchFamily="34" charset="0"/>
                        </a:rPr>
                        <a:t>43%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Arial Narrow" panose="020B0606020202030204" pitchFamily="34" charset="0"/>
                        </a:rPr>
                        <a:t>108,167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Arial Narrow" panose="020B0606020202030204"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Arial Narrow" panose="020B0606020202030204" pitchFamily="34" charset="0"/>
                        </a:rPr>
                        <a:t>1,739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Arial Narrow" panose="020B0606020202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Arial Narrow" panose="020B0606020202030204" pitchFamily="34" charset="0"/>
                        </a:rPr>
                        <a:t>356,843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Arial Narrow" panose="020B0606020202030204" pitchFamily="34" charset="0"/>
                        </a:rPr>
                        <a:t>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590488">
                <a:tc>
                  <a:txBody>
                    <a:bodyPr/>
                    <a:lstStyle/>
                    <a:p>
                      <a:pPr algn="l" fontAlgn="b"/>
                      <a:r>
                        <a:rPr lang="en-US" sz="1100" b="0" i="0" u="none" strike="noStrike">
                          <a:solidFill>
                            <a:srgbClr val="000000"/>
                          </a:solidFill>
                          <a:effectLst/>
                          <a:latin typeface="Arial Narrow" panose="020B0606020202030204" pitchFamily="34" charset="0"/>
                        </a:rPr>
                        <a:t> International Relations </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100" b="0" i="0" u="none" strike="noStrike">
                          <a:solidFill>
                            <a:srgbClr val="000000"/>
                          </a:solidFill>
                          <a:effectLst/>
                          <a:latin typeface="Arial Narrow" panose="020B0606020202030204" pitchFamily="34" charset="0"/>
                        </a:rPr>
                        <a:t>      3,308,302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Arial Narrow" panose="020B0606020202030204" pitchFamily="34" charset="0"/>
                        </a:rPr>
                        <a:t>1,975,340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Arial Narrow" panose="020B0606020202030204" pitchFamily="34" charset="0"/>
                        </a:rPr>
                        <a:t>60%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Arial Narrow" panose="020B0606020202030204" pitchFamily="34" charset="0"/>
                        </a:rPr>
                        <a:t>1,307,934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Arial Narrow" panose="020B0606020202030204" pitchFamily="34" charset="0"/>
                        </a:rPr>
                        <a:t>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Arial Narrow" panose="020B0606020202030204" pitchFamily="34" charset="0"/>
                        </a:rPr>
                        <a:t>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Arial Narrow" panose="020B0606020202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Arial Narrow" panose="020B0606020202030204" pitchFamily="34" charset="0"/>
                        </a:rPr>
                        <a:t>6,098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Arial Narrow" panose="020B0606020202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Arial Narrow" panose="020B0606020202030204" pitchFamily="34" charset="0"/>
                        </a:rPr>
                        <a:t>18,930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Arial Narrow" panose="020B0606020202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605630">
                <a:tc>
                  <a:txBody>
                    <a:bodyPr/>
                    <a:lstStyle/>
                    <a:p>
                      <a:pPr algn="l" fontAlgn="b"/>
                      <a:r>
                        <a:rPr lang="en-US" sz="1100" b="0" i="0" u="none" strike="noStrike">
                          <a:solidFill>
                            <a:srgbClr val="000000"/>
                          </a:solidFill>
                          <a:effectLst/>
                          <a:latin typeface="Arial Narrow" panose="020B0606020202030204" pitchFamily="34" charset="0"/>
                        </a:rPr>
                        <a:t> International Cooperation </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100" b="0" i="0" u="none" strike="noStrike">
                          <a:solidFill>
                            <a:srgbClr val="000000"/>
                          </a:solidFill>
                          <a:effectLst/>
                          <a:latin typeface="Arial Narrow" panose="020B0606020202030204" pitchFamily="34" charset="0"/>
                        </a:rPr>
                        <a:t>         536,307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Arial Narrow" panose="020B0606020202030204" pitchFamily="34" charset="0"/>
                        </a:rPr>
                        <a:t>367,286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Arial Narrow" panose="020B0606020202030204" pitchFamily="34" charset="0"/>
                        </a:rPr>
                        <a:t>68%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Arial Narrow" panose="020B0606020202030204" pitchFamily="34" charset="0"/>
                        </a:rPr>
                        <a:t>167,362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Arial Narrow" panose="020B0606020202030204" pitchFamily="34" charset="0"/>
                        </a:rPr>
                        <a:t>31%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Arial Narrow" panose="020B0606020202030204" pitchFamily="34" charset="0"/>
                        </a:rPr>
                        <a:t>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Arial Narrow" panose="020B0606020202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Arial Narrow" panose="020B0606020202030204" pitchFamily="34" charset="0"/>
                        </a:rPr>
                        <a:t>1,350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Arial Narrow" panose="020B0606020202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Arial Narrow" panose="020B0606020202030204" pitchFamily="34" charset="0"/>
                        </a:rPr>
                        <a:t>309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Arial Narrow" panose="020B0606020202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669220">
                <a:tc>
                  <a:txBody>
                    <a:bodyPr/>
                    <a:lstStyle/>
                    <a:p>
                      <a:pPr algn="l" fontAlgn="b"/>
                      <a:r>
                        <a:rPr lang="en-US" sz="1100" b="0" i="0" u="none" strike="noStrike">
                          <a:solidFill>
                            <a:srgbClr val="000000"/>
                          </a:solidFill>
                          <a:effectLst/>
                          <a:latin typeface="Arial Narrow" panose="020B0606020202030204" pitchFamily="34" charset="0"/>
                        </a:rPr>
                        <a:t> Sate Protocol and Public Diplomacy  </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100" b="0" i="0" u="none" strike="noStrike">
                          <a:solidFill>
                            <a:srgbClr val="000000"/>
                          </a:solidFill>
                          <a:effectLst/>
                          <a:latin typeface="Arial Narrow" panose="020B0606020202030204" pitchFamily="34" charset="0"/>
                        </a:rPr>
                        <a:t>         338,642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Arial Narrow" panose="020B0606020202030204" pitchFamily="34" charset="0"/>
                        </a:rPr>
                        <a:t>197,922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Arial Narrow" panose="020B0606020202030204" pitchFamily="34" charset="0"/>
                        </a:rPr>
                        <a:t>58%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Arial Narrow" panose="020B0606020202030204" pitchFamily="34" charset="0"/>
                        </a:rPr>
                        <a:t>138,990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Arial Narrow" panose="020B0606020202030204" pitchFamily="34" charset="0"/>
                        </a:rPr>
                        <a:t>41%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Arial Narrow" panose="020B0606020202030204" pitchFamily="34" charset="0"/>
                        </a:rPr>
                        <a:t>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Arial Narrow" panose="020B0606020202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Arial Narrow" panose="020B0606020202030204" pitchFamily="34" charset="0"/>
                        </a:rPr>
                        <a:t>1,698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Arial Narrow" panose="020B0606020202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Arial Narrow" panose="020B0606020202030204" pitchFamily="34" charset="0"/>
                        </a:rPr>
                        <a:t>32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Arial Narrow" panose="020B0606020202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651051">
                <a:tc>
                  <a:txBody>
                    <a:bodyPr/>
                    <a:lstStyle/>
                    <a:p>
                      <a:pPr algn="l" fontAlgn="b"/>
                      <a:r>
                        <a:rPr lang="en-US" sz="1100" b="0" i="0" u="none" strike="noStrike">
                          <a:solidFill>
                            <a:srgbClr val="000000"/>
                          </a:solidFill>
                          <a:effectLst/>
                          <a:latin typeface="Arial Narrow" panose="020B0606020202030204" pitchFamily="34" charset="0"/>
                        </a:rPr>
                        <a:t> International Transfers </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Arial Narrow" panose="020B0606020202030204" pitchFamily="34" charset="0"/>
                        </a:rPr>
                        <a:t>         903,994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Arial Narrow" panose="020B0606020202030204" pitchFamily="34" charset="0"/>
                        </a:rPr>
                        <a:t>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Arial Narrow" panose="020B0606020202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Arial Narrow" panose="020B0606020202030204" pitchFamily="34" charset="0"/>
                        </a:rPr>
                        <a:t>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Arial Narrow" panose="020B0606020202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Arial Narrow" panose="020B0606020202030204" pitchFamily="34" charset="0"/>
                        </a:rPr>
                        <a:t>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Arial Narrow" panose="020B0606020202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Arial Narrow" panose="020B0606020202030204" pitchFamily="34" charset="0"/>
                        </a:rPr>
                        <a:t>903,994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Arial Narrow" panose="020B0606020202030204" pitchFamily="34" charset="0"/>
                        </a:rPr>
                        <a:t>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Arial Narrow" panose="020B0606020202030204" pitchFamily="34" charset="0"/>
                        </a:rPr>
                        <a:t>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Arial Narrow" panose="020B0606020202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408799">
                <a:tc>
                  <a:txBody>
                    <a:bodyPr/>
                    <a:lstStyle/>
                    <a:p>
                      <a:pPr algn="l" fontAlgn="b"/>
                      <a:r>
                        <a:rPr lang="en-US" sz="1100" b="1" i="0" u="none" strike="noStrike" dirty="0">
                          <a:solidFill>
                            <a:srgbClr val="FFFFFF"/>
                          </a:solidFill>
                          <a:effectLst/>
                          <a:latin typeface="Arial Narrow" panose="020B0606020202030204" pitchFamily="34" charset="0"/>
                        </a:rPr>
                        <a:t>  Total</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70AD47"/>
                    </a:solidFill>
                  </a:tcPr>
                </a:tc>
                <a:tc>
                  <a:txBody>
                    <a:bodyPr/>
                    <a:lstStyle/>
                    <a:p>
                      <a:pPr algn="ctr" fontAlgn="b"/>
                      <a:r>
                        <a:rPr lang="en-US" sz="1100" b="1" i="0" u="none" strike="noStrike" dirty="0">
                          <a:solidFill>
                            <a:srgbClr val="FFFFFF"/>
                          </a:solidFill>
                          <a:effectLst/>
                          <a:latin typeface="Arial Narrow" panose="020B0606020202030204" pitchFamily="34" charset="0"/>
                        </a:rPr>
                        <a:t>      6,850,179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70AD47"/>
                    </a:solidFill>
                  </a:tcPr>
                </a:tc>
                <a:tc>
                  <a:txBody>
                    <a:bodyPr/>
                    <a:lstStyle/>
                    <a:p>
                      <a:pPr algn="ctr" fontAlgn="b"/>
                      <a:r>
                        <a:rPr lang="en-US" sz="1100" b="1" i="0" u="none" strike="noStrike" dirty="0">
                          <a:solidFill>
                            <a:srgbClr val="FFFFFF"/>
                          </a:solidFill>
                          <a:effectLst/>
                          <a:latin typeface="Arial Narrow" panose="020B0606020202030204" pitchFamily="34" charset="0"/>
                        </a:rPr>
                        <a:t>         3,071,540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70AD47"/>
                    </a:solidFill>
                  </a:tcPr>
                </a:tc>
                <a:tc>
                  <a:txBody>
                    <a:bodyPr/>
                    <a:lstStyle/>
                    <a:p>
                      <a:pPr algn="ctr" fontAlgn="b"/>
                      <a:r>
                        <a:rPr lang="en-US" sz="1100" b="1" i="0" u="none" strike="noStrike" dirty="0">
                          <a:solidFill>
                            <a:srgbClr val="FFFFFF"/>
                          </a:solidFill>
                          <a:effectLst/>
                          <a:latin typeface="Arial Narrow" panose="020B0606020202030204" pitchFamily="34" charset="0"/>
                        </a:rPr>
                        <a:t>45%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70AD47"/>
                    </a:solidFill>
                  </a:tcPr>
                </a:tc>
                <a:tc>
                  <a:txBody>
                    <a:bodyPr/>
                    <a:lstStyle/>
                    <a:p>
                      <a:pPr algn="ctr" fontAlgn="b"/>
                      <a:r>
                        <a:rPr lang="en-US" sz="1100" b="1" i="0" u="none" strike="noStrike" dirty="0">
                          <a:solidFill>
                            <a:srgbClr val="FFFFFF"/>
                          </a:solidFill>
                          <a:effectLst/>
                          <a:latin typeface="Arial Narrow" panose="020B0606020202030204" pitchFamily="34" charset="0"/>
                        </a:rPr>
                        <a:t>     2,379,479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70AD47"/>
                    </a:solidFill>
                  </a:tcPr>
                </a:tc>
                <a:tc>
                  <a:txBody>
                    <a:bodyPr/>
                    <a:lstStyle/>
                    <a:p>
                      <a:pPr algn="ctr" fontAlgn="b"/>
                      <a:r>
                        <a:rPr lang="en-US" sz="1100" b="1" i="0" u="none" strike="noStrike" dirty="0">
                          <a:solidFill>
                            <a:srgbClr val="FFFFFF"/>
                          </a:solidFill>
                          <a:effectLst/>
                          <a:latin typeface="Arial Narrow" panose="020B0606020202030204" pitchFamily="34" charset="0"/>
                        </a:rPr>
                        <a:t>35%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70AD47"/>
                    </a:solidFill>
                  </a:tcPr>
                </a:tc>
                <a:tc>
                  <a:txBody>
                    <a:bodyPr/>
                    <a:lstStyle/>
                    <a:p>
                      <a:pPr algn="ctr" fontAlgn="b"/>
                      <a:r>
                        <a:rPr lang="en-US" sz="1100" b="1" i="0" u="none" strike="noStrike" dirty="0">
                          <a:solidFill>
                            <a:srgbClr val="FFFFFF"/>
                          </a:solidFill>
                          <a:effectLst/>
                          <a:latin typeface="Arial Narrow" panose="020B0606020202030204" pitchFamily="34" charset="0"/>
                        </a:rPr>
                        <a:t>        108,167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70AD47"/>
                    </a:solidFill>
                  </a:tcPr>
                </a:tc>
                <a:tc>
                  <a:txBody>
                    <a:bodyPr/>
                    <a:lstStyle/>
                    <a:p>
                      <a:pPr algn="ctr" fontAlgn="b"/>
                      <a:r>
                        <a:rPr lang="en-US" sz="1100" b="1" i="0" u="none" strike="noStrike" dirty="0">
                          <a:solidFill>
                            <a:srgbClr val="FFFFFF"/>
                          </a:solidFill>
                          <a:effectLst/>
                          <a:latin typeface="Arial Narrow" panose="020B0606020202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70AD47"/>
                    </a:solidFill>
                  </a:tcPr>
                </a:tc>
                <a:tc>
                  <a:txBody>
                    <a:bodyPr/>
                    <a:lstStyle/>
                    <a:p>
                      <a:pPr algn="ctr" fontAlgn="b"/>
                      <a:r>
                        <a:rPr lang="en-US" sz="1100" b="1" i="0" u="none" strike="noStrike" dirty="0">
                          <a:solidFill>
                            <a:srgbClr val="FFFFFF"/>
                          </a:solidFill>
                          <a:effectLst/>
                          <a:latin typeface="Arial Narrow" panose="020B0606020202030204" pitchFamily="34" charset="0"/>
                        </a:rPr>
                        <a:t>         914,879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70AD47"/>
                    </a:solidFill>
                  </a:tcPr>
                </a:tc>
                <a:tc>
                  <a:txBody>
                    <a:bodyPr/>
                    <a:lstStyle/>
                    <a:p>
                      <a:pPr algn="ctr" fontAlgn="b"/>
                      <a:r>
                        <a:rPr lang="en-US" sz="1100" b="1" i="0" u="none" strike="noStrike" dirty="0">
                          <a:solidFill>
                            <a:srgbClr val="FFFFFF"/>
                          </a:solidFill>
                          <a:effectLst/>
                          <a:latin typeface="Arial Narrow" panose="020B0606020202030204" pitchFamily="34" charset="0"/>
                        </a:rPr>
                        <a:t>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70AD47"/>
                    </a:solidFill>
                  </a:tcPr>
                </a:tc>
                <a:tc>
                  <a:txBody>
                    <a:bodyPr/>
                    <a:lstStyle/>
                    <a:p>
                      <a:pPr algn="ctr" fontAlgn="b"/>
                      <a:r>
                        <a:rPr lang="en-US" sz="1100" b="1" i="0" u="none" strike="noStrike" dirty="0">
                          <a:solidFill>
                            <a:srgbClr val="FFFFFF"/>
                          </a:solidFill>
                          <a:effectLst/>
                          <a:latin typeface="Arial Narrow" panose="020B0606020202030204" pitchFamily="34" charset="0"/>
                        </a:rPr>
                        <a:t>      376,114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70AD47"/>
                    </a:solidFill>
                  </a:tcPr>
                </a:tc>
                <a:tc>
                  <a:txBody>
                    <a:bodyPr/>
                    <a:lstStyle/>
                    <a:p>
                      <a:pPr algn="ctr" fontAlgn="b"/>
                      <a:r>
                        <a:rPr lang="en-US" sz="1100" b="1" i="0" u="none" strike="noStrike" dirty="0">
                          <a:solidFill>
                            <a:srgbClr val="FFFFFF"/>
                          </a:solidFill>
                          <a:effectLst/>
                          <a:latin typeface="Arial Narrow" panose="020B060602020203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70AD47"/>
                    </a:solidFill>
                  </a:tcPr>
                </a:tc>
                <a:extLst>
                  <a:ext uri="{0D108BD9-81ED-4DB2-BD59-A6C34878D82A}">
                    <a16:rowId xmlns:a16="http://schemas.microsoft.com/office/drawing/2014/main" val="10007"/>
                  </a:ext>
                </a:extLst>
              </a:tr>
            </a:tbl>
          </a:graphicData>
        </a:graphic>
      </p:graphicFrame>
      <p:graphicFrame>
        <p:nvGraphicFramePr>
          <p:cNvPr id="5" name="Chart 4"/>
          <p:cNvGraphicFramePr>
            <a:graphicFrameLocks/>
          </p:cNvGraphicFramePr>
          <p:nvPr/>
        </p:nvGraphicFramePr>
        <p:xfrm>
          <a:off x="8686799" y="958646"/>
          <a:ext cx="3392129" cy="4527754"/>
        </p:xfrm>
        <a:graphic>
          <a:graphicData uri="http://schemas.openxmlformats.org/drawingml/2006/chart">
            <c:chart xmlns:c="http://schemas.openxmlformats.org/drawingml/2006/chart" xmlns:r="http://schemas.openxmlformats.org/officeDocument/2006/relationships" r:id="rId2"/>
          </a:graphicData>
        </a:graphic>
      </p:graphicFrame>
      <p:sp>
        <p:nvSpPr>
          <p:cNvPr id="6" name="Title 1"/>
          <p:cNvSpPr>
            <a:spLocks noGrp="1"/>
          </p:cNvSpPr>
          <p:nvPr>
            <p:ph type="title"/>
          </p:nvPr>
        </p:nvSpPr>
        <p:spPr>
          <a:xfrm>
            <a:off x="609600" y="3533"/>
            <a:ext cx="10972800" cy="914400"/>
          </a:xfrm>
        </p:spPr>
        <p:txBody>
          <a:bodyPr/>
          <a:lstStyle/>
          <a:p>
            <a:r>
              <a:rPr lang="en-ZA" sz="2800" u="sng" dirty="0"/>
              <a:t>FINANCIAL RESOURCE PLAN R’000</a:t>
            </a:r>
          </a:p>
        </p:txBody>
      </p:sp>
      <p:sp>
        <p:nvSpPr>
          <p:cNvPr id="2" name="Slide Number Placeholder 1"/>
          <p:cNvSpPr>
            <a:spLocks noGrp="1"/>
          </p:cNvSpPr>
          <p:nvPr>
            <p:ph type="sldNum" sz="quarter" idx="10"/>
          </p:nvPr>
        </p:nvSpPr>
        <p:spPr/>
        <p:txBody>
          <a:bodyPr/>
          <a:lstStyle/>
          <a:p>
            <a:pPr>
              <a:defRPr/>
            </a:pPr>
            <a:fld id="{B43C6651-82A5-4EF5-ABA3-1B68CFFA7A21}" type="slidenum">
              <a:rPr lang="en-US" smtClean="0"/>
              <a:pPr>
                <a:defRPr/>
              </a:pPr>
              <a:t>33</a:t>
            </a:fld>
            <a:endParaRPr lang="en-US"/>
          </a:p>
        </p:txBody>
      </p:sp>
    </p:spTree>
    <p:extLst>
      <p:ext uri="{BB962C8B-B14F-4D97-AF65-F5344CB8AC3E}">
        <p14:creationId xmlns:p14="http://schemas.microsoft.com/office/powerpoint/2010/main" val="110758775"/>
      </p:ext>
    </p:extLst>
  </p:cSld>
  <p:clrMapOvr>
    <a:masterClrMapping/>
  </p:clrMapOvr>
  <p:transition spd="slow">
    <p:random/>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09600" y="90152"/>
            <a:ext cx="10972800" cy="334852"/>
          </a:xfrm>
        </p:spPr>
        <p:txBody>
          <a:bodyPr/>
          <a:lstStyle/>
          <a:p>
            <a:r>
              <a:rPr lang="en-ZA" sz="2000" u="sng" dirty="0"/>
              <a:t>HUMAN RESOURCES R’000</a:t>
            </a:r>
          </a:p>
        </p:txBody>
      </p:sp>
      <p:graphicFrame>
        <p:nvGraphicFramePr>
          <p:cNvPr id="7" name="Content Placeholder 6"/>
          <p:cNvGraphicFramePr>
            <a:graphicFrameLocks noGrp="1"/>
          </p:cNvGraphicFramePr>
          <p:nvPr>
            <p:ph idx="1"/>
          </p:nvPr>
        </p:nvGraphicFramePr>
        <p:xfrm>
          <a:off x="334853" y="528033"/>
          <a:ext cx="11668255" cy="5274444"/>
        </p:xfrm>
        <a:graphic>
          <a:graphicData uri="http://schemas.openxmlformats.org/drawingml/2006/table">
            <a:tbl>
              <a:tblPr/>
              <a:tblGrid>
                <a:gridCol w="877026">
                  <a:extLst>
                    <a:ext uri="{9D8B030D-6E8A-4147-A177-3AD203B41FA5}">
                      <a16:colId xmlns:a16="http://schemas.microsoft.com/office/drawing/2014/main" val="20000"/>
                    </a:ext>
                  </a:extLst>
                </a:gridCol>
                <a:gridCol w="877026">
                  <a:extLst>
                    <a:ext uri="{9D8B030D-6E8A-4147-A177-3AD203B41FA5}">
                      <a16:colId xmlns:a16="http://schemas.microsoft.com/office/drawing/2014/main" val="20001"/>
                    </a:ext>
                  </a:extLst>
                </a:gridCol>
                <a:gridCol w="877026">
                  <a:extLst>
                    <a:ext uri="{9D8B030D-6E8A-4147-A177-3AD203B41FA5}">
                      <a16:colId xmlns:a16="http://schemas.microsoft.com/office/drawing/2014/main" val="20002"/>
                    </a:ext>
                  </a:extLst>
                </a:gridCol>
                <a:gridCol w="724499">
                  <a:extLst>
                    <a:ext uri="{9D8B030D-6E8A-4147-A177-3AD203B41FA5}">
                      <a16:colId xmlns:a16="http://schemas.microsoft.com/office/drawing/2014/main" val="20003"/>
                    </a:ext>
                  </a:extLst>
                </a:gridCol>
                <a:gridCol w="775342">
                  <a:extLst>
                    <a:ext uri="{9D8B030D-6E8A-4147-A177-3AD203B41FA5}">
                      <a16:colId xmlns:a16="http://schemas.microsoft.com/office/drawing/2014/main" val="20004"/>
                    </a:ext>
                  </a:extLst>
                </a:gridCol>
                <a:gridCol w="775342">
                  <a:extLst>
                    <a:ext uri="{9D8B030D-6E8A-4147-A177-3AD203B41FA5}">
                      <a16:colId xmlns:a16="http://schemas.microsoft.com/office/drawing/2014/main" val="20005"/>
                    </a:ext>
                  </a:extLst>
                </a:gridCol>
                <a:gridCol w="635526">
                  <a:extLst>
                    <a:ext uri="{9D8B030D-6E8A-4147-A177-3AD203B41FA5}">
                      <a16:colId xmlns:a16="http://schemas.microsoft.com/office/drawing/2014/main" val="20006"/>
                    </a:ext>
                  </a:extLst>
                </a:gridCol>
                <a:gridCol w="864315">
                  <a:extLst>
                    <a:ext uri="{9D8B030D-6E8A-4147-A177-3AD203B41FA5}">
                      <a16:colId xmlns:a16="http://schemas.microsoft.com/office/drawing/2014/main" val="20007"/>
                    </a:ext>
                  </a:extLst>
                </a:gridCol>
                <a:gridCol w="864315">
                  <a:extLst>
                    <a:ext uri="{9D8B030D-6E8A-4147-A177-3AD203B41FA5}">
                      <a16:colId xmlns:a16="http://schemas.microsoft.com/office/drawing/2014/main" val="20008"/>
                    </a:ext>
                  </a:extLst>
                </a:gridCol>
                <a:gridCol w="864315">
                  <a:extLst>
                    <a:ext uri="{9D8B030D-6E8A-4147-A177-3AD203B41FA5}">
                      <a16:colId xmlns:a16="http://schemas.microsoft.com/office/drawing/2014/main" val="20009"/>
                    </a:ext>
                  </a:extLst>
                </a:gridCol>
                <a:gridCol w="864315">
                  <a:extLst>
                    <a:ext uri="{9D8B030D-6E8A-4147-A177-3AD203B41FA5}">
                      <a16:colId xmlns:a16="http://schemas.microsoft.com/office/drawing/2014/main" val="20010"/>
                    </a:ext>
                  </a:extLst>
                </a:gridCol>
                <a:gridCol w="660946">
                  <a:extLst>
                    <a:ext uri="{9D8B030D-6E8A-4147-A177-3AD203B41FA5}">
                      <a16:colId xmlns:a16="http://schemas.microsoft.com/office/drawing/2014/main" val="20011"/>
                    </a:ext>
                  </a:extLst>
                </a:gridCol>
                <a:gridCol w="660946">
                  <a:extLst>
                    <a:ext uri="{9D8B030D-6E8A-4147-A177-3AD203B41FA5}">
                      <a16:colId xmlns:a16="http://schemas.microsoft.com/office/drawing/2014/main" val="20012"/>
                    </a:ext>
                  </a:extLst>
                </a:gridCol>
                <a:gridCol w="673658">
                  <a:extLst>
                    <a:ext uri="{9D8B030D-6E8A-4147-A177-3AD203B41FA5}">
                      <a16:colId xmlns:a16="http://schemas.microsoft.com/office/drawing/2014/main" val="20013"/>
                    </a:ext>
                  </a:extLst>
                </a:gridCol>
                <a:gridCol w="673658">
                  <a:extLst>
                    <a:ext uri="{9D8B030D-6E8A-4147-A177-3AD203B41FA5}">
                      <a16:colId xmlns:a16="http://schemas.microsoft.com/office/drawing/2014/main" val="20014"/>
                    </a:ext>
                  </a:extLst>
                </a:gridCol>
              </a:tblGrid>
              <a:tr h="228202">
                <a:tc rowSpan="2">
                  <a:txBody>
                    <a:bodyPr/>
                    <a:lstStyle/>
                    <a:p>
                      <a:pPr algn="ctr" fontAlgn="b"/>
                      <a:r>
                        <a:rPr lang="en-US" sz="1050" b="1" i="0" u="none" strike="noStrike" dirty="0" err="1">
                          <a:solidFill>
                            <a:srgbClr val="000000"/>
                          </a:solidFill>
                          <a:effectLst/>
                          <a:latin typeface="Arial Narrow" panose="020B0606020202030204" pitchFamily="34" charset="0"/>
                        </a:rPr>
                        <a:t>Programmes</a:t>
                      </a:r>
                      <a:endParaRPr lang="en-US" sz="1050" b="1" i="0" u="none" strike="noStrike" dirty="0">
                        <a:solidFill>
                          <a:srgbClr val="000000"/>
                        </a:solidFill>
                        <a:effectLst/>
                        <a:latin typeface="Arial Narrow" panose="020B0606020202030204" pitchFamily="34" charset="0"/>
                      </a:endParaRPr>
                    </a:p>
                  </a:txBody>
                  <a:tcPr marL="9015" marR="9015" marT="90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gridSpan="5">
                  <a:txBody>
                    <a:bodyPr/>
                    <a:lstStyle/>
                    <a:p>
                      <a:pPr algn="ctr" fontAlgn="ctr"/>
                      <a:r>
                        <a:rPr lang="en-US" sz="1050" b="1" i="0" u="none" strike="noStrike" dirty="0">
                          <a:solidFill>
                            <a:srgbClr val="000000"/>
                          </a:solidFill>
                          <a:effectLst/>
                          <a:latin typeface="Arial Narrow" panose="020B0606020202030204" pitchFamily="34" charset="0"/>
                        </a:rPr>
                        <a:t>2019/2020</a:t>
                      </a:r>
                    </a:p>
                  </a:txBody>
                  <a:tcPr marL="9015" marR="9015" marT="90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algn="ctr" fontAlgn="ctr"/>
                      <a:r>
                        <a:rPr lang="en-US" sz="1050" b="1" i="0" u="none" strike="noStrike">
                          <a:solidFill>
                            <a:srgbClr val="000000"/>
                          </a:solidFill>
                          <a:effectLst/>
                          <a:latin typeface="Arial Narrow" panose="020B0606020202030204" pitchFamily="34" charset="0"/>
                        </a:rPr>
                        <a:t> 2020/2021 </a:t>
                      </a:r>
                    </a:p>
                  </a:txBody>
                  <a:tcPr marL="9015" marR="9015" marT="90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hMerge="1">
                  <a:txBody>
                    <a:bodyPr/>
                    <a:lstStyle/>
                    <a:p>
                      <a:endParaRPr lang="en-US"/>
                    </a:p>
                  </a:txBody>
                  <a:tcPr/>
                </a:tc>
                <a:tc hMerge="1">
                  <a:txBody>
                    <a:bodyPr/>
                    <a:lstStyle/>
                    <a:p>
                      <a:endParaRPr lang="en-US"/>
                    </a:p>
                  </a:txBody>
                  <a:tcPr/>
                </a:tc>
                <a:tc gridSpan="3">
                  <a:txBody>
                    <a:bodyPr/>
                    <a:lstStyle/>
                    <a:p>
                      <a:pPr algn="ctr" fontAlgn="ctr"/>
                      <a:r>
                        <a:rPr lang="en-US" sz="1050" b="1" i="0" u="none" strike="noStrike">
                          <a:solidFill>
                            <a:srgbClr val="000000"/>
                          </a:solidFill>
                          <a:effectLst/>
                          <a:latin typeface="Arial Narrow" panose="020B0606020202030204" pitchFamily="34" charset="0"/>
                        </a:rPr>
                        <a:t> 2021/2022 </a:t>
                      </a:r>
                    </a:p>
                  </a:txBody>
                  <a:tcPr marL="9015" marR="9015" marT="90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hMerge="1">
                  <a:txBody>
                    <a:bodyPr/>
                    <a:lstStyle/>
                    <a:p>
                      <a:endParaRPr lang="en-US"/>
                    </a:p>
                  </a:txBody>
                  <a:tcPr/>
                </a:tc>
                <a:tc hMerge="1">
                  <a:txBody>
                    <a:bodyPr/>
                    <a:lstStyle/>
                    <a:p>
                      <a:endParaRPr lang="en-US"/>
                    </a:p>
                  </a:txBody>
                  <a:tcPr/>
                </a:tc>
                <a:tc gridSpan="3">
                  <a:txBody>
                    <a:bodyPr/>
                    <a:lstStyle/>
                    <a:p>
                      <a:pPr algn="ctr" fontAlgn="ctr"/>
                      <a:r>
                        <a:rPr lang="en-US" sz="1050" b="1" i="0" u="none" strike="noStrike">
                          <a:solidFill>
                            <a:srgbClr val="000000"/>
                          </a:solidFill>
                          <a:effectLst/>
                          <a:latin typeface="Arial Narrow" panose="020B0606020202030204" pitchFamily="34" charset="0"/>
                        </a:rPr>
                        <a:t> 2022/2023 </a:t>
                      </a:r>
                    </a:p>
                  </a:txBody>
                  <a:tcPr marL="9015" marR="9015" marT="90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87943">
                <a:tc vMerge="1">
                  <a:txBody>
                    <a:bodyPr/>
                    <a:lstStyle/>
                    <a:p>
                      <a:endParaRPr lang="en-US"/>
                    </a:p>
                  </a:txBody>
                  <a:tcPr/>
                </a:tc>
                <a:tc>
                  <a:txBody>
                    <a:bodyPr/>
                    <a:lstStyle/>
                    <a:p>
                      <a:pPr algn="ctr" fontAlgn="b"/>
                      <a:r>
                        <a:rPr lang="en-US" sz="1050" b="1" i="0" u="none" strike="noStrike">
                          <a:solidFill>
                            <a:srgbClr val="000000"/>
                          </a:solidFill>
                          <a:effectLst/>
                          <a:latin typeface="Arial Narrow" panose="020B0606020202030204" pitchFamily="34" charset="0"/>
                        </a:rPr>
                        <a:t>Filled posts  on 31/3/20</a:t>
                      </a:r>
                    </a:p>
                  </a:txBody>
                  <a:tcPr marL="9015" marR="9015" marT="90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b"/>
                      <a:r>
                        <a:rPr lang="en-US" sz="1050" b="1" i="0" u="none" strike="noStrike">
                          <a:solidFill>
                            <a:srgbClr val="000000"/>
                          </a:solidFill>
                          <a:effectLst/>
                          <a:latin typeface="Arial Narrow" panose="020B0606020202030204" pitchFamily="34" charset="0"/>
                        </a:rPr>
                        <a:t>Additional to establishment</a:t>
                      </a:r>
                    </a:p>
                  </a:txBody>
                  <a:tcPr marL="9015" marR="9015" marT="90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b"/>
                      <a:r>
                        <a:rPr lang="en-US" sz="1050" b="1" i="0" u="none" strike="noStrike" dirty="0">
                          <a:solidFill>
                            <a:srgbClr val="000000"/>
                          </a:solidFill>
                          <a:effectLst/>
                          <a:latin typeface="Arial Narrow" panose="020B0606020202030204" pitchFamily="34" charset="0"/>
                        </a:rPr>
                        <a:t>Total Number</a:t>
                      </a:r>
                    </a:p>
                  </a:txBody>
                  <a:tcPr marL="9015" marR="9015" marT="90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b"/>
                      <a:r>
                        <a:rPr lang="en-US" sz="1050" b="1" i="0" u="none" strike="noStrike">
                          <a:solidFill>
                            <a:srgbClr val="000000"/>
                          </a:solidFill>
                          <a:effectLst/>
                          <a:latin typeface="Arial Narrow" panose="020B0606020202030204" pitchFamily="34" charset="0"/>
                        </a:rPr>
                        <a:t>Unit Cost</a:t>
                      </a:r>
                    </a:p>
                  </a:txBody>
                  <a:tcPr marL="9015" marR="9015" marT="90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b"/>
                      <a:r>
                        <a:rPr lang="en-US" sz="1050" b="1" i="0" u="none" strike="noStrike">
                          <a:solidFill>
                            <a:srgbClr val="000000"/>
                          </a:solidFill>
                          <a:effectLst/>
                          <a:latin typeface="Arial Narrow" panose="020B0606020202030204" pitchFamily="34" charset="0"/>
                        </a:rPr>
                        <a:t>Total cost</a:t>
                      </a:r>
                    </a:p>
                  </a:txBody>
                  <a:tcPr marL="9015" marR="9015" marT="90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b"/>
                      <a:r>
                        <a:rPr lang="en-US" sz="1050" b="1" i="0" u="none" strike="noStrike" dirty="0">
                          <a:solidFill>
                            <a:srgbClr val="000000"/>
                          </a:solidFill>
                          <a:effectLst/>
                          <a:latin typeface="Arial Narrow" panose="020B0606020202030204" pitchFamily="34" charset="0"/>
                        </a:rPr>
                        <a:t>Number</a:t>
                      </a:r>
                    </a:p>
                  </a:txBody>
                  <a:tcPr marL="9015" marR="9015" marT="90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b"/>
                      <a:r>
                        <a:rPr lang="en-US" sz="1050" b="1" i="0" u="none" strike="noStrike" dirty="0">
                          <a:solidFill>
                            <a:srgbClr val="000000"/>
                          </a:solidFill>
                          <a:effectLst/>
                          <a:latin typeface="Arial Narrow" panose="020B0606020202030204" pitchFamily="34" charset="0"/>
                        </a:rPr>
                        <a:t>Unit Cost</a:t>
                      </a:r>
                    </a:p>
                  </a:txBody>
                  <a:tcPr marL="9015" marR="9015" marT="90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b"/>
                      <a:r>
                        <a:rPr lang="en-US" sz="1050" b="1" i="0" u="none" strike="noStrike">
                          <a:solidFill>
                            <a:srgbClr val="000000"/>
                          </a:solidFill>
                          <a:effectLst/>
                          <a:latin typeface="Arial Narrow" panose="020B0606020202030204" pitchFamily="34" charset="0"/>
                        </a:rPr>
                        <a:t>Total cost</a:t>
                      </a:r>
                    </a:p>
                  </a:txBody>
                  <a:tcPr marL="9015" marR="9015" marT="90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b"/>
                      <a:r>
                        <a:rPr lang="en-US" sz="1050" b="1" i="0" u="none" strike="noStrike" dirty="0">
                          <a:solidFill>
                            <a:srgbClr val="000000"/>
                          </a:solidFill>
                          <a:effectLst/>
                          <a:latin typeface="Arial Narrow" panose="020B0606020202030204" pitchFamily="34" charset="0"/>
                        </a:rPr>
                        <a:t>Number</a:t>
                      </a:r>
                    </a:p>
                  </a:txBody>
                  <a:tcPr marL="9015" marR="9015" marT="90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b"/>
                      <a:r>
                        <a:rPr lang="en-US" sz="1050" b="1" i="0" u="none" strike="noStrike" dirty="0">
                          <a:solidFill>
                            <a:srgbClr val="000000"/>
                          </a:solidFill>
                          <a:effectLst/>
                          <a:latin typeface="Arial Narrow" panose="020B0606020202030204" pitchFamily="34" charset="0"/>
                        </a:rPr>
                        <a:t>Unit Cost</a:t>
                      </a:r>
                    </a:p>
                  </a:txBody>
                  <a:tcPr marL="9015" marR="9015" marT="90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b"/>
                      <a:r>
                        <a:rPr lang="en-US" sz="1050" b="1" i="0" u="none" strike="noStrike">
                          <a:solidFill>
                            <a:srgbClr val="000000"/>
                          </a:solidFill>
                          <a:effectLst/>
                          <a:latin typeface="Arial Narrow" panose="020B0606020202030204" pitchFamily="34" charset="0"/>
                        </a:rPr>
                        <a:t>Total cost</a:t>
                      </a:r>
                    </a:p>
                  </a:txBody>
                  <a:tcPr marL="9015" marR="9015" marT="90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b"/>
                      <a:r>
                        <a:rPr lang="en-US" sz="1050" b="1" i="0" u="none" strike="noStrike">
                          <a:solidFill>
                            <a:srgbClr val="000000"/>
                          </a:solidFill>
                          <a:effectLst/>
                          <a:latin typeface="Arial Narrow" panose="020B0606020202030204" pitchFamily="34" charset="0"/>
                        </a:rPr>
                        <a:t>Number</a:t>
                      </a:r>
                    </a:p>
                  </a:txBody>
                  <a:tcPr marL="9015" marR="9015" marT="90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b"/>
                      <a:r>
                        <a:rPr lang="en-US" sz="1050" b="1" i="0" u="none" strike="noStrike">
                          <a:solidFill>
                            <a:srgbClr val="000000"/>
                          </a:solidFill>
                          <a:effectLst/>
                          <a:latin typeface="Arial Narrow" panose="020B0606020202030204" pitchFamily="34" charset="0"/>
                        </a:rPr>
                        <a:t>Unit Cost</a:t>
                      </a:r>
                    </a:p>
                  </a:txBody>
                  <a:tcPr marL="9015" marR="9015" marT="90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b"/>
                      <a:r>
                        <a:rPr lang="en-US" sz="1050" b="1" i="0" u="none" strike="noStrike">
                          <a:solidFill>
                            <a:srgbClr val="000000"/>
                          </a:solidFill>
                          <a:effectLst/>
                          <a:latin typeface="Arial Narrow" panose="020B0606020202030204" pitchFamily="34" charset="0"/>
                        </a:rPr>
                        <a:t>Total cost</a:t>
                      </a:r>
                    </a:p>
                  </a:txBody>
                  <a:tcPr marL="9015" marR="9015" marT="90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val="10001"/>
                  </a:ext>
                </a:extLst>
              </a:tr>
              <a:tr h="193971">
                <a:tc>
                  <a:txBody>
                    <a:bodyPr/>
                    <a:lstStyle/>
                    <a:p>
                      <a:pPr algn="l" fontAlgn="b"/>
                      <a:r>
                        <a:rPr lang="en-US" sz="1050" b="0" i="0" u="none" strike="noStrike" dirty="0">
                          <a:solidFill>
                            <a:srgbClr val="000000"/>
                          </a:solidFill>
                          <a:effectLst/>
                          <a:latin typeface="Arial Narrow" panose="020B0606020202030204" pitchFamily="34" charset="0"/>
                        </a:rPr>
                        <a:t>Administration</a:t>
                      </a:r>
                    </a:p>
                  </a:txBody>
                  <a:tcPr marL="9015" marR="9015" marT="901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050" b="0" i="0" u="none" strike="noStrike" dirty="0">
                          <a:solidFill>
                            <a:srgbClr val="000000"/>
                          </a:solidFill>
                          <a:effectLst/>
                          <a:latin typeface="Arial Narrow" panose="020B0606020202030204" pitchFamily="34" charset="0"/>
                        </a:rPr>
                        <a:t>                      782 </a:t>
                      </a:r>
                    </a:p>
                  </a:txBody>
                  <a:tcPr marL="9015" marR="9015" marT="9015" marB="0"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2CC"/>
                    </a:solidFill>
                  </a:tcPr>
                </a:tc>
                <a:tc>
                  <a:txBody>
                    <a:bodyPr/>
                    <a:lstStyle/>
                    <a:p>
                      <a:pPr algn="ctr" fontAlgn="b"/>
                      <a:r>
                        <a:rPr lang="en-US" sz="1050" b="0" i="0" u="none" strike="noStrike" dirty="0">
                          <a:solidFill>
                            <a:srgbClr val="000000"/>
                          </a:solidFill>
                          <a:effectLst/>
                          <a:latin typeface="Arial Narrow" panose="020B0606020202030204" pitchFamily="34" charset="0"/>
                        </a:rPr>
                        <a:t>                        77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2CC"/>
                    </a:solidFill>
                  </a:tcPr>
                </a:tc>
                <a:tc>
                  <a:txBody>
                    <a:bodyPr/>
                    <a:lstStyle/>
                    <a:p>
                      <a:pPr algn="ctr" fontAlgn="b"/>
                      <a:r>
                        <a:rPr lang="en-US" sz="1050" b="0" i="0" u="none" strike="noStrike" dirty="0">
                          <a:solidFill>
                            <a:srgbClr val="000000"/>
                          </a:solidFill>
                          <a:effectLst/>
                          <a:latin typeface="Arial Narrow" panose="020B0606020202030204" pitchFamily="34" charset="0"/>
                        </a:rPr>
                        <a:t>             859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2CC"/>
                    </a:solidFill>
                  </a:tcPr>
                </a:tc>
                <a:tc>
                  <a:txBody>
                    <a:bodyPr/>
                    <a:lstStyle/>
                    <a:p>
                      <a:pPr algn="ctr" fontAlgn="b"/>
                      <a:r>
                        <a:rPr lang="en-US" sz="1050" b="0" i="0" u="none" strike="noStrike">
                          <a:solidFill>
                            <a:srgbClr val="000000"/>
                          </a:solidFill>
                          <a:effectLst/>
                          <a:latin typeface="Arial Narrow" panose="020B0606020202030204" pitchFamily="34" charset="0"/>
                        </a:rPr>
                        <a:t>                552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2CC"/>
                    </a:solidFill>
                  </a:tcPr>
                </a:tc>
                <a:tc>
                  <a:txBody>
                    <a:bodyPr/>
                    <a:lstStyle/>
                    <a:p>
                      <a:pPr algn="ctr" fontAlgn="b"/>
                      <a:r>
                        <a:rPr lang="en-US" sz="1050" b="0" i="0" u="none" strike="noStrike">
                          <a:solidFill>
                            <a:srgbClr val="000000"/>
                          </a:solidFill>
                          <a:effectLst/>
                          <a:latin typeface="Arial Narrow" panose="020B0606020202030204" pitchFamily="34" charset="0"/>
                        </a:rPr>
                        <a:t>           474,520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2CC"/>
                    </a:solidFill>
                  </a:tcPr>
                </a:tc>
                <a:tc>
                  <a:txBody>
                    <a:bodyPr/>
                    <a:lstStyle/>
                    <a:p>
                      <a:pPr algn="ctr" fontAlgn="b"/>
                      <a:r>
                        <a:rPr lang="en-US" sz="1050" b="0" i="0" u="none" strike="noStrike">
                          <a:solidFill>
                            <a:srgbClr val="000000"/>
                          </a:solidFill>
                          <a:effectLst/>
                          <a:latin typeface="Arial Narrow" panose="020B0606020202030204" pitchFamily="34" charset="0"/>
                        </a:rPr>
                        <a:t>         859 </a:t>
                      </a:r>
                    </a:p>
                  </a:txBody>
                  <a:tcPr marL="9015" marR="9015" marT="9015" marB="0"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050" b="0" i="0" u="none" strike="noStrike">
                          <a:solidFill>
                            <a:srgbClr val="000000"/>
                          </a:solidFill>
                          <a:effectLst/>
                          <a:latin typeface="Arial Narrow" panose="020B0606020202030204" pitchFamily="34" charset="0"/>
                        </a:rPr>
                        <a:t>             576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050" b="0" i="0" u="none" strike="noStrike">
                          <a:solidFill>
                            <a:srgbClr val="000000"/>
                          </a:solidFill>
                          <a:effectLst/>
                          <a:latin typeface="Arial Narrow" panose="020B0606020202030204" pitchFamily="34" charset="0"/>
                        </a:rPr>
                        <a:t>              494,856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050" b="0" i="0" u="none" strike="noStrike">
                          <a:solidFill>
                            <a:srgbClr val="000000"/>
                          </a:solidFill>
                          <a:effectLst/>
                          <a:latin typeface="Arial Narrow" panose="020B0606020202030204" pitchFamily="34" charset="0"/>
                        </a:rPr>
                        <a:t>                     855 </a:t>
                      </a:r>
                    </a:p>
                  </a:txBody>
                  <a:tcPr marL="9015" marR="9015" marT="9015" marB="0"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DDEBF7"/>
                    </a:solidFill>
                  </a:tcPr>
                </a:tc>
                <a:tc>
                  <a:txBody>
                    <a:bodyPr/>
                    <a:lstStyle/>
                    <a:p>
                      <a:pPr algn="ctr" fontAlgn="b"/>
                      <a:r>
                        <a:rPr lang="en-US" sz="1050" b="0" i="0" u="none" strike="noStrike" dirty="0">
                          <a:solidFill>
                            <a:srgbClr val="000000"/>
                          </a:solidFill>
                          <a:effectLst/>
                          <a:latin typeface="Arial Narrow" panose="020B0606020202030204" pitchFamily="34" charset="0"/>
                        </a:rPr>
                        <a:t>                     605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DDEBF7"/>
                    </a:solidFill>
                  </a:tcPr>
                </a:tc>
                <a:tc>
                  <a:txBody>
                    <a:bodyPr/>
                    <a:lstStyle/>
                    <a:p>
                      <a:pPr algn="ctr" fontAlgn="b"/>
                      <a:r>
                        <a:rPr lang="en-US" sz="1050" b="0" i="0" u="none" strike="noStrike" dirty="0">
                          <a:solidFill>
                            <a:srgbClr val="000000"/>
                          </a:solidFill>
                          <a:effectLst/>
                          <a:latin typeface="Arial Narrow" panose="020B0606020202030204" pitchFamily="34" charset="0"/>
                        </a:rPr>
                        <a:t>       517,370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DDEBF7"/>
                    </a:solidFill>
                  </a:tcPr>
                </a:tc>
                <a:tc>
                  <a:txBody>
                    <a:bodyPr/>
                    <a:lstStyle/>
                    <a:p>
                      <a:pPr algn="ctr" fontAlgn="b"/>
                      <a:r>
                        <a:rPr lang="en-US" sz="1050" b="0" i="0" u="none" strike="noStrike">
                          <a:solidFill>
                            <a:srgbClr val="000000"/>
                          </a:solidFill>
                          <a:effectLst/>
                          <a:latin typeface="Arial Narrow" panose="020B0606020202030204" pitchFamily="34" charset="0"/>
                        </a:rPr>
                        <a:t>          849 </a:t>
                      </a:r>
                    </a:p>
                  </a:txBody>
                  <a:tcPr marL="9015" marR="9015" marT="9015" marB="0"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050" b="0" i="0" u="none" strike="noStrike">
                          <a:solidFill>
                            <a:srgbClr val="000000"/>
                          </a:solidFill>
                          <a:effectLst/>
                          <a:latin typeface="Arial Narrow" panose="020B0606020202030204" pitchFamily="34" charset="0"/>
                        </a:rPr>
                        <a:t>              636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050" b="0" i="0" u="none" strike="noStrike">
                          <a:solidFill>
                            <a:srgbClr val="000000"/>
                          </a:solidFill>
                          <a:effectLst/>
                          <a:latin typeface="Arial Narrow" panose="020B0606020202030204" pitchFamily="34" charset="0"/>
                        </a:rPr>
                        <a:t>       539,784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2"/>
                  </a:ext>
                </a:extLst>
              </a:tr>
              <a:tr h="387943">
                <a:tc>
                  <a:txBody>
                    <a:bodyPr/>
                    <a:lstStyle/>
                    <a:p>
                      <a:pPr algn="l" fontAlgn="b"/>
                      <a:r>
                        <a:rPr lang="en-US" sz="1050" b="0" i="0" u="none" strike="noStrike">
                          <a:solidFill>
                            <a:srgbClr val="000000"/>
                          </a:solidFill>
                          <a:effectLst/>
                          <a:latin typeface="Arial Narrow" panose="020B0606020202030204" pitchFamily="34" charset="0"/>
                        </a:rPr>
                        <a:t>International Relations</a:t>
                      </a:r>
                    </a:p>
                  </a:txBody>
                  <a:tcPr marL="9015" marR="9015" marT="901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050" b="0" i="0" u="none" strike="noStrike">
                          <a:solidFill>
                            <a:srgbClr val="000000"/>
                          </a:solidFill>
                          <a:effectLst/>
                          <a:latin typeface="Arial Narrow" panose="020B0606020202030204" pitchFamily="34" charset="0"/>
                        </a:rPr>
                        <a:t>                   2,199 </a:t>
                      </a:r>
                    </a:p>
                  </a:txBody>
                  <a:tcPr marL="9015" marR="9015" marT="9015" marB="0"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2CC"/>
                    </a:solidFill>
                  </a:tcPr>
                </a:tc>
                <a:tc>
                  <a:txBody>
                    <a:bodyPr/>
                    <a:lstStyle/>
                    <a:p>
                      <a:pPr algn="ctr" fontAlgn="b"/>
                      <a:r>
                        <a:rPr lang="en-US" sz="1050" b="0" i="0" u="none" strike="noStrike">
                          <a:solidFill>
                            <a:srgbClr val="000000"/>
                          </a:solidFill>
                          <a:effectLst/>
                          <a:latin typeface="Arial Narrow" panose="020B0606020202030204" pitchFamily="34" charset="0"/>
                        </a:rPr>
                        <a:t>                        -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2CC"/>
                    </a:solidFill>
                  </a:tcPr>
                </a:tc>
                <a:tc>
                  <a:txBody>
                    <a:bodyPr/>
                    <a:lstStyle/>
                    <a:p>
                      <a:pPr algn="ctr" fontAlgn="b"/>
                      <a:r>
                        <a:rPr lang="en-US" sz="1050" b="0" i="0" u="none" strike="noStrike">
                          <a:solidFill>
                            <a:srgbClr val="000000"/>
                          </a:solidFill>
                          <a:effectLst/>
                          <a:latin typeface="Arial Narrow" panose="020B0606020202030204" pitchFamily="34" charset="0"/>
                        </a:rPr>
                        <a:t>          2,199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2CC"/>
                    </a:solidFill>
                  </a:tcPr>
                </a:tc>
                <a:tc>
                  <a:txBody>
                    <a:bodyPr/>
                    <a:lstStyle/>
                    <a:p>
                      <a:pPr algn="ctr" fontAlgn="b"/>
                      <a:r>
                        <a:rPr lang="en-US" sz="1050" b="0" i="0" u="none" strike="noStrike" dirty="0">
                          <a:solidFill>
                            <a:srgbClr val="000000"/>
                          </a:solidFill>
                          <a:effectLst/>
                          <a:latin typeface="Arial Narrow" panose="020B0606020202030204" pitchFamily="34" charset="0"/>
                        </a:rPr>
                        <a:t>                967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2CC"/>
                    </a:solidFill>
                  </a:tcPr>
                </a:tc>
                <a:tc>
                  <a:txBody>
                    <a:bodyPr/>
                    <a:lstStyle/>
                    <a:p>
                      <a:pPr algn="ctr" fontAlgn="b"/>
                      <a:r>
                        <a:rPr lang="en-US" sz="1050" b="0" i="0" u="none" strike="noStrike" dirty="0">
                          <a:solidFill>
                            <a:srgbClr val="000000"/>
                          </a:solidFill>
                          <a:effectLst/>
                          <a:latin typeface="Arial Narrow" panose="020B0606020202030204" pitchFamily="34" charset="0"/>
                        </a:rPr>
                        <a:t>        2,125,740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2CC"/>
                    </a:solidFill>
                  </a:tcPr>
                </a:tc>
                <a:tc>
                  <a:txBody>
                    <a:bodyPr/>
                    <a:lstStyle/>
                    <a:p>
                      <a:pPr algn="ctr" fontAlgn="b"/>
                      <a:r>
                        <a:rPr lang="en-US" sz="1050" b="0" i="0" u="none" strike="noStrike">
                          <a:solidFill>
                            <a:srgbClr val="000000"/>
                          </a:solidFill>
                          <a:effectLst/>
                          <a:latin typeface="Arial Narrow" panose="020B0606020202030204" pitchFamily="34" charset="0"/>
                        </a:rPr>
                        <a:t>      2,193 </a:t>
                      </a:r>
                    </a:p>
                  </a:txBody>
                  <a:tcPr marL="9015" marR="9015" marT="9015" marB="0"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050" b="0" i="0" u="none" strike="noStrike">
                          <a:solidFill>
                            <a:srgbClr val="000000"/>
                          </a:solidFill>
                          <a:effectLst/>
                          <a:latin typeface="Arial Narrow" panose="020B0606020202030204" pitchFamily="34" charset="0"/>
                        </a:rPr>
                        <a:t>          1,096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050" b="0" i="0" u="none" strike="noStrike" dirty="0">
                          <a:solidFill>
                            <a:srgbClr val="000000"/>
                          </a:solidFill>
                          <a:effectLst/>
                          <a:latin typeface="Arial Narrow" panose="020B0606020202030204" pitchFamily="34" charset="0"/>
                        </a:rPr>
                        <a:t>           2,402,793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050" b="0" i="0" u="none" strike="noStrike" dirty="0">
                          <a:solidFill>
                            <a:srgbClr val="000000"/>
                          </a:solidFill>
                          <a:effectLst/>
                          <a:latin typeface="Arial Narrow" panose="020B0606020202030204" pitchFamily="34" charset="0"/>
                        </a:rPr>
                        <a:t>                  2,177 </a:t>
                      </a:r>
                    </a:p>
                  </a:txBody>
                  <a:tcPr marL="9015" marR="9015" marT="9015" marB="0"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DEBF7"/>
                    </a:solidFill>
                  </a:tcPr>
                </a:tc>
                <a:tc>
                  <a:txBody>
                    <a:bodyPr/>
                    <a:lstStyle/>
                    <a:p>
                      <a:pPr algn="ctr" fontAlgn="b"/>
                      <a:r>
                        <a:rPr lang="en-US" sz="1050" b="0" i="0" u="none" strike="noStrike" dirty="0">
                          <a:solidFill>
                            <a:srgbClr val="000000"/>
                          </a:solidFill>
                          <a:effectLst/>
                          <a:latin typeface="Arial Narrow" panose="020B0606020202030204" pitchFamily="34" charset="0"/>
                        </a:rPr>
                        <a:t>                  1,065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DEBF7"/>
                    </a:solidFill>
                  </a:tcPr>
                </a:tc>
                <a:tc>
                  <a:txBody>
                    <a:bodyPr/>
                    <a:lstStyle/>
                    <a:p>
                      <a:pPr algn="ctr" fontAlgn="b"/>
                      <a:r>
                        <a:rPr lang="en-US" sz="1050" b="0" i="0" u="none" strike="noStrike" dirty="0">
                          <a:solidFill>
                            <a:srgbClr val="000000"/>
                          </a:solidFill>
                          <a:effectLst/>
                          <a:latin typeface="Arial Narrow" panose="020B0606020202030204" pitchFamily="34" charset="0"/>
                        </a:rPr>
                        <a:t>    2,319,192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DEBF7"/>
                    </a:solidFill>
                  </a:tcPr>
                </a:tc>
                <a:tc>
                  <a:txBody>
                    <a:bodyPr/>
                    <a:lstStyle/>
                    <a:p>
                      <a:pPr algn="ctr" fontAlgn="b"/>
                      <a:r>
                        <a:rPr lang="en-US" sz="1050" b="0" i="0" u="none" strike="noStrike" dirty="0">
                          <a:solidFill>
                            <a:srgbClr val="000000"/>
                          </a:solidFill>
                          <a:effectLst/>
                          <a:latin typeface="Arial Narrow" panose="020B0606020202030204" pitchFamily="34" charset="0"/>
                        </a:rPr>
                        <a:t>       2,165 </a:t>
                      </a:r>
                    </a:p>
                  </a:txBody>
                  <a:tcPr marL="9015" marR="9015" marT="9015" marB="0"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050" b="0" i="0" u="none" strike="noStrike" dirty="0">
                          <a:solidFill>
                            <a:srgbClr val="000000"/>
                          </a:solidFill>
                          <a:effectLst/>
                          <a:latin typeface="Arial Narrow" panose="020B0606020202030204" pitchFamily="34" charset="0"/>
                        </a:rPr>
                        <a:t>           1,094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050" b="0" i="0" u="none" strike="noStrike" dirty="0">
                          <a:solidFill>
                            <a:srgbClr val="000000"/>
                          </a:solidFill>
                          <a:effectLst/>
                          <a:latin typeface="Arial Narrow" panose="020B0606020202030204" pitchFamily="34" charset="0"/>
                        </a:rPr>
                        <a:t>    2,367,697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3"/>
                  </a:ext>
                </a:extLst>
              </a:tr>
              <a:tr h="331623">
                <a:tc>
                  <a:txBody>
                    <a:bodyPr/>
                    <a:lstStyle/>
                    <a:p>
                      <a:pPr algn="l" fontAlgn="b"/>
                      <a:r>
                        <a:rPr lang="en-US" sz="1050" b="0" i="0" u="none" strike="noStrike">
                          <a:solidFill>
                            <a:srgbClr val="000000"/>
                          </a:solidFill>
                          <a:effectLst/>
                          <a:latin typeface="Arial Narrow" panose="020B0606020202030204" pitchFamily="34" charset="0"/>
                        </a:rPr>
                        <a:t>International Cooperation</a:t>
                      </a:r>
                    </a:p>
                  </a:txBody>
                  <a:tcPr marL="9015" marR="9015" marT="901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050" b="0" i="0" u="none" strike="noStrike">
                          <a:solidFill>
                            <a:srgbClr val="000000"/>
                          </a:solidFill>
                          <a:effectLst/>
                          <a:latin typeface="Arial Narrow" panose="020B0606020202030204" pitchFamily="34" charset="0"/>
                        </a:rPr>
                        <a:t>                      301 </a:t>
                      </a:r>
                    </a:p>
                  </a:txBody>
                  <a:tcPr marL="9015" marR="9015" marT="9015" marB="0"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2CC"/>
                    </a:solidFill>
                  </a:tcPr>
                </a:tc>
                <a:tc>
                  <a:txBody>
                    <a:bodyPr/>
                    <a:lstStyle/>
                    <a:p>
                      <a:pPr algn="ctr" fontAlgn="b"/>
                      <a:r>
                        <a:rPr lang="en-US" sz="1050" b="0" i="0" u="none" strike="noStrike">
                          <a:solidFill>
                            <a:srgbClr val="000000"/>
                          </a:solidFill>
                          <a:effectLst/>
                          <a:latin typeface="Arial Narrow" panose="020B0606020202030204" pitchFamily="34" charset="0"/>
                        </a:rPr>
                        <a:t>                        -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2CC"/>
                    </a:solidFill>
                  </a:tcPr>
                </a:tc>
                <a:tc>
                  <a:txBody>
                    <a:bodyPr/>
                    <a:lstStyle/>
                    <a:p>
                      <a:pPr algn="ctr" fontAlgn="b"/>
                      <a:r>
                        <a:rPr lang="en-US" sz="1050" b="0" i="0" u="none" strike="noStrike">
                          <a:solidFill>
                            <a:srgbClr val="000000"/>
                          </a:solidFill>
                          <a:effectLst/>
                          <a:latin typeface="Arial Narrow" panose="020B0606020202030204" pitchFamily="34" charset="0"/>
                        </a:rPr>
                        <a:t>             301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2CC"/>
                    </a:solidFill>
                  </a:tcPr>
                </a:tc>
                <a:tc>
                  <a:txBody>
                    <a:bodyPr/>
                    <a:lstStyle/>
                    <a:p>
                      <a:pPr algn="ctr" fontAlgn="b"/>
                      <a:r>
                        <a:rPr lang="en-US" sz="1050" b="0" i="0" u="none" strike="noStrike">
                          <a:solidFill>
                            <a:srgbClr val="000000"/>
                          </a:solidFill>
                          <a:effectLst/>
                          <a:latin typeface="Arial Narrow" panose="020B0606020202030204" pitchFamily="34" charset="0"/>
                        </a:rPr>
                        <a:t>             1,073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2CC"/>
                    </a:solidFill>
                  </a:tcPr>
                </a:tc>
                <a:tc>
                  <a:txBody>
                    <a:bodyPr/>
                    <a:lstStyle/>
                    <a:p>
                      <a:pPr algn="ctr" fontAlgn="b"/>
                      <a:r>
                        <a:rPr lang="en-US" sz="1050" b="0" i="0" u="none" strike="noStrike">
                          <a:solidFill>
                            <a:srgbClr val="000000"/>
                          </a:solidFill>
                          <a:effectLst/>
                          <a:latin typeface="Arial Narrow" panose="020B0606020202030204" pitchFamily="34" charset="0"/>
                        </a:rPr>
                        <a:t>           322,957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2CC"/>
                    </a:solidFill>
                  </a:tcPr>
                </a:tc>
                <a:tc>
                  <a:txBody>
                    <a:bodyPr/>
                    <a:lstStyle/>
                    <a:p>
                      <a:pPr algn="ctr" fontAlgn="b"/>
                      <a:r>
                        <a:rPr lang="en-US" sz="1050" b="0" i="0" u="none" strike="noStrike">
                          <a:solidFill>
                            <a:srgbClr val="000000"/>
                          </a:solidFill>
                          <a:effectLst/>
                          <a:latin typeface="Arial Narrow" panose="020B0606020202030204" pitchFamily="34" charset="0"/>
                        </a:rPr>
                        <a:t>         301 </a:t>
                      </a:r>
                    </a:p>
                  </a:txBody>
                  <a:tcPr marL="9015" marR="9015" marT="9015" marB="0"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050" b="0" i="0" u="none" strike="noStrike">
                          <a:solidFill>
                            <a:srgbClr val="000000"/>
                          </a:solidFill>
                          <a:effectLst/>
                          <a:latin typeface="Arial Narrow" panose="020B0606020202030204" pitchFamily="34" charset="0"/>
                        </a:rPr>
                        <a:t>          1,200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050" b="0" i="0" u="none" strike="noStrike">
                          <a:solidFill>
                            <a:srgbClr val="000000"/>
                          </a:solidFill>
                          <a:effectLst/>
                          <a:latin typeface="Arial Narrow" panose="020B0606020202030204" pitchFamily="34" charset="0"/>
                        </a:rPr>
                        <a:t>              361,051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050" b="0" i="0" u="none" strike="noStrike">
                          <a:solidFill>
                            <a:srgbClr val="000000"/>
                          </a:solidFill>
                          <a:effectLst/>
                          <a:latin typeface="Arial Narrow" panose="020B0606020202030204" pitchFamily="34" charset="0"/>
                        </a:rPr>
                        <a:t>                     299 </a:t>
                      </a:r>
                    </a:p>
                  </a:txBody>
                  <a:tcPr marL="9015" marR="9015" marT="9015" marB="0"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DEBF7"/>
                    </a:solidFill>
                  </a:tcPr>
                </a:tc>
                <a:tc>
                  <a:txBody>
                    <a:bodyPr/>
                    <a:lstStyle/>
                    <a:p>
                      <a:pPr algn="ctr" fontAlgn="b"/>
                      <a:r>
                        <a:rPr lang="en-US" sz="1050" b="0" i="0" u="none" strike="noStrike">
                          <a:solidFill>
                            <a:srgbClr val="000000"/>
                          </a:solidFill>
                          <a:effectLst/>
                          <a:latin typeface="Arial Narrow" panose="020B0606020202030204" pitchFamily="34" charset="0"/>
                        </a:rPr>
                        <a:t>                  1,150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DEBF7"/>
                    </a:solidFill>
                  </a:tcPr>
                </a:tc>
                <a:tc>
                  <a:txBody>
                    <a:bodyPr/>
                    <a:lstStyle/>
                    <a:p>
                      <a:pPr algn="ctr" fontAlgn="b"/>
                      <a:r>
                        <a:rPr lang="en-US" sz="1050" b="0" i="0" u="none" strike="noStrike">
                          <a:solidFill>
                            <a:srgbClr val="000000"/>
                          </a:solidFill>
                          <a:effectLst/>
                          <a:latin typeface="Arial Narrow" panose="020B0606020202030204" pitchFamily="34" charset="0"/>
                        </a:rPr>
                        <a:t>       343,849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DEBF7"/>
                    </a:solidFill>
                  </a:tcPr>
                </a:tc>
                <a:tc>
                  <a:txBody>
                    <a:bodyPr/>
                    <a:lstStyle/>
                    <a:p>
                      <a:pPr algn="ctr" fontAlgn="b"/>
                      <a:r>
                        <a:rPr lang="en-US" sz="1050" b="0" i="0" u="none" strike="noStrike">
                          <a:solidFill>
                            <a:srgbClr val="000000"/>
                          </a:solidFill>
                          <a:effectLst/>
                          <a:latin typeface="Arial Narrow" panose="020B0606020202030204" pitchFamily="34" charset="0"/>
                        </a:rPr>
                        <a:t>          298 </a:t>
                      </a:r>
                    </a:p>
                  </a:txBody>
                  <a:tcPr marL="9015" marR="9015" marT="9015" marB="0"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050" b="0" i="0" u="none" strike="noStrike" dirty="0">
                          <a:solidFill>
                            <a:srgbClr val="000000"/>
                          </a:solidFill>
                          <a:effectLst/>
                          <a:latin typeface="Arial Narrow" panose="020B0606020202030204" pitchFamily="34" charset="0"/>
                        </a:rPr>
                        <a:t>           1,194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050" b="0" i="0" u="none" strike="noStrike" dirty="0">
                          <a:solidFill>
                            <a:srgbClr val="000000"/>
                          </a:solidFill>
                          <a:effectLst/>
                          <a:latin typeface="Arial Narrow" panose="020B0606020202030204" pitchFamily="34" charset="0"/>
                        </a:rPr>
                        <a:t>       355,700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4"/>
                  </a:ext>
                </a:extLst>
              </a:tr>
              <a:tr h="492892">
                <a:tc>
                  <a:txBody>
                    <a:bodyPr/>
                    <a:lstStyle/>
                    <a:p>
                      <a:pPr algn="l" fontAlgn="b"/>
                      <a:r>
                        <a:rPr lang="en-US" sz="1050" b="0" i="0" u="none" strike="noStrike" dirty="0">
                          <a:solidFill>
                            <a:srgbClr val="000000"/>
                          </a:solidFill>
                          <a:effectLst/>
                          <a:latin typeface="Arial Narrow" panose="020B0606020202030204" pitchFamily="34" charset="0"/>
                        </a:rPr>
                        <a:t>Sate Protocol and Public Diplomacy </a:t>
                      </a:r>
                    </a:p>
                  </a:txBody>
                  <a:tcPr marL="9015" marR="9015" marT="901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a:solidFill>
                            <a:srgbClr val="000000"/>
                          </a:solidFill>
                          <a:effectLst/>
                          <a:latin typeface="Arial Narrow" panose="020B0606020202030204" pitchFamily="34" charset="0"/>
                        </a:rPr>
                        <a:t>                      294 </a:t>
                      </a:r>
                    </a:p>
                  </a:txBody>
                  <a:tcPr marL="9015" marR="9015" marT="9015" marB="0"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050" b="0" i="0" u="none" strike="noStrike" dirty="0">
                          <a:solidFill>
                            <a:srgbClr val="000000"/>
                          </a:solidFill>
                          <a:effectLst/>
                          <a:latin typeface="Arial Narrow" panose="020B0606020202030204" pitchFamily="34" charset="0"/>
                        </a:rPr>
                        <a:t>                        -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050" b="0" i="0" u="none" strike="noStrike">
                          <a:solidFill>
                            <a:srgbClr val="000000"/>
                          </a:solidFill>
                          <a:effectLst/>
                          <a:latin typeface="Arial Narrow" panose="020B0606020202030204" pitchFamily="34" charset="0"/>
                        </a:rPr>
                        <a:t>             294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050" b="0" i="0" u="none" strike="noStrike">
                          <a:solidFill>
                            <a:srgbClr val="000000"/>
                          </a:solidFill>
                          <a:effectLst/>
                          <a:latin typeface="Arial Narrow" panose="020B0606020202030204" pitchFamily="34" charset="0"/>
                        </a:rPr>
                        <a:t>                634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050" b="0" i="0" u="none" strike="noStrike">
                          <a:solidFill>
                            <a:srgbClr val="000000"/>
                          </a:solidFill>
                          <a:effectLst/>
                          <a:latin typeface="Arial Narrow" panose="020B0606020202030204" pitchFamily="34" charset="0"/>
                        </a:rPr>
                        <a:t>           186,494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050" b="0" i="0" u="none" strike="noStrike">
                          <a:solidFill>
                            <a:srgbClr val="000000"/>
                          </a:solidFill>
                          <a:effectLst/>
                          <a:latin typeface="Arial Narrow" panose="020B0606020202030204" pitchFamily="34" charset="0"/>
                        </a:rPr>
                        <a:t>         293 </a:t>
                      </a:r>
                    </a:p>
                  </a:txBody>
                  <a:tcPr marL="9015" marR="9015" marT="9015" marB="0"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a:solidFill>
                            <a:srgbClr val="000000"/>
                          </a:solidFill>
                          <a:effectLst/>
                          <a:latin typeface="Arial Narrow" panose="020B0606020202030204" pitchFamily="34" charset="0"/>
                        </a:rPr>
                        <a:t>             670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a:solidFill>
                            <a:srgbClr val="000000"/>
                          </a:solidFill>
                          <a:effectLst/>
                          <a:latin typeface="Arial Narrow" panose="020B0606020202030204" pitchFamily="34" charset="0"/>
                        </a:rPr>
                        <a:t>              196,366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a:solidFill>
                            <a:srgbClr val="000000"/>
                          </a:solidFill>
                          <a:effectLst/>
                          <a:latin typeface="Arial Narrow" panose="020B0606020202030204" pitchFamily="34" charset="0"/>
                        </a:rPr>
                        <a:t>                     288 </a:t>
                      </a:r>
                    </a:p>
                  </a:txBody>
                  <a:tcPr marL="9015" marR="9015" marT="9015" marB="0"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050" b="0" i="0" u="none" strike="noStrike">
                          <a:solidFill>
                            <a:srgbClr val="000000"/>
                          </a:solidFill>
                          <a:effectLst/>
                          <a:latin typeface="Arial Narrow" panose="020B0606020202030204" pitchFamily="34" charset="0"/>
                        </a:rPr>
                        <a:t>                     714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050" b="0" i="0" u="none" strike="noStrike">
                          <a:solidFill>
                            <a:srgbClr val="000000"/>
                          </a:solidFill>
                          <a:effectLst/>
                          <a:latin typeface="Arial Narrow" panose="020B0606020202030204" pitchFamily="34" charset="0"/>
                        </a:rPr>
                        <a:t>       205,591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050" b="0" i="0" u="none" strike="noStrike">
                          <a:solidFill>
                            <a:srgbClr val="000000"/>
                          </a:solidFill>
                          <a:effectLst/>
                          <a:latin typeface="Arial Narrow" panose="020B0606020202030204" pitchFamily="34" charset="0"/>
                        </a:rPr>
                        <a:t>          284 </a:t>
                      </a:r>
                    </a:p>
                  </a:txBody>
                  <a:tcPr marL="9015" marR="9015" marT="9015" marB="0"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a:solidFill>
                            <a:srgbClr val="000000"/>
                          </a:solidFill>
                          <a:effectLst/>
                          <a:latin typeface="Arial Narrow" panose="020B0606020202030204" pitchFamily="34" charset="0"/>
                        </a:rPr>
                        <a:t>              762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effectLst/>
                          <a:latin typeface="Arial Narrow" panose="020B0606020202030204" pitchFamily="34" charset="0"/>
                        </a:rPr>
                        <a:t>       216,295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08072">
                <a:tc>
                  <a:txBody>
                    <a:bodyPr/>
                    <a:lstStyle/>
                    <a:p>
                      <a:pPr algn="l" fontAlgn="b"/>
                      <a:r>
                        <a:rPr lang="en-US" sz="1050" b="1" i="0" u="none" strike="noStrike" dirty="0">
                          <a:solidFill>
                            <a:srgbClr val="000000"/>
                          </a:solidFill>
                          <a:effectLst/>
                          <a:latin typeface="Arial Narrow" panose="020B0606020202030204" pitchFamily="34" charset="0"/>
                        </a:rPr>
                        <a:t>Total</a:t>
                      </a:r>
                    </a:p>
                  </a:txBody>
                  <a:tcPr marL="9015" marR="9015" marT="90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50" b="1" i="0" u="none" strike="noStrike" dirty="0">
                          <a:solidFill>
                            <a:srgbClr val="000000"/>
                          </a:solidFill>
                          <a:effectLst/>
                          <a:latin typeface="Arial Narrow" panose="020B0606020202030204" pitchFamily="34" charset="0"/>
                        </a:rPr>
                        <a:t>                   3,576 </a:t>
                      </a:r>
                    </a:p>
                  </a:txBody>
                  <a:tcPr marL="9015" marR="9015" marT="90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1050" b="1" i="0" u="none" strike="noStrike" dirty="0">
                          <a:solidFill>
                            <a:srgbClr val="000000"/>
                          </a:solidFill>
                          <a:effectLst/>
                          <a:latin typeface="Arial Narrow" panose="020B0606020202030204" pitchFamily="34" charset="0"/>
                        </a:rPr>
                        <a:t>                        77 </a:t>
                      </a:r>
                    </a:p>
                  </a:txBody>
                  <a:tcPr marL="9015" marR="9015" marT="90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1050" b="1" i="0" u="none" strike="noStrike">
                          <a:solidFill>
                            <a:srgbClr val="000000"/>
                          </a:solidFill>
                          <a:effectLst/>
                          <a:latin typeface="Arial Narrow" panose="020B0606020202030204" pitchFamily="34" charset="0"/>
                        </a:rPr>
                        <a:t>          3,653 </a:t>
                      </a:r>
                    </a:p>
                  </a:txBody>
                  <a:tcPr marL="9015" marR="9015" marT="90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1050" b="1" i="0" u="none" strike="noStrike" dirty="0">
                          <a:solidFill>
                            <a:srgbClr val="000000"/>
                          </a:solidFill>
                          <a:effectLst/>
                          <a:latin typeface="Arial Narrow" panose="020B0606020202030204" pitchFamily="34" charset="0"/>
                        </a:rPr>
                        <a:t>                851 </a:t>
                      </a:r>
                    </a:p>
                  </a:txBody>
                  <a:tcPr marL="9015" marR="9015" marT="90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1050" b="1" i="0" u="none" strike="noStrike" dirty="0">
                          <a:solidFill>
                            <a:srgbClr val="000000"/>
                          </a:solidFill>
                          <a:effectLst/>
                          <a:latin typeface="Arial Narrow" panose="020B0606020202030204" pitchFamily="34" charset="0"/>
                        </a:rPr>
                        <a:t>        3,109,712 </a:t>
                      </a:r>
                    </a:p>
                  </a:txBody>
                  <a:tcPr marL="9015" marR="9015" marT="90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1050" b="1" i="0" u="none" strike="noStrike" dirty="0">
                          <a:solidFill>
                            <a:srgbClr val="000000"/>
                          </a:solidFill>
                          <a:effectLst/>
                          <a:latin typeface="Arial Narrow" panose="020B0606020202030204" pitchFamily="34" charset="0"/>
                        </a:rPr>
                        <a:t>      3,646 </a:t>
                      </a:r>
                    </a:p>
                  </a:txBody>
                  <a:tcPr marL="9015" marR="9015" marT="90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50" b="1" i="0" u="none" strike="noStrike" dirty="0">
                          <a:solidFill>
                            <a:srgbClr val="000000"/>
                          </a:solidFill>
                          <a:effectLst/>
                          <a:latin typeface="Arial Narrow" panose="020B0606020202030204" pitchFamily="34" charset="0"/>
                        </a:rPr>
                        <a:t>             948 </a:t>
                      </a:r>
                    </a:p>
                  </a:txBody>
                  <a:tcPr marL="9015" marR="9015" marT="90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50" b="1" i="0" u="none" strike="noStrike" dirty="0">
                          <a:solidFill>
                            <a:srgbClr val="000000"/>
                          </a:solidFill>
                          <a:effectLst/>
                          <a:latin typeface="Arial Narrow" panose="020B0606020202030204" pitchFamily="34" charset="0"/>
                        </a:rPr>
                        <a:t>           3,455,066 </a:t>
                      </a:r>
                    </a:p>
                  </a:txBody>
                  <a:tcPr marL="9015" marR="9015" marT="90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50" b="1" i="0" u="none" strike="noStrike" dirty="0">
                          <a:solidFill>
                            <a:srgbClr val="000000"/>
                          </a:solidFill>
                          <a:effectLst/>
                          <a:latin typeface="Arial Narrow" panose="020B0606020202030204" pitchFamily="34" charset="0"/>
                        </a:rPr>
                        <a:t>                  3,619 </a:t>
                      </a:r>
                    </a:p>
                  </a:txBody>
                  <a:tcPr marL="9015" marR="9015" marT="90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1050" b="1" i="0" u="none" strike="noStrike" dirty="0">
                          <a:solidFill>
                            <a:srgbClr val="000000"/>
                          </a:solidFill>
                          <a:effectLst/>
                          <a:latin typeface="Arial Narrow" panose="020B0606020202030204" pitchFamily="34" charset="0"/>
                        </a:rPr>
                        <a:t>                     936 </a:t>
                      </a:r>
                    </a:p>
                  </a:txBody>
                  <a:tcPr marL="9015" marR="9015" marT="90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1050" b="1" i="0" u="none" strike="noStrike" dirty="0">
                          <a:solidFill>
                            <a:srgbClr val="000000"/>
                          </a:solidFill>
                          <a:effectLst/>
                          <a:latin typeface="Arial Narrow" panose="020B0606020202030204" pitchFamily="34" charset="0"/>
                        </a:rPr>
                        <a:t>    3,386,003 </a:t>
                      </a:r>
                    </a:p>
                  </a:txBody>
                  <a:tcPr marL="9015" marR="9015" marT="90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1050" b="1" i="0" u="none" strike="noStrike" dirty="0">
                          <a:solidFill>
                            <a:srgbClr val="000000"/>
                          </a:solidFill>
                          <a:effectLst/>
                          <a:latin typeface="Arial Narrow" panose="020B0606020202030204" pitchFamily="34" charset="0"/>
                        </a:rPr>
                        <a:t>       3,596 </a:t>
                      </a:r>
                    </a:p>
                  </a:txBody>
                  <a:tcPr marL="9015" marR="9015" marT="90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50" b="1" i="0" u="none" strike="noStrike" dirty="0">
                          <a:solidFill>
                            <a:srgbClr val="000000"/>
                          </a:solidFill>
                          <a:effectLst/>
                          <a:latin typeface="Arial Narrow" panose="020B0606020202030204" pitchFamily="34" charset="0"/>
                        </a:rPr>
                        <a:t>              968 </a:t>
                      </a:r>
                    </a:p>
                  </a:txBody>
                  <a:tcPr marL="9015" marR="9015" marT="90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50" b="1" i="0" u="none" strike="noStrike" dirty="0">
                          <a:solidFill>
                            <a:srgbClr val="000000"/>
                          </a:solidFill>
                          <a:effectLst/>
                          <a:latin typeface="Arial Narrow" panose="020B0606020202030204" pitchFamily="34" charset="0"/>
                        </a:rPr>
                        <a:t>    3,479,476 </a:t>
                      </a:r>
                    </a:p>
                  </a:txBody>
                  <a:tcPr marL="9015" marR="9015" marT="90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205381">
                <a:tc gridSpan="8">
                  <a:txBody>
                    <a:bodyPr/>
                    <a:lstStyle/>
                    <a:p>
                      <a:pPr algn="ctr" fontAlgn="b"/>
                      <a:r>
                        <a:rPr lang="en-US" sz="1050" b="1" i="0" u="none" strike="noStrike" dirty="0">
                          <a:solidFill>
                            <a:srgbClr val="000000"/>
                          </a:solidFill>
                          <a:effectLst/>
                          <a:latin typeface="Arial Narrow" panose="020B0606020202030204" pitchFamily="34" charset="0"/>
                        </a:rPr>
                        <a:t>#Additional to establishment   includes 72 Interns and </a:t>
                      </a:r>
                      <a:r>
                        <a:rPr lang="en-US" sz="1050" b="1" i="0" u="none" strike="noStrike" dirty="0" err="1">
                          <a:solidFill>
                            <a:srgbClr val="000000"/>
                          </a:solidFill>
                          <a:effectLst/>
                          <a:latin typeface="Arial Narrow" panose="020B0606020202030204" pitchFamily="34" charset="0"/>
                        </a:rPr>
                        <a:t>Secondments</a:t>
                      </a:r>
                      <a:r>
                        <a:rPr lang="en-US" sz="1050" b="1" i="0" u="none" strike="noStrike" baseline="0" dirty="0">
                          <a:solidFill>
                            <a:srgbClr val="000000"/>
                          </a:solidFill>
                          <a:effectLst/>
                          <a:latin typeface="Arial Narrow" panose="020B0606020202030204" pitchFamily="34" charset="0"/>
                        </a:rPr>
                        <a:t> to international organization</a:t>
                      </a:r>
                      <a:r>
                        <a:rPr lang="en-US" sz="1050" b="1" i="0" u="none" strike="noStrike" dirty="0">
                          <a:solidFill>
                            <a:srgbClr val="000000"/>
                          </a:solidFill>
                          <a:effectLst/>
                          <a:latin typeface="Arial Narrow" panose="020B0606020202030204" pitchFamily="34" charset="0"/>
                        </a:rPr>
                        <a:t> </a:t>
                      </a:r>
                    </a:p>
                  </a:txBody>
                  <a:tcPr marL="9015" marR="9015" marT="901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ctr" fontAlgn="t"/>
                      <a:endParaRPr lang="en-US" sz="1050" b="1" i="0" u="none" strike="noStrike" dirty="0">
                        <a:solidFill>
                          <a:srgbClr val="000000"/>
                        </a:solidFill>
                        <a:effectLst/>
                        <a:latin typeface="Arial Narrow" panose="020B0606020202030204" pitchFamily="34" charset="0"/>
                      </a:endParaRPr>
                    </a:p>
                  </a:txBody>
                  <a:tcPr marL="9015" marR="9015" marT="9015" marB="0">
                    <a:lnL>
                      <a:noFill/>
                    </a:lnL>
                    <a:lnR>
                      <a:noFill/>
                    </a:lnR>
                    <a:lnT w="6350" cap="flat" cmpd="sng" algn="ctr">
                      <a:solidFill>
                        <a:srgbClr val="000000"/>
                      </a:solidFill>
                      <a:prstDash val="solid"/>
                      <a:round/>
                      <a:headEnd type="none" w="med" len="med"/>
                      <a:tailEnd type="none" w="med" len="med"/>
                    </a:lnT>
                    <a:lnB>
                      <a:noFill/>
                    </a:lnB>
                    <a:solidFill>
                      <a:srgbClr val="FFFFFF"/>
                    </a:solidFill>
                  </a:tcPr>
                </a:tc>
                <a:tc hMerge="1">
                  <a:txBody>
                    <a:bodyPr/>
                    <a:lstStyle/>
                    <a:p>
                      <a:pPr algn="ctr" fontAlgn="t"/>
                      <a:endParaRPr lang="en-US" sz="1050" b="1" i="0" u="none" strike="noStrike" dirty="0">
                        <a:solidFill>
                          <a:srgbClr val="000000"/>
                        </a:solidFill>
                        <a:effectLst/>
                        <a:latin typeface="Arial Narrow" panose="020B0606020202030204" pitchFamily="34" charset="0"/>
                      </a:endParaRPr>
                    </a:p>
                  </a:txBody>
                  <a:tcPr marL="9015" marR="9015" marT="9015" marB="0">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US" sz="1050" b="1" i="0" u="none" strike="noStrike">
                          <a:solidFill>
                            <a:srgbClr val="000000"/>
                          </a:solidFill>
                          <a:effectLst/>
                          <a:latin typeface="Arial Narrow" panose="020B0606020202030204" pitchFamily="34" charset="0"/>
                        </a:rPr>
                        <a:t> </a:t>
                      </a:r>
                    </a:p>
                  </a:txBody>
                  <a:tcPr marL="9015" marR="9015" marT="9015" marB="0">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US" sz="1050" b="1" i="0" u="none" strike="noStrike">
                          <a:solidFill>
                            <a:srgbClr val="000000"/>
                          </a:solidFill>
                          <a:effectLst/>
                          <a:latin typeface="Arial Narrow" panose="020B0606020202030204" pitchFamily="34" charset="0"/>
                        </a:rPr>
                        <a:t> </a:t>
                      </a:r>
                    </a:p>
                  </a:txBody>
                  <a:tcPr marL="9015" marR="9015" marT="9015" marB="0">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US" sz="1050" b="1" i="0" u="none" strike="noStrike">
                          <a:solidFill>
                            <a:srgbClr val="000000"/>
                          </a:solidFill>
                          <a:effectLst/>
                          <a:latin typeface="Arial Narrow" panose="020B0606020202030204" pitchFamily="34" charset="0"/>
                        </a:rPr>
                        <a:t> </a:t>
                      </a:r>
                    </a:p>
                  </a:txBody>
                  <a:tcPr marL="9015" marR="9015" marT="9015" marB="0">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US" sz="1050" b="1" i="0" u="none" strike="noStrike">
                          <a:solidFill>
                            <a:srgbClr val="000000"/>
                          </a:solidFill>
                          <a:effectLst/>
                          <a:latin typeface="Arial Narrow" panose="020B0606020202030204" pitchFamily="34" charset="0"/>
                        </a:rPr>
                        <a:t> </a:t>
                      </a:r>
                    </a:p>
                  </a:txBody>
                  <a:tcPr marL="9015" marR="9015" marT="9015" marB="0">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endParaRPr lang="en-US" sz="1050" b="0" i="0" u="none" strike="noStrike">
                        <a:solidFill>
                          <a:srgbClr val="000000"/>
                        </a:solidFill>
                        <a:effectLst/>
                        <a:latin typeface="Arial Narrow" panose="020B0606020202030204" pitchFamily="34" charset="0"/>
                      </a:endParaRPr>
                    </a:p>
                  </a:txBody>
                  <a:tcPr marL="9015" marR="9015" marT="901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050" b="0" i="0" u="none" strike="noStrike">
                        <a:solidFill>
                          <a:srgbClr val="000000"/>
                        </a:solidFill>
                        <a:effectLst/>
                        <a:latin typeface="Arial Narrow" panose="020B0606020202030204" pitchFamily="34" charset="0"/>
                      </a:endParaRPr>
                    </a:p>
                  </a:txBody>
                  <a:tcPr marL="9015" marR="9015" marT="901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t"/>
                      <a:r>
                        <a:rPr lang="en-US" sz="1050" b="1" i="0" u="none" strike="noStrike" dirty="0">
                          <a:solidFill>
                            <a:srgbClr val="000000"/>
                          </a:solidFill>
                          <a:effectLst/>
                          <a:latin typeface="Arial Narrow" panose="020B0606020202030204" pitchFamily="34" charset="0"/>
                        </a:rPr>
                        <a:t> </a:t>
                      </a:r>
                    </a:p>
                  </a:txBody>
                  <a:tcPr marL="9015" marR="9015" marT="9015" marB="0">
                    <a:lnL>
                      <a:noFill/>
                    </a:lnL>
                    <a:lnR>
                      <a:noFill/>
                    </a:lnR>
                    <a:lnT w="635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0007"/>
                  </a:ext>
                </a:extLst>
              </a:tr>
              <a:tr h="193971">
                <a:tc>
                  <a:txBody>
                    <a:bodyPr/>
                    <a:lstStyle/>
                    <a:p>
                      <a:pPr algn="l" fontAlgn="b"/>
                      <a:r>
                        <a:rPr lang="en-US" sz="1050" b="1" i="0" u="none" strike="noStrike">
                          <a:solidFill>
                            <a:srgbClr val="000000"/>
                          </a:solidFill>
                          <a:effectLst/>
                          <a:latin typeface="Arial Narrow" panose="020B0606020202030204" pitchFamily="34" charset="0"/>
                        </a:rPr>
                        <a:t> </a:t>
                      </a:r>
                    </a:p>
                  </a:txBody>
                  <a:tcPr marL="9015" marR="9015" marT="901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50" b="1" i="0" u="none" strike="noStrike">
                          <a:solidFill>
                            <a:srgbClr val="000000"/>
                          </a:solidFill>
                          <a:effectLst/>
                          <a:latin typeface="Arial Narrow" panose="020B0606020202030204" pitchFamily="34" charset="0"/>
                        </a:rPr>
                        <a:t> </a:t>
                      </a:r>
                    </a:p>
                  </a:txBody>
                  <a:tcPr marL="9015" marR="9015" marT="901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50" b="1" i="0" u="none" strike="noStrike">
                          <a:solidFill>
                            <a:srgbClr val="000000"/>
                          </a:solidFill>
                          <a:effectLst/>
                          <a:latin typeface="Arial Narrow" panose="020B0606020202030204" pitchFamily="34" charset="0"/>
                        </a:rPr>
                        <a:t> </a:t>
                      </a:r>
                    </a:p>
                  </a:txBody>
                  <a:tcPr marL="9015" marR="9015" marT="901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50" b="1" i="0" u="none" strike="noStrike">
                          <a:solidFill>
                            <a:srgbClr val="000000"/>
                          </a:solidFill>
                          <a:effectLst/>
                          <a:latin typeface="Arial Narrow" panose="020B0606020202030204" pitchFamily="34" charset="0"/>
                        </a:rPr>
                        <a:t> </a:t>
                      </a:r>
                    </a:p>
                  </a:txBody>
                  <a:tcPr marL="9015" marR="9015" marT="901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1" i="0" u="none" strike="noStrike">
                          <a:solidFill>
                            <a:srgbClr val="000000"/>
                          </a:solidFill>
                          <a:effectLst/>
                          <a:latin typeface="Arial Narrow" panose="020B0606020202030204" pitchFamily="34" charset="0"/>
                        </a:rPr>
                        <a:t> </a:t>
                      </a:r>
                    </a:p>
                  </a:txBody>
                  <a:tcPr marL="9015" marR="9015" marT="9015" marB="0">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1" i="0" u="none" strike="noStrike">
                          <a:solidFill>
                            <a:srgbClr val="000000"/>
                          </a:solidFill>
                          <a:effectLst/>
                          <a:latin typeface="Arial Narrow" panose="020B0606020202030204" pitchFamily="34" charset="0"/>
                        </a:rPr>
                        <a:t> </a:t>
                      </a:r>
                    </a:p>
                  </a:txBody>
                  <a:tcPr marL="9015" marR="9015" marT="9015" marB="0">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1" i="0" u="none" strike="noStrike">
                          <a:solidFill>
                            <a:srgbClr val="000000"/>
                          </a:solidFill>
                          <a:effectLst/>
                          <a:latin typeface="Arial Narrow" panose="020B0606020202030204" pitchFamily="34" charset="0"/>
                        </a:rPr>
                        <a:t> </a:t>
                      </a:r>
                    </a:p>
                  </a:txBody>
                  <a:tcPr marL="9015" marR="9015" marT="9015" marB="0">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1" i="0" u="none" strike="noStrike">
                          <a:solidFill>
                            <a:srgbClr val="000000"/>
                          </a:solidFill>
                          <a:effectLst/>
                          <a:latin typeface="Arial Narrow" panose="020B0606020202030204" pitchFamily="34" charset="0"/>
                        </a:rPr>
                        <a:t> </a:t>
                      </a:r>
                    </a:p>
                  </a:txBody>
                  <a:tcPr marL="9015" marR="9015" marT="9015" marB="0">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1" i="0" u="none" strike="noStrike">
                          <a:solidFill>
                            <a:srgbClr val="000000"/>
                          </a:solidFill>
                          <a:effectLst/>
                          <a:latin typeface="Arial Narrow" panose="020B0606020202030204" pitchFamily="34" charset="0"/>
                        </a:rPr>
                        <a:t> </a:t>
                      </a:r>
                    </a:p>
                  </a:txBody>
                  <a:tcPr marL="9015" marR="9015" marT="9015" marB="0">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1" i="0" u="none" strike="noStrike">
                          <a:solidFill>
                            <a:srgbClr val="000000"/>
                          </a:solidFill>
                          <a:effectLst/>
                          <a:latin typeface="Arial Narrow" panose="020B0606020202030204" pitchFamily="34" charset="0"/>
                        </a:rPr>
                        <a:t> </a:t>
                      </a:r>
                    </a:p>
                  </a:txBody>
                  <a:tcPr marL="9015" marR="9015" marT="9015" marB="0">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1" i="0" u="none" strike="noStrike">
                          <a:solidFill>
                            <a:srgbClr val="000000"/>
                          </a:solidFill>
                          <a:effectLst/>
                          <a:latin typeface="Arial Narrow" panose="020B0606020202030204" pitchFamily="34" charset="0"/>
                        </a:rPr>
                        <a:t> </a:t>
                      </a:r>
                    </a:p>
                  </a:txBody>
                  <a:tcPr marL="9015" marR="9015" marT="9015" marB="0">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endParaRPr lang="en-US" sz="1050" b="0" i="0" u="none" strike="noStrike">
                        <a:solidFill>
                          <a:srgbClr val="000000"/>
                        </a:solidFill>
                        <a:effectLst/>
                        <a:latin typeface="Arial Narrow" panose="020B0606020202030204" pitchFamily="34" charset="0"/>
                      </a:endParaRPr>
                    </a:p>
                  </a:txBody>
                  <a:tcPr marL="9015" marR="9015" marT="90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050" b="0" i="0" u="none" strike="noStrike">
                        <a:solidFill>
                          <a:srgbClr val="000000"/>
                        </a:solidFill>
                        <a:effectLst/>
                        <a:latin typeface="Arial Narrow" panose="020B0606020202030204" pitchFamily="34" charset="0"/>
                      </a:endParaRPr>
                    </a:p>
                  </a:txBody>
                  <a:tcPr marL="9015" marR="9015" marT="90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050" b="0" i="0" u="none" strike="noStrike">
                        <a:solidFill>
                          <a:srgbClr val="000000"/>
                        </a:solidFill>
                        <a:effectLst/>
                        <a:latin typeface="Arial Narrow" panose="020B0606020202030204" pitchFamily="34" charset="0"/>
                      </a:endParaRPr>
                    </a:p>
                  </a:txBody>
                  <a:tcPr marL="9015" marR="9015" marT="90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050" b="0" i="0" u="none" strike="noStrike" dirty="0">
                        <a:solidFill>
                          <a:srgbClr val="000000"/>
                        </a:solidFill>
                        <a:effectLst/>
                        <a:latin typeface="Arial Narrow" panose="020B0606020202030204" pitchFamily="34" charset="0"/>
                      </a:endParaRPr>
                    </a:p>
                  </a:txBody>
                  <a:tcPr marL="9015" marR="9015" marT="901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28202">
                <a:tc rowSpan="2">
                  <a:txBody>
                    <a:bodyPr/>
                    <a:lstStyle/>
                    <a:p>
                      <a:pPr algn="ctr" fontAlgn="b"/>
                      <a:r>
                        <a:rPr lang="en-US" sz="1050" b="1" i="0" u="none" strike="noStrike" dirty="0">
                          <a:solidFill>
                            <a:srgbClr val="000000"/>
                          </a:solidFill>
                          <a:effectLst/>
                          <a:latin typeface="Arial Narrow" panose="020B0606020202030204" pitchFamily="34" charset="0"/>
                        </a:rPr>
                        <a:t>Salary Bands</a:t>
                      </a:r>
                    </a:p>
                  </a:txBody>
                  <a:tcPr marL="9015" marR="9015" marT="90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A9D08E"/>
                    </a:solidFill>
                  </a:tcPr>
                </a:tc>
                <a:tc gridSpan="5">
                  <a:txBody>
                    <a:bodyPr/>
                    <a:lstStyle/>
                    <a:p>
                      <a:pPr algn="ctr" fontAlgn="ctr"/>
                      <a:r>
                        <a:rPr lang="en-US" sz="1050" b="1" i="0" u="none" strike="noStrike">
                          <a:solidFill>
                            <a:srgbClr val="000000"/>
                          </a:solidFill>
                          <a:effectLst/>
                          <a:latin typeface="Arial Narrow" panose="020B0606020202030204" pitchFamily="34" charset="0"/>
                        </a:rPr>
                        <a:t>2019/2020</a:t>
                      </a:r>
                    </a:p>
                  </a:txBody>
                  <a:tcPr marL="9015" marR="9015" marT="90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algn="ctr" fontAlgn="ctr"/>
                      <a:r>
                        <a:rPr lang="en-US" sz="1050" b="1" i="0" u="none" strike="noStrike">
                          <a:solidFill>
                            <a:srgbClr val="000000"/>
                          </a:solidFill>
                          <a:effectLst/>
                          <a:latin typeface="Arial Narrow" panose="020B0606020202030204" pitchFamily="34" charset="0"/>
                        </a:rPr>
                        <a:t> 2020/2021 </a:t>
                      </a:r>
                    </a:p>
                  </a:txBody>
                  <a:tcPr marL="9015" marR="9015" marT="90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hMerge="1">
                  <a:txBody>
                    <a:bodyPr/>
                    <a:lstStyle/>
                    <a:p>
                      <a:endParaRPr lang="en-US"/>
                    </a:p>
                  </a:txBody>
                  <a:tcPr/>
                </a:tc>
                <a:tc hMerge="1">
                  <a:txBody>
                    <a:bodyPr/>
                    <a:lstStyle/>
                    <a:p>
                      <a:endParaRPr lang="en-US"/>
                    </a:p>
                  </a:txBody>
                  <a:tcPr/>
                </a:tc>
                <a:tc gridSpan="3">
                  <a:txBody>
                    <a:bodyPr/>
                    <a:lstStyle/>
                    <a:p>
                      <a:pPr algn="ctr" fontAlgn="ctr"/>
                      <a:r>
                        <a:rPr lang="en-US" sz="1050" b="1" i="0" u="none" strike="noStrike">
                          <a:solidFill>
                            <a:srgbClr val="000000"/>
                          </a:solidFill>
                          <a:effectLst/>
                          <a:latin typeface="Arial Narrow" panose="020B0606020202030204" pitchFamily="34" charset="0"/>
                        </a:rPr>
                        <a:t> 2021/2022 </a:t>
                      </a:r>
                    </a:p>
                  </a:txBody>
                  <a:tcPr marL="9015" marR="9015" marT="90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hMerge="1">
                  <a:txBody>
                    <a:bodyPr/>
                    <a:lstStyle/>
                    <a:p>
                      <a:endParaRPr lang="en-US"/>
                    </a:p>
                  </a:txBody>
                  <a:tcPr/>
                </a:tc>
                <a:tc hMerge="1">
                  <a:txBody>
                    <a:bodyPr/>
                    <a:lstStyle/>
                    <a:p>
                      <a:endParaRPr lang="en-US"/>
                    </a:p>
                  </a:txBody>
                  <a:tcPr/>
                </a:tc>
                <a:tc gridSpan="3">
                  <a:txBody>
                    <a:bodyPr/>
                    <a:lstStyle/>
                    <a:p>
                      <a:pPr algn="ctr" fontAlgn="ctr"/>
                      <a:r>
                        <a:rPr lang="en-US" sz="1050" b="1" i="0" u="none" strike="noStrike" dirty="0">
                          <a:solidFill>
                            <a:srgbClr val="000000"/>
                          </a:solidFill>
                          <a:effectLst/>
                          <a:latin typeface="Arial Narrow" panose="020B0606020202030204" pitchFamily="34" charset="0"/>
                        </a:rPr>
                        <a:t> 2022/2023 </a:t>
                      </a:r>
                    </a:p>
                  </a:txBody>
                  <a:tcPr marL="9015" marR="9015" marT="90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9"/>
                  </a:ext>
                </a:extLst>
              </a:tr>
              <a:tr h="387943">
                <a:tc vMerge="1">
                  <a:txBody>
                    <a:bodyPr/>
                    <a:lstStyle/>
                    <a:p>
                      <a:endParaRPr lang="en-US"/>
                    </a:p>
                  </a:txBody>
                  <a:tcPr/>
                </a:tc>
                <a:tc>
                  <a:txBody>
                    <a:bodyPr/>
                    <a:lstStyle/>
                    <a:p>
                      <a:pPr algn="ctr" fontAlgn="b"/>
                      <a:r>
                        <a:rPr lang="en-US" sz="1050" b="1" i="0" u="none" strike="noStrike">
                          <a:solidFill>
                            <a:srgbClr val="000000"/>
                          </a:solidFill>
                          <a:effectLst/>
                          <a:latin typeface="Arial Narrow" panose="020B0606020202030204" pitchFamily="34" charset="0"/>
                        </a:rPr>
                        <a:t> Filled posts  on 31/3/20 </a:t>
                      </a:r>
                    </a:p>
                  </a:txBody>
                  <a:tcPr marL="9015" marR="9015" marT="90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A9D08E"/>
                    </a:solidFill>
                  </a:tcPr>
                </a:tc>
                <a:tc>
                  <a:txBody>
                    <a:bodyPr/>
                    <a:lstStyle/>
                    <a:p>
                      <a:pPr algn="ctr" fontAlgn="b"/>
                      <a:r>
                        <a:rPr lang="en-US" sz="1050" b="1" i="0" u="none" strike="noStrike">
                          <a:solidFill>
                            <a:srgbClr val="000000"/>
                          </a:solidFill>
                          <a:effectLst/>
                          <a:latin typeface="Arial Narrow" panose="020B0606020202030204" pitchFamily="34" charset="0"/>
                        </a:rPr>
                        <a:t> Additional to establishment </a:t>
                      </a:r>
                    </a:p>
                  </a:txBody>
                  <a:tcPr marL="9015" marR="9015" marT="90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A9D08E"/>
                    </a:solidFill>
                  </a:tcPr>
                </a:tc>
                <a:tc>
                  <a:txBody>
                    <a:bodyPr/>
                    <a:lstStyle/>
                    <a:p>
                      <a:pPr algn="ctr" fontAlgn="b"/>
                      <a:r>
                        <a:rPr lang="en-US" sz="1050" b="1" i="0" u="none" strike="noStrike">
                          <a:solidFill>
                            <a:srgbClr val="000000"/>
                          </a:solidFill>
                          <a:effectLst/>
                          <a:latin typeface="Arial Narrow" panose="020B0606020202030204" pitchFamily="34" charset="0"/>
                        </a:rPr>
                        <a:t> Total Number </a:t>
                      </a:r>
                    </a:p>
                  </a:txBody>
                  <a:tcPr marL="9015" marR="9015" marT="90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A9D08E"/>
                    </a:solidFill>
                  </a:tcPr>
                </a:tc>
                <a:tc>
                  <a:txBody>
                    <a:bodyPr/>
                    <a:lstStyle/>
                    <a:p>
                      <a:pPr algn="ctr" fontAlgn="b"/>
                      <a:r>
                        <a:rPr lang="en-US" sz="1050" b="1" i="0" u="none" strike="noStrike">
                          <a:solidFill>
                            <a:srgbClr val="000000"/>
                          </a:solidFill>
                          <a:effectLst/>
                          <a:latin typeface="Arial Narrow" panose="020B0606020202030204" pitchFamily="34" charset="0"/>
                        </a:rPr>
                        <a:t> Unit Cost </a:t>
                      </a:r>
                    </a:p>
                  </a:txBody>
                  <a:tcPr marL="9015" marR="9015" marT="90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A9D08E"/>
                    </a:solidFill>
                  </a:tcPr>
                </a:tc>
                <a:tc>
                  <a:txBody>
                    <a:bodyPr/>
                    <a:lstStyle/>
                    <a:p>
                      <a:pPr algn="ctr" fontAlgn="b"/>
                      <a:r>
                        <a:rPr lang="en-US" sz="1050" b="1" i="0" u="none" strike="noStrike" dirty="0">
                          <a:solidFill>
                            <a:srgbClr val="000000"/>
                          </a:solidFill>
                          <a:effectLst/>
                          <a:latin typeface="Arial Narrow" panose="020B0606020202030204" pitchFamily="34" charset="0"/>
                        </a:rPr>
                        <a:t> Total cost </a:t>
                      </a:r>
                    </a:p>
                  </a:txBody>
                  <a:tcPr marL="9015" marR="9015" marT="90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A9D08E"/>
                    </a:solidFill>
                  </a:tcPr>
                </a:tc>
                <a:tc>
                  <a:txBody>
                    <a:bodyPr/>
                    <a:lstStyle/>
                    <a:p>
                      <a:pPr algn="ctr" fontAlgn="b"/>
                      <a:r>
                        <a:rPr lang="en-US" sz="1050" b="1" i="0" u="none" strike="noStrike">
                          <a:solidFill>
                            <a:srgbClr val="000000"/>
                          </a:solidFill>
                          <a:effectLst/>
                          <a:latin typeface="Arial Narrow" panose="020B0606020202030204" pitchFamily="34" charset="0"/>
                        </a:rPr>
                        <a:t> Number </a:t>
                      </a:r>
                    </a:p>
                  </a:txBody>
                  <a:tcPr marL="9015" marR="9015" marT="90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A9D08E"/>
                    </a:solidFill>
                  </a:tcPr>
                </a:tc>
                <a:tc>
                  <a:txBody>
                    <a:bodyPr/>
                    <a:lstStyle/>
                    <a:p>
                      <a:pPr algn="ctr" fontAlgn="b"/>
                      <a:r>
                        <a:rPr lang="en-US" sz="1050" b="1" i="0" u="none" strike="noStrike">
                          <a:solidFill>
                            <a:srgbClr val="000000"/>
                          </a:solidFill>
                          <a:effectLst/>
                          <a:latin typeface="Arial Narrow" panose="020B0606020202030204" pitchFamily="34" charset="0"/>
                        </a:rPr>
                        <a:t> Unit Cost </a:t>
                      </a:r>
                    </a:p>
                  </a:txBody>
                  <a:tcPr marL="9015" marR="9015" marT="90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A9D08E"/>
                    </a:solidFill>
                  </a:tcPr>
                </a:tc>
                <a:tc>
                  <a:txBody>
                    <a:bodyPr/>
                    <a:lstStyle/>
                    <a:p>
                      <a:pPr algn="ctr" fontAlgn="b"/>
                      <a:r>
                        <a:rPr lang="en-US" sz="1050" b="1" i="0" u="none" strike="noStrike">
                          <a:solidFill>
                            <a:srgbClr val="000000"/>
                          </a:solidFill>
                          <a:effectLst/>
                          <a:latin typeface="Arial Narrow" panose="020B0606020202030204" pitchFamily="34" charset="0"/>
                        </a:rPr>
                        <a:t> Total cost </a:t>
                      </a:r>
                    </a:p>
                  </a:txBody>
                  <a:tcPr marL="9015" marR="9015" marT="90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A9D08E"/>
                    </a:solidFill>
                  </a:tcPr>
                </a:tc>
                <a:tc>
                  <a:txBody>
                    <a:bodyPr/>
                    <a:lstStyle/>
                    <a:p>
                      <a:pPr algn="ctr" fontAlgn="b"/>
                      <a:r>
                        <a:rPr lang="en-US" sz="1050" b="1" i="0" u="none" strike="noStrike">
                          <a:solidFill>
                            <a:srgbClr val="000000"/>
                          </a:solidFill>
                          <a:effectLst/>
                          <a:latin typeface="Arial Narrow" panose="020B0606020202030204" pitchFamily="34" charset="0"/>
                        </a:rPr>
                        <a:t> Number </a:t>
                      </a:r>
                    </a:p>
                  </a:txBody>
                  <a:tcPr marL="9015" marR="9015" marT="90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A9D08E"/>
                    </a:solidFill>
                  </a:tcPr>
                </a:tc>
                <a:tc>
                  <a:txBody>
                    <a:bodyPr/>
                    <a:lstStyle/>
                    <a:p>
                      <a:pPr algn="ctr" fontAlgn="b"/>
                      <a:r>
                        <a:rPr lang="en-US" sz="1050" b="1" i="0" u="none" strike="noStrike">
                          <a:solidFill>
                            <a:srgbClr val="000000"/>
                          </a:solidFill>
                          <a:effectLst/>
                          <a:latin typeface="Arial Narrow" panose="020B0606020202030204" pitchFamily="34" charset="0"/>
                        </a:rPr>
                        <a:t> Unit Cost </a:t>
                      </a:r>
                    </a:p>
                  </a:txBody>
                  <a:tcPr marL="9015" marR="9015" marT="90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A9D08E"/>
                    </a:solidFill>
                  </a:tcPr>
                </a:tc>
                <a:tc>
                  <a:txBody>
                    <a:bodyPr/>
                    <a:lstStyle/>
                    <a:p>
                      <a:pPr algn="ctr" fontAlgn="b"/>
                      <a:r>
                        <a:rPr lang="en-US" sz="1050" b="1" i="0" u="none" strike="noStrike">
                          <a:solidFill>
                            <a:srgbClr val="000000"/>
                          </a:solidFill>
                          <a:effectLst/>
                          <a:latin typeface="Arial Narrow" panose="020B0606020202030204" pitchFamily="34" charset="0"/>
                        </a:rPr>
                        <a:t> Total cost </a:t>
                      </a:r>
                    </a:p>
                  </a:txBody>
                  <a:tcPr marL="9015" marR="9015" marT="90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A9D08E"/>
                    </a:solidFill>
                  </a:tcPr>
                </a:tc>
                <a:tc>
                  <a:txBody>
                    <a:bodyPr/>
                    <a:lstStyle/>
                    <a:p>
                      <a:pPr algn="ctr" fontAlgn="b"/>
                      <a:r>
                        <a:rPr lang="en-US" sz="1050" b="1" i="0" u="none" strike="noStrike">
                          <a:solidFill>
                            <a:srgbClr val="000000"/>
                          </a:solidFill>
                          <a:effectLst/>
                          <a:latin typeface="Arial Narrow" panose="020B0606020202030204" pitchFamily="34" charset="0"/>
                        </a:rPr>
                        <a:t> Number </a:t>
                      </a:r>
                    </a:p>
                  </a:txBody>
                  <a:tcPr marL="9015" marR="9015" marT="90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A9D08E"/>
                    </a:solidFill>
                  </a:tcPr>
                </a:tc>
                <a:tc>
                  <a:txBody>
                    <a:bodyPr/>
                    <a:lstStyle/>
                    <a:p>
                      <a:pPr algn="ctr" fontAlgn="b"/>
                      <a:r>
                        <a:rPr lang="en-US" sz="1050" b="1" i="0" u="none" strike="noStrike" dirty="0">
                          <a:solidFill>
                            <a:srgbClr val="000000"/>
                          </a:solidFill>
                          <a:effectLst/>
                          <a:latin typeface="Arial Narrow" panose="020B0606020202030204" pitchFamily="34" charset="0"/>
                        </a:rPr>
                        <a:t> Unit Cost </a:t>
                      </a:r>
                    </a:p>
                  </a:txBody>
                  <a:tcPr marL="9015" marR="9015" marT="90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A9D08E"/>
                    </a:solidFill>
                  </a:tcPr>
                </a:tc>
                <a:tc>
                  <a:txBody>
                    <a:bodyPr/>
                    <a:lstStyle/>
                    <a:p>
                      <a:pPr algn="ctr" fontAlgn="b"/>
                      <a:r>
                        <a:rPr lang="en-US" sz="1050" b="1" i="0" u="none" strike="noStrike" dirty="0">
                          <a:solidFill>
                            <a:srgbClr val="000000"/>
                          </a:solidFill>
                          <a:effectLst/>
                          <a:latin typeface="Arial Narrow" panose="020B0606020202030204" pitchFamily="34" charset="0"/>
                        </a:rPr>
                        <a:t> Total cost </a:t>
                      </a:r>
                    </a:p>
                  </a:txBody>
                  <a:tcPr marL="9015" marR="9015" marT="90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A9D08E"/>
                    </a:solidFill>
                  </a:tcPr>
                </a:tc>
                <a:extLst>
                  <a:ext uri="{0D108BD9-81ED-4DB2-BD59-A6C34878D82A}">
                    <a16:rowId xmlns:a16="http://schemas.microsoft.com/office/drawing/2014/main" val="10010"/>
                  </a:ext>
                </a:extLst>
              </a:tr>
              <a:tr h="193971">
                <a:tc>
                  <a:txBody>
                    <a:bodyPr/>
                    <a:lstStyle/>
                    <a:p>
                      <a:pPr marL="0" algn="l" defTabSz="914378" rtl="0" eaLnBrk="1" fontAlgn="b" latinLnBrk="0" hangingPunct="1"/>
                      <a:r>
                        <a:rPr lang="en-US" sz="1050" b="1" i="0" u="none" strike="noStrike" kern="1200" dirty="0">
                          <a:solidFill>
                            <a:srgbClr val="000000"/>
                          </a:solidFill>
                          <a:effectLst/>
                          <a:latin typeface="Arial Narrow" panose="020B0606020202030204" pitchFamily="34" charset="0"/>
                          <a:ea typeface="+mn-ea"/>
                          <a:cs typeface="+mn-cs"/>
                        </a:rPr>
                        <a:t>1 - 6</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en-US" sz="1050" b="0" i="0" u="none" strike="noStrike" dirty="0">
                          <a:solidFill>
                            <a:srgbClr val="000000"/>
                          </a:solidFill>
                          <a:effectLst/>
                          <a:latin typeface="Arial Narrow" panose="020B0606020202030204" pitchFamily="34" charset="0"/>
                        </a:rPr>
                        <a:t>                      248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2CC"/>
                    </a:solidFill>
                  </a:tcPr>
                </a:tc>
                <a:tc>
                  <a:txBody>
                    <a:bodyPr/>
                    <a:lstStyle/>
                    <a:p>
                      <a:pPr algn="ctr" fontAlgn="b"/>
                      <a:r>
                        <a:rPr lang="en-US" sz="1050" b="0" i="0" u="none" strike="noStrike" dirty="0">
                          <a:solidFill>
                            <a:srgbClr val="000000"/>
                          </a:solidFill>
                          <a:effectLst/>
                          <a:latin typeface="Arial Narrow" panose="020B0606020202030204" pitchFamily="34" charset="0"/>
                        </a:rPr>
                        <a:t>                        73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2CC"/>
                    </a:solidFill>
                  </a:tcPr>
                </a:tc>
                <a:tc>
                  <a:txBody>
                    <a:bodyPr/>
                    <a:lstStyle/>
                    <a:p>
                      <a:pPr algn="ctr" fontAlgn="b"/>
                      <a:r>
                        <a:rPr lang="en-US" sz="1050" b="0" i="0" u="none" strike="noStrike">
                          <a:solidFill>
                            <a:srgbClr val="000000"/>
                          </a:solidFill>
                          <a:effectLst/>
                          <a:latin typeface="Arial Narrow" panose="020B0606020202030204" pitchFamily="34" charset="0"/>
                        </a:rPr>
                        <a:t>             321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2CC"/>
                    </a:solidFill>
                  </a:tcPr>
                </a:tc>
                <a:tc>
                  <a:txBody>
                    <a:bodyPr/>
                    <a:lstStyle/>
                    <a:p>
                      <a:pPr algn="ctr" fontAlgn="b"/>
                      <a:r>
                        <a:rPr lang="en-US" sz="1050" b="0" i="0" u="none" strike="noStrike">
                          <a:solidFill>
                            <a:srgbClr val="000000"/>
                          </a:solidFill>
                          <a:effectLst/>
                          <a:latin typeface="Arial Narrow" panose="020B0606020202030204" pitchFamily="34" charset="0"/>
                        </a:rPr>
                        <a:t>                241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2CC"/>
                    </a:solidFill>
                  </a:tcPr>
                </a:tc>
                <a:tc>
                  <a:txBody>
                    <a:bodyPr/>
                    <a:lstStyle/>
                    <a:p>
                      <a:pPr algn="ctr" fontAlgn="b"/>
                      <a:r>
                        <a:rPr lang="en-US" sz="1050" b="0" i="0" u="none" strike="noStrike">
                          <a:solidFill>
                            <a:srgbClr val="000000"/>
                          </a:solidFill>
                          <a:effectLst/>
                          <a:latin typeface="Arial Narrow" panose="020B0606020202030204" pitchFamily="34" charset="0"/>
                        </a:rPr>
                        <a:t>             77,217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2CC"/>
                    </a:solidFill>
                  </a:tcPr>
                </a:tc>
                <a:tc>
                  <a:txBody>
                    <a:bodyPr/>
                    <a:lstStyle/>
                    <a:p>
                      <a:pPr algn="ctr" fontAlgn="b"/>
                      <a:r>
                        <a:rPr lang="en-US" sz="1050" b="0" i="0" u="none" strike="noStrike">
                          <a:solidFill>
                            <a:srgbClr val="000000"/>
                          </a:solidFill>
                          <a:effectLst/>
                          <a:latin typeface="Arial Narrow" panose="020B0606020202030204" pitchFamily="34" charset="0"/>
                        </a:rPr>
                        <a:t>         321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050" b="0" i="0" u="none" strike="noStrike">
                          <a:solidFill>
                            <a:srgbClr val="000000"/>
                          </a:solidFill>
                          <a:effectLst/>
                          <a:latin typeface="Arial Narrow" panose="020B0606020202030204" pitchFamily="34" charset="0"/>
                        </a:rPr>
                        <a:t>             251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050" b="0" i="0" u="none" strike="noStrike">
                          <a:solidFill>
                            <a:srgbClr val="000000"/>
                          </a:solidFill>
                          <a:effectLst/>
                          <a:latin typeface="Arial Narrow" panose="020B0606020202030204" pitchFamily="34" charset="0"/>
                        </a:rPr>
                        <a:t>                80,712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050" b="0" i="0" u="none" strike="noStrike">
                          <a:solidFill>
                            <a:srgbClr val="000000"/>
                          </a:solidFill>
                          <a:effectLst/>
                          <a:latin typeface="Arial Narrow" panose="020B0606020202030204" pitchFamily="34" charset="0"/>
                        </a:rPr>
                        <a:t>                     319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DEBF7"/>
                    </a:solidFill>
                  </a:tcPr>
                </a:tc>
                <a:tc>
                  <a:txBody>
                    <a:bodyPr/>
                    <a:lstStyle/>
                    <a:p>
                      <a:pPr algn="ctr" fontAlgn="b"/>
                      <a:r>
                        <a:rPr lang="en-US" sz="1050" b="0" i="0" u="none" strike="noStrike">
                          <a:solidFill>
                            <a:srgbClr val="000000"/>
                          </a:solidFill>
                          <a:effectLst/>
                          <a:latin typeface="Arial Narrow" panose="020B0606020202030204" pitchFamily="34" charset="0"/>
                        </a:rPr>
                        <a:t>                     268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DEBF7"/>
                    </a:solidFill>
                  </a:tcPr>
                </a:tc>
                <a:tc>
                  <a:txBody>
                    <a:bodyPr/>
                    <a:lstStyle/>
                    <a:p>
                      <a:pPr algn="ctr" fontAlgn="b"/>
                      <a:r>
                        <a:rPr lang="en-US" sz="1050" b="0" i="0" u="none" strike="noStrike">
                          <a:solidFill>
                            <a:srgbClr val="000000"/>
                          </a:solidFill>
                          <a:effectLst/>
                          <a:latin typeface="Arial Narrow" panose="020B0606020202030204" pitchFamily="34" charset="0"/>
                        </a:rPr>
                        <a:t>         85,339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DEBF7"/>
                    </a:solidFill>
                  </a:tcPr>
                </a:tc>
                <a:tc>
                  <a:txBody>
                    <a:bodyPr/>
                    <a:lstStyle/>
                    <a:p>
                      <a:pPr algn="ctr" fontAlgn="b"/>
                      <a:r>
                        <a:rPr lang="en-US" sz="1050" b="0" i="0" u="none" strike="noStrike">
                          <a:solidFill>
                            <a:srgbClr val="000000"/>
                          </a:solidFill>
                          <a:effectLst/>
                          <a:latin typeface="Arial Narrow" panose="020B0606020202030204" pitchFamily="34" charset="0"/>
                        </a:rPr>
                        <a:t>          319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050" b="0" i="0" u="none" strike="noStrike" dirty="0">
                          <a:solidFill>
                            <a:srgbClr val="000000"/>
                          </a:solidFill>
                          <a:effectLst/>
                          <a:latin typeface="Arial Narrow" panose="020B0606020202030204" pitchFamily="34" charset="0"/>
                        </a:rPr>
                        <a:t>              287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050" b="0" i="0" u="none" strike="noStrike" dirty="0">
                          <a:solidFill>
                            <a:srgbClr val="000000"/>
                          </a:solidFill>
                          <a:effectLst/>
                          <a:latin typeface="Arial Narrow" panose="020B0606020202030204" pitchFamily="34" charset="0"/>
                        </a:rPr>
                        <a:t>         91,519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11"/>
                  </a:ext>
                </a:extLst>
              </a:tr>
              <a:tr h="193971">
                <a:tc>
                  <a:txBody>
                    <a:bodyPr/>
                    <a:lstStyle/>
                    <a:p>
                      <a:pPr marL="0" algn="l" defTabSz="914378" rtl="0" eaLnBrk="1" fontAlgn="b" latinLnBrk="0" hangingPunct="1"/>
                      <a:r>
                        <a:rPr lang="en-US" sz="1050" b="1" i="0" u="none" strike="noStrike" kern="1200" dirty="0">
                          <a:solidFill>
                            <a:srgbClr val="000000"/>
                          </a:solidFill>
                          <a:effectLst/>
                          <a:latin typeface="Arial Narrow" panose="020B0606020202030204" pitchFamily="34" charset="0"/>
                          <a:ea typeface="+mn-ea"/>
                          <a:cs typeface="+mn-cs"/>
                        </a:rPr>
                        <a:t>7 - 10</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en-US" sz="1050" b="0" i="0" u="none" strike="noStrike">
                          <a:solidFill>
                            <a:srgbClr val="000000"/>
                          </a:solidFill>
                          <a:effectLst/>
                          <a:latin typeface="Arial Narrow" panose="020B0606020202030204" pitchFamily="34" charset="0"/>
                        </a:rPr>
                        <a:t>                   1,223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2CC"/>
                    </a:solidFill>
                  </a:tcPr>
                </a:tc>
                <a:tc>
                  <a:txBody>
                    <a:bodyPr/>
                    <a:lstStyle/>
                    <a:p>
                      <a:pPr algn="ctr" fontAlgn="b"/>
                      <a:r>
                        <a:rPr lang="en-US" sz="1050" b="0" i="0" u="none" strike="noStrike">
                          <a:solidFill>
                            <a:srgbClr val="000000"/>
                          </a:solidFill>
                          <a:effectLst/>
                          <a:latin typeface="Arial Narrow" panose="020B0606020202030204" pitchFamily="34" charset="0"/>
                        </a:rPr>
                        <a:t>                          2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2CC"/>
                    </a:solidFill>
                  </a:tcPr>
                </a:tc>
                <a:tc>
                  <a:txBody>
                    <a:bodyPr/>
                    <a:lstStyle/>
                    <a:p>
                      <a:pPr algn="ctr" fontAlgn="b"/>
                      <a:r>
                        <a:rPr lang="en-US" sz="1050" b="0" i="0" u="none" strike="noStrike">
                          <a:solidFill>
                            <a:srgbClr val="000000"/>
                          </a:solidFill>
                          <a:effectLst/>
                          <a:latin typeface="Arial Narrow" panose="020B0606020202030204" pitchFamily="34" charset="0"/>
                        </a:rPr>
                        <a:t>          1,225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2CC"/>
                    </a:solidFill>
                  </a:tcPr>
                </a:tc>
                <a:tc>
                  <a:txBody>
                    <a:bodyPr/>
                    <a:lstStyle/>
                    <a:p>
                      <a:pPr algn="ctr" fontAlgn="b"/>
                      <a:r>
                        <a:rPr lang="en-US" sz="1050" b="0" i="0" u="none" strike="noStrike">
                          <a:solidFill>
                            <a:srgbClr val="000000"/>
                          </a:solidFill>
                          <a:effectLst/>
                          <a:latin typeface="Arial Narrow" panose="020B0606020202030204" pitchFamily="34" charset="0"/>
                        </a:rPr>
                        <a:t>                561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2CC"/>
                    </a:solidFill>
                  </a:tcPr>
                </a:tc>
                <a:tc>
                  <a:txBody>
                    <a:bodyPr/>
                    <a:lstStyle/>
                    <a:p>
                      <a:pPr algn="ctr" fontAlgn="b"/>
                      <a:r>
                        <a:rPr lang="en-US" sz="1050" b="0" i="0" u="none" strike="noStrike">
                          <a:solidFill>
                            <a:srgbClr val="000000"/>
                          </a:solidFill>
                          <a:effectLst/>
                          <a:latin typeface="Arial Narrow" panose="020B0606020202030204" pitchFamily="34" charset="0"/>
                        </a:rPr>
                        <a:t>           686,811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2CC"/>
                    </a:solidFill>
                  </a:tcPr>
                </a:tc>
                <a:tc>
                  <a:txBody>
                    <a:bodyPr/>
                    <a:lstStyle/>
                    <a:p>
                      <a:pPr algn="ctr" fontAlgn="b"/>
                      <a:r>
                        <a:rPr lang="en-US" sz="1050" b="0" i="0" u="none" strike="noStrike">
                          <a:solidFill>
                            <a:srgbClr val="000000"/>
                          </a:solidFill>
                          <a:effectLst/>
                          <a:latin typeface="Arial Narrow" panose="020B0606020202030204" pitchFamily="34" charset="0"/>
                        </a:rPr>
                        <a:t>      1,224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050" b="0" i="0" u="none" strike="noStrike">
                          <a:solidFill>
                            <a:srgbClr val="000000"/>
                          </a:solidFill>
                          <a:effectLst/>
                          <a:latin typeface="Arial Narrow" panose="020B0606020202030204" pitchFamily="34" charset="0"/>
                        </a:rPr>
                        <a:t>             603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050" b="0" i="0" u="none" strike="noStrike">
                          <a:solidFill>
                            <a:srgbClr val="000000"/>
                          </a:solidFill>
                          <a:effectLst/>
                          <a:latin typeface="Arial Narrow" panose="020B0606020202030204" pitchFamily="34" charset="0"/>
                        </a:rPr>
                        <a:t>              738,281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050" b="0" i="0" u="none" strike="noStrike">
                          <a:solidFill>
                            <a:srgbClr val="000000"/>
                          </a:solidFill>
                          <a:effectLst/>
                          <a:latin typeface="Arial Narrow" panose="020B0606020202030204" pitchFamily="34" charset="0"/>
                        </a:rPr>
                        <a:t>                  1,215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DEBF7"/>
                    </a:solidFill>
                  </a:tcPr>
                </a:tc>
                <a:tc>
                  <a:txBody>
                    <a:bodyPr/>
                    <a:lstStyle/>
                    <a:p>
                      <a:pPr algn="ctr" fontAlgn="b"/>
                      <a:r>
                        <a:rPr lang="en-US" sz="1050" b="0" i="0" u="none" strike="noStrike">
                          <a:solidFill>
                            <a:srgbClr val="000000"/>
                          </a:solidFill>
                          <a:effectLst/>
                          <a:latin typeface="Arial Narrow" panose="020B0606020202030204" pitchFamily="34" charset="0"/>
                        </a:rPr>
                        <a:t>                     641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DEBF7"/>
                    </a:solidFill>
                  </a:tcPr>
                </a:tc>
                <a:tc>
                  <a:txBody>
                    <a:bodyPr/>
                    <a:lstStyle/>
                    <a:p>
                      <a:pPr algn="ctr" fontAlgn="b"/>
                      <a:r>
                        <a:rPr lang="en-US" sz="1050" b="0" i="0" u="none" strike="noStrike">
                          <a:solidFill>
                            <a:srgbClr val="000000"/>
                          </a:solidFill>
                          <a:effectLst/>
                          <a:latin typeface="Arial Narrow" panose="020B0606020202030204" pitchFamily="34" charset="0"/>
                        </a:rPr>
                        <a:t>       778,237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DEBF7"/>
                    </a:solidFill>
                  </a:tcPr>
                </a:tc>
                <a:tc>
                  <a:txBody>
                    <a:bodyPr/>
                    <a:lstStyle/>
                    <a:p>
                      <a:pPr algn="ctr" fontAlgn="b"/>
                      <a:r>
                        <a:rPr lang="en-US" sz="1050" b="0" i="0" u="none" strike="noStrike">
                          <a:solidFill>
                            <a:srgbClr val="000000"/>
                          </a:solidFill>
                          <a:effectLst/>
                          <a:latin typeface="Arial Narrow" panose="020B0606020202030204" pitchFamily="34" charset="0"/>
                        </a:rPr>
                        <a:t>       1,203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050" b="0" i="0" u="none" strike="noStrike" dirty="0">
                          <a:solidFill>
                            <a:srgbClr val="000000"/>
                          </a:solidFill>
                          <a:effectLst/>
                          <a:latin typeface="Arial Narrow" panose="020B0606020202030204" pitchFamily="34" charset="0"/>
                        </a:rPr>
                        <a:t>              681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050" b="0" i="0" u="none" strike="noStrike">
                          <a:solidFill>
                            <a:srgbClr val="000000"/>
                          </a:solidFill>
                          <a:effectLst/>
                          <a:latin typeface="Arial Narrow" panose="020B0606020202030204" pitchFamily="34" charset="0"/>
                        </a:rPr>
                        <a:t>       818,966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12"/>
                  </a:ext>
                </a:extLst>
              </a:tr>
              <a:tr h="193971">
                <a:tc>
                  <a:txBody>
                    <a:bodyPr/>
                    <a:lstStyle/>
                    <a:p>
                      <a:pPr marL="0" algn="l" defTabSz="914378" rtl="0" eaLnBrk="1" fontAlgn="b" latinLnBrk="0" hangingPunct="1"/>
                      <a:r>
                        <a:rPr lang="en-US" sz="1050" b="1" i="0" u="none" strike="noStrike" kern="1200" dirty="0">
                          <a:solidFill>
                            <a:srgbClr val="000000"/>
                          </a:solidFill>
                          <a:effectLst/>
                          <a:latin typeface="Arial Narrow" panose="020B0606020202030204" pitchFamily="34" charset="0"/>
                          <a:ea typeface="+mn-ea"/>
                          <a:cs typeface="+mn-cs"/>
                        </a:rPr>
                        <a:t>11 - 12</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en-US" sz="1050" b="0" i="0" u="none" strike="noStrike" dirty="0">
                          <a:solidFill>
                            <a:srgbClr val="000000"/>
                          </a:solidFill>
                          <a:effectLst/>
                          <a:latin typeface="Arial Narrow" panose="020B0606020202030204" pitchFamily="34" charset="0"/>
                        </a:rPr>
                        <a:t>                      363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2CC"/>
                    </a:solidFill>
                  </a:tcPr>
                </a:tc>
                <a:tc>
                  <a:txBody>
                    <a:bodyPr/>
                    <a:lstStyle/>
                    <a:p>
                      <a:pPr marL="0" algn="ctr" defTabSz="914378" rtl="0" eaLnBrk="1" fontAlgn="b" latinLnBrk="0" hangingPunct="1"/>
                      <a:r>
                        <a:rPr lang="en-US" sz="1050" b="0" i="0" u="none" strike="noStrike" kern="1200" dirty="0">
                          <a:solidFill>
                            <a:srgbClr val="000000"/>
                          </a:solidFill>
                          <a:effectLst/>
                          <a:latin typeface="Arial Narrow" panose="020B0606020202030204" pitchFamily="34" charset="0"/>
                          <a:ea typeface="+mn-ea"/>
                          <a:cs typeface="+mn-cs"/>
                        </a:rPr>
                        <a:t>                          2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2CC"/>
                    </a:solidFill>
                  </a:tcPr>
                </a:tc>
                <a:tc>
                  <a:txBody>
                    <a:bodyPr/>
                    <a:lstStyle/>
                    <a:p>
                      <a:pPr algn="ctr" fontAlgn="b"/>
                      <a:r>
                        <a:rPr lang="en-US" sz="1050" b="0" i="0" u="none" strike="noStrike">
                          <a:solidFill>
                            <a:srgbClr val="000000"/>
                          </a:solidFill>
                          <a:effectLst/>
                          <a:latin typeface="Arial Narrow" panose="020B0606020202030204" pitchFamily="34" charset="0"/>
                        </a:rPr>
                        <a:t>             365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2CC"/>
                    </a:solidFill>
                  </a:tcPr>
                </a:tc>
                <a:tc>
                  <a:txBody>
                    <a:bodyPr/>
                    <a:lstStyle/>
                    <a:p>
                      <a:pPr algn="ctr" fontAlgn="b"/>
                      <a:r>
                        <a:rPr lang="en-US" sz="1050" b="0" i="0" u="none" strike="noStrike">
                          <a:solidFill>
                            <a:srgbClr val="000000"/>
                          </a:solidFill>
                          <a:effectLst/>
                          <a:latin typeface="Arial Narrow" panose="020B0606020202030204" pitchFamily="34" charset="0"/>
                        </a:rPr>
                        <a:t>                964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2CC"/>
                    </a:solidFill>
                  </a:tcPr>
                </a:tc>
                <a:tc>
                  <a:txBody>
                    <a:bodyPr/>
                    <a:lstStyle/>
                    <a:p>
                      <a:pPr algn="ctr" fontAlgn="b"/>
                      <a:r>
                        <a:rPr lang="en-US" sz="1050" b="0" i="0" u="none" strike="noStrike">
                          <a:solidFill>
                            <a:srgbClr val="000000"/>
                          </a:solidFill>
                          <a:effectLst/>
                          <a:latin typeface="Arial Narrow" panose="020B0606020202030204" pitchFamily="34" charset="0"/>
                        </a:rPr>
                        <a:t>           351,883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2CC"/>
                    </a:solidFill>
                  </a:tcPr>
                </a:tc>
                <a:tc>
                  <a:txBody>
                    <a:bodyPr/>
                    <a:lstStyle/>
                    <a:p>
                      <a:pPr algn="ctr" fontAlgn="b"/>
                      <a:r>
                        <a:rPr lang="en-US" sz="1050" b="0" i="0" u="none" strike="noStrike">
                          <a:solidFill>
                            <a:srgbClr val="000000"/>
                          </a:solidFill>
                          <a:effectLst/>
                          <a:latin typeface="Arial Narrow" panose="020B0606020202030204" pitchFamily="34" charset="0"/>
                        </a:rPr>
                        <a:t>         363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050" b="0" i="0" u="none" strike="noStrike">
                          <a:solidFill>
                            <a:srgbClr val="000000"/>
                          </a:solidFill>
                          <a:effectLst/>
                          <a:latin typeface="Arial Narrow" panose="020B0606020202030204" pitchFamily="34" charset="0"/>
                        </a:rPr>
                        <a:t>          1,012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050" b="0" i="0" u="none" strike="noStrike">
                          <a:solidFill>
                            <a:srgbClr val="000000"/>
                          </a:solidFill>
                          <a:effectLst/>
                          <a:latin typeface="Arial Narrow" panose="020B0606020202030204" pitchFamily="34" charset="0"/>
                        </a:rPr>
                        <a:t>              367,440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050" b="0" i="0" u="none" strike="noStrike">
                          <a:solidFill>
                            <a:srgbClr val="000000"/>
                          </a:solidFill>
                          <a:effectLst/>
                          <a:latin typeface="Arial Narrow" panose="020B0606020202030204" pitchFamily="34" charset="0"/>
                        </a:rPr>
                        <a:t>                     360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DEBF7"/>
                    </a:solidFill>
                  </a:tcPr>
                </a:tc>
                <a:tc>
                  <a:txBody>
                    <a:bodyPr/>
                    <a:lstStyle/>
                    <a:p>
                      <a:pPr algn="ctr" fontAlgn="b"/>
                      <a:r>
                        <a:rPr lang="en-US" sz="1050" b="0" i="0" u="none" strike="noStrike">
                          <a:solidFill>
                            <a:srgbClr val="000000"/>
                          </a:solidFill>
                          <a:effectLst/>
                          <a:latin typeface="Arial Narrow" panose="020B0606020202030204" pitchFamily="34" charset="0"/>
                        </a:rPr>
                        <a:t>                  1,068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DEBF7"/>
                    </a:solidFill>
                  </a:tcPr>
                </a:tc>
                <a:tc>
                  <a:txBody>
                    <a:bodyPr/>
                    <a:lstStyle/>
                    <a:p>
                      <a:pPr algn="ctr" fontAlgn="b"/>
                      <a:r>
                        <a:rPr lang="en-US" sz="1050" b="0" i="0" u="none" strike="noStrike">
                          <a:solidFill>
                            <a:srgbClr val="000000"/>
                          </a:solidFill>
                          <a:effectLst/>
                          <a:latin typeface="Arial Narrow" panose="020B0606020202030204" pitchFamily="34" charset="0"/>
                        </a:rPr>
                        <a:t>       384,334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DEBF7"/>
                    </a:solidFill>
                  </a:tcPr>
                </a:tc>
                <a:tc>
                  <a:txBody>
                    <a:bodyPr/>
                    <a:lstStyle/>
                    <a:p>
                      <a:pPr algn="ctr" fontAlgn="b"/>
                      <a:r>
                        <a:rPr lang="en-US" sz="1050" b="0" i="0" u="none" strike="noStrike">
                          <a:solidFill>
                            <a:srgbClr val="000000"/>
                          </a:solidFill>
                          <a:effectLst/>
                          <a:latin typeface="Arial Narrow" panose="020B0606020202030204" pitchFamily="34" charset="0"/>
                        </a:rPr>
                        <a:t>          356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050" b="0" i="0" u="none" strike="noStrike" dirty="0">
                          <a:solidFill>
                            <a:srgbClr val="000000"/>
                          </a:solidFill>
                          <a:effectLst/>
                          <a:latin typeface="Arial Narrow" panose="020B0606020202030204" pitchFamily="34" charset="0"/>
                        </a:rPr>
                        <a:t>           1,129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050" b="0" i="0" u="none" strike="noStrike">
                          <a:solidFill>
                            <a:srgbClr val="000000"/>
                          </a:solidFill>
                          <a:effectLst/>
                          <a:latin typeface="Arial Narrow" panose="020B0606020202030204" pitchFamily="34" charset="0"/>
                        </a:rPr>
                        <a:t>       402,003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13"/>
                  </a:ext>
                </a:extLst>
              </a:tr>
              <a:tr h="193971">
                <a:tc>
                  <a:txBody>
                    <a:bodyPr/>
                    <a:lstStyle/>
                    <a:p>
                      <a:pPr marL="0" algn="l" defTabSz="914378" rtl="0" eaLnBrk="1" fontAlgn="b" latinLnBrk="0" hangingPunct="1"/>
                      <a:r>
                        <a:rPr lang="en-US" sz="1050" b="1" i="0" u="none" strike="noStrike" kern="1200" dirty="0">
                          <a:solidFill>
                            <a:srgbClr val="000000"/>
                          </a:solidFill>
                          <a:effectLst/>
                          <a:latin typeface="Arial Narrow" panose="020B0606020202030204" pitchFamily="34" charset="0"/>
                          <a:ea typeface="+mn-ea"/>
                          <a:cs typeface="+mn-cs"/>
                        </a:rPr>
                        <a:t>13 - 16</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en-US" sz="1050" b="0" i="0" u="none" strike="noStrike" dirty="0">
                          <a:solidFill>
                            <a:srgbClr val="000000"/>
                          </a:solidFill>
                          <a:effectLst/>
                          <a:latin typeface="Arial Narrow" panose="020B0606020202030204" pitchFamily="34" charset="0"/>
                        </a:rPr>
                        <a:t>                      269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2CC"/>
                    </a:solidFill>
                  </a:tcPr>
                </a:tc>
                <a:tc>
                  <a:txBody>
                    <a:bodyPr/>
                    <a:lstStyle/>
                    <a:p>
                      <a:pPr marL="0" algn="ctr" defTabSz="914378" rtl="0" eaLnBrk="1" fontAlgn="b" latinLnBrk="0" hangingPunct="1"/>
                      <a:r>
                        <a:rPr lang="en-US" sz="1050" b="0" i="0" u="none" strike="noStrike" kern="1200" dirty="0">
                          <a:solidFill>
                            <a:srgbClr val="000000"/>
                          </a:solidFill>
                          <a:effectLst/>
                          <a:latin typeface="Arial Narrow" panose="020B0606020202030204" pitchFamily="34" charset="0"/>
                          <a:ea typeface="+mn-ea"/>
                          <a:cs typeface="+mn-cs"/>
                        </a:rPr>
                        <a:t>                        -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2CC"/>
                    </a:solidFill>
                  </a:tcPr>
                </a:tc>
                <a:tc>
                  <a:txBody>
                    <a:bodyPr/>
                    <a:lstStyle/>
                    <a:p>
                      <a:pPr algn="ctr" fontAlgn="b"/>
                      <a:r>
                        <a:rPr lang="en-US" sz="1050" b="0" i="0" u="none" strike="noStrike">
                          <a:solidFill>
                            <a:srgbClr val="000000"/>
                          </a:solidFill>
                          <a:effectLst/>
                          <a:latin typeface="Arial Narrow" panose="020B0606020202030204" pitchFamily="34" charset="0"/>
                        </a:rPr>
                        <a:t>             269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2CC"/>
                    </a:solidFill>
                  </a:tcPr>
                </a:tc>
                <a:tc>
                  <a:txBody>
                    <a:bodyPr/>
                    <a:lstStyle/>
                    <a:p>
                      <a:pPr algn="ctr" fontAlgn="b"/>
                      <a:r>
                        <a:rPr lang="en-US" sz="1050" b="0" i="0" u="none" strike="noStrike">
                          <a:solidFill>
                            <a:srgbClr val="000000"/>
                          </a:solidFill>
                          <a:effectLst/>
                          <a:latin typeface="Arial Narrow" panose="020B0606020202030204" pitchFamily="34" charset="0"/>
                        </a:rPr>
                        <a:t>             1,350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2CC"/>
                    </a:solidFill>
                  </a:tcPr>
                </a:tc>
                <a:tc>
                  <a:txBody>
                    <a:bodyPr/>
                    <a:lstStyle/>
                    <a:p>
                      <a:pPr algn="ctr" fontAlgn="b"/>
                      <a:r>
                        <a:rPr lang="en-US" sz="1050" b="0" i="0" u="none" strike="noStrike">
                          <a:solidFill>
                            <a:srgbClr val="000000"/>
                          </a:solidFill>
                          <a:effectLst/>
                          <a:latin typeface="Arial Narrow" panose="020B0606020202030204" pitchFamily="34" charset="0"/>
                        </a:rPr>
                        <a:t>           363,080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2CC"/>
                    </a:solidFill>
                  </a:tcPr>
                </a:tc>
                <a:tc>
                  <a:txBody>
                    <a:bodyPr/>
                    <a:lstStyle/>
                    <a:p>
                      <a:pPr algn="ctr" fontAlgn="b"/>
                      <a:r>
                        <a:rPr lang="en-US" sz="1050" b="0" i="0" u="none" strike="noStrike">
                          <a:solidFill>
                            <a:srgbClr val="000000"/>
                          </a:solidFill>
                          <a:effectLst/>
                          <a:latin typeface="Arial Narrow" panose="020B0606020202030204" pitchFamily="34" charset="0"/>
                        </a:rPr>
                        <a:t>         265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050" b="0" i="0" u="none" strike="noStrike">
                          <a:solidFill>
                            <a:srgbClr val="000000"/>
                          </a:solidFill>
                          <a:effectLst/>
                          <a:latin typeface="Arial Narrow" panose="020B0606020202030204" pitchFamily="34" charset="0"/>
                        </a:rPr>
                        <a:t>          1,375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050" b="0" i="0" u="none" strike="noStrike">
                          <a:solidFill>
                            <a:srgbClr val="000000"/>
                          </a:solidFill>
                          <a:effectLst/>
                          <a:latin typeface="Arial Narrow" panose="020B0606020202030204" pitchFamily="34" charset="0"/>
                        </a:rPr>
                        <a:t>              364,483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050" b="0" i="0" u="none" strike="noStrike">
                          <a:solidFill>
                            <a:srgbClr val="000000"/>
                          </a:solidFill>
                          <a:effectLst/>
                          <a:latin typeface="Arial Narrow" panose="020B0606020202030204" pitchFamily="34" charset="0"/>
                        </a:rPr>
                        <a:t>                     252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DEBF7"/>
                    </a:solidFill>
                  </a:tcPr>
                </a:tc>
                <a:tc>
                  <a:txBody>
                    <a:bodyPr/>
                    <a:lstStyle/>
                    <a:p>
                      <a:pPr algn="ctr" fontAlgn="b"/>
                      <a:r>
                        <a:rPr lang="en-US" sz="1050" b="0" i="0" u="none" strike="noStrike">
                          <a:solidFill>
                            <a:srgbClr val="000000"/>
                          </a:solidFill>
                          <a:effectLst/>
                          <a:latin typeface="Arial Narrow" panose="020B0606020202030204" pitchFamily="34" charset="0"/>
                        </a:rPr>
                        <a:t>                  1,438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DEBF7"/>
                    </a:solidFill>
                  </a:tcPr>
                </a:tc>
                <a:tc>
                  <a:txBody>
                    <a:bodyPr/>
                    <a:lstStyle/>
                    <a:p>
                      <a:pPr algn="ctr" fontAlgn="b"/>
                      <a:r>
                        <a:rPr lang="en-US" sz="1050" b="0" i="0" u="none" strike="noStrike">
                          <a:solidFill>
                            <a:srgbClr val="000000"/>
                          </a:solidFill>
                          <a:effectLst/>
                          <a:latin typeface="Arial Narrow" panose="020B0606020202030204" pitchFamily="34" charset="0"/>
                        </a:rPr>
                        <a:t>       362,302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DEBF7"/>
                    </a:solidFill>
                  </a:tcPr>
                </a:tc>
                <a:tc>
                  <a:txBody>
                    <a:bodyPr/>
                    <a:lstStyle/>
                    <a:p>
                      <a:pPr algn="ctr" fontAlgn="b"/>
                      <a:r>
                        <a:rPr lang="en-US" sz="1050" b="0" i="0" u="none" strike="noStrike">
                          <a:solidFill>
                            <a:srgbClr val="000000"/>
                          </a:solidFill>
                          <a:effectLst/>
                          <a:latin typeface="Arial Narrow" panose="020B0606020202030204" pitchFamily="34" charset="0"/>
                        </a:rPr>
                        <a:t>          245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050" b="0" i="0" u="none" strike="noStrike" dirty="0">
                          <a:solidFill>
                            <a:srgbClr val="000000"/>
                          </a:solidFill>
                          <a:effectLst/>
                          <a:latin typeface="Arial Narrow" panose="020B0606020202030204" pitchFamily="34" charset="0"/>
                        </a:rPr>
                        <a:t>           1,494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050" b="0" i="0" u="none" strike="noStrike" dirty="0">
                          <a:solidFill>
                            <a:srgbClr val="000000"/>
                          </a:solidFill>
                          <a:effectLst/>
                          <a:latin typeface="Arial Narrow" panose="020B0606020202030204" pitchFamily="34" charset="0"/>
                        </a:rPr>
                        <a:t>       366,136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14"/>
                  </a:ext>
                </a:extLst>
              </a:tr>
              <a:tr h="193971">
                <a:tc>
                  <a:txBody>
                    <a:bodyPr/>
                    <a:lstStyle/>
                    <a:p>
                      <a:pPr marL="0" algn="l" defTabSz="914378" rtl="0" eaLnBrk="1" fontAlgn="b" latinLnBrk="0" hangingPunct="1"/>
                      <a:r>
                        <a:rPr lang="en-US" sz="1050" b="1" i="0" u="none" strike="noStrike" kern="1200" dirty="0" err="1">
                          <a:solidFill>
                            <a:srgbClr val="000000"/>
                          </a:solidFill>
                          <a:effectLst/>
                          <a:latin typeface="Arial Narrow" panose="020B0606020202030204" pitchFamily="34" charset="0"/>
                          <a:ea typeface="+mn-ea"/>
                          <a:cs typeface="+mn-cs"/>
                        </a:rPr>
                        <a:t>Other:POB</a:t>
                      </a:r>
                      <a:endParaRPr lang="en-US" sz="1050" b="1" i="0" u="none" strike="noStrike" kern="1200" dirty="0">
                        <a:solidFill>
                          <a:srgbClr val="000000"/>
                        </a:solidFill>
                        <a:effectLst/>
                        <a:latin typeface="Arial Narrow" panose="020B0606020202030204" pitchFamily="34" charset="0"/>
                        <a:ea typeface="+mn-ea"/>
                        <a:cs typeface="+mn-cs"/>
                      </a:endParaRP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en-US" sz="1050" b="0" i="0" u="none" strike="noStrike">
                          <a:solidFill>
                            <a:srgbClr val="000000"/>
                          </a:solidFill>
                          <a:effectLst/>
                          <a:latin typeface="Arial Narrow" panose="020B0606020202030204" pitchFamily="34" charset="0"/>
                        </a:rPr>
                        <a:t>                          3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2CC"/>
                    </a:solidFill>
                  </a:tcPr>
                </a:tc>
                <a:tc>
                  <a:txBody>
                    <a:bodyPr/>
                    <a:lstStyle/>
                    <a:p>
                      <a:pPr marL="0" algn="ctr" defTabSz="914378" rtl="0" eaLnBrk="1" fontAlgn="b" latinLnBrk="0" hangingPunct="1"/>
                      <a:r>
                        <a:rPr lang="en-US" sz="1050" b="0" i="0" u="none" strike="noStrike" kern="1200" dirty="0">
                          <a:solidFill>
                            <a:srgbClr val="000000"/>
                          </a:solidFill>
                          <a:effectLst/>
                          <a:latin typeface="Arial Narrow" panose="020B0606020202030204" pitchFamily="34" charset="0"/>
                          <a:ea typeface="+mn-ea"/>
                          <a:cs typeface="+mn-cs"/>
                        </a:rPr>
                        <a:t>                        -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2CC"/>
                    </a:solidFill>
                  </a:tcPr>
                </a:tc>
                <a:tc>
                  <a:txBody>
                    <a:bodyPr/>
                    <a:lstStyle/>
                    <a:p>
                      <a:pPr algn="ctr" fontAlgn="b"/>
                      <a:r>
                        <a:rPr lang="en-US" sz="1050" b="0" i="0" u="none" strike="noStrike" dirty="0">
                          <a:solidFill>
                            <a:srgbClr val="000000"/>
                          </a:solidFill>
                          <a:effectLst/>
                          <a:latin typeface="Arial Narrow" panose="020B0606020202030204" pitchFamily="34" charset="0"/>
                        </a:rPr>
                        <a:t>                 3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2CC"/>
                    </a:solidFill>
                  </a:tcPr>
                </a:tc>
                <a:tc>
                  <a:txBody>
                    <a:bodyPr/>
                    <a:lstStyle/>
                    <a:p>
                      <a:pPr algn="ctr" fontAlgn="b"/>
                      <a:r>
                        <a:rPr lang="en-US" sz="1050" b="0" i="0" u="none" strike="noStrike">
                          <a:solidFill>
                            <a:srgbClr val="000000"/>
                          </a:solidFill>
                          <a:effectLst/>
                          <a:latin typeface="Arial Narrow" panose="020B0606020202030204" pitchFamily="34" charset="0"/>
                        </a:rPr>
                        <a:t>             2,159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2CC"/>
                    </a:solidFill>
                  </a:tcPr>
                </a:tc>
                <a:tc>
                  <a:txBody>
                    <a:bodyPr/>
                    <a:lstStyle/>
                    <a:p>
                      <a:pPr algn="ctr" fontAlgn="b"/>
                      <a:r>
                        <a:rPr lang="en-US" sz="1050" b="0" i="0" u="none" strike="noStrike">
                          <a:solidFill>
                            <a:srgbClr val="000000"/>
                          </a:solidFill>
                          <a:effectLst/>
                          <a:latin typeface="Arial Narrow" panose="020B0606020202030204" pitchFamily="34" charset="0"/>
                        </a:rPr>
                        <a:t>               6,476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2CC"/>
                    </a:solidFill>
                  </a:tcPr>
                </a:tc>
                <a:tc>
                  <a:txBody>
                    <a:bodyPr/>
                    <a:lstStyle/>
                    <a:p>
                      <a:pPr algn="ctr" fontAlgn="b"/>
                      <a:r>
                        <a:rPr lang="en-US" sz="1050" b="0" i="0" u="none" strike="noStrike">
                          <a:solidFill>
                            <a:srgbClr val="000000"/>
                          </a:solidFill>
                          <a:effectLst/>
                          <a:latin typeface="Arial Narrow" panose="020B0606020202030204" pitchFamily="34" charset="0"/>
                        </a:rPr>
                        <a:t>             3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050" b="0" i="0" u="none" strike="noStrike">
                          <a:solidFill>
                            <a:srgbClr val="000000"/>
                          </a:solidFill>
                          <a:effectLst/>
                          <a:latin typeface="Arial Narrow" panose="020B0606020202030204" pitchFamily="34" charset="0"/>
                        </a:rPr>
                        <a:t>          2,277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050" b="0" i="0" u="none" strike="noStrike">
                          <a:solidFill>
                            <a:srgbClr val="000000"/>
                          </a:solidFill>
                          <a:effectLst/>
                          <a:latin typeface="Arial Narrow" panose="020B0606020202030204" pitchFamily="34" charset="0"/>
                        </a:rPr>
                        <a:t>                  6,832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050" b="0" i="0" u="none" strike="noStrike">
                          <a:solidFill>
                            <a:srgbClr val="000000"/>
                          </a:solidFill>
                          <a:effectLst/>
                          <a:latin typeface="Arial Narrow" panose="020B0606020202030204" pitchFamily="34" charset="0"/>
                        </a:rPr>
                        <a:t>                         3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DEBF7"/>
                    </a:solidFill>
                  </a:tcPr>
                </a:tc>
                <a:tc>
                  <a:txBody>
                    <a:bodyPr/>
                    <a:lstStyle/>
                    <a:p>
                      <a:pPr algn="ctr" fontAlgn="b"/>
                      <a:r>
                        <a:rPr lang="en-US" sz="1050" b="0" i="0" u="none" strike="noStrike">
                          <a:solidFill>
                            <a:srgbClr val="000000"/>
                          </a:solidFill>
                          <a:effectLst/>
                          <a:latin typeface="Arial Narrow" panose="020B0606020202030204" pitchFamily="34" charset="0"/>
                        </a:rPr>
                        <a:t>                  2,380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DEBF7"/>
                    </a:solidFill>
                  </a:tcPr>
                </a:tc>
                <a:tc>
                  <a:txBody>
                    <a:bodyPr/>
                    <a:lstStyle/>
                    <a:p>
                      <a:pPr algn="ctr" fontAlgn="b"/>
                      <a:r>
                        <a:rPr lang="en-US" sz="1050" b="0" i="0" u="none" strike="noStrike">
                          <a:solidFill>
                            <a:srgbClr val="000000"/>
                          </a:solidFill>
                          <a:effectLst/>
                          <a:latin typeface="Arial Narrow" panose="020B0606020202030204" pitchFamily="34" charset="0"/>
                        </a:rPr>
                        <a:t>           7,140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DEBF7"/>
                    </a:solidFill>
                  </a:tcPr>
                </a:tc>
                <a:tc>
                  <a:txBody>
                    <a:bodyPr/>
                    <a:lstStyle/>
                    <a:p>
                      <a:pPr algn="ctr" fontAlgn="b"/>
                      <a:r>
                        <a:rPr lang="en-US" sz="1050" b="0" i="0" u="none" strike="noStrike">
                          <a:solidFill>
                            <a:srgbClr val="000000"/>
                          </a:solidFill>
                          <a:effectLst/>
                          <a:latin typeface="Arial Narrow" panose="020B0606020202030204" pitchFamily="34" charset="0"/>
                        </a:rPr>
                        <a:t>              3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050" b="0" i="0" u="none" strike="noStrike" dirty="0">
                          <a:solidFill>
                            <a:srgbClr val="000000"/>
                          </a:solidFill>
                          <a:effectLst/>
                          <a:latin typeface="Arial Narrow" panose="020B0606020202030204" pitchFamily="34" charset="0"/>
                        </a:rPr>
                        <a:t>           2,487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050" b="0" i="0" u="none" strike="noStrike">
                          <a:solidFill>
                            <a:srgbClr val="000000"/>
                          </a:solidFill>
                          <a:effectLst/>
                          <a:latin typeface="Arial Narrow" panose="020B0606020202030204" pitchFamily="34" charset="0"/>
                        </a:rPr>
                        <a:t>           7,461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15"/>
                  </a:ext>
                </a:extLst>
              </a:tr>
              <a:tr h="193971">
                <a:tc>
                  <a:txBody>
                    <a:bodyPr/>
                    <a:lstStyle/>
                    <a:p>
                      <a:pPr marL="0" algn="l" defTabSz="914378" rtl="0" eaLnBrk="1" fontAlgn="b" latinLnBrk="0" hangingPunct="1"/>
                      <a:r>
                        <a:rPr lang="en-US" sz="1050" b="1" i="0" u="none" strike="noStrike" kern="1200" dirty="0">
                          <a:solidFill>
                            <a:srgbClr val="000000"/>
                          </a:solidFill>
                          <a:effectLst/>
                          <a:latin typeface="Arial Narrow" panose="020B0606020202030204" pitchFamily="34" charset="0"/>
                          <a:ea typeface="+mn-ea"/>
                          <a:cs typeface="+mn-cs"/>
                        </a:rPr>
                        <a:t>Other: TO</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en-US" sz="1050" b="0" i="0" u="none" strike="noStrike">
                          <a:solidFill>
                            <a:srgbClr val="000000"/>
                          </a:solidFill>
                          <a:effectLst/>
                          <a:latin typeface="Arial Narrow" panose="020B0606020202030204" pitchFamily="34" charset="0"/>
                        </a:rPr>
                        <a:t>                      682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2CC"/>
                    </a:solidFill>
                  </a:tcPr>
                </a:tc>
                <a:tc>
                  <a:txBody>
                    <a:bodyPr/>
                    <a:lstStyle/>
                    <a:p>
                      <a:pPr marL="0" algn="ctr" defTabSz="914378" rtl="0" eaLnBrk="1" fontAlgn="b" latinLnBrk="0" hangingPunct="1"/>
                      <a:r>
                        <a:rPr lang="en-US" sz="1050" b="0" i="0" u="none" strike="noStrike" kern="1200" dirty="0">
                          <a:solidFill>
                            <a:srgbClr val="000000"/>
                          </a:solidFill>
                          <a:effectLst/>
                          <a:latin typeface="Arial Narrow" panose="020B0606020202030204" pitchFamily="34" charset="0"/>
                          <a:ea typeface="+mn-ea"/>
                          <a:cs typeface="+mn-cs"/>
                        </a:rPr>
                        <a:t>                        -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2CC"/>
                    </a:solidFill>
                  </a:tcPr>
                </a:tc>
                <a:tc>
                  <a:txBody>
                    <a:bodyPr/>
                    <a:lstStyle/>
                    <a:p>
                      <a:pPr algn="ctr" fontAlgn="b"/>
                      <a:r>
                        <a:rPr lang="en-US" sz="1050" b="0" i="0" u="none" strike="noStrike">
                          <a:solidFill>
                            <a:srgbClr val="000000"/>
                          </a:solidFill>
                          <a:effectLst/>
                          <a:latin typeface="Arial Narrow" panose="020B0606020202030204" pitchFamily="34" charset="0"/>
                        </a:rPr>
                        <a:t>             682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2CC"/>
                    </a:solidFill>
                  </a:tcPr>
                </a:tc>
                <a:tc>
                  <a:txBody>
                    <a:bodyPr/>
                    <a:lstStyle/>
                    <a:p>
                      <a:pPr algn="ctr" fontAlgn="b"/>
                      <a:r>
                        <a:rPr lang="en-US" sz="1050" b="0" i="0" u="none" strike="noStrike">
                          <a:solidFill>
                            <a:srgbClr val="000000"/>
                          </a:solidFill>
                          <a:effectLst/>
                          <a:latin typeface="Arial Narrow" panose="020B0606020202030204" pitchFamily="34" charset="0"/>
                        </a:rPr>
                        <a:t>             1,355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2CC"/>
                    </a:solidFill>
                  </a:tcPr>
                </a:tc>
                <a:tc>
                  <a:txBody>
                    <a:bodyPr/>
                    <a:lstStyle/>
                    <a:p>
                      <a:pPr algn="ctr" fontAlgn="b"/>
                      <a:r>
                        <a:rPr lang="en-US" sz="1050" b="0" i="0" u="none" strike="noStrike">
                          <a:solidFill>
                            <a:srgbClr val="000000"/>
                          </a:solidFill>
                          <a:effectLst/>
                          <a:latin typeface="Arial Narrow" panose="020B0606020202030204" pitchFamily="34" charset="0"/>
                        </a:rPr>
                        <a:t>           923,903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2CC"/>
                    </a:solidFill>
                  </a:tcPr>
                </a:tc>
                <a:tc>
                  <a:txBody>
                    <a:bodyPr/>
                    <a:lstStyle/>
                    <a:p>
                      <a:pPr algn="ctr" fontAlgn="b"/>
                      <a:r>
                        <a:rPr lang="en-US" sz="1050" b="0" i="0" u="none" strike="noStrike">
                          <a:solidFill>
                            <a:srgbClr val="000000"/>
                          </a:solidFill>
                          <a:effectLst/>
                          <a:latin typeface="Arial Narrow" panose="020B0606020202030204" pitchFamily="34" charset="0"/>
                        </a:rPr>
                        <a:t>         682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050" b="0" i="0" u="none" strike="noStrike">
                          <a:solidFill>
                            <a:srgbClr val="000000"/>
                          </a:solidFill>
                          <a:effectLst/>
                          <a:latin typeface="Arial Narrow" panose="020B0606020202030204" pitchFamily="34" charset="0"/>
                        </a:rPr>
                        <a:t>          1,491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050" b="0" i="0" u="none" strike="noStrike">
                          <a:solidFill>
                            <a:srgbClr val="000000"/>
                          </a:solidFill>
                          <a:effectLst/>
                          <a:latin typeface="Arial Narrow" panose="020B0606020202030204" pitchFamily="34" charset="0"/>
                        </a:rPr>
                        <a:t>           1,016,977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050" b="0" i="0" u="none" strike="noStrike">
                          <a:solidFill>
                            <a:srgbClr val="000000"/>
                          </a:solidFill>
                          <a:effectLst/>
                          <a:latin typeface="Arial Narrow" panose="020B0606020202030204" pitchFamily="34" charset="0"/>
                        </a:rPr>
                        <a:t>                     682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DEBF7"/>
                    </a:solidFill>
                  </a:tcPr>
                </a:tc>
                <a:tc>
                  <a:txBody>
                    <a:bodyPr/>
                    <a:lstStyle/>
                    <a:p>
                      <a:pPr algn="ctr" fontAlgn="b"/>
                      <a:r>
                        <a:rPr lang="en-US" sz="1050" b="0" i="0" u="none" strike="noStrike">
                          <a:solidFill>
                            <a:srgbClr val="000000"/>
                          </a:solidFill>
                          <a:effectLst/>
                          <a:latin typeface="Arial Narrow" panose="020B0606020202030204" pitchFamily="34" charset="0"/>
                        </a:rPr>
                        <a:t>                  1,436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DEBF7"/>
                    </a:solidFill>
                  </a:tcPr>
                </a:tc>
                <a:tc>
                  <a:txBody>
                    <a:bodyPr/>
                    <a:lstStyle/>
                    <a:p>
                      <a:pPr algn="ctr" fontAlgn="b"/>
                      <a:r>
                        <a:rPr lang="en-US" sz="1050" b="0" i="0" u="none" strike="noStrike">
                          <a:solidFill>
                            <a:srgbClr val="000000"/>
                          </a:solidFill>
                          <a:effectLst/>
                          <a:latin typeface="Arial Narrow" panose="020B0606020202030204" pitchFamily="34" charset="0"/>
                        </a:rPr>
                        <a:t>       979,584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DEBF7"/>
                    </a:solidFill>
                  </a:tcPr>
                </a:tc>
                <a:tc>
                  <a:txBody>
                    <a:bodyPr/>
                    <a:lstStyle/>
                    <a:p>
                      <a:pPr algn="ctr" fontAlgn="b"/>
                      <a:r>
                        <a:rPr lang="en-US" sz="1050" b="0" i="0" u="none" strike="noStrike">
                          <a:solidFill>
                            <a:srgbClr val="000000"/>
                          </a:solidFill>
                          <a:effectLst/>
                          <a:latin typeface="Arial Narrow" panose="020B0606020202030204" pitchFamily="34" charset="0"/>
                        </a:rPr>
                        <a:t>          682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050" b="0" i="0" u="none" strike="noStrike" dirty="0">
                          <a:solidFill>
                            <a:srgbClr val="000000"/>
                          </a:solidFill>
                          <a:effectLst/>
                          <a:latin typeface="Arial Narrow" panose="020B0606020202030204" pitchFamily="34" charset="0"/>
                        </a:rPr>
                        <a:t>           1,444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050" b="0" i="0" u="none" strike="noStrike" dirty="0">
                          <a:solidFill>
                            <a:srgbClr val="000000"/>
                          </a:solidFill>
                          <a:effectLst/>
                          <a:latin typeface="Arial Narrow" panose="020B0606020202030204" pitchFamily="34" charset="0"/>
                        </a:rPr>
                        <a:t>       984,830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16"/>
                  </a:ext>
                </a:extLst>
              </a:tr>
              <a:tr h="193971">
                <a:tc>
                  <a:txBody>
                    <a:bodyPr/>
                    <a:lstStyle/>
                    <a:p>
                      <a:pPr marL="0" algn="l" defTabSz="914378" rtl="0" eaLnBrk="1" fontAlgn="b" latinLnBrk="0" hangingPunct="1"/>
                      <a:r>
                        <a:rPr lang="en-US" sz="1050" b="1" i="0" u="none" strike="noStrike" kern="1200" dirty="0">
                          <a:solidFill>
                            <a:srgbClr val="000000"/>
                          </a:solidFill>
                          <a:effectLst/>
                          <a:latin typeface="Arial Narrow" panose="020B0606020202030204" pitchFamily="34" charset="0"/>
                          <a:ea typeface="+mn-ea"/>
                          <a:cs typeface="+mn-cs"/>
                        </a:rPr>
                        <a:t>LRP</a:t>
                      </a:r>
                    </a:p>
                  </a:txBody>
                  <a:tcPr marL="9015" marR="9015" marT="901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a:solidFill>
                            <a:srgbClr val="000000"/>
                          </a:solidFill>
                          <a:effectLst/>
                          <a:latin typeface="Arial Narrow" panose="020B0606020202030204" pitchFamily="34" charset="0"/>
                        </a:rPr>
                        <a:t>                   1,470 </a:t>
                      </a:r>
                    </a:p>
                  </a:txBody>
                  <a:tcPr marL="9015" marR="9015" marT="9015" marB="0"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marL="0" algn="ctr" defTabSz="914378" rtl="0" eaLnBrk="1" fontAlgn="b" latinLnBrk="0" hangingPunct="1"/>
                      <a:r>
                        <a:rPr lang="en-US" sz="1050" b="0" i="0" u="none" strike="noStrike" kern="1200" dirty="0">
                          <a:solidFill>
                            <a:srgbClr val="000000"/>
                          </a:solidFill>
                          <a:effectLst/>
                          <a:latin typeface="Arial Narrow" panose="020B0606020202030204" pitchFamily="34" charset="0"/>
                          <a:ea typeface="+mn-ea"/>
                          <a:cs typeface="+mn-cs"/>
                        </a:rPr>
                        <a:t>                        -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050" b="0" i="0" u="none" strike="noStrike">
                          <a:solidFill>
                            <a:srgbClr val="000000"/>
                          </a:solidFill>
                          <a:effectLst/>
                          <a:latin typeface="Arial Narrow" panose="020B0606020202030204" pitchFamily="34" charset="0"/>
                        </a:rPr>
                        <a:t>          1,470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050" b="0" i="0" u="none" strike="noStrike">
                          <a:solidFill>
                            <a:srgbClr val="000000"/>
                          </a:solidFill>
                          <a:effectLst/>
                          <a:latin typeface="Arial Narrow" panose="020B0606020202030204" pitchFamily="34" charset="0"/>
                        </a:rPr>
                        <a:t>                476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050" b="0" i="0" u="none" strike="noStrike">
                          <a:solidFill>
                            <a:srgbClr val="000000"/>
                          </a:solidFill>
                          <a:effectLst/>
                          <a:latin typeface="Arial Narrow" panose="020B0606020202030204" pitchFamily="34" charset="0"/>
                        </a:rPr>
                        <a:t>           700,342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050" b="0" i="0" u="none" strike="noStrike">
                          <a:solidFill>
                            <a:srgbClr val="000000"/>
                          </a:solidFill>
                          <a:effectLst/>
                          <a:latin typeface="Arial Narrow" panose="020B0606020202030204" pitchFamily="34" charset="0"/>
                        </a:rPr>
                        <a:t>      1,470 </a:t>
                      </a:r>
                    </a:p>
                  </a:txBody>
                  <a:tcPr marL="9015" marR="9015" marT="9015" marB="0"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a:solidFill>
                            <a:srgbClr val="000000"/>
                          </a:solidFill>
                          <a:effectLst/>
                          <a:latin typeface="Arial Narrow" panose="020B0606020202030204" pitchFamily="34" charset="0"/>
                        </a:rPr>
                        <a:t>             599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a:solidFill>
                            <a:srgbClr val="000000"/>
                          </a:solidFill>
                          <a:effectLst/>
                          <a:latin typeface="Arial Narrow" panose="020B0606020202030204" pitchFamily="34" charset="0"/>
                        </a:rPr>
                        <a:t>              880,341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a:solidFill>
                            <a:srgbClr val="000000"/>
                          </a:solidFill>
                          <a:effectLst/>
                          <a:latin typeface="Arial Narrow" panose="020B0606020202030204" pitchFamily="34" charset="0"/>
                        </a:rPr>
                        <a:t>                  1,470 </a:t>
                      </a:r>
                    </a:p>
                  </a:txBody>
                  <a:tcPr marL="9015" marR="9015" marT="9015" marB="0"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050" b="0" i="0" u="none" strike="noStrike">
                          <a:solidFill>
                            <a:srgbClr val="000000"/>
                          </a:solidFill>
                          <a:effectLst/>
                          <a:latin typeface="Arial Narrow" panose="020B0606020202030204" pitchFamily="34" charset="0"/>
                        </a:rPr>
                        <a:t>                     537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050" b="0" i="0" u="none" strike="noStrike">
                          <a:solidFill>
                            <a:srgbClr val="000000"/>
                          </a:solidFill>
                          <a:effectLst/>
                          <a:latin typeface="Arial Narrow" panose="020B0606020202030204" pitchFamily="34" charset="0"/>
                        </a:rPr>
                        <a:t>       789,066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050" b="0" i="0" u="none" strike="noStrike">
                          <a:solidFill>
                            <a:srgbClr val="000000"/>
                          </a:solidFill>
                          <a:effectLst/>
                          <a:latin typeface="Arial Narrow" panose="020B0606020202030204" pitchFamily="34" charset="0"/>
                        </a:rPr>
                        <a:t>       1,470 </a:t>
                      </a:r>
                    </a:p>
                  </a:txBody>
                  <a:tcPr marL="9015" marR="9015" marT="9015" marB="0"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effectLst/>
                          <a:latin typeface="Arial Narrow" panose="020B0606020202030204" pitchFamily="34" charset="0"/>
                        </a:rPr>
                        <a:t>              550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effectLst/>
                          <a:latin typeface="Arial Narrow" panose="020B0606020202030204" pitchFamily="34" charset="0"/>
                        </a:rPr>
                        <a:t>       808,560 </a:t>
                      </a:r>
                    </a:p>
                  </a:txBody>
                  <a:tcPr marL="9015" marR="9015" marT="9015"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r h="285252">
                <a:tc>
                  <a:txBody>
                    <a:bodyPr/>
                    <a:lstStyle/>
                    <a:p>
                      <a:pPr marL="0" algn="l" defTabSz="914378" rtl="0" eaLnBrk="1" fontAlgn="b" latinLnBrk="0" hangingPunct="1"/>
                      <a:r>
                        <a:rPr lang="en-US" sz="1050" b="1" i="0" u="none" strike="noStrike" kern="1200" dirty="0">
                          <a:solidFill>
                            <a:srgbClr val="000000"/>
                          </a:solidFill>
                          <a:effectLst/>
                          <a:latin typeface="Arial Narrow" panose="020B0606020202030204" pitchFamily="34" charset="0"/>
                          <a:ea typeface="+mn-ea"/>
                          <a:cs typeface="+mn-cs"/>
                        </a:rPr>
                        <a:t>Total *</a:t>
                      </a:r>
                    </a:p>
                  </a:txBody>
                  <a:tcPr marL="9015" marR="9015" marT="90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50" b="1" i="0" u="none" strike="noStrike" dirty="0">
                          <a:solidFill>
                            <a:srgbClr val="000000"/>
                          </a:solidFill>
                          <a:effectLst/>
                          <a:latin typeface="Arial Narrow" panose="020B0606020202030204" pitchFamily="34" charset="0"/>
                        </a:rPr>
                        <a:t>                   3,576 </a:t>
                      </a:r>
                    </a:p>
                  </a:txBody>
                  <a:tcPr marL="9015" marR="9015" marT="90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050" b="1" i="0" u="none" strike="noStrike" dirty="0">
                          <a:solidFill>
                            <a:srgbClr val="000000"/>
                          </a:solidFill>
                          <a:effectLst/>
                          <a:latin typeface="Arial Narrow" panose="020B0606020202030204" pitchFamily="34" charset="0"/>
                        </a:rPr>
                        <a:t>                        77 </a:t>
                      </a:r>
                    </a:p>
                  </a:txBody>
                  <a:tcPr marL="9015" marR="9015" marT="90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050" b="1" i="0" u="none" strike="noStrike" dirty="0">
                          <a:solidFill>
                            <a:srgbClr val="000000"/>
                          </a:solidFill>
                          <a:effectLst/>
                          <a:latin typeface="Arial Narrow" panose="020B0606020202030204" pitchFamily="34" charset="0"/>
                        </a:rPr>
                        <a:t>          3,653 </a:t>
                      </a:r>
                    </a:p>
                  </a:txBody>
                  <a:tcPr marL="9015" marR="9015" marT="90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050" b="1" i="0" u="none" strike="noStrike" dirty="0">
                          <a:solidFill>
                            <a:srgbClr val="000000"/>
                          </a:solidFill>
                          <a:effectLst/>
                          <a:latin typeface="Arial Narrow" panose="020B0606020202030204" pitchFamily="34" charset="0"/>
                        </a:rPr>
                        <a:t>                851 </a:t>
                      </a:r>
                    </a:p>
                  </a:txBody>
                  <a:tcPr marL="9015" marR="9015" marT="90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050" b="1" i="0" u="none" strike="noStrike" dirty="0">
                          <a:solidFill>
                            <a:srgbClr val="000000"/>
                          </a:solidFill>
                          <a:effectLst/>
                          <a:latin typeface="Arial Narrow" panose="020B0606020202030204" pitchFamily="34" charset="0"/>
                        </a:rPr>
                        <a:t>        3,109,712 </a:t>
                      </a:r>
                    </a:p>
                  </a:txBody>
                  <a:tcPr marL="9015" marR="9015" marT="90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1050" b="1" i="0" u="none" strike="noStrike" dirty="0">
                          <a:solidFill>
                            <a:srgbClr val="000000"/>
                          </a:solidFill>
                          <a:effectLst/>
                          <a:latin typeface="Arial Narrow" panose="020B0606020202030204" pitchFamily="34" charset="0"/>
                        </a:rPr>
                        <a:t>      3,646 </a:t>
                      </a:r>
                    </a:p>
                  </a:txBody>
                  <a:tcPr marL="9015" marR="9015" marT="90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50" b="1" i="0" u="none" strike="noStrike" dirty="0">
                          <a:solidFill>
                            <a:srgbClr val="000000"/>
                          </a:solidFill>
                          <a:effectLst/>
                          <a:latin typeface="Arial Narrow" panose="020B0606020202030204" pitchFamily="34" charset="0"/>
                        </a:rPr>
                        <a:t>             948 </a:t>
                      </a:r>
                    </a:p>
                  </a:txBody>
                  <a:tcPr marL="9015" marR="9015" marT="90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50" b="1" i="0" u="none" strike="noStrike" dirty="0">
                          <a:solidFill>
                            <a:srgbClr val="000000"/>
                          </a:solidFill>
                          <a:effectLst/>
                          <a:latin typeface="Arial Narrow" panose="020B0606020202030204" pitchFamily="34" charset="0"/>
                        </a:rPr>
                        <a:t>           3,455,066 </a:t>
                      </a:r>
                    </a:p>
                  </a:txBody>
                  <a:tcPr marL="9015" marR="9015" marT="90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50" b="1" i="0" u="none" strike="noStrike" dirty="0">
                          <a:solidFill>
                            <a:srgbClr val="000000"/>
                          </a:solidFill>
                          <a:effectLst/>
                          <a:latin typeface="Arial Narrow" panose="020B0606020202030204" pitchFamily="34" charset="0"/>
                        </a:rPr>
                        <a:t>                  3,619 </a:t>
                      </a:r>
                    </a:p>
                  </a:txBody>
                  <a:tcPr marL="9015" marR="9015" marT="90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050" b="1" i="0" u="none" strike="noStrike" dirty="0">
                          <a:solidFill>
                            <a:srgbClr val="000000"/>
                          </a:solidFill>
                          <a:effectLst/>
                          <a:latin typeface="Arial Narrow" panose="020B0606020202030204" pitchFamily="34" charset="0"/>
                        </a:rPr>
                        <a:t>                     936 </a:t>
                      </a:r>
                    </a:p>
                  </a:txBody>
                  <a:tcPr marL="9015" marR="9015" marT="90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050" b="1" i="0" u="none" strike="noStrike" dirty="0">
                          <a:solidFill>
                            <a:srgbClr val="000000"/>
                          </a:solidFill>
                          <a:effectLst/>
                          <a:latin typeface="Arial Narrow" panose="020B0606020202030204" pitchFamily="34" charset="0"/>
                        </a:rPr>
                        <a:t>    3,386,003 </a:t>
                      </a:r>
                    </a:p>
                  </a:txBody>
                  <a:tcPr marL="9015" marR="9015" marT="90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1050" b="1" i="0" u="none" strike="noStrike" dirty="0">
                          <a:solidFill>
                            <a:srgbClr val="000000"/>
                          </a:solidFill>
                          <a:effectLst/>
                          <a:latin typeface="Arial Narrow" panose="020B0606020202030204" pitchFamily="34" charset="0"/>
                        </a:rPr>
                        <a:t>       3,596 </a:t>
                      </a:r>
                    </a:p>
                  </a:txBody>
                  <a:tcPr marL="9015" marR="9015" marT="90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50" b="1" i="0" u="none" strike="noStrike" dirty="0">
                          <a:solidFill>
                            <a:srgbClr val="000000"/>
                          </a:solidFill>
                          <a:effectLst/>
                          <a:latin typeface="Arial Narrow" panose="020B0606020202030204" pitchFamily="34" charset="0"/>
                        </a:rPr>
                        <a:t>              968 </a:t>
                      </a:r>
                    </a:p>
                  </a:txBody>
                  <a:tcPr marL="9015" marR="9015" marT="90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50" b="1" i="0" u="none" strike="noStrike" dirty="0">
                          <a:solidFill>
                            <a:srgbClr val="000000"/>
                          </a:solidFill>
                          <a:effectLst/>
                          <a:latin typeface="Arial Narrow" panose="020B0606020202030204" pitchFamily="34" charset="0"/>
                        </a:rPr>
                        <a:t>    3,479,476 </a:t>
                      </a:r>
                    </a:p>
                  </a:txBody>
                  <a:tcPr marL="9015" marR="9015" marT="90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8"/>
                  </a:ext>
                </a:extLst>
              </a:tr>
              <a:tr h="285252">
                <a:tc gridSpan="8">
                  <a:txBody>
                    <a:bodyPr/>
                    <a:lstStyle/>
                    <a:p>
                      <a:pPr marL="0" algn="l" defTabSz="914378" rtl="0" eaLnBrk="1" fontAlgn="b" latinLnBrk="0" hangingPunct="1"/>
                      <a:r>
                        <a:rPr lang="en-US" sz="1050" b="1" i="0" u="none" strike="noStrike" kern="1200" dirty="0">
                          <a:solidFill>
                            <a:srgbClr val="000000"/>
                          </a:solidFill>
                          <a:effectLst/>
                          <a:latin typeface="Arial Narrow" panose="020B0606020202030204" pitchFamily="34" charset="0"/>
                          <a:ea typeface="+mn-ea"/>
                          <a:cs typeface="+mn-cs"/>
                        </a:rPr>
                        <a:t>* The total f 3 576</a:t>
                      </a:r>
                      <a:r>
                        <a:rPr lang="en-US" sz="1050" b="1" i="0" u="none" strike="noStrike" kern="1200" baseline="0" dirty="0">
                          <a:solidFill>
                            <a:srgbClr val="000000"/>
                          </a:solidFill>
                          <a:effectLst/>
                          <a:latin typeface="Arial Narrow" panose="020B0606020202030204" pitchFamily="34" charset="0"/>
                          <a:ea typeface="+mn-ea"/>
                          <a:cs typeface="+mn-cs"/>
                        </a:rPr>
                        <a:t> excludes 682 transferred official (TO) as they are already </a:t>
                      </a:r>
                      <a:r>
                        <a:rPr lang="en-US" sz="1050" b="1" i="0" u="none" strike="noStrike" kern="1200" baseline="0">
                          <a:solidFill>
                            <a:srgbClr val="000000"/>
                          </a:solidFill>
                          <a:effectLst/>
                          <a:latin typeface="Arial Narrow" panose="020B0606020202030204" pitchFamily="34" charset="0"/>
                          <a:ea typeface="+mn-ea"/>
                          <a:cs typeface="+mn-cs"/>
                        </a:rPr>
                        <a:t>included in </a:t>
                      </a:r>
                      <a:r>
                        <a:rPr lang="en-US" sz="1050" b="1" i="0" u="none" strike="noStrike" kern="1200" baseline="0" dirty="0">
                          <a:solidFill>
                            <a:srgbClr val="000000"/>
                          </a:solidFill>
                          <a:effectLst/>
                          <a:latin typeface="Arial Narrow" panose="020B0606020202030204" pitchFamily="34" charset="0"/>
                          <a:ea typeface="+mn-ea"/>
                          <a:cs typeface="+mn-cs"/>
                        </a:rPr>
                        <a:t>the other salary bands.</a:t>
                      </a:r>
                      <a:endParaRPr lang="en-US" sz="1050" b="1" i="0" u="none" strike="noStrike" kern="1200" dirty="0">
                        <a:solidFill>
                          <a:srgbClr val="000000"/>
                        </a:solidFill>
                        <a:effectLst/>
                        <a:latin typeface="Arial Narrow" panose="020B0606020202030204" pitchFamily="34" charset="0"/>
                        <a:ea typeface="+mn-ea"/>
                        <a:cs typeface="+mn-cs"/>
                      </a:endParaRPr>
                    </a:p>
                  </a:txBody>
                  <a:tcPr marL="9015" marR="9015" marT="90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b"/>
                      <a:endParaRPr lang="en-US" sz="1050" b="1" i="0" u="none" strike="noStrike" dirty="0">
                        <a:solidFill>
                          <a:srgbClr val="000000"/>
                        </a:solidFill>
                        <a:effectLst/>
                        <a:latin typeface="Arial Narrow" panose="020B0606020202030204" pitchFamily="34" charset="0"/>
                      </a:endParaRPr>
                    </a:p>
                  </a:txBody>
                  <a:tcPr marL="9015" marR="9015" marT="90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hMerge="1">
                  <a:txBody>
                    <a:bodyPr/>
                    <a:lstStyle/>
                    <a:p>
                      <a:pPr algn="ctr" fontAlgn="b"/>
                      <a:endParaRPr lang="en-US" sz="1050" b="1" i="0" u="none" strike="noStrike" dirty="0">
                        <a:solidFill>
                          <a:srgbClr val="000000"/>
                        </a:solidFill>
                        <a:effectLst/>
                        <a:latin typeface="Arial Narrow" panose="020B0606020202030204" pitchFamily="34" charset="0"/>
                      </a:endParaRPr>
                    </a:p>
                  </a:txBody>
                  <a:tcPr marL="9015" marR="9015" marT="90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hMerge="1">
                  <a:txBody>
                    <a:bodyPr/>
                    <a:lstStyle/>
                    <a:p>
                      <a:pPr algn="ctr" fontAlgn="b"/>
                      <a:endParaRPr lang="en-US" sz="1050" b="1" i="0" u="none" strike="noStrike" dirty="0">
                        <a:solidFill>
                          <a:srgbClr val="000000"/>
                        </a:solidFill>
                        <a:effectLst/>
                        <a:latin typeface="Arial Narrow" panose="020B0606020202030204" pitchFamily="34" charset="0"/>
                      </a:endParaRPr>
                    </a:p>
                  </a:txBody>
                  <a:tcPr marL="9015" marR="9015" marT="90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hMerge="1">
                  <a:txBody>
                    <a:bodyPr/>
                    <a:lstStyle/>
                    <a:p>
                      <a:pPr algn="ctr" fontAlgn="b"/>
                      <a:endParaRPr lang="en-US" sz="1050" b="1" i="0" u="none" strike="noStrike" dirty="0">
                        <a:solidFill>
                          <a:srgbClr val="000000"/>
                        </a:solidFill>
                        <a:effectLst/>
                        <a:latin typeface="Arial Narrow" panose="020B0606020202030204" pitchFamily="34" charset="0"/>
                      </a:endParaRPr>
                    </a:p>
                  </a:txBody>
                  <a:tcPr marL="9015" marR="9015" marT="90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hMerge="1">
                  <a:txBody>
                    <a:bodyPr/>
                    <a:lstStyle/>
                    <a:p>
                      <a:pPr algn="ctr" fontAlgn="b"/>
                      <a:endParaRPr lang="en-US" sz="1050" b="1" i="0" u="none" strike="noStrike" dirty="0">
                        <a:solidFill>
                          <a:srgbClr val="000000"/>
                        </a:solidFill>
                        <a:effectLst/>
                        <a:latin typeface="Arial Narrow" panose="020B0606020202030204" pitchFamily="34" charset="0"/>
                      </a:endParaRPr>
                    </a:p>
                  </a:txBody>
                  <a:tcPr marL="9015" marR="9015" marT="90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hMerge="1">
                  <a:txBody>
                    <a:bodyPr/>
                    <a:lstStyle/>
                    <a:p>
                      <a:pPr algn="ctr" fontAlgn="ctr"/>
                      <a:endParaRPr lang="en-US" sz="1050" b="1" i="0" u="none" strike="noStrike" dirty="0">
                        <a:solidFill>
                          <a:srgbClr val="000000"/>
                        </a:solidFill>
                        <a:effectLst/>
                        <a:latin typeface="Arial Narrow" panose="020B0606020202030204" pitchFamily="34" charset="0"/>
                      </a:endParaRPr>
                    </a:p>
                  </a:txBody>
                  <a:tcPr marL="9015" marR="9015" marT="90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n-US" sz="1050" b="1" i="0" u="none" strike="noStrike" dirty="0">
                        <a:solidFill>
                          <a:srgbClr val="000000"/>
                        </a:solidFill>
                        <a:effectLst/>
                        <a:latin typeface="Arial Narrow" panose="020B0606020202030204" pitchFamily="34" charset="0"/>
                      </a:endParaRPr>
                    </a:p>
                  </a:txBody>
                  <a:tcPr marL="9015" marR="9015" marT="90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en-US" sz="1050" b="1" i="0" u="none" strike="noStrike" dirty="0">
                        <a:solidFill>
                          <a:srgbClr val="000000"/>
                        </a:solidFill>
                        <a:effectLst/>
                        <a:latin typeface="Arial Narrow" panose="020B0606020202030204" pitchFamily="34" charset="0"/>
                      </a:endParaRPr>
                    </a:p>
                  </a:txBody>
                  <a:tcPr marL="9015" marR="9015" marT="90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endParaRPr lang="en-US" sz="1050" b="1" i="0" u="none" strike="noStrike" dirty="0">
                        <a:solidFill>
                          <a:srgbClr val="000000"/>
                        </a:solidFill>
                        <a:effectLst/>
                        <a:latin typeface="Arial Narrow" panose="020B0606020202030204" pitchFamily="34" charset="0"/>
                      </a:endParaRPr>
                    </a:p>
                  </a:txBody>
                  <a:tcPr marL="9015" marR="9015" marT="90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endParaRPr lang="en-US" sz="1050" b="1" i="0" u="none" strike="noStrike" dirty="0">
                        <a:solidFill>
                          <a:srgbClr val="000000"/>
                        </a:solidFill>
                        <a:effectLst/>
                        <a:latin typeface="Arial Narrow" panose="020B0606020202030204" pitchFamily="34" charset="0"/>
                      </a:endParaRPr>
                    </a:p>
                  </a:txBody>
                  <a:tcPr marL="9015" marR="9015" marT="90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endParaRPr lang="en-US" sz="1050" b="1" i="0" u="none" strike="noStrike" dirty="0">
                        <a:solidFill>
                          <a:srgbClr val="000000"/>
                        </a:solidFill>
                        <a:effectLst/>
                        <a:latin typeface="Arial Narrow" panose="020B0606020202030204" pitchFamily="34" charset="0"/>
                      </a:endParaRPr>
                    </a:p>
                  </a:txBody>
                  <a:tcPr marL="9015" marR="9015" marT="90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endParaRPr lang="en-US" sz="1050" b="1" i="0" u="none" strike="noStrike" dirty="0">
                        <a:solidFill>
                          <a:srgbClr val="000000"/>
                        </a:solidFill>
                        <a:effectLst/>
                        <a:latin typeface="Arial Narrow" panose="020B0606020202030204" pitchFamily="34" charset="0"/>
                      </a:endParaRPr>
                    </a:p>
                  </a:txBody>
                  <a:tcPr marL="9015" marR="9015" marT="90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en-US" sz="1050" b="1" i="0" u="none" strike="noStrike" dirty="0">
                        <a:solidFill>
                          <a:srgbClr val="000000"/>
                        </a:solidFill>
                        <a:effectLst/>
                        <a:latin typeface="Arial Narrow" panose="020B0606020202030204" pitchFamily="34" charset="0"/>
                      </a:endParaRPr>
                    </a:p>
                  </a:txBody>
                  <a:tcPr marL="9015" marR="9015" marT="90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en-US" sz="1050" b="1" i="0" u="none" strike="noStrike" dirty="0">
                        <a:solidFill>
                          <a:srgbClr val="000000"/>
                        </a:solidFill>
                        <a:effectLst/>
                        <a:latin typeface="Arial Narrow" panose="020B0606020202030204" pitchFamily="34" charset="0"/>
                      </a:endParaRPr>
                    </a:p>
                  </a:txBody>
                  <a:tcPr marL="9015" marR="9015" marT="90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9"/>
                  </a:ext>
                </a:extLst>
              </a:tr>
            </a:tbl>
          </a:graphicData>
        </a:graphic>
      </p:graphicFrame>
      <p:sp>
        <p:nvSpPr>
          <p:cNvPr id="2" name="Slide Number Placeholder 1"/>
          <p:cNvSpPr>
            <a:spLocks noGrp="1"/>
          </p:cNvSpPr>
          <p:nvPr>
            <p:ph type="sldNum" sz="quarter" idx="10"/>
          </p:nvPr>
        </p:nvSpPr>
        <p:spPr/>
        <p:txBody>
          <a:bodyPr/>
          <a:lstStyle/>
          <a:p>
            <a:pPr>
              <a:defRPr/>
            </a:pPr>
            <a:fld id="{B43C6651-82A5-4EF5-ABA3-1B68CFFA7A21}" type="slidenum">
              <a:rPr lang="en-US" smtClean="0"/>
              <a:pPr>
                <a:defRPr/>
              </a:pPr>
              <a:t>34</a:t>
            </a:fld>
            <a:endParaRPr lang="en-US"/>
          </a:p>
        </p:txBody>
      </p:sp>
    </p:spTree>
    <p:extLst>
      <p:ext uri="{BB962C8B-B14F-4D97-AF65-F5344CB8AC3E}">
        <p14:creationId xmlns:p14="http://schemas.microsoft.com/office/powerpoint/2010/main" val="1964967576"/>
      </p:ext>
    </p:extLst>
  </p:cSld>
  <p:clrMapOvr>
    <a:masterClrMapping/>
  </p:clrMapOvr>
  <p:transition spd="slow">
    <p:random/>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0965" y="2399273"/>
            <a:ext cx="10972800" cy="1143000"/>
          </a:xfrm>
        </p:spPr>
        <p:txBody>
          <a:bodyPr/>
          <a:lstStyle/>
          <a:p>
            <a:r>
              <a:rPr lang="en-ZA" dirty="0"/>
              <a:t>THANK YOU</a:t>
            </a:r>
          </a:p>
        </p:txBody>
      </p:sp>
      <p:sp>
        <p:nvSpPr>
          <p:cNvPr id="3" name="Slide Number Placeholder 2"/>
          <p:cNvSpPr>
            <a:spLocks noGrp="1"/>
          </p:cNvSpPr>
          <p:nvPr>
            <p:ph type="sldNum" sz="quarter" idx="10"/>
          </p:nvPr>
        </p:nvSpPr>
        <p:spPr/>
        <p:txBody>
          <a:bodyPr/>
          <a:lstStyle/>
          <a:p>
            <a:pPr>
              <a:defRPr/>
            </a:pPr>
            <a:fld id="{406127B8-DC82-48CD-BFAB-CB6227956533}" type="slidenum">
              <a:rPr lang="en-US" smtClean="0"/>
              <a:pPr>
                <a:defRPr/>
              </a:pPr>
              <a:t>35</a:t>
            </a:fld>
            <a:endParaRPr lang="en-US"/>
          </a:p>
        </p:txBody>
      </p:sp>
    </p:spTree>
    <p:extLst>
      <p:ext uri="{BB962C8B-B14F-4D97-AF65-F5344CB8AC3E}">
        <p14:creationId xmlns:p14="http://schemas.microsoft.com/office/powerpoint/2010/main" val="2794108590"/>
      </p:ext>
    </p:extLst>
  </p:cSld>
  <p:clrMapOvr>
    <a:masterClrMapping/>
  </p:clrMapOvr>
  <p:transition spd="slow">
    <p:rand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4348" y="-5204"/>
            <a:ext cx="10972800" cy="914400"/>
          </a:xfrm>
        </p:spPr>
        <p:txBody>
          <a:bodyPr/>
          <a:lstStyle/>
          <a:p>
            <a:pPr>
              <a:tabLst>
                <a:tab pos="6723063" algn="l"/>
              </a:tabLst>
            </a:pPr>
            <a:r>
              <a:rPr lang="en-ZA" sz="2800" u="sng" dirty="0">
                <a:solidFill>
                  <a:srgbClr val="003300"/>
                </a:solidFill>
              </a:rPr>
              <a:t>DEPARTMENTAL MANDATE AND THE MTSF PRIORITIES</a:t>
            </a:r>
          </a:p>
        </p:txBody>
      </p:sp>
      <p:sp>
        <p:nvSpPr>
          <p:cNvPr id="3" name="Content Placeholder 2"/>
          <p:cNvSpPr>
            <a:spLocks noGrp="1"/>
          </p:cNvSpPr>
          <p:nvPr>
            <p:ph idx="1"/>
          </p:nvPr>
        </p:nvSpPr>
        <p:spPr>
          <a:xfrm>
            <a:off x="237067" y="781813"/>
            <a:ext cx="11506200" cy="4691708"/>
          </a:xfrm>
          <a:solidFill>
            <a:schemeClr val="bg1"/>
          </a:solidFill>
        </p:spPr>
        <p:txBody>
          <a:bodyPr/>
          <a:lstStyle/>
          <a:p>
            <a:pPr marL="914400" indent="-914400">
              <a:lnSpc>
                <a:spcPct val="150000"/>
              </a:lnSpc>
              <a:spcBef>
                <a:spcPts val="0"/>
              </a:spcBef>
              <a:buFont typeface="+mj-lt"/>
              <a:buAutoNum type="arabicPeriod"/>
            </a:pPr>
            <a:r>
              <a:rPr lang="en-ZA" sz="2000" dirty="0"/>
              <a:t>Constitution of the Republic of South Africa</a:t>
            </a:r>
          </a:p>
          <a:p>
            <a:pPr marL="914400" indent="-914400">
              <a:lnSpc>
                <a:spcPct val="150000"/>
              </a:lnSpc>
              <a:spcBef>
                <a:spcPts val="0"/>
              </a:spcBef>
              <a:buFont typeface="+mj-lt"/>
              <a:buAutoNum type="arabicPeriod"/>
            </a:pPr>
            <a:r>
              <a:rPr lang="en-ZA" sz="2000" dirty="0"/>
              <a:t>The Foreign States Immunity Act,  (Act 87 of 1981)</a:t>
            </a:r>
          </a:p>
          <a:p>
            <a:pPr marL="914400" indent="-914400">
              <a:lnSpc>
                <a:spcPct val="150000"/>
              </a:lnSpc>
              <a:spcBef>
                <a:spcPts val="0"/>
              </a:spcBef>
              <a:buFont typeface="+mj-lt"/>
              <a:buAutoNum type="arabicPeriod"/>
            </a:pPr>
            <a:r>
              <a:rPr lang="en-ZA" sz="2000" dirty="0"/>
              <a:t>The Diplomatic Immunities and Privileges Act, (Act 37 of 2001)</a:t>
            </a:r>
          </a:p>
          <a:p>
            <a:pPr marL="914400" indent="-914400">
              <a:lnSpc>
                <a:spcPct val="150000"/>
              </a:lnSpc>
              <a:spcBef>
                <a:spcPts val="0"/>
              </a:spcBef>
              <a:buFont typeface="+mj-lt"/>
              <a:buAutoNum type="arabicPeriod"/>
            </a:pPr>
            <a:r>
              <a:rPr lang="en-ZA" sz="2000" dirty="0"/>
              <a:t>The African Renaissance and International Cooperation Fund Act, (Act 51 of 2001)</a:t>
            </a:r>
          </a:p>
          <a:p>
            <a:pPr marL="0" indent="0">
              <a:lnSpc>
                <a:spcPct val="150000"/>
              </a:lnSpc>
              <a:spcBef>
                <a:spcPts val="0"/>
              </a:spcBef>
              <a:buNone/>
            </a:pPr>
            <a:r>
              <a:rPr lang="en-ZA" sz="2000" b="1" dirty="0"/>
              <a:t>Policy Mandate</a:t>
            </a:r>
          </a:p>
          <a:p>
            <a:pPr marL="914400" indent="-914400">
              <a:lnSpc>
                <a:spcPct val="150000"/>
              </a:lnSpc>
              <a:spcBef>
                <a:spcPts val="0"/>
              </a:spcBef>
              <a:buFont typeface="+mj-lt"/>
              <a:buAutoNum type="arabicPeriod"/>
            </a:pPr>
            <a:r>
              <a:rPr lang="en-ZA" sz="2000" dirty="0"/>
              <a:t>Measures &amp; Guidelines for Enhanced Coordination of South Africa’s International Engagements</a:t>
            </a:r>
          </a:p>
          <a:p>
            <a:pPr marL="914400" indent="-914400">
              <a:lnSpc>
                <a:spcPct val="150000"/>
              </a:lnSpc>
              <a:spcBef>
                <a:spcPts val="0"/>
              </a:spcBef>
              <a:buFont typeface="+mj-lt"/>
              <a:buAutoNum type="arabicPeriod"/>
            </a:pPr>
            <a:r>
              <a:rPr lang="en-ZA" sz="2000" dirty="0"/>
              <a:t>The National Information Security Policy </a:t>
            </a:r>
          </a:p>
          <a:p>
            <a:pPr marL="914400" indent="-914400">
              <a:lnSpc>
                <a:spcPct val="150000"/>
              </a:lnSpc>
              <a:spcBef>
                <a:spcPts val="0"/>
              </a:spcBef>
              <a:buFont typeface="+mj-lt"/>
              <a:buAutoNum type="arabicPeriod"/>
            </a:pPr>
            <a:r>
              <a:rPr lang="en-ZA" sz="2000" dirty="0"/>
              <a:t>The White Paper on Foreign Policy</a:t>
            </a:r>
          </a:p>
          <a:p>
            <a:pPr marL="914400" indent="-914400">
              <a:lnSpc>
                <a:spcPct val="150000"/>
              </a:lnSpc>
              <a:spcBef>
                <a:spcPts val="0"/>
              </a:spcBef>
              <a:buFont typeface="+mj-lt"/>
              <a:buAutoNum type="arabicPeriod"/>
            </a:pPr>
            <a:r>
              <a:rPr lang="en-ZA" sz="2000" dirty="0"/>
              <a:t>The MTSF (Priority 7: A better Africa and world)</a:t>
            </a:r>
          </a:p>
        </p:txBody>
      </p:sp>
      <p:sp>
        <p:nvSpPr>
          <p:cNvPr id="4" name="Slide Number Placeholder 3"/>
          <p:cNvSpPr>
            <a:spLocks noGrp="1"/>
          </p:cNvSpPr>
          <p:nvPr>
            <p:ph type="sldNum" sz="quarter" idx="10"/>
          </p:nvPr>
        </p:nvSpPr>
        <p:spPr/>
        <p:txBody>
          <a:bodyPr/>
          <a:lstStyle/>
          <a:p>
            <a:pPr>
              <a:defRPr/>
            </a:pPr>
            <a:fld id="{B43C6651-82A5-4EF5-ABA3-1B68CFFA7A21}" type="slidenum">
              <a:rPr lang="en-US" smtClean="0"/>
              <a:pPr>
                <a:defRPr/>
              </a:pPr>
              <a:t>4</a:t>
            </a:fld>
            <a:endParaRPr lang="en-US"/>
          </a:p>
        </p:txBody>
      </p:sp>
    </p:spTree>
    <p:extLst>
      <p:ext uri="{BB962C8B-B14F-4D97-AF65-F5344CB8AC3E}">
        <p14:creationId xmlns:p14="http://schemas.microsoft.com/office/powerpoint/2010/main" val="1302933594"/>
      </p:ext>
    </p:extLst>
  </p:cSld>
  <p:clrMapOvr>
    <a:masterClrMapping/>
  </p:clrMapOvr>
  <p:transition spd="slow">
    <p:rand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
            <a:ext cx="10972800" cy="914400"/>
          </a:xfrm>
        </p:spPr>
        <p:txBody>
          <a:bodyPr/>
          <a:lstStyle/>
          <a:p>
            <a:r>
              <a:rPr lang="en-ZA" sz="2800" u="sng" dirty="0">
                <a:solidFill>
                  <a:srgbClr val="003300"/>
                </a:solidFill>
              </a:rPr>
              <a:t>PLANNED INSTITUTIONAL POLICIES AND STRATEGIES</a:t>
            </a:r>
          </a:p>
        </p:txBody>
      </p:sp>
      <p:sp>
        <p:nvSpPr>
          <p:cNvPr id="3" name="Content Placeholder 2"/>
          <p:cNvSpPr>
            <a:spLocks noGrp="1"/>
          </p:cNvSpPr>
          <p:nvPr>
            <p:ph idx="1"/>
          </p:nvPr>
        </p:nvSpPr>
        <p:spPr>
          <a:xfrm>
            <a:off x="164254" y="2028392"/>
            <a:ext cx="11540066" cy="4038600"/>
          </a:xfrm>
          <a:ln>
            <a:noFill/>
          </a:ln>
        </p:spPr>
        <p:txBody>
          <a:bodyPr/>
          <a:lstStyle/>
          <a:p>
            <a:pPr marL="914400" indent="-914400">
              <a:lnSpc>
                <a:spcPct val="150000"/>
              </a:lnSpc>
              <a:spcBef>
                <a:spcPts val="0"/>
              </a:spcBef>
              <a:buFont typeface="+mj-lt"/>
              <a:buAutoNum type="arabicPeriod"/>
            </a:pPr>
            <a:r>
              <a:rPr lang="en-GB" sz="2000" dirty="0"/>
              <a:t>The drafting of the regulations, codes and directives based on the Foreign Service Bill, as adopted by the National Assembly. (The Bill is awaiting to be assented to by the  President) </a:t>
            </a:r>
          </a:p>
          <a:p>
            <a:pPr marL="914400" indent="-914400">
              <a:lnSpc>
                <a:spcPct val="150000"/>
              </a:lnSpc>
              <a:spcBef>
                <a:spcPts val="0"/>
              </a:spcBef>
              <a:buFont typeface="+mj-lt"/>
              <a:buAutoNum type="arabicPeriod"/>
            </a:pPr>
            <a:endParaRPr lang="en-GB" sz="2000" dirty="0"/>
          </a:p>
          <a:p>
            <a:pPr marL="914400" indent="-914400">
              <a:lnSpc>
                <a:spcPct val="150000"/>
              </a:lnSpc>
              <a:spcBef>
                <a:spcPts val="0"/>
              </a:spcBef>
              <a:buFont typeface="+mj-lt"/>
              <a:buAutoNum type="arabicPeriod"/>
            </a:pPr>
            <a:r>
              <a:rPr lang="en-GB" sz="2000" dirty="0"/>
              <a:t>Revival of the Partnership for Development Bill.</a:t>
            </a:r>
          </a:p>
          <a:p>
            <a:pPr marL="914400" indent="-914400">
              <a:lnSpc>
                <a:spcPct val="150000"/>
              </a:lnSpc>
              <a:spcBef>
                <a:spcPts val="0"/>
              </a:spcBef>
              <a:buFont typeface="+mj-lt"/>
              <a:buAutoNum type="arabicPeriod"/>
            </a:pPr>
            <a:endParaRPr lang="en-GB" sz="2000" dirty="0"/>
          </a:p>
          <a:p>
            <a:pPr marL="914400" indent="-914400">
              <a:lnSpc>
                <a:spcPct val="150000"/>
              </a:lnSpc>
              <a:spcBef>
                <a:spcPts val="0"/>
              </a:spcBef>
              <a:buFont typeface="+mj-lt"/>
              <a:buAutoNum type="arabicPeriod"/>
            </a:pPr>
            <a:r>
              <a:rPr lang="en-GB" sz="2000" dirty="0"/>
              <a:t>Organisational Structure Review.</a:t>
            </a:r>
          </a:p>
          <a:p>
            <a:pPr marL="914400" indent="-914400">
              <a:lnSpc>
                <a:spcPct val="150000"/>
              </a:lnSpc>
              <a:spcBef>
                <a:spcPts val="0"/>
              </a:spcBef>
              <a:buFont typeface="+mj-lt"/>
              <a:buAutoNum type="arabicPeriod"/>
            </a:pPr>
            <a:endParaRPr lang="en-GB" sz="2000" dirty="0"/>
          </a:p>
          <a:p>
            <a:pPr marL="914400" indent="-914400">
              <a:lnSpc>
                <a:spcPct val="150000"/>
              </a:lnSpc>
              <a:spcBef>
                <a:spcPts val="0"/>
              </a:spcBef>
              <a:buFont typeface="+mj-lt"/>
              <a:buAutoNum type="arabicPeriod"/>
            </a:pPr>
            <a:r>
              <a:rPr lang="en-GB" sz="2000" dirty="0"/>
              <a:t>Identification of cost reduction measures at Head Office and Missions.</a:t>
            </a:r>
            <a:endParaRPr lang="en-ZA" sz="2000" dirty="0"/>
          </a:p>
        </p:txBody>
      </p:sp>
      <p:sp>
        <p:nvSpPr>
          <p:cNvPr id="5" name="Rounded Rectangle 4"/>
          <p:cNvSpPr/>
          <p:nvPr/>
        </p:nvSpPr>
        <p:spPr bwMode="auto">
          <a:xfrm>
            <a:off x="0" y="1011900"/>
            <a:ext cx="4236720" cy="548640"/>
          </a:xfrm>
          <a:prstGeom prst="roundRect">
            <a:avLst/>
          </a:prstGeom>
          <a:solidFill>
            <a:schemeClr val="accent1"/>
          </a:solidFill>
          <a:ln w="28575" cap="flat" cmpd="sng" algn="ctr">
            <a:solidFill>
              <a:schemeClr val="tx1"/>
            </a:solidFill>
            <a:prstDash val="solid"/>
            <a:round/>
            <a:headEnd type="none" w="med" len="med"/>
            <a:tailEnd type="none" w="med" len="med"/>
          </a:ln>
          <a:effectLst/>
          <a:scene3d>
            <a:camera prst="orthographicFront">
              <a:rot lat="0" lon="0" rev="0"/>
            </a:camera>
            <a:lightRig rig="contrasting" dir="t">
              <a:rot lat="0" lon="0" rev="1500000"/>
            </a:lightRig>
          </a:scene3d>
          <a:sp3d prstMaterial="metal">
            <a:bevelT w="88900" h="88900"/>
          </a:sp3d>
        </p:spPr>
        <p:txBody>
          <a:bodyPr vert="horz" wrap="square" lIns="91440" tIns="45720" rIns="91440" bIns="45720" numCol="1" rtlCol="0" anchor="ctr" anchorCtr="0" compatLnSpc="1">
            <a:prstTxWarp prst="textNoShape">
              <a:avLst/>
            </a:prstTxWarp>
            <a:scene3d>
              <a:camera prst="orthographicFront"/>
              <a:lightRig rig="soft" dir="t">
                <a:rot lat="0" lon="0" rev="15600000"/>
              </a:lightRig>
            </a:scene3d>
            <a:sp3d extrusionH="57150" prstMaterial="softEdge">
              <a:bevelT w="25400" h="38100"/>
            </a:sp3d>
          </a:bodyPr>
          <a:lstStyle/>
          <a:p>
            <a:pPr marL="0" marR="0" indent="0" algn="ctr" defTabSz="914400" rtl="0" eaLnBrk="0" fontAlgn="base" latinLnBrk="0" hangingPunct="0">
              <a:lnSpc>
                <a:spcPct val="100000"/>
              </a:lnSpc>
              <a:spcBef>
                <a:spcPct val="0"/>
              </a:spcBef>
              <a:spcAft>
                <a:spcPct val="0"/>
              </a:spcAft>
              <a:buClrTx/>
              <a:buSzTx/>
              <a:buFontTx/>
              <a:buNone/>
              <a:tabLst/>
            </a:pPr>
            <a:r>
              <a:rPr lang="en-ZA" sz="2000" b="1" dirty="0">
                <a:ln>
                  <a:solidFill>
                    <a:schemeClr val="accent6">
                      <a:lumMod val="50000"/>
                    </a:schemeClr>
                  </a:solidFill>
                </a:ln>
                <a:solidFill>
                  <a:schemeClr val="accent4"/>
                </a:solidFill>
                <a:latin typeface="Footlight MT Light" panose="0204060206030A020304" pitchFamily="18" charset="0"/>
                <a:cs typeface="Myanmar Text" panose="020B0502040204020203" pitchFamily="34" charset="0"/>
              </a:rPr>
              <a:t>Annual Performance P</a:t>
            </a:r>
            <a:r>
              <a:rPr kumimoji="0" lang="en-ZA" sz="2000" b="1" i="0" u="none" strike="noStrike" normalizeH="0" baseline="0" dirty="0">
                <a:ln>
                  <a:solidFill>
                    <a:schemeClr val="accent6">
                      <a:lumMod val="50000"/>
                    </a:schemeClr>
                  </a:solidFill>
                </a:ln>
                <a:solidFill>
                  <a:schemeClr val="accent4"/>
                </a:solidFill>
                <a:latin typeface="Footlight MT Light" panose="0204060206030A020304" pitchFamily="18" charset="0"/>
                <a:cs typeface="Myanmar Text" panose="020B0502040204020203" pitchFamily="34" charset="0"/>
              </a:rPr>
              <a:t>lan (page 23)</a:t>
            </a:r>
          </a:p>
        </p:txBody>
      </p:sp>
      <p:sp>
        <p:nvSpPr>
          <p:cNvPr id="4" name="Slide Number Placeholder 3"/>
          <p:cNvSpPr>
            <a:spLocks noGrp="1"/>
          </p:cNvSpPr>
          <p:nvPr>
            <p:ph type="sldNum" sz="quarter" idx="10"/>
          </p:nvPr>
        </p:nvSpPr>
        <p:spPr/>
        <p:txBody>
          <a:bodyPr/>
          <a:lstStyle/>
          <a:p>
            <a:pPr>
              <a:defRPr/>
            </a:pPr>
            <a:fld id="{B43C6651-82A5-4EF5-ABA3-1B68CFFA7A21}" type="slidenum">
              <a:rPr lang="en-US" smtClean="0"/>
              <a:pPr>
                <a:defRPr/>
              </a:pPr>
              <a:t>5</a:t>
            </a:fld>
            <a:endParaRPr lang="en-US"/>
          </a:p>
        </p:txBody>
      </p:sp>
    </p:spTree>
    <p:extLst>
      <p:ext uri="{BB962C8B-B14F-4D97-AF65-F5344CB8AC3E}">
        <p14:creationId xmlns:p14="http://schemas.microsoft.com/office/powerpoint/2010/main" val="683106585"/>
      </p:ext>
    </p:extLst>
  </p:cSld>
  <p:clrMapOvr>
    <a:masterClrMapping/>
  </p:clrMapOvr>
  <p:transition spd="slow">
    <p:rand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bwMode="auto">
          <a:xfrm>
            <a:off x="3078480" y="3947160"/>
            <a:ext cx="6080760" cy="1082040"/>
          </a:xfrm>
          <a:prstGeom prst="rect">
            <a:avLst/>
          </a:prstGeom>
          <a:solidFill>
            <a:srgbClr val="C00000"/>
          </a:solidFill>
          <a:ln w="9525" cap="rnd" cmpd="sng" algn="ctr">
            <a:solidFill>
              <a:srgbClr val="C00000"/>
            </a:solidFill>
            <a:prstDash val="solid"/>
            <a:round/>
            <a:headEnd type="none" w="med" len="med"/>
            <a:tailEnd type="none" w="med" len="med"/>
          </a:ln>
          <a:effectLst/>
          <a:scene3d>
            <a:camera prst="orthographicFront"/>
            <a:lightRig rig="threePt" dir="t"/>
          </a:scene3d>
          <a:sp3d>
            <a:bevelT w="1441450"/>
          </a:sp3d>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ZA" sz="2400" b="0" i="0" u="none" strike="noStrike" cap="none" normalizeH="0" baseline="0">
              <a:ln>
                <a:noFill/>
              </a:ln>
              <a:solidFill>
                <a:schemeClr val="tx1"/>
              </a:solidFill>
              <a:effectLst/>
              <a:latin typeface="Times"/>
            </a:endParaRPr>
          </a:p>
        </p:txBody>
      </p:sp>
      <p:sp>
        <p:nvSpPr>
          <p:cNvPr id="2" name="Title 1"/>
          <p:cNvSpPr>
            <a:spLocks noGrp="1"/>
          </p:cNvSpPr>
          <p:nvPr>
            <p:ph type="title"/>
          </p:nvPr>
        </p:nvSpPr>
        <p:spPr>
          <a:xfrm>
            <a:off x="632460" y="9090"/>
            <a:ext cx="10972800" cy="914400"/>
          </a:xfrm>
        </p:spPr>
        <p:txBody>
          <a:bodyPr/>
          <a:lstStyle/>
          <a:p>
            <a:r>
              <a:rPr lang="en-ZA" sz="2800" u="sng" dirty="0">
                <a:solidFill>
                  <a:srgbClr val="003300"/>
                </a:solidFill>
              </a:rPr>
              <a:t>STRATEGIC PLAN 2020-2025</a:t>
            </a:r>
          </a:p>
        </p:txBody>
      </p:sp>
      <p:sp>
        <p:nvSpPr>
          <p:cNvPr id="3" name="Content Placeholder 2"/>
          <p:cNvSpPr>
            <a:spLocks noGrp="1"/>
          </p:cNvSpPr>
          <p:nvPr>
            <p:ph idx="1"/>
          </p:nvPr>
        </p:nvSpPr>
        <p:spPr>
          <a:xfrm>
            <a:off x="609600" y="1767840"/>
            <a:ext cx="10972800" cy="4038600"/>
          </a:xfrm>
        </p:spPr>
        <p:txBody>
          <a:bodyPr/>
          <a:lstStyle/>
          <a:p>
            <a:pPr algn="ctr"/>
            <a:endParaRPr lang="en-ZA" dirty="0"/>
          </a:p>
          <a:p>
            <a:endParaRPr lang="en-ZA" dirty="0"/>
          </a:p>
        </p:txBody>
      </p:sp>
      <p:sp>
        <p:nvSpPr>
          <p:cNvPr id="5" name="Rounded Rectangle 4"/>
          <p:cNvSpPr/>
          <p:nvPr/>
        </p:nvSpPr>
        <p:spPr bwMode="auto">
          <a:xfrm>
            <a:off x="161364" y="2358345"/>
            <a:ext cx="3383280" cy="4065724"/>
          </a:xfrm>
          <a:prstGeom prst="roundRect">
            <a:avLst/>
          </a:prstGeom>
          <a:solidFill>
            <a:srgbClr val="FFCCFF"/>
          </a:solidFill>
          <a:ln w="28575" cap="flat" cmpd="sng" algn="ctr">
            <a:solidFill>
              <a:srgbClr val="C00000"/>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ZA" sz="2000" b="0" i="0" u="none" strike="noStrike" cap="none" normalizeH="0" baseline="0" dirty="0">
                <a:ln>
                  <a:noFill/>
                </a:ln>
                <a:solidFill>
                  <a:schemeClr val="tx1"/>
                </a:solidFill>
                <a:effectLst/>
              </a:rPr>
              <a:t> </a:t>
            </a:r>
            <a:r>
              <a:rPr kumimoji="0" lang="en-ZA" sz="2000" b="1" i="0" u="none" strike="noStrike" cap="none" normalizeH="0" baseline="0" dirty="0">
                <a:ln>
                  <a:noFill/>
                </a:ln>
                <a:solidFill>
                  <a:schemeClr val="tx1"/>
                </a:solidFill>
                <a:effectLst/>
              </a:rPr>
              <a:t>VISION</a:t>
            </a:r>
          </a:p>
          <a:p>
            <a:pPr marL="0" marR="0" indent="0" defTabSz="914400" rtl="0" eaLnBrk="0" fontAlgn="base" latinLnBrk="0" hangingPunct="0">
              <a:lnSpc>
                <a:spcPct val="100000"/>
              </a:lnSpc>
              <a:spcBef>
                <a:spcPct val="0"/>
              </a:spcBef>
              <a:spcAft>
                <a:spcPct val="0"/>
              </a:spcAft>
              <a:buClrTx/>
              <a:buSzTx/>
              <a:buFontTx/>
              <a:buNone/>
              <a:tabLst/>
            </a:pPr>
            <a:endParaRPr lang="en-ZA" sz="2000" dirty="0"/>
          </a:p>
          <a:p>
            <a:pPr marL="0" marR="0" indent="0" defTabSz="914400" rtl="0" eaLnBrk="0" fontAlgn="base" latinLnBrk="0" hangingPunct="0">
              <a:lnSpc>
                <a:spcPct val="100000"/>
              </a:lnSpc>
              <a:spcBef>
                <a:spcPct val="0"/>
              </a:spcBef>
              <a:spcAft>
                <a:spcPct val="0"/>
              </a:spcAft>
              <a:buClrTx/>
              <a:buSzTx/>
              <a:buFontTx/>
              <a:buNone/>
              <a:tabLst/>
            </a:pPr>
            <a:r>
              <a:rPr kumimoji="0" lang="en-ZA" sz="2000" b="0" i="0" u="none" strike="noStrike" cap="none" normalizeH="0" baseline="0" dirty="0">
                <a:ln>
                  <a:noFill/>
                </a:ln>
                <a:solidFill>
                  <a:schemeClr val="tx1"/>
                </a:solidFill>
                <a:effectLst/>
              </a:rPr>
              <a:t>DIRCO’s vision is an African continent which is prosperous, peaceful, democratic, non-racial, non-sexist and united and which contributes to a world that is just and equitable </a:t>
            </a:r>
          </a:p>
        </p:txBody>
      </p:sp>
      <p:sp>
        <p:nvSpPr>
          <p:cNvPr id="6" name="Rounded Rectangle 5"/>
          <p:cNvSpPr/>
          <p:nvPr/>
        </p:nvSpPr>
        <p:spPr bwMode="auto">
          <a:xfrm>
            <a:off x="4004982" y="2358345"/>
            <a:ext cx="4114800" cy="4088174"/>
          </a:xfrm>
          <a:prstGeom prst="roundRect">
            <a:avLst/>
          </a:prstGeom>
          <a:solidFill>
            <a:srgbClr val="FFCCFF"/>
          </a:solidFill>
          <a:ln w="28575" cap="flat" cmpd="sng" algn="ctr">
            <a:solidFill>
              <a:srgbClr val="C00000"/>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ZA" sz="2000" b="1" i="0" u="none" strike="noStrike" cap="none" normalizeH="0" baseline="0" dirty="0">
                <a:ln>
                  <a:noFill/>
                </a:ln>
                <a:solidFill>
                  <a:schemeClr val="tx1"/>
                </a:solidFill>
                <a:effectLst/>
              </a:rPr>
              <a:t>MISSION</a:t>
            </a:r>
          </a:p>
          <a:p>
            <a:pPr marL="0" marR="0" indent="0" defTabSz="914400" rtl="0" eaLnBrk="0" fontAlgn="base" latinLnBrk="0" hangingPunct="0">
              <a:lnSpc>
                <a:spcPct val="100000"/>
              </a:lnSpc>
              <a:spcBef>
                <a:spcPct val="0"/>
              </a:spcBef>
              <a:spcAft>
                <a:spcPct val="0"/>
              </a:spcAft>
              <a:buClrTx/>
              <a:buSzTx/>
              <a:buFontTx/>
              <a:buNone/>
              <a:tabLst/>
            </a:pPr>
            <a:endParaRPr lang="en-ZA" sz="2000" dirty="0"/>
          </a:p>
          <a:p>
            <a:pPr marL="0" marR="0" indent="0" defTabSz="914400" rtl="0" eaLnBrk="0" fontAlgn="base" latinLnBrk="0" hangingPunct="0">
              <a:lnSpc>
                <a:spcPct val="100000"/>
              </a:lnSpc>
              <a:spcBef>
                <a:spcPct val="0"/>
              </a:spcBef>
              <a:spcAft>
                <a:spcPct val="0"/>
              </a:spcAft>
              <a:buClrTx/>
              <a:buSzTx/>
              <a:buFontTx/>
              <a:buNone/>
              <a:tabLst/>
            </a:pPr>
            <a:r>
              <a:rPr lang="en-ZA" sz="2000" dirty="0"/>
              <a:t>DIRCO’s mission is to formulate, coordinate, implement and manage South Africa’s foreign policy and international relations programmes, and promote South Africa’s national interest and values and the African Renaissance (and create a better world for all)</a:t>
            </a:r>
            <a:endParaRPr kumimoji="0" lang="en-ZA" sz="2000" b="0" i="0" u="none" strike="noStrike" cap="none" normalizeH="0" baseline="0" dirty="0">
              <a:ln>
                <a:noFill/>
              </a:ln>
              <a:solidFill>
                <a:schemeClr val="tx1"/>
              </a:solidFill>
              <a:effectLst/>
            </a:endParaRPr>
          </a:p>
        </p:txBody>
      </p:sp>
      <p:sp>
        <p:nvSpPr>
          <p:cNvPr id="7" name="Rounded Rectangle 6"/>
          <p:cNvSpPr/>
          <p:nvPr/>
        </p:nvSpPr>
        <p:spPr bwMode="auto">
          <a:xfrm>
            <a:off x="8580120" y="2358345"/>
            <a:ext cx="3383280" cy="4088174"/>
          </a:xfrm>
          <a:prstGeom prst="roundRect">
            <a:avLst/>
          </a:prstGeom>
          <a:solidFill>
            <a:srgbClr val="FFCCFF"/>
          </a:solidFill>
          <a:ln w="28575" cap="flat" cmpd="sng" algn="ctr">
            <a:solidFill>
              <a:srgbClr val="C00000"/>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ZA" sz="2000" b="1" i="0" u="none" strike="noStrike" cap="none" normalizeH="0" baseline="0" dirty="0">
                <a:ln>
                  <a:noFill/>
                </a:ln>
                <a:solidFill>
                  <a:schemeClr val="tx1"/>
                </a:solidFill>
                <a:effectLst/>
              </a:rPr>
              <a:t>VALUES</a:t>
            </a:r>
          </a:p>
          <a:p>
            <a:pPr marL="0" marR="0" indent="0" defTabSz="914400" rtl="0" eaLnBrk="0" fontAlgn="base" latinLnBrk="0" hangingPunct="0">
              <a:lnSpc>
                <a:spcPct val="100000"/>
              </a:lnSpc>
              <a:spcBef>
                <a:spcPct val="0"/>
              </a:spcBef>
              <a:spcAft>
                <a:spcPct val="0"/>
              </a:spcAft>
              <a:buClrTx/>
              <a:buSzTx/>
              <a:buFontTx/>
              <a:buNone/>
              <a:tabLst/>
            </a:pPr>
            <a:endParaRPr lang="en-ZA" sz="2000" dirty="0"/>
          </a:p>
          <a:p>
            <a:pPr marL="0" marR="0" indent="0" defTabSz="914400" rtl="0" eaLnBrk="0" fontAlgn="base" latinLnBrk="0" hangingPunct="0">
              <a:lnSpc>
                <a:spcPct val="100000"/>
              </a:lnSpc>
              <a:spcBef>
                <a:spcPct val="0"/>
              </a:spcBef>
              <a:spcAft>
                <a:spcPct val="0"/>
              </a:spcAft>
              <a:buClrTx/>
              <a:buSzTx/>
              <a:buFontTx/>
              <a:buNone/>
              <a:tabLst/>
            </a:pPr>
            <a:r>
              <a:rPr lang="en-ZA" sz="2000" dirty="0"/>
              <a:t>DIRCO adheres to the following values:</a:t>
            </a:r>
          </a:p>
          <a:p>
            <a:pPr marL="342900" marR="0" indent="-34290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ZA" sz="2000" b="0" i="0" u="none" strike="noStrike" cap="none" normalizeH="0" baseline="0" dirty="0">
                <a:ln>
                  <a:noFill/>
                </a:ln>
                <a:solidFill>
                  <a:schemeClr val="tx1"/>
                </a:solidFill>
                <a:effectLst/>
              </a:rPr>
              <a:t>Patriotism</a:t>
            </a:r>
          </a:p>
          <a:p>
            <a:pPr marL="342900" marR="0" indent="-34290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ZA" sz="2000" dirty="0"/>
              <a:t>Loyalty</a:t>
            </a:r>
          </a:p>
          <a:p>
            <a:pPr marL="342900" marR="0" indent="-34290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ZA" sz="2000" b="0" i="0" u="none" strike="noStrike" cap="none" normalizeH="0" baseline="0" dirty="0">
                <a:ln>
                  <a:noFill/>
                </a:ln>
                <a:solidFill>
                  <a:schemeClr val="tx1"/>
                </a:solidFill>
                <a:effectLst/>
              </a:rPr>
              <a:t>Dedication</a:t>
            </a:r>
          </a:p>
          <a:p>
            <a:pPr marL="342900" marR="0" indent="-34290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ZA" sz="2000" dirty="0"/>
              <a:t>Ubuntu</a:t>
            </a:r>
          </a:p>
          <a:p>
            <a:pPr marL="342900" marR="0" indent="-34290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ZA" sz="2000" b="0" i="0" u="none" strike="noStrike" cap="none" normalizeH="0" baseline="0" dirty="0" err="1">
                <a:ln>
                  <a:noFill/>
                </a:ln>
                <a:solidFill>
                  <a:schemeClr val="tx1"/>
                </a:solidFill>
                <a:effectLst/>
              </a:rPr>
              <a:t>Batho</a:t>
            </a:r>
            <a:r>
              <a:rPr kumimoji="0" lang="en-ZA" sz="2000" b="0" i="0" u="none" strike="noStrike" cap="none" normalizeH="0" baseline="0" dirty="0">
                <a:ln>
                  <a:noFill/>
                </a:ln>
                <a:solidFill>
                  <a:schemeClr val="tx1"/>
                </a:solidFill>
                <a:effectLst/>
              </a:rPr>
              <a:t> Pele</a:t>
            </a:r>
          </a:p>
          <a:p>
            <a:pPr marL="342900" marR="0" indent="-34290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ZA" sz="2000" dirty="0"/>
              <a:t>Constitutional Values (Chapter 10)</a:t>
            </a:r>
            <a:endParaRPr kumimoji="0" lang="en-ZA" sz="2000" b="0" i="0" u="none" strike="noStrike" cap="none" normalizeH="0" baseline="0" dirty="0">
              <a:ln>
                <a:noFill/>
              </a:ln>
              <a:solidFill>
                <a:schemeClr val="tx1"/>
              </a:solidFill>
              <a:effectLst/>
            </a:endParaRPr>
          </a:p>
        </p:txBody>
      </p:sp>
      <p:sp>
        <p:nvSpPr>
          <p:cNvPr id="8" name="Rounded Rectangle 7"/>
          <p:cNvSpPr/>
          <p:nvPr/>
        </p:nvSpPr>
        <p:spPr bwMode="auto">
          <a:xfrm>
            <a:off x="0" y="1011900"/>
            <a:ext cx="3931920" cy="548640"/>
          </a:xfrm>
          <a:prstGeom prst="roundRect">
            <a:avLst/>
          </a:prstGeom>
          <a:solidFill>
            <a:schemeClr val="accent1"/>
          </a:solidFill>
          <a:ln w="28575" cap="flat" cmpd="sng" algn="ctr">
            <a:solidFill>
              <a:schemeClr val="tx1"/>
            </a:solidFill>
            <a:prstDash val="solid"/>
            <a:round/>
            <a:headEnd type="none" w="med" len="med"/>
            <a:tailEnd type="none" w="med" len="med"/>
          </a:ln>
          <a:effectLst/>
          <a:scene3d>
            <a:camera prst="orthographicFront">
              <a:rot lat="0" lon="0" rev="0"/>
            </a:camera>
            <a:lightRig rig="contrasting" dir="t">
              <a:rot lat="0" lon="0" rev="1500000"/>
            </a:lightRig>
          </a:scene3d>
          <a:sp3d prstMaterial="metal">
            <a:bevelT w="88900" h="88900"/>
          </a:sp3d>
        </p:spPr>
        <p:txBody>
          <a:bodyPr vert="horz" wrap="square" lIns="91440" tIns="45720" rIns="91440" bIns="45720" numCol="1" rtlCol="0" anchor="ctr" anchorCtr="0" compatLnSpc="1">
            <a:prstTxWarp prst="textNoShape">
              <a:avLst/>
            </a:prstTxWarp>
            <a:scene3d>
              <a:camera prst="orthographicFront"/>
              <a:lightRig rig="soft" dir="t">
                <a:rot lat="0" lon="0" rev="15600000"/>
              </a:lightRig>
            </a:scene3d>
            <a:sp3d extrusionH="57150" prstMaterial="softEdge">
              <a:bevelT w="25400" h="38100"/>
            </a:sp3d>
          </a:bodyPr>
          <a:lstStyle/>
          <a:p>
            <a:pPr marL="0" marR="0" indent="0" algn="ctr" defTabSz="914400" rtl="0" eaLnBrk="0" fontAlgn="base" latinLnBrk="0" hangingPunct="0">
              <a:lnSpc>
                <a:spcPct val="100000"/>
              </a:lnSpc>
              <a:spcBef>
                <a:spcPct val="0"/>
              </a:spcBef>
              <a:spcAft>
                <a:spcPct val="0"/>
              </a:spcAft>
              <a:buClrTx/>
              <a:buSzTx/>
              <a:buFontTx/>
              <a:buNone/>
              <a:tabLst/>
            </a:pPr>
            <a:r>
              <a:rPr lang="en-ZA" sz="2000" b="1" dirty="0">
                <a:ln>
                  <a:solidFill>
                    <a:schemeClr val="accent6">
                      <a:lumMod val="50000"/>
                    </a:schemeClr>
                  </a:solidFill>
                </a:ln>
                <a:solidFill>
                  <a:schemeClr val="accent4"/>
                </a:solidFill>
                <a:latin typeface="Footlight MT Light" panose="0204060206030A020304" pitchFamily="18" charset="0"/>
                <a:cs typeface="Myanmar Text" panose="020B0502040204020203" pitchFamily="34" charset="0"/>
              </a:rPr>
              <a:t>Strategic P</a:t>
            </a:r>
            <a:r>
              <a:rPr kumimoji="0" lang="en-ZA" sz="2000" b="1" i="0" u="none" strike="noStrike" normalizeH="0" baseline="0" dirty="0">
                <a:ln>
                  <a:solidFill>
                    <a:schemeClr val="accent6">
                      <a:lumMod val="50000"/>
                    </a:schemeClr>
                  </a:solidFill>
                </a:ln>
                <a:solidFill>
                  <a:schemeClr val="accent4"/>
                </a:solidFill>
                <a:latin typeface="Footlight MT Light" panose="0204060206030A020304" pitchFamily="18" charset="0"/>
                <a:cs typeface="Myanmar Text" panose="020B0502040204020203" pitchFamily="34" charset="0"/>
              </a:rPr>
              <a:t>lan (page 34)</a:t>
            </a:r>
          </a:p>
        </p:txBody>
      </p:sp>
      <p:sp>
        <p:nvSpPr>
          <p:cNvPr id="4" name="Slide Number Placeholder 3"/>
          <p:cNvSpPr>
            <a:spLocks noGrp="1"/>
          </p:cNvSpPr>
          <p:nvPr>
            <p:ph type="sldNum" sz="quarter" idx="10"/>
          </p:nvPr>
        </p:nvSpPr>
        <p:spPr/>
        <p:txBody>
          <a:bodyPr/>
          <a:lstStyle/>
          <a:p>
            <a:pPr>
              <a:defRPr/>
            </a:pPr>
            <a:fld id="{B43C6651-82A5-4EF5-ABA3-1B68CFFA7A21}" type="slidenum">
              <a:rPr lang="en-US" smtClean="0"/>
              <a:pPr>
                <a:defRPr/>
              </a:pPr>
              <a:t>6</a:t>
            </a:fld>
            <a:endParaRPr lang="en-US"/>
          </a:p>
        </p:txBody>
      </p:sp>
    </p:spTree>
    <p:extLst>
      <p:ext uri="{BB962C8B-B14F-4D97-AF65-F5344CB8AC3E}">
        <p14:creationId xmlns:p14="http://schemas.microsoft.com/office/powerpoint/2010/main" val="990026050"/>
      </p:ext>
    </p:extLst>
  </p:cSld>
  <p:clrMapOvr>
    <a:masterClrMapping/>
  </p:clrMapOvr>
  <p:transition spd="slow">
    <p:rand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9002" y="437"/>
            <a:ext cx="10972800" cy="914400"/>
          </a:xfrm>
        </p:spPr>
        <p:txBody>
          <a:bodyPr/>
          <a:lstStyle/>
          <a:p>
            <a:r>
              <a:rPr lang="en-ZA" sz="2800" u="sng" dirty="0">
                <a:solidFill>
                  <a:srgbClr val="003300"/>
                </a:solidFill>
              </a:rPr>
              <a:t>IMPACT STATEMENT</a:t>
            </a:r>
          </a:p>
        </p:txBody>
      </p:sp>
      <p:sp>
        <p:nvSpPr>
          <p:cNvPr id="3" name="Content Placeholder 2"/>
          <p:cNvSpPr>
            <a:spLocks noGrp="1"/>
          </p:cNvSpPr>
          <p:nvPr>
            <p:ph idx="1"/>
          </p:nvPr>
        </p:nvSpPr>
        <p:spPr>
          <a:xfrm>
            <a:off x="457200" y="2470636"/>
            <a:ext cx="11343042" cy="470684"/>
          </a:xfrm>
        </p:spPr>
        <p:txBody>
          <a:bodyPr/>
          <a:lstStyle/>
          <a:p>
            <a:r>
              <a:rPr lang="en-ZA" sz="2000" dirty="0"/>
              <a:t>This provides the horizon of the institution, the direction in which the Department is working.</a:t>
            </a:r>
          </a:p>
          <a:p>
            <a:endParaRPr lang="en-ZA" sz="2000" dirty="0"/>
          </a:p>
          <a:p>
            <a:endParaRPr lang="en-ZA" sz="2000" dirty="0"/>
          </a:p>
          <a:p>
            <a:endParaRPr lang="en-ZA" sz="2000" dirty="0"/>
          </a:p>
        </p:txBody>
      </p:sp>
      <p:sp>
        <p:nvSpPr>
          <p:cNvPr id="4" name="Rounded Rectangle 3"/>
          <p:cNvSpPr/>
          <p:nvPr/>
        </p:nvSpPr>
        <p:spPr bwMode="auto">
          <a:xfrm>
            <a:off x="426720" y="3154680"/>
            <a:ext cx="11343042" cy="2287793"/>
          </a:xfrm>
          <a:prstGeom prst="roundRect">
            <a:avLst/>
          </a:prstGeom>
          <a:solidFill>
            <a:srgbClr val="FFFFC1"/>
          </a:solidFill>
          <a:ln w="9525"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wrap="square" lIns="91440" tIns="45720" rIns="91440" bIns="45720" numCol="1" rtlCol="0" anchor="ctr" anchorCtr="0" compatLnSpc="1">
            <a:prstTxWarp prst="textNoShape">
              <a:avLst/>
            </a:prstTxWarp>
          </a:bodyPr>
          <a:lstStyle/>
          <a:p>
            <a:pPr lvl="0" algn="ctr">
              <a:lnSpc>
                <a:spcPct val="150000"/>
              </a:lnSpc>
              <a:spcBef>
                <a:spcPts val="1000"/>
              </a:spcBef>
            </a:pPr>
            <a:r>
              <a:rPr lang="en-ZA" sz="2000" b="1" dirty="0">
                <a:solidFill>
                  <a:prstClr val="black"/>
                </a:solidFill>
              </a:rPr>
              <a:t>A department committed to the excellent execution of South Africa’s foreign policy,  placing South Africa as an influential actor and partner on the international stage while effectively contributing to the delivery of the country’s domestic priorities and advancement of the African Agenda.</a:t>
            </a:r>
          </a:p>
        </p:txBody>
      </p:sp>
      <p:sp>
        <p:nvSpPr>
          <p:cNvPr id="7" name="Rounded Rectangle 6"/>
          <p:cNvSpPr/>
          <p:nvPr/>
        </p:nvSpPr>
        <p:spPr bwMode="auto">
          <a:xfrm>
            <a:off x="0" y="1011900"/>
            <a:ext cx="3931920" cy="548640"/>
          </a:xfrm>
          <a:prstGeom prst="roundRect">
            <a:avLst/>
          </a:prstGeom>
          <a:solidFill>
            <a:schemeClr val="accent1"/>
          </a:solidFill>
          <a:ln w="28575" cap="flat" cmpd="sng" algn="ctr">
            <a:solidFill>
              <a:schemeClr val="tx1"/>
            </a:solidFill>
            <a:prstDash val="solid"/>
            <a:round/>
            <a:headEnd type="none" w="med" len="med"/>
            <a:tailEnd type="none" w="med" len="med"/>
          </a:ln>
          <a:effectLst/>
          <a:scene3d>
            <a:camera prst="orthographicFront">
              <a:rot lat="0" lon="0" rev="0"/>
            </a:camera>
            <a:lightRig rig="contrasting" dir="t">
              <a:rot lat="0" lon="0" rev="1500000"/>
            </a:lightRig>
          </a:scene3d>
          <a:sp3d prstMaterial="metal">
            <a:bevelT w="88900" h="88900"/>
          </a:sp3d>
        </p:spPr>
        <p:txBody>
          <a:bodyPr vert="horz" wrap="square" lIns="91440" tIns="45720" rIns="91440" bIns="45720" numCol="1" rtlCol="0" anchor="ctr" anchorCtr="0" compatLnSpc="1">
            <a:prstTxWarp prst="textNoShape">
              <a:avLst/>
            </a:prstTxWarp>
            <a:scene3d>
              <a:camera prst="orthographicFront"/>
              <a:lightRig rig="soft" dir="t">
                <a:rot lat="0" lon="0" rev="15600000"/>
              </a:lightRig>
            </a:scene3d>
            <a:sp3d extrusionH="57150" prstMaterial="softEdge">
              <a:bevelT w="25400" h="38100"/>
            </a:sp3d>
          </a:bodyPr>
          <a:lstStyle/>
          <a:p>
            <a:pPr marL="0" marR="0" indent="0" algn="ctr" defTabSz="914400" rtl="0" eaLnBrk="0" fontAlgn="base" latinLnBrk="0" hangingPunct="0">
              <a:lnSpc>
                <a:spcPct val="100000"/>
              </a:lnSpc>
              <a:spcBef>
                <a:spcPct val="0"/>
              </a:spcBef>
              <a:spcAft>
                <a:spcPct val="0"/>
              </a:spcAft>
              <a:buClrTx/>
              <a:buSzTx/>
              <a:buFontTx/>
              <a:buNone/>
              <a:tabLst/>
            </a:pPr>
            <a:r>
              <a:rPr lang="en-ZA" sz="2000" b="1" dirty="0">
                <a:ln>
                  <a:solidFill>
                    <a:schemeClr val="accent6">
                      <a:lumMod val="50000"/>
                    </a:schemeClr>
                  </a:solidFill>
                </a:ln>
                <a:solidFill>
                  <a:schemeClr val="accent4"/>
                </a:solidFill>
                <a:latin typeface="Footlight MT Light" panose="0204060206030A020304" pitchFamily="18" charset="0"/>
                <a:cs typeface="Myanmar Text" panose="020B0502040204020203" pitchFamily="34" charset="0"/>
              </a:rPr>
              <a:t>Strategic P</a:t>
            </a:r>
            <a:r>
              <a:rPr kumimoji="0" lang="en-ZA" sz="2000" b="1" i="0" u="none" strike="noStrike" normalizeH="0" baseline="0" dirty="0">
                <a:ln>
                  <a:solidFill>
                    <a:schemeClr val="accent6">
                      <a:lumMod val="50000"/>
                    </a:schemeClr>
                  </a:solidFill>
                </a:ln>
                <a:solidFill>
                  <a:schemeClr val="accent4"/>
                </a:solidFill>
                <a:latin typeface="Footlight MT Light" panose="0204060206030A020304" pitchFamily="18" charset="0"/>
                <a:cs typeface="Myanmar Text" panose="020B0502040204020203" pitchFamily="34" charset="0"/>
              </a:rPr>
              <a:t>lan (page 46)</a:t>
            </a:r>
          </a:p>
        </p:txBody>
      </p:sp>
      <p:sp>
        <p:nvSpPr>
          <p:cNvPr id="5" name="Slide Number Placeholder 4"/>
          <p:cNvSpPr>
            <a:spLocks noGrp="1"/>
          </p:cNvSpPr>
          <p:nvPr>
            <p:ph type="sldNum" sz="quarter" idx="10"/>
          </p:nvPr>
        </p:nvSpPr>
        <p:spPr/>
        <p:txBody>
          <a:bodyPr/>
          <a:lstStyle/>
          <a:p>
            <a:pPr>
              <a:defRPr/>
            </a:pPr>
            <a:fld id="{B43C6651-82A5-4EF5-ABA3-1B68CFFA7A21}" type="slidenum">
              <a:rPr lang="en-US" smtClean="0"/>
              <a:pPr>
                <a:defRPr/>
              </a:pPr>
              <a:t>7</a:t>
            </a:fld>
            <a:endParaRPr lang="en-US"/>
          </a:p>
        </p:txBody>
      </p:sp>
    </p:spTree>
    <p:extLst>
      <p:ext uri="{BB962C8B-B14F-4D97-AF65-F5344CB8AC3E}">
        <p14:creationId xmlns:p14="http://schemas.microsoft.com/office/powerpoint/2010/main" val="2731052944"/>
      </p:ext>
    </p:extLst>
  </p:cSld>
  <p:clrMapOvr>
    <a:masterClrMapping/>
  </p:clrMapOvr>
  <p:transition spd="slow">
    <p:rand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594994" y="6943"/>
            <a:ext cx="10972800" cy="914400"/>
          </a:xfrm>
        </p:spPr>
        <p:txBody>
          <a:bodyPr/>
          <a:lstStyle/>
          <a:p>
            <a:r>
              <a:rPr lang="en-ZA" sz="2800" u="sng" dirty="0">
                <a:solidFill>
                  <a:srgbClr val="003300"/>
                </a:solidFill>
              </a:rPr>
              <a:t>STRUCTURE AND COMPOSITION OF PROGRAMMES</a:t>
            </a:r>
          </a:p>
        </p:txBody>
      </p:sp>
      <p:sp>
        <p:nvSpPr>
          <p:cNvPr id="6" name="Rectangle 5"/>
          <p:cNvSpPr/>
          <p:nvPr/>
        </p:nvSpPr>
        <p:spPr bwMode="auto">
          <a:xfrm>
            <a:off x="286031" y="921344"/>
            <a:ext cx="3657600" cy="5699536"/>
          </a:xfrm>
          <a:prstGeom prst="rect">
            <a:avLst/>
          </a:prstGeom>
          <a:blipFill>
            <a:blip r:embed="rId2"/>
            <a:tile tx="0" ty="0" sx="100000" sy="100000" flip="none" algn="tl"/>
          </a:blipFill>
          <a:ln w="38100" cap="flat" cmpd="sng" algn="ctr">
            <a:solidFill>
              <a:schemeClr val="bg1">
                <a:lumMod val="50000"/>
              </a:schemeClr>
            </a:solidFill>
            <a:prstDash val="solid"/>
            <a:round/>
            <a:headEnd type="none" w="med" len="med"/>
            <a:tailEnd type="none" w="med" len="med"/>
          </a:ln>
          <a:effectLst>
            <a:outerShdw blurRad="50800" dist="38100" dir="8100000" algn="t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ZA" sz="2000" b="1" i="0" u="none" strike="noStrike" cap="none" normalizeH="0" baseline="0" dirty="0">
                <a:ln>
                  <a:noFill/>
                </a:ln>
                <a:solidFill>
                  <a:schemeClr val="tx1"/>
                </a:solidFill>
                <a:effectLst/>
              </a:rPr>
              <a:t>Programme 1: Administration</a:t>
            </a:r>
          </a:p>
          <a:p>
            <a:pPr marL="0" marR="0" indent="0" algn="l" defTabSz="914400" rtl="0" eaLnBrk="0" fontAlgn="base" latinLnBrk="0" hangingPunct="0">
              <a:lnSpc>
                <a:spcPct val="100000"/>
              </a:lnSpc>
              <a:spcBef>
                <a:spcPct val="0"/>
              </a:spcBef>
              <a:spcAft>
                <a:spcPct val="0"/>
              </a:spcAft>
              <a:buClrTx/>
              <a:buSzTx/>
              <a:buFontTx/>
              <a:buNone/>
              <a:tabLst/>
            </a:pPr>
            <a:endParaRPr kumimoji="0" lang="en-ZA" sz="2000" b="1" i="0" u="none" strike="noStrike" cap="none" normalizeH="0" baseline="0" dirty="0">
              <a:ln>
                <a:noFill/>
              </a:ln>
              <a:solidFill>
                <a:schemeClr val="tx1"/>
              </a:solidFill>
              <a:effectLst/>
            </a:endParaRPr>
          </a:p>
          <a:p>
            <a:pPr marL="342900" marR="0" indent="-342900" algn="l" defTabSz="914400" rtl="0" eaLnBrk="0" fontAlgn="base" latinLnBrk="0" hangingPunct="0">
              <a:lnSpc>
                <a:spcPct val="100000"/>
              </a:lnSpc>
              <a:spcBef>
                <a:spcPct val="0"/>
              </a:spcBef>
              <a:spcAft>
                <a:spcPts val="1200"/>
              </a:spcAft>
              <a:buClrTx/>
              <a:buSzTx/>
              <a:buFont typeface="Wingdings" panose="05000000000000000000" pitchFamily="2" charset="2"/>
              <a:buChar char="q"/>
              <a:tabLst/>
            </a:pPr>
            <a:r>
              <a:rPr lang="en-ZA" sz="1900" dirty="0"/>
              <a:t>Ministry</a:t>
            </a:r>
          </a:p>
          <a:p>
            <a:pPr marL="342900" marR="0" indent="-342900" algn="l" defTabSz="914400" rtl="0" eaLnBrk="0" fontAlgn="base" latinLnBrk="0" hangingPunct="0">
              <a:lnSpc>
                <a:spcPct val="100000"/>
              </a:lnSpc>
              <a:spcBef>
                <a:spcPct val="0"/>
              </a:spcBef>
              <a:spcAft>
                <a:spcPts val="1200"/>
              </a:spcAft>
              <a:buClrTx/>
              <a:buSzTx/>
              <a:buFont typeface="Wingdings" panose="05000000000000000000" pitchFamily="2" charset="2"/>
              <a:buChar char="q"/>
              <a:tabLst/>
            </a:pPr>
            <a:r>
              <a:rPr kumimoji="0" lang="en-ZA" sz="1900" b="0" i="0" u="none" strike="noStrike" cap="none" normalizeH="0" baseline="0" dirty="0">
                <a:ln>
                  <a:noFill/>
                </a:ln>
                <a:solidFill>
                  <a:schemeClr val="tx1"/>
                </a:solidFill>
                <a:effectLst/>
              </a:rPr>
              <a:t>Department Management</a:t>
            </a:r>
          </a:p>
          <a:p>
            <a:pPr marL="342900" marR="0" indent="-342900" algn="l" defTabSz="914400" rtl="0" eaLnBrk="0" fontAlgn="base" latinLnBrk="0" hangingPunct="0">
              <a:lnSpc>
                <a:spcPct val="100000"/>
              </a:lnSpc>
              <a:spcBef>
                <a:spcPct val="0"/>
              </a:spcBef>
              <a:spcAft>
                <a:spcPts val="1200"/>
              </a:spcAft>
              <a:buClrTx/>
              <a:buSzTx/>
              <a:buFont typeface="Wingdings" panose="05000000000000000000" pitchFamily="2" charset="2"/>
              <a:buChar char="q"/>
              <a:tabLst/>
            </a:pPr>
            <a:r>
              <a:rPr lang="en-ZA" sz="1900" dirty="0"/>
              <a:t>Audit Services</a:t>
            </a:r>
          </a:p>
          <a:p>
            <a:pPr marL="342900" marR="0" indent="-342900" algn="l" defTabSz="914400" rtl="0" eaLnBrk="0" fontAlgn="base" latinLnBrk="0" hangingPunct="0">
              <a:lnSpc>
                <a:spcPct val="100000"/>
              </a:lnSpc>
              <a:spcBef>
                <a:spcPct val="0"/>
              </a:spcBef>
              <a:spcAft>
                <a:spcPts val="1200"/>
              </a:spcAft>
              <a:buClrTx/>
              <a:buSzTx/>
              <a:buFont typeface="Wingdings" panose="05000000000000000000" pitchFamily="2" charset="2"/>
              <a:buChar char="q"/>
              <a:tabLst/>
            </a:pPr>
            <a:r>
              <a:rPr kumimoji="0" lang="en-ZA" sz="1900" b="0" i="0" u="none" strike="noStrike" cap="none" normalizeH="0" baseline="0" dirty="0">
                <a:ln>
                  <a:noFill/>
                </a:ln>
                <a:solidFill>
                  <a:schemeClr val="tx1"/>
                </a:solidFill>
                <a:effectLst/>
              </a:rPr>
              <a:t>Financial Management</a:t>
            </a:r>
          </a:p>
          <a:p>
            <a:pPr marL="342900" marR="0" indent="-342900" algn="l" defTabSz="914400" rtl="0" eaLnBrk="0" fontAlgn="base" latinLnBrk="0" hangingPunct="0">
              <a:lnSpc>
                <a:spcPct val="100000"/>
              </a:lnSpc>
              <a:spcBef>
                <a:spcPct val="0"/>
              </a:spcBef>
              <a:spcAft>
                <a:spcPts val="1200"/>
              </a:spcAft>
              <a:buClrTx/>
              <a:buSzTx/>
              <a:buFont typeface="Wingdings" panose="05000000000000000000" pitchFamily="2" charset="2"/>
              <a:buChar char="q"/>
              <a:tabLst/>
            </a:pPr>
            <a:r>
              <a:rPr lang="en-ZA" sz="1900" dirty="0"/>
              <a:t>Corporate Management</a:t>
            </a:r>
          </a:p>
          <a:p>
            <a:pPr marL="342900" marR="0" indent="-342900" algn="l" defTabSz="914400" rtl="0" eaLnBrk="0" fontAlgn="base" latinLnBrk="0" hangingPunct="0">
              <a:lnSpc>
                <a:spcPct val="100000"/>
              </a:lnSpc>
              <a:spcBef>
                <a:spcPct val="0"/>
              </a:spcBef>
              <a:spcAft>
                <a:spcPts val="1200"/>
              </a:spcAft>
              <a:buClrTx/>
              <a:buSzTx/>
              <a:buFont typeface="Wingdings" panose="05000000000000000000" pitchFamily="2" charset="2"/>
              <a:buChar char="q"/>
              <a:tabLst/>
            </a:pPr>
            <a:r>
              <a:rPr kumimoji="0" lang="en-ZA" sz="1900" b="0" i="0" u="none" strike="noStrike" cap="none" normalizeH="0" baseline="0" dirty="0">
                <a:ln>
                  <a:noFill/>
                </a:ln>
                <a:solidFill>
                  <a:schemeClr val="tx1"/>
                </a:solidFill>
                <a:effectLst/>
              </a:rPr>
              <a:t>Diplomatic Training, Research and Development</a:t>
            </a:r>
          </a:p>
          <a:p>
            <a:pPr marL="342900" marR="0" indent="-342900" algn="l" defTabSz="914400" rtl="0" eaLnBrk="0" fontAlgn="base" latinLnBrk="0" hangingPunct="0">
              <a:lnSpc>
                <a:spcPct val="100000"/>
              </a:lnSpc>
              <a:spcBef>
                <a:spcPct val="0"/>
              </a:spcBef>
              <a:spcAft>
                <a:spcPts val="1200"/>
              </a:spcAft>
              <a:buClrTx/>
              <a:buSzTx/>
              <a:buFont typeface="Wingdings" panose="05000000000000000000" pitchFamily="2" charset="2"/>
              <a:buChar char="q"/>
              <a:tabLst/>
            </a:pPr>
            <a:r>
              <a:rPr lang="en-ZA" sz="1900" dirty="0"/>
              <a:t>Foreign Fixed Assets Management</a:t>
            </a:r>
          </a:p>
          <a:p>
            <a:pPr marL="342900" marR="0" indent="-342900" algn="l" defTabSz="914400" rtl="0" eaLnBrk="0" fontAlgn="base" latinLnBrk="0" hangingPunct="0">
              <a:lnSpc>
                <a:spcPct val="100000"/>
              </a:lnSpc>
              <a:spcBef>
                <a:spcPct val="0"/>
              </a:spcBef>
              <a:spcAft>
                <a:spcPts val="1200"/>
              </a:spcAft>
              <a:buClrTx/>
              <a:buSzTx/>
              <a:buFont typeface="Wingdings" panose="05000000000000000000" pitchFamily="2" charset="2"/>
              <a:buChar char="q"/>
              <a:tabLst/>
            </a:pPr>
            <a:r>
              <a:rPr kumimoji="0" lang="en-ZA" sz="1900" b="0" i="0" u="none" strike="noStrike" cap="none" normalizeH="0" baseline="0" dirty="0">
                <a:ln>
                  <a:noFill/>
                </a:ln>
                <a:solidFill>
                  <a:schemeClr val="tx1"/>
                </a:solidFill>
                <a:effectLst/>
              </a:rPr>
              <a:t>Office Accommodation</a:t>
            </a:r>
          </a:p>
          <a:p>
            <a:pPr marL="342900" marR="0" indent="-342900" algn="l" defTabSz="914400" rtl="0" eaLnBrk="0" fontAlgn="base" latinLnBrk="0" hangingPunct="0">
              <a:lnSpc>
                <a:spcPct val="100000"/>
              </a:lnSpc>
              <a:spcBef>
                <a:spcPct val="0"/>
              </a:spcBef>
              <a:spcAft>
                <a:spcPts val="1200"/>
              </a:spcAft>
              <a:buClrTx/>
              <a:buSzTx/>
              <a:buFont typeface="Wingdings" panose="05000000000000000000" pitchFamily="2" charset="2"/>
              <a:buChar char="q"/>
              <a:tabLst/>
            </a:pPr>
            <a:r>
              <a:rPr lang="en-ZA" sz="1900" dirty="0"/>
              <a:t>Office of the Chief State Law Adviser</a:t>
            </a:r>
            <a:endParaRPr kumimoji="0" lang="en-ZA" sz="1900" b="0" i="0" u="none" strike="noStrike" cap="none" normalizeH="0" baseline="0" dirty="0">
              <a:ln>
                <a:noFill/>
              </a:ln>
              <a:solidFill>
                <a:schemeClr val="tx1"/>
              </a:solidFill>
              <a:effectLst/>
            </a:endParaRPr>
          </a:p>
        </p:txBody>
      </p:sp>
      <p:sp>
        <p:nvSpPr>
          <p:cNvPr id="7" name="Rectangle 6"/>
          <p:cNvSpPr/>
          <p:nvPr/>
        </p:nvSpPr>
        <p:spPr bwMode="auto">
          <a:xfrm>
            <a:off x="8031111" y="1523420"/>
            <a:ext cx="3657600" cy="3231460"/>
          </a:xfrm>
          <a:prstGeom prst="rect">
            <a:avLst/>
          </a:prstGeom>
          <a:blipFill>
            <a:blip r:embed="rId2"/>
            <a:tile tx="0" ty="0" sx="100000" sy="100000" flip="none" algn="tl"/>
          </a:blipFill>
          <a:ln w="38100">
            <a:solidFill>
              <a:schemeClr val="bg1">
                <a:lumMod val="50000"/>
              </a:schemeClr>
            </a:solidFill>
            <a:headEnd type="none" w="med" len="med"/>
            <a:tailEnd type="none" w="med" len="med"/>
          </a:ln>
          <a:effectLst>
            <a:outerShdw blurRad="50800" dist="38100" dir="8100000" algn="tr" rotWithShape="0">
              <a:prstClr val="black">
                <a:alpha val="40000"/>
              </a:prstClr>
            </a:outerShdw>
          </a:effectLst>
        </p:spPr>
        <p:style>
          <a:lnRef idx="1">
            <a:schemeClr val="accent5"/>
          </a:lnRef>
          <a:fillRef idx="3">
            <a:schemeClr val="accent5"/>
          </a:fillRef>
          <a:effectRef idx="2">
            <a:schemeClr val="accent5"/>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ZA" sz="2000" b="1" i="0" u="none" strike="noStrike" cap="none" normalizeH="0" baseline="0" dirty="0">
                <a:ln>
                  <a:noFill/>
                </a:ln>
                <a:solidFill>
                  <a:schemeClr val="tx1"/>
                </a:solidFill>
                <a:effectLst/>
              </a:rPr>
              <a:t>Programme 3: </a:t>
            </a:r>
          </a:p>
          <a:p>
            <a:pPr marL="0" marR="0" indent="0" algn="l" defTabSz="914400" rtl="0" eaLnBrk="0" fontAlgn="base" latinLnBrk="0" hangingPunct="0">
              <a:lnSpc>
                <a:spcPct val="100000"/>
              </a:lnSpc>
              <a:spcBef>
                <a:spcPct val="0"/>
              </a:spcBef>
              <a:spcAft>
                <a:spcPct val="0"/>
              </a:spcAft>
              <a:buClrTx/>
              <a:buSzTx/>
              <a:buFontTx/>
              <a:buNone/>
              <a:tabLst/>
            </a:pPr>
            <a:r>
              <a:rPr kumimoji="0" lang="en-ZA" sz="2000" b="1" i="0" u="none" strike="noStrike" cap="none" normalizeH="0" baseline="0" dirty="0">
                <a:ln>
                  <a:noFill/>
                </a:ln>
                <a:solidFill>
                  <a:schemeClr val="tx1"/>
                </a:solidFill>
                <a:effectLst/>
              </a:rPr>
              <a:t>International Cooperation</a:t>
            </a:r>
          </a:p>
          <a:p>
            <a:pPr marL="0" marR="0" indent="0" algn="l" defTabSz="914400" rtl="0" eaLnBrk="0" fontAlgn="base" latinLnBrk="0" hangingPunct="0">
              <a:lnSpc>
                <a:spcPct val="100000"/>
              </a:lnSpc>
              <a:spcBef>
                <a:spcPct val="0"/>
              </a:spcBef>
              <a:spcAft>
                <a:spcPct val="0"/>
              </a:spcAft>
              <a:buClrTx/>
              <a:buSzTx/>
              <a:buFontTx/>
              <a:buNone/>
              <a:tabLst/>
            </a:pPr>
            <a:endParaRPr kumimoji="0" lang="en-ZA" sz="2000" b="1" i="0" u="none" strike="noStrike" cap="none" normalizeH="0" baseline="0" dirty="0">
              <a:ln>
                <a:noFill/>
              </a:ln>
              <a:solidFill>
                <a:schemeClr val="tx1"/>
              </a:solidFill>
              <a:effectLst/>
            </a:endParaRPr>
          </a:p>
          <a:p>
            <a:pPr marL="342900" marR="0" indent="-342900" algn="l" defTabSz="914400" rtl="0" eaLnBrk="0" fontAlgn="base" latinLnBrk="0" hangingPunct="0">
              <a:lnSpc>
                <a:spcPct val="100000"/>
              </a:lnSpc>
              <a:spcAft>
                <a:spcPts val="1200"/>
              </a:spcAft>
              <a:buClrTx/>
              <a:buSzTx/>
              <a:buFont typeface="Wingdings" panose="05000000000000000000" pitchFamily="2" charset="2"/>
              <a:buChar char="q"/>
              <a:tabLst/>
            </a:pPr>
            <a:r>
              <a:rPr lang="en-ZA" sz="1900" dirty="0">
                <a:solidFill>
                  <a:schemeClr val="tx1"/>
                </a:solidFill>
              </a:rPr>
              <a:t>System of Global Governance</a:t>
            </a:r>
          </a:p>
          <a:p>
            <a:pPr marL="342900" marR="0" indent="-342900" algn="l" defTabSz="914400" rtl="0" eaLnBrk="0" fontAlgn="base" latinLnBrk="0" hangingPunct="0">
              <a:lnSpc>
                <a:spcPct val="100000"/>
              </a:lnSpc>
              <a:spcAft>
                <a:spcPts val="1200"/>
              </a:spcAft>
              <a:buClrTx/>
              <a:buSzTx/>
              <a:buFont typeface="Wingdings" panose="05000000000000000000" pitchFamily="2" charset="2"/>
              <a:buChar char="q"/>
              <a:tabLst/>
            </a:pPr>
            <a:r>
              <a:rPr kumimoji="0" lang="en-ZA" sz="1900" b="0" i="0" u="none" strike="noStrike" cap="none" normalizeH="0" baseline="0" dirty="0">
                <a:ln>
                  <a:noFill/>
                </a:ln>
                <a:solidFill>
                  <a:schemeClr val="tx1"/>
                </a:solidFill>
                <a:effectLst/>
              </a:rPr>
              <a:t>Continental Cooperation</a:t>
            </a:r>
          </a:p>
          <a:p>
            <a:pPr marL="342900" marR="0" indent="-342900" algn="l" defTabSz="914400" rtl="0" eaLnBrk="0" fontAlgn="base" latinLnBrk="0" hangingPunct="0">
              <a:lnSpc>
                <a:spcPct val="100000"/>
              </a:lnSpc>
              <a:spcAft>
                <a:spcPts val="1200"/>
              </a:spcAft>
              <a:buClrTx/>
              <a:buSzTx/>
              <a:buFont typeface="Wingdings" panose="05000000000000000000" pitchFamily="2" charset="2"/>
              <a:buChar char="q"/>
              <a:tabLst/>
            </a:pPr>
            <a:r>
              <a:rPr lang="en-ZA" sz="1900" dirty="0">
                <a:solidFill>
                  <a:schemeClr val="tx1"/>
                </a:solidFill>
              </a:rPr>
              <a:t>South-South Cooperation</a:t>
            </a:r>
          </a:p>
          <a:p>
            <a:pPr marL="342900" marR="0" indent="-342900" algn="l" defTabSz="914400" rtl="0" eaLnBrk="0" fontAlgn="base" latinLnBrk="0" hangingPunct="0">
              <a:lnSpc>
                <a:spcPct val="100000"/>
              </a:lnSpc>
              <a:spcAft>
                <a:spcPts val="1200"/>
              </a:spcAft>
              <a:buClrTx/>
              <a:buSzTx/>
              <a:buFont typeface="Wingdings" panose="05000000000000000000" pitchFamily="2" charset="2"/>
              <a:buChar char="q"/>
              <a:tabLst/>
            </a:pPr>
            <a:r>
              <a:rPr kumimoji="0" lang="en-ZA" sz="1900" b="0" i="0" u="none" strike="noStrike" cap="none" normalizeH="0" baseline="0" dirty="0">
                <a:ln>
                  <a:noFill/>
                </a:ln>
                <a:solidFill>
                  <a:schemeClr val="tx1"/>
                </a:solidFill>
                <a:effectLst/>
              </a:rPr>
              <a:t>North-South Dialogue</a:t>
            </a:r>
          </a:p>
        </p:txBody>
      </p:sp>
      <p:sp>
        <p:nvSpPr>
          <p:cNvPr id="8" name="Rectangle 7"/>
          <p:cNvSpPr/>
          <p:nvPr/>
        </p:nvSpPr>
        <p:spPr bwMode="auto">
          <a:xfrm>
            <a:off x="8031111" y="5024260"/>
            <a:ext cx="3657600" cy="1565941"/>
          </a:xfrm>
          <a:prstGeom prst="rect">
            <a:avLst/>
          </a:prstGeom>
          <a:blipFill>
            <a:blip r:embed="rId2"/>
            <a:tile tx="0" ty="0" sx="100000" sy="100000" flip="none" algn="tl"/>
          </a:blipFill>
          <a:ln w="38100">
            <a:solidFill>
              <a:schemeClr val="bg1">
                <a:lumMod val="50000"/>
              </a:schemeClr>
            </a:solidFill>
            <a:headEnd type="none" w="med" len="med"/>
            <a:tailEnd type="none" w="med" len="med"/>
          </a:ln>
          <a:effectLst>
            <a:outerShdw blurRad="50800" dist="38100" dir="8100000" algn="tr" rotWithShape="0">
              <a:prstClr val="black">
                <a:alpha val="40000"/>
              </a:prstClr>
            </a:outerShdw>
          </a:effectLst>
        </p:spPr>
        <p:style>
          <a:lnRef idx="1">
            <a:schemeClr val="accent5"/>
          </a:lnRef>
          <a:fillRef idx="3">
            <a:schemeClr val="accent5"/>
          </a:fillRef>
          <a:effectRef idx="2">
            <a:schemeClr val="accent5"/>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ZA" sz="2000" b="1" i="0" u="none" strike="noStrike" cap="none" normalizeH="0" baseline="0" dirty="0">
                <a:ln>
                  <a:noFill/>
                </a:ln>
                <a:solidFill>
                  <a:schemeClr val="tx1"/>
                </a:solidFill>
                <a:effectLst/>
              </a:rPr>
              <a:t>Programme 4: </a:t>
            </a:r>
          </a:p>
          <a:p>
            <a:pPr marL="0" marR="0" indent="0" algn="l" defTabSz="914400" rtl="0" eaLnBrk="0" fontAlgn="base" latinLnBrk="0" hangingPunct="0">
              <a:lnSpc>
                <a:spcPct val="100000"/>
              </a:lnSpc>
              <a:spcBef>
                <a:spcPct val="0"/>
              </a:spcBef>
              <a:spcAft>
                <a:spcPct val="0"/>
              </a:spcAft>
              <a:buClrTx/>
              <a:buSzTx/>
              <a:buFontTx/>
              <a:buNone/>
              <a:tabLst/>
            </a:pPr>
            <a:r>
              <a:rPr kumimoji="0" lang="en-ZA" sz="2000" b="1" i="0" u="none" strike="noStrike" cap="none" normalizeH="0" baseline="0" dirty="0">
                <a:ln>
                  <a:noFill/>
                </a:ln>
                <a:solidFill>
                  <a:schemeClr val="tx1"/>
                </a:solidFill>
                <a:effectLst/>
              </a:rPr>
              <a:t>- Public Diplomacy</a:t>
            </a:r>
          </a:p>
          <a:p>
            <a:pPr marL="0" marR="0" indent="0" algn="l" defTabSz="914400" rtl="0" eaLnBrk="0" fontAlgn="base" latinLnBrk="0" hangingPunct="0">
              <a:lnSpc>
                <a:spcPct val="100000"/>
              </a:lnSpc>
              <a:spcBef>
                <a:spcPct val="0"/>
              </a:spcBef>
              <a:spcAft>
                <a:spcPct val="0"/>
              </a:spcAft>
              <a:buClrTx/>
              <a:buSzTx/>
              <a:buFontTx/>
              <a:buNone/>
              <a:tabLst/>
            </a:pPr>
            <a:r>
              <a:rPr kumimoji="0" lang="en-ZA" sz="2000" b="1" i="0" u="none" strike="noStrike" cap="none" normalizeH="0" baseline="0" dirty="0">
                <a:ln>
                  <a:noFill/>
                </a:ln>
                <a:solidFill>
                  <a:schemeClr val="tx1"/>
                </a:solidFill>
                <a:effectLst/>
              </a:rPr>
              <a:t>- State Protocol and Consular</a:t>
            </a:r>
            <a:r>
              <a:rPr kumimoji="0" lang="en-ZA" sz="2000" b="1" i="0" u="none" strike="noStrike" cap="none" normalizeH="0" dirty="0">
                <a:ln>
                  <a:noFill/>
                </a:ln>
                <a:solidFill>
                  <a:schemeClr val="tx1"/>
                </a:solidFill>
                <a:effectLst/>
              </a:rPr>
              <a:t> Services</a:t>
            </a:r>
            <a:endParaRPr kumimoji="0" lang="en-ZA" sz="2000" b="1" i="0" u="none" strike="noStrike" cap="none" normalizeH="0" baseline="0" dirty="0">
              <a:ln>
                <a:noFill/>
              </a:ln>
              <a:solidFill>
                <a:schemeClr val="tx1"/>
              </a:solidFill>
              <a:effectLst/>
            </a:endParaRPr>
          </a:p>
        </p:txBody>
      </p:sp>
      <p:sp>
        <p:nvSpPr>
          <p:cNvPr id="9" name="Rectangle 8"/>
          <p:cNvSpPr/>
          <p:nvPr/>
        </p:nvSpPr>
        <p:spPr bwMode="auto">
          <a:xfrm>
            <a:off x="4158571" y="1250310"/>
            <a:ext cx="3657600" cy="3166782"/>
          </a:xfrm>
          <a:prstGeom prst="rect">
            <a:avLst/>
          </a:prstGeom>
          <a:blipFill>
            <a:blip r:embed="rId2"/>
            <a:tile tx="0" ty="0" sx="100000" sy="100000" flip="none" algn="tl"/>
          </a:blipFill>
          <a:ln w="38100" cap="flat" cmpd="sng" algn="ctr">
            <a:solidFill>
              <a:schemeClr val="bg1">
                <a:lumMod val="50000"/>
              </a:schemeClr>
            </a:solidFill>
            <a:prstDash val="solid"/>
            <a:round/>
            <a:headEnd type="none" w="med" len="med"/>
            <a:tailEnd type="none" w="med" len="med"/>
          </a:ln>
          <a:effectLst>
            <a:outerShdw blurRad="50800" dist="38100" dir="8100000" algn="t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ZA" sz="2000" b="1" i="0" u="none" strike="noStrike" cap="none" normalizeH="0" baseline="0" dirty="0">
                <a:ln>
                  <a:noFill/>
                </a:ln>
                <a:solidFill>
                  <a:schemeClr val="tx1"/>
                </a:solidFill>
                <a:effectLst/>
              </a:rPr>
              <a:t>Programme 2: </a:t>
            </a:r>
          </a:p>
          <a:p>
            <a:pPr marL="0" marR="0" indent="0" algn="l" defTabSz="914400" rtl="0" eaLnBrk="0" fontAlgn="base" latinLnBrk="0" hangingPunct="0">
              <a:lnSpc>
                <a:spcPct val="100000"/>
              </a:lnSpc>
              <a:spcBef>
                <a:spcPct val="0"/>
              </a:spcBef>
              <a:spcAft>
                <a:spcPct val="0"/>
              </a:spcAft>
              <a:buClrTx/>
              <a:buSzTx/>
              <a:buFontTx/>
              <a:buNone/>
              <a:tabLst/>
            </a:pPr>
            <a:r>
              <a:rPr kumimoji="0" lang="en-ZA" sz="2000" b="1" i="0" u="none" strike="noStrike" cap="none" normalizeH="0" baseline="0" dirty="0">
                <a:ln>
                  <a:noFill/>
                </a:ln>
                <a:solidFill>
                  <a:schemeClr val="tx1"/>
                </a:solidFill>
                <a:effectLst/>
              </a:rPr>
              <a:t>International Relations</a:t>
            </a:r>
          </a:p>
          <a:p>
            <a:pPr marL="0" marR="0" indent="0" algn="l" defTabSz="914400" rtl="0" eaLnBrk="0" fontAlgn="base" latinLnBrk="0" hangingPunct="0">
              <a:lnSpc>
                <a:spcPct val="100000"/>
              </a:lnSpc>
              <a:spcBef>
                <a:spcPct val="0"/>
              </a:spcBef>
              <a:spcAft>
                <a:spcPct val="0"/>
              </a:spcAft>
              <a:buClrTx/>
              <a:buSzTx/>
              <a:buFontTx/>
              <a:buNone/>
              <a:tabLst/>
            </a:pPr>
            <a:endParaRPr kumimoji="0" lang="en-ZA" sz="2000" b="1" i="0" u="none" strike="noStrike" cap="none" normalizeH="0" baseline="0" dirty="0">
              <a:ln>
                <a:noFill/>
              </a:ln>
              <a:solidFill>
                <a:schemeClr val="tx1"/>
              </a:solidFill>
              <a:effectLst/>
            </a:endParaRPr>
          </a:p>
          <a:p>
            <a:pPr marL="342900" marR="0" indent="-342900" algn="l" defTabSz="914400" rtl="0" eaLnBrk="0" fontAlgn="base" latinLnBrk="0" hangingPunct="0">
              <a:lnSpc>
                <a:spcPct val="100000"/>
              </a:lnSpc>
              <a:spcBef>
                <a:spcPct val="0"/>
              </a:spcBef>
              <a:spcAft>
                <a:spcPts val="1200"/>
              </a:spcAft>
              <a:buClrTx/>
              <a:buSzTx/>
              <a:buFont typeface="Wingdings" panose="05000000000000000000" pitchFamily="2" charset="2"/>
              <a:buChar char="q"/>
              <a:tabLst/>
            </a:pPr>
            <a:r>
              <a:rPr kumimoji="0" lang="en-ZA" sz="1900" b="0" i="0" u="none" strike="noStrike" cap="none" normalizeH="0" baseline="0" dirty="0">
                <a:ln>
                  <a:noFill/>
                </a:ln>
                <a:solidFill>
                  <a:schemeClr val="tx1"/>
                </a:solidFill>
                <a:effectLst/>
              </a:rPr>
              <a:t>Africa</a:t>
            </a:r>
          </a:p>
          <a:p>
            <a:pPr marL="342900" marR="0" indent="-342900" algn="l" defTabSz="914400" rtl="0" eaLnBrk="0" fontAlgn="base" latinLnBrk="0" hangingPunct="0">
              <a:lnSpc>
                <a:spcPct val="100000"/>
              </a:lnSpc>
              <a:spcBef>
                <a:spcPct val="0"/>
              </a:spcBef>
              <a:spcAft>
                <a:spcPts val="1200"/>
              </a:spcAft>
              <a:buClrTx/>
              <a:buSzTx/>
              <a:buFont typeface="Wingdings" panose="05000000000000000000" pitchFamily="2" charset="2"/>
              <a:buChar char="q"/>
              <a:tabLst/>
            </a:pPr>
            <a:r>
              <a:rPr lang="en-ZA" sz="1900" dirty="0"/>
              <a:t>Asia and the Middle East</a:t>
            </a:r>
          </a:p>
          <a:p>
            <a:pPr marL="342900" marR="0" indent="-342900" algn="l" defTabSz="914400" rtl="0" eaLnBrk="0" fontAlgn="base" latinLnBrk="0" hangingPunct="0">
              <a:lnSpc>
                <a:spcPct val="100000"/>
              </a:lnSpc>
              <a:spcBef>
                <a:spcPct val="0"/>
              </a:spcBef>
              <a:spcAft>
                <a:spcPts val="1200"/>
              </a:spcAft>
              <a:buClrTx/>
              <a:buSzTx/>
              <a:buFont typeface="Wingdings" panose="05000000000000000000" pitchFamily="2" charset="2"/>
              <a:buChar char="q"/>
              <a:tabLst/>
            </a:pPr>
            <a:r>
              <a:rPr kumimoji="0" lang="en-ZA" sz="1900" b="0" i="0" u="none" strike="noStrike" cap="none" normalizeH="0" baseline="0" dirty="0">
                <a:ln>
                  <a:noFill/>
                </a:ln>
                <a:solidFill>
                  <a:schemeClr val="tx1"/>
                </a:solidFill>
                <a:effectLst/>
              </a:rPr>
              <a:t>Americas and the Caribbean and Europe</a:t>
            </a:r>
          </a:p>
          <a:p>
            <a:pPr marL="342900" marR="0" indent="-342900" algn="l" defTabSz="914400" rtl="0" eaLnBrk="0" fontAlgn="base" latinLnBrk="0" hangingPunct="0">
              <a:lnSpc>
                <a:spcPct val="100000"/>
              </a:lnSpc>
              <a:spcBef>
                <a:spcPct val="0"/>
              </a:spcBef>
              <a:spcAft>
                <a:spcPts val="1200"/>
              </a:spcAft>
              <a:buClrTx/>
              <a:buSzTx/>
              <a:buFont typeface="Wingdings" panose="05000000000000000000" pitchFamily="2" charset="2"/>
              <a:buChar char="q"/>
              <a:tabLst/>
            </a:pPr>
            <a:r>
              <a:rPr lang="en-ZA" sz="1900" dirty="0"/>
              <a:t>Regional Integration</a:t>
            </a:r>
            <a:endParaRPr kumimoji="0" lang="en-ZA" sz="1900" b="0" i="0" u="none" strike="noStrike" cap="none" normalizeH="0" baseline="0" dirty="0">
              <a:ln>
                <a:noFill/>
              </a:ln>
              <a:solidFill>
                <a:schemeClr val="tx1"/>
              </a:solidFill>
              <a:effectLst/>
            </a:endParaRPr>
          </a:p>
        </p:txBody>
      </p:sp>
      <p:sp>
        <p:nvSpPr>
          <p:cNvPr id="10" name="Rectangle 9"/>
          <p:cNvSpPr/>
          <p:nvPr/>
        </p:nvSpPr>
        <p:spPr bwMode="auto">
          <a:xfrm>
            <a:off x="4158571" y="4746059"/>
            <a:ext cx="3657600" cy="1846549"/>
          </a:xfrm>
          <a:prstGeom prst="rect">
            <a:avLst/>
          </a:prstGeom>
          <a:blipFill>
            <a:blip r:embed="rId2"/>
            <a:tile tx="0" ty="0" sx="100000" sy="100000" flip="none" algn="tl"/>
          </a:blipFill>
          <a:ln w="38100" cap="flat" cmpd="sng" algn="ctr">
            <a:solidFill>
              <a:schemeClr val="bg1">
                <a:lumMod val="50000"/>
              </a:schemeClr>
            </a:solidFill>
            <a:prstDash val="solid"/>
            <a:round/>
            <a:headEnd type="none" w="med" len="med"/>
            <a:tailEnd type="none" w="med" len="med"/>
          </a:ln>
          <a:effectLst>
            <a:outerShdw blurRad="50800" dist="38100" dir="8100000" algn="t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ZA" sz="2000" b="1" i="0" u="none" strike="noStrike" cap="none" normalizeH="0" baseline="0" dirty="0">
                <a:ln>
                  <a:noFill/>
                </a:ln>
                <a:solidFill>
                  <a:schemeClr val="tx1"/>
                </a:solidFill>
                <a:effectLst/>
              </a:rPr>
              <a:t>Programme 5: </a:t>
            </a:r>
          </a:p>
          <a:p>
            <a:pPr marL="0" marR="0" indent="0" algn="l" defTabSz="914400" rtl="0" eaLnBrk="0" fontAlgn="base" latinLnBrk="0" hangingPunct="0">
              <a:lnSpc>
                <a:spcPct val="100000"/>
              </a:lnSpc>
              <a:spcBef>
                <a:spcPct val="0"/>
              </a:spcBef>
              <a:spcAft>
                <a:spcPct val="0"/>
              </a:spcAft>
              <a:buClrTx/>
              <a:buSzTx/>
              <a:buFontTx/>
              <a:buNone/>
              <a:tabLst/>
            </a:pPr>
            <a:r>
              <a:rPr kumimoji="0" lang="en-ZA" sz="2000" b="1" i="0" u="none" strike="noStrike" cap="none" normalizeH="0" baseline="0" dirty="0">
                <a:ln>
                  <a:noFill/>
                </a:ln>
                <a:solidFill>
                  <a:schemeClr val="tx1"/>
                </a:solidFill>
                <a:effectLst/>
              </a:rPr>
              <a:t>International Transfers</a:t>
            </a:r>
          </a:p>
          <a:p>
            <a:pPr marL="0" marR="0" indent="0" algn="l" defTabSz="914400" rtl="0" eaLnBrk="0" fontAlgn="base" latinLnBrk="0" hangingPunct="0">
              <a:lnSpc>
                <a:spcPct val="100000"/>
              </a:lnSpc>
              <a:spcBef>
                <a:spcPct val="0"/>
              </a:spcBef>
              <a:spcAft>
                <a:spcPct val="0"/>
              </a:spcAft>
              <a:buClrTx/>
              <a:buSzTx/>
              <a:buFontTx/>
              <a:buNone/>
              <a:tabLst/>
            </a:pPr>
            <a:endParaRPr kumimoji="0" lang="en-ZA" sz="2000" b="1" i="0" u="none" strike="noStrike" cap="none" normalizeH="0" baseline="0" dirty="0">
              <a:ln>
                <a:noFill/>
              </a:ln>
              <a:solidFill>
                <a:schemeClr val="tx1"/>
              </a:solidFill>
              <a:effectLst/>
            </a:endParaRPr>
          </a:p>
          <a:p>
            <a:pPr marL="342900" marR="0" indent="-342900" algn="l" defTabSz="914400" rtl="0" eaLnBrk="0" fontAlgn="base" latinLnBrk="0" hangingPunct="0">
              <a:lnSpc>
                <a:spcPct val="100000"/>
              </a:lnSpc>
              <a:spcBef>
                <a:spcPct val="0"/>
              </a:spcBef>
              <a:spcAft>
                <a:spcPts val="1200"/>
              </a:spcAft>
              <a:buClrTx/>
              <a:buSzTx/>
              <a:buFont typeface="Wingdings" panose="05000000000000000000" pitchFamily="2" charset="2"/>
              <a:buChar char="q"/>
              <a:tabLst/>
            </a:pPr>
            <a:r>
              <a:rPr lang="en-ZA" sz="2000" dirty="0"/>
              <a:t>Departmental Agencies</a:t>
            </a:r>
          </a:p>
          <a:p>
            <a:pPr marL="342900" marR="0" indent="-342900" algn="l" defTabSz="914400" rtl="0" eaLnBrk="0" fontAlgn="base" latinLnBrk="0" hangingPunct="0">
              <a:lnSpc>
                <a:spcPct val="100000"/>
              </a:lnSpc>
              <a:spcBef>
                <a:spcPct val="0"/>
              </a:spcBef>
              <a:spcAft>
                <a:spcPts val="1200"/>
              </a:spcAft>
              <a:buClrTx/>
              <a:buSzTx/>
              <a:buFont typeface="Wingdings" panose="05000000000000000000" pitchFamily="2" charset="2"/>
              <a:buChar char="q"/>
              <a:tabLst/>
            </a:pPr>
            <a:r>
              <a:rPr kumimoji="0" lang="en-ZA" sz="2000" b="0" i="0" u="none" strike="noStrike" cap="none" normalizeH="0" baseline="0" dirty="0">
                <a:ln>
                  <a:noFill/>
                </a:ln>
                <a:solidFill>
                  <a:schemeClr val="tx1"/>
                </a:solidFill>
                <a:effectLst/>
              </a:rPr>
              <a:t>Membership Contribution</a:t>
            </a:r>
          </a:p>
        </p:txBody>
      </p:sp>
      <p:sp>
        <p:nvSpPr>
          <p:cNvPr id="2" name="Slide Number Placeholder 1"/>
          <p:cNvSpPr>
            <a:spLocks noGrp="1"/>
          </p:cNvSpPr>
          <p:nvPr>
            <p:ph type="sldNum" sz="quarter" idx="10"/>
          </p:nvPr>
        </p:nvSpPr>
        <p:spPr/>
        <p:txBody>
          <a:bodyPr/>
          <a:lstStyle/>
          <a:p>
            <a:pPr>
              <a:defRPr/>
            </a:pPr>
            <a:fld id="{406127B8-DC82-48CD-BFAB-CB6227956533}" type="slidenum">
              <a:rPr lang="en-US" smtClean="0"/>
              <a:pPr>
                <a:defRPr/>
              </a:pPr>
              <a:t>8</a:t>
            </a:fld>
            <a:endParaRPr lang="en-US"/>
          </a:p>
        </p:txBody>
      </p:sp>
    </p:spTree>
    <p:extLst>
      <p:ext uri="{BB962C8B-B14F-4D97-AF65-F5344CB8AC3E}">
        <p14:creationId xmlns:p14="http://schemas.microsoft.com/office/powerpoint/2010/main" val="4267456252"/>
      </p:ext>
    </p:extLst>
  </p:cSld>
  <p:clrMapOvr>
    <a:masterClrMapping/>
  </p:clrMapOvr>
  <p:transition spd="slow">
    <p:rand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700925896"/>
              </p:ext>
            </p:extLst>
          </p:nvPr>
        </p:nvGraphicFramePr>
        <p:xfrm>
          <a:off x="127000" y="828040"/>
          <a:ext cx="12065000" cy="57759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itle 1"/>
          <p:cNvSpPr>
            <a:spLocks noGrp="1"/>
          </p:cNvSpPr>
          <p:nvPr>
            <p:ph type="title"/>
          </p:nvPr>
        </p:nvSpPr>
        <p:spPr>
          <a:xfrm>
            <a:off x="609600" y="3533"/>
            <a:ext cx="10972800" cy="914400"/>
          </a:xfrm>
        </p:spPr>
        <p:txBody>
          <a:bodyPr/>
          <a:lstStyle/>
          <a:p>
            <a:r>
              <a:rPr lang="en-US" sz="2800" u="sng" dirty="0"/>
              <a:t>DIRCO PLANNING FRAMEWORK</a:t>
            </a:r>
            <a:endParaRPr lang="en-ZA" sz="2800" u="sng" dirty="0"/>
          </a:p>
        </p:txBody>
      </p:sp>
      <p:sp>
        <p:nvSpPr>
          <p:cNvPr id="2" name="Slide Number Placeholder 1"/>
          <p:cNvSpPr>
            <a:spLocks noGrp="1"/>
          </p:cNvSpPr>
          <p:nvPr>
            <p:ph type="sldNum" sz="quarter" idx="10"/>
          </p:nvPr>
        </p:nvSpPr>
        <p:spPr/>
        <p:txBody>
          <a:bodyPr/>
          <a:lstStyle/>
          <a:p>
            <a:pPr>
              <a:defRPr/>
            </a:pPr>
            <a:fld id="{406127B8-DC82-48CD-BFAB-CB6227956533}" type="slidenum">
              <a:rPr lang="en-US" smtClean="0"/>
              <a:pPr>
                <a:defRPr/>
              </a:pPr>
              <a:t>9</a:t>
            </a:fld>
            <a:endParaRPr lang="en-US"/>
          </a:p>
        </p:txBody>
      </p:sp>
    </p:spTree>
    <p:extLst>
      <p:ext uri="{BB962C8B-B14F-4D97-AF65-F5344CB8AC3E}">
        <p14:creationId xmlns:p14="http://schemas.microsoft.com/office/powerpoint/2010/main" val="2063411622"/>
      </p:ext>
    </p:extLst>
  </p:cSld>
  <p:clrMapOvr>
    <a:masterClrMapping/>
  </p:clrMapOvr>
  <p:transition spd="slow">
    <p:random/>
  </p:transition>
</p:sld>
</file>

<file path=ppt/theme/theme1.xml><?xml version="1.0" encoding="utf-8"?>
<a:theme xmlns:a="http://schemas.openxmlformats.org/drawingml/2006/main" name="DIRCO Theme">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DIRCO Theme" id="{421A1358-7D94-458A-991F-F7378694D40E}" vid="{DFDF2DB0-DC37-4783-B7C6-29149E047BCD}"/>
    </a:ext>
  </a:extLst>
</a:theme>
</file>

<file path=ppt/theme/theme2.xml><?xml version="1.0" encoding="utf-8"?>
<a:theme xmlns:a="http://schemas.openxmlformats.org/drawingml/2006/main" name="1_DICO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DICO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DICO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DIRCO Theme">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DIRCO Theme" id="{421A1358-7D94-458A-991F-F7378694D40E}" vid="{DFDF2DB0-DC37-4783-B7C6-29149E047BCD}"/>
    </a:ext>
  </a:extLst>
</a:theme>
</file>

<file path=ppt/theme/theme6.xml><?xml version="1.0" encoding="utf-8"?>
<a:theme xmlns:a="http://schemas.openxmlformats.org/drawingml/2006/main" name="4_DICO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5_DICO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6_DICO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DIRCO Theme</Template>
  <TotalTime>5928</TotalTime>
  <Words>3784</Words>
  <Application>Microsoft Office PowerPoint</Application>
  <PresentationFormat>Widescreen</PresentationFormat>
  <Paragraphs>770</Paragraphs>
  <Slides>35</Slides>
  <Notes>1</Notes>
  <HiddenSlides>0</HiddenSlides>
  <MMClips>0</MMClips>
  <ScaleCrop>false</ScaleCrop>
  <HeadingPairs>
    <vt:vector size="6" baseType="variant">
      <vt:variant>
        <vt:lpstr>Fonts Used</vt:lpstr>
      </vt:variant>
      <vt:variant>
        <vt:i4>10</vt:i4>
      </vt:variant>
      <vt:variant>
        <vt:lpstr>Theme</vt:lpstr>
      </vt:variant>
      <vt:variant>
        <vt:i4>8</vt:i4>
      </vt:variant>
      <vt:variant>
        <vt:lpstr>Slide Titles</vt:lpstr>
      </vt:variant>
      <vt:variant>
        <vt:i4>35</vt:i4>
      </vt:variant>
    </vt:vector>
  </HeadingPairs>
  <TitlesOfParts>
    <vt:vector size="53" baseType="lpstr">
      <vt:lpstr>Arial</vt:lpstr>
      <vt:lpstr>Arial Narrow</vt:lpstr>
      <vt:lpstr>Calibri</vt:lpstr>
      <vt:lpstr>Cambria</vt:lpstr>
      <vt:lpstr>Footlight MT Light</vt:lpstr>
      <vt:lpstr>Myanmar Text</vt:lpstr>
      <vt:lpstr>Times</vt:lpstr>
      <vt:lpstr>Times New Roman</vt:lpstr>
      <vt:lpstr>Wide Latin</vt:lpstr>
      <vt:lpstr>Wingdings</vt:lpstr>
      <vt:lpstr>DIRCO Theme</vt:lpstr>
      <vt:lpstr>1_DICO Presentation</vt:lpstr>
      <vt:lpstr>2_DICO Presentation</vt:lpstr>
      <vt:lpstr>3_DICO Presentation</vt:lpstr>
      <vt:lpstr>1_DIRCO Theme</vt:lpstr>
      <vt:lpstr>4_DICO Presentation</vt:lpstr>
      <vt:lpstr>5_DICO Presentation</vt:lpstr>
      <vt:lpstr>6_DICO Presentation</vt:lpstr>
      <vt:lpstr>THE DEPARTMENT OF INTERNATIONAL RELATIONS AND COOPERATION PRESENTATION ON THE   STRATEGIC PLAN 2020 -2025 ANNUAL PERFORMANCE PLAN 2020/21  MAY 2020</vt:lpstr>
      <vt:lpstr>PRESENTATION OUTLINE</vt:lpstr>
      <vt:lpstr>INTRODUCTION</vt:lpstr>
      <vt:lpstr>DEPARTMENTAL MANDATE AND THE MTSF PRIORITIES</vt:lpstr>
      <vt:lpstr>PLANNED INSTITUTIONAL POLICIES AND STRATEGIES</vt:lpstr>
      <vt:lpstr>STRATEGIC PLAN 2020-2025</vt:lpstr>
      <vt:lpstr>IMPACT STATEMENT</vt:lpstr>
      <vt:lpstr>STRUCTURE AND COMPOSITION OF PROGRAMMES</vt:lpstr>
      <vt:lpstr>DIRCO PLANNING FRAMEWORK</vt:lpstr>
      <vt:lpstr>STRATEGIC OUTCOMES AND INDICATORS 2020-2025</vt:lpstr>
      <vt:lpstr>STRATEGIC OUTCOMES AND INDICATORS 2020-2025</vt:lpstr>
      <vt:lpstr>STRATEGIC OUTCOMES AND INDICATORS 2020-2025</vt:lpstr>
      <vt:lpstr>STRATEGIC OUTCOMES AND INDICATORS 2020-2025</vt:lpstr>
      <vt:lpstr>STRATEGIC OUTCOMES AND INDICATORS 2020-2025</vt:lpstr>
      <vt:lpstr>ANNUAL PERFORMANCE PLAN  2020/21</vt:lpstr>
      <vt:lpstr>APP FOCUS FOR 2020/21</vt:lpstr>
      <vt:lpstr>APP FOCUS FOR 2020/21</vt:lpstr>
      <vt:lpstr>APP FOCUS FOR 2020/21</vt:lpstr>
      <vt:lpstr>APP FOCUS FOR 2020/21</vt:lpstr>
      <vt:lpstr>APP FOCUS FOR 2020/21</vt:lpstr>
      <vt:lpstr>APP FOCUS FOR 2020/21</vt:lpstr>
      <vt:lpstr>PROGRAMME 1: ADMINISTRATION</vt:lpstr>
      <vt:lpstr>PROGRAMME 2: INTERNATIONAL RELATIONS</vt:lpstr>
      <vt:lpstr>PROGRAMME 3: INTERNATIONAL COOPERATION</vt:lpstr>
      <vt:lpstr>PROGRAMME 3: INTERNATIONAL COOPERATION</vt:lpstr>
      <vt:lpstr>PROGRAMME 3: INTERNATIONAL COOPERATION</vt:lpstr>
      <vt:lpstr>PROGRAMME 4: PUBLIC DIPLOMACY AND  STATE PROTOCOL AND CONSULAR SERVICES</vt:lpstr>
      <vt:lpstr>PROGRAMME 4:PUBLIC DIPLOMACY AND  PROTOCOL AND CONSULAR SERVICES</vt:lpstr>
      <vt:lpstr>FINANCIAL RESOURCES PLAN</vt:lpstr>
      <vt:lpstr>FINANCIAL RESOURCE PLAN R’000</vt:lpstr>
      <vt:lpstr>FINANCIAL RESOURCE PLAN R’000</vt:lpstr>
      <vt:lpstr>FINANCIAL RESOURCE PLAN R’000</vt:lpstr>
      <vt:lpstr>FINANCIAL RESOURCE PLAN R’000</vt:lpstr>
      <vt:lpstr>HUMAN RESOURCES R’000</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Ntombela, M Ms : SPME</dc:creator>
  <cp:lastModifiedBy>Lubabalo Sigwela</cp:lastModifiedBy>
  <cp:revision>185</cp:revision>
  <dcterms:created xsi:type="dcterms:W3CDTF">2020-02-07T11:05:54Z</dcterms:created>
  <dcterms:modified xsi:type="dcterms:W3CDTF">2020-05-19T15:51:55Z</dcterms:modified>
</cp:coreProperties>
</file>