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2"/>
  </p:sldMasterIdLst>
  <p:notesMasterIdLst>
    <p:notesMasterId r:id="rId23"/>
  </p:notesMasterIdLst>
  <p:handoutMasterIdLst>
    <p:handoutMasterId r:id="rId24"/>
  </p:handoutMasterIdLst>
  <p:sldIdLst>
    <p:sldId id="256" r:id="rId3"/>
    <p:sldId id="692" r:id="rId4"/>
    <p:sldId id="694" r:id="rId5"/>
    <p:sldId id="764" r:id="rId6"/>
    <p:sldId id="763" r:id="rId7"/>
    <p:sldId id="755" r:id="rId8"/>
    <p:sldId id="756" r:id="rId9"/>
    <p:sldId id="744" r:id="rId10"/>
    <p:sldId id="742" r:id="rId11"/>
    <p:sldId id="704" r:id="rId12"/>
    <p:sldId id="706" r:id="rId13"/>
    <p:sldId id="749" r:id="rId14"/>
    <p:sldId id="750" r:id="rId15"/>
    <p:sldId id="751" r:id="rId16"/>
    <p:sldId id="752" r:id="rId17"/>
    <p:sldId id="757" r:id="rId18"/>
    <p:sldId id="758" r:id="rId19"/>
    <p:sldId id="759" r:id="rId20"/>
    <p:sldId id="760" r:id="rId21"/>
    <p:sldId id="664" r:id="rId2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A17"/>
    <a:srgbClr val="D56306"/>
    <a:srgbClr val="43682A"/>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075" autoAdjust="0"/>
  </p:normalViewPr>
  <p:slideViewPr>
    <p:cSldViewPr snapToGrid="0">
      <p:cViewPr varScale="1">
        <p:scale>
          <a:sx n="69" d="100"/>
          <a:sy n="69" d="100"/>
        </p:scale>
        <p:origin x="738" y="6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w="25400">
          <a:noFill/>
        </a:ln>
        <a:effectLst/>
      </c:spPr>
    </c:plotArea>
    <c:plotVisOnly val="1"/>
    <c:dispBlanksAs val="gap"/>
    <c:showDLblsOverMax val="0"/>
  </c:chart>
  <c:spPr>
    <a:solidFill>
      <a:schemeClr val="tx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w="25400">
          <a:noFill/>
        </a:ln>
        <a:effectLst/>
      </c:spPr>
    </c:plotArea>
    <c:plotVisOnly val="1"/>
    <c:dispBlanksAs val="gap"/>
    <c:showDLblsOverMax val="0"/>
  </c:chart>
  <c:spPr>
    <a:solidFill>
      <a:schemeClr val="tx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755881321286453"/>
          <c:y val="9.2496143592742608E-2"/>
          <c:w val="0.82994125734283219"/>
          <c:h val="0.80900846342926069"/>
        </c:manualLayout>
      </c:layout>
      <c:pie3DChart>
        <c:varyColors val="1"/>
        <c:ser>
          <c:idx val="0"/>
          <c:order val="0"/>
          <c:tx>
            <c:strRef>
              <c:f>Graphs!$C$2</c:f>
              <c:strCache>
                <c:ptCount val="1"/>
                <c:pt idx="0">
                  <c:v>2020/21</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DA35-4572-AD00-9F5DDA507706}"/>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DA35-4572-AD00-9F5DDA507706}"/>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DA35-4572-AD00-9F5DDA507706}"/>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DA35-4572-AD00-9F5DDA507706}"/>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DA35-4572-AD00-9F5DDA507706}"/>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DA35-4572-AD00-9F5DDA507706}"/>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DA35-4572-AD00-9F5DDA507706}"/>
              </c:ext>
            </c:extLst>
          </c:dPt>
          <c:dLbls>
            <c:dLbl>
              <c:idx val="0"/>
              <c:layout>
                <c:manualLayout>
                  <c:x val="-6.0736351011419991E-2"/>
                  <c:y val="-0.12261070891334661"/>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Tw Cen MT" panose="020B0602020104020603"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DA35-4572-AD00-9F5DDA507706}"/>
                </c:ext>
              </c:extLst>
            </c:dLbl>
            <c:dLbl>
              <c:idx val="1"/>
              <c:layout>
                <c:manualLayout>
                  <c:x val="2.4577572964669663E-2"/>
                  <c:y val="8.9988740778810111E-3"/>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2"/>
                      </a:solidFill>
                      <a:latin typeface="Tw Cen MT" panose="020B0602020104020603"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DA35-4572-AD00-9F5DDA507706}"/>
                </c:ext>
              </c:extLst>
            </c:dLbl>
            <c:dLbl>
              <c:idx val="2"/>
              <c:layout>
                <c:manualLayout>
                  <c:x val="7.3732718894009203E-2"/>
                  <c:y val="3.2995871618897443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3"/>
                      </a:solidFill>
                      <a:latin typeface="Tw Cen MT" panose="020B0602020104020603"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DA35-4572-AD00-9F5DDA507706}"/>
                </c:ext>
              </c:extLst>
            </c:dLbl>
            <c:dLbl>
              <c:idx val="3"/>
              <c:layout>
                <c:manualLayout>
                  <c:x val="0"/>
                  <c:y val="8.9988740778811221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4"/>
                      </a:solidFill>
                      <a:latin typeface="Tw Cen MT" panose="020B0602020104020603"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DA35-4572-AD00-9F5DDA507706}"/>
                </c:ext>
              </c:extLst>
            </c:dLbl>
            <c:dLbl>
              <c:idx val="4"/>
              <c:layout>
                <c:manualLayout>
                  <c:x val="0"/>
                  <c:y val="-2.6996622233643366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5"/>
                      </a:solidFill>
                      <a:latin typeface="Tw Cen MT" panose="020B0602020104020603"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DA35-4572-AD00-9F5DDA507706}"/>
                </c:ext>
              </c:extLst>
            </c:dLbl>
            <c:dLbl>
              <c:idx val="5"/>
              <c:layout>
                <c:manualLayout>
                  <c:x val="8.1925243215565796E-3"/>
                  <c:y val="-2.9996246926270419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6"/>
                      </a:solidFill>
                      <a:latin typeface="Tw Cen MT" panose="020B0602020104020603"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DA35-4572-AD00-9F5DDA507706}"/>
                </c:ext>
              </c:extLst>
            </c:dLbl>
            <c:dLbl>
              <c:idx val="6"/>
              <c:layout>
                <c:manualLayout>
                  <c:x val="3.1755405534637779E-2"/>
                  <c:y val="2.1838780618787233E-3"/>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lumMod val="60000"/>
                        </a:schemeClr>
                      </a:solidFill>
                      <a:latin typeface="Tw Cen MT" panose="020B0602020104020603"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D-DA35-4572-AD00-9F5DDA50770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Tw Cen MT" panose="020B0602020104020603" pitchFamily="34" charset="0"/>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(Graphs!$B$3:$B$8,Graphs!$B$10)</c:f>
              <c:strCache>
                <c:ptCount val="7"/>
                <c:pt idx="0">
                  <c:v>Administration</c:v>
                </c:pt>
                <c:pt idx="1">
                  <c:v>Policy Development, Research and Analysis</c:v>
                </c:pt>
                <c:pt idx="2">
                  <c:v>Public Service Employment and Conditions of Services</c:v>
                </c:pt>
                <c:pt idx="3">
                  <c:v>Government Chief Information Officer</c:v>
                </c:pt>
                <c:pt idx="4">
                  <c:v>Service Delivery Support</c:v>
                </c:pt>
                <c:pt idx="5">
                  <c:v>Governance of Public Administration</c:v>
                </c:pt>
                <c:pt idx="6">
                  <c:v>Centre for Public Service Innovation</c:v>
                </c:pt>
              </c:strCache>
            </c:strRef>
          </c:cat>
          <c:val>
            <c:numRef>
              <c:f>(Graphs!$C$3:$C$8,Graphs!$C$10)</c:f>
              <c:numCache>
                <c:formatCode>#,##0</c:formatCode>
                <c:ptCount val="7"/>
                <c:pt idx="0">
                  <c:v>258264</c:v>
                </c:pt>
                <c:pt idx="1">
                  <c:v>39541</c:v>
                </c:pt>
                <c:pt idx="2">
                  <c:v>77690</c:v>
                </c:pt>
                <c:pt idx="3">
                  <c:v>28575</c:v>
                </c:pt>
                <c:pt idx="4">
                  <c:v>60557</c:v>
                </c:pt>
                <c:pt idx="5">
                  <c:v>60245</c:v>
                </c:pt>
                <c:pt idx="6">
                  <c:v>40834</c:v>
                </c:pt>
              </c:numCache>
            </c:numRef>
          </c:val>
          <c:extLst>
            <c:ext xmlns:c16="http://schemas.microsoft.com/office/drawing/2014/chart" uri="{C3380CC4-5D6E-409C-BE32-E72D297353CC}">
              <c16:uniqueId val="{0000000E-DA35-4572-AD00-9F5DDA507706}"/>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layout>
        <c:manualLayout>
          <c:xMode val="edge"/>
          <c:yMode val="edge"/>
          <c:x val="8.0379474041801777E-2"/>
          <c:y val="0.7616390558838847"/>
          <c:w val="0.83282868853107384"/>
          <c:h val="0.2248810514457804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50000"/>
                </a:schemeClr>
              </a:solidFill>
              <a:latin typeface="Tw Cen MT" panose="020B0602020104020603" pitchFamily="34" charset="0"/>
              <a:ea typeface="+mn-ea"/>
              <a:cs typeface="+mn-cs"/>
            </a:defRPr>
          </a:pPr>
          <a:endParaRPr lang="en-US"/>
        </a:p>
      </c:txPr>
    </c:legend>
    <c:plotVisOnly val="1"/>
    <c:dispBlanksAs val="gap"/>
    <c:showDLblsOverMax val="0"/>
  </c:chart>
  <c:spPr>
    <a:solidFill>
      <a:schemeClr val="tx1"/>
    </a:soli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755881321286453"/>
          <c:y val="9.2496143592742608E-2"/>
          <c:w val="0.82994125734283219"/>
          <c:h val="0.80900846342926069"/>
        </c:manualLayout>
      </c:layout>
      <c:pie3DChart>
        <c:varyColors val="1"/>
        <c:ser>
          <c:idx val="0"/>
          <c:order val="0"/>
          <c:explosion val="7"/>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E6BB-4802-9A3A-93965C50B6AE}"/>
              </c:ext>
            </c:extLst>
          </c:dPt>
          <c:dPt>
            <c:idx val="1"/>
            <c:bubble3D val="0"/>
            <c:explosion val="5"/>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E6BB-4802-9A3A-93965C50B6AE}"/>
              </c:ext>
            </c:extLst>
          </c:dPt>
          <c:dPt>
            <c:idx val="2"/>
            <c:bubble3D val="0"/>
            <c:explosion val="12"/>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E6BB-4802-9A3A-93965C50B6AE}"/>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E6BB-4802-9A3A-93965C50B6AE}"/>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E6BB-4802-9A3A-93965C50B6AE}"/>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E6BB-4802-9A3A-93965C50B6AE}"/>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E6BB-4802-9A3A-93965C50B6AE}"/>
              </c:ext>
            </c:extLst>
          </c:dPt>
          <c:dLbls>
            <c:dLbl>
              <c:idx val="0"/>
              <c:layout>
                <c:manualLayout>
                  <c:x val="-3.228898957946244E-2"/>
                  <c:y val="0.27694928506261407"/>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Tw Cen MT" panose="020B0602020104020603"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8917746349272772"/>
                      <c:h val="0.18636236840686451"/>
                    </c:manualLayout>
                  </c15:layout>
                </c:ext>
                <c:ext xmlns:c16="http://schemas.microsoft.com/office/drawing/2014/chart" uri="{C3380CC4-5D6E-409C-BE32-E72D297353CC}">
                  <c16:uniqueId val="{00000001-E6BB-4802-9A3A-93965C50B6AE}"/>
                </c:ext>
              </c:extLst>
            </c:dLbl>
            <c:dLbl>
              <c:idx val="1"/>
              <c:layout>
                <c:manualLayout>
                  <c:x val="8.1925243215565796E-3"/>
                  <c:y val="-8.9988740778811221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2"/>
                      </a:solidFill>
                      <a:latin typeface="Tw Cen MT" panose="020B0602020104020603"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E6BB-4802-9A3A-93965C50B6AE}"/>
                </c:ext>
              </c:extLst>
            </c:dLbl>
            <c:dLbl>
              <c:idx val="2"/>
              <c:layout>
                <c:manualLayout>
                  <c:x val="-3.4818228366615502E-2"/>
                  <c:y val="-6.8740605108700267E-18"/>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3"/>
                      </a:solidFill>
                      <a:latin typeface="Tw Cen MT" panose="020B0602020104020603"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E6BB-4802-9A3A-93965C50B6AE}"/>
                </c:ext>
              </c:extLst>
            </c:dLbl>
            <c:dLbl>
              <c:idx val="3"/>
              <c:layout>
                <c:manualLayout>
                  <c:x val="0.16589861751152057"/>
                  <c:y val="-2.9996246926270475E-3"/>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4"/>
                      </a:solidFill>
                      <a:latin typeface="Tw Cen MT" panose="020B0602020104020603"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E6BB-4802-9A3A-93965C50B6AE}"/>
                </c:ext>
              </c:extLst>
            </c:dLbl>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5"/>
                      </a:solidFill>
                      <a:latin typeface="Tw Cen MT" panose="020B0602020104020603" pitchFamily="34" charset="0"/>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E6BB-4802-9A3A-93965C50B6AE}"/>
                </c:ext>
              </c:extLst>
            </c:dLbl>
            <c:dLbl>
              <c:idx val="5"/>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6"/>
                      </a:solidFill>
                      <a:latin typeface="Tw Cen MT" panose="020B0602020104020603" pitchFamily="34" charset="0"/>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B-E6BB-4802-9A3A-93965C50B6AE}"/>
                </c:ext>
              </c:extLst>
            </c:dLbl>
            <c:dLbl>
              <c:idx val="6"/>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lumMod val="60000"/>
                        </a:schemeClr>
                      </a:solidFill>
                      <a:latin typeface="Tw Cen MT" panose="020B0602020104020603" pitchFamily="34" charset="0"/>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D-E6BB-4802-9A3A-93965C50B6A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Tw Cen MT" panose="020B0602020104020603" pitchFamily="34" charset="0"/>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Graphs!$B$14:$B$17</c:f>
              <c:strCache>
                <c:ptCount val="4"/>
                <c:pt idx="0">
                  <c:v>Compensation of Employees</c:v>
                </c:pt>
                <c:pt idx="1">
                  <c:v>Goods and Services</c:v>
                </c:pt>
                <c:pt idx="2">
                  <c:v>Transfers and Subsidies</c:v>
                </c:pt>
                <c:pt idx="3">
                  <c:v>Payment of Capital Assets</c:v>
                </c:pt>
              </c:strCache>
            </c:strRef>
          </c:cat>
          <c:val>
            <c:numRef>
              <c:f>Graphs!$C$14:$C$17</c:f>
              <c:numCache>
                <c:formatCode>#,##0</c:formatCode>
                <c:ptCount val="4"/>
                <c:pt idx="0">
                  <c:v>333700</c:v>
                </c:pt>
                <c:pt idx="1">
                  <c:v>185890</c:v>
                </c:pt>
                <c:pt idx="2">
                  <c:v>43195</c:v>
                </c:pt>
                <c:pt idx="3">
                  <c:v>2921</c:v>
                </c:pt>
              </c:numCache>
            </c:numRef>
          </c:val>
          <c:extLst>
            <c:ext xmlns:c16="http://schemas.microsoft.com/office/drawing/2014/chart" uri="{C3380CC4-5D6E-409C-BE32-E72D297353CC}">
              <c16:uniqueId val="{0000000E-E6BB-4802-9A3A-93965C50B6AE}"/>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2945659" cy="498057"/>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50447" y="3"/>
            <a:ext cx="2945659" cy="498057"/>
          </a:xfrm>
          <a:prstGeom prst="rect">
            <a:avLst/>
          </a:prstGeom>
        </p:spPr>
        <p:txBody>
          <a:bodyPr vert="horz" lIns="91440" tIns="45720" rIns="91440" bIns="45720" rtlCol="0"/>
          <a:lstStyle>
            <a:lvl1pPr algn="r">
              <a:defRPr sz="1200"/>
            </a:lvl1pPr>
          </a:lstStyle>
          <a:p>
            <a:fld id="{2BDECFAD-4825-4632-8B3F-319E63199567}" type="datetimeFigureOut">
              <a:rPr lang="en-ZA" smtClean="0"/>
              <a:t>2020/05/12</a:t>
            </a:fld>
            <a:endParaRPr lang="en-ZA" dirty="0"/>
          </a:p>
        </p:txBody>
      </p:sp>
      <p:sp>
        <p:nvSpPr>
          <p:cNvPr id="4" name="Footer Placeholder 3"/>
          <p:cNvSpPr>
            <a:spLocks noGrp="1"/>
          </p:cNvSpPr>
          <p:nvPr>
            <p:ph type="ftr" sz="quarter" idx="2"/>
          </p:nvPr>
        </p:nvSpPr>
        <p:spPr>
          <a:xfrm>
            <a:off x="4" y="9428587"/>
            <a:ext cx="2945659" cy="498055"/>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0447" y="9428587"/>
            <a:ext cx="2945659" cy="498055"/>
          </a:xfrm>
          <a:prstGeom prst="rect">
            <a:avLst/>
          </a:prstGeom>
        </p:spPr>
        <p:txBody>
          <a:bodyPr vert="horz" lIns="91440" tIns="45720" rIns="91440" bIns="45720" rtlCol="0" anchor="b"/>
          <a:lstStyle>
            <a:lvl1pPr algn="r">
              <a:defRPr sz="1200"/>
            </a:lvl1pPr>
          </a:lstStyle>
          <a:p>
            <a:fld id="{E308541E-4557-4CD6-B20A-EAB5ADB5BB7E}" type="slidenum">
              <a:rPr lang="en-ZA" smtClean="0"/>
              <a:t>‹#›</a:t>
            </a:fld>
            <a:endParaRPr lang="en-ZA" dirty="0"/>
          </a:p>
        </p:txBody>
      </p:sp>
    </p:spTree>
    <p:extLst>
      <p:ext uri="{BB962C8B-B14F-4D97-AF65-F5344CB8AC3E}">
        <p14:creationId xmlns:p14="http://schemas.microsoft.com/office/powerpoint/2010/main" val="3509959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2945659" cy="498057"/>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7" y="3"/>
            <a:ext cx="2945659" cy="498057"/>
          </a:xfrm>
          <a:prstGeom prst="rect">
            <a:avLst/>
          </a:prstGeom>
        </p:spPr>
        <p:txBody>
          <a:bodyPr vert="horz" lIns="91440" tIns="45720" rIns="91440" bIns="45720" rtlCol="0"/>
          <a:lstStyle>
            <a:lvl1pPr algn="r">
              <a:defRPr sz="1200"/>
            </a:lvl1pPr>
          </a:lstStyle>
          <a:p>
            <a:fld id="{271A2ECD-1087-4D39-B39E-A0A68A31D23E}" type="datetimeFigureOut">
              <a:rPr lang="en-ZA" smtClean="0"/>
              <a:t>2020/05/12</a:t>
            </a:fld>
            <a:endParaRPr lang="en-ZA"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4" y="9428587"/>
            <a:ext cx="2945659" cy="498055"/>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7" y="9428587"/>
            <a:ext cx="2945659" cy="498055"/>
          </a:xfrm>
          <a:prstGeom prst="rect">
            <a:avLst/>
          </a:prstGeom>
        </p:spPr>
        <p:txBody>
          <a:bodyPr vert="horz" lIns="91440" tIns="45720" rIns="91440" bIns="45720" rtlCol="0" anchor="b"/>
          <a:lstStyle>
            <a:lvl1pPr algn="r">
              <a:defRPr sz="1200"/>
            </a:lvl1pPr>
          </a:lstStyle>
          <a:p>
            <a:fld id="{69A5A6A7-CE50-40F4-923B-4462BCF8675B}" type="slidenum">
              <a:rPr lang="en-ZA" smtClean="0"/>
              <a:t>‹#›</a:t>
            </a:fld>
            <a:endParaRPr lang="en-ZA" dirty="0"/>
          </a:p>
        </p:txBody>
      </p:sp>
    </p:spTree>
    <p:extLst>
      <p:ext uri="{BB962C8B-B14F-4D97-AF65-F5344CB8AC3E}">
        <p14:creationId xmlns:p14="http://schemas.microsoft.com/office/powerpoint/2010/main" val="3605319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9A5A6A7-CE50-40F4-923B-4462BCF8675B}" type="slidenum">
              <a:rPr lang="en-ZA" smtClean="0"/>
              <a:t>2</a:t>
            </a:fld>
            <a:endParaRPr lang="en-ZA" dirty="0"/>
          </a:p>
        </p:txBody>
      </p:sp>
    </p:spTree>
    <p:extLst>
      <p:ext uri="{BB962C8B-B14F-4D97-AF65-F5344CB8AC3E}">
        <p14:creationId xmlns:p14="http://schemas.microsoft.com/office/powerpoint/2010/main" val="3588386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9A5A6A7-CE50-40F4-923B-4462BCF8675B}" type="slidenum">
              <a:rPr lang="en-ZA" smtClean="0"/>
              <a:t>13</a:t>
            </a:fld>
            <a:endParaRPr lang="en-ZA" dirty="0"/>
          </a:p>
        </p:txBody>
      </p:sp>
    </p:spTree>
    <p:extLst>
      <p:ext uri="{BB962C8B-B14F-4D97-AF65-F5344CB8AC3E}">
        <p14:creationId xmlns:p14="http://schemas.microsoft.com/office/powerpoint/2010/main" val="2950244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9A5A6A7-CE50-40F4-923B-4462BCF8675B}" type="slidenum">
              <a:rPr lang="en-ZA" smtClean="0"/>
              <a:t>14</a:t>
            </a:fld>
            <a:endParaRPr lang="en-ZA" dirty="0"/>
          </a:p>
        </p:txBody>
      </p:sp>
    </p:spTree>
    <p:extLst>
      <p:ext uri="{BB962C8B-B14F-4D97-AF65-F5344CB8AC3E}">
        <p14:creationId xmlns:p14="http://schemas.microsoft.com/office/powerpoint/2010/main" val="2515125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9A5A6A7-CE50-40F4-923B-4462BCF8675B}" type="slidenum">
              <a:rPr lang="en-ZA" smtClean="0"/>
              <a:t>15</a:t>
            </a:fld>
            <a:endParaRPr lang="en-ZA" dirty="0"/>
          </a:p>
        </p:txBody>
      </p:sp>
    </p:spTree>
    <p:extLst>
      <p:ext uri="{BB962C8B-B14F-4D97-AF65-F5344CB8AC3E}">
        <p14:creationId xmlns:p14="http://schemas.microsoft.com/office/powerpoint/2010/main" val="3020132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9A5A6A7-CE50-40F4-923B-4462BCF8675B}" type="slidenum">
              <a:rPr lang="en-ZA" smtClean="0"/>
              <a:t>16</a:t>
            </a:fld>
            <a:endParaRPr lang="en-ZA" dirty="0"/>
          </a:p>
        </p:txBody>
      </p:sp>
    </p:spTree>
    <p:extLst>
      <p:ext uri="{BB962C8B-B14F-4D97-AF65-F5344CB8AC3E}">
        <p14:creationId xmlns:p14="http://schemas.microsoft.com/office/powerpoint/2010/main" val="520876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9A5A6A7-CE50-40F4-923B-4462BCF8675B}" type="slidenum">
              <a:rPr lang="en-ZA" smtClean="0"/>
              <a:t>17</a:t>
            </a:fld>
            <a:endParaRPr lang="en-ZA" dirty="0"/>
          </a:p>
        </p:txBody>
      </p:sp>
    </p:spTree>
    <p:extLst>
      <p:ext uri="{BB962C8B-B14F-4D97-AF65-F5344CB8AC3E}">
        <p14:creationId xmlns:p14="http://schemas.microsoft.com/office/powerpoint/2010/main" val="4270196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A5A6A7-CE50-40F4-923B-4462BCF8675B}" type="slidenum">
              <a:rPr lang="en-ZA" smtClean="0"/>
              <a:t>18</a:t>
            </a:fld>
            <a:endParaRPr lang="en-ZA" dirty="0"/>
          </a:p>
        </p:txBody>
      </p:sp>
    </p:spTree>
    <p:extLst>
      <p:ext uri="{BB962C8B-B14F-4D97-AF65-F5344CB8AC3E}">
        <p14:creationId xmlns:p14="http://schemas.microsoft.com/office/powerpoint/2010/main" val="1337599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A5A6A7-CE50-40F4-923B-4462BCF8675B}" type="slidenum">
              <a:rPr lang="en-ZA" smtClean="0"/>
              <a:t>19</a:t>
            </a:fld>
            <a:endParaRPr lang="en-ZA" dirty="0"/>
          </a:p>
        </p:txBody>
      </p:sp>
    </p:spTree>
    <p:extLst>
      <p:ext uri="{BB962C8B-B14F-4D97-AF65-F5344CB8AC3E}">
        <p14:creationId xmlns:p14="http://schemas.microsoft.com/office/powerpoint/2010/main" val="2744586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9A5A6A7-CE50-40F4-923B-4462BCF8675B}" type="slidenum">
              <a:rPr lang="en-ZA" smtClean="0"/>
              <a:t>3</a:t>
            </a:fld>
            <a:endParaRPr lang="en-ZA" dirty="0"/>
          </a:p>
        </p:txBody>
      </p:sp>
    </p:spTree>
    <p:extLst>
      <p:ext uri="{BB962C8B-B14F-4D97-AF65-F5344CB8AC3E}">
        <p14:creationId xmlns:p14="http://schemas.microsoft.com/office/powerpoint/2010/main" val="1093364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9A5A6A7-CE50-40F4-923B-4462BCF8675B}" type="slidenum">
              <a:rPr lang="en-ZA" smtClean="0"/>
              <a:t>4</a:t>
            </a:fld>
            <a:endParaRPr lang="en-ZA" dirty="0"/>
          </a:p>
        </p:txBody>
      </p:sp>
    </p:spTree>
    <p:extLst>
      <p:ext uri="{BB962C8B-B14F-4D97-AF65-F5344CB8AC3E}">
        <p14:creationId xmlns:p14="http://schemas.microsoft.com/office/powerpoint/2010/main" val="3890614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9A5A6A7-CE50-40F4-923B-4462BCF8675B}" type="slidenum">
              <a:rPr lang="en-ZA" smtClean="0"/>
              <a:t>5</a:t>
            </a:fld>
            <a:endParaRPr lang="en-ZA" dirty="0"/>
          </a:p>
        </p:txBody>
      </p:sp>
    </p:spTree>
    <p:extLst>
      <p:ext uri="{BB962C8B-B14F-4D97-AF65-F5344CB8AC3E}">
        <p14:creationId xmlns:p14="http://schemas.microsoft.com/office/powerpoint/2010/main" val="3470405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9A5A6A7-CE50-40F4-923B-4462BCF8675B}" type="slidenum">
              <a:rPr lang="en-ZA" smtClean="0"/>
              <a:t>8</a:t>
            </a:fld>
            <a:endParaRPr lang="en-ZA" dirty="0"/>
          </a:p>
        </p:txBody>
      </p:sp>
    </p:spTree>
    <p:extLst>
      <p:ext uri="{BB962C8B-B14F-4D97-AF65-F5344CB8AC3E}">
        <p14:creationId xmlns:p14="http://schemas.microsoft.com/office/powerpoint/2010/main" val="1604710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9A5A6A7-CE50-40F4-923B-4462BCF8675B}" type="slidenum">
              <a:rPr lang="en-ZA" smtClean="0"/>
              <a:t>9</a:t>
            </a:fld>
            <a:endParaRPr lang="en-ZA" dirty="0"/>
          </a:p>
        </p:txBody>
      </p:sp>
    </p:spTree>
    <p:extLst>
      <p:ext uri="{BB962C8B-B14F-4D97-AF65-F5344CB8AC3E}">
        <p14:creationId xmlns:p14="http://schemas.microsoft.com/office/powerpoint/2010/main" val="3706850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9A5A6A7-CE50-40F4-923B-4462BCF8675B}" type="slidenum">
              <a:rPr lang="en-ZA" smtClean="0"/>
              <a:t>10</a:t>
            </a:fld>
            <a:endParaRPr lang="en-ZA" dirty="0"/>
          </a:p>
        </p:txBody>
      </p:sp>
    </p:spTree>
    <p:extLst>
      <p:ext uri="{BB962C8B-B14F-4D97-AF65-F5344CB8AC3E}">
        <p14:creationId xmlns:p14="http://schemas.microsoft.com/office/powerpoint/2010/main" val="3257256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9A5A6A7-CE50-40F4-923B-4462BCF8675B}" type="slidenum">
              <a:rPr lang="en-ZA" smtClean="0"/>
              <a:t>11</a:t>
            </a:fld>
            <a:endParaRPr lang="en-ZA" dirty="0"/>
          </a:p>
        </p:txBody>
      </p:sp>
    </p:spTree>
    <p:extLst>
      <p:ext uri="{BB962C8B-B14F-4D97-AF65-F5344CB8AC3E}">
        <p14:creationId xmlns:p14="http://schemas.microsoft.com/office/powerpoint/2010/main" val="393061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9A5A6A7-CE50-40F4-923B-4462BCF8675B}" type="slidenum">
              <a:rPr lang="en-ZA" smtClean="0"/>
              <a:t>12</a:t>
            </a:fld>
            <a:endParaRPr lang="en-ZA" dirty="0"/>
          </a:p>
        </p:txBody>
      </p:sp>
    </p:spTree>
    <p:extLst>
      <p:ext uri="{BB962C8B-B14F-4D97-AF65-F5344CB8AC3E}">
        <p14:creationId xmlns:p14="http://schemas.microsoft.com/office/powerpoint/2010/main" val="3797925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7" r="20945"/>
          <a:stretch/>
        </p:blipFill>
        <p:spPr>
          <a:xfrm>
            <a:off x="-12700" y="-5038"/>
            <a:ext cx="12204000" cy="5805573"/>
          </a:xfrm>
          <a:prstGeom prst="rect">
            <a:avLst/>
          </a:prstGeom>
        </p:spPr>
      </p:pic>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a:prstGeom prst="rect">
            <a:avLst/>
          </a:prstGeom>
        </p:spPr>
        <p:txBody>
          <a:bodyPr anchor="ctr" anchorCtr="0">
            <a:noAutofit/>
          </a:bodyPr>
          <a:lstStyle>
            <a:lvl1pPr algn="ctr">
              <a:defRPr sz="4400"/>
            </a:lvl1pPr>
          </a:lstStyle>
          <a:p>
            <a:r>
              <a:rPr lang="en-US" dirty="0" smtClean="0"/>
              <a:t>Click to edit Master title style</a:t>
            </a:r>
            <a:endParaRPr lang="en-US" dirty="0"/>
          </a:p>
        </p:txBody>
      </p:sp>
      <p:sp>
        <p:nvSpPr>
          <p:cNvPr id="3" name="Subtitle 2"/>
          <p:cNvSpPr>
            <a:spLocks noGrp="1"/>
          </p:cNvSpPr>
          <p:nvPr>
            <p:ph type="subTitle" idx="1"/>
          </p:nvPr>
        </p:nvSpPr>
        <p:spPr>
          <a:xfrm>
            <a:off x="2362200" y="4394039"/>
            <a:ext cx="9841800" cy="1117687"/>
          </a:xfrm>
          <a:prstGeom prst="rect">
            <a:avLst/>
          </a:prstGeom>
          <a:solidFill>
            <a:srgbClr val="D56306"/>
          </a:solidFill>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9255346" y="2750337"/>
            <a:ext cx="1171888" cy="1356442"/>
          </a:xfrm>
          <a:prstGeom prst="rect">
            <a:avLst/>
          </a:prstGeom>
        </p:spPr>
        <p:txBody>
          <a:bodyPr/>
          <a:lstStyle/>
          <a:p>
            <a:fld id="{B59ACEC8-D248-43BB-9E41-8F603F9ACC52}" type="slidenum">
              <a:rPr lang="en-ZA" smtClean="0"/>
              <a:t>‹#›</a:t>
            </a:fld>
            <a:endParaRPr lang="en-ZA" dirty="0"/>
          </a:p>
        </p:txBody>
      </p:sp>
    </p:spTree>
    <p:extLst>
      <p:ext uri="{BB962C8B-B14F-4D97-AF65-F5344CB8AC3E}">
        <p14:creationId xmlns:p14="http://schemas.microsoft.com/office/powerpoint/2010/main" val="24481764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33964"/>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944111"/>
            <a:ext cx="1602997" cy="144270"/>
          </a:xfrm>
          <a:prstGeom prst="rect">
            <a:avLst/>
          </a:prstGeom>
        </p:spPr>
      </p:pic>
      <p:sp>
        <p:nvSpPr>
          <p:cNvPr id="17" name="Rectangle 16"/>
          <p:cNvSpPr/>
          <p:nvPr/>
        </p:nvSpPr>
        <p:spPr bwMode="ltGray">
          <a:xfrm>
            <a:off x="0" y="0"/>
            <a:ext cx="10437812" cy="9525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6" y="7713"/>
            <a:ext cx="1602997" cy="944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28601" y="168295"/>
            <a:ext cx="10083800" cy="670287"/>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228600" y="1094546"/>
            <a:ext cx="11809203" cy="4545412"/>
          </a:xfrm>
          <a:prstGeom prst="rect">
            <a:avLst/>
          </a:prstGeom>
        </p:spPr>
        <p:txBody>
          <a:bodyPr/>
          <a:lstStyle>
            <a:lvl1pPr>
              <a:defRPr>
                <a:solidFill>
                  <a:schemeClr val="bg1">
                    <a:lumMod val="65000"/>
                    <a:lumOff val="35000"/>
                  </a:schemeClr>
                </a:solidFill>
              </a:defRPr>
            </a:lvl1pPr>
            <a:lvl2pPr>
              <a:defRPr>
                <a:solidFill>
                  <a:schemeClr val="bg1">
                    <a:lumMod val="65000"/>
                    <a:lumOff val="35000"/>
                  </a:schemeClr>
                </a:solidFill>
              </a:defRPr>
            </a:lvl2pPr>
            <a:lvl3pPr>
              <a:defRPr>
                <a:solidFill>
                  <a:schemeClr val="bg1">
                    <a:lumMod val="65000"/>
                    <a:lumOff val="35000"/>
                  </a:schemeClr>
                </a:solidFill>
              </a:defRPr>
            </a:lvl3pPr>
            <a:lvl4pPr>
              <a:defRPr>
                <a:solidFill>
                  <a:schemeClr val="bg1">
                    <a:lumMod val="65000"/>
                    <a:lumOff val="35000"/>
                  </a:schemeClr>
                </a:solidFill>
              </a:defRPr>
            </a:lvl4pPr>
            <a:lvl5pPr>
              <a:defRPr>
                <a:solidFill>
                  <a:schemeClr val="bg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11125200" y="141292"/>
            <a:ext cx="912603" cy="697290"/>
          </a:xfrm>
          <a:prstGeom prst="rect">
            <a:avLst/>
          </a:prstGeom>
        </p:spPr>
        <p:txBody>
          <a:bodyPr/>
          <a:lstStyle/>
          <a:p>
            <a:fld id="{B59ACEC8-D248-43BB-9E41-8F603F9ACC52}" type="slidenum">
              <a:rPr lang="en-ZA" smtClean="0"/>
              <a:t>‹#›</a:t>
            </a:fld>
            <a:endParaRPr lang="en-ZA" dirty="0"/>
          </a:p>
        </p:txBody>
      </p:sp>
    </p:spTree>
    <p:extLst>
      <p:ext uri="{BB962C8B-B14F-4D97-AF65-F5344CB8AC3E}">
        <p14:creationId xmlns:p14="http://schemas.microsoft.com/office/powerpoint/2010/main" val="33347596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070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3071901"/>
            <a:ext cx="1602997" cy="144270"/>
          </a:xfrm>
          <a:prstGeom prst="rect">
            <a:avLst/>
          </a:prstGeom>
        </p:spPr>
      </p:pic>
      <p:sp>
        <p:nvSpPr>
          <p:cNvPr id="9" name="Rectangle 8"/>
          <p:cNvSpPr/>
          <p:nvPr/>
        </p:nvSpPr>
        <p:spPr bwMode="ltGray">
          <a:xfrm>
            <a:off x="0" y="1710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1710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4" y="1853895"/>
            <a:ext cx="9613860" cy="1090788"/>
          </a:xfrm>
          <a:prstGeom prst="rect">
            <a:avLst/>
          </a:prstGeo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4" y="3216171"/>
            <a:ext cx="9613860" cy="1704017"/>
          </a:xfrm>
          <a:prstGeom prst="rect">
            <a:avLst/>
          </a:prstGeo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10729457" y="1853895"/>
            <a:ext cx="1154151" cy="1090789"/>
          </a:xfrm>
          <a:prstGeom prst="rect">
            <a:avLst/>
          </a:prstGeom>
        </p:spPr>
        <p:txBody>
          <a:bodyPr/>
          <a:lstStyle/>
          <a:p>
            <a:fld id="{B59ACEC8-D248-43BB-9E41-8F603F9ACC52}" type="slidenum">
              <a:rPr lang="en-ZA" smtClean="0"/>
              <a:t>‹#›</a:t>
            </a:fld>
            <a:endParaRPr lang="en-ZA" dirty="0"/>
          </a:p>
        </p:txBody>
      </p:sp>
    </p:spTree>
    <p:extLst>
      <p:ext uri="{BB962C8B-B14F-4D97-AF65-F5344CB8AC3E}">
        <p14:creationId xmlns:p14="http://schemas.microsoft.com/office/powerpoint/2010/main" val="1443698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5" y="838582"/>
            <a:ext cx="1602997" cy="144270"/>
          </a:xfrm>
          <a:prstGeom prst="rect">
            <a:avLst/>
          </a:prstGeom>
        </p:spPr>
      </p:pic>
      <p:sp>
        <p:nvSpPr>
          <p:cNvPr id="6" name="Rectangle 5"/>
          <p:cNvSpPr/>
          <p:nvPr/>
        </p:nvSpPr>
        <p:spPr>
          <a:xfrm>
            <a:off x="10585825" y="36710"/>
            <a:ext cx="1602997" cy="8018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p:cNvSpPr>
            <a:spLocks noGrp="1"/>
          </p:cNvSpPr>
          <p:nvPr>
            <p:ph type="sldNum" sz="quarter" idx="12"/>
          </p:nvPr>
        </p:nvSpPr>
        <p:spPr>
          <a:xfrm>
            <a:off x="11125200" y="141292"/>
            <a:ext cx="912603" cy="697290"/>
          </a:xfrm>
          <a:prstGeom prst="rect">
            <a:avLst/>
          </a:prstGeom>
        </p:spPr>
        <p:txBody>
          <a:bodyPr/>
          <a:lstStyle/>
          <a:p>
            <a:fld id="{B59ACEC8-D248-43BB-9E41-8F603F9ACC52}" type="slidenum">
              <a:rPr lang="en-ZA" smtClean="0"/>
              <a:t>‹#›</a:t>
            </a:fld>
            <a:endParaRPr lang="en-ZA" dirty="0"/>
          </a:p>
        </p:txBody>
      </p:sp>
    </p:spTree>
    <p:extLst>
      <p:ext uri="{BB962C8B-B14F-4D97-AF65-F5344CB8AC3E}">
        <p14:creationId xmlns:p14="http://schemas.microsoft.com/office/powerpoint/2010/main" val="38589432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7856" y="1841498"/>
            <a:ext cx="8718877" cy="3036061"/>
          </a:xfrm>
          <a:prstGeom prst="rect">
            <a:avLst/>
          </a:prstGeo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4885279"/>
            <a:ext cx="8156579" cy="548968"/>
          </a:xfrm>
          <a:prstGeom prst="rect">
            <a:avLst/>
          </a:prstGeo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6" name="TextBox 15"/>
          <p:cNvSpPr txBox="1"/>
          <p:nvPr/>
        </p:nvSpPr>
        <p:spPr>
          <a:xfrm>
            <a:off x="583572" y="19800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42654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pic>
        <p:nvPicPr>
          <p:cNvPr id="34" name="Picture 33" descr="HD-ShadowLon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933964"/>
            <a:ext cx="10437812" cy="321164"/>
          </a:xfrm>
          <a:prstGeom prst="rect">
            <a:avLst/>
          </a:prstGeom>
        </p:spPr>
      </p:pic>
      <p:pic>
        <p:nvPicPr>
          <p:cNvPr id="35" name="Picture 34" descr="HD-ShadowShort.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85826" y="944111"/>
            <a:ext cx="1602997" cy="144270"/>
          </a:xfrm>
          <a:prstGeom prst="rect">
            <a:avLst/>
          </a:prstGeom>
        </p:spPr>
      </p:pic>
      <p:sp>
        <p:nvSpPr>
          <p:cNvPr id="36" name="Rectangle 35"/>
          <p:cNvSpPr/>
          <p:nvPr userDrawn="1"/>
        </p:nvSpPr>
        <p:spPr bwMode="ltGray">
          <a:xfrm>
            <a:off x="0" y="0"/>
            <a:ext cx="10437812" cy="9525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p:cNvSpPr/>
          <p:nvPr userDrawn="1"/>
        </p:nvSpPr>
        <p:spPr>
          <a:xfrm>
            <a:off x="10585826" y="7713"/>
            <a:ext cx="1602997" cy="944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Title 1"/>
          <p:cNvSpPr txBox="1">
            <a:spLocks/>
          </p:cNvSpPr>
          <p:nvPr userDrawn="1"/>
        </p:nvSpPr>
        <p:spPr>
          <a:xfrm>
            <a:off x="228601" y="168295"/>
            <a:ext cx="10083800" cy="670287"/>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dirty="0" smtClean="0"/>
              <a:t>Click to edit Master title style</a:t>
            </a:r>
            <a:endParaRPr lang="en-US" dirty="0"/>
          </a:p>
        </p:txBody>
      </p:sp>
      <p:sp>
        <p:nvSpPr>
          <p:cNvPr id="39" name="Slide Number Placeholder 5"/>
          <p:cNvSpPr>
            <a:spLocks noGrp="1"/>
          </p:cNvSpPr>
          <p:nvPr>
            <p:ph type="sldNum" sz="quarter" idx="12"/>
          </p:nvPr>
        </p:nvSpPr>
        <p:spPr>
          <a:xfrm>
            <a:off x="11125200" y="141292"/>
            <a:ext cx="912603" cy="697290"/>
          </a:xfrm>
          <a:prstGeom prst="rect">
            <a:avLst/>
          </a:prstGeom>
        </p:spPr>
        <p:txBody>
          <a:bodyPr/>
          <a:lstStyle/>
          <a:p>
            <a:fld id="{B59ACEC8-D248-43BB-9E41-8F603F9ACC52}" type="slidenum">
              <a:rPr lang="en-ZA" smtClean="0"/>
              <a:t>‹#›</a:t>
            </a:fld>
            <a:endParaRPr lang="en-ZA" dirty="0"/>
          </a:p>
        </p:txBody>
      </p:sp>
    </p:spTree>
    <p:extLst>
      <p:ext uri="{BB962C8B-B14F-4D97-AF65-F5344CB8AC3E}">
        <p14:creationId xmlns:p14="http://schemas.microsoft.com/office/powerpoint/2010/main" val="3470928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sp>
        <p:nvSpPr>
          <p:cNvPr id="7" name="TextBox 6"/>
          <p:cNvSpPr txBox="1"/>
          <p:nvPr userDrawn="1"/>
        </p:nvSpPr>
        <p:spPr>
          <a:xfrm>
            <a:off x="0" y="1244982"/>
            <a:ext cx="12192000" cy="461664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ZA" sz="4000" kern="1200" dirty="0" smtClean="0">
                <a:solidFill>
                  <a:schemeClr val="tx1"/>
                </a:solidFill>
                <a:effectLst/>
                <a:latin typeface="Arial" panose="020B0604020202020204" pitchFamily="34" charset="0"/>
                <a:ea typeface="+mn-ea"/>
                <a:cs typeface="Arial" panose="020B0604020202020204" pitchFamily="34" charset="0"/>
              </a:rPr>
              <a:t>Dankie / Thank you / Ngiyathokoza</a:t>
            </a:r>
          </a:p>
          <a:p>
            <a:pPr algn="ctr">
              <a:lnSpc>
                <a:spcPct val="150000"/>
              </a:lnSpc>
            </a:pPr>
            <a:r>
              <a:rPr lang="en-ZA" sz="4000" kern="1200" dirty="0" smtClean="0">
                <a:solidFill>
                  <a:schemeClr val="tx1"/>
                </a:solidFill>
                <a:effectLst/>
                <a:latin typeface="Arial" panose="020B0604020202020204" pitchFamily="34" charset="0"/>
                <a:ea typeface="+mn-ea"/>
                <a:cs typeface="Arial" panose="020B0604020202020204" pitchFamily="34" charset="0"/>
              </a:rPr>
              <a:t>Enkosi / Ngiyabonga / Ke a leboga</a:t>
            </a:r>
          </a:p>
          <a:p>
            <a:pPr algn="ctr">
              <a:lnSpc>
                <a:spcPct val="150000"/>
              </a:lnSpc>
            </a:pPr>
            <a:r>
              <a:rPr lang="en-ZA" sz="4000" kern="1200" dirty="0" smtClean="0">
                <a:solidFill>
                  <a:schemeClr val="tx1"/>
                </a:solidFill>
                <a:effectLst/>
                <a:latin typeface="Arial" panose="020B0604020202020204" pitchFamily="34" charset="0"/>
                <a:ea typeface="+mn-ea"/>
                <a:cs typeface="Arial" panose="020B0604020202020204" pitchFamily="34" charset="0"/>
              </a:rPr>
              <a:t>Ke a leboha / Ndi a livhuwa</a:t>
            </a:r>
          </a:p>
          <a:p>
            <a:pPr algn="ctr">
              <a:lnSpc>
                <a:spcPct val="150000"/>
              </a:lnSpc>
            </a:pPr>
            <a:r>
              <a:rPr lang="en-ZA" sz="4000" kern="1200" dirty="0" smtClean="0">
                <a:solidFill>
                  <a:schemeClr val="tx1"/>
                </a:solidFill>
                <a:effectLst/>
                <a:latin typeface="Arial" panose="020B0604020202020204" pitchFamily="34" charset="0"/>
                <a:ea typeface="+mn-ea"/>
                <a:cs typeface="Arial" panose="020B0604020202020204" pitchFamily="34" charset="0"/>
              </a:rPr>
              <a:t>Ndza khensa</a:t>
            </a:r>
          </a:p>
          <a:p>
            <a:pPr algn="ctr">
              <a:lnSpc>
                <a:spcPct val="150000"/>
              </a:lnSpc>
            </a:pPr>
            <a:endParaRPr lang="en-ZA"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67924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52072"/>
            <a:ext cx="10437812" cy="321164"/>
          </a:xfrm>
          <a:prstGeom prst="rect">
            <a:avLst/>
          </a:prstGeom>
        </p:spPr>
      </p:pic>
      <p:sp>
        <p:nvSpPr>
          <p:cNvPr id="11" name="Rectangle 10"/>
          <p:cNvSpPr/>
          <p:nvPr/>
        </p:nvSpPr>
        <p:spPr bwMode="ltGray">
          <a:xfrm>
            <a:off x="0" y="977900"/>
            <a:ext cx="10437812" cy="894286"/>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1120381"/>
            <a:ext cx="9613862" cy="588535"/>
          </a:xfrm>
          <a:prstGeom prst="rect">
            <a:avLst/>
          </a:prstGeom>
        </p:spPr>
        <p:txBody>
          <a:bodyPr anchor="b"/>
          <a:lstStyle>
            <a:lvl1pPr>
              <a:defRPr sz="3200"/>
            </a:lvl1pPr>
          </a:lstStyle>
          <a:p>
            <a:r>
              <a:rPr lang="en-US" dirty="0" smtClean="0"/>
              <a:t>Contact us</a:t>
            </a:r>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5525" y="2261716"/>
            <a:ext cx="457200" cy="4572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5525" y="4400404"/>
            <a:ext cx="457200" cy="457200"/>
          </a:xfrm>
          <a:prstGeom prst="rect">
            <a:avLst/>
          </a:prstGeom>
        </p:spPr>
      </p:pic>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55525" y="3687508"/>
            <a:ext cx="457200" cy="457200"/>
          </a:xfrm>
          <a:prstGeom prst="rect">
            <a:avLst/>
          </a:prstGeom>
        </p:spPr>
      </p:pic>
      <p:pic>
        <p:nvPicPr>
          <p:cNvPr id="14" name="Pictur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55525" y="5113300"/>
            <a:ext cx="457200" cy="457200"/>
          </a:xfrm>
          <a:prstGeom prst="rect">
            <a:avLst/>
          </a:prstGeom>
        </p:spPr>
      </p:pic>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055525" y="2974612"/>
            <a:ext cx="457200" cy="457200"/>
          </a:xfrm>
          <a:prstGeom prst="rect">
            <a:avLst/>
          </a:prstGeom>
        </p:spPr>
      </p:pic>
      <p:sp>
        <p:nvSpPr>
          <p:cNvPr id="16" name="TextBox 15"/>
          <p:cNvSpPr txBox="1"/>
          <p:nvPr userDrawn="1"/>
        </p:nvSpPr>
        <p:spPr>
          <a:xfrm>
            <a:off x="2768600" y="2451100"/>
            <a:ext cx="3695700" cy="369332"/>
          </a:xfrm>
          <a:prstGeom prst="rect">
            <a:avLst/>
          </a:prstGeom>
          <a:noFill/>
        </p:spPr>
        <p:txBody>
          <a:bodyPr wrap="square" rtlCol="0">
            <a:spAutoFit/>
          </a:bodyPr>
          <a:lstStyle/>
          <a:p>
            <a:r>
              <a:rPr lang="en-ZA" dirty="0" smtClean="0"/>
              <a:t>Name</a:t>
            </a:r>
            <a:endParaRPr lang="en-ZA" dirty="0"/>
          </a:p>
        </p:txBody>
      </p:sp>
      <p:sp>
        <p:nvSpPr>
          <p:cNvPr id="18" name="Text Placeholder 17"/>
          <p:cNvSpPr>
            <a:spLocks noGrp="1"/>
          </p:cNvSpPr>
          <p:nvPr>
            <p:ph type="body" sz="quarter" idx="10"/>
          </p:nvPr>
        </p:nvSpPr>
        <p:spPr>
          <a:xfrm>
            <a:off x="681038" y="3924300"/>
            <a:ext cx="6189662" cy="914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28150159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3" y="274320"/>
            <a:ext cx="9997441" cy="1143000"/>
          </a:xfrm>
          <a:prstGeom prst="rect">
            <a:avLst/>
          </a:prstGeo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GB" dirty="0"/>
          </a:p>
        </p:txBody>
      </p:sp>
      <p:sp>
        <p:nvSpPr>
          <p:cNvPr id="4" name="Footer Placeholder 3"/>
          <p:cNvSpPr>
            <a:spLocks noGrp="1"/>
          </p:cNvSpPr>
          <p:nvPr>
            <p:ph type="ftr" sz="quarter" idx="11"/>
          </p:nvPr>
        </p:nvSpPr>
        <p:spPr/>
        <p:txBody>
          <a:bodyPr/>
          <a:lstStyle/>
          <a:p>
            <a:pPr>
              <a:defRPr/>
            </a:pPr>
            <a:endParaRPr lang="en-GB" dirty="0"/>
          </a:p>
        </p:txBody>
      </p:sp>
      <p:sp>
        <p:nvSpPr>
          <p:cNvPr id="5" name="Slide Number Placeholder 4"/>
          <p:cNvSpPr>
            <a:spLocks noGrp="1"/>
          </p:cNvSpPr>
          <p:nvPr>
            <p:ph type="sldNum" sz="quarter" idx="12"/>
          </p:nvPr>
        </p:nvSpPr>
        <p:spPr>
          <a:xfrm>
            <a:off x="11484864" y="6305550"/>
            <a:ext cx="609600" cy="476250"/>
          </a:xfrm>
          <a:prstGeom prst="rect">
            <a:avLst/>
          </a:prstGeom>
        </p:spPr>
        <p:txBody>
          <a:bodyPr/>
          <a:lstStyle/>
          <a:p>
            <a:pPr>
              <a:defRPr/>
            </a:pPr>
            <a:fld id="{1AC78689-DADC-44CA-A872-AB4D697AD464}" type="slidenum">
              <a:rPr lang="en-GB" smtClean="0"/>
              <a:pPr>
                <a:defRPr/>
              </a:pPr>
              <a:t>‹#›</a:t>
            </a:fld>
            <a:endParaRPr lang="en-GB" dirty="0"/>
          </a:p>
        </p:txBody>
      </p:sp>
    </p:spTree>
    <p:extLst>
      <p:ext uri="{BB962C8B-B14F-4D97-AF65-F5344CB8AC3E}">
        <p14:creationId xmlns:p14="http://schemas.microsoft.com/office/powerpoint/2010/main" val="720105835"/>
      </p:ext>
    </p:extLst>
  </p:cSld>
  <p:clrMapOvr>
    <a:masterClrMapping/>
  </p:clrMapOvr>
  <p:transition>
    <p:cover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0">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endParaRPr lang="en-ZA"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ZA" dirty="0"/>
          </a:p>
        </p:txBody>
      </p:sp>
      <p:pic>
        <p:nvPicPr>
          <p:cNvPr id="8" name="Picture 7"/>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47007" y="5800536"/>
            <a:ext cx="10058400" cy="1057464"/>
          </a:xfrm>
          <a:prstGeom prst="rect">
            <a:avLst/>
          </a:prstGeom>
        </p:spPr>
      </p:pic>
      <p:sp>
        <p:nvSpPr>
          <p:cNvPr id="9" name="Rectangle 8"/>
          <p:cNvSpPr>
            <a:spLocks noChangeAspect="1"/>
          </p:cNvSpPr>
          <p:nvPr userDrawn="1"/>
        </p:nvSpPr>
        <p:spPr>
          <a:xfrm>
            <a:off x="0" y="5780314"/>
            <a:ext cx="12192000" cy="10776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2" name="Picture 1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66800" y="5790425"/>
            <a:ext cx="10058400" cy="1057464"/>
          </a:xfrm>
          <a:prstGeom prst="rect">
            <a:avLst/>
          </a:prstGeom>
        </p:spPr>
      </p:pic>
    </p:spTree>
    <p:extLst>
      <p:ext uri="{BB962C8B-B14F-4D97-AF65-F5344CB8AC3E}">
        <p14:creationId xmlns:p14="http://schemas.microsoft.com/office/powerpoint/2010/main" val="426134899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7" r:id="rId4"/>
    <p:sldLayoutId id="2147483672" r:id="rId5"/>
    <p:sldLayoutId id="2147483678" r:id="rId6"/>
    <p:sldLayoutId id="2147483673" r:id="rId7"/>
    <p:sldLayoutId id="2147483679" r:id="rId8"/>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cid:image001.jpg@01D60904.BDA33FC0" TargetMode="External"/><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733709"/>
            <a:ext cx="8824456" cy="1373070"/>
          </a:xfrm>
        </p:spPr>
        <p:txBody>
          <a:bodyPr/>
          <a:lstStyle/>
          <a:p>
            <a:r>
              <a:rPr lang="en-ZA" sz="4000" b="1" dirty="0" smtClean="0">
                <a:latin typeface="Tw Cen MT" panose="020B0602020104020603" pitchFamily="34" charset="0"/>
                <a:cs typeface="Arial" panose="020B0604020202020204" pitchFamily="34" charset="0"/>
              </a:rPr>
              <a:t>DPSA 2020 – 2025 STRATEGIC PLAN &amp; 2020/2021 ANNUAL PERFORMANCE PLAN</a:t>
            </a:r>
            <a:endParaRPr lang="en-ZA" sz="4000" b="1" dirty="0">
              <a:latin typeface="Tw Cen MT" panose="020B0602020104020603" pitchFamily="34" charset="0"/>
              <a:cs typeface="Arial" panose="020B0604020202020204" pitchFamily="34" charset="0"/>
            </a:endParaRPr>
          </a:p>
        </p:txBody>
      </p:sp>
      <p:sp>
        <p:nvSpPr>
          <p:cNvPr id="3" name="Subtitle 2"/>
          <p:cNvSpPr>
            <a:spLocks noGrp="1"/>
          </p:cNvSpPr>
          <p:nvPr>
            <p:ph type="subTitle" idx="1"/>
          </p:nvPr>
        </p:nvSpPr>
        <p:spPr>
          <a:xfrm>
            <a:off x="2350200" y="4404549"/>
            <a:ext cx="9841800" cy="1190135"/>
          </a:xfrm>
        </p:spPr>
        <p:txBody>
          <a:bodyPr>
            <a:noAutofit/>
          </a:bodyPr>
          <a:lstStyle/>
          <a:p>
            <a:r>
              <a:rPr lang="en-ZA" sz="3600" smtClean="0">
                <a:latin typeface="Tw Cen MT" panose="020B0602020104020603" pitchFamily="34" charset="0"/>
                <a:cs typeface="Arial" panose="020B0604020202020204" pitchFamily="34" charset="0"/>
              </a:rPr>
              <a:t>May</a:t>
            </a:r>
            <a:r>
              <a:rPr lang="en-ZA" sz="3600" smtClean="0">
                <a:latin typeface="Tw Cen MT" panose="020B0602020104020603" pitchFamily="34" charset="0"/>
                <a:cs typeface="Arial" panose="020B0604020202020204" pitchFamily="34" charset="0"/>
              </a:rPr>
              <a:t> </a:t>
            </a:r>
            <a:r>
              <a:rPr lang="en-ZA" sz="3600" dirty="0" smtClean="0">
                <a:latin typeface="Tw Cen MT" panose="020B0602020104020603" pitchFamily="34" charset="0"/>
                <a:cs typeface="Arial" panose="020B0604020202020204" pitchFamily="34" charset="0"/>
              </a:rPr>
              <a:t>2020</a:t>
            </a:r>
            <a:endParaRPr lang="en-ZA" sz="3600" dirty="0">
              <a:latin typeface="Tw Cen MT" panose="020B0602020104020603"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B59ACEC8-D248-43BB-9E41-8F603F9ACC52}" type="slidenum">
              <a:rPr lang="en-ZA" sz="4000" b="1" smtClean="0"/>
              <a:t>1</a:t>
            </a:fld>
            <a:endParaRPr lang="en-ZA" sz="4000" b="1" dirty="0"/>
          </a:p>
        </p:txBody>
      </p:sp>
    </p:spTree>
    <p:extLst>
      <p:ext uri="{BB962C8B-B14F-4D97-AF65-F5344CB8AC3E}">
        <p14:creationId xmlns:p14="http://schemas.microsoft.com/office/powerpoint/2010/main" val="628938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767373570"/>
              </p:ext>
            </p:extLst>
          </p:nvPr>
        </p:nvGraphicFramePr>
        <p:xfrm>
          <a:off x="0" y="1105735"/>
          <a:ext cx="12192000" cy="6210438"/>
        </p:xfrm>
        <a:graphic>
          <a:graphicData uri="http://schemas.openxmlformats.org/drawingml/2006/table">
            <a:tbl>
              <a:tblPr firstRow="1" bandRow="1">
                <a:tableStyleId>{5C22544A-7EE6-4342-B048-85BDC9FD1C3A}</a:tableStyleId>
              </a:tblPr>
              <a:tblGrid>
                <a:gridCol w="504967">
                  <a:extLst>
                    <a:ext uri="{9D8B030D-6E8A-4147-A177-3AD203B41FA5}">
                      <a16:colId xmlns:a16="http://schemas.microsoft.com/office/drawing/2014/main" val="20000"/>
                    </a:ext>
                  </a:extLst>
                </a:gridCol>
                <a:gridCol w="11687033">
                  <a:extLst>
                    <a:ext uri="{9D8B030D-6E8A-4147-A177-3AD203B41FA5}">
                      <a16:colId xmlns:a16="http://schemas.microsoft.com/office/drawing/2014/main" val="20001"/>
                    </a:ext>
                  </a:extLst>
                </a:gridCol>
              </a:tblGrid>
              <a:tr h="354692">
                <a:tc gridSpan="2">
                  <a:txBody>
                    <a:bodyPr/>
                    <a:lstStyle/>
                    <a:p>
                      <a:pPr>
                        <a:lnSpc>
                          <a:spcPct val="110000"/>
                        </a:lnSpc>
                        <a:spcBef>
                          <a:spcPts val="0"/>
                        </a:spcBef>
                        <a:spcAft>
                          <a:spcPts val="0"/>
                        </a:spcAft>
                      </a:pPr>
                      <a:r>
                        <a:rPr lang="en-ZA" sz="1800" b="1" dirty="0" smtClean="0">
                          <a:solidFill>
                            <a:schemeClr val="tx1"/>
                          </a:solidFill>
                          <a:latin typeface="Tw Cen MT" panose="020B0602020104020603" pitchFamily="34" charset="0"/>
                          <a:cs typeface="Arial" panose="020B0604020202020204" pitchFamily="34" charset="0"/>
                        </a:rPr>
                        <a:t>PROGRAMME</a:t>
                      </a:r>
                      <a:r>
                        <a:rPr lang="en-ZA" sz="1800" b="1" baseline="0" dirty="0" smtClean="0">
                          <a:solidFill>
                            <a:schemeClr val="tx1"/>
                          </a:solidFill>
                          <a:latin typeface="Tw Cen MT" panose="020B0602020104020603" pitchFamily="34" charset="0"/>
                          <a:cs typeface="Arial" panose="020B0604020202020204" pitchFamily="34" charset="0"/>
                        </a:rPr>
                        <a:t> 1: ADMINISTRATION</a:t>
                      </a:r>
                      <a:endParaRPr lang="en-ZA" sz="1800" b="1" dirty="0">
                        <a:solidFill>
                          <a:schemeClr val="tx1"/>
                        </a:solidFill>
                        <a:latin typeface="Tw Cen MT" panose="020B0602020104020603" pitchFamily="34" charset="0"/>
                        <a:cs typeface="Arial" panose="020B0604020202020204" pitchFamily="34" charset="0"/>
                      </a:endParaRPr>
                    </a:p>
                  </a:txBody>
                  <a:tcPr>
                    <a:solidFill>
                      <a:srgbClr val="FAAA17"/>
                    </a:solidFill>
                  </a:tcPr>
                </a:tc>
                <a:tc hMerge="1">
                  <a:txBody>
                    <a:bodyPr/>
                    <a:lstStyle/>
                    <a:p>
                      <a:pPr>
                        <a:lnSpc>
                          <a:spcPct val="110000"/>
                        </a:lnSpc>
                        <a:spcBef>
                          <a:spcPts val="0"/>
                        </a:spcBef>
                        <a:spcAft>
                          <a:spcPts val="0"/>
                        </a:spcAft>
                      </a:pPr>
                      <a:endParaRPr lang="en-ZA" sz="1600" dirty="0">
                        <a:latin typeface="Tw Cen MT" panose="020B0602020104020603" pitchFamily="34" charset="0"/>
                      </a:endParaRPr>
                    </a:p>
                  </a:txBody>
                  <a:tcPr/>
                </a:tc>
                <a:extLst>
                  <a:ext uri="{0D108BD9-81ED-4DB2-BD59-A6C34878D82A}">
                    <a16:rowId xmlns:a16="http://schemas.microsoft.com/office/drawing/2014/main" val="10000"/>
                  </a:ext>
                </a:extLst>
              </a:tr>
              <a:tr h="614310">
                <a:tc>
                  <a:txBody>
                    <a:bodyPr/>
                    <a:lstStyle/>
                    <a:p>
                      <a:pPr marL="0" indent="0">
                        <a:lnSpc>
                          <a:spcPct val="110000"/>
                        </a:lnSpc>
                        <a:spcBef>
                          <a:spcPts val="0"/>
                        </a:spcBef>
                        <a:spcAft>
                          <a:spcPts val="0"/>
                        </a:spcAft>
                        <a:buFont typeface="+mj-lt"/>
                        <a:buNone/>
                      </a:pPr>
                      <a:r>
                        <a:rPr lang="en-ZA" sz="1800" i="0" dirty="0" smtClean="0">
                          <a:solidFill>
                            <a:schemeClr val="bg1">
                              <a:lumMod val="65000"/>
                              <a:lumOff val="35000"/>
                            </a:schemeClr>
                          </a:solidFill>
                          <a:latin typeface="Tw Cen MT" panose="020B0602020104020603" pitchFamily="34" charset="0"/>
                          <a:cs typeface="Arial" panose="020B0604020202020204" pitchFamily="34" charset="0"/>
                        </a:rPr>
                        <a:t>1.</a:t>
                      </a:r>
                    </a:p>
                  </a:txBody>
                  <a:tcPr>
                    <a:solidFill>
                      <a:schemeClr val="tx1"/>
                    </a:solidFill>
                  </a:tcPr>
                </a:tc>
                <a:tc>
                  <a:txBody>
                    <a:bodyPr/>
                    <a:lstStyle/>
                    <a:p>
                      <a:pPr>
                        <a:lnSpc>
                          <a:spcPct val="110000"/>
                        </a:lnSpc>
                        <a:spcAft>
                          <a:spcPts val="0"/>
                        </a:spcAft>
                      </a:pPr>
                      <a:r>
                        <a:rPr lang="en-ZA" sz="2000" dirty="0" smtClean="0">
                          <a:solidFill>
                            <a:schemeClr val="tx2">
                              <a:lumMod val="50000"/>
                            </a:schemeClr>
                          </a:solidFill>
                          <a:effectLst/>
                          <a:latin typeface="Tw Cen MT" panose="020B0602020104020603" pitchFamily="34" charset="0"/>
                          <a:ea typeface="Calibri" panose="020F0502020204030204" pitchFamily="34" charset="0"/>
                          <a:cs typeface="Arial" panose="020B0604020202020204" pitchFamily="34" charset="0"/>
                        </a:rPr>
                        <a:t>Fruitless, wasteful and irregular expenditure monitored </a:t>
                      </a:r>
                      <a:endParaRPr lang="en-US" sz="2000" b="1" dirty="0" smtClean="0">
                        <a:solidFill>
                          <a:schemeClr val="tx2">
                            <a:lumMod val="50000"/>
                          </a:schemeClr>
                        </a:solidFill>
                        <a:effectLst/>
                        <a:latin typeface="Tw Cen MT" panose="020B0602020104020603" pitchFamily="34" charset="0"/>
                        <a:ea typeface="Calibri" panose="020F0502020204030204" pitchFamily="34" charset="0"/>
                        <a:cs typeface="Arial" panose="020B0604020202020204" pitchFamily="34" charset="0"/>
                      </a:endParaRPr>
                    </a:p>
                    <a:p>
                      <a:pPr>
                        <a:lnSpc>
                          <a:spcPct val="110000"/>
                        </a:lnSpc>
                        <a:spcAft>
                          <a:spcPts val="0"/>
                        </a:spcAft>
                      </a:pPr>
                      <a:endParaRPr lang="en-ZA" sz="2000" dirty="0">
                        <a:solidFill>
                          <a:schemeClr val="tx2">
                            <a:lumMod val="50000"/>
                          </a:schemeClr>
                        </a:solidFill>
                        <a:effectLst/>
                        <a:latin typeface="Tw Cen MT" panose="020B0602020104020603" pitchFamily="34" charset="0"/>
                        <a:ea typeface="Times New Roman" panose="02020603050405020304" pitchFamily="18" charset="0"/>
                        <a:cs typeface="Myanmar Text" panose="020B0502040204020203" pitchFamily="34" charset="0"/>
                      </a:endParaRPr>
                    </a:p>
                  </a:txBody>
                  <a:tcPr marL="68580" marR="68580" marT="0" marB="0">
                    <a:solidFill>
                      <a:schemeClr val="tx1"/>
                    </a:solidFill>
                  </a:tcPr>
                </a:tc>
                <a:extLst>
                  <a:ext uri="{0D108BD9-81ED-4DB2-BD59-A6C34878D82A}">
                    <a16:rowId xmlns:a16="http://schemas.microsoft.com/office/drawing/2014/main" val="10001"/>
                  </a:ext>
                </a:extLst>
              </a:tr>
              <a:tr h="614310">
                <a:tc>
                  <a:txBody>
                    <a:bodyPr/>
                    <a:lstStyle/>
                    <a:p>
                      <a:pPr marL="0" indent="0">
                        <a:lnSpc>
                          <a:spcPct val="110000"/>
                        </a:lnSpc>
                        <a:spcBef>
                          <a:spcPts val="0"/>
                        </a:spcBef>
                        <a:spcAft>
                          <a:spcPts val="0"/>
                        </a:spcAft>
                        <a:buFont typeface="+mj-lt"/>
                        <a:buNone/>
                      </a:pPr>
                      <a:r>
                        <a:rPr lang="en-ZA" sz="1800" i="0" dirty="0" smtClean="0">
                          <a:solidFill>
                            <a:schemeClr val="bg1">
                              <a:lumMod val="65000"/>
                              <a:lumOff val="35000"/>
                            </a:schemeClr>
                          </a:solidFill>
                          <a:latin typeface="Tw Cen MT" panose="020B0602020104020603" pitchFamily="34" charset="0"/>
                          <a:cs typeface="Arial" panose="020B0604020202020204" pitchFamily="34" charset="0"/>
                        </a:rPr>
                        <a:t>2.</a:t>
                      </a:r>
                    </a:p>
                  </a:txBody>
                  <a:tcPr>
                    <a:solidFill>
                      <a:schemeClr val="tx1"/>
                    </a:solidFill>
                  </a:tcPr>
                </a:tc>
                <a:tc>
                  <a:txBody>
                    <a:bodyPr/>
                    <a:lstStyle/>
                    <a:p>
                      <a:pPr>
                        <a:lnSpc>
                          <a:spcPct val="110000"/>
                        </a:lnSpc>
                        <a:spcAft>
                          <a:spcPts val="0"/>
                        </a:spcAft>
                      </a:pPr>
                      <a:r>
                        <a:rPr lang="en-ZA" sz="2000" dirty="0" smtClean="0">
                          <a:solidFill>
                            <a:schemeClr val="tx2">
                              <a:lumMod val="50000"/>
                            </a:schemeClr>
                          </a:solidFill>
                          <a:effectLst/>
                          <a:latin typeface="Tw Cen MT" panose="020B0602020104020603" pitchFamily="34" charset="0"/>
                          <a:ea typeface="Calibri" panose="020F0502020204030204" pitchFamily="34" charset="0"/>
                          <a:cs typeface="Arial" panose="020B0604020202020204" pitchFamily="34" charset="0"/>
                        </a:rPr>
                        <a:t>Compliance on the Broad-Based</a:t>
                      </a:r>
                      <a:r>
                        <a:rPr lang="en-ZA" sz="2000" baseline="0" dirty="0" smtClean="0">
                          <a:solidFill>
                            <a:schemeClr val="tx2">
                              <a:lumMod val="50000"/>
                            </a:schemeClr>
                          </a:solidFill>
                          <a:effectLst/>
                          <a:latin typeface="Tw Cen MT" panose="020B0602020104020603" pitchFamily="34" charset="0"/>
                          <a:ea typeface="Calibri" panose="020F0502020204030204" pitchFamily="34" charset="0"/>
                          <a:cs typeface="Arial" panose="020B0604020202020204" pitchFamily="34" charset="0"/>
                        </a:rPr>
                        <a:t> Black Economic Empowerment (</a:t>
                      </a:r>
                      <a:r>
                        <a:rPr lang="en-ZA" sz="2000" dirty="0" smtClean="0">
                          <a:solidFill>
                            <a:schemeClr val="tx2">
                              <a:lumMod val="50000"/>
                            </a:schemeClr>
                          </a:solidFill>
                          <a:effectLst/>
                          <a:latin typeface="Tw Cen MT" panose="020B0602020104020603" pitchFamily="34" charset="0"/>
                          <a:ea typeface="Calibri" panose="020F0502020204030204" pitchFamily="34" charset="0"/>
                          <a:cs typeface="Arial" panose="020B0604020202020204" pitchFamily="34" charset="0"/>
                        </a:rPr>
                        <a:t>BBBEE) status monitored</a:t>
                      </a:r>
                    </a:p>
                    <a:p>
                      <a:pPr>
                        <a:lnSpc>
                          <a:spcPct val="110000"/>
                        </a:lnSpc>
                        <a:spcAft>
                          <a:spcPts val="0"/>
                        </a:spcAft>
                      </a:pPr>
                      <a:endParaRPr lang="en-ZA" sz="2000" dirty="0">
                        <a:solidFill>
                          <a:schemeClr val="tx2">
                            <a:lumMod val="50000"/>
                          </a:schemeClr>
                        </a:solidFill>
                        <a:effectLst/>
                        <a:latin typeface="Tw Cen MT" panose="020B0602020104020603" pitchFamily="34" charset="0"/>
                        <a:ea typeface="Times New Roman" panose="02020603050405020304" pitchFamily="18" charset="0"/>
                        <a:cs typeface="Myanmar Text" panose="020B0502040204020203" pitchFamily="34" charset="0"/>
                      </a:endParaRPr>
                    </a:p>
                  </a:txBody>
                  <a:tcPr marL="68580" marR="68580" marT="0" marB="0">
                    <a:solidFill>
                      <a:schemeClr val="tx1"/>
                    </a:solidFill>
                  </a:tcPr>
                </a:tc>
                <a:extLst>
                  <a:ext uri="{0D108BD9-81ED-4DB2-BD59-A6C34878D82A}">
                    <a16:rowId xmlns:a16="http://schemas.microsoft.com/office/drawing/2014/main" val="10002"/>
                  </a:ext>
                </a:extLst>
              </a:tr>
              <a:tr h="930230">
                <a:tc>
                  <a:txBody>
                    <a:bodyPr/>
                    <a:lstStyle/>
                    <a:p>
                      <a:pPr marL="0" indent="0">
                        <a:lnSpc>
                          <a:spcPct val="110000"/>
                        </a:lnSpc>
                        <a:spcBef>
                          <a:spcPts val="0"/>
                        </a:spcBef>
                        <a:spcAft>
                          <a:spcPts val="0"/>
                        </a:spcAft>
                        <a:buFont typeface="+mj-lt"/>
                        <a:buNone/>
                      </a:pPr>
                      <a:r>
                        <a:rPr lang="en-ZA" sz="1800" i="0" dirty="0" smtClean="0">
                          <a:solidFill>
                            <a:schemeClr val="bg1">
                              <a:lumMod val="65000"/>
                              <a:lumOff val="35000"/>
                            </a:schemeClr>
                          </a:solidFill>
                          <a:latin typeface="Tw Cen MT" panose="020B0602020104020603" pitchFamily="34" charset="0"/>
                          <a:cs typeface="Arial" panose="020B0604020202020204" pitchFamily="34" charset="0"/>
                        </a:rPr>
                        <a:t>3.</a:t>
                      </a:r>
                      <a:endParaRPr lang="en-ZA" sz="1800" i="0" dirty="0">
                        <a:solidFill>
                          <a:schemeClr val="bg1">
                            <a:lumMod val="65000"/>
                            <a:lumOff val="35000"/>
                          </a:schemeClr>
                        </a:solidFill>
                        <a:latin typeface="Tw Cen MT" panose="020B0602020104020603" pitchFamily="34" charset="0"/>
                        <a:cs typeface="Arial" panose="020B0604020202020204" pitchFamily="34" charset="0"/>
                      </a:endParaRPr>
                    </a:p>
                  </a:txBody>
                  <a:tcPr>
                    <a:solidFill>
                      <a:schemeClr val="tx1"/>
                    </a:solidFill>
                  </a:tcPr>
                </a:tc>
                <a:tc>
                  <a:txBody>
                    <a:bodyPr/>
                    <a:lstStyle/>
                    <a:p>
                      <a:pPr>
                        <a:lnSpc>
                          <a:spcPct val="110000"/>
                        </a:lnSpc>
                        <a:spcAft>
                          <a:spcPts val="0"/>
                        </a:spcAft>
                      </a:pPr>
                      <a:r>
                        <a:rPr lang="en-ZA" sz="2000" dirty="0" smtClean="0">
                          <a:solidFill>
                            <a:schemeClr val="tx2">
                              <a:lumMod val="50000"/>
                            </a:schemeClr>
                          </a:solidFill>
                          <a:effectLst/>
                          <a:latin typeface="Tw Cen MT" panose="020B0602020104020603" pitchFamily="34" charset="0"/>
                          <a:ea typeface="Calibri" panose="020F0502020204030204" pitchFamily="34" charset="0"/>
                          <a:cs typeface="Arial" panose="020B0604020202020204" pitchFamily="34" charset="0"/>
                        </a:rPr>
                        <a:t>Draft Public Service Amendment Bill submitted to the Office of the Chief State Law Advisor for pre-certification </a:t>
                      </a:r>
                      <a:r>
                        <a:rPr lang="en-US" sz="2000" b="1" i="1" dirty="0" smtClean="0">
                          <a:solidFill>
                            <a:schemeClr val="tx2">
                              <a:lumMod val="50000"/>
                            </a:schemeClr>
                          </a:solidFill>
                          <a:effectLst/>
                          <a:latin typeface="Tw Cen MT" panose="020B0602020104020603" pitchFamily="34" charset="0"/>
                          <a:ea typeface="Calibri" panose="020F0502020204030204" pitchFamily="34" charset="0"/>
                          <a:cs typeface="Arial" panose="020B0604020202020204" pitchFamily="34" charset="0"/>
                        </a:rPr>
                        <a:t>(MTSF Target)</a:t>
                      </a:r>
                    </a:p>
                    <a:p>
                      <a:pPr>
                        <a:lnSpc>
                          <a:spcPct val="110000"/>
                        </a:lnSpc>
                        <a:spcAft>
                          <a:spcPts val="0"/>
                        </a:spcAft>
                      </a:pPr>
                      <a:endParaRPr lang="en-ZA" sz="2000" b="1" dirty="0">
                        <a:solidFill>
                          <a:schemeClr val="tx2">
                            <a:lumMod val="50000"/>
                          </a:schemeClr>
                        </a:solidFill>
                        <a:effectLst/>
                        <a:latin typeface="Tw Cen MT" panose="020B0602020104020603" pitchFamily="34" charset="0"/>
                        <a:ea typeface="Times New Roman" panose="02020603050405020304" pitchFamily="18" charset="0"/>
                        <a:cs typeface="Myanmar Text" panose="020B0502040204020203" pitchFamily="34" charset="0"/>
                      </a:endParaRPr>
                    </a:p>
                  </a:txBody>
                  <a:tcPr marL="68580" marR="68580" marT="0" marB="0">
                    <a:solidFill>
                      <a:schemeClr val="tx1"/>
                    </a:solidFill>
                  </a:tcPr>
                </a:tc>
                <a:extLst>
                  <a:ext uri="{0D108BD9-81ED-4DB2-BD59-A6C34878D82A}">
                    <a16:rowId xmlns:a16="http://schemas.microsoft.com/office/drawing/2014/main" val="10003"/>
                  </a:ext>
                </a:extLst>
              </a:tr>
              <a:tr h="930230">
                <a:tc>
                  <a:txBody>
                    <a:bodyPr/>
                    <a:lstStyle/>
                    <a:p>
                      <a:pPr marL="0" indent="0">
                        <a:lnSpc>
                          <a:spcPct val="110000"/>
                        </a:lnSpc>
                        <a:spcBef>
                          <a:spcPts val="0"/>
                        </a:spcBef>
                        <a:spcAft>
                          <a:spcPts val="0"/>
                        </a:spcAft>
                        <a:buFont typeface="+mj-lt"/>
                        <a:buNone/>
                      </a:pPr>
                      <a:r>
                        <a:rPr lang="en-ZA" sz="1800" i="0" dirty="0" smtClean="0">
                          <a:solidFill>
                            <a:schemeClr val="bg1">
                              <a:lumMod val="65000"/>
                              <a:lumOff val="35000"/>
                            </a:schemeClr>
                          </a:solidFill>
                          <a:latin typeface="Tw Cen MT" panose="020B0602020104020603" pitchFamily="34" charset="0"/>
                          <a:cs typeface="Arial" panose="020B0604020202020204" pitchFamily="34" charset="0"/>
                        </a:rPr>
                        <a:t>4.</a:t>
                      </a:r>
                      <a:endParaRPr lang="en-ZA" sz="1800" i="0" dirty="0">
                        <a:solidFill>
                          <a:schemeClr val="bg1">
                            <a:lumMod val="65000"/>
                            <a:lumOff val="35000"/>
                          </a:schemeClr>
                        </a:solidFill>
                        <a:latin typeface="Tw Cen MT" panose="020B0602020104020603" pitchFamily="34" charset="0"/>
                        <a:cs typeface="Arial" panose="020B0604020202020204" pitchFamily="34" charset="0"/>
                      </a:endParaRPr>
                    </a:p>
                  </a:txBody>
                  <a:tcPr>
                    <a:solidFill>
                      <a:schemeClr val="tx1"/>
                    </a:solidFill>
                  </a:tcPr>
                </a:tc>
                <a:tc>
                  <a:txBody>
                    <a:bodyPr/>
                    <a:lstStyle/>
                    <a:p>
                      <a:pPr>
                        <a:lnSpc>
                          <a:spcPct val="110000"/>
                        </a:lnSpc>
                        <a:spcAft>
                          <a:spcPts val="0"/>
                        </a:spcAft>
                      </a:pPr>
                      <a:r>
                        <a:rPr lang="en-ZA" sz="2000" dirty="0" smtClean="0">
                          <a:solidFill>
                            <a:schemeClr val="tx2">
                              <a:lumMod val="50000"/>
                            </a:schemeClr>
                          </a:solidFill>
                          <a:effectLst/>
                          <a:latin typeface="Tw Cen MT" panose="020B0602020104020603" pitchFamily="34" charset="0"/>
                          <a:ea typeface="Times New Roman" panose="02020603050405020304" pitchFamily="18" charset="0"/>
                          <a:cs typeface="Arial" panose="020B0604020202020204" pitchFamily="34" charset="0"/>
                        </a:rPr>
                        <a:t>Consultations with the Department of Cooperative Governance on the draft Public Administration Management Amendment Bill </a:t>
                      </a:r>
                      <a:r>
                        <a:rPr lang="en-US" sz="2000" b="1" i="1" dirty="0" smtClean="0">
                          <a:solidFill>
                            <a:schemeClr val="tx2">
                              <a:lumMod val="50000"/>
                            </a:schemeClr>
                          </a:solidFill>
                          <a:effectLst/>
                          <a:latin typeface="Tw Cen MT" panose="020B0602020104020603" pitchFamily="34" charset="0"/>
                          <a:ea typeface="Calibri" panose="020F0502020204030204" pitchFamily="34" charset="0"/>
                          <a:cs typeface="Arial" panose="020B0604020202020204" pitchFamily="34" charset="0"/>
                        </a:rPr>
                        <a:t>(MTSF Target)</a:t>
                      </a:r>
                    </a:p>
                    <a:p>
                      <a:pPr>
                        <a:lnSpc>
                          <a:spcPct val="110000"/>
                        </a:lnSpc>
                        <a:spcAft>
                          <a:spcPts val="0"/>
                        </a:spcAft>
                      </a:pPr>
                      <a:endParaRPr lang="en-ZA" sz="2000" b="1" dirty="0">
                        <a:solidFill>
                          <a:schemeClr val="tx2">
                            <a:lumMod val="50000"/>
                          </a:schemeClr>
                        </a:solidFill>
                        <a:effectLst/>
                        <a:latin typeface="Tw Cen MT" panose="020B0602020104020603" pitchFamily="34" charset="0"/>
                        <a:ea typeface="Times New Roman" panose="02020603050405020304" pitchFamily="18" charset="0"/>
                        <a:cs typeface="Myanmar Text" panose="020B0502040204020203" pitchFamily="34" charset="0"/>
                      </a:endParaRPr>
                    </a:p>
                  </a:txBody>
                  <a:tcPr marL="68580" marR="68580" marT="0" marB="0">
                    <a:solidFill>
                      <a:schemeClr val="tx1"/>
                    </a:solidFill>
                  </a:tcPr>
                </a:tc>
                <a:extLst>
                  <a:ext uri="{0D108BD9-81ED-4DB2-BD59-A6C34878D82A}">
                    <a16:rowId xmlns:a16="http://schemas.microsoft.com/office/drawing/2014/main" val="10004"/>
                  </a:ext>
                </a:extLst>
              </a:tr>
              <a:tr h="614310">
                <a:tc>
                  <a:txBody>
                    <a:bodyPr/>
                    <a:lstStyle/>
                    <a:p>
                      <a:pPr marL="0" indent="0">
                        <a:lnSpc>
                          <a:spcPct val="110000"/>
                        </a:lnSpc>
                        <a:spcBef>
                          <a:spcPts val="0"/>
                        </a:spcBef>
                        <a:spcAft>
                          <a:spcPts val="0"/>
                        </a:spcAft>
                        <a:buFont typeface="+mj-lt"/>
                        <a:buNone/>
                      </a:pPr>
                      <a:r>
                        <a:rPr lang="en-ZA" sz="1800" i="0" dirty="0" smtClean="0">
                          <a:solidFill>
                            <a:schemeClr val="bg1">
                              <a:lumMod val="65000"/>
                              <a:lumOff val="35000"/>
                            </a:schemeClr>
                          </a:solidFill>
                          <a:latin typeface="Tw Cen MT" panose="020B0602020104020603" pitchFamily="34" charset="0"/>
                          <a:cs typeface="Arial" panose="020B0604020202020204" pitchFamily="34" charset="0"/>
                        </a:rPr>
                        <a:t>5.</a:t>
                      </a:r>
                      <a:endParaRPr lang="en-ZA" sz="1800" i="0" dirty="0">
                        <a:solidFill>
                          <a:schemeClr val="bg1">
                            <a:lumMod val="65000"/>
                            <a:lumOff val="35000"/>
                          </a:schemeClr>
                        </a:solidFill>
                        <a:latin typeface="Tw Cen MT" panose="020B0602020104020603" pitchFamily="34" charset="0"/>
                        <a:cs typeface="Arial" panose="020B0604020202020204" pitchFamily="34" charset="0"/>
                      </a:endParaRPr>
                    </a:p>
                  </a:txBody>
                  <a:tcPr>
                    <a:solidFill>
                      <a:schemeClr val="tx1"/>
                    </a:solidFill>
                  </a:tcPr>
                </a:tc>
                <a:tc>
                  <a:txBody>
                    <a:bodyPr/>
                    <a:lstStyle/>
                    <a:p>
                      <a:pPr>
                        <a:lnSpc>
                          <a:spcPct val="110000"/>
                        </a:lnSpc>
                        <a:spcAft>
                          <a:spcPts val="0"/>
                        </a:spcAft>
                      </a:pPr>
                      <a:r>
                        <a:rPr lang="en-ZA" sz="2000" dirty="0" smtClean="0">
                          <a:solidFill>
                            <a:schemeClr val="tx2">
                              <a:lumMod val="50000"/>
                            </a:schemeClr>
                          </a:solidFill>
                          <a:effectLst/>
                          <a:latin typeface="Tw Cen MT" panose="020B0602020104020603" pitchFamily="34" charset="0"/>
                          <a:ea typeface="Calibri" panose="020F0502020204030204" pitchFamily="34" charset="0"/>
                          <a:cs typeface="Arial" panose="020B0604020202020204" pitchFamily="34" charset="0"/>
                        </a:rPr>
                        <a:t>Regulations on selected areas of the Public Administration Management Act developed </a:t>
                      </a:r>
                      <a:r>
                        <a:rPr lang="en-US" sz="2000" b="1" i="1" dirty="0" smtClean="0">
                          <a:solidFill>
                            <a:schemeClr val="tx2">
                              <a:lumMod val="50000"/>
                            </a:schemeClr>
                          </a:solidFill>
                          <a:effectLst/>
                          <a:latin typeface="Tw Cen MT" panose="020B0602020104020603" pitchFamily="34" charset="0"/>
                          <a:ea typeface="Calibri" panose="020F0502020204030204" pitchFamily="34" charset="0"/>
                          <a:cs typeface="Arial" panose="020B0604020202020204" pitchFamily="34" charset="0"/>
                        </a:rPr>
                        <a:t>(MTSF Target)</a:t>
                      </a:r>
                    </a:p>
                    <a:p>
                      <a:pPr>
                        <a:lnSpc>
                          <a:spcPct val="110000"/>
                        </a:lnSpc>
                        <a:spcAft>
                          <a:spcPts val="0"/>
                        </a:spcAft>
                      </a:pPr>
                      <a:endParaRPr lang="en-ZA" sz="2000" dirty="0">
                        <a:solidFill>
                          <a:schemeClr val="tx2">
                            <a:lumMod val="50000"/>
                          </a:schemeClr>
                        </a:solidFill>
                        <a:effectLst/>
                        <a:latin typeface="Tw Cen MT" panose="020B0602020104020603" pitchFamily="34" charset="0"/>
                        <a:ea typeface="Times New Roman" panose="02020603050405020304" pitchFamily="18" charset="0"/>
                        <a:cs typeface="Myanmar Text" panose="020B0502040204020203" pitchFamily="34" charset="0"/>
                      </a:endParaRPr>
                    </a:p>
                  </a:txBody>
                  <a:tcPr marL="68580" marR="68580" marT="0" marB="0">
                    <a:solidFill>
                      <a:schemeClr val="tx1"/>
                    </a:solidFill>
                  </a:tcPr>
                </a:tc>
                <a:extLst>
                  <a:ext uri="{0D108BD9-81ED-4DB2-BD59-A6C34878D82A}">
                    <a16:rowId xmlns:a16="http://schemas.microsoft.com/office/drawing/2014/main" val="10005"/>
                  </a:ext>
                </a:extLst>
              </a:tr>
              <a:tr h="614310">
                <a:tc>
                  <a:txBody>
                    <a:bodyPr/>
                    <a:lstStyle/>
                    <a:p>
                      <a:pPr marL="0" indent="0">
                        <a:lnSpc>
                          <a:spcPct val="110000"/>
                        </a:lnSpc>
                        <a:spcBef>
                          <a:spcPts val="0"/>
                        </a:spcBef>
                        <a:spcAft>
                          <a:spcPts val="0"/>
                        </a:spcAft>
                        <a:buFont typeface="+mj-lt"/>
                        <a:buNone/>
                      </a:pPr>
                      <a:r>
                        <a:rPr lang="en-ZA" sz="1800" i="0" dirty="0" smtClean="0">
                          <a:solidFill>
                            <a:schemeClr val="bg1">
                              <a:lumMod val="65000"/>
                              <a:lumOff val="35000"/>
                            </a:schemeClr>
                          </a:solidFill>
                          <a:latin typeface="Tw Cen MT" panose="020B0602020104020603" pitchFamily="34" charset="0"/>
                          <a:cs typeface="Arial" panose="020B0604020202020204" pitchFamily="34" charset="0"/>
                        </a:rPr>
                        <a:t>6.</a:t>
                      </a:r>
                      <a:endParaRPr lang="en-ZA" sz="1800" i="0" dirty="0">
                        <a:solidFill>
                          <a:schemeClr val="bg1">
                            <a:lumMod val="65000"/>
                            <a:lumOff val="35000"/>
                          </a:schemeClr>
                        </a:solidFill>
                        <a:latin typeface="Tw Cen MT" panose="020B0602020104020603" pitchFamily="34" charset="0"/>
                        <a:cs typeface="Arial" panose="020B0604020202020204" pitchFamily="34" charset="0"/>
                      </a:endParaRPr>
                    </a:p>
                  </a:txBody>
                  <a:tcPr>
                    <a:solidFill>
                      <a:schemeClr val="tx1"/>
                    </a:solidFill>
                  </a:tcPr>
                </a:tc>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n-ZA" sz="2000" baseline="0" dirty="0" smtClean="0">
                          <a:solidFill>
                            <a:schemeClr val="tx2">
                              <a:lumMod val="50000"/>
                            </a:schemeClr>
                          </a:solidFill>
                          <a:effectLst/>
                          <a:latin typeface="Tw Cen MT" panose="020B0602020104020603" pitchFamily="34" charset="0"/>
                          <a:ea typeface="Calibri" panose="020F0502020204030204" pitchFamily="34" charset="0"/>
                          <a:cs typeface="Arial" panose="020B0604020202020204" pitchFamily="34" charset="0"/>
                        </a:rPr>
                        <a:t>R</a:t>
                      </a:r>
                      <a:r>
                        <a:rPr lang="en-ZA" sz="2000" dirty="0" smtClean="0">
                          <a:solidFill>
                            <a:schemeClr val="tx2">
                              <a:lumMod val="50000"/>
                            </a:schemeClr>
                          </a:solidFill>
                          <a:effectLst/>
                          <a:latin typeface="Tw Cen MT" panose="020B0602020104020603" pitchFamily="34" charset="0"/>
                          <a:ea typeface="Calibri" panose="020F0502020204030204" pitchFamily="34" charset="0"/>
                          <a:cs typeface="Arial" panose="020B0604020202020204" pitchFamily="34" charset="0"/>
                        </a:rPr>
                        <a:t>eview of the identified DPSA policies commenced</a:t>
                      </a:r>
                      <a:endParaRPr lang="en-ZA" sz="2000" dirty="0">
                        <a:solidFill>
                          <a:schemeClr val="tx2">
                            <a:lumMod val="50000"/>
                          </a:schemeClr>
                        </a:solidFill>
                        <a:effectLst/>
                        <a:latin typeface="Tw Cen MT" panose="020B0602020104020603" pitchFamily="34" charset="0"/>
                        <a:ea typeface="Times New Roman" panose="02020603050405020304" pitchFamily="18" charset="0"/>
                        <a:cs typeface="Myanmar Text" panose="020B0502040204020203" pitchFamily="34" charset="0"/>
                      </a:endParaRPr>
                    </a:p>
                  </a:txBody>
                  <a:tcPr marL="68580" marR="68580" marT="0" marB="0">
                    <a:solidFill>
                      <a:schemeClr val="tx1"/>
                    </a:solidFill>
                  </a:tcPr>
                </a:tc>
                <a:extLst>
                  <a:ext uri="{0D108BD9-81ED-4DB2-BD59-A6C34878D82A}">
                    <a16:rowId xmlns:a16="http://schemas.microsoft.com/office/drawing/2014/main" val="10006"/>
                  </a:ext>
                </a:extLst>
              </a:tr>
              <a:tr h="354692">
                <a:tc>
                  <a:txBody>
                    <a:bodyPr/>
                    <a:lstStyle/>
                    <a:p>
                      <a:pPr marL="0" indent="0">
                        <a:lnSpc>
                          <a:spcPct val="110000"/>
                        </a:lnSpc>
                        <a:spcBef>
                          <a:spcPts val="0"/>
                        </a:spcBef>
                        <a:spcAft>
                          <a:spcPts val="0"/>
                        </a:spcAft>
                        <a:buFont typeface="+mj-lt"/>
                        <a:buNone/>
                      </a:pPr>
                      <a:r>
                        <a:rPr lang="en-ZA" sz="1800" i="0" dirty="0" smtClean="0">
                          <a:solidFill>
                            <a:schemeClr val="bg1">
                              <a:lumMod val="65000"/>
                              <a:lumOff val="35000"/>
                            </a:schemeClr>
                          </a:solidFill>
                          <a:latin typeface="Tw Cen MT" panose="020B0602020104020603" pitchFamily="34" charset="0"/>
                          <a:cs typeface="Arial" panose="020B0604020202020204" pitchFamily="34" charset="0"/>
                        </a:rPr>
                        <a:t>7.</a:t>
                      </a:r>
                      <a:endParaRPr lang="en-ZA" sz="1800" i="0" dirty="0">
                        <a:solidFill>
                          <a:schemeClr val="bg1">
                            <a:lumMod val="65000"/>
                            <a:lumOff val="35000"/>
                          </a:schemeClr>
                        </a:solidFill>
                        <a:latin typeface="Tw Cen MT" panose="020B0602020104020603" pitchFamily="34" charset="0"/>
                        <a:cs typeface="Arial" panose="020B0604020202020204" pitchFamily="34" charset="0"/>
                      </a:endParaRPr>
                    </a:p>
                  </a:txBody>
                  <a:tcPr>
                    <a:solidFill>
                      <a:schemeClr val="tx1"/>
                    </a:solidFill>
                  </a:tcPr>
                </a:tc>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n-ZA" sz="2000" dirty="0" smtClean="0">
                          <a:solidFill>
                            <a:schemeClr val="tx2">
                              <a:lumMod val="50000"/>
                            </a:schemeClr>
                          </a:solidFill>
                          <a:effectLst/>
                          <a:latin typeface="Tw Cen MT" panose="020B0602020104020603" pitchFamily="34" charset="0"/>
                          <a:ea typeface="Times New Roman" panose="02020603050405020304" pitchFamily="18" charset="0"/>
                          <a:cs typeface="Myanmar Text" panose="020B0502040204020203" pitchFamily="34" charset="0"/>
                        </a:rPr>
                        <a:t>Annual report on the compliance by national and provincial departments with DPSA policies produced</a:t>
                      </a:r>
                      <a:endParaRPr lang="en-ZA" sz="2000" dirty="0">
                        <a:solidFill>
                          <a:schemeClr val="tx2">
                            <a:lumMod val="50000"/>
                          </a:schemeClr>
                        </a:solidFill>
                        <a:effectLst/>
                        <a:latin typeface="Tw Cen MT" panose="020B0602020104020603" pitchFamily="34" charset="0"/>
                        <a:ea typeface="Times New Roman" panose="02020603050405020304" pitchFamily="18" charset="0"/>
                        <a:cs typeface="Myanmar Text" panose="020B0502040204020203" pitchFamily="34" charset="0"/>
                      </a:endParaRPr>
                    </a:p>
                  </a:txBody>
                  <a:tcPr marL="68580" marR="68580" marT="0" marB="0">
                    <a:solidFill>
                      <a:schemeClr val="tx1"/>
                    </a:solidFill>
                  </a:tcPr>
                </a:tc>
                <a:extLst>
                  <a:ext uri="{0D108BD9-81ED-4DB2-BD59-A6C34878D82A}">
                    <a16:rowId xmlns:a16="http://schemas.microsoft.com/office/drawing/2014/main" val="112402975"/>
                  </a:ext>
                </a:extLst>
              </a:tr>
              <a:tr h="370488">
                <a:tc>
                  <a:txBody>
                    <a:bodyPr/>
                    <a:lstStyle/>
                    <a:p>
                      <a:pPr marL="0" indent="0">
                        <a:lnSpc>
                          <a:spcPct val="110000"/>
                        </a:lnSpc>
                        <a:spcBef>
                          <a:spcPts val="0"/>
                        </a:spcBef>
                        <a:spcAft>
                          <a:spcPts val="0"/>
                        </a:spcAft>
                        <a:buFont typeface="+mj-lt"/>
                        <a:buNone/>
                      </a:pPr>
                      <a:endParaRPr lang="en-ZA" sz="1800" i="0" dirty="0">
                        <a:solidFill>
                          <a:schemeClr val="bg1">
                            <a:lumMod val="65000"/>
                            <a:lumOff val="35000"/>
                          </a:schemeClr>
                        </a:solidFill>
                        <a:latin typeface="Tw Cen MT" panose="020B0602020104020603" pitchFamily="34" charset="0"/>
                        <a:cs typeface="Arial" panose="020B0604020202020204" pitchFamily="34" charset="0"/>
                      </a:endParaRPr>
                    </a:p>
                  </a:txBody>
                  <a:tcPr>
                    <a:solidFill>
                      <a:schemeClr val="tx1"/>
                    </a:solidFill>
                  </a:tcPr>
                </a:tc>
                <a:tc>
                  <a:txBody>
                    <a:bodyPr/>
                    <a:lstStyle/>
                    <a:p>
                      <a:pPr>
                        <a:lnSpc>
                          <a:spcPct val="110000"/>
                        </a:lnSpc>
                        <a:spcAft>
                          <a:spcPts val="0"/>
                        </a:spcAft>
                      </a:pPr>
                      <a:endParaRPr lang="en-ZA" sz="800" dirty="0">
                        <a:solidFill>
                          <a:schemeClr val="tx2">
                            <a:lumMod val="50000"/>
                          </a:schemeClr>
                        </a:solidFill>
                        <a:effectLst/>
                        <a:latin typeface="Tw Cen MT" panose="020B0602020104020603" pitchFamily="34" charset="0"/>
                        <a:ea typeface="Times New Roman" panose="02020603050405020304" pitchFamily="18" charset="0"/>
                        <a:cs typeface="Myanmar Text" panose="020B0502040204020203" pitchFamily="34" charset="0"/>
                      </a:endParaRPr>
                    </a:p>
                  </a:txBody>
                  <a:tcPr marL="68580" marR="68580" marT="0" marB="0">
                    <a:solidFill>
                      <a:schemeClr val="tx1"/>
                    </a:solidFill>
                  </a:tcPr>
                </a:tc>
                <a:extLst>
                  <a:ext uri="{0D108BD9-81ED-4DB2-BD59-A6C34878D82A}">
                    <a16:rowId xmlns:a16="http://schemas.microsoft.com/office/drawing/2014/main" val="297942000"/>
                  </a:ext>
                </a:extLst>
              </a:tr>
              <a:tr h="354692">
                <a:tc>
                  <a:txBody>
                    <a:bodyPr/>
                    <a:lstStyle/>
                    <a:p>
                      <a:pPr marL="0" indent="0">
                        <a:lnSpc>
                          <a:spcPct val="110000"/>
                        </a:lnSpc>
                        <a:spcBef>
                          <a:spcPts val="0"/>
                        </a:spcBef>
                        <a:spcAft>
                          <a:spcPts val="0"/>
                        </a:spcAft>
                        <a:buFont typeface="+mj-lt"/>
                        <a:buNone/>
                      </a:pPr>
                      <a:endParaRPr lang="en-ZA" sz="1800" i="0" dirty="0">
                        <a:solidFill>
                          <a:schemeClr val="bg1">
                            <a:lumMod val="65000"/>
                            <a:lumOff val="35000"/>
                          </a:schemeClr>
                        </a:solidFill>
                        <a:latin typeface="Tw Cen MT" panose="020B0602020104020603" pitchFamily="34" charset="0"/>
                        <a:cs typeface="Arial" panose="020B0604020202020204" pitchFamily="34" charset="0"/>
                      </a:endParaRPr>
                    </a:p>
                  </a:txBody>
                  <a:tcPr>
                    <a:solidFill>
                      <a:schemeClr val="tx1"/>
                    </a:solidFill>
                  </a:tcPr>
                </a:tc>
                <a:tc>
                  <a:txBody>
                    <a:bodyPr/>
                    <a:lstStyle/>
                    <a:p>
                      <a:pPr>
                        <a:lnSpc>
                          <a:spcPct val="110000"/>
                        </a:lnSpc>
                        <a:spcAft>
                          <a:spcPts val="0"/>
                        </a:spcAft>
                      </a:pPr>
                      <a:endParaRPr lang="en-ZA" sz="800" dirty="0">
                        <a:solidFill>
                          <a:schemeClr val="tx2">
                            <a:lumMod val="50000"/>
                          </a:schemeClr>
                        </a:solidFill>
                        <a:effectLst/>
                        <a:latin typeface="Tw Cen MT" panose="020B0602020104020603" pitchFamily="34" charset="0"/>
                        <a:ea typeface="Times New Roman" panose="02020603050405020304" pitchFamily="18" charset="0"/>
                        <a:cs typeface="Myanmar Text" panose="020B0502040204020203" pitchFamily="34" charset="0"/>
                      </a:endParaRPr>
                    </a:p>
                  </a:txBody>
                  <a:tcPr marL="68580" marR="68580" marT="0" marB="0">
                    <a:solidFill>
                      <a:schemeClr val="tx1"/>
                    </a:solidFill>
                  </a:tcPr>
                </a:tc>
                <a:extLst>
                  <a:ext uri="{0D108BD9-81ED-4DB2-BD59-A6C34878D82A}">
                    <a16:rowId xmlns:a16="http://schemas.microsoft.com/office/drawing/2014/main" val="65157730"/>
                  </a:ext>
                </a:extLst>
              </a:tr>
            </a:tbl>
          </a:graphicData>
        </a:graphic>
      </p:graphicFrame>
      <p:sp>
        <p:nvSpPr>
          <p:cNvPr id="4" name="Slide Number Placeholder 3"/>
          <p:cNvSpPr>
            <a:spLocks noGrp="1"/>
          </p:cNvSpPr>
          <p:nvPr>
            <p:ph type="sldNum" sz="quarter" idx="12"/>
          </p:nvPr>
        </p:nvSpPr>
        <p:spPr/>
        <p:txBody>
          <a:bodyPr/>
          <a:lstStyle/>
          <a:p>
            <a:pPr>
              <a:defRPr/>
            </a:pPr>
            <a:fld id="{4DE96417-4ADB-4B1E-9DF8-F791D7DFC93B}" type="slidenum">
              <a:rPr lang="en-GB" sz="4000" b="1" smtClean="0"/>
              <a:pPr>
                <a:defRPr/>
              </a:pPr>
              <a:t>10</a:t>
            </a:fld>
            <a:endParaRPr lang="en-GB" sz="4000" b="1" dirty="0"/>
          </a:p>
        </p:txBody>
      </p:sp>
      <p:sp>
        <p:nvSpPr>
          <p:cNvPr id="5" name="Title 1"/>
          <p:cNvSpPr>
            <a:spLocks noGrp="1"/>
          </p:cNvSpPr>
          <p:nvPr>
            <p:ph type="title"/>
          </p:nvPr>
        </p:nvSpPr>
        <p:spPr>
          <a:xfrm>
            <a:off x="0" y="0"/>
            <a:ext cx="10457688" cy="969817"/>
          </a:xfr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5"/>
          </a:lnRef>
          <a:fillRef idx="1003">
            <a:schemeClr val="lt2"/>
          </a:fillRef>
          <a:effectRef idx="2">
            <a:schemeClr val="accent5"/>
          </a:effectRef>
          <a:fontRef idx="minor">
            <a:schemeClr val="lt1"/>
          </a:fontRef>
        </p:style>
        <p:txBody>
          <a:bodyPr>
            <a:normAutofit fontScale="90000"/>
          </a:bodyPr>
          <a:lstStyle/>
          <a:p>
            <a:pPr algn="ctr"/>
            <a:r>
              <a:rPr lang="en-US" sz="2800" b="1" dirty="0" smtClean="0">
                <a:solidFill>
                  <a:schemeClr val="accent3">
                    <a:lumMod val="75000"/>
                  </a:schemeClr>
                </a:solidFill>
                <a:latin typeface="Tw Cen MT" panose="020B0602020104020603" pitchFamily="34" charset="0"/>
                <a:cs typeface="Arial" panose="020B0604020202020204" pitchFamily="34" charset="0"/>
              </a:rPr>
              <a:t/>
            </a:r>
            <a:br>
              <a:rPr lang="en-US" sz="2800" b="1" dirty="0" smtClean="0">
                <a:solidFill>
                  <a:schemeClr val="accent3">
                    <a:lumMod val="75000"/>
                  </a:schemeClr>
                </a:solidFill>
                <a:latin typeface="Tw Cen MT" panose="020B0602020104020603" pitchFamily="34" charset="0"/>
                <a:cs typeface="Arial" panose="020B0604020202020204" pitchFamily="34" charset="0"/>
              </a:rPr>
            </a:br>
            <a:r>
              <a:rPr lang="en-US" sz="3100" b="1" dirty="0" smtClean="0">
                <a:solidFill>
                  <a:schemeClr val="accent3">
                    <a:lumMod val="75000"/>
                  </a:schemeClr>
                </a:solidFill>
                <a:latin typeface="Tw Cen MT" panose="020B0602020104020603" pitchFamily="34" charset="0"/>
                <a:cs typeface="Arial" panose="020B0604020202020204" pitchFamily="34" charset="0"/>
              </a:rPr>
              <a:t>2020/2021 DPSA ANNUAL PERFORMANCE PLAN TARGETS (1)</a:t>
            </a:r>
            <a:endParaRPr lang="en-ZA" sz="3100" b="1" dirty="0">
              <a:solidFill>
                <a:schemeClr val="accent3">
                  <a:lumMod val="75000"/>
                </a:schemeClr>
              </a:solidFill>
              <a:latin typeface="Tw Cen MT" panose="020B0602020104020603" pitchFamily="34" charset="0"/>
              <a:cs typeface="Arial" panose="020B0604020202020204" pitchFamily="34" charset="0"/>
            </a:endParaRPr>
          </a:p>
        </p:txBody>
      </p:sp>
    </p:spTree>
    <p:extLst>
      <p:ext uri="{BB962C8B-B14F-4D97-AF65-F5344CB8AC3E}">
        <p14:creationId xmlns:p14="http://schemas.microsoft.com/office/powerpoint/2010/main" val="131720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588931432"/>
              </p:ext>
            </p:extLst>
          </p:nvPr>
        </p:nvGraphicFramePr>
        <p:xfrm>
          <a:off x="0" y="1105734"/>
          <a:ext cx="12192000" cy="5752266"/>
        </p:xfrm>
        <a:graphic>
          <a:graphicData uri="http://schemas.openxmlformats.org/drawingml/2006/table">
            <a:tbl>
              <a:tblPr firstRow="1" bandRow="1">
                <a:tableStyleId>{5C22544A-7EE6-4342-B048-85BDC9FD1C3A}</a:tableStyleId>
              </a:tblPr>
              <a:tblGrid>
                <a:gridCol w="504967">
                  <a:extLst>
                    <a:ext uri="{9D8B030D-6E8A-4147-A177-3AD203B41FA5}">
                      <a16:colId xmlns:a16="http://schemas.microsoft.com/office/drawing/2014/main" val="20000"/>
                    </a:ext>
                  </a:extLst>
                </a:gridCol>
                <a:gridCol w="11687033">
                  <a:extLst>
                    <a:ext uri="{9D8B030D-6E8A-4147-A177-3AD203B41FA5}">
                      <a16:colId xmlns:a16="http://schemas.microsoft.com/office/drawing/2014/main" val="20001"/>
                    </a:ext>
                  </a:extLst>
                </a:gridCol>
              </a:tblGrid>
              <a:tr h="730967">
                <a:tc gridSpan="2">
                  <a:txBody>
                    <a:bodyPr/>
                    <a:lstStyle/>
                    <a:p>
                      <a:pPr>
                        <a:lnSpc>
                          <a:spcPct val="110000"/>
                        </a:lnSpc>
                        <a:spcBef>
                          <a:spcPts val="0"/>
                        </a:spcBef>
                        <a:spcAft>
                          <a:spcPts val="0"/>
                        </a:spcAft>
                      </a:pPr>
                      <a:r>
                        <a:rPr lang="en-ZA" sz="1800" b="1" dirty="0" smtClean="0">
                          <a:solidFill>
                            <a:schemeClr val="tx1"/>
                          </a:solidFill>
                          <a:latin typeface="Tw Cen MT" panose="020B0602020104020603" pitchFamily="34" charset="0"/>
                          <a:cs typeface="Arial" panose="020B0604020202020204" pitchFamily="34" charset="0"/>
                        </a:rPr>
                        <a:t>PROGRAMME</a:t>
                      </a:r>
                      <a:r>
                        <a:rPr lang="en-ZA" sz="1800" b="1" baseline="0" dirty="0" smtClean="0">
                          <a:solidFill>
                            <a:schemeClr val="tx1"/>
                          </a:solidFill>
                          <a:latin typeface="Tw Cen MT" panose="020B0602020104020603" pitchFamily="34" charset="0"/>
                          <a:cs typeface="Arial" panose="020B0604020202020204" pitchFamily="34" charset="0"/>
                        </a:rPr>
                        <a:t> 2: POLICY DEVELOPMENT, RESEARCH AND ANALYSIS</a:t>
                      </a:r>
                      <a:endParaRPr lang="en-ZA" sz="1800" b="1" dirty="0">
                        <a:solidFill>
                          <a:schemeClr val="tx1"/>
                        </a:solidFill>
                        <a:latin typeface="Tw Cen MT" panose="020B0602020104020603" pitchFamily="34" charset="0"/>
                        <a:cs typeface="Arial" panose="020B0604020202020204" pitchFamily="34" charset="0"/>
                      </a:endParaRPr>
                    </a:p>
                  </a:txBody>
                  <a:tcPr>
                    <a:solidFill>
                      <a:srgbClr val="FAAA17"/>
                    </a:solidFill>
                  </a:tcPr>
                </a:tc>
                <a:tc hMerge="1">
                  <a:txBody>
                    <a:bodyPr/>
                    <a:lstStyle/>
                    <a:p>
                      <a:pPr>
                        <a:lnSpc>
                          <a:spcPct val="110000"/>
                        </a:lnSpc>
                        <a:spcBef>
                          <a:spcPts val="0"/>
                        </a:spcBef>
                        <a:spcAft>
                          <a:spcPts val="0"/>
                        </a:spcAft>
                      </a:pPr>
                      <a:endParaRPr lang="en-ZA" sz="1600" dirty="0">
                        <a:latin typeface="Tw Cen MT" panose="020B0602020104020603" pitchFamily="34" charset="0"/>
                      </a:endParaRPr>
                    </a:p>
                  </a:txBody>
                  <a:tcPr/>
                </a:tc>
                <a:extLst>
                  <a:ext uri="{0D108BD9-81ED-4DB2-BD59-A6C34878D82A}">
                    <a16:rowId xmlns:a16="http://schemas.microsoft.com/office/drawing/2014/main" val="10000"/>
                  </a:ext>
                </a:extLst>
              </a:tr>
              <a:tr h="969861">
                <a:tc>
                  <a:txBody>
                    <a:bodyPr/>
                    <a:lstStyle/>
                    <a:p>
                      <a:pPr marL="0" indent="0">
                        <a:lnSpc>
                          <a:spcPct val="110000"/>
                        </a:lnSpc>
                        <a:spcBef>
                          <a:spcPts val="0"/>
                        </a:spcBef>
                        <a:spcAft>
                          <a:spcPts val="0"/>
                        </a:spcAft>
                        <a:buFont typeface="+mj-lt"/>
                        <a:buNone/>
                      </a:pPr>
                      <a:r>
                        <a:rPr lang="en-ZA" sz="1800" i="0" dirty="0" smtClean="0">
                          <a:solidFill>
                            <a:schemeClr val="bg1">
                              <a:lumMod val="65000"/>
                              <a:lumOff val="35000"/>
                            </a:schemeClr>
                          </a:solidFill>
                          <a:latin typeface="Tw Cen MT" panose="020B0602020104020603" pitchFamily="34" charset="0"/>
                          <a:cs typeface="Arial" panose="020B0604020202020204" pitchFamily="34" charset="0"/>
                        </a:rPr>
                        <a:t>1.</a:t>
                      </a:r>
                    </a:p>
                  </a:txBody>
                  <a:tcPr>
                    <a:solidFill>
                      <a:schemeClr val="tx1"/>
                    </a:solidFill>
                  </a:tcPr>
                </a:tc>
                <a:tc>
                  <a:txBody>
                    <a:bodyPr/>
                    <a:lstStyle/>
                    <a:p>
                      <a:pPr>
                        <a:lnSpc>
                          <a:spcPct val="110000"/>
                        </a:lnSpc>
                        <a:spcAft>
                          <a:spcPts val="0"/>
                        </a:spcAft>
                      </a:pPr>
                      <a:r>
                        <a:rPr lang="en-ZA" sz="2000" dirty="0" smtClean="0">
                          <a:solidFill>
                            <a:schemeClr val="bg1">
                              <a:lumMod val="65000"/>
                              <a:lumOff val="35000"/>
                            </a:schemeClr>
                          </a:solidFill>
                          <a:effectLst/>
                          <a:latin typeface="Tw Cen MT" panose="020B0602020104020603" pitchFamily="34" charset="0"/>
                          <a:ea typeface="Calibri" panose="020F0502020204030204" pitchFamily="34" charset="0"/>
                          <a:cs typeface="Arial" panose="020B0604020202020204" pitchFamily="34" charset="0"/>
                        </a:rPr>
                        <a:t>Organisational Functionality Assessment Tool issued to national and provincial departments for implementation by all national and provincial departments </a:t>
                      </a:r>
                      <a:r>
                        <a:rPr lang="en-US" sz="2000" b="1" i="1" dirty="0" smtClean="0">
                          <a:solidFill>
                            <a:schemeClr val="tx2">
                              <a:lumMod val="50000"/>
                            </a:schemeClr>
                          </a:solidFill>
                          <a:effectLst/>
                          <a:latin typeface="Tw Cen MT" panose="020B0602020104020603" pitchFamily="34" charset="0"/>
                          <a:ea typeface="Calibri" panose="020F0502020204030204" pitchFamily="34" charset="0"/>
                          <a:cs typeface="Arial" panose="020B0604020202020204" pitchFamily="34" charset="0"/>
                        </a:rPr>
                        <a:t>(MTSF Target)</a:t>
                      </a:r>
                    </a:p>
                  </a:txBody>
                  <a:tcPr marL="68580" marR="68580" marT="0" marB="0">
                    <a:solidFill>
                      <a:schemeClr val="tx1"/>
                    </a:solidFill>
                  </a:tcPr>
                </a:tc>
                <a:extLst>
                  <a:ext uri="{0D108BD9-81ED-4DB2-BD59-A6C34878D82A}">
                    <a16:rowId xmlns:a16="http://schemas.microsoft.com/office/drawing/2014/main" val="10001"/>
                  </a:ext>
                </a:extLst>
              </a:tr>
              <a:tr h="1603854">
                <a:tc>
                  <a:txBody>
                    <a:bodyPr/>
                    <a:lstStyle/>
                    <a:p>
                      <a:pPr marL="0" indent="0">
                        <a:lnSpc>
                          <a:spcPct val="110000"/>
                        </a:lnSpc>
                        <a:spcBef>
                          <a:spcPts val="0"/>
                        </a:spcBef>
                        <a:spcAft>
                          <a:spcPts val="0"/>
                        </a:spcAft>
                        <a:buFont typeface="+mj-lt"/>
                        <a:buNone/>
                      </a:pPr>
                      <a:r>
                        <a:rPr lang="en-ZA" sz="1800" i="0" dirty="0" smtClean="0">
                          <a:solidFill>
                            <a:schemeClr val="bg1">
                              <a:lumMod val="65000"/>
                              <a:lumOff val="35000"/>
                            </a:schemeClr>
                          </a:solidFill>
                          <a:latin typeface="Tw Cen MT" panose="020B0602020104020603" pitchFamily="34" charset="0"/>
                          <a:cs typeface="Arial" panose="020B0604020202020204" pitchFamily="34" charset="0"/>
                        </a:rPr>
                        <a:t>2.</a:t>
                      </a:r>
                    </a:p>
                  </a:txBody>
                  <a:tcPr>
                    <a:solidFill>
                      <a:schemeClr val="tx1"/>
                    </a:solidFill>
                  </a:tcPr>
                </a:tc>
                <a:tc>
                  <a:txBody>
                    <a:bodyPr/>
                    <a:lstStyle/>
                    <a:p>
                      <a:pPr algn="l">
                        <a:lnSpc>
                          <a:spcPct val="110000"/>
                        </a:lnSpc>
                        <a:spcAft>
                          <a:spcPts val="0"/>
                        </a:spcAft>
                      </a:pPr>
                      <a:r>
                        <a:rPr lang="en-ZA" sz="2000" dirty="0" smtClean="0">
                          <a:solidFill>
                            <a:schemeClr val="bg1">
                              <a:lumMod val="65000"/>
                              <a:lumOff val="35000"/>
                            </a:schemeClr>
                          </a:solidFill>
                          <a:effectLst/>
                          <a:latin typeface="Tw Cen MT" panose="020B0602020104020603" pitchFamily="34" charset="0"/>
                          <a:ea typeface="Calibri" panose="020F0502020204030204" pitchFamily="34" charset="0"/>
                          <a:cs typeface="Arial" panose="020B0604020202020204" pitchFamily="34" charset="0"/>
                        </a:rPr>
                        <a:t>Quarterly report on the compliance by national and provincial departments with DPSA policies produced</a:t>
                      </a:r>
                      <a:r>
                        <a:rPr lang="en-US" sz="2000" dirty="0">
                          <a:solidFill>
                            <a:schemeClr val="bg1">
                              <a:lumMod val="65000"/>
                              <a:lumOff val="35000"/>
                            </a:schemeClr>
                          </a:solidFill>
                          <a:effectLst/>
                          <a:latin typeface="Tw Cen MT" panose="020B0602020104020603" pitchFamily="34" charset="0"/>
                          <a:ea typeface="Calibri" panose="020F0502020204030204" pitchFamily="34" charset="0"/>
                          <a:cs typeface="Arial" panose="020B0604020202020204" pitchFamily="34" charset="0"/>
                        </a:rPr>
                        <a:t> </a:t>
                      </a:r>
                      <a:endParaRPr lang="en-ZA" sz="2000" dirty="0">
                        <a:solidFill>
                          <a:schemeClr val="bg1">
                            <a:lumMod val="65000"/>
                            <a:lumOff val="35000"/>
                          </a:schemeClr>
                        </a:solidFill>
                        <a:effectLst/>
                        <a:latin typeface="Tw Cen MT" panose="020B0602020104020603" pitchFamily="34" charset="0"/>
                        <a:ea typeface="Times New Roman" panose="02020603050405020304" pitchFamily="18" charset="0"/>
                        <a:cs typeface="Myanmar Text" panose="020B0502040204020203" pitchFamily="34" charset="0"/>
                      </a:endParaRPr>
                    </a:p>
                  </a:txBody>
                  <a:tcPr marL="68580" marR="68580" marT="0" marB="0">
                    <a:solidFill>
                      <a:schemeClr val="tx1"/>
                    </a:solidFill>
                  </a:tcPr>
                </a:tc>
                <a:extLst>
                  <a:ext uri="{0D108BD9-81ED-4DB2-BD59-A6C34878D82A}">
                    <a16:rowId xmlns:a16="http://schemas.microsoft.com/office/drawing/2014/main" val="10005"/>
                  </a:ext>
                </a:extLst>
              </a:tr>
              <a:tr h="1432901">
                <a:tc>
                  <a:txBody>
                    <a:bodyPr/>
                    <a:lstStyle/>
                    <a:p>
                      <a:pPr marL="0" indent="0">
                        <a:lnSpc>
                          <a:spcPct val="110000"/>
                        </a:lnSpc>
                        <a:spcBef>
                          <a:spcPts val="0"/>
                        </a:spcBef>
                        <a:spcAft>
                          <a:spcPts val="0"/>
                        </a:spcAft>
                        <a:buFont typeface="+mj-lt"/>
                        <a:buNone/>
                      </a:pPr>
                      <a:endParaRPr lang="en-ZA" sz="1800" i="0" dirty="0" smtClean="0">
                        <a:solidFill>
                          <a:schemeClr val="bg1">
                            <a:lumMod val="65000"/>
                            <a:lumOff val="35000"/>
                          </a:schemeClr>
                        </a:solidFill>
                        <a:latin typeface="Tw Cen MT" panose="020B0602020104020603" pitchFamily="34" charset="0"/>
                        <a:cs typeface="Arial" panose="020B0604020202020204" pitchFamily="34" charset="0"/>
                      </a:endParaRPr>
                    </a:p>
                  </a:txBody>
                  <a:tcPr>
                    <a:solidFill>
                      <a:schemeClr val="tx1"/>
                    </a:solidFill>
                  </a:tcPr>
                </a:tc>
                <a:tc>
                  <a:txBody>
                    <a:bodyPr/>
                    <a:lstStyle/>
                    <a:p>
                      <a:pPr algn="l">
                        <a:lnSpc>
                          <a:spcPct val="110000"/>
                        </a:lnSpc>
                        <a:spcAft>
                          <a:spcPts val="0"/>
                        </a:spcAft>
                      </a:pPr>
                      <a:endParaRPr lang="en-ZA" sz="2000" dirty="0">
                        <a:solidFill>
                          <a:schemeClr val="bg1">
                            <a:lumMod val="65000"/>
                            <a:lumOff val="35000"/>
                          </a:schemeClr>
                        </a:solidFill>
                        <a:effectLst/>
                        <a:latin typeface="Tw Cen MT" panose="020B0602020104020603" pitchFamily="34" charset="0"/>
                        <a:ea typeface="Times New Roman" panose="02020603050405020304" pitchFamily="18" charset="0"/>
                        <a:cs typeface="Myanmar Text" panose="020B0502040204020203" pitchFamily="34" charset="0"/>
                      </a:endParaRPr>
                    </a:p>
                  </a:txBody>
                  <a:tcPr marL="68580" marR="68580" marT="0" marB="0">
                    <a:solidFill>
                      <a:schemeClr val="tx1"/>
                    </a:solidFill>
                  </a:tcPr>
                </a:tc>
                <a:extLst>
                  <a:ext uri="{0D108BD9-81ED-4DB2-BD59-A6C34878D82A}">
                    <a16:rowId xmlns:a16="http://schemas.microsoft.com/office/drawing/2014/main" val="1855334312"/>
                  </a:ext>
                </a:extLst>
              </a:tr>
              <a:tr h="1014683">
                <a:tc>
                  <a:txBody>
                    <a:bodyPr/>
                    <a:lstStyle/>
                    <a:p>
                      <a:pPr marL="0" indent="0">
                        <a:lnSpc>
                          <a:spcPct val="110000"/>
                        </a:lnSpc>
                        <a:spcBef>
                          <a:spcPts val="0"/>
                        </a:spcBef>
                        <a:spcAft>
                          <a:spcPts val="0"/>
                        </a:spcAft>
                        <a:buFont typeface="+mj-lt"/>
                        <a:buNone/>
                      </a:pPr>
                      <a:endParaRPr lang="en-ZA" sz="1800" i="0" dirty="0" smtClean="0">
                        <a:solidFill>
                          <a:schemeClr val="bg1">
                            <a:lumMod val="65000"/>
                            <a:lumOff val="35000"/>
                          </a:schemeClr>
                        </a:solidFill>
                        <a:latin typeface="Tw Cen MT" panose="020B0602020104020603" pitchFamily="34" charset="0"/>
                        <a:cs typeface="Arial" panose="020B0604020202020204" pitchFamily="34" charset="0"/>
                      </a:endParaRPr>
                    </a:p>
                  </a:txBody>
                  <a:tcPr>
                    <a:solidFill>
                      <a:schemeClr val="tx1"/>
                    </a:solidFill>
                  </a:tcPr>
                </a:tc>
                <a:tc>
                  <a:txBody>
                    <a:bodyPr/>
                    <a:lstStyle/>
                    <a:p>
                      <a:pPr algn="l">
                        <a:spcAft>
                          <a:spcPts val="0"/>
                        </a:spcAft>
                      </a:pPr>
                      <a:endParaRPr lang="en-ZA" sz="2000" b="1" i="1" dirty="0">
                        <a:solidFill>
                          <a:schemeClr val="bg1">
                            <a:lumMod val="65000"/>
                            <a:lumOff val="35000"/>
                          </a:schemeClr>
                        </a:solidFill>
                        <a:effectLst/>
                        <a:latin typeface="Tw Cen MT" panose="020B0602020104020603" pitchFamily="34" charset="0"/>
                        <a:ea typeface="Times New Roman" panose="02020603050405020304" pitchFamily="18" charset="0"/>
                        <a:cs typeface="Myanmar Text" panose="020B0502040204020203" pitchFamily="34" charset="0"/>
                      </a:endParaRPr>
                    </a:p>
                  </a:txBody>
                  <a:tcPr marL="68580" marR="68580" marT="0" marB="0">
                    <a:solidFill>
                      <a:schemeClr val="tx1"/>
                    </a:solidFill>
                  </a:tcPr>
                </a:tc>
                <a:extLst>
                  <a:ext uri="{0D108BD9-81ED-4DB2-BD59-A6C34878D82A}">
                    <a16:rowId xmlns:a16="http://schemas.microsoft.com/office/drawing/2014/main" val="3927697006"/>
                  </a:ext>
                </a:extLst>
              </a:tr>
            </a:tbl>
          </a:graphicData>
        </a:graphic>
      </p:graphicFrame>
      <p:sp>
        <p:nvSpPr>
          <p:cNvPr id="4" name="Slide Number Placeholder 3"/>
          <p:cNvSpPr>
            <a:spLocks noGrp="1"/>
          </p:cNvSpPr>
          <p:nvPr>
            <p:ph type="sldNum" sz="quarter" idx="12"/>
          </p:nvPr>
        </p:nvSpPr>
        <p:spPr/>
        <p:txBody>
          <a:bodyPr/>
          <a:lstStyle/>
          <a:p>
            <a:pPr>
              <a:defRPr/>
            </a:pPr>
            <a:fld id="{4DE96417-4ADB-4B1E-9DF8-F791D7DFC93B}" type="slidenum">
              <a:rPr lang="en-GB" sz="4000" b="1" smtClean="0"/>
              <a:pPr>
                <a:defRPr/>
              </a:pPr>
              <a:t>11</a:t>
            </a:fld>
            <a:endParaRPr lang="en-GB" sz="4000" b="1" dirty="0"/>
          </a:p>
        </p:txBody>
      </p:sp>
      <p:sp>
        <p:nvSpPr>
          <p:cNvPr id="5" name="Title 1"/>
          <p:cNvSpPr>
            <a:spLocks noGrp="1"/>
          </p:cNvSpPr>
          <p:nvPr>
            <p:ph type="title"/>
          </p:nvPr>
        </p:nvSpPr>
        <p:spPr>
          <a:xfrm>
            <a:off x="0" y="0"/>
            <a:ext cx="10457688" cy="969817"/>
          </a:xfr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5"/>
          </a:lnRef>
          <a:fillRef idx="1003">
            <a:schemeClr val="lt2"/>
          </a:fillRef>
          <a:effectRef idx="2">
            <a:schemeClr val="accent5"/>
          </a:effectRef>
          <a:fontRef idx="minor">
            <a:schemeClr val="lt1"/>
          </a:fontRef>
        </p:style>
        <p:txBody>
          <a:bodyPr>
            <a:normAutofit fontScale="90000"/>
          </a:bodyPr>
          <a:lstStyle/>
          <a:p>
            <a:pPr algn="ctr"/>
            <a:r>
              <a:rPr lang="en-US" sz="2800" b="1" dirty="0" smtClean="0">
                <a:solidFill>
                  <a:schemeClr val="accent3">
                    <a:lumMod val="75000"/>
                  </a:schemeClr>
                </a:solidFill>
                <a:latin typeface="Tw Cen MT" panose="020B0602020104020603" pitchFamily="34" charset="0"/>
                <a:cs typeface="Arial" panose="020B0604020202020204" pitchFamily="34" charset="0"/>
              </a:rPr>
              <a:t/>
            </a:r>
            <a:br>
              <a:rPr lang="en-US" sz="2800" b="1" dirty="0" smtClean="0">
                <a:solidFill>
                  <a:schemeClr val="accent3">
                    <a:lumMod val="75000"/>
                  </a:schemeClr>
                </a:solidFill>
                <a:latin typeface="Tw Cen MT" panose="020B0602020104020603" pitchFamily="34" charset="0"/>
                <a:cs typeface="Arial" panose="020B0604020202020204" pitchFamily="34" charset="0"/>
              </a:rPr>
            </a:br>
            <a:r>
              <a:rPr lang="en-US" sz="3100" b="1" dirty="0" smtClean="0">
                <a:solidFill>
                  <a:schemeClr val="accent3">
                    <a:lumMod val="75000"/>
                  </a:schemeClr>
                </a:solidFill>
                <a:latin typeface="Tw Cen MT" panose="020B0602020104020603" pitchFamily="34" charset="0"/>
                <a:cs typeface="Arial" panose="020B0604020202020204" pitchFamily="34" charset="0"/>
              </a:rPr>
              <a:t>2020/2021 DPSA ANNUAL PERFORMANCE PLAN TARGETS (2)</a:t>
            </a:r>
            <a:endParaRPr lang="en-ZA" sz="3100" b="1" dirty="0">
              <a:solidFill>
                <a:schemeClr val="accent3">
                  <a:lumMod val="75000"/>
                </a:schemeClr>
              </a:solidFill>
              <a:latin typeface="Tw Cen MT" panose="020B0602020104020603" pitchFamily="34" charset="0"/>
              <a:cs typeface="Arial" panose="020B0604020202020204" pitchFamily="34" charset="0"/>
            </a:endParaRPr>
          </a:p>
        </p:txBody>
      </p:sp>
    </p:spTree>
    <p:extLst>
      <p:ext uri="{BB962C8B-B14F-4D97-AF65-F5344CB8AC3E}">
        <p14:creationId xmlns:p14="http://schemas.microsoft.com/office/powerpoint/2010/main" val="2822202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724083092"/>
              </p:ext>
            </p:extLst>
          </p:nvPr>
        </p:nvGraphicFramePr>
        <p:xfrm>
          <a:off x="0" y="1105746"/>
          <a:ext cx="12192000" cy="5766546"/>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78900">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n-ZA" sz="1800" b="1" dirty="0" smtClean="0">
                          <a:solidFill>
                            <a:schemeClr val="tx1"/>
                          </a:solidFill>
                          <a:latin typeface="Tw Cen MT" panose="020B0602020104020603" pitchFamily="34" charset="0"/>
                          <a:cs typeface="Arial" panose="020B0604020202020204" pitchFamily="34" charset="0"/>
                        </a:rPr>
                        <a:t>PROGRAMME</a:t>
                      </a:r>
                      <a:r>
                        <a:rPr lang="en-ZA" sz="1800" b="1" baseline="0" dirty="0" smtClean="0">
                          <a:solidFill>
                            <a:schemeClr val="tx1"/>
                          </a:solidFill>
                          <a:latin typeface="Tw Cen MT" panose="020B0602020104020603" pitchFamily="34" charset="0"/>
                          <a:cs typeface="Arial" panose="020B0604020202020204" pitchFamily="34" charset="0"/>
                        </a:rPr>
                        <a:t> 3: PUBLIC SERVICE EMPLOYMENT AND CONDITIONS OF SERVICE</a:t>
                      </a:r>
                      <a:endParaRPr lang="en-ZA" sz="1800" b="1" dirty="0">
                        <a:solidFill>
                          <a:schemeClr val="tx1"/>
                        </a:solidFill>
                        <a:latin typeface="Tw Cen MT" panose="020B0602020104020603" pitchFamily="34" charset="0"/>
                        <a:cs typeface="Arial" panose="020B0604020202020204" pitchFamily="34" charset="0"/>
                      </a:endParaRPr>
                    </a:p>
                  </a:txBody>
                  <a:tcPr>
                    <a:solidFill>
                      <a:srgbClr val="FAAA17"/>
                    </a:solidFill>
                  </a:tcPr>
                </a:tc>
                <a:extLst>
                  <a:ext uri="{0D108BD9-81ED-4DB2-BD59-A6C34878D82A}">
                    <a16:rowId xmlns:a16="http://schemas.microsoft.com/office/drawing/2014/main" val="10002"/>
                  </a:ext>
                </a:extLst>
              </a:tr>
              <a:tr h="5135539">
                <a:tc>
                  <a:txBody>
                    <a:bodyPr/>
                    <a:lstStyle/>
                    <a:p>
                      <a:pPr marL="342900" marR="0" indent="-342900" algn="just" defTabSz="914400" rtl="0" eaLnBrk="1" fontAlgn="auto" latinLnBrk="0" hangingPunct="1">
                        <a:lnSpc>
                          <a:spcPct val="110000"/>
                        </a:lnSpc>
                        <a:spcBef>
                          <a:spcPts val="0"/>
                        </a:spcBef>
                        <a:spcAft>
                          <a:spcPts val="0"/>
                        </a:spcAft>
                        <a:buClrTx/>
                        <a:buSzTx/>
                        <a:buFont typeface="+mj-lt"/>
                        <a:buAutoNum type="arabicPeriod"/>
                        <a:tabLst/>
                        <a:defRPr/>
                      </a:pPr>
                      <a:r>
                        <a:rPr lang="en-ZA" sz="2000" dirty="0" smtClean="0">
                          <a:solidFill>
                            <a:schemeClr val="bg1">
                              <a:lumMod val="65000"/>
                              <a:lumOff val="35000"/>
                            </a:schemeClr>
                          </a:solidFill>
                          <a:effectLst/>
                          <a:latin typeface="Tw Cen MT" panose="020B0602020104020603" pitchFamily="34" charset="0"/>
                          <a:ea typeface="Calibri" panose="020F0502020204030204" pitchFamily="34" charset="0"/>
                          <a:cs typeface="Arial" panose="020B0604020202020204" pitchFamily="34" charset="0"/>
                        </a:rPr>
                        <a:t>Wage Setting mechanism for the Public Service developed</a:t>
                      </a:r>
                    </a:p>
                    <a:p>
                      <a:pPr marL="342900" marR="0" indent="-342900" algn="just" defTabSz="914400" rtl="0" eaLnBrk="1" fontAlgn="auto" latinLnBrk="0" hangingPunct="1">
                        <a:lnSpc>
                          <a:spcPct val="110000"/>
                        </a:lnSpc>
                        <a:spcBef>
                          <a:spcPts val="0"/>
                        </a:spcBef>
                        <a:spcAft>
                          <a:spcPts val="0"/>
                        </a:spcAft>
                        <a:buClrTx/>
                        <a:buSzTx/>
                        <a:buFont typeface="+mj-lt"/>
                        <a:buAutoNum type="arabicPeriod"/>
                        <a:tabLst/>
                        <a:defRPr/>
                      </a:pPr>
                      <a:endParaRPr lang="en-ZA" sz="2000" dirty="0" smtClean="0">
                        <a:solidFill>
                          <a:schemeClr val="bg1">
                            <a:lumMod val="65000"/>
                            <a:lumOff val="35000"/>
                          </a:schemeClr>
                        </a:solidFill>
                        <a:effectLst/>
                        <a:latin typeface="Tw Cen MT" panose="020B0602020104020603" pitchFamily="34" charset="0"/>
                        <a:ea typeface="Calibri" panose="020F0502020204030204" pitchFamily="34" charset="0"/>
                        <a:cs typeface="Arial" panose="020B0604020202020204" pitchFamily="34" charset="0"/>
                      </a:endParaRPr>
                    </a:p>
                    <a:p>
                      <a:pPr marL="342900" marR="0" indent="-342900" algn="just" defTabSz="914400" rtl="0" eaLnBrk="1" fontAlgn="auto" latinLnBrk="0" hangingPunct="1">
                        <a:lnSpc>
                          <a:spcPct val="110000"/>
                        </a:lnSpc>
                        <a:spcBef>
                          <a:spcPts val="0"/>
                        </a:spcBef>
                        <a:spcAft>
                          <a:spcPts val="0"/>
                        </a:spcAft>
                        <a:buClrTx/>
                        <a:buSzTx/>
                        <a:buFont typeface="+mj-lt"/>
                        <a:buAutoNum type="arabicPeriod"/>
                        <a:tabLst/>
                        <a:defRPr/>
                      </a:pPr>
                      <a:r>
                        <a:rPr lang="en-ZA" sz="2000" dirty="0" smtClean="0">
                          <a:solidFill>
                            <a:schemeClr val="bg1">
                              <a:lumMod val="65000"/>
                              <a:lumOff val="35000"/>
                            </a:schemeClr>
                          </a:solidFill>
                          <a:latin typeface="Tw Cen MT" panose="020B0602020104020603" pitchFamily="34" charset="0"/>
                          <a:cs typeface="Arial" panose="020B0604020202020204" pitchFamily="34" charset="0"/>
                        </a:rPr>
                        <a:t>Transition plan for the implementation of the Uniform Job Grading System developed</a:t>
                      </a:r>
                    </a:p>
                    <a:p>
                      <a:pPr marL="342900" marR="0" indent="-342900" algn="just" defTabSz="914400" rtl="0" eaLnBrk="1" fontAlgn="auto" latinLnBrk="0" hangingPunct="1">
                        <a:lnSpc>
                          <a:spcPct val="110000"/>
                        </a:lnSpc>
                        <a:spcBef>
                          <a:spcPts val="0"/>
                        </a:spcBef>
                        <a:spcAft>
                          <a:spcPts val="0"/>
                        </a:spcAft>
                        <a:buClrTx/>
                        <a:buSzTx/>
                        <a:buFont typeface="+mj-lt"/>
                        <a:buAutoNum type="arabicPeriod"/>
                        <a:tabLst/>
                        <a:defRPr/>
                      </a:pPr>
                      <a:endParaRPr lang="en-ZA" sz="2000" dirty="0" smtClean="0">
                        <a:solidFill>
                          <a:schemeClr val="bg1">
                            <a:lumMod val="65000"/>
                            <a:lumOff val="35000"/>
                          </a:schemeClr>
                        </a:solidFill>
                        <a:latin typeface="Tw Cen MT" panose="020B0602020104020603" pitchFamily="34" charset="0"/>
                        <a:cs typeface="Arial" panose="020B0604020202020204" pitchFamily="34" charset="0"/>
                      </a:endParaRPr>
                    </a:p>
                    <a:p>
                      <a:pPr marL="342900" marR="0" indent="-342900" algn="just" defTabSz="914400" rtl="0" eaLnBrk="1" fontAlgn="auto" latinLnBrk="0" hangingPunct="1">
                        <a:lnSpc>
                          <a:spcPct val="110000"/>
                        </a:lnSpc>
                        <a:spcBef>
                          <a:spcPts val="0"/>
                        </a:spcBef>
                        <a:spcAft>
                          <a:spcPts val="0"/>
                        </a:spcAft>
                        <a:buClrTx/>
                        <a:buSzTx/>
                        <a:buFont typeface="+mj-lt"/>
                        <a:buAutoNum type="arabicPeriod"/>
                        <a:tabLst/>
                        <a:defRPr/>
                      </a:pPr>
                      <a:r>
                        <a:rPr lang="en-ZA" sz="2000" dirty="0" smtClean="0">
                          <a:solidFill>
                            <a:schemeClr val="bg1">
                              <a:lumMod val="65000"/>
                              <a:lumOff val="35000"/>
                            </a:schemeClr>
                          </a:solidFill>
                          <a:latin typeface="Tw Cen MT" panose="020B0602020104020603" pitchFamily="34" charset="0"/>
                          <a:cs typeface="Arial" panose="020B0604020202020204" pitchFamily="34" charset="0"/>
                        </a:rPr>
                        <a:t>Guideline for the implementation of proposals on the reduction of costs in public administration issued</a:t>
                      </a:r>
                    </a:p>
                    <a:p>
                      <a:pPr marL="342900" marR="0" indent="-342900" algn="just" defTabSz="914400" rtl="0" eaLnBrk="1" fontAlgn="auto" latinLnBrk="0" hangingPunct="1">
                        <a:lnSpc>
                          <a:spcPct val="110000"/>
                        </a:lnSpc>
                        <a:spcBef>
                          <a:spcPts val="0"/>
                        </a:spcBef>
                        <a:spcAft>
                          <a:spcPts val="0"/>
                        </a:spcAft>
                        <a:buClrTx/>
                        <a:buSzTx/>
                        <a:buFont typeface="+mj-lt"/>
                        <a:buAutoNum type="arabicPeriod"/>
                        <a:tabLst/>
                        <a:defRPr/>
                      </a:pPr>
                      <a:endParaRPr lang="en-ZA" sz="2000" dirty="0" smtClean="0">
                        <a:solidFill>
                          <a:schemeClr val="bg1">
                            <a:lumMod val="65000"/>
                            <a:lumOff val="35000"/>
                          </a:schemeClr>
                        </a:solidFill>
                        <a:latin typeface="Tw Cen MT" panose="020B0602020104020603" pitchFamily="34" charset="0"/>
                        <a:cs typeface="Arial" panose="020B0604020202020204" pitchFamily="34" charset="0"/>
                      </a:endParaRPr>
                    </a:p>
                    <a:p>
                      <a:pPr marL="342900" marR="0" indent="-342900" algn="just" defTabSz="914400" rtl="0" eaLnBrk="1" fontAlgn="auto" latinLnBrk="0" hangingPunct="1">
                        <a:lnSpc>
                          <a:spcPct val="110000"/>
                        </a:lnSpc>
                        <a:spcBef>
                          <a:spcPts val="0"/>
                        </a:spcBef>
                        <a:spcAft>
                          <a:spcPts val="0"/>
                        </a:spcAft>
                        <a:buClrTx/>
                        <a:buSzTx/>
                        <a:buFont typeface="+mj-lt"/>
                        <a:buAutoNum type="arabicPeriod"/>
                        <a:tabLst/>
                        <a:defRPr/>
                      </a:pPr>
                      <a:r>
                        <a:rPr lang="en-ZA" sz="2000" dirty="0" smtClean="0">
                          <a:solidFill>
                            <a:schemeClr val="bg1">
                              <a:lumMod val="65000"/>
                              <a:lumOff val="35000"/>
                            </a:schemeClr>
                          </a:solidFill>
                          <a:latin typeface="Tw Cen MT" panose="020B0602020104020603" pitchFamily="34" charset="0"/>
                          <a:cs typeface="Arial" panose="020B0604020202020204" pitchFamily="34" charset="0"/>
                        </a:rPr>
                        <a:t>Programme to improve the management of discipline within the Public Service developed </a:t>
                      </a:r>
                    </a:p>
                    <a:p>
                      <a:pPr marL="342900" marR="0" indent="-342900" algn="just" defTabSz="914400" rtl="0" eaLnBrk="1" fontAlgn="auto" latinLnBrk="0" hangingPunct="1">
                        <a:lnSpc>
                          <a:spcPct val="110000"/>
                        </a:lnSpc>
                        <a:spcBef>
                          <a:spcPts val="0"/>
                        </a:spcBef>
                        <a:spcAft>
                          <a:spcPts val="0"/>
                        </a:spcAft>
                        <a:buClrTx/>
                        <a:buSzTx/>
                        <a:buFont typeface="+mj-lt"/>
                        <a:buAutoNum type="arabicPeriod"/>
                        <a:tabLst/>
                        <a:defRPr/>
                      </a:pPr>
                      <a:endParaRPr lang="en-ZA" sz="2000" dirty="0" smtClean="0">
                        <a:solidFill>
                          <a:schemeClr val="bg1">
                            <a:lumMod val="65000"/>
                            <a:lumOff val="35000"/>
                          </a:schemeClr>
                        </a:solidFill>
                        <a:latin typeface="Tw Cen MT" panose="020B0602020104020603" pitchFamily="34" charset="0"/>
                        <a:cs typeface="Arial" panose="020B0604020202020204" pitchFamily="34" charset="0"/>
                      </a:endParaRPr>
                    </a:p>
                    <a:p>
                      <a:pPr marL="342900" marR="0" indent="-342900" algn="just" defTabSz="914400" rtl="0" eaLnBrk="1" fontAlgn="auto" latinLnBrk="0" hangingPunct="1">
                        <a:lnSpc>
                          <a:spcPct val="110000"/>
                        </a:lnSpc>
                        <a:spcBef>
                          <a:spcPts val="0"/>
                        </a:spcBef>
                        <a:spcAft>
                          <a:spcPts val="0"/>
                        </a:spcAft>
                        <a:buClrTx/>
                        <a:buSzTx/>
                        <a:buFont typeface="+mj-lt"/>
                        <a:buAutoNum type="arabicPeriod"/>
                        <a:tabLst/>
                        <a:defRPr/>
                      </a:pPr>
                      <a:r>
                        <a:rPr lang="en-ZA" sz="2000" dirty="0" smtClean="0">
                          <a:solidFill>
                            <a:schemeClr val="bg1">
                              <a:lumMod val="65000"/>
                              <a:lumOff val="35000"/>
                            </a:schemeClr>
                          </a:solidFill>
                          <a:latin typeface="Tw Cen MT" panose="020B0602020104020603" pitchFamily="34" charset="0"/>
                          <a:cs typeface="Arial" panose="020B0604020202020204" pitchFamily="34" charset="0"/>
                        </a:rPr>
                        <a:t>Implementation of the Performance Management and Development System for Heads of Department, Senior Management Service and levels 1 - 12 monitored</a:t>
                      </a:r>
                    </a:p>
                    <a:p>
                      <a:pPr marL="342900" marR="0" indent="-342900" algn="just" defTabSz="914400" rtl="0" eaLnBrk="1" fontAlgn="auto" latinLnBrk="0" hangingPunct="1">
                        <a:lnSpc>
                          <a:spcPct val="110000"/>
                        </a:lnSpc>
                        <a:spcBef>
                          <a:spcPts val="0"/>
                        </a:spcBef>
                        <a:spcAft>
                          <a:spcPts val="0"/>
                        </a:spcAft>
                        <a:buClrTx/>
                        <a:buSzTx/>
                        <a:buFont typeface="+mj-lt"/>
                        <a:buAutoNum type="arabicPeriod"/>
                        <a:tabLst/>
                        <a:defRPr/>
                      </a:pPr>
                      <a:endParaRPr lang="en-ZA" sz="2000" dirty="0" smtClean="0">
                        <a:solidFill>
                          <a:schemeClr val="bg1">
                            <a:lumMod val="65000"/>
                            <a:lumOff val="35000"/>
                          </a:schemeClr>
                        </a:solidFill>
                        <a:latin typeface="Tw Cen MT" panose="020B0602020104020603" pitchFamily="34" charset="0"/>
                        <a:cs typeface="Arial" panose="020B0604020202020204" pitchFamily="34" charset="0"/>
                      </a:endParaRPr>
                    </a:p>
                    <a:p>
                      <a:pPr marL="342900" marR="0" indent="-342900" algn="just" defTabSz="914400" rtl="0" eaLnBrk="1" fontAlgn="auto" latinLnBrk="0" hangingPunct="1">
                        <a:lnSpc>
                          <a:spcPct val="110000"/>
                        </a:lnSpc>
                        <a:spcBef>
                          <a:spcPts val="0"/>
                        </a:spcBef>
                        <a:spcAft>
                          <a:spcPts val="0"/>
                        </a:spcAft>
                        <a:buClrTx/>
                        <a:buSzTx/>
                        <a:buFont typeface="+mj-lt"/>
                        <a:buAutoNum type="arabicPeriod"/>
                        <a:tabLst/>
                        <a:defRPr/>
                      </a:pPr>
                      <a:r>
                        <a:rPr lang="en-ZA" sz="2000" dirty="0" smtClean="0">
                          <a:solidFill>
                            <a:schemeClr val="bg1">
                              <a:lumMod val="65000"/>
                              <a:lumOff val="35000"/>
                            </a:schemeClr>
                          </a:solidFill>
                          <a:latin typeface="Tw Cen MT" panose="020B0602020104020603" pitchFamily="34" charset="0"/>
                          <a:cs typeface="Arial" panose="020B0604020202020204" pitchFamily="34" charset="0"/>
                        </a:rPr>
                        <a:t>Approved Senior Management Service post provisioning norms and standards issued for implementation by national and provincial departments</a:t>
                      </a:r>
                    </a:p>
                    <a:p>
                      <a:pPr marL="342900" marR="0" indent="-342900" algn="just" defTabSz="914400" rtl="0" eaLnBrk="1" fontAlgn="auto" latinLnBrk="0" hangingPunct="1">
                        <a:lnSpc>
                          <a:spcPct val="110000"/>
                        </a:lnSpc>
                        <a:spcBef>
                          <a:spcPts val="0"/>
                        </a:spcBef>
                        <a:spcAft>
                          <a:spcPts val="0"/>
                        </a:spcAft>
                        <a:buClrTx/>
                        <a:buSzTx/>
                        <a:buFont typeface="+mj-lt"/>
                        <a:buAutoNum type="arabicPeriod"/>
                        <a:tabLst/>
                        <a:defRPr/>
                      </a:pPr>
                      <a:endParaRPr lang="en-ZA" sz="2000" dirty="0" smtClean="0">
                        <a:solidFill>
                          <a:schemeClr val="bg1">
                            <a:lumMod val="65000"/>
                            <a:lumOff val="35000"/>
                          </a:schemeClr>
                        </a:solidFill>
                        <a:latin typeface="Tw Cen MT" panose="020B0602020104020603" pitchFamily="34" charset="0"/>
                        <a:cs typeface="Arial" panose="020B0604020202020204" pitchFamily="34" charset="0"/>
                      </a:endParaRPr>
                    </a:p>
                    <a:p>
                      <a:pPr marL="342900" marR="0" indent="-342900" algn="just" defTabSz="914400" rtl="0" eaLnBrk="1" fontAlgn="auto" latinLnBrk="0" hangingPunct="1">
                        <a:lnSpc>
                          <a:spcPct val="110000"/>
                        </a:lnSpc>
                        <a:spcBef>
                          <a:spcPts val="0"/>
                        </a:spcBef>
                        <a:spcAft>
                          <a:spcPts val="0"/>
                        </a:spcAft>
                        <a:buClrTx/>
                        <a:buSzTx/>
                        <a:buFont typeface="+mj-lt"/>
                        <a:buAutoNum type="arabicPeriod"/>
                        <a:tabLst/>
                        <a:defRPr/>
                      </a:pPr>
                      <a:r>
                        <a:rPr lang="en-ZA" sz="2000" dirty="0" smtClean="0">
                          <a:solidFill>
                            <a:schemeClr val="bg1">
                              <a:lumMod val="65000"/>
                              <a:lumOff val="35000"/>
                            </a:schemeClr>
                          </a:solidFill>
                          <a:latin typeface="Tw Cen MT" panose="020B0602020104020603" pitchFamily="34" charset="0"/>
                          <a:cs typeface="Arial" panose="020B0604020202020204" pitchFamily="34" charset="0"/>
                        </a:rPr>
                        <a:t>Quarterly report on the compliance by national and provincial departments with DPSA policies produced</a:t>
                      </a:r>
                      <a:endParaRPr lang="en-ZA" sz="2000" dirty="0">
                        <a:solidFill>
                          <a:schemeClr val="bg1">
                            <a:lumMod val="65000"/>
                            <a:lumOff val="35000"/>
                          </a:schemeClr>
                        </a:solidFill>
                        <a:latin typeface="Tw Cen MT" panose="020B0602020104020603" pitchFamily="34" charset="0"/>
                        <a:cs typeface="Arial" panose="020B0604020202020204" pitchFamily="34" charset="0"/>
                      </a:endParaRPr>
                    </a:p>
                  </a:txBody>
                  <a:tcPr>
                    <a:solidFill>
                      <a:schemeClr val="tx1"/>
                    </a:solidFill>
                  </a:tcPr>
                </a:tc>
                <a:extLst>
                  <a:ext uri="{0D108BD9-81ED-4DB2-BD59-A6C34878D82A}">
                    <a16:rowId xmlns:a16="http://schemas.microsoft.com/office/drawing/2014/main" val="10003"/>
                  </a:ext>
                </a:extLst>
              </a:tr>
              <a:tr h="237815">
                <a:tc>
                  <a:txBody>
                    <a:bodyPr/>
                    <a:lstStyle/>
                    <a:p>
                      <a:pPr marL="0" indent="0">
                        <a:lnSpc>
                          <a:spcPct val="110000"/>
                        </a:lnSpc>
                        <a:spcBef>
                          <a:spcPts val="0"/>
                        </a:spcBef>
                        <a:spcAft>
                          <a:spcPts val="0"/>
                        </a:spcAft>
                        <a:buFont typeface="+mj-lt"/>
                        <a:buNone/>
                      </a:pPr>
                      <a:endParaRPr lang="en-ZA" sz="800" dirty="0">
                        <a:latin typeface="Tw Cen MT" panose="020B0602020104020603" pitchFamily="34" charset="0"/>
                        <a:cs typeface="Arial" panose="020B0604020202020204" pitchFamily="34" charset="0"/>
                      </a:endParaRPr>
                    </a:p>
                  </a:txBody>
                  <a:tcPr>
                    <a:solidFill>
                      <a:schemeClr val="tx1"/>
                    </a:solidFill>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pPr>
              <a:defRPr/>
            </a:pPr>
            <a:fld id="{4DE96417-4ADB-4B1E-9DF8-F791D7DFC93B}" type="slidenum">
              <a:rPr lang="en-GB" sz="4000" b="1" smtClean="0"/>
              <a:pPr>
                <a:defRPr/>
              </a:pPr>
              <a:t>12</a:t>
            </a:fld>
            <a:endParaRPr lang="en-GB" sz="4000" b="1" dirty="0"/>
          </a:p>
        </p:txBody>
      </p:sp>
      <p:sp>
        <p:nvSpPr>
          <p:cNvPr id="5" name="Title 1"/>
          <p:cNvSpPr>
            <a:spLocks noGrp="1"/>
          </p:cNvSpPr>
          <p:nvPr>
            <p:ph type="title"/>
          </p:nvPr>
        </p:nvSpPr>
        <p:spPr>
          <a:xfrm>
            <a:off x="0" y="0"/>
            <a:ext cx="10457688" cy="969817"/>
          </a:xfr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5"/>
          </a:lnRef>
          <a:fillRef idx="1003">
            <a:schemeClr val="lt2"/>
          </a:fillRef>
          <a:effectRef idx="2">
            <a:schemeClr val="accent5"/>
          </a:effectRef>
          <a:fontRef idx="minor">
            <a:schemeClr val="lt1"/>
          </a:fontRef>
        </p:style>
        <p:txBody>
          <a:bodyPr>
            <a:normAutofit fontScale="90000"/>
          </a:bodyPr>
          <a:lstStyle/>
          <a:p>
            <a:pPr algn="ctr"/>
            <a:r>
              <a:rPr lang="en-US" sz="2800" b="1" dirty="0" smtClean="0">
                <a:solidFill>
                  <a:schemeClr val="accent3">
                    <a:lumMod val="75000"/>
                  </a:schemeClr>
                </a:solidFill>
                <a:latin typeface="Tw Cen MT" panose="020B0602020104020603" pitchFamily="34" charset="0"/>
                <a:cs typeface="Arial" panose="020B0604020202020204" pitchFamily="34" charset="0"/>
              </a:rPr>
              <a:t/>
            </a:r>
            <a:br>
              <a:rPr lang="en-US" sz="2800" b="1" dirty="0" smtClean="0">
                <a:solidFill>
                  <a:schemeClr val="accent3">
                    <a:lumMod val="75000"/>
                  </a:schemeClr>
                </a:solidFill>
                <a:latin typeface="Tw Cen MT" panose="020B0602020104020603" pitchFamily="34" charset="0"/>
                <a:cs typeface="Arial" panose="020B0604020202020204" pitchFamily="34" charset="0"/>
              </a:rPr>
            </a:br>
            <a:r>
              <a:rPr lang="en-US" sz="3100" b="1" dirty="0" smtClean="0">
                <a:solidFill>
                  <a:schemeClr val="accent3">
                    <a:lumMod val="75000"/>
                  </a:schemeClr>
                </a:solidFill>
                <a:latin typeface="Tw Cen MT" panose="020B0602020104020603" pitchFamily="34" charset="0"/>
                <a:cs typeface="Arial" panose="020B0604020202020204" pitchFamily="34" charset="0"/>
              </a:rPr>
              <a:t>2020/2021 DPSA ANNUAL PERFORMANCE PLAN TARGETS (3)</a:t>
            </a:r>
            <a:endParaRPr lang="en-ZA" sz="3100" b="1" dirty="0">
              <a:solidFill>
                <a:schemeClr val="accent3">
                  <a:lumMod val="75000"/>
                </a:schemeClr>
              </a:solidFill>
              <a:latin typeface="Tw Cen MT" panose="020B0602020104020603" pitchFamily="34" charset="0"/>
              <a:cs typeface="Arial" panose="020B0604020202020204" pitchFamily="34" charset="0"/>
            </a:endParaRPr>
          </a:p>
        </p:txBody>
      </p:sp>
    </p:spTree>
    <p:extLst>
      <p:ext uri="{BB962C8B-B14F-4D97-AF65-F5344CB8AC3E}">
        <p14:creationId xmlns:p14="http://schemas.microsoft.com/office/powerpoint/2010/main" val="783620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821822527"/>
              </p:ext>
            </p:extLst>
          </p:nvPr>
        </p:nvGraphicFramePr>
        <p:xfrm>
          <a:off x="0" y="1105741"/>
          <a:ext cx="12192000" cy="5766492"/>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78959">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ZA" sz="1800" b="1" i="0" u="none" strike="noStrike" kern="1200" cap="none" spc="0" normalizeH="0" baseline="0" noProof="0" dirty="0" smtClean="0">
                          <a:ln>
                            <a:noFill/>
                          </a:ln>
                          <a:solidFill>
                            <a:schemeClr val="tx1"/>
                          </a:solidFill>
                          <a:effectLst/>
                          <a:uLnTx/>
                          <a:uFillTx/>
                          <a:latin typeface="Tw Cen MT" panose="020B0602020104020603" pitchFamily="34" charset="0"/>
                          <a:ea typeface="+mn-ea"/>
                          <a:cs typeface="Arial" panose="020B0604020202020204" pitchFamily="34" charset="0"/>
                        </a:rPr>
                        <a:t>PROGRAMME 4: GOVERNMENT CHIEF INFORMATION OFFICER</a:t>
                      </a:r>
                      <a:endParaRPr kumimoji="0" lang="en-ZA" sz="1800" b="1" i="0" u="none" strike="noStrike" kern="1200" cap="none" spc="0" normalizeH="0" baseline="0" noProof="0" dirty="0">
                        <a:ln>
                          <a:noFill/>
                        </a:ln>
                        <a:solidFill>
                          <a:schemeClr val="tx1"/>
                        </a:solidFill>
                        <a:effectLst/>
                        <a:uLnTx/>
                        <a:uFillTx/>
                        <a:latin typeface="Tw Cen MT" panose="020B0602020104020603" pitchFamily="34" charset="0"/>
                        <a:ea typeface="+mn-ea"/>
                        <a:cs typeface="Arial" panose="020B0604020202020204" pitchFamily="34" charset="0"/>
                      </a:endParaRPr>
                    </a:p>
                  </a:txBody>
                  <a:tcPr>
                    <a:solidFill>
                      <a:schemeClr val="accent1">
                        <a:lumMod val="60000"/>
                        <a:lumOff val="40000"/>
                      </a:schemeClr>
                    </a:solidFill>
                  </a:tcPr>
                </a:tc>
                <a:extLst>
                  <a:ext uri="{0D108BD9-81ED-4DB2-BD59-A6C34878D82A}">
                    <a16:rowId xmlns:a16="http://schemas.microsoft.com/office/drawing/2014/main" val="10002"/>
                  </a:ext>
                </a:extLst>
              </a:tr>
              <a:tr h="5105654">
                <a:tc>
                  <a:txBody>
                    <a:bodyPr/>
                    <a:lstStyle/>
                    <a:p>
                      <a:pPr marL="457200" indent="-457200">
                        <a:lnSpc>
                          <a:spcPct val="110000"/>
                        </a:lnSpc>
                        <a:spcAft>
                          <a:spcPts val="0"/>
                        </a:spcAft>
                        <a:buFont typeface="+mj-lt"/>
                        <a:buAutoNum type="arabicPeriod"/>
                      </a:pPr>
                      <a:r>
                        <a:rPr lang="en-ZA" sz="2000" dirty="0" smtClean="0">
                          <a:solidFill>
                            <a:schemeClr val="bg1">
                              <a:lumMod val="65000"/>
                              <a:lumOff val="35000"/>
                            </a:schemeClr>
                          </a:solidFill>
                          <a:effectLst/>
                          <a:latin typeface="Tw Cen MT" panose="020B0602020104020603" pitchFamily="34" charset="0"/>
                          <a:ea typeface="Calibri" panose="020F0502020204030204" pitchFamily="34" charset="0"/>
                          <a:cs typeface="Arial" panose="020B0604020202020204" pitchFamily="34" charset="0"/>
                        </a:rPr>
                        <a:t>Audit report on the implementation of the National e-Government Strategy issued to national and provincial departments </a:t>
                      </a:r>
                      <a:r>
                        <a:rPr lang="en-US" sz="2000" b="1" i="1" dirty="0" smtClean="0">
                          <a:solidFill>
                            <a:schemeClr val="tx2">
                              <a:lumMod val="50000"/>
                            </a:schemeClr>
                          </a:solidFill>
                          <a:effectLst/>
                          <a:latin typeface="Tw Cen MT" panose="020B0602020104020603" pitchFamily="34" charset="0"/>
                          <a:ea typeface="Calibri" panose="020F0502020204030204" pitchFamily="34" charset="0"/>
                          <a:cs typeface="Arial" panose="020B0604020202020204" pitchFamily="34" charset="0"/>
                        </a:rPr>
                        <a:t>(MTSF Target)</a:t>
                      </a:r>
                    </a:p>
                    <a:p>
                      <a:pPr marL="457200" marR="0" indent="-457200" algn="l" defTabSz="914400" rtl="0" eaLnBrk="1" fontAlgn="auto" latinLnBrk="0" hangingPunct="1">
                        <a:lnSpc>
                          <a:spcPct val="150000"/>
                        </a:lnSpc>
                        <a:spcBef>
                          <a:spcPts val="0"/>
                        </a:spcBef>
                        <a:spcAft>
                          <a:spcPts val="0"/>
                        </a:spcAft>
                        <a:buClrTx/>
                        <a:buSzTx/>
                        <a:buFont typeface="+mj-lt"/>
                        <a:buAutoNum type="arabicPeriod"/>
                        <a:tabLst/>
                        <a:defRPr/>
                      </a:pPr>
                      <a:endParaRPr lang="en-ZA" sz="2000" b="1" i="1" dirty="0" smtClean="0">
                        <a:solidFill>
                          <a:schemeClr val="bg1">
                            <a:lumMod val="65000"/>
                            <a:lumOff val="35000"/>
                          </a:schemeClr>
                        </a:solidFill>
                        <a:effectLst/>
                        <a:latin typeface="Tw Cen MT" panose="020B0602020104020603" pitchFamily="34" charset="0"/>
                        <a:ea typeface="Calibri" panose="020F0502020204030204" pitchFamily="34" charset="0"/>
                        <a:cs typeface="Arial" panose="020B0604020202020204" pitchFamily="34" charset="0"/>
                      </a:endParaRPr>
                    </a:p>
                    <a:p>
                      <a:pPr marL="457200" marR="0" indent="-457200" algn="l" defTabSz="914400" rtl="0" eaLnBrk="1" fontAlgn="auto" latinLnBrk="0" hangingPunct="1">
                        <a:lnSpc>
                          <a:spcPct val="150000"/>
                        </a:lnSpc>
                        <a:spcBef>
                          <a:spcPts val="0"/>
                        </a:spcBef>
                        <a:spcAft>
                          <a:spcPts val="0"/>
                        </a:spcAft>
                        <a:buClrTx/>
                        <a:buSzTx/>
                        <a:buFont typeface="+mj-lt"/>
                        <a:buAutoNum type="arabicPeriod"/>
                        <a:tabLst/>
                        <a:defRPr/>
                      </a:pPr>
                      <a:r>
                        <a:rPr lang="en-ZA" sz="2000" dirty="0" smtClean="0">
                          <a:solidFill>
                            <a:schemeClr val="bg1">
                              <a:lumMod val="65000"/>
                              <a:lumOff val="35000"/>
                            </a:schemeClr>
                          </a:solidFill>
                          <a:latin typeface="Tw Cen MT" panose="020B0602020104020603" pitchFamily="34" charset="0"/>
                          <a:cs typeface="Arial" panose="020B0604020202020204" pitchFamily="34" charset="0"/>
                        </a:rPr>
                        <a:t>Public Service Data Governance Framework submitted for approval</a:t>
                      </a:r>
                    </a:p>
                    <a:p>
                      <a:pPr marL="457200" marR="0" indent="-457200" algn="l" defTabSz="914400" rtl="0" eaLnBrk="1" fontAlgn="auto" latinLnBrk="0" hangingPunct="1">
                        <a:lnSpc>
                          <a:spcPct val="150000"/>
                        </a:lnSpc>
                        <a:spcBef>
                          <a:spcPts val="0"/>
                        </a:spcBef>
                        <a:spcAft>
                          <a:spcPts val="0"/>
                        </a:spcAft>
                        <a:buClrTx/>
                        <a:buSzTx/>
                        <a:buFont typeface="+mj-lt"/>
                        <a:buAutoNum type="arabicPeriod"/>
                        <a:tabLst/>
                        <a:defRPr/>
                      </a:pPr>
                      <a:endParaRPr lang="en-ZA" sz="2000" dirty="0" smtClean="0">
                        <a:solidFill>
                          <a:schemeClr val="bg1">
                            <a:lumMod val="65000"/>
                            <a:lumOff val="35000"/>
                          </a:schemeClr>
                        </a:solidFill>
                        <a:latin typeface="Tw Cen MT" panose="020B0602020104020603" pitchFamily="34" charset="0"/>
                        <a:cs typeface="Arial" panose="020B0604020202020204" pitchFamily="34" charset="0"/>
                      </a:endParaRPr>
                    </a:p>
                    <a:p>
                      <a:pPr marL="457200" marR="0" indent="-457200" algn="l" defTabSz="914400" rtl="0" eaLnBrk="1" fontAlgn="auto" latinLnBrk="0" hangingPunct="1">
                        <a:lnSpc>
                          <a:spcPct val="150000"/>
                        </a:lnSpc>
                        <a:spcBef>
                          <a:spcPts val="0"/>
                        </a:spcBef>
                        <a:spcAft>
                          <a:spcPts val="0"/>
                        </a:spcAft>
                        <a:buClrTx/>
                        <a:buSzTx/>
                        <a:buFont typeface="+mj-lt"/>
                        <a:buAutoNum type="arabicPeriod"/>
                        <a:tabLst/>
                        <a:defRPr/>
                      </a:pPr>
                      <a:r>
                        <a:rPr lang="en-ZA" sz="2000" dirty="0" smtClean="0">
                          <a:solidFill>
                            <a:schemeClr val="bg1">
                              <a:lumMod val="65000"/>
                              <a:lumOff val="35000"/>
                            </a:schemeClr>
                          </a:solidFill>
                          <a:latin typeface="Tw Cen MT" panose="020B0602020104020603" pitchFamily="34" charset="0"/>
                          <a:cs typeface="Arial" panose="020B0604020202020204" pitchFamily="34" charset="0"/>
                        </a:rPr>
                        <a:t>Status and recommendations for improvements on the Public Service Information and Communication Technology infrastructure developed</a:t>
                      </a:r>
                    </a:p>
                    <a:p>
                      <a:pPr marL="457200" marR="0" indent="-457200" algn="l" defTabSz="914400" rtl="0" eaLnBrk="1" fontAlgn="auto" latinLnBrk="0" hangingPunct="1">
                        <a:lnSpc>
                          <a:spcPct val="150000"/>
                        </a:lnSpc>
                        <a:spcBef>
                          <a:spcPts val="0"/>
                        </a:spcBef>
                        <a:spcAft>
                          <a:spcPts val="0"/>
                        </a:spcAft>
                        <a:buClrTx/>
                        <a:buSzTx/>
                        <a:buFont typeface="+mj-lt"/>
                        <a:buAutoNum type="arabicPeriod"/>
                        <a:tabLst/>
                        <a:defRPr/>
                      </a:pPr>
                      <a:endParaRPr lang="en-ZA" sz="2000" dirty="0" smtClean="0">
                        <a:solidFill>
                          <a:schemeClr val="bg1">
                            <a:lumMod val="65000"/>
                            <a:lumOff val="35000"/>
                          </a:schemeClr>
                        </a:solidFill>
                        <a:latin typeface="Tw Cen MT" panose="020B0602020104020603" pitchFamily="34" charset="0"/>
                        <a:cs typeface="Arial" panose="020B0604020202020204" pitchFamily="34" charset="0"/>
                      </a:endParaRPr>
                    </a:p>
                    <a:p>
                      <a:pPr marL="457200" marR="0" indent="-457200" algn="l" defTabSz="914400" rtl="0" eaLnBrk="1" fontAlgn="auto" latinLnBrk="0" hangingPunct="1">
                        <a:lnSpc>
                          <a:spcPct val="150000"/>
                        </a:lnSpc>
                        <a:spcBef>
                          <a:spcPts val="0"/>
                        </a:spcBef>
                        <a:spcAft>
                          <a:spcPts val="0"/>
                        </a:spcAft>
                        <a:buClrTx/>
                        <a:buSzTx/>
                        <a:buFont typeface="+mj-lt"/>
                        <a:buAutoNum type="arabicPeriod"/>
                        <a:tabLst/>
                        <a:defRPr/>
                      </a:pPr>
                      <a:r>
                        <a:rPr lang="en-ZA" sz="2000" dirty="0" smtClean="0">
                          <a:solidFill>
                            <a:schemeClr val="bg1">
                              <a:lumMod val="65000"/>
                              <a:lumOff val="35000"/>
                            </a:schemeClr>
                          </a:solidFill>
                          <a:latin typeface="Tw Cen MT" panose="020B0602020104020603" pitchFamily="34" charset="0"/>
                          <a:cs typeface="Arial" panose="020B0604020202020204" pitchFamily="34" charset="0"/>
                        </a:rPr>
                        <a:t>Public Service Information Security Standard issued to national and provincial departments</a:t>
                      </a:r>
                    </a:p>
                    <a:p>
                      <a:pPr marL="457200" marR="0" indent="-457200" algn="l" defTabSz="914400" rtl="0" eaLnBrk="1" fontAlgn="auto" latinLnBrk="0" hangingPunct="1">
                        <a:lnSpc>
                          <a:spcPct val="150000"/>
                        </a:lnSpc>
                        <a:spcBef>
                          <a:spcPts val="0"/>
                        </a:spcBef>
                        <a:spcAft>
                          <a:spcPts val="0"/>
                        </a:spcAft>
                        <a:buClrTx/>
                        <a:buSzTx/>
                        <a:buFont typeface="+mj-lt"/>
                        <a:buAutoNum type="arabicPeriod"/>
                        <a:tabLst/>
                        <a:defRPr/>
                      </a:pPr>
                      <a:endParaRPr lang="en-ZA" sz="2000" dirty="0" smtClean="0">
                        <a:solidFill>
                          <a:schemeClr val="bg1">
                            <a:lumMod val="65000"/>
                            <a:lumOff val="35000"/>
                          </a:schemeClr>
                        </a:solidFill>
                        <a:latin typeface="Tw Cen MT" panose="020B0602020104020603" pitchFamily="34" charset="0"/>
                        <a:cs typeface="Arial" panose="020B0604020202020204" pitchFamily="34" charset="0"/>
                      </a:endParaRPr>
                    </a:p>
                    <a:p>
                      <a:pPr marL="457200" marR="0" indent="-457200" algn="l" defTabSz="914400" rtl="0" eaLnBrk="1" fontAlgn="auto" latinLnBrk="0" hangingPunct="1">
                        <a:lnSpc>
                          <a:spcPct val="150000"/>
                        </a:lnSpc>
                        <a:spcBef>
                          <a:spcPts val="0"/>
                        </a:spcBef>
                        <a:spcAft>
                          <a:spcPts val="0"/>
                        </a:spcAft>
                        <a:buClrTx/>
                        <a:buSzTx/>
                        <a:buFont typeface="+mj-lt"/>
                        <a:buAutoNum type="arabicPeriod"/>
                        <a:tabLst/>
                        <a:defRPr/>
                      </a:pPr>
                      <a:r>
                        <a:rPr lang="en-ZA" sz="2000" dirty="0" smtClean="0">
                          <a:solidFill>
                            <a:schemeClr val="bg1">
                              <a:lumMod val="65000"/>
                              <a:lumOff val="35000"/>
                            </a:schemeClr>
                          </a:solidFill>
                          <a:latin typeface="Tw Cen MT" panose="020B0602020104020603" pitchFamily="34" charset="0"/>
                          <a:cs typeface="Arial" panose="020B0604020202020204" pitchFamily="34" charset="0"/>
                        </a:rPr>
                        <a:t>Quarterly report on the compliance by national and provincial departments with DPSA policies produced</a:t>
                      </a:r>
                    </a:p>
                  </a:txBody>
                  <a:tcPr>
                    <a:solidFill>
                      <a:schemeClr val="tx1"/>
                    </a:solidFill>
                  </a:tcPr>
                </a:tc>
                <a:extLst>
                  <a:ext uri="{0D108BD9-81ED-4DB2-BD59-A6C34878D82A}">
                    <a16:rowId xmlns:a16="http://schemas.microsoft.com/office/drawing/2014/main" val="10003"/>
                  </a:ext>
                </a:extLst>
              </a:tr>
              <a:tr h="267646">
                <a:tc>
                  <a:txBody>
                    <a:bodyPr/>
                    <a:lstStyle/>
                    <a:p>
                      <a:pPr marL="0" indent="0">
                        <a:lnSpc>
                          <a:spcPct val="110000"/>
                        </a:lnSpc>
                        <a:spcBef>
                          <a:spcPts val="0"/>
                        </a:spcBef>
                        <a:spcAft>
                          <a:spcPts val="0"/>
                        </a:spcAft>
                        <a:buFont typeface="+mj-lt"/>
                        <a:buNone/>
                      </a:pPr>
                      <a:endParaRPr lang="en-ZA" sz="800" dirty="0">
                        <a:latin typeface="Tw Cen MT" panose="020B0602020104020603" pitchFamily="34" charset="0"/>
                        <a:cs typeface="Arial" panose="020B0604020202020204" pitchFamily="34" charset="0"/>
                      </a:endParaRPr>
                    </a:p>
                  </a:txBody>
                  <a:tcPr>
                    <a:solidFill>
                      <a:schemeClr val="tx1"/>
                    </a:solidFill>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pPr>
              <a:defRPr/>
            </a:pPr>
            <a:fld id="{4DE96417-4ADB-4B1E-9DF8-F791D7DFC93B}" type="slidenum">
              <a:rPr lang="en-GB" sz="4000" b="1" smtClean="0"/>
              <a:pPr>
                <a:defRPr/>
              </a:pPr>
              <a:t>13</a:t>
            </a:fld>
            <a:endParaRPr lang="en-GB" sz="4000" b="1" dirty="0"/>
          </a:p>
        </p:txBody>
      </p:sp>
      <p:sp>
        <p:nvSpPr>
          <p:cNvPr id="5" name="Title 1"/>
          <p:cNvSpPr>
            <a:spLocks noGrp="1"/>
          </p:cNvSpPr>
          <p:nvPr>
            <p:ph type="title"/>
          </p:nvPr>
        </p:nvSpPr>
        <p:spPr>
          <a:xfrm>
            <a:off x="0" y="0"/>
            <a:ext cx="10457688" cy="969817"/>
          </a:xfr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5"/>
          </a:lnRef>
          <a:fillRef idx="1003">
            <a:schemeClr val="lt2"/>
          </a:fillRef>
          <a:effectRef idx="2">
            <a:schemeClr val="accent5"/>
          </a:effectRef>
          <a:fontRef idx="minor">
            <a:schemeClr val="lt1"/>
          </a:fontRef>
        </p:style>
        <p:txBody>
          <a:bodyPr>
            <a:normAutofit/>
          </a:bodyPr>
          <a:lstStyle/>
          <a:p>
            <a:pPr algn="ctr"/>
            <a:r>
              <a:rPr lang="en-US" sz="2800" b="1" dirty="0" smtClean="0">
                <a:solidFill>
                  <a:schemeClr val="accent3">
                    <a:lumMod val="75000"/>
                  </a:schemeClr>
                </a:solidFill>
                <a:latin typeface="Tw Cen MT" panose="020B0602020104020603" pitchFamily="34" charset="0"/>
                <a:cs typeface="Arial" panose="020B0604020202020204" pitchFamily="34" charset="0"/>
              </a:rPr>
              <a:t/>
            </a:r>
            <a:br>
              <a:rPr lang="en-US" sz="2800" b="1" dirty="0" smtClean="0">
                <a:solidFill>
                  <a:schemeClr val="accent3">
                    <a:lumMod val="75000"/>
                  </a:schemeClr>
                </a:solidFill>
                <a:latin typeface="Tw Cen MT" panose="020B0602020104020603" pitchFamily="34" charset="0"/>
                <a:cs typeface="Arial" panose="020B0604020202020204" pitchFamily="34" charset="0"/>
              </a:rPr>
            </a:br>
            <a:r>
              <a:rPr lang="en-US" sz="2800" b="1" dirty="0" smtClean="0">
                <a:solidFill>
                  <a:schemeClr val="accent3">
                    <a:lumMod val="75000"/>
                  </a:schemeClr>
                </a:solidFill>
                <a:latin typeface="Tw Cen MT" panose="020B0602020104020603" pitchFamily="34" charset="0"/>
                <a:cs typeface="Arial" panose="020B0604020202020204" pitchFamily="34" charset="0"/>
              </a:rPr>
              <a:t>2020/2021 DPSA ANNUAL PERFORMANCE PLAN TARGETS (4)</a:t>
            </a:r>
            <a:endParaRPr lang="en-ZA" sz="4000" b="1" dirty="0">
              <a:solidFill>
                <a:schemeClr val="accent3">
                  <a:lumMod val="75000"/>
                </a:schemeClr>
              </a:solidFill>
              <a:latin typeface="Tw Cen MT" panose="020B0602020104020603" pitchFamily="34" charset="0"/>
              <a:cs typeface="Arial" panose="020B0604020202020204" pitchFamily="34" charset="0"/>
            </a:endParaRPr>
          </a:p>
        </p:txBody>
      </p:sp>
    </p:spTree>
    <p:extLst>
      <p:ext uri="{BB962C8B-B14F-4D97-AF65-F5344CB8AC3E}">
        <p14:creationId xmlns:p14="http://schemas.microsoft.com/office/powerpoint/2010/main" val="2647152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364541481"/>
              </p:ext>
            </p:extLst>
          </p:nvPr>
        </p:nvGraphicFramePr>
        <p:xfrm>
          <a:off x="0" y="1105740"/>
          <a:ext cx="12192000" cy="5760335"/>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85118">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ZA" sz="1800" b="1" i="0" u="none" strike="noStrike" kern="1200" cap="none" spc="0" normalizeH="0" baseline="0" noProof="0" dirty="0" smtClean="0">
                          <a:ln>
                            <a:noFill/>
                          </a:ln>
                          <a:solidFill>
                            <a:schemeClr val="tx1"/>
                          </a:solidFill>
                          <a:effectLst/>
                          <a:uLnTx/>
                          <a:uFillTx/>
                          <a:latin typeface="Tw Cen MT" panose="020B0602020104020603" pitchFamily="34" charset="0"/>
                          <a:ea typeface="+mn-ea"/>
                          <a:cs typeface="Arial" panose="020B0604020202020204" pitchFamily="34" charset="0"/>
                        </a:rPr>
                        <a:t>PROGRAMME 5: SERVICE DELIVERY SUPPORT</a:t>
                      </a:r>
                      <a:endParaRPr kumimoji="0" lang="en-ZA" sz="1800" b="1" i="0" u="none" strike="noStrike" kern="1200" cap="none" spc="0" normalizeH="0" baseline="0" noProof="0" dirty="0">
                        <a:ln>
                          <a:noFill/>
                        </a:ln>
                        <a:solidFill>
                          <a:schemeClr val="tx1"/>
                        </a:solidFill>
                        <a:effectLst/>
                        <a:uLnTx/>
                        <a:uFillTx/>
                        <a:latin typeface="Tw Cen MT" panose="020B0602020104020603" pitchFamily="34" charset="0"/>
                        <a:ea typeface="+mn-ea"/>
                        <a:cs typeface="Arial" panose="020B0604020202020204" pitchFamily="34" charset="0"/>
                      </a:endParaRPr>
                    </a:p>
                  </a:txBody>
                  <a:tcPr>
                    <a:solidFill>
                      <a:schemeClr val="accent1">
                        <a:lumMod val="60000"/>
                        <a:lumOff val="40000"/>
                      </a:schemeClr>
                    </a:solidFill>
                  </a:tcPr>
                </a:tc>
                <a:extLst>
                  <a:ext uri="{0D108BD9-81ED-4DB2-BD59-A6C34878D82A}">
                    <a16:rowId xmlns:a16="http://schemas.microsoft.com/office/drawing/2014/main" val="10002"/>
                  </a:ext>
                </a:extLst>
              </a:tr>
              <a:tr h="3785367">
                <a:tc>
                  <a:txBody>
                    <a:bodyPr/>
                    <a:lstStyle/>
                    <a:p>
                      <a:pPr marL="457200" marR="0" indent="-457200" algn="l" defTabSz="914400" rtl="0" eaLnBrk="1" fontAlgn="auto" latinLnBrk="0" hangingPunct="1">
                        <a:lnSpc>
                          <a:spcPct val="150000"/>
                        </a:lnSpc>
                        <a:spcBef>
                          <a:spcPts val="0"/>
                        </a:spcBef>
                        <a:spcAft>
                          <a:spcPts val="0"/>
                        </a:spcAft>
                        <a:buClrTx/>
                        <a:buSzTx/>
                        <a:buFont typeface="+mj-lt"/>
                        <a:buAutoNum type="arabicPeriod"/>
                        <a:tabLst/>
                        <a:defRPr/>
                      </a:pPr>
                      <a:r>
                        <a:rPr lang="en-ZA" sz="2000" dirty="0" smtClean="0">
                          <a:solidFill>
                            <a:schemeClr val="bg1">
                              <a:lumMod val="65000"/>
                              <a:lumOff val="35000"/>
                            </a:schemeClr>
                          </a:solidFill>
                          <a:effectLst/>
                          <a:latin typeface="Tw Cen MT" panose="020B0602020104020603" pitchFamily="34" charset="0"/>
                          <a:ea typeface="Calibri" panose="020F0502020204030204" pitchFamily="34" charset="0"/>
                          <a:cs typeface="Arial" panose="020B0604020202020204" pitchFamily="34" charset="0"/>
                        </a:rPr>
                        <a:t>Implementation plan and road map for the Revised </a:t>
                      </a:r>
                      <a:r>
                        <a:rPr lang="en-ZA" sz="2000" dirty="0" err="1" smtClean="0">
                          <a:solidFill>
                            <a:schemeClr val="bg1">
                              <a:lumMod val="65000"/>
                              <a:lumOff val="35000"/>
                            </a:schemeClr>
                          </a:solidFill>
                          <a:effectLst/>
                          <a:latin typeface="Tw Cen MT" panose="020B0602020104020603" pitchFamily="34" charset="0"/>
                          <a:ea typeface="Calibri" panose="020F0502020204030204" pitchFamily="34" charset="0"/>
                          <a:cs typeface="Arial" panose="020B0604020202020204" pitchFamily="34" charset="0"/>
                        </a:rPr>
                        <a:t>Batho</a:t>
                      </a:r>
                      <a:r>
                        <a:rPr lang="en-ZA" sz="2000" dirty="0" smtClean="0">
                          <a:solidFill>
                            <a:schemeClr val="bg1">
                              <a:lumMod val="65000"/>
                              <a:lumOff val="35000"/>
                            </a:schemeClr>
                          </a:solidFill>
                          <a:effectLst/>
                          <a:latin typeface="Tw Cen MT" panose="020B0602020104020603" pitchFamily="34" charset="0"/>
                          <a:ea typeface="Calibri" panose="020F0502020204030204" pitchFamily="34" charset="0"/>
                          <a:cs typeface="Arial" panose="020B0604020202020204" pitchFamily="34" charset="0"/>
                        </a:rPr>
                        <a:t> Pele Programme, Public Service Month and </a:t>
                      </a:r>
                      <a:r>
                        <a:rPr lang="en-ZA" sz="2000" dirty="0" err="1" smtClean="0">
                          <a:solidFill>
                            <a:schemeClr val="bg1">
                              <a:lumMod val="65000"/>
                              <a:lumOff val="35000"/>
                            </a:schemeClr>
                          </a:solidFill>
                          <a:effectLst/>
                          <a:latin typeface="Tw Cen MT" panose="020B0602020104020603" pitchFamily="34" charset="0"/>
                          <a:ea typeface="Calibri" panose="020F0502020204030204" pitchFamily="34" charset="0"/>
                          <a:cs typeface="Arial" panose="020B0604020202020204" pitchFamily="34" charset="0"/>
                        </a:rPr>
                        <a:t>Batho</a:t>
                      </a:r>
                      <a:r>
                        <a:rPr lang="en-ZA" sz="2000" dirty="0" smtClean="0">
                          <a:solidFill>
                            <a:schemeClr val="bg1">
                              <a:lumMod val="65000"/>
                              <a:lumOff val="35000"/>
                            </a:schemeClr>
                          </a:solidFill>
                          <a:effectLst/>
                          <a:latin typeface="Tw Cen MT" panose="020B0602020104020603" pitchFamily="34" charset="0"/>
                          <a:ea typeface="Calibri" panose="020F0502020204030204" pitchFamily="34" charset="0"/>
                          <a:cs typeface="Arial" panose="020B0604020202020204" pitchFamily="34" charset="0"/>
                        </a:rPr>
                        <a:t> Pele Awards submitted for approval</a:t>
                      </a:r>
                    </a:p>
                    <a:p>
                      <a:pPr marL="457200" marR="0" indent="-457200" algn="l" defTabSz="914400" rtl="0" eaLnBrk="1" fontAlgn="auto" latinLnBrk="0" hangingPunct="1">
                        <a:lnSpc>
                          <a:spcPct val="150000"/>
                        </a:lnSpc>
                        <a:spcBef>
                          <a:spcPts val="0"/>
                        </a:spcBef>
                        <a:spcAft>
                          <a:spcPts val="0"/>
                        </a:spcAft>
                        <a:buClrTx/>
                        <a:buSzTx/>
                        <a:buFont typeface="+mj-lt"/>
                        <a:buAutoNum type="arabicPeriod"/>
                        <a:tabLst/>
                        <a:defRPr/>
                      </a:pPr>
                      <a:endParaRPr lang="en-ZA" sz="2000" dirty="0" smtClean="0">
                        <a:solidFill>
                          <a:schemeClr val="bg1">
                            <a:lumMod val="65000"/>
                            <a:lumOff val="35000"/>
                          </a:schemeClr>
                        </a:solidFill>
                        <a:effectLst/>
                        <a:latin typeface="Tw Cen MT" panose="020B0602020104020603" pitchFamily="34" charset="0"/>
                        <a:ea typeface="Calibri" panose="020F0502020204030204" pitchFamily="34" charset="0"/>
                        <a:cs typeface="Arial" panose="020B0604020202020204" pitchFamily="34" charset="0"/>
                      </a:endParaRPr>
                    </a:p>
                    <a:p>
                      <a:pPr marL="457200" marR="0" indent="-457200" algn="l" defTabSz="914400" rtl="0" eaLnBrk="1" fontAlgn="auto" latinLnBrk="0" hangingPunct="1">
                        <a:lnSpc>
                          <a:spcPct val="150000"/>
                        </a:lnSpc>
                        <a:spcBef>
                          <a:spcPts val="0"/>
                        </a:spcBef>
                        <a:spcAft>
                          <a:spcPts val="0"/>
                        </a:spcAft>
                        <a:buClrTx/>
                        <a:buSzTx/>
                        <a:buFont typeface="+mj-lt"/>
                        <a:buAutoNum type="arabicPeriod"/>
                        <a:tabLst/>
                        <a:defRPr/>
                      </a:pPr>
                      <a:r>
                        <a:rPr lang="en-ZA" sz="2000" dirty="0" smtClean="0">
                          <a:solidFill>
                            <a:schemeClr val="bg1">
                              <a:lumMod val="65000"/>
                              <a:lumOff val="35000"/>
                            </a:schemeClr>
                          </a:solidFill>
                          <a:effectLst/>
                          <a:latin typeface="Tw Cen MT" panose="020B0602020104020603" pitchFamily="34" charset="0"/>
                          <a:ea typeface="Calibri" panose="020F0502020204030204" pitchFamily="34" charset="0"/>
                          <a:cs typeface="Arial" panose="020B0604020202020204" pitchFamily="34" charset="0"/>
                        </a:rPr>
                        <a:t>African Peer Review Mechanism 2</a:t>
                      </a:r>
                      <a:r>
                        <a:rPr lang="en-ZA" sz="2000" baseline="30000" dirty="0" smtClean="0">
                          <a:solidFill>
                            <a:schemeClr val="bg1">
                              <a:lumMod val="65000"/>
                              <a:lumOff val="35000"/>
                            </a:schemeClr>
                          </a:solidFill>
                          <a:effectLst/>
                          <a:latin typeface="Tw Cen MT" panose="020B0602020104020603" pitchFamily="34" charset="0"/>
                          <a:ea typeface="Calibri" panose="020F0502020204030204" pitchFamily="34" charset="0"/>
                          <a:cs typeface="Arial" panose="020B0604020202020204" pitchFamily="34" charset="0"/>
                        </a:rPr>
                        <a:t>nd</a:t>
                      </a:r>
                      <a:r>
                        <a:rPr lang="en-ZA" sz="2000" baseline="0" dirty="0" smtClean="0">
                          <a:solidFill>
                            <a:schemeClr val="bg1">
                              <a:lumMod val="65000"/>
                              <a:lumOff val="35000"/>
                            </a:schemeClr>
                          </a:solidFill>
                          <a:effectLst/>
                          <a:latin typeface="Tw Cen MT" panose="020B0602020104020603" pitchFamily="34" charset="0"/>
                          <a:ea typeface="Calibri" panose="020F0502020204030204" pitchFamily="34" charset="0"/>
                          <a:cs typeface="Arial" panose="020B0604020202020204" pitchFamily="34" charset="0"/>
                        </a:rPr>
                        <a:t> </a:t>
                      </a:r>
                      <a:r>
                        <a:rPr lang="en-ZA" sz="2000" dirty="0" smtClean="0">
                          <a:solidFill>
                            <a:schemeClr val="bg1">
                              <a:lumMod val="65000"/>
                              <a:lumOff val="35000"/>
                            </a:schemeClr>
                          </a:solidFill>
                          <a:effectLst/>
                          <a:latin typeface="Tw Cen MT" panose="020B0602020104020603" pitchFamily="34" charset="0"/>
                          <a:ea typeface="Calibri" panose="020F0502020204030204" pitchFamily="34" charset="0"/>
                          <a:cs typeface="Arial" panose="020B0604020202020204" pitchFamily="34" charset="0"/>
                        </a:rPr>
                        <a:t>Generation country review conducted</a:t>
                      </a:r>
                    </a:p>
                    <a:p>
                      <a:pPr marL="457200" marR="0" indent="-457200" algn="l" defTabSz="914400" rtl="0" eaLnBrk="1" fontAlgn="auto" latinLnBrk="0" hangingPunct="1">
                        <a:lnSpc>
                          <a:spcPct val="150000"/>
                        </a:lnSpc>
                        <a:spcBef>
                          <a:spcPts val="0"/>
                        </a:spcBef>
                        <a:spcAft>
                          <a:spcPts val="0"/>
                        </a:spcAft>
                        <a:buClrTx/>
                        <a:buSzTx/>
                        <a:buFont typeface="+mj-lt"/>
                        <a:buAutoNum type="arabicPeriod"/>
                        <a:tabLst/>
                        <a:defRPr/>
                      </a:pPr>
                      <a:endParaRPr lang="en-ZA" sz="2000" dirty="0" smtClean="0">
                        <a:solidFill>
                          <a:schemeClr val="bg1">
                            <a:lumMod val="65000"/>
                            <a:lumOff val="35000"/>
                          </a:schemeClr>
                        </a:solidFill>
                        <a:effectLst/>
                        <a:latin typeface="Tw Cen MT" panose="020B0602020104020603" pitchFamily="34" charset="0"/>
                        <a:ea typeface="Calibri" panose="020F0502020204030204" pitchFamily="34" charset="0"/>
                        <a:cs typeface="Arial" panose="020B0604020202020204" pitchFamily="34" charset="0"/>
                      </a:endParaRPr>
                    </a:p>
                    <a:p>
                      <a:pPr marL="457200" indent="-457200">
                        <a:lnSpc>
                          <a:spcPct val="110000"/>
                        </a:lnSpc>
                        <a:spcAft>
                          <a:spcPts val="0"/>
                        </a:spcAft>
                        <a:buFont typeface="+mj-lt"/>
                        <a:buAutoNum type="arabicPeriod"/>
                      </a:pPr>
                      <a:r>
                        <a:rPr lang="en-ZA" sz="2000" dirty="0" smtClean="0">
                          <a:solidFill>
                            <a:schemeClr val="bg1">
                              <a:lumMod val="65000"/>
                              <a:lumOff val="35000"/>
                            </a:schemeClr>
                          </a:solidFill>
                          <a:effectLst/>
                          <a:latin typeface="Tw Cen MT" panose="020B0602020104020603" pitchFamily="34" charset="0"/>
                          <a:ea typeface="Calibri" panose="020F0502020204030204" pitchFamily="34" charset="0"/>
                          <a:cs typeface="Arial" panose="020B0604020202020204" pitchFamily="34" charset="0"/>
                        </a:rPr>
                        <a:t>Business Processes Modernisation Programme developed </a:t>
                      </a:r>
                      <a:r>
                        <a:rPr lang="en-US" sz="2000" b="1" i="1" dirty="0" smtClean="0">
                          <a:solidFill>
                            <a:schemeClr val="tx2">
                              <a:lumMod val="50000"/>
                            </a:schemeClr>
                          </a:solidFill>
                          <a:effectLst/>
                          <a:latin typeface="Tw Cen MT" panose="020B0602020104020603" pitchFamily="34" charset="0"/>
                          <a:ea typeface="Calibri" panose="020F0502020204030204" pitchFamily="34" charset="0"/>
                          <a:cs typeface="Arial" panose="020B0604020202020204" pitchFamily="34" charset="0"/>
                        </a:rPr>
                        <a:t>(MTSF Target)</a:t>
                      </a:r>
                    </a:p>
                    <a:p>
                      <a:pPr marL="457200" marR="0" indent="-457200" algn="l" defTabSz="914400" rtl="0" eaLnBrk="1" fontAlgn="auto" latinLnBrk="0" hangingPunct="1">
                        <a:lnSpc>
                          <a:spcPct val="150000"/>
                        </a:lnSpc>
                        <a:spcBef>
                          <a:spcPts val="0"/>
                        </a:spcBef>
                        <a:spcAft>
                          <a:spcPts val="0"/>
                        </a:spcAft>
                        <a:buClrTx/>
                        <a:buSzTx/>
                        <a:buFont typeface="+mj-lt"/>
                        <a:buAutoNum type="arabicPeriod"/>
                        <a:tabLst/>
                        <a:defRPr/>
                      </a:pPr>
                      <a:endParaRPr lang="en-ZA" sz="2000" b="1" i="1" dirty="0" smtClean="0">
                        <a:solidFill>
                          <a:schemeClr val="bg1">
                            <a:lumMod val="65000"/>
                            <a:lumOff val="35000"/>
                          </a:schemeClr>
                        </a:solidFill>
                        <a:effectLst/>
                        <a:latin typeface="Tw Cen MT" panose="020B0602020104020603" pitchFamily="34" charset="0"/>
                        <a:ea typeface="Calibri" panose="020F0502020204030204" pitchFamily="34" charset="0"/>
                        <a:cs typeface="Arial" panose="020B0604020202020204" pitchFamily="34" charset="0"/>
                      </a:endParaRPr>
                    </a:p>
                    <a:p>
                      <a:pPr marL="457200" marR="0" indent="-457200" algn="l" defTabSz="914400" rtl="0" eaLnBrk="1" fontAlgn="auto" latinLnBrk="0" hangingPunct="1">
                        <a:lnSpc>
                          <a:spcPct val="150000"/>
                        </a:lnSpc>
                        <a:spcBef>
                          <a:spcPts val="0"/>
                        </a:spcBef>
                        <a:spcAft>
                          <a:spcPts val="0"/>
                        </a:spcAft>
                        <a:buClrTx/>
                        <a:buSzTx/>
                        <a:buFont typeface="+mj-lt"/>
                        <a:buAutoNum type="arabicPeriod"/>
                        <a:tabLst/>
                        <a:defRPr/>
                      </a:pPr>
                      <a:r>
                        <a:rPr lang="en-ZA" sz="2000" dirty="0" smtClean="0">
                          <a:solidFill>
                            <a:schemeClr val="bg1">
                              <a:lumMod val="65000"/>
                              <a:lumOff val="35000"/>
                            </a:schemeClr>
                          </a:solidFill>
                          <a:effectLst/>
                          <a:latin typeface="Tw Cen MT" panose="020B0602020104020603" pitchFamily="34" charset="0"/>
                          <a:ea typeface="Calibri" panose="020F0502020204030204" pitchFamily="34" charset="0"/>
                          <a:cs typeface="Arial" panose="020B0604020202020204" pitchFamily="34" charset="0"/>
                        </a:rPr>
                        <a:t>Quarterly report on the compliance by national and provincial departments with DPSA policies produced</a:t>
                      </a:r>
                    </a:p>
                  </a:txBody>
                  <a:tcPr>
                    <a:solidFill>
                      <a:schemeClr val="tx1"/>
                    </a:solidFill>
                  </a:tcPr>
                </a:tc>
                <a:extLst>
                  <a:ext uri="{0D108BD9-81ED-4DB2-BD59-A6C34878D82A}">
                    <a16:rowId xmlns:a16="http://schemas.microsoft.com/office/drawing/2014/main" val="10003"/>
                  </a:ext>
                </a:extLst>
              </a:tr>
              <a:tr h="1581776">
                <a:tc>
                  <a:txBody>
                    <a:bodyPr/>
                    <a:lstStyle/>
                    <a:p>
                      <a:pPr marL="0" indent="0">
                        <a:lnSpc>
                          <a:spcPct val="110000"/>
                        </a:lnSpc>
                        <a:spcBef>
                          <a:spcPts val="0"/>
                        </a:spcBef>
                        <a:spcAft>
                          <a:spcPts val="0"/>
                        </a:spcAft>
                        <a:buFont typeface="+mj-lt"/>
                        <a:buNone/>
                      </a:pPr>
                      <a:endParaRPr lang="en-ZA" sz="2000" dirty="0">
                        <a:latin typeface="Tw Cen MT" panose="020B0602020104020603" pitchFamily="34" charset="0"/>
                        <a:cs typeface="Arial" panose="020B0604020202020204" pitchFamily="34" charset="0"/>
                      </a:endParaRPr>
                    </a:p>
                  </a:txBody>
                  <a:tcPr>
                    <a:solidFill>
                      <a:schemeClr val="tx1"/>
                    </a:solidFill>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pPr>
              <a:defRPr/>
            </a:pPr>
            <a:fld id="{4DE96417-4ADB-4B1E-9DF8-F791D7DFC93B}" type="slidenum">
              <a:rPr lang="en-GB" sz="4000" b="1" smtClean="0"/>
              <a:pPr>
                <a:defRPr/>
              </a:pPr>
              <a:t>14</a:t>
            </a:fld>
            <a:endParaRPr lang="en-GB" sz="4000" b="1" dirty="0"/>
          </a:p>
        </p:txBody>
      </p:sp>
      <p:sp>
        <p:nvSpPr>
          <p:cNvPr id="5" name="Title 1"/>
          <p:cNvSpPr>
            <a:spLocks noGrp="1"/>
          </p:cNvSpPr>
          <p:nvPr>
            <p:ph type="title"/>
          </p:nvPr>
        </p:nvSpPr>
        <p:spPr>
          <a:xfrm>
            <a:off x="0" y="0"/>
            <a:ext cx="10457688" cy="969817"/>
          </a:xfr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5"/>
          </a:lnRef>
          <a:fillRef idx="1003">
            <a:schemeClr val="lt2"/>
          </a:fillRef>
          <a:effectRef idx="2">
            <a:schemeClr val="accent5"/>
          </a:effectRef>
          <a:fontRef idx="minor">
            <a:schemeClr val="lt1"/>
          </a:fontRef>
        </p:style>
        <p:txBody>
          <a:bodyPr>
            <a:normAutofit/>
          </a:bodyPr>
          <a:lstStyle/>
          <a:p>
            <a:pPr algn="ctr"/>
            <a:r>
              <a:rPr lang="en-US" sz="2800" b="1" dirty="0" smtClean="0">
                <a:solidFill>
                  <a:schemeClr val="accent3">
                    <a:lumMod val="75000"/>
                  </a:schemeClr>
                </a:solidFill>
                <a:latin typeface="Tw Cen MT" panose="020B0602020104020603" pitchFamily="34" charset="0"/>
                <a:cs typeface="Arial" panose="020B0604020202020204" pitchFamily="34" charset="0"/>
              </a:rPr>
              <a:t/>
            </a:r>
            <a:br>
              <a:rPr lang="en-US" sz="2800" b="1" dirty="0" smtClean="0">
                <a:solidFill>
                  <a:schemeClr val="accent3">
                    <a:lumMod val="75000"/>
                  </a:schemeClr>
                </a:solidFill>
                <a:latin typeface="Tw Cen MT" panose="020B0602020104020603" pitchFamily="34" charset="0"/>
                <a:cs typeface="Arial" panose="020B0604020202020204" pitchFamily="34" charset="0"/>
              </a:rPr>
            </a:br>
            <a:r>
              <a:rPr lang="en-US" sz="2800" b="1" dirty="0" smtClean="0">
                <a:solidFill>
                  <a:schemeClr val="accent3">
                    <a:lumMod val="75000"/>
                  </a:schemeClr>
                </a:solidFill>
                <a:latin typeface="Tw Cen MT" panose="020B0602020104020603" pitchFamily="34" charset="0"/>
                <a:cs typeface="Arial" panose="020B0604020202020204" pitchFamily="34" charset="0"/>
              </a:rPr>
              <a:t>2020/2021 DPSA ANNUAL PERFORMANCE PLAN TARGETS (5)</a:t>
            </a:r>
            <a:endParaRPr lang="en-ZA" sz="4000" b="1" dirty="0">
              <a:solidFill>
                <a:schemeClr val="accent3">
                  <a:lumMod val="75000"/>
                </a:schemeClr>
              </a:solidFill>
              <a:latin typeface="Tw Cen MT" panose="020B0602020104020603" pitchFamily="34" charset="0"/>
              <a:cs typeface="Arial" panose="020B0604020202020204" pitchFamily="34" charset="0"/>
            </a:endParaRPr>
          </a:p>
        </p:txBody>
      </p:sp>
    </p:spTree>
    <p:extLst>
      <p:ext uri="{BB962C8B-B14F-4D97-AF65-F5344CB8AC3E}">
        <p14:creationId xmlns:p14="http://schemas.microsoft.com/office/powerpoint/2010/main" val="2366743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604346908"/>
              </p:ext>
            </p:extLst>
          </p:nvPr>
        </p:nvGraphicFramePr>
        <p:xfrm>
          <a:off x="0" y="1105744"/>
          <a:ext cx="12192000" cy="5765822"/>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79627">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ZA" sz="1800" b="1" i="0" u="none" strike="noStrike" kern="1200" cap="none" spc="0" normalizeH="0" baseline="0" noProof="0" dirty="0" smtClean="0">
                          <a:ln>
                            <a:noFill/>
                          </a:ln>
                          <a:solidFill>
                            <a:schemeClr val="tx1"/>
                          </a:solidFill>
                          <a:effectLst/>
                          <a:uLnTx/>
                          <a:uFillTx/>
                          <a:latin typeface="Tw Cen MT" panose="020B0602020104020603" pitchFamily="34" charset="0"/>
                          <a:ea typeface="+mn-ea"/>
                          <a:cs typeface="Arial" panose="020B0604020202020204" pitchFamily="34" charset="0"/>
                        </a:rPr>
                        <a:t>PROGRAMME 6: GOVERNANCE OF PUBLIC ADMINISTRATION</a:t>
                      </a:r>
                    </a:p>
                  </a:txBody>
                  <a:tcPr>
                    <a:solidFill>
                      <a:schemeClr val="accent1">
                        <a:lumMod val="60000"/>
                        <a:lumOff val="40000"/>
                      </a:schemeClr>
                    </a:solidFill>
                  </a:tcPr>
                </a:tc>
                <a:extLst>
                  <a:ext uri="{0D108BD9-81ED-4DB2-BD59-A6C34878D82A}">
                    <a16:rowId xmlns:a16="http://schemas.microsoft.com/office/drawing/2014/main" val="10002"/>
                  </a:ext>
                </a:extLst>
              </a:tr>
              <a:tr h="5145389">
                <a:tc>
                  <a:txBody>
                    <a:bodyPr/>
                    <a:lstStyle/>
                    <a:p>
                      <a:pPr marL="457200" indent="-457200">
                        <a:lnSpc>
                          <a:spcPct val="110000"/>
                        </a:lnSpc>
                        <a:spcBef>
                          <a:spcPts val="0"/>
                        </a:spcBef>
                        <a:spcAft>
                          <a:spcPts val="0"/>
                        </a:spcAft>
                        <a:buFont typeface="+mj-lt"/>
                        <a:buAutoNum type="arabicPeriod"/>
                      </a:pPr>
                      <a:r>
                        <a:rPr lang="en-ZA" sz="2000" dirty="0" smtClean="0">
                          <a:solidFill>
                            <a:schemeClr val="bg1">
                              <a:lumMod val="65000"/>
                              <a:lumOff val="35000"/>
                            </a:schemeClr>
                          </a:solidFill>
                          <a:effectLst/>
                          <a:latin typeface="Tw Cen MT" panose="020B0602020104020603" pitchFamily="34" charset="0"/>
                          <a:ea typeface="Calibri" panose="020F0502020204030204" pitchFamily="34" charset="0"/>
                          <a:cs typeface="Arial" panose="020B0604020202020204" pitchFamily="34" charset="0"/>
                        </a:rPr>
                        <a:t>Guidelines on conducting lifestyle audits issued to national and provincial departments </a:t>
                      </a:r>
                      <a:r>
                        <a:rPr lang="en-US" sz="2000" b="1" i="1" dirty="0" smtClean="0">
                          <a:solidFill>
                            <a:schemeClr val="tx2">
                              <a:lumMod val="50000"/>
                            </a:schemeClr>
                          </a:solidFill>
                          <a:effectLst/>
                          <a:latin typeface="Tw Cen MT" panose="020B0602020104020603" pitchFamily="34" charset="0"/>
                          <a:ea typeface="Calibri" panose="020F0502020204030204" pitchFamily="34" charset="0"/>
                          <a:cs typeface="Arial" panose="020B0604020202020204" pitchFamily="34" charset="0"/>
                        </a:rPr>
                        <a:t>(MTSF Target)</a:t>
                      </a:r>
                    </a:p>
                    <a:p>
                      <a:pPr marL="457200" indent="-457200">
                        <a:lnSpc>
                          <a:spcPct val="110000"/>
                        </a:lnSpc>
                        <a:spcBef>
                          <a:spcPts val="0"/>
                        </a:spcBef>
                        <a:spcAft>
                          <a:spcPts val="0"/>
                        </a:spcAft>
                        <a:buFont typeface="+mj-lt"/>
                        <a:buAutoNum type="arabicPeriod"/>
                      </a:pPr>
                      <a:endParaRPr lang="en-US" sz="2000" b="1" i="1" dirty="0" smtClean="0">
                        <a:solidFill>
                          <a:schemeClr val="tx2">
                            <a:lumMod val="50000"/>
                          </a:schemeClr>
                        </a:solidFill>
                        <a:effectLst/>
                        <a:latin typeface="Tw Cen MT" panose="020B0602020104020603" pitchFamily="34" charset="0"/>
                        <a:ea typeface="Calibri" panose="020F0502020204030204" pitchFamily="34" charset="0"/>
                        <a:cs typeface="Arial" panose="020B0604020202020204" pitchFamily="34" charset="0"/>
                      </a:endParaRPr>
                    </a:p>
                    <a:p>
                      <a:pPr marL="457200" indent="-457200">
                        <a:lnSpc>
                          <a:spcPct val="110000"/>
                        </a:lnSpc>
                        <a:spcBef>
                          <a:spcPts val="0"/>
                        </a:spcBef>
                        <a:spcAft>
                          <a:spcPts val="0"/>
                        </a:spcAft>
                        <a:buFont typeface="+mj-lt"/>
                        <a:buAutoNum type="arabicPeriod"/>
                      </a:pPr>
                      <a:r>
                        <a:rPr lang="en-ZA" sz="2000" dirty="0" smtClean="0">
                          <a:solidFill>
                            <a:schemeClr val="bg1">
                              <a:lumMod val="65000"/>
                              <a:lumOff val="35000"/>
                            </a:schemeClr>
                          </a:solidFill>
                          <a:effectLst/>
                          <a:latin typeface="Tw Cen MT" panose="020B0602020104020603" pitchFamily="34" charset="0"/>
                          <a:ea typeface="Calibri" panose="020F0502020204030204" pitchFamily="34" charset="0"/>
                          <a:cs typeface="Arial" panose="020B0604020202020204" pitchFamily="34" charset="0"/>
                        </a:rPr>
                        <a:t>Database on Public Service employees appointed as board members to entities compiled </a:t>
                      </a:r>
                      <a:r>
                        <a:rPr lang="en-US" sz="2000" b="1" i="1" dirty="0" smtClean="0">
                          <a:solidFill>
                            <a:schemeClr val="tx2">
                              <a:lumMod val="50000"/>
                            </a:schemeClr>
                          </a:solidFill>
                          <a:effectLst/>
                          <a:latin typeface="Tw Cen MT" panose="020B0602020104020603" pitchFamily="34" charset="0"/>
                          <a:ea typeface="Calibri" panose="020F0502020204030204" pitchFamily="34" charset="0"/>
                          <a:cs typeface="Arial" panose="020B0604020202020204" pitchFamily="34" charset="0"/>
                        </a:rPr>
                        <a:t>(MTSF Target)</a:t>
                      </a:r>
                    </a:p>
                    <a:p>
                      <a:pPr marL="457200" indent="-457200">
                        <a:lnSpc>
                          <a:spcPct val="110000"/>
                        </a:lnSpc>
                        <a:spcBef>
                          <a:spcPts val="0"/>
                        </a:spcBef>
                        <a:spcAft>
                          <a:spcPts val="0"/>
                        </a:spcAft>
                        <a:buFont typeface="+mj-lt"/>
                        <a:buAutoNum type="arabicPeriod"/>
                      </a:pPr>
                      <a:endParaRPr lang="en-US" sz="2000" b="1" i="1" dirty="0" smtClean="0">
                        <a:solidFill>
                          <a:schemeClr val="tx2">
                            <a:lumMod val="50000"/>
                          </a:schemeClr>
                        </a:solidFill>
                        <a:effectLst/>
                        <a:latin typeface="Tw Cen MT" panose="020B0602020104020603" pitchFamily="34" charset="0"/>
                        <a:ea typeface="Calibri" panose="020F0502020204030204" pitchFamily="34" charset="0"/>
                        <a:cs typeface="Arial" panose="020B0604020202020204" pitchFamily="34" charset="0"/>
                      </a:endParaRPr>
                    </a:p>
                    <a:p>
                      <a:pPr marL="457200" marR="0" indent="-457200" algn="l" defTabSz="914400" rtl="0" eaLnBrk="1" fontAlgn="auto" latinLnBrk="0" hangingPunct="1">
                        <a:lnSpc>
                          <a:spcPct val="110000"/>
                        </a:lnSpc>
                        <a:spcBef>
                          <a:spcPts val="0"/>
                        </a:spcBef>
                        <a:spcAft>
                          <a:spcPts val="0"/>
                        </a:spcAft>
                        <a:buClrTx/>
                        <a:buSzTx/>
                        <a:buFont typeface="+mj-lt"/>
                        <a:buAutoNum type="arabicPeriod"/>
                        <a:tabLst/>
                        <a:defRPr/>
                      </a:pPr>
                      <a:r>
                        <a:rPr lang="en-ZA" sz="2000" dirty="0" smtClean="0">
                          <a:solidFill>
                            <a:schemeClr val="bg1">
                              <a:lumMod val="65000"/>
                              <a:lumOff val="35000"/>
                            </a:schemeClr>
                          </a:solidFill>
                          <a:effectLst/>
                          <a:latin typeface="Tw Cen MT" panose="020B0602020104020603" pitchFamily="34" charset="0"/>
                          <a:ea typeface="Calibri" panose="020F0502020204030204" pitchFamily="34" charset="0"/>
                          <a:cs typeface="Arial" panose="020B0604020202020204" pitchFamily="34" charset="0"/>
                        </a:rPr>
                        <a:t>Further category of employees in the Public Service designated to disclose their financial interests</a:t>
                      </a:r>
                    </a:p>
                    <a:p>
                      <a:pPr marL="457200" marR="0" indent="-457200" algn="l" defTabSz="914400" rtl="0" eaLnBrk="1" fontAlgn="auto" latinLnBrk="0" hangingPunct="1">
                        <a:lnSpc>
                          <a:spcPct val="110000"/>
                        </a:lnSpc>
                        <a:spcBef>
                          <a:spcPts val="0"/>
                        </a:spcBef>
                        <a:spcAft>
                          <a:spcPts val="0"/>
                        </a:spcAft>
                        <a:buClrTx/>
                        <a:buSzTx/>
                        <a:buFont typeface="+mj-lt"/>
                        <a:buAutoNum type="arabicPeriod"/>
                        <a:tabLst/>
                        <a:defRPr/>
                      </a:pPr>
                      <a:endParaRPr lang="en-ZA" sz="2000" dirty="0" smtClean="0">
                        <a:solidFill>
                          <a:schemeClr val="bg1">
                            <a:lumMod val="65000"/>
                            <a:lumOff val="35000"/>
                          </a:schemeClr>
                        </a:solidFill>
                        <a:effectLst/>
                        <a:latin typeface="Tw Cen MT" panose="020B0602020104020603" pitchFamily="34" charset="0"/>
                        <a:ea typeface="Calibri" panose="020F0502020204030204" pitchFamily="34" charset="0"/>
                        <a:cs typeface="Arial" panose="020B0604020202020204" pitchFamily="34" charset="0"/>
                      </a:endParaRPr>
                    </a:p>
                    <a:p>
                      <a:pPr marL="457200" indent="-457200">
                        <a:lnSpc>
                          <a:spcPct val="110000"/>
                        </a:lnSpc>
                        <a:spcBef>
                          <a:spcPts val="0"/>
                        </a:spcBef>
                        <a:spcAft>
                          <a:spcPts val="0"/>
                        </a:spcAft>
                        <a:buFont typeface="+mj-lt"/>
                        <a:buAutoNum type="arabicPeriod"/>
                      </a:pPr>
                      <a:r>
                        <a:rPr lang="en-ZA" sz="2000" dirty="0" smtClean="0">
                          <a:solidFill>
                            <a:schemeClr val="bg1">
                              <a:lumMod val="65000"/>
                              <a:lumOff val="35000"/>
                            </a:schemeClr>
                          </a:solidFill>
                          <a:effectLst/>
                          <a:latin typeface="Tw Cen MT" panose="020B0602020104020603" pitchFamily="34" charset="0"/>
                          <a:ea typeface="Calibri" panose="020F0502020204030204" pitchFamily="34" charset="0"/>
                          <a:cs typeface="Arial" panose="020B0604020202020204" pitchFamily="34" charset="0"/>
                        </a:rPr>
                        <a:t>Analysis conducted on the adherence by designated employees from national and provincial departments to the Financial Disclosure Framework </a:t>
                      </a:r>
                      <a:r>
                        <a:rPr lang="en-US" sz="2000" b="1" i="1" dirty="0" smtClean="0">
                          <a:solidFill>
                            <a:schemeClr val="tx2">
                              <a:lumMod val="50000"/>
                            </a:schemeClr>
                          </a:solidFill>
                          <a:effectLst/>
                          <a:latin typeface="Tw Cen MT" panose="020B0602020104020603" pitchFamily="34" charset="0"/>
                          <a:ea typeface="Calibri" panose="020F0502020204030204" pitchFamily="34" charset="0"/>
                          <a:cs typeface="Arial" panose="020B0604020202020204" pitchFamily="34" charset="0"/>
                        </a:rPr>
                        <a:t>(MTSF Target)</a:t>
                      </a:r>
                    </a:p>
                    <a:p>
                      <a:pPr marL="457200" indent="-457200">
                        <a:lnSpc>
                          <a:spcPct val="110000"/>
                        </a:lnSpc>
                        <a:spcBef>
                          <a:spcPts val="0"/>
                        </a:spcBef>
                        <a:spcAft>
                          <a:spcPts val="0"/>
                        </a:spcAft>
                        <a:buFont typeface="+mj-lt"/>
                        <a:buAutoNum type="arabicPeriod"/>
                      </a:pPr>
                      <a:endParaRPr lang="en-US" sz="2000" b="1" i="1" dirty="0" smtClean="0">
                        <a:solidFill>
                          <a:schemeClr val="tx2">
                            <a:lumMod val="50000"/>
                          </a:schemeClr>
                        </a:solidFill>
                        <a:effectLst/>
                        <a:latin typeface="Tw Cen MT" panose="020B0602020104020603" pitchFamily="34" charset="0"/>
                        <a:ea typeface="Calibri" panose="020F0502020204030204" pitchFamily="34" charset="0"/>
                        <a:cs typeface="Arial" panose="020B0604020202020204" pitchFamily="34" charset="0"/>
                      </a:endParaRPr>
                    </a:p>
                    <a:p>
                      <a:pPr marL="457200" marR="0" indent="-457200" algn="l" defTabSz="914400" rtl="0" eaLnBrk="1" fontAlgn="auto" latinLnBrk="0" hangingPunct="1">
                        <a:lnSpc>
                          <a:spcPct val="110000"/>
                        </a:lnSpc>
                        <a:spcBef>
                          <a:spcPts val="0"/>
                        </a:spcBef>
                        <a:spcAft>
                          <a:spcPts val="0"/>
                        </a:spcAft>
                        <a:buClrTx/>
                        <a:buSzTx/>
                        <a:buFont typeface="+mj-lt"/>
                        <a:buAutoNum type="arabicPeriod"/>
                        <a:tabLst/>
                        <a:defRPr/>
                      </a:pPr>
                      <a:r>
                        <a:rPr lang="en-ZA" sz="2000" dirty="0" smtClean="0">
                          <a:solidFill>
                            <a:schemeClr val="bg1">
                              <a:lumMod val="65000"/>
                              <a:lumOff val="35000"/>
                            </a:schemeClr>
                          </a:solidFill>
                          <a:effectLst/>
                          <a:latin typeface="Tw Cen MT" panose="020B0602020104020603" pitchFamily="34" charset="0"/>
                          <a:ea typeface="Calibri" panose="020F0502020204030204" pitchFamily="34" charset="0"/>
                          <a:cs typeface="Arial" panose="020B0604020202020204" pitchFamily="34" charset="0"/>
                        </a:rPr>
                        <a:t>Cabinet Memorandum on the retention of Heads of Department</a:t>
                      </a:r>
                      <a:r>
                        <a:rPr lang="en-ZA" sz="2000" baseline="0" dirty="0" smtClean="0">
                          <a:solidFill>
                            <a:schemeClr val="bg1">
                              <a:lumMod val="65000"/>
                              <a:lumOff val="35000"/>
                            </a:schemeClr>
                          </a:solidFill>
                          <a:effectLst/>
                          <a:latin typeface="Tw Cen MT" panose="020B0602020104020603" pitchFamily="34" charset="0"/>
                          <a:ea typeface="Calibri" panose="020F0502020204030204" pitchFamily="34" charset="0"/>
                          <a:cs typeface="Arial" panose="020B0604020202020204" pitchFamily="34" charset="0"/>
                        </a:rPr>
                        <a:t> developed</a:t>
                      </a:r>
                    </a:p>
                    <a:p>
                      <a:pPr marL="457200" marR="0" indent="-457200" algn="l" defTabSz="914400" rtl="0" eaLnBrk="1" fontAlgn="auto" latinLnBrk="0" hangingPunct="1">
                        <a:lnSpc>
                          <a:spcPct val="110000"/>
                        </a:lnSpc>
                        <a:spcBef>
                          <a:spcPts val="0"/>
                        </a:spcBef>
                        <a:spcAft>
                          <a:spcPts val="0"/>
                        </a:spcAft>
                        <a:buClrTx/>
                        <a:buSzTx/>
                        <a:buFont typeface="+mj-lt"/>
                        <a:buAutoNum type="arabicPeriod"/>
                        <a:tabLst/>
                        <a:defRPr/>
                      </a:pPr>
                      <a:endParaRPr lang="en-ZA" sz="2000" baseline="0" dirty="0" smtClean="0">
                        <a:solidFill>
                          <a:schemeClr val="bg1">
                            <a:lumMod val="65000"/>
                            <a:lumOff val="35000"/>
                          </a:schemeClr>
                        </a:solidFill>
                        <a:effectLst/>
                        <a:latin typeface="Tw Cen MT" panose="020B0602020104020603" pitchFamily="34" charset="0"/>
                        <a:ea typeface="Calibri" panose="020F0502020204030204" pitchFamily="34" charset="0"/>
                        <a:cs typeface="Arial" panose="020B0604020202020204" pitchFamily="34" charset="0"/>
                      </a:endParaRPr>
                    </a:p>
                    <a:p>
                      <a:pPr marL="457200" indent="-457200">
                        <a:lnSpc>
                          <a:spcPct val="110000"/>
                        </a:lnSpc>
                        <a:spcBef>
                          <a:spcPts val="0"/>
                        </a:spcBef>
                        <a:spcAft>
                          <a:spcPts val="0"/>
                        </a:spcAft>
                        <a:buFont typeface="+mj-lt"/>
                        <a:buAutoNum type="arabicPeriod"/>
                      </a:pPr>
                      <a:r>
                        <a:rPr lang="en-ZA" sz="2000" baseline="0" dirty="0" smtClean="0">
                          <a:solidFill>
                            <a:schemeClr val="bg1">
                              <a:lumMod val="65000"/>
                              <a:lumOff val="35000"/>
                            </a:schemeClr>
                          </a:solidFill>
                          <a:effectLst/>
                          <a:latin typeface="Tw Cen MT" panose="020B0602020104020603" pitchFamily="34" charset="0"/>
                          <a:ea typeface="Calibri" panose="020F0502020204030204" pitchFamily="34" charset="0"/>
                          <a:cs typeface="Arial" panose="020B0604020202020204" pitchFamily="34" charset="0"/>
                        </a:rPr>
                        <a:t>Job Competency Framework for the Public Service developed </a:t>
                      </a:r>
                      <a:r>
                        <a:rPr lang="en-US" sz="2000" b="1" i="1" dirty="0" smtClean="0">
                          <a:solidFill>
                            <a:schemeClr val="tx2">
                              <a:lumMod val="50000"/>
                            </a:schemeClr>
                          </a:solidFill>
                          <a:effectLst/>
                          <a:latin typeface="Tw Cen MT" panose="020B0602020104020603" pitchFamily="34" charset="0"/>
                          <a:ea typeface="Calibri" panose="020F0502020204030204" pitchFamily="34" charset="0"/>
                          <a:cs typeface="Arial" panose="020B0604020202020204" pitchFamily="34" charset="0"/>
                        </a:rPr>
                        <a:t>(MTSF Target)</a:t>
                      </a:r>
                    </a:p>
                    <a:p>
                      <a:pPr marL="457200" indent="-457200">
                        <a:lnSpc>
                          <a:spcPct val="110000"/>
                        </a:lnSpc>
                        <a:spcBef>
                          <a:spcPts val="0"/>
                        </a:spcBef>
                        <a:spcAft>
                          <a:spcPts val="0"/>
                        </a:spcAft>
                        <a:buFont typeface="+mj-lt"/>
                        <a:buAutoNum type="arabicPeriod"/>
                      </a:pPr>
                      <a:endParaRPr lang="en-US" sz="2000" b="1" i="1" dirty="0" smtClean="0">
                        <a:solidFill>
                          <a:schemeClr val="tx2">
                            <a:lumMod val="50000"/>
                          </a:schemeClr>
                        </a:solidFill>
                        <a:effectLst/>
                        <a:latin typeface="Tw Cen MT" panose="020B0602020104020603" pitchFamily="34" charset="0"/>
                        <a:ea typeface="Calibri" panose="020F0502020204030204" pitchFamily="34" charset="0"/>
                        <a:cs typeface="Arial" panose="020B0604020202020204" pitchFamily="34" charset="0"/>
                      </a:endParaRPr>
                    </a:p>
                    <a:p>
                      <a:pPr marL="457200" indent="-457200">
                        <a:lnSpc>
                          <a:spcPct val="110000"/>
                        </a:lnSpc>
                        <a:spcBef>
                          <a:spcPts val="0"/>
                        </a:spcBef>
                        <a:spcAft>
                          <a:spcPts val="0"/>
                        </a:spcAft>
                        <a:buFont typeface="+mj-lt"/>
                        <a:buAutoNum type="arabicPeriod"/>
                      </a:pPr>
                      <a:r>
                        <a:rPr lang="en-ZA" sz="2000" baseline="0" dirty="0" smtClean="0">
                          <a:solidFill>
                            <a:schemeClr val="bg1">
                              <a:lumMod val="65000"/>
                              <a:lumOff val="35000"/>
                            </a:schemeClr>
                          </a:solidFill>
                          <a:effectLst/>
                          <a:latin typeface="Tw Cen MT" panose="020B0602020104020603" pitchFamily="34" charset="0"/>
                          <a:ea typeface="Calibri" panose="020F0502020204030204" pitchFamily="34" charset="0"/>
                          <a:cs typeface="Arial" panose="020B0604020202020204" pitchFamily="34" charset="0"/>
                        </a:rPr>
                        <a:t>Guidelines for Senior Management Service members participation in professional bodies issued to national and provincial departments </a:t>
                      </a:r>
                      <a:r>
                        <a:rPr lang="en-US" sz="2000" b="1" i="1" dirty="0" smtClean="0">
                          <a:solidFill>
                            <a:schemeClr val="tx2">
                              <a:lumMod val="50000"/>
                            </a:schemeClr>
                          </a:solidFill>
                          <a:effectLst/>
                          <a:latin typeface="Tw Cen MT" panose="020B0602020104020603" pitchFamily="34" charset="0"/>
                          <a:ea typeface="Calibri" panose="020F0502020204030204" pitchFamily="34" charset="0"/>
                          <a:cs typeface="Arial" panose="020B0604020202020204" pitchFamily="34" charset="0"/>
                        </a:rPr>
                        <a:t>(MTSF Target)</a:t>
                      </a:r>
                    </a:p>
                  </a:txBody>
                  <a:tcPr>
                    <a:solidFill>
                      <a:schemeClr val="tx1"/>
                    </a:solidFill>
                  </a:tcPr>
                </a:tc>
                <a:extLst>
                  <a:ext uri="{0D108BD9-81ED-4DB2-BD59-A6C34878D82A}">
                    <a16:rowId xmlns:a16="http://schemas.microsoft.com/office/drawing/2014/main" val="10003"/>
                  </a:ext>
                </a:extLst>
              </a:tr>
              <a:tr h="227241">
                <a:tc>
                  <a:txBody>
                    <a:bodyPr/>
                    <a:lstStyle/>
                    <a:p>
                      <a:pPr marL="0" indent="0">
                        <a:lnSpc>
                          <a:spcPct val="110000"/>
                        </a:lnSpc>
                        <a:spcBef>
                          <a:spcPts val="0"/>
                        </a:spcBef>
                        <a:spcAft>
                          <a:spcPts val="0"/>
                        </a:spcAft>
                        <a:buFont typeface="+mj-lt"/>
                        <a:buNone/>
                      </a:pPr>
                      <a:endParaRPr lang="en-ZA" sz="800" dirty="0">
                        <a:latin typeface="Tw Cen MT" panose="020B0602020104020603" pitchFamily="34" charset="0"/>
                        <a:cs typeface="Arial" panose="020B0604020202020204" pitchFamily="34" charset="0"/>
                      </a:endParaRPr>
                    </a:p>
                  </a:txBody>
                  <a:tcPr>
                    <a:solidFill>
                      <a:schemeClr val="tx1"/>
                    </a:solidFill>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pPr>
              <a:defRPr/>
            </a:pPr>
            <a:fld id="{4DE96417-4ADB-4B1E-9DF8-F791D7DFC93B}" type="slidenum">
              <a:rPr lang="en-GB" sz="4000" b="1" smtClean="0"/>
              <a:pPr>
                <a:defRPr/>
              </a:pPr>
              <a:t>15</a:t>
            </a:fld>
            <a:endParaRPr lang="en-GB" sz="4000" b="1" dirty="0"/>
          </a:p>
        </p:txBody>
      </p:sp>
      <p:sp>
        <p:nvSpPr>
          <p:cNvPr id="5" name="Title 1"/>
          <p:cNvSpPr>
            <a:spLocks noGrp="1"/>
          </p:cNvSpPr>
          <p:nvPr>
            <p:ph type="title"/>
          </p:nvPr>
        </p:nvSpPr>
        <p:spPr>
          <a:xfrm>
            <a:off x="0" y="0"/>
            <a:ext cx="10457688" cy="969817"/>
          </a:xfr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5"/>
          </a:lnRef>
          <a:fillRef idx="1003">
            <a:schemeClr val="lt2"/>
          </a:fillRef>
          <a:effectRef idx="2">
            <a:schemeClr val="accent5"/>
          </a:effectRef>
          <a:fontRef idx="minor">
            <a:schemeClr val="lt1"/>
          </a:fontRef>
        </p:style>
        <p:txBody>
          <a:bodyPr>
            <a:normAutofit/>
          </a:bodyPr>
          <a:lstStyle/>
          <a:p>
            <a:pPr algn="ctr"/>
            <a:r>
              <a:rPr lang="en-US" sz="2800" b="1" dirty="0" smtClean="0">
                <a:solidFill>
                  <a:schemeClr val="accent3">
                    <a:lumMod val="75000"/>
                  </a:schemeClr>
                </a:solidFill>
                <a:latin typeface="Tw Cen MT" panose="020B0602020104020603" pitchFamily="34" charset="0"/>
                <a:cs typeface="Arial" panose="020B0604020202020204" pitchFamily="34" charset="0"/>
              </a:rPr>
              <a:t/>
            </a:r>
            <a:br>
              <a:rPr lang="en-US" sz="2800" b="1" dirty="0" smtClean="0">
                <a:solidFill>
                  <a:schemeClr val="accent3">
                    <a:lumMod val="75000"/>
                  </a:schemeClr>
                </a:solidFill>
                <a:latin typeface="Tw Cen MT" panose="020B0602020104020603" pitchFamily="34" charset="0"/>
                <a:cs typeface="Arial" panose="020B0604020202020204" pitchFamily="34" charset="0"/>
              </a:rPr>
            </a:br>
            <a:r>
              <a:rPr lang="en-US" sz="2800" b="1" dirty="0" smtClean="0">
                <a:solidFill>
                  <a:schemeClr val="accent3">
                    <a:lumMod val="75000"/>
                  </a:schemeClr>
                </a:solidFill>
                <a:latin typeface="Tw Cen MT" panose="020B0602020104020603" pitchFamily="34" charset="0"/>
                <a:cs typeface="Arial" panose="020B0604020202020204" pitchFamily="34" charset="0"/>
              </a:rPr>
              <a:t>2020/2021 DPSA ANNUAL PERFORMANCE PLAN TARGETS (6)</a:t>
            </a:r>
            <a:endParaRPr lang="en-ZA" sz="4000" b="1" dirty="0">
              <a:solidFill>
                <a:schemeClr val="accent3">
                  <a:lumMod val="75000"/>
                </a:schemeClr>
              </a:solidFill>
              <a:latin typeface="Tw Cen MT" panose="020B0602020104020603" pitchFamily="34" charset="0"/>
              <a:cs typeface="Arial" panose="020B0604020202020204" pitchFamily="34" charset="0"/>
            </a:endParaRPr>
          </a:p>
        </p:txBody>
      </p:sp>
    </p:spTree>
    <p:extLst>
      <p:ext uri="{BB962C8B-B14F-4D97-AF65-F5344CB8AC3E}">
        <p14:creationId xmlns:p14="http://schemas.microsoft.com/office/powerpoint/2010/main" val="1913152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052737"/>
            <a:ext cx="12037802" cy="1123794"/>
          </a:xfrm>
        </p:spPr>
        <p:txBody>
          <a:bodyPr>
            <a:normAutofit/>
          </a:bodyPr>
          <a:lstStyle/>
          <a:p>
            <a:pPr marL="0" indent="0">
              <a:buSzPct val="100000"/>
              <a:buNone/>
            </a:pPr>
            <a:endParaRPr lang="en-US" sz="800" u="sng" dirty="0">
              <a:latin typeface="Tw Cen MT" panose="020B0602020104020603" pitchFamily="34" charset="0"/>
            </a:endParaRPr>
          </a:p>
          <a:p>
            <a:pPr marL="0" indent="0">
              <a:buSzPct val="100000"/>
              <a:buNone/>
            </a:pPr>
            <a:endParaRPr lang="en-US" sz="1600" u="sng" dirty="0">
              <a:latin typeface="Tw Cen MT" panose="020B0602020104020603" pitchFamily="34" charset="0"/>
            </a:endParaRPr>
          </a:p>
          <a:p>
            <a:pPr marL="82296" indent="0" algn="just">
              <a:buNone/>
            </a:pPr>
            <a:endParaRPr lang="en-US" sz="2000" dirty="0" smtClean="0">
              <a:latin typeface="Tw Cen MT" panose="020B0602020104020603" pitchFamily="34" charset="0"/>
            </a:endParaRPr>
          </a:p>
        </p:txBody>
      </p:sp>
      <p:sp>
        <p:nvSpPr>
          <p:cNvPr id="4" name="Slide Number Placeholder 3"/>
          <p:cNvSpPr>
            <a:spLocks noGrp="1"/>
          </p:cNvSpPr>
          <p:nvPr>
            <p:ph type="sldNum" sz="quarter" idx="12"/>
          </p:nvPr>
        </p:nvSpPr>
        <p:spPr/>
        <p:txBody>
          <a:bodyPr/>
          <a:lstStyle/>
          <a:p>
            <a:pPr>
              <a:defRPr/>
            </a:pPr>
            <a:fld id="{4DE96417-4ADB-4B1E-9DF8-F791D7DFC93B}" type="slidenum">
              <a:rPr lang="en-GB" sz="4000" b="1" smtClean="0"/>
              <a:pPr>
                <a:defRPr/>
              </a:pPr>
              <a:t>16</a:t>
            </a:fld>
            <a:endParaRPr lang="en-GB" sz="4000" b="1" dirty="0"/>
          </a:p>
        </p:txBody>
      </p:sp>
      <p:sp>
        <p:nvSpPr>
          <p:cNvPr id="5" name="Title 1"/>
          <p:cNvSpPr>
            <a:spLocks noGrp="1"/>
          </p:cNvSpPr>
          <p:nvPr>
            <p:ph type="title"/>
          </p:nvPr>
        </p:nvSpPr>
        <p:spPr>
          <a:xfrm>
            <a:off x="0" y="0"/>
            <a:ext cx="10457688" cy="918874"/>
          </a:xfr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5"/>
          </a:lnRef>
          <a:fillRef idx="1003">
            <a:schemeClr val="lt2"/>
          </a:fillRef>
          <a:effectRef idx="2">
            <a:schemeClr val="accent5"/>
          </a:effectRef>
          <a:fontRef idx="minor">
            <a:schemeClr val="lt1"/>
          </a:fontRef>
        </p:style>
        <p:txBody>
          <a:bodyPr>
            <a:normAutofit fontScale="90000"/>
          </a:bodyPr>
          <a:lstStyle/>
          <a:p>
            <a:pPr algn="ctr"/>
            <a:r>
              <a:rPr lang="en-ZA" sz="3200" b="1" dirty="0" smtClean="0">
                <a:solidFill>
                  <a:schemeClr val="accent3">
                    <a:lumMod val="50000"/>
                  </a:schemeClr>
                </a:solidFill>
                <a:effectLst>
                  <a:outerShdw blurRad="50000" dist="30000" dir="5400000" algn="tl" rotWithShape="0">
                    <a:srgbClr val="000000">
                      <a:alpha val="30000"/>
                    </a:srgbClr>
                  </a:outerShdw>
                </a:effectLst>
                <a:latin typeface="Tw Cen MT" panose="020B0602020104020603" pitchFamily="34" charset="0"/>
                <a:ea typeface="+mj-ea"/>
                <a:cs typeface="+mj-cs"/>
              </a:rPr>
              <a:t/>
            </a:r>
            <a:br>
              <a:rPr lang="en-ZA" sz="3200" b="1" dirty="0" smtClean="0">
                <a:solidFill>
                  <a:schemeClr val="accent3">
                    <a:lumMod val="50000"/>
                  </a:schemeClr>
                </a:solidFill>
                <a:effectLst>
                  <a:outerShdw blurRad="50000" dist="30000" dir="5400000" algn="tl" rotWithShape="0">
                    <a:srgbClr val="000000">
                      <a:alpha val="30000"/>
                    </a:srgbClr>
                  </a:outerShdw>
                </a:effectLst>
                <a:latin typeface="Tw Cen MT" panose="020B0602020104020603" pitchFamily="34" charset="0"/>
                <a:ea typeface="+mj-ea"/>
                <a:cs typeface="+mj-cs"/>
              </a:rPr>
            </a:br>
            <a:r>
              <a:rPr lang="en-ZA" sz="3200" b="1" dirty="0" smtClean="0">
                <a:solidFill>
                  <a:schemeClr val="accent3">
                    <a:lumMod val="75000"/>
                  </a:schemeClr>
                </a:solidFill>
                <a:effectLst>
                  <a:outerShdw blurRad="50000" dist="30000" dir="5400000" algn="tl" rotWithShape="0">
                    <a:srgbClr val="000000">
                      <a:alpha val="30000"/>
                    </a:srgbClr>
                  </a:outerShdw>
                </a:effectLst>
                <a:latin typeface="Tw Cen MT" panose="020B0602020104020603" pitchFamily="34" charset="0"/>
                <a:ea typeface="+mj-ea"/>
                <a:cs typeface="+mj-cs"/>
              </a:rPr>
              <a:t>BUDGET ALLOCATIONS</a:t>
            </a:r>
            <a:endParaRPr lang="en-ZA" sz="3200" b="1" dirty="0">
              <a:solidFill>
                <a:schemeClr val="accent3">
                  <a:lumMod val="75000"/>
                </a:schemeClr>
              </a:solidFill>
              <a:latin typeface="Tw Cen MT" panose="020B0602020104020603" pitchFamily="34" charset="0"/>
            </a:endParaRPr>
          </a:p>
        </p:txBody>
      </p:sp>
      <p:sp>
        <p:nvSpPr>
          <p:cNvPr id="6" name="Content Placeholder 2"/>
          <p:cNvSpPr txBox="1">
            <a:spLocks/>
          </p:cNvSpPr>
          <p:nvPr/>
        </p:nvSpPr>
        <p:spPr>
          <a:xfrm>
            <a:off x="0" y="1052737"/>
            <a:ext cx="12192000" cy="5805263"/>
          </a:xfrm>
          <a:prstGeom prst="rect">
            <a:avLst/>
          </a:prstGeom>
          <a:solidFill>
            <a:schemeClr val="tx1">
              <a:lumMod val="95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425196" indent="-342900" algn="just">
              <a:lnSpc>
                <a:spcPct val="110000"/>
              </a:lnSpc>
              <a:spcBef>
                <a:spcPts val="0"/>
              </a:spcBef>
            </a:pPr>
            <a:r>
              <a:rPr lang="en-ZA" sz="2000" dirty="0">
                <a:latin typeface="Tw Cen MT" panose="020B0602020104020603" pitchFamily="34" charset="0"/>
              </a:rPr>
              <a:t>DPSA </a:t>
            </a:r>
            <a:r>
              <a:rPr lang="en-ZA" sz="2000" u="sng" dirty="0" smtClean="0">
                <a:latin typeface="Tw Cen MT" panose="020B0602020104020603" pitchFamily="34" charset="0"/>
              </a:rPr>
              <a:t>2020/21 </a:t>
            </a:r>
            <a:r>
              <a:rPr lang="en-ZA" sz="2000" u="sng" dirty="0">
                <a:latin typeface="Tw Cen MT" panose="020B0602020104020603" pitchFamily="34" charset="0"/>
              </a:rPr>
              <a:t>- 2022/23 </a:t>
            </a:r>
            <a:r>
              <a:rPr lang="en-ZA" sz="2000" u="sng" dirty="0" smtClean="0">
                <a:latin typeface="Tw Cen MT" panose="020B0602020104020603" pitchFamily="34" charset="0"/>
              </a:rPr>
              <a:t> </a:t>
            </a:r>
            <a:r>
              <a:rPr lang="en-ZA" sz="2000" b="1" u="sng" dirty="0" smtClean="0">
                <a:latin typeface="Tw Cen MT" panose="020B0602020104020603" pitchFamily="34" charset="0"/>
              </a:rPr>
              <a:t>Medium Term Expenditure Framework (MTEF</a:t>
            </a:r>
            <a:r>
              <a:rPr lang="en-ZA" sz="2000" u="sng" dirty="0" smtClean="0">
                <a:latin typeface="Tw Cen MT" panose="020B0602020104020603" pitchFamily="34" charset="0"/>
              </a:rPr>
              <a:t>) </a:t>
            </a:r>
            <a:r>
              <a:rPr lang="en-ZA" sz="2000" dirty="0">
                <a:latin typeface="Tw Cen MT" panose="020B0602020104020603" pitchFamily="34" charset="0"/>
              </a:rPr>
              <a:t>Allocation </a:t>
            </a:r>
            <a:r>
              <a:rPr lang="en-ZA" sz="2000" b="1" dirty="0" smtClean="0">
                <a:solidFill>
                  <a:srgbClr val="00B050"/>
                </a:solidFill>
                <a:latin typeface="Tw Cen MT" panose="020B0602020104020603" pitchFamily="34" charset="0"/>
              </a:rPr>
              <a:t>= </a:t>
            </a:r>
            <a:r>
              <a:rPr lang="en-ZA" sz="2000" b="1" dirty="0">
                <a:solidFill>
                  <a:srgbClr val="00B050"/>
                </a:solidFill>
                <a:latin typeface="Tw Cen MT" panose="020B0602020104020603" pitchFamily="34" charset="0"/>
              </a:rPr>
              <a:t>R1 800 Billion</a:t>
            </a:r>
          </a:p>
          <a:p>
            <a:pPr marL="82296" indent="0" algn="just">
              <a:lnSpc>
                <a:spcPct val="110000"/>
              </a:lnSpc>
              <a:spcBef>
                <a:spcPts val="0"/>
              </a:spcBef>
              <a:buNone/>
            </a:pPr>
            <a:endParaRPr lang="en-ZA" sz="2000" dirty="0">
              <a:latin typeface="Tw Cen MT" panose="020B0602020104020603" pitchFamily="34" charset="0"/>
            </a:endParaRPr>
          </a:p>
          <a:p>
            <a:pPr marL="425196" indent="-342900" algn="just">
              <a:lnSpc>
                <a:spcPct val="110000"/>
              </a:lnSpc>
              <a:spcBef>
                <a:spcPts val="0"/>
              </a:spcBef>
            </a:pPr>
            <a:r>
              <a:rPr lang="en-ZA" sz="2000" dirty="0" smtClean="0">
                <a:latin typeface="Tw Cen MT" panose="020B0602020104020603" pitchFamily="34" charset="0"/>
              </a:rPr>
              <a:t>DPSA </a:t>
            </a:r>
            <a:r>
              <a:rPr lang="en-ZA" sz="2000" b="1" dirty="0" smtClean="0">
                <a:latin typeface="Tw Cen MT" panose="020B0602020104020603" pitchFamily="34" charset="0"/>
              </a:rPr>
              <a:t>Annual</a:t>
            </a:r>
            <a:r>
              <a:rPr lang="en-ZA" sz="2000" dirty="0" smtClean="0">
                <a:latin typeface="Tw Cen MT" panose="020B0602020104020603" pitchFamily="34" charset="0"/>
              </a:rPr>
              <a:t>  </a:t>
            </a:r>
            <a:r>
              <a:rPr lang="en-ZA" sz="2000" dirty="0">
                <a:latin typeface="Tw Cen MT" panose="020B0602020104020603" pitchFamily="34" charset="0"/>
              </a:rPr>
              <a:t>Allocation for </a:t>
            </a:r>
            <a:r>
              <a:rPr lang="en-ZA" sz="2000" u="sng" dirty="0" smtClean="0">
                <a:latin typeface="Tw Cen MT" panose="020B0602020104020603" pitchFamily="34" charset="0"/>
              </a:rPr>
              <a:t>2020/21 </a:t>
            </a:r>
            <a:r>
              <a:rPr lang="en-ZA" sz="2000" b="1" dirty="0" smtClean="0">
                <a:solidFill>
                  <a:schemeClr val="accent6">
                    <a:lumMod val="75000"/>
                  </a:schemeClr>
                </a:solidFill>
                <a:latin typeface="Tw Cen MT" panose="020B0602020104020603" pitchFamily="34" charset="0"/>
              </a:rPr>
              <a:t>= </a:t>
            </a:r>
            <a:r>
              <a:rPr lang="en-ZA" sz="2000" b="1" dirty="0">
                <a:solidFill>
                  <a:schemeClr val="accent6">
                    <a:lumMod val="75000"/>
                  </a:schemeClr>
                </a:solidFill>
                <a:latin typeface="Tw Cen MT" panose="020B0602020104020603" pitchFamily="34" charset="0"/>
              </a:rPr>
              <a:t>R565 706 </a:t>
            </a:r>
            <a:r>
              <a:rPr lang="en-ZA" sz="2000" b="1" dirty="0" smtClean="0">
                <a:solidFill>
                  <a:schemeClr val="accent6">
                    <a:lumMod val="75000"/>
                  </a:schemeClr>
                </a:solidFill>
                <a:latin typeface="Tw Cen MT" panose="020B0602020104020603" pitchFamily="34" charset="0"/>
              </a:rPr>
              <a:t>Million</a:t>
            </a:r>
          </a:p>
          <a:p>
            <a:pPr algn="just">
              <a:lnSpc>
                <a:spcPct val="110000"/>
              </a:lnSpc>
              <a:spcBef>
                <a:spcPts val="0"/>
              </a:spcBef>
              <a:buNone/>
            </a:pPr>
            <a:endParaRPr lang="en-US" sz="2000" dirty="0">
              <a:latin typeface="Tw Cen MT" panose="020B0602020104020603" pitchFamily="34" charset="0"/>
            </a:endParaRPr>
          </a:p>
          <a:p>
            <a:pPr algn="just">
              <a:lnSpc>
                <a:spcPct val="110000"/>
              </a:lnSpc>
              <a:spcBef>
                <a:spcPts val="0"/>
              </a:spcBef>
            </a:pPr>
            <a:r>
              <a:rPr lang="en-US" sz="2000" dirty="0" smtClean="0">
                <a:latin typeface="Tw Cen MT" panose="020B0602020104020603" pitchFamily="34" charset="0"/>
              </a:rPr>
              <a:t>As from 1 April 2020, the DPSA will no longer be making transfer payments to the Public Service Commission (PSC) and the National School of Government (NSG) as these entities will be receiving their funding directly from the National Treasury.</a:t>
            </a:r>
            <a:endParaRPr lang="en-ZA" sz="2000" dirty="0">
              <a:latin typeface="Tw Cen MT" panose="020B0602020104020603" pitchFamily="34" charset="0"/>
            </a:endParaRPr>
          </a:p>
          <a:p>
            <a:pPr algn="just">
              <a:lnSpc>
                <a:spcPct val="110000"/>
              </a:lnSpc>
              <a:spcBef>
                <a:spcPts val="0"/>
              </a:spcBef>
            </a:pPr>
            <a:endParaRPr lang="en-ZA" sz="2000" dirty="0" smtClean="0">
              <a:latin typeface="Tw Cen MT" panose="020B0602020104020603" pitchFamily="34" charset="0"/>
            </a:endParaRPr>
          </a:p>
        </p:txBody>
      </p:sp>
    </p:spTree>
    <p:extLst>
      <p:ext uri="{BB962C8B-B14F-4D97-AF65-F5344CB8AC3E}">
        <p14:creationId xmlns:p14="http://schemas.microsoft.com/office/powerpoint/2010/main" val="91033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052737"/>
            <a:ext cx="12037802" cy="1123794"/>
          </a:xfrm>
        </p:spPr>
        <p:txBody>
          <a:bodyPr>
            <a:normAutofit/>
          </a:bodyPr>
          <a:lstStyle/>
          <a:p>
            <a:pPr marL="0" indent="0">
              <a:buSzPct val="100000"/>
              <a:buNone/>
            </a:pPr>
            <a:endParaRPr lang="en-US" sz="800" u="sng" dirty="0">
              <a:latin typeface="Tw Cen MT" panose="020B0602020104020603" pitchFamily="34" charset="0"/>
            </a:endParaRPr>
          </a:p>
          <a:p>
            <a:pPr marL="0" indent="0">
              <a:buSzPct val="100000"/>
              <a:buNone/>
            </a:pPr>
            <a:endParaRPr lang="en-US" sz="1600" u="sng" dirty="0">
              <a:latin typeface="Tw Cen MT" panose="020B0602020104020603" pitchFamily="34" charset="0"/>
            </a:endParaRPr>
          </a:p>
          <a:p>
            <a:pPr marL="82296" indent="0" algn="just">
              <a:buNone/>
            </a:pPr>
            <a:endParaRPr lang="en-US" sz="2000" dirty="0" smtClean="0">
              <a:latin typeface="Tw Cen MT" panose="020B0602020104020603" pitchFamily="34" charset="0"/>
            </a:endParaRPr>
          </a:p>
        </p:txBody>
      </p:sp>
      <p:sp>
        <p:nvSpPr>
          <p:cNvPr id="4" name="Slide Number Placeholder 3"/>
          <p:cNvSpPr>
            <a:spLocks noGrp="1"/>
          </p:cNvSpPr>
          <p:nvPr>
            <p:ph type="sldNum" sz="quarter" idx="12"/>
          </p:nvPr>
        </p:nvSpPr>
        <p:spPr/>
        <p:txBody>
          <a:bodyPr/>
          <a:lstStyle/>
          <a:p>
            <a:pPr>
              <a:defRPr/>
            </a:pPr>
            <a:fld id="{4DE96417-4ADB-4B1E-9DF8-F791D7DFC93B}" type="slidenum">
              <a:rPr lang="en-GB" sz="4000" b="1" smtClean="0"/>
              <a:pPr>
                <a:defRPr/>
              </a:pPr>
              <a:t>17</a:t>
            </a:fld>
            <a:endParaRPr lang="en-GB" sz="4000" b="1" dirty="0"/>
          </a:p>
        </p:txBody>
      </p:sp>
      <p:sp>
        <p:nvSpPr>
          <p:cNvPr id="5" name="Title 1"/>
          <p:cNvSpPr>
            <a:spLocks noGrp="1"/>
          </p:cNvSpPr>
          <p:nvPr>
            <p:ph type="title"/>
          </p:nvPr>
        </p:nvSpPr>
        <p:spPr>
          <a:xfrm>
            <a:off x="0" y="0"/>
            <a:ext cx="10457688" cy="918874"/>
          </a:xfr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5"/>
          </a:lnRef>
          <a:fillRef idx="1003">
            <a:schemeClr val="lt2"/>
          </a:fillRef>
          <a:effectRef idx="2">
            <a:schemeClr val="accent5"/>
          </a:effectRef>
          <a:fontRef idx="minor">
            <a:schemeClr val="lt1"/>
          </a:fontRef>
        </p:style>
        <p:txBody>
          <a:bodyPr>
            <a:normAutofit/>
          </a:bodyPr>
          <a:lstStyle/>
          <a:p>
            <a:pPr algn="ctr"/>
            <a:r>
              <a:rPr lang="en-ZA" sz="2800" b="1" dirty="0" smtClean="0">
                <a:solidFill>
                  <a:schemeClr val="accent3">
                    <a:lumMod val="50000"/>
                  </a:schemeClr>
                </a:solidFill>
                <a:effectLst>
                  <a:outerShdw blurRad="50000" dist="30000" dir="5400000" algn="tl" rotWithShape="0">
                    <a:srgbClr val="000000">
                      <a:alpha val="30000"/>
                    </a:srgbClr>
                  </a:outerShdw>
                </a:effectLst>
                <a:latin typeface="Tw Cen MT" panose="020B0602020104020603" pitchFamily="34" charset="0"/>
                <a:ea typeface="+mj-ea"/>
                <a:cs typeface="+mj-cs"/>
              </a:rPr>
              <a:t/>
            </a:r>
            <a:br>
              <a:rPr lang="en-ZA" sz="2800" b="1" dirty="0" smtClean="0">
                <a:solidFill>
                  <a:schemeClr val="accent3">
                    <a:lumMod val="50000"/>
                  </a:schemeClr>
                </a:solidFill>
                <a:effectLst>
                  <a:outerShdw blurRad="50000" dist="30000" dir="5400000" algn="tl" rotWithShape="0">
                    <a:srgbClr val="000000">
                      <a:alpha val="30000"/>
                    </a:srgbClr>
                  </a:outerShdw>
                </a:effectLst>
                <a:latin typeface="Tw Cen MT" panose="020B0602020104020603" pitchFamily="34" charset="0"/>
                <a:ea typeface="+mj-ea"/>
                <a:cs typeface="+mj-cs"/>
              </a:rPr>
            </a:br>
            <a:r>
              <a:rPr lang="en-ZA" sz="3200" b="1" dirty="0" smtClean="0">
                <a:solidFill>
                  <a:schemeClr val="accent3">
                    <a:lumMod val="75000"/>
                  </a:schemeClr>
                </a:solidFill>
                <a:effectLst>
                  <a:outerShdw blurRad="50000" dist="30000" dir="5400000" algn="tl" rotWithShape="0">
                    <a:srgbClr val="000000">
                      <a:alpha val="30000"/>
                    </a:srgbClr>
                  </a:outerShdw>
                </a:effectLst>
                <a:latin typeface="Tw Cen MT" panose="020B0602020104020603" pitchFamily="34" charset="0"/>
                <a:ea typeface="+mj-ea"/>
                <a:cs typeface="+mj-cs"/>
              </a:rPr>
              <a:t>APPROPRIATION FOR 2020/21 – 2022/23</a:t>
            </a:r>
            <a:endParaRPr lang="en-ZA" sz="3200" b="1" dirty="0">
              <a:solidFill>
                <a:schemeClr val="accent3">
                  <a:lumMod val="75000"/>
                </a:schemeClr>
              </a:solidFill>
              <a:latin typeface="Tw Cen MT" panose="020B0602020104020603" pitchFamily="34" charset="0"/>
            </a:endParaRPr>
          </a:p>
        </p:txBody>
      </p:sp>
      <p:sp>
        <p:nvSpPr>
          <p:cNvPr id="6" name="Content Placeholder 2"/>
          <p:cNvSpPr txBox="1">
            <a:spLocks/>
          </p:cNvSpPr>
          <p:nvPr/>
        </p:nvSpPr>
        <p:spPr>
          <a:xfrm>
            <a:off x="0" y="1052736"/>
            <a:ext cx="12192000" cy="5805263"/>
          </a:xfrm>
          <a:prstGeom prst="rect">
            <a:avLst/>
          </a:prstGeom>
          <a:solidFill>
            <a:schemeClr val="tx1">
              <a:lumMod val="95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10000"/>
              </a:lnSpc>
              <a:spcBef>
                <a:spcPts val="0"/>
              </a:spcBef>
              <a:buNone/>
            </a:pPr>
            <a:endParaRPr lang="en-ZA" dirty="0">
              <a:latin typeface="Tw Cen MT" panose="020B0602020104020603" pitchFamily="34" charset="0"/>
            </a:endParaRPr>
          </a:p>
        </p:txBody>
      </p:sp>
      <p:graphicFrame>
        <p:nvGraphicFramePr>
          <p:cNvPr id="7" name="Content Placeholder 3"/>
          <p:cNvGraphicFramePr>
            <a:graphicFrameLocks/>
          </p:cNvGraphicFramePr>
          <p:nvPr>
            <p:extLst>
              <p:ext uri="{D42A27DB-BD31-4B8C-83A1-F6EECF244321}">
                <p14:modId xmlns:p14="http://schemas.microsoft.com/office/powerpoint/2010/main" val="164187852"/>
              </p:ext>
            </p:extLst>
          </p:nvPr>
        </p:nvGraphicFramePr>
        <p:xfrm>
          <a:off x="132517" y="1433782"/>
          <a:ext cx="11926966" cy="5147125"/>
        </p:xfrm>
        <a:graphic>
          <a:graphicData uri="http://schemas.openxmlformats.org/drawingml/2006/table">
            <a:tbl>
              <a:tblPr firstRow="1" bandRow="1">
                <a:tableStyleId>{5940675A-B579-460E-94D1-54222C63F5DA}</a:tableStyleId>
              </a:tblPr>
              <a:tblGrid>
                <a:gridCol w="6927902">
                  <a:extLst>
                    <a:ext uri="{9D8B030D-6E8A-4147-A177-3AD203B41FA5}">
                      <a16:colId xmlns:a16="http://schemas.microsoft.com/office/drawing/2014/main" val="20000"/>
                    </a:ext>
                  </a:extLst>
                </a:gridCol>
                <a:gridCol w="1800372">
                  <a:extLst>
                    <a:ext uri="{9D8B030D-6E8A-4147-A177-3AD203B41FA5}">
                      <a16:colId xmlns:a16="http://schemas.microsoft.com/office/drawing/2014/main" val="20001"/>
                    </a:ext>
                  </a:extLst>
                </a:gridCol>
                <a:gridCol w="1599346">
                  <a:extLst>
                    <a:ext uri="{9D8B030D-6E8A-4147-A177-3AD203B41FA5}">
                      <a16:colId xmlns:a16="http://schemas.microsoft.com/office/drawing/2014/main" val="20002"/>
                    </a:ext>
                  </a:extLst>
                </a:gridCol>
                <a:gridCol w="1599346">
                  <a:extLst>
                    <a:ext uri="{9D8B030D-6E8A-4147-A177-3AD203B41FA5}">
                      <a16:colId xmlns:a16="http://schemas.microsoft.com/office/drawing/2014/main" val="20003"/>
                    </a:ext>
                  </a:extLst>
                </a:gridCol>
              </a:tblGrid>
              <a:tr h="950391">
                <a:tc>
                  <a:txBody>
                    <a:bodyPr/>
                    <a:lstStyle/>
                    <a:p>
                      <a:pPr algn="l">
                        <a:lnSpc>
                          <a:spcPct val="110000"/>
                        </a:lnSpc>
                      </a:pPr>
                      <a:r>
                        <a:rPr lang="en-US" sz="2000" b="1" dirty="0" smtClean="0">
                          <a:solidFill>
                            <a:schemeClr val="tx1"/>
                          </a:solidFill>
                          <a:latin typeface="Tw Cen MT" panose="020B0602020104020603" pitchFamily="34" charset="0"/>
                        </a:rPr>
                        <a:t>DESCRIPTION</a:t>
                      </a:r>
                      <a:endParaRPr lang="en-US" sz="2000" b="1" dirty="0">
                        <a:solidFill>
                          <a:schemeClr val="tx1"/>
                        </a:solidFill>
                        <a:latin typeface="Tw Cen MT" panose="020B0602020104020603" pitchFamily="34" charset="0"/>
                      </a:endParaRPr>
                    </a:p>
                  </a:txBody>
                  <a:tcPr marL="103692" marR="10369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AA17"/>
                    </a:solidFill>
                  </a:tcPr>
                </a:tc>
                <a:tc>
                  <a:txBody>
                    <a:bodyPr/>
                    <a:lstStyle/>
                    <a:p>
                      <a:pPr algn="ctr">
                        <a:lnSpc>
                          <a:spcPct val="110000"/>
                        </a:lnSpc>
                      </a:pPr>
                      <a:r>
                        <a:rPr lang="en-ZA" sz="2000" b="1" dirty="0" smtClean="0">
                          <a:solidFill>
                            <a:schemeClr val="tx1"/>
                          </a:solidFill>
                          <a:latin typeface="Tw Cen MT" panose="020B0602020104020603" pitchFamily="34" charset="0"/>
                        </a:rPr>
                        <a:t>2020/21</a:t>
                      </a:r>
                    </a:p>
                    <a:p>
                      <a:pPr algn="ctr">
                        <a:lnSpc>
                          <a:spcPct val="110000"/>
                        </a:lnSpc>
                      </a:pPr>
                      <a:r>
                        <a:rPr lang="en-ZA" sz="2000" b="1" dirty="0" smtClean="0">
                          <a:solidFill>
                            <a:schemeClr val="tx1"/>
                          </a:solidFill>
                          <a:latin typeface="Tw Cen MT" panose="020B0602020104020603" pitchFamily="34" charset="0"/>
                        </a:rPr>
                        <a:t>R’000</a:t>
                      </a:r>
                      <a:endParaRPr lang="en-ZA" sz="2000" b="1" dirty="0">
                        <a:solidFill>
                          <a:schemeClr val="tx1"/>
                        </a:solidFill>
                        <a:latin typeface="Tw Cen MT" panose="020B0602020104020603"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AA17"/>
                    </a:solidFill>
                  </a:tcPr>
                </a:tc>
                <a:tc>
                  <a:txBody>
                    <a:bodyPr/>
                    <a:lstStyle/>
                    <a:p>
                      <a:pPr algn="ctr">
                        <a:lnSpc>
                          <a:spcPct val="110000"/>
                        </a:lnSpc>
                      </a:pPr>
                      <a:r>
                        <a:rPr lang="en-ZA" sz="2000" b="1" dirty="0" smtClean="0">
                          <a:solidFill>
                            <a:schemeClr val="tx1"/>
                          </a:solidFill>
                          <a:latin typeface="Tw Cen MT" panose="020B0602020104020603" pitchFamily="34" charset="0"/>
                        </a:rPr>
                        <a:t>2021/22</a:t>
                      </a:r>
                    </a:p>
                    <a:p>
                      <a:pPr algn="ctr">
                        <a:lnSpc>
                          <a:spcPct val="110000"/>
                        </a:lnSpc>
                      </a:pPr>
                      <a:r>
                        <a:rPr lang="en-ZA" sz="2000" b="1" dirty="0" smtClean="0">
                          <a:solidFill>
                            <a:schemeClr val="tx1"/>
                          </a:solidFill>
                          <a:latin typeface="Tw Cen MT" panose="020B0602020104020603" pitchFamily="34" charset="0"/>
                        </a:rPr>
                        <a:t>R’000</a:t>
                      </a:r>
                      <a:endParaRPr lang="en-ZA" sz="2000" b="1" dirty="0">
                        <a:solidFill>
                          <a:schemeClr val="tx1"/>
                        </a:solidFill>
                        <a:latin typeface="Tw Cen MT" panose="020B0602020104020603"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AA17"/>
                    </a:solidFill>
                  </a:tcPr>
                </a:tc>
                <a:tc>
                  <a:txBody>
                    <a:bodyPr/>
                    <a:lstStyle/>
                    <a:p>
                      <a:pPr algn="ctr">
                        <a:lnSpc>
                          <a:spcPct val="110000"/>
                        </a:lnSpc>
                      </a:pPr>
                      <a:r>
                        <a:rPr lang="en-ZA" sz="2000" b="1" dirty="0" smtClean="0">
                          <a:solidFill>
                            <a:schemeClr val="tx1"/>
                          </a:solidFill>
                          <a:latin typeface="Tw Cen MT" panose="020B0602020104020603" pitchFamily="34" charset="0"/>
                        </a:rPr>
                        <a:t>2022/23</a:t>
                      </a:r>
                    </a:p>
                    <a:p>
                      <a:pPr algn="ctr">
                        <a:lnSpc>
                          <a:spcPct val="110000"/>
                        </a:lnSpc>
                      </a:pPr>
                      <a:r>
                        <a:rPr lang="en-ZA" sz="2000" b="1" dirty="0" smtClean="0">
                          <a:solidFill>
                            <a:schemeClr val="tx1"/>
                          </a:solidFill>
                          <a:latin typeface="Tw Cen MT" panose="020B0602020104020603" pitchFamily="34" charset="0"/>
                        </a:rPr>
                        <a:t>R’000</a:t>
                      </a:r>
                      <a:endParaRPr lang="en-ZA" sz="2000" b="1" dirty="0">
                        <a:solidFill>
                          <a:schemeClr val="tx1"/>
                        </a:solidFill>
                        <a:latin typeface="Tw Cen MT" panose="020B0602020104020603"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AA17"/>
                    </a:solidFill>
                  </a:tcPr>
                </a:tc>
                <a:extLst>
                  <a:ext uri="{0D108BD9-81ED-4DB2-BD59-A6C34878D82A}">
                    <a16:rowId xmlns:a16="http://schemas.microsoft.com/office/drawing/2014/main" val="10000"/>
                  </a:ext>
                </a:extLst>
              </a:tr>
              <a:tr h="459811">
                <a:tc>
                  <a:txBody>
                    <a:bodyPr/>
                    <a:lstStyle/>
                    <a:p>
                      <a:pPr marL="0" algn="l" rtl="0" eaLnBrk="1" fontAlgn="b" latinLnBrk="0" hangingPunct="1">
                        <a:lnSpc>
                          <a:spcPct val="110000"/>
                        </a:lnSpc>
                      </a:pPr>
                      <a:r>
                        <a:rPr kumimoji="0" lang="en-ZA" sz="2000" b="0" kern="1200" dirty="0" smtClean="0">
                          <a:solidFill>
                            <a:schemeClr val="bg1">
                              <a:lumMod val="65000"/>
                              <a:lumOff val="35000"/>
                            </a:schemeClr>
                          </a:solidFill>
                          <a:latin typeface="Tw Cen MT" panose="020B0602020104020603" pitchFamily="34" charset="0"/>
                        </a:rPr>
                        <a:t>Administration</a:t>
                      </a:r>
                      <a:endParaRPr kumimoji="0" lang="en-ZA" sz="2000" b="0" kern="1200" dirty="0" smtClean="0">
                        <a:solidFill>
                          <a:schemeClr val="bg1">
                            <a:lumMod val="65000"/>
                            <a:lumOff val="35000"/>
                          </a:schemeClr>
                        </a:solidFill>
                        <a:latin typeface="Tw Cen MT" panose="020B0602020104020603" pitchFamily="34" charset="0"/>
                        <a:ea typeface="+mn-ea"/>
                        <a:cs typeface="+mn-cs"/>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lnSpc>
                          <a:spcPct val="110000"/>
                        </a:lnSpc>
                      </a:pPr>
                      <a:r>
                        <a:rPr kumimoji="0" lang="en-US" sz="2000" b="0" kern="1200" dirty="0">
                          <a:solidFill>
                            <a:schemeClr val="bg1">
                              <a:lumMod val="65000"/>
                              <a:lumOff val="35000"/>
                            </a:schemeClr>
                          </a:solidFill>
                          <a:latin typeface="Tw Cen MT" panose="020B0602020104020603" pitchFamily="34" charset="0"/>
                          <a:ea typeface="+mn-ea"/>
                          <a:cs typeface="+mn-cs"/>
                        </a:rPr>
                        <a:t>258,264</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lnSpc>
                          <a:spcPct val="110000"/>
                        </a:lnSpc>
                      </a:pPr>
                      <a:r>
                        <a:rPr kumimoji="0" lang="en-US" sz="2000" b="0" kern="1200">
                          <a:solidFill>
                            <a:schemeClr val="bg1">
                              <a:lumMod val="65000"/>
                              <a:lumOff val="35000"/>
                            </a:schemeClr>
                          </a:solidFill>
                          <a:latin typeface="Tw Cen MT" panose="020B0602020104020603" pitchFamily="34" charset="0"/>
                          <a:ea typeface="+mn-ea"/>
                          <a:cs typeface="+mn-cs"/>
                        </a:rPr>
                        <a:t>275,692</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lnSpc>
                          <a:spcPct val="110000"/>
                        </a:lnSpc>
                      </a:pPr>
                      <a:r>
                        <a:rPr kumimoji="0" lang="en-US" sz="2000" b="0" kern="1200">
                          <a:solidFill>
                            <a:schemeClr val="bg1">
                              <a:lumMod val="65000"/>
                              <a:lumOff val="35000"/>
                            </a:schemeClr>
                          </a:solidFill>
                          <a:latin typeface="Tw Cen MT" panose="020B0602020104020603" pitchFamily="34" charset="0"/>
                          <a:ea typeface="+mn-ea"/>
                          <a:cs typeface="+mn-cs"/>
                        </a:rPr>
                        <a:t>286,621</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459811">
                <a:tc>
                  <a:txBody>
                    <a:bodyPr/>
                    <a:lstStyle/>
                    <a:p>
                      <a:pPr marL="0" algn="l" rtl="0" eaLnBrk="1" fontAlgn="b" latinLnBrk="0" hangingPunct="1">
                        <a:lnSpc>
                          <a:spcPct val="110000"/>
                        </a:lnSpc>
                      </a:pPr>
                      <a:r>
                        <a:rPr kumimoji="0" lang="en-ZA" sz="2000" b="0" kern="1200" dirty="0" smtClean="0">
                          <a:solidFill>
                            <a:schemeClr val="bg1">
                              <a:lumMod val="65000"/>
                              <a:lumOff val="35000"/>
                            </a:schemeClr>
                          </a:solidFill>
                          <a:latin typeface="Tw Cen MT" panose="020B0602020104020603" pitchFamily="34" charset="0"/>
                        </a:rPr>
                        <a:t>Policy Development, Research and Analysis</a:t>
                      </a:r>
                      <a:endParaRPr kumimoji="0" lang="en-ZA" sz="2000" b="0" kern="1200" dirty="0" smtClean="0">
                        <a:solidFill>
                          <a:schemeClr val="bg1">
                            <a:lumMod val="65000"/>
                            <a:lumOff val="35000"/>
                          </a:schemeClr>
                        </a:solidFill>
                        <a:latin typeface="Tw Cen MT" panose="020B0602020104020603" pitchFamily="34" charset="0"/>
                        <a:ea typeface="+mn-ea"/>
                        <a:cs typeface="+mn-cs"/>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lnSpc>
                          <a:spcPct val="110000"/>
                        </a:lnSpc>
                      </a:pPr>
                      <a:r>
                        <a:rPr kumimoji="0" lang="en-US" sz="2000" b="0" kern="1200" dirty="0">
                          <a:solidFill>
                            <a:schemeClr val="bg1">
                              <a:lumMod val="65000"/>
                              <a:lumOff val="35000"/>
                            </a:schemeClr>
                          </a:solidFill>
                          <a:latin typeface="Tw Cen MT" panose="020B0602020104020603" pitchFamily="34" charset="0"/>
                          <a:ea typeface="+mn-ea"/>
                          <a:cs typeface="+mn-cs"/>
                        </a:rPr>
                        <a:t>39,541</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lnSpc>
                          <a:spcPct val="110000"/>
                        </a:lnSpc>
                      </a:pPr>
                      <a:r>
                        <a:rPr kumimoji="0" lang="en-US" sz="2000" b="0" kern="1200" dirty="0">
                          <a:solidFill>
                            <a:schemeClr val="bg1">
                              <a:lumMod val="65000"/>
                              <a:lumOff val="35000"/>
                            </a:schemeClr>
                          </a:solidFill>
                          <a:latin typeface="Tw Cen MT" panose="020B0602020104020603" pitchFamily="34" charset="0"/>
                          <a:ea typeface="+mn-ea"/>
                          <a:cs typeface="+mn-cs"/>
                        </a:rPr>
                        <a:t>41,865</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lnSpc>
                          <a:spcPct val="110000"/>
                        </a:lnSpc>
                      </a:pPr>
                      <a:r>
                        <a:rPr kumimoji="0" lang="en-US" sz="2000" b="0" kern="1200">
                          <a:solidFill>
                            <a:schemeClr val="bg1">
                              <a:lumMod val="65000"/>
                              <a:lumOff val="35000"/>
                            </a:schemeClr>
                          </a:solidFill>
                          <a:latin typeface="Tw Cen MT" panose="020B0602020104020603" pitchFamily="34" charset="0"/>
                          <a:ea typeface="+mn-ea"/>
                          <a:cs typeface="+mn-cs"/>
                        </a:rPr>
                        <a:t>42,446</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459811">
                <a:tc>
                  <a:txBody>
                    <a:bodyPr/>
                    <a:lstStyle/>
                    <a:p>
                      <a:pPr marL="0" algn="l" rtl="0" eaLnBrk="1" fontAlgn="b" latinLnBrk="0" hangingPunct="1">
                        <a:lnSpc>
                          <a:spcPct val="110000"/>
                        </a:lnSpc>
                      </a:pPr>
                      <a:r>
                        <a:rPr kumimoji="0" lang="en-ZA" sz="2000" b="0" kern="1200" dirty="0" smtClean="0">
                          <a:solidFill>
                            <a:schemeClr val="bg1">
                              <a:lumMod val="65000"/>
                              <a:lumOff val="35000"/>
                            </a:schemeClr>
                          </a:solidFill>
                          <a:latin typeface="Tw Cen MT" panose="020B0602020104020603" pitchFamily="34" charset="0"/>
                        </a:rPr>
                        <a:t>Public Service Employment and Condition of Service</a:t>
                      </a:r>
                      <a:endParaRPr kumimoji="0" lang="en-ZA" sz="2000" b="0" kern="1200" dirty="0" smtClean="0">
                        <a:solidFill>
                          <a:schemeClr val="bg1">
                            <a:lumMod val="65000"/>
                            <a:lumOff val="35000"/>
                          </a:schemeClr>
                        </a:solidFill>
                        <a:latin typeface="Tw Cen MT" panose="020B0602020104020603" pitchFamily="34" charset="0"/>
                        <a:ea typeface="+mn-ea"/>
                        <a:cs typeface="+mn-cs"/>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lnSpc>
                          <a:spcPct val="110000"/>
                        </a:lnSpc>
                      </a:pPr>
                      <a:r>
                        <a:rPr kumimoji="0" lang="en-US" sz="2000" b="0" kern="1200" dirty="0">
                          <a:solidFill>
                            <a:schemeClr val="bg1">
                              <a:lumMod val="65000"/>
                              <a:lumOff val="35000"/>
                            </a:schemeClr>
                          </a:solidFill>
                          <a:latin typeface="Tw Cen MT" panose="020B0602020104020603" pitchFamily="34" charset="0"/>
                          <a:ea typeface="+mn-ea"/>
                          <a:cs typeface="+mn-cs"/>
                        </a:rPr>
                        <a:t>77,690</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lnSpc>
                          <a:spcPct val="110000"/>
                        </a:lnSpc>
                      </a:pPr>
                      <a:r>
                        <a:rPr kumimoji="0" lang="en-US" sz="2000" b="0" kern="1200" dirty="0">
                          <a:solidFill>
                            <a:schemeClr val="bg1">
                              <a:lumMod val="65000"/>
                              <a:lumOff val="35000"/>
                            </a:schemeClr>
                          </a:solidFill>
                          <a:latin typeface="Tw Cen MT" panose="020B0602020104020603" pitchFamily="34" charset="0"/>
                          <a:ea typeface="+mn-ea"/>
                          <a:cs typeface="+mn-cs"/>
                        </a:rPr>
                        <a:t>81,929</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lnSpc>
                          <a:spcPct val="110000"/>
                        </a:lnSpc>
                      </a:pPr>
                      <a:r>
                        <a:rPr kumimoji="0" lang="en-US" sz="2000" b="0" kern="1200" dirty="0">
                          <a:solidFill>
                            <a:schemeClr val="bg1">
                              <a:lumMod val="65000"/>
                              <a:lumOff val="35000"/>
                            </a:schemeClr>
                          </a:solidFill>
                          <a:latin typeface="Tw Cen MT" panose="020B0602020104020603" pitchFamily="34" charset="0"/>
                          <a:ea typeface="+mn-ea"/>
                          <a:cs typeface="+mn-cs"/>
                        </a:rPr>
                        <a:t>84,095</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459811">
                <a:tc>
                  <a:txBody>
                    <a:bodyPr/>
                    <a:lstStyle/>
                    <a:p>
                      <a:pPr marL="0" algn="l" rtl="0" eaLnBrk="1" fontAlgn="b" latinLnBrk="0" hangingPunct="1">
                        <a:lnSpc>
                          <a:spcPct val="110000"/>
                        </a:lnSpc>
                      </a:pPr>
                      <a:r>
                        <a:rPr kumimoji="0" lang="en-ZA" sz="2000" b="0" kern="1200" dirty="0" smtClean="0">
                          <a:solidFill>
                            <a:schemeClr val="bg1">
                              <a:lumMod val="65000"/>
                              <a:lumOff val="35000"/>
                            </a:schemeClr>
                          </a:solidFill>
                          <a:latin typeface="Tw Cen MT" panose="020B0602020104020603" pitchFamily="34" charset="0"/>
                        </a:rPr>
                        <a:t>Government Chief Information Officer</a:t>
                      </a:r>
                      <a:endParaRPr kumimoji="0" lang="en-ZA" sz="2000" b="0" kern="1200" dirty="0" smtClean="0">
                        <a:solidFill>
                          <a:schemeClr val="bg1">
                            <a:lumMod val="65000"/>
                            <a:lumOff val="35000"/>
                          </a:schemeClr>
                        </a:solidFill>
                        <a:latin typeface="Tw Cen MT" panose="020B0602020104020603" pitchFamily="34" charset="0"/>
                        <a:ea typeface="+mn-ea"/>
                        <a:cs typeface="+mn-cs"/>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lnSpc>
                          <a:spcPct val="110000"/>
                        </a:lnSpc>
                      </a:pPr>
                      <a:r>
                        <a:rPr kumimoji="0" lang="en-US" sz="2000" b="0" kern="1200" dirty="0">
                          <a:solidFill>
                            <a:schemeClr val="bg1">
                              <a:lumMod val="65000"/>
                              <a:lumOff val="35000"/>
                            </a:schemeClr>
                          </a:solidFill>
                          <a:latin typeface="Tw Cen MT" panose="020B0602020104020603" pitchFamily="34" charset="0"/>
                          <a:ea typeface="+mn-ea"/>
                          <a:cs typeface="+mn-cs"/>
                        </a:rPr>
                        <a:t>28,575</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lnSpc>
                          <a:spcPct val="110000"/>
                        </a:lnSpc>
                      </a:pPr>
                      <a:r>
                        <a:rPr kumimoji="0" lang="en-US" sz="2000" b="0" kern="1200" dirty="0">
                          <a:solidFill>
                            <a:schemeClr val="bg1">
                              <a:lumMod val="65000"/>
                              <a:lumOff val="35000"/>
                            </a:schemeClr>
                          </a:solidFill>
                          <a:latin typeface="Tw Cen MT" panose="020B0602020104020603" pitchFamily="34" charset="0"/>
                          <a:ea typeface="+mn-ea"/>
                          <a:cs typeface="+mn-cs"/>
                        </a:rPr>
                        <a:t>30,271</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lnSpc>
                          <a:spcPct val="110000"/>
                        </a:lnSpc>
                      </a:pPr>
                      <a:r>
                        <a:rPr kumimoji="0" lang="en-US" sz="2000" b="0" kern="1200" dirty="0">
                          <a:solidFill>
                            <a:schemeClr val="bg1">
                              <a:lumMod val="65000"/>
                              <a:lumOff val="35000"/>
                            </a:schemeClr>
                          </a:solidFill>
                          <a:latin typeface="Tw Cen MT" panose="020B0602020104020603" pitchFamily="34" charset="0"/>
                          <a:ea typeface="+mn-ea"/>
                          <a:cs typeface="+mn-cs"/>
                        </a:rPr>
                        <a:t>31,671</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443159">
                <a:tc>
                  <a:txBody>
                    <a:bodyPr/>
                    <a:lstStyle/>
                    <a:p>
                      <a:pPr marL="0" algn="l" rtl="0" eaLnBrk="1" fontAlgn="b" latinLnBrk="0" hangingPunct="1">
                        <a:lnSpc>
                          <a:spcPct val="110000"/>
                        </a:lnSpc>
                      </a:pPr>
                      <a:r>
                        <a:rPr kumimoji="0" lang="en-ZA" sz="2000" b="0" kern="1200" dirty="0" smtClean="0">
                          <a:solidFill>
                            <a:schemeClr val="bg1">
                              <a:lumMod val="65000"/>
                              <a:lumOff val="35000"/>
                            </a:schemeClr>
                          </a:solidFill>
                          <a:latin typeface="Tw Cen MT" panose="020B0602020104020603" pitchFamily="34" charset="0"/>
                        </a:rPr>
                        <a:t>Service Delivery Support</a:t>
                      </a:r>
                      <a:endParaRPr kumimoji="0" lang="en-ZA" sz="2000" b="0" kern="1200" dirty="0" smtClean="0">
                        <a:solidFill>
                          <a:schemeClr val="bg1">
                            <a:lumMod val="65000"/>
                            <a:lumOff val="35000"/>
                          </a:schemeClr>
                        </a:solidFill>
                        <a:latin typeface="Tw Cen MT" panose="020B0602020104020603" pitchFamily="34" charset="0"/>
                        <a:ea typeface="+mn-ea"/>
                        <a:cs typeface="+mn-cs"/>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lnSpc>
                          <a:spcPct val="110000"/>
                        </a:lnSpc>
                      </a:pPr>
                      <a:r>
                        <a:rPr kumimoji="0" lang="en-US" sz="2000" b="0" kern="1200" dirty="0">
                          <a:solidFill>
                            <a:schemeClr val="bg1">
                              <a:lumMod val="65000"/>
                              <a:lumOff val="35000"/>
                            </a:schemeClr>
                          </a:solidFill>
                          <a:latin typeface="Tw Cen MT" panose="020B0602020104020603" pitchFamily="34" charset="0"/>
                          <a:ea typeface="+mn-ea"/>
                          <a:cs typeface="+mn-cs"/>
                        </a:rPr>
                        <a:t>60,557</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lnSpc>
                          <a:spcPct val="110000"/>
                        </a:lnSpc>
                      </a:pPr>
                      <a:r>
                        <a:rPr kumimoji="0" lang="en-US" sz="2000" b="0" kern="1200" dirty="0">
                          <a:solidFill>
                            <a:schemeClr val="bg1">
                              <a:lumMod val="65000"/>
                              <a:lumOff val="35000"/>
                            </a:schemeClr>
                          </a:solidFill>
                          <a:latin typeface="Tw Cen MT" panose="020B0602020104020603" pitchFamily="34" charset="0"/>
                          <a:ea typeface="+mn-ea"/>
                          <a:cs typeface="+mn-cs"/>
                        </a:rPr>
                        <a:t>64,393</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lnSpc>
                          <a:spcPct val="110000"/>
                        </a:lnSpc>
                      </a:pPr>
                      <a:r>
                        <a:rPr kumimoji="0" lang="en-US" sz="2000" b="0" kern="1200" dirty="0">
                          <a:solidFill>
                            <a:schemeClr val="bg1">
                              <a:lumMod val="65000"/>
                              <a:lumOff val="35000"/>
                            </a:schemeClr>
                          </a:solidFill>
                          <a:latin typeface="Tw Cen MT" panose="020B0602020104020603" pitchFamily="34" charset="0"/>
                          <a:ea typeface="+mn-ea"/>
                          <a:cs typeface="+mn-cs"/>
                        </a:rPr>
                        <a:t>65,522</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443159">
                <a:tc>
                  <a:txBody>
                    <a:bodyPr/>
                    <a:lstStyle/>
                    <a:p>
                      <a:pPr marL="0" algn="l" rtl="0" eaLnBrk="1" fontAlgn="b" latinLnBrk="0" hangingPunct="1">
                        <a:lnSpc>
                          <a:spcPct val="110000"/>
                        </a:lnSpc>
                      </a:pPr>
                      <a:r>
                        <a:rPr kumimoji="0" lang="en-ZA" sz="2000" b="0" kern="1200" dirty="0" smtClean="0">
                          <a:solidFill>
                            <a:schemeClr val="bg1">
                              <a:lumMod val="65000"/>
                              <a:lumOff val="35000"/>
                            </a:schemeClr>
                          </a:solidFill>
                          <a:latin typeface="Tw Cen MT" panose="020B0602020104020603" pitchFamily="34" charset="0"/>
                        </a:rPr>
                        <a:t>Governance of Public Administration</a:t>
                      </a:r>
                      <a:endParaRPr kumimoji="0" lang="en-ZA" sz="2000" b="0" kern="1200" dirty="0" smtClean="0">
                        <a:solidFill>
                          <a:schemeClr val="bg1">
                            <a:lumMod val="65000"/>
                            <a:lumOff val="35000"/>
                          </a:schemeClr>
                        </a:solidFill>
                        <a:latin typeface="Tw Cen MT" panose="020B0602020104020603" pitchFamily="34" charset="0"/>
                        <a:ea typeface="+mn-ea"/>
                        <a:cs typeface="+mn-cs"/>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lnSpc>
                          <a:spcPct val="110000"/>
                        </a:lnSpc>
                      </a:pPr>
                      <a:r>
                        <a:rPr kumimoji="0" lang="en-US" sz="2000" b="0" kern="1200" dirty="0">
                          <a:solidFill>
                            <a:schemeClr val="bg1">
                              <a:lumMod val="65000"/>
                              <a:lumOff val="35000"/>
                            </a:schemeClr>
                          </a:solidFill>
                          <a:latin typeface="Tw Cen MT" panose="020B0602020104020603" pitchFamily="34" charset="0"/>
                          <a:ea typeface="+mn-ea"/>
                          <a:cs typeface="+mn-cs"/>
                        </a:rPr>
                        <a:t>60,245</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lnSpc>
                          <a:spcPct val="110000"/>
                        </a:lnSpc>
                      </a:pPr>
                      <a:r>
                        <a:rPr kumimoji="0" lang="en-US" sz="2000" b="0" kern="1200" dirty="0">
                          <a:solidFill>
                            <a:schemeClr val="bg1">
                              <a:lumMod val="65000"/>
                              <a:lumOff val="35000"/>
                            </a:schemeClr>
                          </a:solidFill>
                          <a:latin typeface="Tw Cen MT" panose="020B0602020104020603" pitchFamily="34" charset="0"/>
                          <a:ea typeface="+mn-ea"/>
                          <a:cs typeface="+mn-cs"/>
                        </a:rPr>
                        <a:t>69,172</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lnSpc>
                          <a:spcPct val="110000"/>
                        </a:lnSpc>
                      </a:pPr>
                      <a:r>
                        <a:rPr kumimoji="0" lang="en-US" sz="2000" b="0" kern="1200" dirty="0">
                          <a:solidFill>
                            <a:schemeClr val="bg1">
                              <a:lumMod val="65000"/>
                              <a:lumOff val="35000"/>
                            </a:schemeClr>
                          </a:solidFill>
                          <a:latin typeface="Tw Cen MT" panose="020B0602020104020603" pitchFamily="34" charset="0"/>
                          <a:ea typeface="+mn-ea"/>
                          <a:cs typeface="+mn-cs"/>
                        </a:rPr>
                        <a:t>72,062</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443159">
                <a:tc>
                  <a:txBody>
                    <a:bodyPr/>
                    <a:lstStyle/>
                    <a:p>
                      <a:pPr marL="0" marR="0" lvl="0" indent="0" algn="l" defTabSz="914400" rtl="0" eaLnBrk="1" fontAlgn="b" latinLnBrk="0" hangingPunct="1">
                        <a:lnSpc>
                          <a:spcPct val="110000"/>
                        </a:lnSpc>
                        <a:spcBef>
                          <a:spcPts val="0"/>
                        </a:spcBef>
                        <a:spcAft>
                          <a:spcPts val="0"/>
                        </a:spcAft>
                        <a:buClrTx/>
                        <a:buSzTx/>
                        <a:buFontTx/>
                        <a:buNone/>
                        <a:tabLst/>
                        <a:defRPr/>
                      </a:pPr>
                      <a:r>
                        <a:rPr lang="en-ZA" sz="2000" b="1" dirty="0" smtClean="0">
                          <a:solidFill>
                            <a:schemeClr val="bg1">
                              <a:lumMod val="65000"/>
                              <a:lumOff val="35000"/>
                            </a:schemeClr>
                          </a:solidFill>
                          <a:latin typeface="Tw Cen MT" panose="020B0602020104020603" pitchFamily="34" charset="0"/>
                        </a:rPr>
                        <a:t>Total DPSA</a:t>
                      </a:r>
                      <a:r>
                        <a:rPr lang="en-ZA" sz="2000" b="1" baseline="0" dirty="0" smtClean="0">
                          <a:solidFill>
                            <a:schemeClr val="bg1">
                              <a:lumMod val="65000"/>
                              <a:lumOff val="35000"/>
                            </a:schemeClr>
                          </a:solidFill>
                          <a:latin typeface="Tw Cen MT" panose="020B0602020104020603" pitchFamily="34" charset="0"/>
                        </a:rPr>
                        <a:t> Budget Allocations</a:t>
                      </a:r>
                      <a:endParaRPr lang="en-ZA" sz="2000" b="1" dirty="0" smtClean="0">
                        <a:solidFill>
                          <a:schemeClr val="bg1">
                            <a:lumMod val="65000"/>
                            <a:lumOff val="35000"/>
                          </a:schemeClr>
                        </a:solidFill>
                        <a:latin typeface="Tw Cen MT" panose="020B0602020104020603" pitchFamily="34" charset="0"/>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lnSpc>
                          <a:spcPct val="110000"/>
                        </a:lnSpc>
                      </a:pPr>
                      <a:r>
                        <a:rPr kumimoji="0" lang="en-US" sz="2000" b="1" kern="1200" dirty="0">
                          <a:solidFill>
                            <a:schemeClr val="bg1">
                              <a:lumMod val="65000"/>
                              <a:lumOff val="35000"/>
                            </a:schemeClr>
                          </a:solidFill>
                          <a:latin typeface="Tw Cen MT" panose="020B0602020104020603" pitchFamily="34" charset="0"/>
                          <a:ea typeface="+mn-ea"/>
                          <a:cs typeface="+mn-cs"/>
                        </a:rPr>
                        <a:t>524,872</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lnSpc>
                          <a:spcPct val="110000"/>
                        </a:lnSpc>
                      </a:pPr>
                      <a:r>
                        <a:rPr kumimoji="0" lang="en-US" sz="2000" b="1" kern="1200" dirty="0">
                          <a:solidFill>
                            <a:schemeClr val="bg1">
                              <a:lumMod val="65000"/>
                              <a:lumOff val="35000"/>
                            </a:schemeClr>
                          </a:solidFill>
                          <a:latin typeface="Tw Cen MT" panose="020B0602020104020603" pitchFamily="34" charset="0"/>
                          <a:ea typeface="+mn-ea"/>
                          <a:cs typeface="+mn-cs"/>
                        </a:rPr>
                        <a:t>563,322</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lnSpc>
                          <a:spcPct val="110000"/>
                        </a:lnSpc>
                      </a:pPr>
                      <a:r>
                        <a:rPr kumimoji="0" lang="en-US" sz="2000" b="1" kern="1200" dirty="0">
                          <a:solidFill>
                            <a:schemeClr val="bg1">
                              <a:lumMod val="65000"/>
                              <a:lumOff val="35000"/>
                            </a:schemeClr>
                          </a:solidFill>
                          <a:latin typeface="Tw Cen MT" panose="020B0602020104020603" pitchFamily="34" charset="0"/>
                          <a:ea typeface="+mn-ea"/>
                          <a:cs typeface="+mn-cs"/>
                        </a:rPr>
                        <a:t>582,417</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83432525"/>
                  </a:ext>
                </a:extLst>
              </a:tr>
              <a:tr h="443159">
                <a:tc>
                  <a:txBody>
                    <a:bodyPr/>
                    <a:lstStyle/>
                    <a:p>
                      <a:pPr marL="0" algn="l" rtl="0" eaLnBrk="1" fontAlgn="b" latinLnBrk="0" hangingPunct="1">
                        <a:lnSpc>
                          <a:spcPct val="110000"/>
                        </a:lnSpc>
                      </a:pPr>
                      <a:r>
                        <a:rPr kumimoji="0" lang="en-US" sz="2000" b="0" kern="1200" dirty="0" smtClean="0">
                          <a:solidFill>
                            <a:schemeClr val="bg1">
                              <a:lumMod val="65000"/>
                              <a:lumOff val="35000"/>
                            </a:schemeClr>
                          </a:solidFill>
                          <a:latin typeface="Tw Cen MT" panose="020B0602020104020603" pitchFamily="34" charset="0"/>
                          <a:ea typeface="+mn-ea"/>
                          <a:cs typeface="+mn-cs"/>
                        </a:rPr>
                        <a:t>Centre for Public Service Innovation</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lnSpc>
                          <a:spcPct val="110000"/>
                        </a:lnSpc>
                      </a:pPr>
                      <a:r>
                        <a:rPr kumimoji="0" lang="en-US" sz="2000" b="0" kern="1200">
                          <a:solidFill>
                            <a:schemeClr val="bg1">
                              <a:lumMod val="65000"/>
                              <a:lumOff val="35000"/>
                            </a:schemeClr>
                          </a:solidFill>
                          <a:latin typeface="Tw Cen MT" panose="020B0602020104020603" pitchFamily="34" charset="0"/>
                          <a:ea typeface="+mn-ea"/>
                          <a:cs typeface="+mn-cs"/>
                        </a:rPr>
                        <a:t>40,834</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lnSpc>
                          <a:spcPct val="110000"/>
                        </a:lnSpc>
                      </a:pPr>
                      <a:r>
                        <a:rPr kumimoji="0" lang="en-US" sz="2000" b="0" kern="1200" dirty="0">
                          <a:solidFill>
                            <a:schemeClr val="bg1">
                              <a:lumMod val="65000"/>
                              <a:lumOff val="35000"/>
                            </a:schemeClr>
                          </a:solidFill>
                          <a:latin typeface="Tw Cen MT" panose="020B0602020104020603" pitchFamily="34" charset="0"/>
                          <a:ea typeface="+mn-ea"/>
                          <a:cs typeface="+mn-cs"/>
                        </a:rPr>
                        <a:t>43,302</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lnSpc>
                          <a:spcPct val="110000"/>
                        </a:lnSpc>
                      </a:pPr>
                      <a:r>
                        <a:rPr kumimoji="0" lang="en-US" sz="2000" b="0" kern="1200" dirty="0">
                          <a:solidFill>
                            <a:schemeClr val="bg1">
                              <a:lumMod val="65000"/>
                              <a:lumOff val="35000"/>
                            </a:schemeClr>
                          </a:solidFill>
                          <a:latin typeface="Tw Cen MT" panose="020B0602020104020603" pitchFamily="34" charset="0"/>
                          <a:ea typeface="+mn-ea"/>
                          <a:cs typeface="+mn-cs"/>
                        </a:rPr>
                        <a:t>45,090</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03394327"/>
                  </a:ext>
                </a:extLst>
              </a:tr>
              <a:tr h="584854">
                <a:tc>
                  <a:txBody>
                    <a:bodyPr/>
                    <a:lstStyle/>
                    <a:p>
                      <a:pPr>
                        <a:lnSpc>
                          <a:spcPct val="110000"/>
                        </a:lnSpc>
                      </a:pPr>
                      <a:r>
                        <a:rPr lang="en-ZA" sz="2000" b="1" dirty="0" smtClean="0">
                          <a:solidFill>
                            <a:schemeClr val="tx1"/>
                          </a:solidFill>
                          <a:latin typeface="Tw Cen MT" panose="020B0602020104020603" pitchFamily="34" charset="0"/>
                        </a:rPr>
                        <a:t>TOTAL MPSA</a:t>
                      </a:r>
                      <a:r>
                        <a:rPr lang="en-ZA" sz="2000" b="1" baseline="0" dirty="0" smtClean="0">
                          <a:solidFill>
                            <a:schemeClr val="tx1"/>
                          </a:solidFill>
                          <a:latin typeface="Tw Cen MT" panose="020B0602020104020603" pitchFamily="34" charset="0"/>
                        </a:rPr>
                        <a:t> BUDGET ALLOCATIONS</a:t>
                      </a:r>
                      <a:endParaRPr lang="en-ZA" sz="2000" b="1" dirty="0">
                        <a:solidFill>
                          <a:schemeClr val="tx1"/>
                        </a:solidFill>
                        <a:latin typeface="Tw Cen MT" panose="020B0602020104020603"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AA17"/>
                    </a:solidFill>
                  </a:tcPr>
                </a:tc>
                <a:tc>
                  <a:txBody>
                    <a:bodyPr/>
                    <a:lstStyle/>
                    <a:p>
                      <a:pPr algn="r" fontAlgn="b">
                        <a:lnSpc>
                          <a:spcPct val="110000"/>
                        </a:lnSpc>
                      </a:pPr>
                      <a:r>
                        <a:rPr kumimoji="0" lang="en-US" sz="2000" b="1" kern="1200" dirty="0" smtClean="0">
                          <a:solidFill>
                            <a:schemeClr val="tx1"/>
                          </a:solidFill>
                          <a:latin typeface="Tw Cen MT" panose="020B0602020104020603" pitchFamily="34" charset="0"/>
                          <a:ea typeface="+mn-ea"/>
                          <a:cs typeface="+mn-cs"/>
                        </a:rPr>
                        <a:t>565,706</a:t>
                      </a:r>
                      <a:endParaRPr kumimoji="0" lang="en-US" sz="2000" b="1" kern="1200" dirty="0">
                        <a:solidFill>
                          <a:schemeClr val="tx1"/>
                        </a:solidFill>
                        <a:latin typeface="Tw Cen MT" panose="020B0602020104020603" pitchFamily="34" charset="0"/>
                        <a:ea typeface="+mn-ea"/>
                        <a:cs typeface="+mn-cs"/>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AA17"/>
                    </a:solidFill>
                  </a:tcPr>
                </a:tc>
                <a:tc>
                  <a:txBody>
                    <a:bodyPr/>
                    <a:lstStyle/>
                    <a:p>
                      <a:pPr algn="r" fontAlgn="b">
                        <a:lnSpc>
                          <a:spcPct val="110000"/>
                        </a:lnSpc>
                      </a:pPr>
                      <a:r>
                        <a:rPr kumimoji="0" lang="en-US" sz="2000" b="1" kern="1200" dirty="0" smtClean="0">
                          <a:solidFill>
                            <a:schemeClr val="tx1"/>
                          </a:solidFill>
                          <a:latin typeface="Tw Cen MT" panose="020B0602020104020603" pitchFamily="34" charset="0"/>
                          <a:ea typeface="+mn-ea"/>
                          <a:cs typeface="+mn-cs"/>
                        </a:rPr>
                        <a:t>606,624</a:t>
                      </a:r>
                      <a:endParaRPr kumimoji="0" lang="en-US" sz="2000" b="1" kern="1200" dirty="0">
                        <a:solidFill>
                          <a:schemeClr val="tx1"/>
                        </a:solidFill>
                        <a:latin typeface="Tw Cen MT" panose="020B0602020104020603" pitchFamily="34" charset="0"/>
                        <a:ea typeface="+mn-ea"/>
                        <a:cs typeface="+mn-cs"/>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AA17"/>
                    </a:solidFill>
                  </a:tcPr>
                </a:tc>
                <a:tc>
                  <a:txBody>
                    <a:bodyPr/>
                    <a:lstStyle/>
                    <a:p>
                      <a:pPr algn="r" fontAlgn="b">
                        <a:lnSpc>
                          <a:spcPct val="110000"/>
                        </a:lnSpc>
                      </a:pPr>
                      <a:r>
                        <a:rPr kumimoji="0" lang="en-US" sz="2000" b="1" kern="1200" dirty="0" smtClean="0">
                          <a:solidFill>
                            <a:schemeClr val="tx1"/>
                          </a:solidFill>
                          <a:latin typeface="Tw Cen MT" panose="020B0602020104020603" pitchFamily="34" charset="0"/>
                          <a:ea typeface="+mn-ea"/>
                          <a:cs typeface="+mn-cs"/>
                        </a:rPr>
                        <a:t>627,507</a:t>
                      </a:r>
                      <a:endParaRPr kumimoji="0" lang="en-US" sz="2000" b="1" kern="1200" dirty="0">
                        <a:solidFill>
                          <a:schemeClr val="tx1"/>
                        </a:solidFill>
                        <a:latin typeface="Tw Cen MT" panose="020B0602020104020603" pitchFamily="34" charset="0"/>
                        <a:ea typeface="+mn-ea"/>
                        <a:cs typeface="+mn-cs"/>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AA17"/>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164416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052736"/>
            <a:ext cx="12037802" cy="4626847"/>
          </a:xfrm>
        </p:spPr>
        <p:txBody>
          <a:bodyPr>
            <a:normAutofit/>
          </a:bodyPr>
          <a:lstStyle/>
          <a:p>
            <a:pPr marL="0" indent="0">
              <a:buSzPct val="100000"/>
              <a:buNone/>
            </a:pPr>
            <a:endParaRPr lang="en-US" sz="800" u="sng" dirty="0">
              <a:latin typeface="Tw Cen MT" panose="020B0602020104020603" pitchFamily="34" charset="0"/>
            </a:endParaRPr>
          </a:p>
          <a:p>
            <a:pPr marL="0" indent="0">
              <a:buSzPct val="100000"/>
              <a:buNone/>
            </a:pPr>
            <a:endParaRPr lang="en-US" sz="1600" u="sng" dirty="0">
              <a:latin typeface="Tw Cen MT" panose="020B0602020104020603" pitchFamily="34" charset="0"/>
            </a:endParaRPr>
          </a:p>
          <a:p>
            <a:pPr marL="82296" indent="0" algn="just">
              <a:buNone/>
            </a:pPr>
            <a:endParaRPr lang="en-US" sz="2000" dirty="0" smtClean="0">
              <a:latin typeface="Tw Cen MT" panose="020B0602020104020603" pitchFamily="34" charset="0"/>
            </a:endParaRPr>
          </a:p>
          <a:p>
            <a:pPr>
              <a:buNone/>
            </a:pPr>
            <a:endParaRPr lang="en-US" dirty="0" smtClean="0"/>
          </a:p>
          <a:p>
            <a:endParaRPr lang="en-US" sz="1800" dirty="0"/>
          </a:p>
        </p:txBody>
      </p:sp>
      <p:sp>
        <p:nvSpPr>
          <p:cNvPr id="4" name="Slide Number Placeholder 3"/>
          <p:cNvSpPr>
            <a:spLocks noGrp="1"/>
          </p:cNvSpPr>
          <p:nvPr>
            <p:ph type="sldNum" sz="quarter" idx="12"/>
          </p:nvPr>
        </p:nvSpPr>
        <p:spPr/>
        <p:txBody>
          <a:bodyPr/>
          <a:lstStyle/>
          <a:p>
            <a:pPr>
              <a:defRPr/>
            </a:pPr>
            <a:fld id="{4DE96417-4ADB-4B1E-9DF8-F791D7DFC93B}" type="slidenum">
              <a:rPr lang="en-GB" sz="4000" b="1" smtClean="0"/>
              <a:pPr>
                <a:defRPr/>
              </a:pPr>
              <a:t>18</a:t>
            </a:fld>
            <a:endParaRPr lang="en-GB" sz="4000" b="1" dirty="0"/>
          </a:p>
        </p:txBody>
      </p:sp>
      <p:sp>
        <p:nvSpPr>
          <p:cNvPr id="5" name="Title 1"/>
          <p:cNvSpPr>
            <a:spLocks noGrp="1"/>
          </p:cNvSpPr>
          <p:nvPr>
            <p:ph type="title"/>
          </p:nvPr>
        </p:nvSpPr>
        <p:spPr>
          <a:xfrm>
            <a:off x="0" y="0"/>
            <a:ext cx="10457688" cy="918874"/>
          </a:xfr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5"/>
          </a:lnRef>
          <a:fillRef idx="1003">
            <a:schemeClr val="lt2"/>
          </a:fillRef>
          <a:effectRef idx="2">
            <a:schemeClr val="accent5"/>
          </a:effectRef>
          <a:fontRef idx="minor">
            <a:schemeClr val="lt1"/>
          </a:fontRef>
        </p:style>
        <p:txBody>
          <a:bodyPr>
            <a:normAutofit/>
          </a:bodyPr>
          <a:lstStyle/>
          <a:p>
            <a:pPr algn="ctr"/>
            <a:r>
              <a:rPr lang="en-ZA" sz="2800" b="1" dirty="0" smtClean="0">
                <a:solidFill>
                  <a:schemeClr val="accent3">
                    <a:lumMod val="50000"/>
                  </a:schemeClr>
                </a:solidFill>
                <a:effectLst>
                  <a:outerShdw blurRad="50000" dist="30000" dir="5400000" algn="tl" rotWithShape="0">
                    <a:srgbClr val="000000">
                      <a:alpha val="30000"/>
                    </a:srgbClr>
                  </a:outerShdw>
                </a:effectLst>
                <a:latin typeface="Tw Cen MT" panose="020B0602020104020603" pitchFamily="34" charset="0"/>
                <a:ea typeface="+mj-ea"/>
                <a:cs typeface="+mj-cs"/>
              </a:rPr>
              <a:t/>
            </a:r>
            <a:br>
              <a:rPr lang="en-ZA" sz="2800" b="1" dirty="0" smtClean="0">
                <a:solidFill>
                  <a:schemeClr val="accent3">
                    <a:lumMod val="50000"/>
                  </a:schemeClr>
                </a:solidFill>
                <a:effectLst>
                  <a:outerShdw blurRad="50000" dist="30000" dir="5400000" algn="tl" rotWithShape="0">
                    <a:srgbClr val="000000">
                      <a:alpha val="30000"/>
                    </a:srgbClr>
                  </a:outerShdw>
                </a:effectLst>
                <a:latin typeface="Tw Cen MT" panose="020B0602020104020603" pitchFamily="34" charset="0"/>
                <a:ea typeface="+mj-ea"/>
                <a:cs typeface="+mj-cs"/>
              </a:rPr>
            </a:br>
            <a:r>
              <a:rPr lang="en-ZA" sz="3200" b="1" dirty="0" smtClean="0">
                <a:solidFill>
                  <a:schemeClr val="accent3">
                    <a:lumMod val="75000"/>
                  </a:schemeClr>
                </a:solidFill>
                <a:effectLst>
                  <a:outerShdw blurRad="50000" dist="30000" dir="5400000" algn="tl" rotWithShape="0">
                    <a:srgbClr val="000000">
                      <a:alpha val="30000"/>
                    </a:srgbClr>
                  </a:outerShdw>
                </a:effectLst>
                <a:latin typeface="Tw Cen MT" panose="020B0602020104020603" pitchFamily="34" charset="0"/>
              </a:rPr>
              <a:t>BREAKDOWN OF </a:t>
            </a:r>
            <a:r>
              <a:rPr lang="en-ZA" sz="3200" b="1" dirty="0" smtClean="0">
                <a:solidFill>
                  <a:schemeClr val="accent3">
                    <a:lumMod val="75000"/>
                  </a:schemeClr>
                </a:solidFill>
                <a:effectLst>
                  <a:outerShdw blurRad="50000" dist="30000" dir="5400000" algn="tl" rotWithShape="0">
                    <a:srgbClr val="000000">
                      <a:alpha val="30000"/>
                    </a:srgbClr>
                  </a:outerShdw>
                </a:effectLst>
                <a:latin typeface="Tw Cen MT" panose="020B0602020104020603" pitchFamily="34" charset="0"/>
                <a:ea typeface="+mj-ea"/>
                <a:cs typeface="+mj-cs"/>
              </a:rPr>
              <a:t>2020/21 ANNUAL ALLOCATION</a:t>
            </a:r>
            <a:endParaRPr lang="en-ZA" sz="3200" b="1" dirty="0">
              <a:solidFill>
                <a:schemeClr val="accent3">
                  <a:lumMod val="75000"/>
                </a:schemeClr>
              </a:solidFill>
              <a:latin typeface="Tw Cen MT" panose="020B0602020104020603" pitchFamily="34" charset="0"/>
            </a:endParaRPr>
          </a:p>
        </p:txBody>
      </p:sp>
      <p:sp>
        <p:nvSpPr>
          <p:cNvPr id="6" name="Content Placeholder 2"/>
          <p:cNvSpPr txBox="1">
            <a:spLocks/>
          </p:cNvSpPr>
          <p:nvPr/>
        </p:nvSpPr>
        <p:spPr>
          <a:xfrm>
            <a:off x="1" y="1052736"/>
            <a:ext cx="12192000" cy="5805263"/>
          </a:xfrm>
          <a:prstGeom prst="rect">
            <a:avLst/>
          </a:prstGeom>
          <a:solidFill>
            <a:schemeClr val="tx1">
              <a:lumMod val="95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endParaRPr lang="en-ZA" sz="7200" dirty="0" smtClean="0">
              <a:latin typeface="Tw Cen MT" panose="020B0602020104020603" pitchFamily="34" charset="0"/>
            </a:endParaRPr>
          </a:p>
          <a:p>
            <a:endParaRPr lang="en-ZA" sz="7200" dirty="0" smtClean="0"/>
          </a:p>
          <a:p>
            <a:pPr marL="0" indent="0">
              <a:buSzPct val="100000"/>
              <a:buFont typeface="Arial" panose="020B0604020202020204" pitchFamily="34" charset="0"/>
              <a:buNone/>
            </a:pPr>
            <a:endParaRPr lang="en-US" sz="1600" u="sng" dirty="0" smtClean="0">
              <a:latin typeface="Tw Cen MT" panose="020B0602020104020603" pitchFamily="34" charset="0"/>
            </a:endParaRPr>
          </a:p>
          <a:p>
            <a:pPr marL="82296" indent="0" algn="just">
              <a:buFont typeface="Arial" panose="020B0604020202020204" pitchFamily="34" charset="0"/>
              <a:buNone/>
            </a:pPr>
            <a:endParaRPr lang="en-US" sz="2000" dirty="0" smtClean="0">
              <a:latin typeface="Tw Cen MT" panose="020B0602020104020603" pitchFamily="34" charset="0"/>
            </a:endParaRPr>
          </a:p>
          <a:p>
            <a:pPr>
              <a:buFont typeface="Arial" panose="020B0604020202020204" pitchFamily="34" charset="0"/>
              <a:buNone/>
            </a:pPr>
            <a:endParaRPr lang="en-US" dirty="0" smtClean="0"/>
          </a:p>
          <a:p>
            <a:endParaRPr lang="en-US" sz="1800" dirty="0"/>
          </a:p>
        </p:txBody>
      </p:sp>
      <p:graphicFrame>
        <p:nvGraphicFramePr>
          <p:cNvPr id="8" name="Chart 7"/>
          <p:cNvGraphicFramePr>
            <a:graphicFrameLocks/>
          </p:cNvGraphicFramePr>
          <p:nvPr>
            <p:extLst/>
          </p:nvPr>
        </p:nvGraphicFramePr>
        <p:xfrm>
          <a:off x="0" y="1052736"/>
          <a:ext cx="12192001" cy="57350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nvPr>
        </p:nvGraphicFramePr>
        <p:xfrm>
          <a:off x="-1" y="1052736"/>
          <a:ext cx="12192001" cy="57350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1567624327"/>
              </p:ext>
            </p:extLst>
          </p:nvPr>
        </p:nvGraphicFramePr>
        <p:xfrm>
          <a:off x="221674" y="972444"/>
          <a:ext cx="11816130" cy="58153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73267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052736"/>
            <a:ext cx="12037802" cy="4626847"/>
          </a:xfrm>
        </p:spPr>
        <p:txBody>
          <a:bodyPr>
            <a:normAutofit/>
          </a:bodyPr>
          <a:lstStyle/>
          <a:p>
            <a:pPr marL="0" indent="0">
              <a:buSzPct val="100000"/>
              <a:buNone/>
            </a:pPr>
            <a:endParaRPr lang="en-US" sz="800" u="sng" dirty="0">
              <a:latin typeface="Tw Cen MT" panose="020B0602020104020603" pitchFamily="34" charset="0"/>
            </a:endParaRPr>
          </a:p>
          <a:p>
            <a:pPr marL="0" indent="0">
              <a:buSzPct val="100000"/>
              <a:buNone/>
            </a:pPr>
            <a:endParaRPr lang="en-US" sz="1600" u="sng" dirty="0">
              <a:latin typeface="Tw Cen MT" panose="020B0602020104020603" pitchFamily="34" charset="0"/>
            </a:endParaRPr>
          </a:p>
          <a:p>
            <a:pPr marL="82296" indent="0" algn="just">
              <a:buNone/>
            </a:pPr>
            <a:endParaRPr lang="en-US" sz="2000" dirty="0" smtClean="0">
              <a:latin typeface="Tw Cen MT" panose="020B0602020104020603" pitchFamily="34" charset="0"/>
            </a:endParaRPr>
          </a:p>
          <a:p>
            <a:pPr>
              <a:buNone/>
            </a:pPr>
            <a:endParaRPr lang="en-US" dirty="0" smtClean="0"/>
          </a:p>
          <a:p>
            <a:endParaRPr lang="en-US" sz="1800" dirty="0"/>
          </a:p>
        </p:txBody>
      </p:sp>
      <p:sp>
        <p:nvSpPr>
          <p:cNvPr id="4" name="Slide Number Placeholder 3"/>
          <p:cNvSpPr>
            <a:spLocks noGrp="1"/>
          </p:cNvSpPr>
          <p:nvPr>
            <p:ph type="sldNum" sz="quarter" idx="12"/>
          </p:nvPr>
        </p:nvSpPr>
        <p:spPr/>
        <p:txBody>
          <a:bodyPr/>
          <a:lstStyle/>
          <a:p>
            <a:pPr>
              <a:defRPr/>
            </a:pPr>
            <a:fld id="{4DE96417-4ADB-4B1E-9DF8-F791D7DFC93B}" type="slidenum">
              <a:rPr lang="en-GB" sz="4000" b="1" smtClean="0"/>
              <a:pPr>
                <a:defRPr/>
              </a:pPr>
              <a:t>19</a:t>
            </a:fld>
            <a:endParaRPr lang="en-GB" sz="4000" b="1" dirty="0"/>
          </a:p>
        </p:txBody>
      </p:sp>
      <p:sp>
        <p:nvSpPr>
          <p:cNvPr id="5" name="Title 1"/>
          <p:cNvSpPr>
            <a:spLocks noGrp="1"/>
          </p:cNvSpPr>
          <p:nvPr>
            <p:ph type="title"/>
          </p:nvPr>
        </p:nvSpPr>
        <p:spPr>
          <a:xfrm>
            <a:off x="0" y="26785"/>
            <a:ext cx="10457688" cy="918874"/>
          </a:xfr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5"/>
          </a:lnRef>
          <a:fillRef idx="1003">
            <a:schemeClr val="lt2"/>
          </a:fillRef>
          <a:effectRef idx="2">
            <a:schemeClr val="accent5"/>
          </a:effectRef>
          <a:fontRef idx="minor">
            <a:schemeClr val="lt1"/>
          </a:fontRef>
        </p:style>
        <p:txBody>
          <a:bodyPr>
            <a:normAutofit/>
          </a:bodyPr>
          <a:lstStyle/>
          <a:p>
            <a:pPr algn="ctr"/>
            <a:r>
              <a:rPr lang="en-ZA" sz="2800" b="1" dirty="0" smtClean="0">
                <a:solidFill>
                  <a:schemeClr val="accent3">
                    <a:lumMod val="50000"/>
                  </a:schemeClr>
                </a:solidFill>
                <a:effectLst>
                  <a:outerShdw blurRad="50000" dist="30000" dir="5400000" algn="tl" rotWithShape="0">
                    <a:srgbClr val="000000">
                      <a:alpha val="30000"/>
                    </a:srgbClr>
                  </a:outerShdw>
                </a:effectLst>
                <a:latin typeface="Tw Cen MT" panose="020B0602020104020603" pitchFamily="34" charset="0"/>
                <a:ea typeface="+mj-ea"/>
                <a:cs typeface="+mj-cs"/>
              </a:rPr>
              <a:t/>
            </a:r>
            <a:br>
              <a:rPr lang="en-ZA" sz="2800" b="1" dirty="0" smtClean="0">
                <a:solidFill>
                  <a:schemeClr val="accent3">
                    <a:lumMod val="50000"/>
                  </a:schemeClr>
                </a:solidFill>
                <a:effectLst>
                  <a:outerShdw blurRad="50000" dist="30000" dir="5400000" algn="tl" rotWithShape="0">
                    <a:srgbClr val="000000">
                      <a:alpha val="30000"/>
                    </a:srgbClr>
                  </a:outerShdw>
                </a:effectLst>
                <a:latin typeface="Tw Cen MT" panose="020B0602020104020603" pitchFamily="34" charset="0"/>
                <a:ea typeface="+mj-ea"/>
                <a:cs typeface="+mj-cs"/>
              </a:rPr>
            </a:br>
            <a:r>
              <a:rPr lang="en-ZA" sz="3200" b="1" dirty="0" smtClean="0">
                <a:solidFill>
                  <a:schemeClr val="accent3">
                    <a:lumMod val="75000"/>
                  </a:schemeClr>
                </a:solidFill>
                <a:effectLst>
                  <a:outerShdw blurRad="50000" dist="30000" dir="5400000" algn="tl" rotWithShape="0">
                    <a:srgbClr val="000000">
                      <a:alpha val="30000"/>
                    </a:srgbClr>
                  </a:outerShdw>
                </a:effectLst>
                <a:latin typeface="Tw Cen MT" panose="020B0602020104020603" pitchFamily="34" charset="0"/>
                <a:ea typeface="+mj-ea"/>
                <a:cs typeface="+mj-cs"/>
              </a:rPr>
              <a:t>2020/21 ALLOCATION PER ECONOMIC CLASSIFICATION</a:t>
            </a:r>
            <a:endParaRPr lang="en-ZA" sz="3200" b="1" dirty="0">
              <a:solidFill>
                <a:schemeClr val="accent3">
                  <a:lumMod val="75000"/>
                </a:schemeClr>
              </a:solidFill>
              <a:latin typeface="Tw Cen MT" panose="020B0602020104020603" pitchFamily="34" charset="0"/>
            </a:endParaRPr>
          </a:p>
        </p:txBody>
      </p:sp>
      <p:sp>
        <p:nvSpPr>
          <p:cNvPr id="6" name="Content Placeholder 2"/>
          <p:cNvSpPr txBox="1">
            <a:spLocks/>
          </p:cNvSpPr>
          <p:nvPr/>
        </p:nvSpPr>
        <p:spPr>
          <a:xfrm>
            <a:off x="1" y="1052736"/>
            <a:ext cx="12192000" cy="5805263"/>
          </a:xfrm>
          <a:prstGeom prst="rect">
            <a:avLst/>
          </a:prstGeom>
          <a:solidFill>
            <a:schemeClr val="tx1">
              <a:lumMod val="95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10000"/>
              </a:lnSpc>
              <a:spcBef>
                <a:spcPts val="0"/>
              </a:spcBef>
              <a:buNone/>
            </a:pPr>
            <a:endParaRPr lang="en-ZA" dirty="0">
              <a:latin typeface="Tw Cen MT" panose="020B0602020104020603" pitchFamily="34" charset="0"/>
            </a:endParaRPr>
          </a:p>
          <a:p>
            <a:pPr marL="0" indent="0">
              <a:lnSpc>
                <a:spcPct val="130000"/>
              </a:lnSpc>
              <a:spcBef>
                <a:spcPts val="0"/>
              </a:spcBef>
              <a:buFont typeface="Arial" panose="020B0604020202020204" pitchFamily="34" charset="0"/>
              <a:buNone/>
            </a:pPr>
            <a:endParaRPr lang="en-ZA" sz="7200" dirty="0" smtClean="0">
              <a:latin typeface="Tw Cen MT" panose="020B0602020104020603" pitchFamily="34" charset="0"/>
            </a:endParaRPr>
          </a:p>
          <a:p>
            <a:endParaRPr lang="en-ZA" sz="7200" dirty="0" smtClean="0"/>
          </a:p>
          <a:p>
            <a:pPr marL="0" indent="0">
              <a:buSzPct val="100000"/>
              <a:buFont typeface="Arial" panose="020B0604020202020204" pitchFamily="34" charset="0"/>
              <a:buNone/>
            </a:pPr>
            <a:endParaRPr lang="en-US" sz="1600" u="sng" dirty="0" smtClean="0">
              <a:latin typeface="Tw Cen MT" panose="020B0602020104020603" pitchFamily="34" charset="0"/>
            </a:endParaRPr>
          </a:p>
          <a:p>
            <a:pPr marL="82296" indent="0" algn="just">
              <a:buFont typeface="Arial" panose="020B0604020202020204" pitchFamily="34" charset="0"/>
              <a:buNone/>
            </a:pPr>
            <a:endParaRPr lang="en-US" sz="2000" dirty="0" smtClean="0">
              <a:latin typeface="Tw Cen MT" panose="020B0602020104020603" pitchFamily="34" charset="0"/>
            </a:endParaRPr>
          </a:p>
          <a:p>
            <a:pPr>
              <a:buFont typeface="Arial" panose="020B0604020202020204" pitchFamily="34" charset="0"/>
              <a:buNone/>
            </a:pPr>
            <a:endParaRPr lang="en-US" dirty="0" smtClean="0"/>
          </a:p>
          <a:p>
            <a:endParaRPr lang="en-US" sz="1800" dirty="0"/>
          </a:p>
        </p:txBody>
      </p:sp>
      <p:graphicFrame>
        <p:nvGraphicFramePr>
          <p:cNvPr id="8" name="Table 7"/>
          <p:cNvGraphicFramePr>
            <a:graphicFrameLocks noGrp="1"/>
          </p:cNvGraphicFramePr>
          <p:nvPr>
            <p:extLst>
              <p:ext uri="{D42A27DB-BD31-4B8C-83A1-F6EECF244321}">
                <p14:modId xmlns:p14="http://schemas.microsoft.com/office/powerpoint/2010/main" val="792472202"/>
              </p:ext>
            </p:extLst>
          </p:nvPr>
        </p:nvGraphicFramePr>
        <p:xfrm>
          <a:off x="6015374" y="1052737"/>
          <a:ext cx="6022429" cy="5666717"/>
        </p:xfrm>
        <a:graphic>
          <a:graphicData uri="http://schemas.openxmlformats.org/drawingml/2006/table">
            <a:tbl>
              <a:tblPr firstRow="1" bandRow="1">
                <a:tableStyleId>{5940675A-B579-460E-94D1-54222C63F5DA}</a:tableStyleId>
              </a:tblPr>
              <a:tblGrid>
                <a:gridCol w="2594057">
                  <a:extLst>
                    <a:ext uri="{9D8B030D-6E8A-4147-A177-3AD203B41FA5}">
                      <a16:colId xmlns:a16="http://schemas.microsoft.com/office/drawing/2014/main" val="20000"/>
                    </a:ext>
                  </a:extLst>
                </a:gridCol>
                <a:gridCol w="1162840">
                  <a:extLst>
                    <a:ext uri="{9D8B030D-6E8A-4147-A177-3AD203B41FA5}">
                      <a16:colId xmlns:a16="http://schemas.microsoft.com/office/drawing/2014/main" val="20001"/>
                    </a:ext>
                  </a:extLst>
                </a:gridCol>
                <a:gridCol w="1104208">
                  <a:extLst>
                    <a:ext uri="{9D8B030D-6E8A-4147-A177-3AD203B41FA5}">
                      <a16:colId xmlns:a16="http://schemas.microsoft.com/office/drawing/2014/main" val="20002"/>
                    </a:ext>
                  </a:extLst>
                </a:gridCol>
                <a:gridCol w="1161324">
                  <a:extLst>
                    <a:ext uri="{9D8B030D-6E8A-4147-A177-3AD203B41FA5}">
                      <a16:colId xmlns:a16="http://schemas.microsoft.com/office/drawing/2014/main" val="20003"/>
                    </a:ext>
                  </a:extLst>
                </a:gridCol>
              </a:tblGrid>
              <a:tr h="1571078">
                <a:tc>
                  <a:txBody>
                    <a:bodyPr/>
                    <a:lstStyle/>
                    <a:p>
                      <a:pPr algn="l">
                        <a:lnSpc>
                          <a:spcPct val="110000"/>
                        </a:lnSpc>
                      </a:pPr>
                      <a:r>
                        <a:rPr lang="en-US" sz="1800" b="1" dirty="0" smtClean="0">
                          <a:solidFill>
                            <a:schemeClr val="tx1"/>
                          </a:solidFill>
                          <a:latin typeface="Tw Cen MT" panose="020B0602020104020603" pitchFamily="34" charset="0"/>
                        </a:rPr>
                        <a:t>DESCRIPTION</a:t>
                      </a:r>
                      <a:endParaRPr lang="en-US" sz="1800" b="1" dirty="0">
                        <a:solidFill>
                          <a:schemeClr val="tx1"/>
                        </a:solidFill>
                        <a:latin typeface="Tw Cen MT" panose="020B0602020104020603" pitchFamily="34" charset="0"/>
                      </a:endParaRPr>
                    </a:p>
                  </a:txBody>
                  <a:tcPr marL="103692" marR="10369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a:lnSpc>
                          <a:spcPct val="110000"/>
                        </a:lnSpc>
                      </a:pPr>
                      <a:r>
                        <a:rPr lang="en-ZA" sz="1800" b="1" dirty="0" smtClean="0">
                          <a:solidFill>
                            <a:schemeClr val="tx1"/>
                          </a:solidFill>
                          <a:latin typeface="Tw Cen MT" panose="020B0602020104020603" pitchFamily="34" charset="0"/>
                        </a:rPr>
                        <a:t>2020/21</a:t>
                      </a:r>
                    </a:p>
                    <a:p>
                      <a:pPr algn="ctr">
                        <a:lnSpc>
                          <a:spcPct val="110000"/>
                        </a:lnSpc>
                      </a:pPr>
                      <a:r>
                        <a:rPr lang="en-ZA" sz="1800" b="1" dirty="0" smtClean="0">
                          <a:solidFill>
                            <a:schemeClr val="tx1"/>
                          </a:solidFill>
                          <a:latin typeface="Tw Cen MT" panose="020B0602020104020603" pitchFamily="34" charset="0"/>
                        </a:rPr>
                        <a:t>R’000</a:t>
                      </a:r>
                      <a:endParaRPr lang="en-ZA" sz="1800" b="1" dirty="0">
                        <a:solidFill>
                          <a:schemeClr val="tx1"/>
                        </a:solidFill>
                        <a:latin typeface="Tw Cen MT" panose="020B0602020104020603"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a:lnSpc>
                          <a:spcPct val="110000"/>
                        </a:lnSpc>
                      </a:pPr>
                      <a:r>
                        <a:rPr lang="en-ZA" sz="1800" b="1" dirty="0" smtClean="0">
                          <a:solidFill>
                            <a:schemeClr val="tx1"/>
                          </a:solidFill>
                          <a:latin typeface="Tw Cen MT" panose="020B0602020104020603" pitchFamily="34" charset="0"/>
                        </a:rPr>
                        <a:t>2021/22</a:t>
                      </a:r>
                    </a:p>
                    <a:p>
                      <a:pPr algn="ctr">
                        <a:lnSpc>
                          <a:spcPct val="110000"/>
                        </a:lnSpc>
                      </a:pPr>
                      <a:r>
                        <a:rPr lang="en-ZA" sz="1800" b="1" dirty="0" smtClean="0">
                          <a:solidFill>
                            <a:schemeClr val="tx1"/>
                          </a:solidFill>
                          <a:latin typeface="Tw Cen MT" panose="020B0602020104020603" pitchFamily="34" charset="0"/>
                        </a:rPr>
                        <a:t>R’000</a:t>
                      </a:r>
                      <a:endParaRPr lang="en-ZA" sz="1800" b="1" dirty="0">
                        <a:solidFill>
                          <a:schemeClr val="tx1"/>
                        </a:solidFill>
                        <a:latin typeface="Tw Cen MT" panose="020B0602020104020603"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a:lnSpc>
                          <a:spcPct val="110000"/>
                        </a:lnSpc>
                      </a:pPr>
                      <a:r>
                        <a:rPr lang="en-ZA" sz="1800" b="1" dirty="0" smtClean="0">
                          <a:solidFill>
                            <a:schemeClr val="tx1"/>
                          </a:solidFill>
                          <a:latin typeface="Tw Cen MT" panose="020B0602020104020603" pitchFamily="34" charset="0"/>
                        </a:rPr>
                        <a:t>2022/23</a:t>
                      </a:r>
                    </a:p>
                    <a:p>
                      <a:pPr algn="ctr">
                        <a:lnSpc>
                          <a:spcPct val="110000"/>
                        </a:lnSpc>
                      </a:pPr>
                      <a:r>
                        <a:rPr lang="en-ZA" sz="1800" b="1" dirty="0" smtClean="0">
                          <a:solidFill>
                            <a:schemeClr val="tx1"/>
                          </a:solidFill>
                          <a:latin typeface="Tw Cen MT" panose="020B0602020104020603" pitchFamily="34" charset="0"/>
                        </a:rPr>
                        <a:t>R’000</a:t>
                      </a:r>
                      <a:endParaRPr lang="en-ZA" sz="1800" b="1" dirty="0">
                        <a:solidFill>
                          <a:schemeClr val="tx1"/>
                        </a:solidFill>
                        <a:latin typeface="Tw Cen MT" panose="020B0602020104020603"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1044043">
                <a:tc>
                  <a:txBody>
                    <a:bodyPr/>
                    <a:lstStyle/>
                    <a:p>
                      <a:pPr marL="0" algn="l" rtl="0" eaLnBrk="1" fontAlgn="b" latinLnBrk="0" hangingPunct="1">
                        <a:lnSpc>
                          <a:spcPct val="110000"/>
                        </a:lnSpc>
                      </a:pPr>
                      <a:r>
                        <a:rPr kumimoji="0" lang="en-US" sz="1800" kern="1200" dirty="0" smtClean="0">
                          <a:solidFill>
                            <a:schemeClr val="bg1"/>
                          </a:solidFill>
                          <a:latin typeface="Tw Cen MT" panose="020B0602020104020603" pitchFamily="34" charset="0"/>
                        </a:rPr>
                        <a:t>Compensation of Employees</a:t>
                      </a:r>
                      <a:endParaRPr kumimoji="0" lang="en-US" sz="1800" b="0" kern="1200" dirty="0" smtClean="0">
                        <a:solidFill>
                          <a:schemeClr val="bg1"/>
                        </a:solidFill>
                        <a:latin typeface="Tw Cen MT" panose="020B0602020104020603" pitchFamily="34" charset="0"/>
                        <a:ea typeface="+mn-ea"/>
                        <a:cs typeface="+mn-cs"/>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r" defTabSz="914400" rtl="0" eaLnBrk="1" fontAlgn="b" latinLnBrk="0" hangingPunct="1">
                        <a:lnSpc>
                          <a:spcPct val="110000"/>
                        </a:lnSpc>
                      </a:pPr>
                      <a:r>
                        <a:rPr kumimoji="0" lang="en-US" sz="1800" kern="1200" dirty="0">
                          <a:solidFill>
                            <a:schemeClr val="bg1"/>
                          </a:solidFill>
                          <a:latin typeface="Tw Cen MT" panose="020B0602020104020603" pitchFamily="34" charset="0"/>
                          <a:ea typeface="+mn-ea"/>
                          <a:cs typeface="+mn-cs"/>
                        </a:rPr>
                        <a:t>333,700</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r" defTabSz="914400" rtl="0" eaLnBrk="1" fontAlgn="b" latinLnBrk="0" hangingPunct="1">
                        <a:lnSpc>
                          <a:spcPct val="110000"/>
                        </a:lnSpc>
                      </a:pPr>
                      <a:r>
                        <a:rPr kumimoji="0" lang="en-US" sz="1800" kern="1200" dirty="0">
                          <a:solidFill>
                            <a:schemeClr val="bg1"/>
                          </a:solidFill>
                          <a:latin typeface="Tw Cen MT" panose="020B0602020104020603" pitchFamily="34" charset="0"/>
                          <a:ea typeface="+mn-ea"/>
                          <a:cs typeface="+mn-cs"/>
                        </a:rPr>
                        <a:t>360,689</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r" defTabSz="914400" rtl="0" eaLnBrk="1" fontAlgn="b" latinLnBrk="0" hangingPunct="1">
                        <a:lnSpc>
                          <a:spcPct val="110000"/>
                        </a:lnSpc>
                      </a:pPr>
                      <a:r>
                        <a:rPr kumimoji="0" lang="en-US" sz="1800" kern="1200">
                          <a:solidFill>
                            <a:schemeClr val="bg1"/>
                          </a:solidFill>
                          <a:latin typeface="Tw Cen MT" panose="020B0602020104020603" pitchFamily="34" charset="0"/>
                          <a:ea typeface="+mn-ea"/>
                          <a:cs typeface="+mn-cs"/>
                        </a:rPr>
                        <a:t>376,441</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751711">
                <a:tc>
                  <a:txBody>
                    <a:bodyPr/>
                    <a:lstStyle/>
                    <a:p>
                      <a:pPr marL="0" algn="l" rtl="0" eaLnBrk="1" fontAlgn="b" latinLnBrk="0" hangingPunct="1">
                        <a:lnSpc>
                          <a:spcPct val="110000"/>
                        </a:lnSpc>
                      </a:pPr>
                      <a:r>
                        <a:rPr kumimoji="0" lang="en-US" sz="1800" kern="1200" dirty="0" smtClean="0">
                          <a:solidFill>
                            <a:schemeClr val="bg1"/>
                          </a:solidFill>
                          <a:latin typeface="Tw Cen MT" panose="020B0602020104020603" pitchFamily="34" charset="0"/>
                        </a:rPr>
                        <a:t>Goods and Services</a:t>
                      </a:r>
                      <a:endParaRPr kumimoji="0" lang="en-US" sz="1800" b="0" kern="1200" dirty="0" smtClean="0">
                        <a:solidFill>
                          <a:schemeClr val="bg1"/>
                        </a:solidFill>
                        <a:latin typeface="Tw Cen MT" panose="020B0602020104020603" pitchFamily="34" charset="0"/>
                        <a:ea typeface="+mn-ea"/>
                        <a:cs typeface="+mn-cs"/>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r" defTabSz="914400" rtl="0" eaLnBrk="1" fontAlgn="b" latinLnBrk="0" hangingPunct="1">
                        <a:lnSpc>
                          <a:spcPct val="110000"/>
                        </a:lnSpc>
                      </a:pPr>
                      <a:r>
                        <a:rPr kumimoji="0" lang="en-US" sz="1800" kern="1200">
                          <a:solidFill>
                            <a:schemeClr val="bg1"/>
                          </a:solidFill>
                          <a:latin typeface="Tw Cen MT" panose="020B0602020104020603" pitchFamily="34" charset="0"/>
                          <a:ea typeface="+mn-ea"/>
                          <a:cs typeface="+mn-cs"/>
                        </a:rPr>
                        <a:t>185,890</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r" defTabSz="914400" rtl="0" eaLnBrk="1" fontAlgn="b" latinLnBrk="0" hangingPunct="1">
                        <a:lnSpc>
                          <a:spcPct val="110000"/>
                        </a:lnSpc>
                      </a:pPr>
                      <a:r>
                        <a:rPr kumimoji="0" lang="en-US" sz="1800" kern="1200" dirty="0">
                          <a:solidFill>
                            <a:schemeClr val="bg1"/>
                          </a:solidFill>
                          <a:latin typeface="Tw Cen MT" panose="020B0602020104020603" pitchFamily="34" charset="0"/>
                          <a:ea typeface="+mn-ea"/>
                          <a:cs typeface="+mn-cs"/>
                        </a:rPr>
                        <a:t>197,064</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r" defTabSz="914400" rtl="0" eaLnBrk="1" fontAlgn="b" latinLnBrk="0" hangingPunct="1">
                        <a:lnSpc>
                          <a:spcPct val="110000"/>
                        </a:lnSpc>
                      </a:pPr>
                      <a:r>
                        <a:rPr kumimoji="0" lang="en-US" sz="1800" kern="1200">
                          <a:solidFill>
                            <a:schemeClr val="bg1"/>
                          </a:solidFill>
                          <a:latin typeface="Tw Cen MT" panose="020B0602020104020603" pitchFamily="34" charset="0"/>
                          <a:ea typeface="+mn-ea"/>
                          <a:cs typeface="+mn-cs"/>
                        </a:rPr>
                        <a:t>200,144</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730831">
                <a:tc>
                  <a:txBody>
                    <a:bodyPr/>
                    <a:lstStyle/>
                    <a:p>
                      <a:pPr marL="0" algn="l" rtl="0" eaLnBrk="1" fontAlgn="b" latinLnBrk="0" hangingPunct="1">
                        <a:lnSpc>
                          <a:spcPct val="110000"/>
                        </a:lnSpc>
                      </a:pPr>
                      <a:r>
                        <a:rPr kumimoji="0" lang="en-US" sz="1800" kern="1200" dirty="0" smtClean="0">
                          <a:solidFill>
                            <a:schemeClr val="bg1"/>
                          </a:solidFill>
                          <a:latin typeface="Tw Cen MT" panose="020B0602020104020603" pitchFamily="34" charset="0"/>
                        </a:rPr>
                        <a:t>Transfers and Subsidies</a:t>
                      </a:r>
                      <a:endParaRPr kumimoji="0" lang="en-US" sz="1800" b="0" kern="1200" dirty="0" smtClean="0">
                        <a:solidFill>
                          <a:schemeClr val="bg1"/>
                        </a:solidFill>
                        <a:latin typeface="Tw Cen MT" panose="020B0602020104020603" pitchFamily="34" charset="0"/>
                        <a:ea typeface="+mn-ea"/>
                        <a:cs typeface="+mn-cs"/>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r" defTabSz="914400" rtl="0" eaLnBrk="1" fontAlgn="b" latinLnBrk="0" hangingPunct="1">
                        <a:lnSpc>
                          <a:spcPct val="110000"/>
                        </a:lnSpc>
                      </a:pPr>
                      <a:r>
                        <a:rPr kumimoji="0" lang="en-US" sz="1800" kern="1200">
                          <a:solidFill>
                            <a:schemeClr val="bg1"/>
                          </a:solidFill>
                          <a:latin typeface="Tw Cen MT" panose="020B0602020104020603" pitchFamily="34" charset="0"/>
                          <a:ea typeface="+mn-ea"/>
                          <a:cs typeface="+mn-cs"/>
                        </a:rPr>
                        <a:t>43,195</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r" defTabSz="914400" rtl="0" eaLnBrk="1" fontAlgn="b" latinLnBrk="0" hangingPunct="1">
                        <a:lnSpc>
                          <a:spcPct val="110000"/>
                        </a:lnSpc>
                      </a:pPr>
                      <a:r>
                        <a:rPr kumimoji="0" lang="en-US" sz="1800" kern="1200" dirty="0">
                          <a:solidFill>
                            <a:schemeClr val="bg1"/>
                          </a:solidFill>
                          <a:latin typeface="Tw Cen MT" panose="020B0602020104020603" pitchFamily="34" charset="0"/>
                          <a:ea typeface="+mn-ea"/>
                          <a:cs typeface="+mn-cs"/>
                        </a:rPr>
                        <a:t>45,791</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r" defTabSz="914400" rtl="0" eaLnBrk="1" fontAlgn="b" latinLnBrk="0" hangingPunct="1">
                        <a:lnSpc>
                          <a:spcPct val="110000"/>
                        </a:lnSpc>
                      </a:pPr>
                      <a:r>
                        <a:rPr kumimoji="0" lang="en-US" sz="1800" kern="1200">
                          <a:solidFill>
                            <a:schemeClr val="bg1"/>
                          </a:solidFill>
                          <a:latin typeface="Tw Cen MT" panose="020B0602020104020603" pitchFamily="34" charset="0"/>
                          <a:ea typeface="+mn-ea"/>
                          <a:cs typeface="+mn-cs"/>
                        </a:rPr>
                        <a:t>47,669</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751741">
                <a:tc>
                  <a:txBody>
                    <a:bodyPr/>
                    <a:lstStyle/>
                    <a:p>
                      <a:pPr marL="0" algn="l" rtl="0" eaLnBrk="1" fontAlgn="b" latinLnBrk="0" hangingPunct="1">
                        <a:lnSpc>
                          <a:spcPct val="110000"/>
                        </a:lnSpc>
                      </a:pPr>
                      <a:r>
                        <a:rPr kumimoji="0" lang="en-US" sz="1800" kern="1200" dirty="0" smtClean="0">
                          <a:solidFill>
                            <a:schemeClr val="bg1"/>
                          </a:solidFill>
                          <a:latin typeface="Tw Cen MT" panose="020B0602020104020603" pitchFamily="34" charset="0"/>
                        </a:rPr>
                        <a:t>Payment of Capital Assets</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r" defTabSz="914400" rtl="0" eaLnBrk="1" fontAlgn="b" latinLnBrk="0" hangingPunct="1">
                        <a:lnSpc>
                          <a:spcPct val="110000"/>
                        </a:lnSpc>
                      </a:pPr>
                      <a:r>
                        <a:rPr kumimoji="0" lang="en-US" sz="1800" kern="1200">
                          <a:solidFill>
                            <a:schemeClr val="bg1"/>
                          </a:solidFill>
                          <a:latin typeface="Tw Cen MT" panose="020B0602020104020603" pitchFamily="34" charset="0"/>
                          <a:ea typeface="+mn-ea"/>
                          <a:cs typeface="+mn-cs"/>
                        </a:rPr>
                        <a:t>2,921</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r" defTabSz="914400" rtl="0" eaLnBrk="1" fontAlgn="b" latinLnBrk="0" hangingPunct="1">
                        <a:lnSpc>
                          <a:spcPct val="110000"/>
                        </a:lnSpc>
                      </a:pPr>
                      <a:r>
                        <a:rPr kumimoji="0" lang="en-US" sz="1800" kern="1200" dirty="0">
                          <a:solidFill>
                            <a:schemeClr val="bg1"/>
                          </a:solidFill>
                          <a:latin typeface="Tw Cen MT" panose="020B0602020104020603" pitchFamily="34" charset="0"/>
                          <a:ea typeface="+mn-ea"/>
                          <a:cs typeface="+mn-cs"/>
                        </a:rPr>
                        <a:t>3,080</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r" defTabSz="914400" rtl="0" eaLnBrk="1" fontAlgn="b" latinLnBrk="0" hangingPunct="1">
                        <a:lnSpc>
                          <a:spcPct val="110000"/>
                        </a:lnSpc>
                      </a:pPr>
                      <a:r>
                        <a:rPr kumimoji="0" lang="en-US" sz="1800" kern="1200">
                          <a:solidFill>
                            <a:schemeClr val="bg1"/>
                          </a:solidFill>
                          <a:latin typeface="Tw Cen MT" panose="020B0602020104020603" pitchFamily="34" charset="0"/>
                          <a:ea typeface="+mn-ea"/>
                          <a:cs typeface="+mn-cs"/>
                        </a:rPr>
                        <a:t>3,253</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817313">
                <a:tc>
                  <a:txBody>
                    <a:bodyPr/>
                    <a:lstStyle/>
                    <a:p>
                      <a:pPr marL="0" algn="l" rtl="0" eaLnBrk="1" fontAlgn="b" latinLnBrk="0" hangingPunct="1">
                        <a:lnSpc>
                          <a:spcPct val="110000"/>
                        </a:lnSpc>
                      </a:pPr>
                      <a:r>
                        <a:rPr kumimoji="0" lang="en-US" sz="1800" b="1" kern="1200" baseline="0" dirty="0" smtClean="0">
                          <a:solidFill>
                            <a:schemeClr val="tx1"/>
                          </a:solidFill>
                          <a:latin typeface="Tw Cen MT" panose="020B0602020104020603" pitchFamily="34" charset="0"/>
                        </a:rPr>
                        <a:t>TOTAL</a:t>
                      </a:r>
                      <a:endParaRPr kumimoji="0" lang="en-US" sz="1800" b="1" kern="1200" baseline="0" dirty="0" smtClean="0">
                        <a:solidFill>
                          <a:schemeClr val="tx1"/>
                        </a:solidFill>
                        <a:latin typeface="Tw Cen MT" panose="020B0602020104020603" pitchFamily="34" charset="0"/>
                        <a:ea typeface="+mn-ea"/>
                        <a:cs typeface="+mn-cs"/>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algn="r" defTabSz="914400" rtl="0" eaLnBrk="1" fontAlgn="b" latinLnBrk="0" hangingPunct="1">
                        <a:lnSpc>
                          <a:spcPct val="110000"/>
                        </a:lnSpc>
                      </a:pPr>
                      <a:r>
                        <a:rPr kumimoji="0" lang="en-US" sz="1800" b="1" kern="1200" dirty="0" smtClean="0">
                          <a:solidFill>
                            <a:schemeClr val="tx1"/>
                          </a:solidFill>
                          <a:latin typeface="Tw Cen MT" panose="020B0602020104020603" pitchFamily="34" charset="0"/>
                          <a:ea typeface="+mn-ea"/>
                          <a:cs typeface="+mn-cs"/>
                        </a:rPr>
                        <a:t>565,706</a:t>
                      </a:r>
                      <a:endParaRPr kumimoji="0" lang="en-US" sz="1800" b="1" kern="1200" dirty="0">
                        <a:solidFill>
                          <a:schemeClr val="tx1"/>
                        </a:solidFill>
                        <a:latin typeface="Tw Cen MT" panose="020B0602020104020603" pitchFamily="34" charset="0"/>
                        <a:ea typeface="+mn-ea"/>
                        <a:cs typeface="+mn-cs"/>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algn="r" defTabSz="914400" rtl="0" eaLnBrk="1" fontAlgn="b" latinLnBrk="0" hangingPunct="1">
                        <a:lnSpc>
                          <a:spcPct val="110000"/>
                        </a:lnSpc>
                      </a:pPr>
                      <a:r>
                        <a:rPr kumimoji="0" lang="en-US" sz="1800" b="1" kern="1200" dirty="0" smtClean="0">
                          <a:solidFill>
                            <a:schemeClr val="tx1"/>
                          </a:solidFill>
                          <a:latin typeface="Tw Cen MT" panose="020B0602020104020603" pitchFamily="34" charset="0"/>
                          <a:ea typeface="+mn-ea"/>
                          <a:cs typeface="+mn-cs"/>
                        </a:rPr>
                        <a:t>606,624</a:t>
                      </a:r>
                      <a:endParaRPr kumimoji="0" lang="en-US" sz="1800" b="1" kern="1200" dirty="0">
                        <a:solidFill>
                          <a:schemeClr val="tx1"/>
                        </a:solidFill>
                        <a:latin typeface="Tw Cen MT" panose="020B0602020104020603" pitchFamily="34" charset="0"/>
                        <a:ea typeface="+mn-ea"/>
                        <a:cs typeface="+mn-cs"/>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algn="r" defTabSz="914400" rtl="0" eaLnBrk="1" fontAlgn="b" latinLnBrk="0" hangingPunct="1">
                        <a:lnSpc>
                          <a:spcPct val="110000"/>
                        </a:lnSpc>
                      </a:pPr>
                      <a:r>
                        <a:rPr kumimoji="0" lang="en-US" sz="1800" b="1" kern="1200" dirty="0" smtClean="0">
                          <a:solidFill>
                            <a:schemeClr val="tx1"/>
                          </a:solidFill>
                          <a:latin typeface="Tw Cen MT" panose="020B0602020104020603" pitchFamily="34" charset="0"/>
                          <a:ea typeface="+mn-ea"/>
                          <a:cs typeface="+mn-cs"/>
                        </a:rPr>
                        <a:t>627,507</a:t>
                      </a:r>
                      <a:endParaRPr kumimoji="0" lang="en-US" sz="1800" b="1" kern="1200" dirty="0">
                        <a:solidFill>
                          <a:schemeClr val="tx1"/>
                        </a:solidFill>
                        <a:latin typeface="Tw Cen MT" panose="020B0602020104020603" pitchFamily="34" charset="0"/>
                        <a:ea typeface="+mn-ea"/>
                        <a:cs typeface="+mn-cs"/>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10005"/>
                  </a:ext>
                </a:extLst>
              </a:tr>
            </a:tbl>
          </a:graphicData>
        </a:graphic>
      </p:graphicFrame>
      <p:graphicFrame>
        <p:nvGraphicFramePr>
          <p:cNvPr id="9" name="Chart 8"/>
          <p:cNvGraphicFramePr>
            <a:graphicFrameLocks/>
          </p:cNvGraphicFramePr>
          <p:nvPr>
            <p:extLst/>
          </p:nvPr>
        </p:nvGraphicFramePr>
        <p:xfrm>
          <a:off x="-1" y="1052736"/>
          <a:ext cx="5941803" cy="56528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231810663"/>
              </p:ext>
            </p:extLst>
          </p:nvPr>
        </p:nvGraphicFramePr>
        <p:xfrm>
          <a:off x="96982" y="1159813"/>
          <a:ext cx="5764194" cy="55457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94991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969816"/>
            <a:ext cx="8622922" cy="5888183"/>
          </a:xfrm>
          <a:solidFill>
            <a:schemeClr val="tx1">
              <a:lumMod val="95000"/>
            </a:schemeClr>
          </a:solidFill>
        </p:spPr>
        <p:txBody>
          <a:bodyPr>
            <a:normAutofit/>
          </a:bodyPr>
          <a:lstStyle/>
          <a:p>
            <a:pPr>
              <a:lnSpc>
                <a:spcPct val="110000"/>
              </a:lnSpc>
              <a:spcBef>
                <a:spcPts val="0"/>
              </a:spcBef>
            </a:pPr>
            <a:r>
              <a:rPr lang="en-ZA" sz="2000" dirty="0" smtClean="0">
                <a:latin typeface="Tw Cen MT" panose="020B0602020104020603" pitchFamily="34" charset="0"/>
                <a:cs typeface="Arial" panose="020B0604020202020204" pitchFamily="34" charset="0"/>
              </a:rPr>
              <a:t>Introduction</a:t>
            </a:r>
          </a:p>
          <a:p>
            <a:pPr marL="0" indent="0">
              <a:lnSpc>
                <a:spcPct val="110000"/>
              </a:lnSpc>
              <a:spcBef>
                <a:spcPts val="0"/>
              </a:spcBef>
              <a:buNone/>
            </a:pPr>
            <a:endParaRPr lang="en-ZA" sz="2000" dirty="0" smtClean="0">
              <a:latin typeface="Tw Cen MT" panose="020B0602020104020603" pitchFamily="34" charset="0"/>
              <a:cs typeface="Arial" panose="020B0604020202020204" pitchFamily="34" charset="0"/>
            </a:endParaRPr>
          </a:p>
          <a:p>
            <a:pPr>
              <a:lnSpc>
                <a:spcPct val="110000"/>
              </a:lnSpc>
              <a:spcBef>
                <a:spcPts val="0"/>
              </a:spcBef>
            </a:pPr>
            <a:r>
              <a:rPr lang="en-ZA" sz="2000" dirty="0" smtClean="0">
                <a:latin typeface="Tw Cen MT" panose="020B0602020104020603" pitchFamily="34" charset="0"/>
                <a:cs typeface="Arial" panose="020B0604020202020204" pitchFamily="34" charset="0"/>
              </a:rPr>
              <a:t>Constitutional and Legislative Mandates</a:t>
            </a:r>
          </a:p>
          <a:p>
            <a:pPr marL="0" indent="0">
              <a:lnSpc>
                <a:spcPct val="110000"/>
              </a:lnSpc>
              <a:spcBef>
                <a:spcPts val="0"/>
              </a:spcBef>
              <a:buNone/>
            </a:pPr>
            <a:endParaRPr lang="en-ZA" sz="2000" dirty="0" smtClean="0">
              <a:latin typeface="Tw Cen MT" panose="020B0602020104020603" pitchFamily="34" charset="0"/>
              <a:cs typeface="Arial" panose="020B0604020202020204" pitchFamily="34" charset="0"/>
            </a:endParaRPr>
          </a:p>
          <a:p>
            <a:pPr>
              <a:lnSpc>
                <a:spcPct val="110000"/>
              </a:lnSpc>
              <a:spcBef>
                <a:spcPts val="0"/>
              </a:spcBef>
            </a:pPr>
            <a:r>
              <a:rPr lang="en-ZA" sz="2000" dirty="0" smtClean="0">
                <a:latin typeface="Tw Cen MT" panose="020B0602020104020603" pitchFamily="34" charset="0"/>
                <a:cs typeface="Arial" panose="020B0604020202020204" pitchFamily="34" charset="0"/>
              </a:rPr>
              <a:t>Strategic Alignment</a:t>
            </a:r>
          </a:p>
          <a:p>
            <a:pPr marL="0" indent="0">
              <a:lnSpc>
                <a:spcPct val="110000"/>
              </a:lnSpc>
              <a:spcBef>
                <a:spcPts val="0"/>
              </a:spcBef>
              <a:buNone/>
            </a:pPr>
            <a:endParaRPr lang="en-ZA" sz="2000" dirty="0" smtClean="0">
              <a:latin typeface="Tw Cen MT" panose="020B0602020104020603" pitchFamily="34" charset="0"/>
              <a:cs typeface="Arial" panose="020B0604020202020204" pitchFamily="34" charset="0"/>
            </a:endParaRPr>
          </a:p>
          <a:p>
            <a:pPr>
              <a:lnSpc>
                <a:spcPct val="110000"/>
              </a:lnSpc>
              <a:spcBef>
                <a:spcPts val="0"/>
              </a:spcBef>
            </a:pPr>
            <a:r>
              <a:rPr lang="en-ZA" sz="2000" dirty="0" smtClean="0">
                <a:latin typeface="Tw Cen MT" panose="020B0602020104020603" pitchFamily="34" charset="0"/>
                <a:cs typeface="Arial" panose="020B0604020202020204" pitchFamily="34" charset="0"/>
              </a:rPr>
              <a:t>2020 – 2025 Strategic Plan and 2020/2021 Annual Performance Plan </a:t>
            </a:r>
          </a:p>
          <a:p>
            <a:pPr marL="0" indent="0">
              <a:lnSpc>
                <a:spcPct val="110000"/>
              </a:lnSpc>
              <a:spcBef>
                <a:spcPts val="0"/>
              </a:spcBef>
              <a:buNone/>
            </a:pPr>
            <a:endParaRPr lang="en-ZA" sz="2000" dirty="0" smtClean="0">
              <a:latin typeface="Tw Cen MT" panose="020B0602020104020603" pitchFamily="34" charset="0"/>
              <a:cs typeface="Arial" panose="020B0604020202020204" pitchFamily="34" charset="0"/>
            </a:endParaRPr>
          </a:p>
          <a:p>
            <a:pPr>
              <a:lnSpc>
                <a:spcPct val="110000"/>
              </a:lnSpc>
              <a:spcBef>
                <a:spcPts val="0"/>
              </a:spcBef>
            </a:pPr>
            <a:r>
              <a:rPr lang="en-ZA" sz="2000" dirty="0" smtClean="0">
                <a:latin typeface="Tw Cen MT" panose="020B0602020104020603" pitchFamily="34" charset="0"/>
                <a:cs typeface="Arial" panose="020B0604020202020204" pitchFamily="34" charset="0"/>
              </a:rPr>
              <a:t>2020/2021 DPSA Annual Performance Plan Targets</a:t>
            </a:r>
          </a:p>
          <a:p>
            <a:pPr marL="0" indent="0">
              <a:lnSpc>
                <a:spcPct val="110000"/>
              </a:lnSpc>
              <a:spcBef>
                <a:spcPts val="0"/>
              </a:spcBef>
              <a:buNone/>
            </a:pPr>
            <a:endParaRPr lang="en-ZA" sz="2000" dirty="0" smtClean="0">
              <a:latin typeface="Tw Cen MT" panose="020B0602020104020603" pitchFamily="34" charset="0"/>
              <a:cs typeface="Arial" panose="020B0604020202020204" pitchFamily="34" charset="0"/>
            </a:endParaRPr>
          </a:p>
          <a:p>
            <a:pPr>
              <a:lnSpc>
                <a:spcPct val="110000"/>
              </a:lnSpc>
              <a:spcBef>
                <a:spcPts val="0"/>
              </a:spcBef>
            </a:pPr>
            <a:r>
              <a:rPr lang="en-ZA" sz="2000" dirty="0" smtClean="0">
                <a:latin typeface="Tw Cen MT" panose="020B0602020104020603" pitchFamily="34" charset="0"/>
                <a:cs typeface="Arial" panose="020B0604020202020204" pitchFamily="34" charset="0"/>
              </a:rPr>
              <a:t>2020/2021 – 2022/2023 Budget Allocations</a:t>
            </a:r>
          </a:p>
          <a:p>
            <a:pPr marL="0" indent="0">
              <a:lnSpc>
                <a:spcPct val="110000"/>
              </a:lnSpc>
              <a:spcBef>
                <a:spcPts val="0"/>
              </a:spcBef>
              <a:buNone/>
            </a:pPr>
            <a:endParaRPr lang="en-ZA" sz="2000" dirty="0" smtClean="0">
              <a:latin typeface="Tw Cen MT" panose="020B0602020104020603"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4DE96417-4ADB-4B1E-9DF8-F791D7DFC93B}" type="slidenum">
              <a:rPr lang="en-GB" sz="4000" b="1" smtClean="0"/>
              <a:pPr>
                <a:defRPr/>
              </a:pPr>
              <a:t>2</a:t>
            </a:fld>
            <a:endParaRPr lang="en-GB" sz="4000" b="1" dirty="0"/>
          </a:p>
        </p:txBody>
      </p:sp>
      <p:sp>
        <p:nvSpPr>
          <p:cNvPr id="5" name="Title 1"/>
          <p:cNvSpPr>
            <a:spLocks noGrp="1"/>
          </p:cNvSpPr>
          <p:nvPr>
            <p:ph type="title"/>
          </p:nvPr>
        </p:nvSpPr>
        <p:spPr>
          <a:xfrm>
            <a:off x="0" y="0"/>
            <a:ext cx="10457688" cy="969817"/>
          </a:xfr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5"/>
          </a:lnRef>
          <a:fillRef idx="1003">
            <a:schemeClr val="lt2"/>
          </a:fillRef>
          <a:effectRef idx="2">
            <a:schemeClr val="accent5"/>
          </a:effectRef>
          <a:fontRef idx="minor">
            <a:schemeClr val="lt1"/>
          </a:fontRef>
        </p:style>
        <p:txBody>
          <a:bodyPr>
            <a:normAutofit/>
          </a:bodyPr>
          <a:lstStyle/>
          <a:p>
            <a:pPr algn="ctr"/>
            <a:r>
              <a:rPr lang="en-US" sz="2800" b="1" dirty="0" smtClean="0">
                <a:solidFill>
                  <a:schemeClr val="accent3">
                    <a:lumMod val="75000"/>
                  </a:schemeClr>
                </a:solidFill>
              </a:rPr>
              <a:t>  </a:t>
            </a:r>
            <a:br>
              <a:rPr lang="en-US" sz="2800" b="1" dirty="0" smtClean="0">
                <a:solidFill>
                  <a:schemeClr val="accent3">
                    <a:lumMod val="75000"/>
                  </a:schemeClr>
                </a:solidFill>
              </a:rPr>
            </a:br>
            <a:r>
              <a:rPr lang="en-US" sz="2800" b="1" dirty="0">
                <a:solidFill>
                  <a:schemeClr val="accent3">
                    <a:lumMod val="75000"/>
                  </a:schemeClr>
                </a:solidFill>
              </a:rPr>
              <a:t> </a:t>
            </a:r>
            <a:r>
              <a:rPr lang="en-US" sz="3200" b="1" dirty="0" smtClean="0">
                <a:solidFill>
                  <a:schemeClr val="accent3">
                    <a:lumMod val="75000"/>
                  </a:schemeClr>
                </a:solidFill>
                <a:latin typeface="Tw Cen MT" panose="020B0602020104020603" pitchFamily="34" charset="0"/>
                <a:cs typeface="Arial" panose="020B0604020202020204" pitchFamily="34" charset="0"/>
              </a:rPr>
              <a:t>PRESENTATION OUTLINE</a:t>
            </a:r>
            <a:endParaRPr lang="en-ZA" sz="3200" b="1" dirty="0">
              <a:solidFill>
                <a:schemeClr val="accent3">
                  <a:lumMod val="75000"/>
                </a:schemeClr>
              </a:solidFill>
              <a:latin typeface="Tw Cen MT" panose="020B0602020104020603" pitchFamily="34" charset="0"/>
              <a:cs typeface="Arial" panose="020B0604020202020204" pitchFamily="34" charset="0"/>
            </a:endParaRPr>
          </a:p>
        </p:txBody>
      </p:sp>
      <p:sp>
        <p:nvSpPr>
          <p:cNvPr id="6" name="Content Placeholder 2"/>
          <p:cNvSpPr txBox="1">
            <a:spLocks/>
          </p:cNvSpPr>
          <p:nvPr/>
        </p:nvSpPr>
        <p:spPr>
          <a:xfrm>
            <a:off x="8243454" y="969817"/>
            <a:ext cx="3948545" cy="5888183"/>
          </a:xfrm>
          <a:prstGeom prst="rect">
            <a:avLst/>
          </a:prstGeom>
          <a:solidFill>
            <a:schemeClr val="tx1">
              <a:lumMod val="95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10000"/>
              </a:lnSpc>
              <a:spcBef>
                <a:spcPts val="0"/>
              </a:spcBef>
              <a:buNone/>
            </a:pPr>
            <a:endParaRPr lang="en-ZA" sz="2000" dirty="0" smtClean="0">
              <a:latin typeface="Tw Cen MT" panose="020B0602020104020603" pitchFamily="34" charset="0"/>
              <a:cs typeface="Arial" panose="020B0604020202020204" pitchFamily="34" charset="0"/>
            </a:endParaRPr>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8704251" y="3899670"/>
            <a:ext cx="3406420" cy="27728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C:\Users\ThembiN\AppData\Local\Microsoft\Windows\Temporary Internet Files\Content.Outlook\S1KA4BLO\StrategicPlan-0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17345" y="969817"/>
            <a:ext cx="3393326" cy="27986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80745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69B7AC2-ED2E-4854-BDCE-4C4FE0D57E14}" type="slidenum">
              <a:rPr lang="en-GB" smtClean="0"/>
              <a:pPr>
                <a:defRPr/>
              </a:pPr>
              <a:t>20</a:t>
            </a:fld>
            <a:endParaRPr lang="en-GB" dirty="0"/>
          </a:p>
        </p:txBody>
      </p:sp>
      <p:sp>
        <p:nvSpPr>
          <p:cNvPr id="3" name="TextBox 2"/>
          <p:cNvSpPr txBox="1"/>
          <p:nvPr/>
        </p:nvSpPr>
        <p:spPr>
          <a:xfrm>
            <a:off x="4125761" y="2019868"/>
            <a:ext cx="3493457" cy="1569660"/>
          </a:xfrm>
          <a:prstGeom prst="rect">
            <a:avLst/>
          </a:prstGeom>
          <a:noFill/>
        </p:spPr>
        <p:txBody>
          <a:bodyPr wrap="none" rtlCol="0">
            <a:spAutoFit/>
          </a:bodyPr>
          <a:lstStyle/>
          <a:p>
            <a:pPr algn="ctr"/>
            <a:r>
              <a:rPr lang="en-ZA" sz="9600" dirty="0" err="1" smtClean="0">
                <a:latin typeface="AR BLANCA" panose="02000000000000000000" pitchFamily="2" charset="0"/>
              </a:rPr>
              <a:t>Enkosi</a:t>
            </a:r>
            <a:r>
              <a:rPr lang="en-ZA" sz="9600" dirty="0" smtClean="0">
                <a:latin typeface="AR BLANCA" panose="02000000000000000000" pitchFamily="2" charset="0"/>
              </a:rPr>
              <a:t> </a:t>
            </a:r>
            <a:endParaRPr lang="en-ZA" sz="9600" dirty="0">
              <a:latin typeface="AR BLANCA" panose="02000000000000000000" pitchFamily="2" charset="0"/>
            </a:endParaRPr>
          </a:p>
        </p:txBody>
      </p:sp>
    </p:spTree>
    <p:extLst>
      <p:ext uri="{BB962C8B-B14F-4D97-AF65-F5344CB8AC3E}">
        <p14:creationId xmlns:p14="http://schemas.microsoft.com/office/powerpoint/2010/main" val="4125670126"/>
      </p:ext>
    </p:extLst>
  </p:cSld>
  <p:clrMapOvr>
    <a:masterClrMapping/>
  </p:clrMapOvr>
  <p:transition>
    <p:cover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969816"/>
            <a:ext cx="12192000" cy="5888183"/>
          </a:xfrm>
          <a:solidFill>
            <a:schemeClr val="tx1">
              <a:lumMod val="95000"/>
            </a:schemeClr>
          </a:solidFill>
        </p:spPr>
        <p:txBody>
          <a:bodyPr>
            <a:normAutofit/>
          </a:bodyPr>
          <a:lstStyle/>
          <a:p>
            <a:pPr algn="just">
              <a:lnSpc>
                <a:spcPct val="110000"/>
              </a:lnSpc>
              <a:spcBef>
                <a:spcPts val="0"/>
              </a:spcBef>
            </a:pPr>
            <a:r>
              <a:rPr lang="en-ZA" sz="2000" dirty="0" smtClean="0">
                <a:latin typeface="Tw Cen MT" panose="020B0602020104020603" pitchFamily="34" charset="0"/>
                <a:cs typeface="Arial" panose="020B0604020202020204" pitchFamily="34" charset="0"/>
              </a:rPr>
              <a:t>The Department of Public Service and Administration’s  2020 – 2025 Strategic Plan and 2020/21 Annual Performance Plan (APP) were tabled in Parliament in April 2020.</a:t>
            </a:r>
          </a:p>
          <a:p>
            <a:pPr algn="just">
              <a:lnSpc>
                <a:spcPct val="110000"/>
              </a:lnSpc>
              <a:spcBef>
                <a:spcPts val="0"/>
              </a:spcBef>
            </a:pPr>
            <a:endParaRPr lang="en-ZA" sz="2000" dirty="0">
              <a:latin typeface="Tw Cen MT" panose="020B0602020104020603" pitchFamily="34" charset="0"/>
              <a:cs typeface="Arial" panose="020B0604020202020204" pitchFamily="34" charset="0"/>
            </a:endParaRPr>
          </a:p>
          <a:p>
            <a:pPr algn="just">
              <a:lnSpc>
                <a:spcPct val="110000"/>
              </a:lnSpc>
              <a:spcBef>
                <a:spcPts val="0"/>
              </a:spcBef>
            </a:pPr>
            <a:r>
              <a:rPr lang="en-ZA" sz="2000" dirty="0" smtClean="0">
                <a:latin typeface="Tw Cen MT" panose="020B0602020104020603" pitchFamily="34" charset="0"/>
                <a:cs typeface="Arial" panose="020B0604020202020204" pitchFamily="34" charset="0"/>
              </a:rPr>
              <a:t>Both the Strategic Plan and APP are informed by and aligned to the Priority 1 (one) “</a:t>
            </a:r>
            <a:r>
              <a:rPr lang="en-ZA" sz="2000" b="1" i="1" dirty="0">
                <a:solidFill>
                  <a:srgbClr val="D56306"/>
                </a:solidFill>
                <a:latin typeface="Tw Cen MT" panose="020B0602020104020603" pitchFamily="34" charset="0"/>
              </a:rPr>
              <a:t>Building a Capable, Ethical </a:t>
            </a:r>
            <a:r>
              <a:rPr lang="en-ZA" sz="2000" b="1" i="1" dirty="0" smtClean="0">
                <a:solidFill>
                  <a:srgbClr val="D56306"/>
                </a:solidFill>
                <a:latin typeface="Tw Cen MT" panose="020B0602020104020603" pitchFamily="34" charset="0"/>
              </a:rPr>
              <a:t>and Developmental State”</a:t>
            </a:r>
            <a:r>
              <a:rPr lang="en-ZA" sz="2000" b="1" i="1" dirty="0" smtClean="0">
                <a:solidFill>
                  <a:srgbClr val="D56306"/>
                </a:solidFill>
                <a:latin typeface="Tw Cen MT" panose="020B0602020104020603" pitchFamily="34" charset="0"/>
                <a:cs typeface="Arial" panose="020B0604020202020204" pitchFamily="34" charset="0"/>
              </a:rPr>
              <a:t> </a:t>
            </a:r>
            <a:r>
              <a:rPr lang="en-ZA" sz="2000" dirty="0" smtClean="0">
                <a:latin typeface="Tw Cen MT" panose="020B0602020104020603" pitchFamily="34" charset="0"/>
                <a:cs typeface="Arial" panose="020B0604020202020204" pitchFamily="34" charset="0"/>
              </a:rPr>
              <a:t>of the 2019 – 2024 Medium Term Strategic Framework (MTSF) and the DPSA’s policy related priorities.</a:t>
            </a:r>
          </a:p>
          <a:p>
            <a:pPr marL="0" indent="0" algn="just">
              <a:lnSpc>
                <a:spcPct val="110000"/>
              </a:lnSpc>
              <a:spcBef>
                <a:spcPts val="0"/>
              </a:spcBef>
              <a:buNone/>
            </a:pPr>
            <a:endParaRPr lang="en-ZA" sz="2000" dirty="0">
              <a:latin typeface="Tw Cen MT" panose="020B0602020104020603" pitchFamily="34" charset="0"/>
              <a:cs typeface="Arial" panose="020B0604020202020204" pitchFamily="34" charset="0"/>
            </a:endParaRPr>
          </a:p>
          <a:p>
            <a:pPr algn="just">
              <a:lnSpc>
                <a:spcPct val="110000"/>
              </a:lnSpc>
              <a:spcBef>
                <a:spcPts val="0"/>
              </a:spcBef>
            </a:pPr>
            <a:r>
              <a:rPr lang="en-US" sz="2000" dirty="0" smtClean="0">
                <a:latin typeface="Tw Cen MT" panose="020B0602020104020603" pitchFamily="34" charset="0"/>
                <a:cs typeface="Arial" panose="020B0604020202020204" pitchFamily="34" charset="0"/>
              </a:rPr>
              <a:t>For the </a:t>
            </a:r>
            <a:r>
              <a:rPr lang="en-US" sz="2000" b="1" dirty="0" smtClean="0">
                <a:latin typeface="Tw Cen MT" panose="020B0602020104020603" pitchFamily="34" charset="0"/>
                <a:cs typeface="Arial" panose="020B0604020202020204" pitchFamily="34" charset="0"/>
              </a:rPr>
              <a:t>2020/21 financial year</a:t>
            </a:r>
            <a:r>
              <a:rPr lang="en-US" sz="2000" dirty="0" smtClean="0">
                <a:latin typeface="Tw Cen MT" panose="020B0602020104020603" pitchFamily="34" charset="0"/>
                <a:cs typeface="Arial" panose="020B0604020202020204" pitchFamily="34" charset="0"/>
              </a:rPr>
              <a:t>, the Department has </a:t>
            </a:r>
            <a:r>
              <a:rPr lang="en-US" sz="2000" b="1" dirty="0" smtClean="0">
                <a:latin typeface="Tw Cen MT" panose="020B0602020104020603" pitchFamily="34" charset="0"/>
                <a:cs typeface="Arial" panose="020B0604020202020204" pitchFamily="34" charset="0"/>
              </a:rPr>
              <a:t>32 annual targets</a:t>
            </a:r>
            <a:r>
              <a:rPr lang="en-US" sz="2000" dirty="0" smtClean="0">
                <a:latin typeface="Tw Cen MT" panose="020B0602020104020603" pitchFamily="34" charset="0"/>
                <a:cs typeface="Arial" panose="020B0604020202020204" pitchFamily="34" charset="0"/>
              </a:rPr>
              <a:t> in the APP as compared to </a:t>
            </a:r>
            <a:r>
              <a:rPr lang="en-US" sz="2000" b="1" dirty="0" smtClean="0">
                <a:latin typeface="Tw Cen MT" panose="020B0602020104020603" pitchFamily="34" charset="0"/>
                <a:cs typeface="Arial" panose="020B0604020202020204" pitchFamily="34" charset="0"/>
              </a:rPr>
              <a:t>35 annual targets in the 2019/20 financial year.</a:t>
            </a:r>
          </a:p>
          <a:p>
            <a:pPr marL="0" indent="0" algn="just">
              <a:lnSpc>
                <a:spcPct val="110000"/>
              </a:lnSpc>
              <a:spcBef>
                <a:spcPts val="0"/>
              </a:spcBef>
              <a:buNone/>
            </a:pPr>
            <a:endParaRPr lang="en-US" sz="2000" dirty="0" smtClean="0">
              <a:latin typeface="Tw Cen MT" panose="020B0602020104020603" pitchFamily="34" charset="0"/>
              <a:cs typeface="Arial" panose="020B0604020202020204" pitchFamily="34" charset="0"/>
            </a:endParaRPr>
          </a:p>
          <a:p>
            <a:pPr algn="just">
              <a:lnSpc>
                <a:spcPct val="110000"/>
              </a:lnSpc>
              <a:spcBef>
                <a:spcPts val="0"/>
              </a:spcBef>
            </a:pPr>
            <a:r>
              <a:rPr lang="en-US" sz="2000" dirty="0" smtClean="0">
                <a:latin typeface="Tw Cen MT" panose="020B0602020104020603" pitchFamily="34" charset="0"/>
                <a:cs typeface="Arial" panose="020B0604020202020204" pitchFamily="34" charset="0"/>
              </a:rPr>
              <a:t>Of the 32 annual targets, </a:t>
            </a:r>
            <a:r>
              <a:rPr lang="en-US" sz="2000" b="1" dirty="0" smtClean="0">
                <a:latin typeface="Tw Cen MT" panose="020B0602020104020603" pitchFamily="34" charset="0"/>
                <a:cs typeface="Arial" panose="020B0604020202020204" pitchFamily="34" charset="0"/>
              </a:rPr>
              <a:t>12 (38%) targets are derived from the 2019 – 2024 Medium Term Strategic Framework </a:t>
            </a:r>
            <a:r>
              <a:rPr lang="en-US" sz="2000" dirty="0" smtClean="0">
                <a:latin typeface="Tw Cen MT" panose="020B0602020104020603" pitchFamily="34" charset="0"/>
                <a:cs typeface="Arial" panose="020B0604020202020204" pitchFamily="34" charset="0"/>
              </a:rPr>
              <a:t>and the other targets are in line with the Minister’s priorities as well as the Department’s mandate and policy priorities.</a:t>
            </a:r>
          </a:p>
          <a:p>
            <a:pPr>
              <a:lnSpc>
                <a:spcPct val="110000"/>
              </a:lnSpc>
              <a:spcBef>
                <a:spcPts val="0"/>
              </a:spcBef>
            </a:pPr>
            <a:endParaRPr lang="en-ZA" sz="2000" dirty="0" smtClean="0">
              <a:latin typeface="Tw Cen MT" panose="020B0602020104020603" pitchFamily="34" charset="0"/>
            </a:endParaRPr>
          </a:p>
        </p:txBody>
      </p:sp>
      <p:sp>
        <p:nvSpPr>
          <p:cNvPr id="4" name="Slide Number Placeholder 3"/>
          <p:cNvSpPr>
            <a:spLocks noGrp="1"/>
          </p:cNvSpPr>
          <p:nvPr>
            <p:ph type="sldNum" sz="quarter" idx="12"/>
          </p:nvPr>
        </p:nvSpPr>
        <p:spPr/>
        <p:txBody>
          <a:bodyPr/>
          <a:lstStyle/>
          <a:p>
            <a:pPr>
              <a:defRPr/>
            </a:pPr>
            <a:fld id="{4DE96417-4ADB-4B1E-9DF8-F791D7DFC93B}" type="slidenum">
              <a:rPr lang="en-GB" sz="4000" b="1" smtClean="0"/>
              <a:pPr>
                <a:defRPr/>
              </a:pPr>
              <a:t>3</a:t>
            </a:fld>
            <a:endParaRPr lang="en-GB" sz="4000" b="1" dirty="0"/>
          </a:p>
        </p:txBody>
      </p:sp>
      <p:sp>
        <p:nvSpPr>
          <p:cNvPr id="5" name="Title 1"/>
          <p:cNvSpPr>
            <a:spLocks noGrp="1"/>
          </p:cNvSpPr>
          <p:nvPr>
            <p:ph type="title"/>
          </p:nvPr>
        </p:nvSpPr>
        <p:spPr>
          <a:xfrm>
            <a:off x="0" y="0"/>
            <a:ext cx="10457688" cy="969817"/>
          </a:xfr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5"/>
          </a:lnRef>
          <a:fillRef idx="1003">
            <a:schemeClr val="lt2"/>
          </a:fillRef>
          <a:effectRef idx="2">
            <a:schemeClr val="accent5"/>
          </a:effectRef>
          <a:fontRef idx="minor">
            <a:schemeClr val="lt1"/>
          </a:fontRef>
        </p:style>
        <p:txBody>
          <a:bodyPr>
            <a:normAutofit/>
          </a:bodyPr>
          <a:lstStyle/>
          <a:p>
            <a:pPr algn="ctr"/>
            <a:r>
              <a:rPr lang="en-US" sz="2800" b="1" dirty="0" smtClean="0">
                <a:solidFill>
                  <a:schemeClr val="accent3">
                    <a:lumMod val="75000"/>
                  </a:schemeClr>
                </a:solidFill>
              </a:rPr>
              <a:t>  </a:t>
            </a:r>
            <a:br>
              <a:rPr lang="en-US" sz="2800" b="1" dirty="0" smtClean="0">
                <a:solidFill>
                  <a:schemeClr val="accent3">
                    <a:lumMod val="75000"/>
                  </a:schemeClr>
                </a:solidFill>
              </a:rPr>
            </a:br>
            <a:r>
              <a:rPr lang="en-US" sz="3200" b="1" dirty="0">
                <a:solidFill>
                  <a:schemeClr val="accent3">
                    <a:lumMod val="75000"/>
                  </a:schemeClr>
                </a:solidFill>
                <a:latin typeface="Tw Cen MT" panose="020B0602020104020603" pitchFamily="34" charset="0"/>
                <a:cs typeface="Arial" panose="020B0604020202020204" pitchFamily="34" charset="0"/>
              </a:rPr>
              <a:t> INTRODUCTION</a:t>
            </a:r>
            <a:endParaRPr lang="en-ZA" sz="3200" b="1" dirty="0">
              <a:solidFill>
                <a:schemeClr val="accent3">
                  <a:lumMod val="75000"/>
                </a:schemeClr>
              </a:solidFill>
              <a:latin typeface="Tw Cen MT" panose="020B0602020104020603" pitchFamily="34" charset="0"/>
              <a:cs typeface="Arial" panose="020B0604020202020204" pitchFamily="34" charset="0"/>
            </a:endParaRPr>
          </a:p>
        </p:txBody>
      </p:sp>
    </p:spTree>
    <p:extLst>
      <p:ext uri="{BB962C8B-B14F-4D97-AF65-F5344CB8AC3E}">
        <p14:creationId xmlns:p14="http://schemas.microsoft.com/office/powerpoint/2010/main" val="2826151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969816"/>
            <a:ext cx="12192000" cy="5888183"/>
          </a:xfrm>
          <a:solidFill>
            <a:schemeClr val="tx1">
              <a:lumMod val="95000"/>
            </a:schemeClr>
          </a:solidFill>
        </p:spPr>
        <p:txBody>
          <a:bodyPr>
            <a:normAutofit/>
          </a:bodyPr>
          <a:lstStyle/>
          <a:p>
            <a:pPr fontAlgn="ctr">
              <a:lnSpc>
                <a:spcPct val="120000"/>
              </a:lnSpc>
              <a:spcBef>
                <a:spcPts val="0"/>
              </a:spcBef>
            </a:pPr>
            <a:r>
              <a:rPr lang="en-ZA" sz="2000" dirty="0">
                <a:latin typeface="Tw Cen MT" panose="020B0602020104020603" pitchFamily="34" charset="0"/>
              </a:rPr>
              <a:t>The DPSA draws its mandate from;</a:t>
            </a:r>
          </a:p>
          <a:p>
            <a:pPr marL="0" indent="0" fontAlgn="ctr">
              <a:lnSpc>
                <a:spcPct val="120000"/>
              </a:lnSpc>
              <a:spcBef>
                <a:spcPts val="0"/>
              </a:spcBef>
              <a:buNone/>
            </a:pPr>
            <a:endParaRPr lang="en-ZA" sz="2000" dirty="0">
              <a:solidFill>
                <a:srgbClr val="D56306"/>
              </a:solidFill>
              <a:latin typeface="Tw Cen MT" panose="020B0602020104020603" pitchFamily="34" charset="0"/>
            </a:endParaRPr>
          </a:p>
          <a:p>
            <a:pPr marL="914400" lvl="1" indent="-457200" fontAlgn="ctr">
              <a:lnSpc>
                <a:spcPct val="120000"/>
              </a:lnSpc>
              <a:buFont typeface="+mj-lt"/>
              <a:buAutoNum type="arabicParenR"/>
            </a:pPr>
            <a:r>
              <a:rPr lang="en-ZA" dirty="0">
                <a:solidFill>
                  <a:srgbClr val="D56306"/>
                </a:solidFill>
                <a:latin typeface="Tw Cen MT" panose="020B0602020104020603" pitchFamily="34" charset="0"/>
              </a:rPr>
              <a:t>Section 197 (1) and (2) of the Constitution, </a:t>
            </a:r>
          </a:p>
          <a:p>
            <a:pPr marL="914400" lvl="1" indent="-457200" fontAlgn="ctr">
              <a:lnSpc>
                <a:spcPct val="120000"/>
              </a:lnSpc>
              <a:buFont typeface="+mj-lt"/>
              <a:buAutoNum type="arabicParenR"/>
            </a:pPr>
            <a:r>
              <a:rPr lang="en-ZA" dirty="0">
                <a:solidFill>
                  <a:srgbClr val="D56306"/>
                </a:solidFill>
                <a:latin typeface="Tw Cen MT" panose="020B0602020104020603" pitchFamily="34" charset="0"/>
              </a:rPr>
              <a:t>Public Service Act, </a:t>
            </a:r>
            <a:r>
              <a:rPr lang="en-ZA" b="1" dirty="0">
                <a:solidFill>
                  <a:srgbClr val="D56306"/>
                </a:solidFill>
                <a:latin typeface="Tw Cen MT" panose="020B0602020104020603" pitchFamily="34" charset="0"/>
              </a:rPr>
              <a:t>1994</a:t>
            </a:r>
            <a:r>
              <a:rPr lang="en-ZA" dirty="0">
                <a:solidFill>
                  <a:srgbClr val="D56306"/>
                </a:solidFill>
                <a:latin typeface="Tw Cen MT" panose="020B0602020104020603" pitchFamily="34" charset="0"/>
              </a:rPr>
              <a:t> </a:t>
            </a:r>
          </a:p>
          <a:p>
            <a:pPr marL="914400" lvl="1" indent="-457200" fontAlgn="ctr">
              <a:lnSpc>
                <a:spcPct val="120000"/>
              </a:lnSpc>
              <a:buFont typeface="+mj-lt"/>
              <a:buAutoNum type="arabicParenR"/>
            </a:pPr>
            <a:r>
              <a:rPr lang="en-ZA" dirty="0">
                <a:solidFill>
                  <a:srgbClr val="D56306"/>
                </a:solidFill>
                <a:latin typeface="Tw Cen MT" panose="020B0602020104020603" pitchFamily="34" charset="0"/>
              </a:rPr>
              <a:t>Public Administration Management Act ( PAMA), 2014</a:t>
            </a:r>
          </a:p>
          <a:p>
            <a:pPr marL="0" indent="0">
              <a:lnSpc>
                <a:spcPct val="110000"/>
              </a:lnSpc>
              <a:spcBef>
                <a:spcPts val="0"/>
              </a:spcBef>
              <a:buNone/>
            </a:pPr>
            <a:endParaRPr lang="en-ZA" sz="2000" dirty="0" smtClean="0">
              <a:solidFill>
                <a:srgbClr val="D56306"/>
              </a:solidFill>
              <a:latin typeface="Tw Cen MT" panose="020B0602020104020603" pitchFamily="34" charset="0"/>
            </a:endParaRPr>
          </a:p>
        </p:txBody>
      </p:sp>
      <p:sp>
        <p:nvSpPr>
          <p:cNvPr id="4" name="Slide Number Placeholder 3"/>
          <p:cNvSpPr>
            <a:spLocks noGrp="1"/>
          </p:cNvSpPr>
          <p:nvPr>
            <p:ph type="sldNum" sz="quarter" idx="12"/>
          </p:nvPr>
        </p:nvSpPr>
        <p:spPr/>
        <p:txBody>
          <a:bodyPr/>
          <a:lstStyle/>
          <a:p>
            <a:pPr>
              <a:defRPr/>
            </a:pPr>
            <a:fld id="{4DE96417-4ADB-4B1E-9DF8-F791D7DFC93B}" type="slidenum">
              <a:rPr lang="en-GB" sz="4000" b="1" smtClean="0"/>
              <a:pPr>
                <a:defRPr/>
              </a:pPr>
              <a:t>4</a:t>
            </a:fld>
            <a:endParaRPr lang="en-GB" sz="4000" b="1" dirty="0"/>
          </a:p>
        </p:txBody>
      </p:sp>
      <p:sp>
        <p:nvSpPr>
          <p:cNvPr id="5" name="Title 1"/>
          <p:cNvSpPr>
            <a:spLocks noGrp="1"/>
          </p:cNvSpPr>
          <p:nvPr>
            <p:ph type="title"/>
          </p:nvPr>
        </p:nvSpPr>
        <p:spPr>
          <a:xfrm>
            <a:off x="0" y="0"/>
            <a:ext cx="10457688" cy="969817"/>
          </a:xfr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5"/>
          </a:lnRef>
          <a:fillRef idx="1003">
            <a:schemeClr val="lt2"/>
          </a:fillRef>
          <a:effectRef idx="2">
            <a:schemeClr val="accent5"/>
          </a:effectRef>
          <a:fontRef idx="minor">
            <a:schemeClr val="lt1"/>
          </a:fontRef>
        </p:style>
        <p:txBody>
          <a:bodyPr>
            <a:normAutofit/>
          </a:bodyPr>
          <a:lstStyle/>
          <a:p>
            <a:pPr algn="ctr"/>
            <a:r>
              <a:rPr lang="en-US" sz="2800" b="1" dirty="0" smtClean="0">
                <a:solidFill>
                  <a:schemeClr val="accent3">
                    <a:lumMod val="75000"/>
                  </a:schemeClr>
                </a:solidFill>
              </a:rPr>
              <a:t>  </a:t>
            </a:r>
            <a:br>
              <a:rPr lang="en-US" sz="2800" b="1" dirty="0" smtClean="0">
                <a:solidFill>
                  <a:schemeClr val="accent3">
                    <a:lumMod val="75000"/>
                  </a:schemeClr>
                </a:solidFill>
              </a:rPr>
            </a:br>
            <a:r>
              <a:rPr lang="en-US" sz="3200" b="1" dirty="0">
                <a:solidFill>
                  <a:schemeClr val="accent3">
                    <a:lumMod val="75000"/>
                  </a:schemeClr>
                </a:solidFill>
                <a:latin typeface="Tw Cen MT" panose="020B0602020104020603" pitchFamily="34" charset="0"/>
                <a:cs typeface="Arial" panose="020B0604020202020204" pitchFamily="34" charset="0"/>
              </a:rPr>
              <a:t> </a:t>
            </a:r>
            <a:r>
              <a:rPr lang="en-US" sz="3200" b="1" dirty="0">
                <a:solidFill>
                  <a:schemeClr val="accent3">
                    <a:lumMod val="75000"/>
                  </a:schemeClr>
                </a:solidFill>
                <a:latin typeface="Tw Cen MT" panose="020B0602020104020603" pitchFamily="34" charset="0"/>
              </a:rPr>
              <a:t>CONSTITUTIONAL AND LEGISLATIVE MANDATES </a:t>
            </a:r>
            <a:r>
              <a:rPr lang="en-US" sz="3200" b="1" dirty="0" smtClean="0">
                <a:solidFill>
                  <a:schemeClr val="accent3">
                    <a:lumMod val="75000"/>
                  </a:schemeClr>
                </a:solidFill>
                <a:latin typeface="Tw Cen MT" panose="020B0602020104020603" pitchFamily="34" charset="0"/>
              </a:rPr>
              <a:t>(1)</a:t>
            </a:r>
            <a:endParaRPr lang="en-ZA" sz="3200" b="1" dirty="0">
              <a:solidFill>
                <a:schemeClr val="accent3">
                  <a:lumMod val="75000"/>
                </a:schemeClr>
              </a:solidFill>
              <a:latin typeface="Tw Cen MT" panose="020B0602020104020603" pitchFamily="34" charset="0"/>
              <a:cs typeface="Arial" panose="020B0604020202020204" pitchFamily="34" charset="0"/>
            </a:endParaRPr>
          </a:p>
        </p:txBody>
      </p:sp>
    </p:spTree>
    <p:extLst>
      <p:ext uri="{BB962C8B-B14F-4D97-AF65-F5344CB8AC3E}">
        <p14:creationId xmlns:p14="http://schemas.microsoft.com/office/powerpoint/2010/main" val="3081718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248"/>
            <a:ext cx="12037802" cy="4626847"/>
          </a:xfrm>
        </p:spPr>
        <p:txBody>
          <a:bodyPr>
            <a:normAutofit/>
          </a:bodyPr>
          <a:lstStyle/>
          <a:p>
            <a:pPr marL="0" indent="0">
              <a:buSzPct val="100000"/>
              <a:buNone/>
            </a:pPr>
            <a:endParaRPr lang="en-US" sz="800" u="sng" dirty="0">
              <a:latin typeface="Tw Cen MT" panose="020B0602020104020603" pitchFamily="34" charset="0"/>
            </a:endParaRPr>
          </a:p>
          <a:p>
            <a:pPr marL="0" indent="0">
              <a:buSzPct val="100000"/>
              <a:buNone/>
            </a:pPr>
            <a:endParaRPr lang="en-US" sz="1600" u="sng" dirty="0">
              <a:latin typeface="Tw Cen MT" panose="020B0602020104020603" pitchFamily="34" charset="0"/>
            </a:endParaRPr>
          </a:p>
          <a:p>
            <a:pPr marL="82296" indent="0" algn="just">
              <a:buNone/>
            </a:pPr>
            <a:endParaRPr lang="en-US" sz="2000" dirty="0" smtClean="0">
              <a:latin typeface="Tw Cen MT" panose="020B0602020104020603" pitchFamily="34" charset="0"/>
            </a:endParaRPr>
          </a:p>
          <a:p>
            <a:pPr>
              <a:buNone/>
            </a:pPr>
            <a:endParaRPr lang="en-US" dirty="0" smtClean="0"/>
          </a:p>
          <a:p>
            <a:endParaRPr lang="en-US" sz="1800" dirty="0"/>
          </a:p>
        </p:txBody>
      </p:sp>
      <p:sp>
        <p:nvSpPr>
          <p:cNvPr id="4" name="Slide Number Placeholder 3"/>
          <p:cNvSpPr>
            <a:spLocks noGrp="1"/>
          </p:cNvSpPr>
          <p:nvPr>
            <p:ph type="sldNum" sz="quarter" idx="12"/>
          </p:nvPr>
        </p:nvSpPr>
        <p:spPr/>
        <p:txBody>
          <a:bodyPr/>
          <a:lstStyle/>
          <a:p>
            <a:pPr>
              <a:defRPr/>
            </a:pPr>
            <a:fld id="{4DE96417-4ADB-4B1E-9DF8-F791D7DFC93B}" type="slidenum">
              <a:rPr lang="en-GB" sz="4000" b="1" smtClean="0"/>
              <a:pPr>
                <a:defRPr/>
              </a:pPr>
              <a:t>5</a:t>
            </a:fld>
            <a:endParaRPr lang="en-GB" sz="4000" b="1" dirty="0"/>
          </a:p>
        </p:txBody>
      </p:sp>
      <p:sp>
        <p:nvSpPr>
          <p:cNvPr id="5" name="Title 1"/>
          <p:cNvSpPr>
            <a:spLocks noGrp="1"/>
          </p:cNvSpPr>
          <p:nvPr>
            <p:ph type="title"/>
          </p:nvPr>
        </p:nvSpPr>
        <p:spPr>
          <a:xfrm>
            <a:off x="0" y="0"/>
            <a:ext cx="10457688" cy="918874"/>
          </a:xfr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5"/>
          </a:lnRef>
          <a:fillRef idx="1003">
            <a:schemeClr val="lt2"/>
          </a:fillRef>
          <a:effectRef idx="2">
            <a:schemeClr val="accent5"/>
          </a:effectRef>
          <a:fontRef idx="minor">
            <a:schemeClr val="lt1"/>
          </a:fontRef>
        </p:style>
        <p:txBody>
          <a:bodyPr>
            <a:normAutofit/>
          </a:bodyPr>
          <a:lstStyle/>
          <a:p>
            <a:pPr algn="ctr"/>
            <a:r>
              <a:rPr lang="en-US" sz="2800" b="1" dirty="0" smtClean="0">
                <a:solidFill>
                  <a:schemeClr val="accent3">
                    <a:lumMod val="75000"/>
                  </a:schemeClr>
                </a:solidFill>
                <a:latin typeface="Tw Cen MT" panose="020B0602020104020603" pitchFamily="34" charset="0"/>
              </a:rPr>
              <a:t/>
            </a:r>
            <a:br>
              <a:rPr lang="en-US" sz="2800" b="1" dirty="0" smtClean="0">
                <a:solidFill>
                  <a:schemeClr val="accent3">
                    <a:lumMod val="75000"/>
                  </a:schemeClr>
                </a:solidFill>
                <a:latin typeface="Tw Cen MT" panose="020B0602020104020603" pitchFamily="34" charset="0"/>
              </a:rPr>
            </a:br>
            <a:r>
              <a:rPr lang="en-US" sz="3200" b="1" dirty="0" smtClean="0">
                <a:solidFill>
                  <a:schemeClr val="accent3">
                    <a:lumMod val="75000"/>
                  </a:schemeClr>
                </a:solidFill>
                <a:latin typeface="Tw Cen MT" panose="020B0602020104020603" pitchFamily="34" charset="0"/>
              </a:rPr>
              <a:t>CONSTITUTIONAL AND LEGISLATIVE MANDATES (2)</a:t>
            </a:r>
            <a:endParaRPr lang="en-ZA" sz="3200" b="1" dirty="0">
              <a:solidFill>
                <a:schemeClr val="accent3">
                  <a:lumMod val="75000"/>
                </a:schemeClr>
              </a:solidFill>
              <a:latin typeface="Tw Cen MT" panose="020B0602020104020603" pitchFamily="34" charset="0"/>
            </a:endParaRPr>
          </a:p>
        </p:txBody>
      </p:sp>
      <p:sp>
        <p:nvSpPr>
          <p:cNvPr id="7" name="Rectangle 6"/>
          <p:cNvSpPr/>
          <p:nvPr/>
        </p:nvSpPr>
        <p:spPr>
          <a:xfrm>
            <a:off x="180108" y="1066248"/>
            <a:ext cx="11857693" cy="3145476"/>
          </a:xfrm>
          <a:prstGeom prst="rect">
            <a:avLst/>
          </a:prstGeom>
        </p:spPr>
        <p:txBody>
          <a:bodyPr wrap="square">
            <a:spAutoFit/>
          </a:bodyPr>
          <a:lstStyle/>
          <a:p>
            <a:pPr>
              <a:lnSpc>
                <a:spcPct val="110000"/>
              </a:lnSpc>
            </a:pPr>
            <a:r>
              <a:rPr lang="en-ZA" sz="1600" b="1" dirty="0">
                <a:solidFill>
                  <a:schemeClr val="bg1">
                    <a:lumMod val="65000"/>
                    <a:lumOff val="35000"/>
                  </a:schemeClr>
                </a:solidFill>
                <a:latin typeface="Tw Cen MT" panose="020B0602020104020603" pitchFamily="34" charset="0"/>
              </a:rPr>
              <a:t>According to Chapter 10 (Section 195 [1] of the Constitution of the Republic of South </a:t>
            </a:r>
            <a:r>
              <a:rPr lang="en-ZA" sz="1600" b="1" dirty="0" smtClean="0">
                <a:solidFill>
                  <a:schemeClr val="bg1">
                    <a:lumMod val="65000"/>
                    <a:lumOff val="35000"/>
                  </a:schemeClr>
                </a:solidFill>
                <a:latin typeface="Tw Cen MT" panose="020B0602020104020603" pitchFamily="34" charset="0"/>
              </a:rPr>
              <a:t>Africa,</a:t>
            </a:r>
          </a:p>
          <a:p>
            <a:pPr>
              <a:lnSpc>
                <a:spcPct val="110000"/>
              </a:lnSpc>
            </a:pPr>
            <a:endParaRPr lang="en-ZA" sz="1600" dirty="0" smtClean="0">
              <a:solidFill>
                <a:schemeClr val="bg1">
                  <a:lumMod val="65000"/>
                  <a:lumOff val="35000"/>
                </a:schemeClr>
              </a:solidFill>
              <a:latin typeface="Tw Cen MT" panose="020B0602020104020603" pitchFamily="34" charset="0"/>
            </a:endParaRPr>
          </a:p>
          <a:p>
            <a:pPr marL="342900" indent="-342900" algn="just">
              <a:lnSpc>
                <a:spcPct val="110000"/>
              </a:lnSpc>
              <a:buFont typeface="Arial" panose="020B0604020202020204" pitchFamily="34" charset="0"/>
              <a:buChar char="•"/>
            </a:pPr>
            <a:r>
              <a:rPr lang="en-ZA" sz="1600" dirty="0" smtClean="0">
                <a:solidFill>
                  <a:schemeClr val="bg1">
                    <a:lumMod val="65000"/>
                    <a:lumOff val="35000"/>
                  </a:schemeClr>
                </a:solidFill>
                <a:latin typeface="Tw Cen MT" panose="020B0602020104020603" pitchFamily="34" charset="0"/>
              </a:rPr>
              <a:t>within </a:t>
            </a:r>
            <a:r>
              <a:rPr lang="en-ZA" sz="1600" dirty="0">
                <a:solidFill>
                  <a:schemeClr val="bg1">
                    <a:lumMod val="65000"/>
                    <a:lumOff val="35000"/>
                  </a:schemeClr>
                </a:solidFill>
                <a:latin typeface="Tw Cen MT" panose="020B0602020104020603" pitchFamily="34" charset="0"/>
              </a:rPr>
              <a:t>public administration there is a Public Service for the Republic, which must function, and be structured, in terms of national legislation, and which must loyally execute the lawful policies of the government of the day. The terms and conditions of employment in the Public Service must be regulated by national legislation. Employees are entitled to a fair pension as regulated by national legislation. </a:t>
            </a:r>
            <a:endParaRPr lang="en-ZA" sz="1600" dirty="0" smtClean="0">
              <a:solidFill>
                <a:schemeClr val="bg1">
                  <a:lumMod val="65000"/>
                  <a:lumOff val="35000"/>
                </a:schemeClr>
              </a:solidFill>
              <a:latin typeface="Tw Cen MT" panose="020B0602020104020603" pitchFamily="34" charset="0"/>
            </a:endParaRPr>
          </a:p>
          <a:p>
            <a:pPr marL="342900" indent="-342900" algn="just">
              <a:lnSpc>
                <a:spcPct val="110000"/>
              </a:lnSpc>
              <a:buFont typeface="Arial" panose="020B0604020202020204" pitchFamily="34" charset="0"/>
              <a:buChar char="•"/>
            </a:pPr>
            <a:endParaRPr lang="en-ZA" sz="1600" dirty="0" smtClean="0">
              <a:solidFill>
                <a:schemeClr val="bg1">
                  <a:lumMod val="65000"/>
                  <a:lumOff val="35000"/>
                </a:schemeClr>
              </a:solidFill>
              <a:latin typeface="Tw Cen MT" panose="020B0602020104020603" pitchFamily="34" charset="0"/>
            </a:endParaRPr>
          </a:p>
          <a:p>
            <a:pPr marL="342900" indent="-342900" algn="just">
              <a:lnSpc>
                <a:spcPct val="110000"/>
              </a:lnSpc>
              <a:buFont typeface="Arial" panose="020B0604020202020204" pitchFamily="34" charset="0"/>
              <a:buChar char="•"/>
            </a:pPr>
            <a:r>
              <a:rPr lang="en-ZA" sz="1600" dirty="0" smtClean="0">
                <a:solidFill>
                  <a:schemeClr val="bg1">
                    <a:lumMod val="65000"/>
                    <a:lumOff val="35000"/>
                  </a:schemeClr>
                </a:solidFill>
                <a:latin typeface="Tw Cen MT" panose="020B0602020104020603" pitchFamily="34" charset="0"/>
              </a:rPr>
              <a:t>public </a:t>
            </a:r>
            <a:r>
              <a:rPr lang="en-ZA" sz="1600" dirty="0">
                <a:solidFill>
                  <a:schemeClr val="bg1">
                    <a:lumMod val="65000"/>
                    <a:lumOff val="35000"/>
                  </a:schemeClr>
                </a:solidFill>
                <a:latin typeface="Tw Cen MT" panose="020B0602020104020603" pitchFamily="34" charset="0"/>
              </a:rPr>
              <a:t>administration </a:t>
            </a:r>
            <a:r>
              <a:rPr lang="en-ZA" sz="1600" dirty="0" smtClean="0">
                <a:solidFill>
                  <a:schemeClr val="bg1">
                    <a:lumMod val="65000"/>
                    <a:lumOff val="35000"/>
                  </a:schemeClr>
                </a:solidFill>
                <a:latin typeface="Tw Cen MT" panose="020B0602020104020603" pitchFamily="34" charset="0"/>
              </a:rPr>
              <a:t>must be </a:t>
            </a:r>
            <a:r>
              <a:rPr lang="en-ZA" sz="1600" dirty="0">
                <a:solidFill>
                  <a:schemeClr val="bg1">
                    <a:lumMod val="65000"/>
                    <a:lumOff val="35000"/>
                  </a:schemeClr>
                </a:solidFill>
                <a:latin typeface="Tw Cen MT" panose="020B0602020104020603" pitchFamily="34" charset="0"/>
              </a:rPr>
              <a:t>governed by the democratic values and principles enshrined in the Constitution, including the following </a:t>
            </a:r>
            <a:r>
              <a:rPr lang="en-ZA" sz="1600" dirty="0" smtClean="0">
                <a:solidFill>
                  <a:schemeClr val="bg1">
                    <a:lumMod val="65000"/>
                    <a:lumOff val="35000"/>
                  </a:schemeClr>
                </a:solidFill>
                <a:latin typeface="Tw Cen MT" panose="020B0602020104020603" pitchFamily="34" charset="0"/>
              </a:rPr>
              <a:t>9 (Nine) principles</a:t>
            </a:r>
            <a:r>
              <a:rPr lang="en-ZA" sz="1600" dirty="0">
                <a:solidFill>
                  <a:schemeClr val="bg1">
                    <a:lumMod val="65000"/>
                    <a:lumOff val="35000"/>
                  </a:schemeClr>
                </a:solidFill>
                <a:latin typeface="Tw Cen MT" panose="020B0602020104020603" pitchFamily="34" charset="0"/>
              </a:rPr>
              <a:t>:</a:t>
            </a:r>
          </a:p>
          <a:p>
            <a:pPr marL="800100" lvl="1" indent="-342900" fontAlgn="ctr">
              <a:lnSpc>
                <a:spcPct val="120000"/>
              </a:lnSpc>
              <a:buFont typeface="Arial" panose="020B0604020202020204" pitchFamily="34" charset="0"/>
              <a:buChar char="•"/>
            </a:pPr>
            <a:endParaRPr lang="en-ZA" sz="2400" dirty="0" smtClean="0">
              <a:solidFill>
                <a:schemeClr val="bg1">
                  <a:lumMod val="65000"/>
                  <a:lumOff val="35000"/>
                </a:schemeClr>
              </a:solidFill>
              <a:latin typeface="Tw Cen MT" panose="020B0602020104020603" pitchFamily="34" charset="0"/>
            </a:endParaRPr>
          </a:p>
          <a:p>
            <a:pPr marL="800100" lvl="1" indent="-342900" fontAlgn="ctr">
              <a:lnSpc>
                <a:spcPct val="120000"/>
              </a:lnSpc>
              <a:buFont typeface="Arial" panose="020B0604020202020204" pitchFamily="34" charset="0"/>
              <a:buChar char="•"/>
            </a:pPr>
            <a:endParaRPr lang="en-ZA" sz="2400" dirty="0">
              <a:solidFill>
                <a:schemeClr val="bg1">
                  <a:lumMod val="65000"/>
                  <a:lumOff val="35000"/>
                </a:schemeClr>
              </a:solidFill>
              <a:latin typeface="Tw Cen MT" panose="020B0602020104020603" pitchFamily="34" charset="0"/>
            </a:endParaRPr>
          </a:p>
        </p:txBody>
      </p:sp>
      <p:pic>
        <p:nvPicPr>
          <p:cNvPr id="6" name="Picture 5"/>
          <p:cNvPicPr>
            <a:picLocks noChangeAspect="1"/>
          </p:cNvPicPr>
          <p:nvPr/>
        </p:nvPicPr>
        <p:blipFill>
          <a:blip r:embed="rId3"/>
          <a:stretch>
            <a:fillRect/>
          </a:stretch>
        </p:blipFill>
        <p:spPr>
          <a:xfrm>
            <a:off x="0" y="3641806"/>
            <a:ext cx="12037801" cy="3216194"/>
          </a:xfrm>
          <a:prstGeom prst="rect">
            <a:avLst/>
          </a:prstGeom>
        </p:spPr>
      </p:pic>
    </p:spTree>
    <p:extLst>
      <p:ext uri="{BB962C8B-B14F-4D97-AF65-F5344CB8AC3E}">
        <p14:creationId xmlns:p14="http://schemas.microsoft.com/office/powerpoint/2010/main" val="1158246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8874"/>
            <a:ext cx="12192000" cy="5939126"/>
          </a:xfrm>
          <a:solidFill>
            <a:schemeClr val="tx1">
              <a:lumMod val="95000"/>
            </a:schemeClr>
          </a:solidFill>
        </p:spPr>
        <p:txBody>
          <a:bodyPr>
            <a:normAutofit/>
          </a:bodyPr>
          <a:lstStyle/>
          <a:p>
            <a:pPr marL="0" indent="0" fontAlgn="ctr">
              <a:lnSpc>
                <a:spcPct val="120000"/>
              </a:lnSpc>
              <a:spcBef>
                <a:spcPts val="0"/>
              </a:spcBef>
              <a:buNone/>
            </a:pPr>
            <a:endParaRPr lang="en-ZA" sz="1900" dirty="0">
              <a:latin typeface="Tw Cen MT" panose="020B0602020104020603" pitchFamily="34" charset="0"/>
            </a:endParaRPr>
          </a:p>
          <a:p>
            <a:pPr fontAlgn="ctr">
              <a:lnSpc>
                <a:spcPct val="120000"/>
              </a:lnSpc>
              <a:spcBef>
                <a:spcPts val="0"/>
              </a:spcBef>
            </a:pPr>
            <a:r>
              <a:rPr lang="en-ZA" sz="1900" dirty="0">
                <a:latin typeface="Tw Cen MT" panose="020B0602020104020603" pitchFamily="34" charset="0"/>
              </a:rPr>
              <a:t>In terms of the </a:t>
            </a:r>
            <a:r>
              <a:rPr lang="en-ZA" sz="1900" b="1" dirty="0">
                <a:latin typeface="Tw Cen MT" panose="020B0602020104020603" pitchFamily="34" charset="0"/>
              </a:rPr>
              <a:t>Public Service Act of </a:t>
            </a:r>
            <a:r>
              <a:rPr lang="en-ZA" sz="1900" b="1" dirty="0" smtClean="0">
                <a:latin typeface="Tw Cen MT" panose="020B0602020104020603" pitchFamily="34" charset="0"/>
              </a:rPr>
              <a:t>1994 </a:t>
            </a:r>
            <a:r>
              <a:rPr lang="en-ZA" sz="1900" dirty="0" smtClean="0">
                <a:latin typeface="Tw Cen MT" panose="020B0602020104020603" pitchFamily="34" charset="0"/>
              </a:rPr>
              <a:t> </a:t>
            </a:r>
            <a:r>
              <a:rPr lang="en-ZA" sz="1900" dirty="0">
                <a:latin typeface="Tw Cen MT" panose="020B0602020104020603" pitchFamily="34" charset="0"/>
              </a:rPr>
              <a:t>the Minister for the Public Service and Administration is responsible for establishing norms and standards relating to</a:t>
            </a:r>
            <a:r>
              <a:rPr lang="en-ZA" sz="1900" dirty="0" smtClean="0">
                <a:latin typeface="Tw Cen MT" panose="020B0602020104020603" pitchFamily="34" charset="0"/>
              </a:rPr>
              <a:t>;</a:t>
            </a:r>
          </a:p>
          <a:p>
            <a:pPr marL="0" indent="0" fontAlgn="ctr">
              <a:lnSpc>
                <a:spcPct val="120000"/>
              </a:lnSpc>
              <a:spcBef>
                <a:spcPts val="0"/>
              </a:spcBef>
              <a:buNone/>
            </a:pPr>
            <a:endParaRPr lang="en-ZA" sz="1900" dirty="0">
              <a:solidFill>
                <a:srgbClr val="C00000"/>
              </a:solidFill>
              <a:latin typeface="Tw Cen MT" panose="020B0602020104020603" pitchFamily="34" charset="0"/>
            </a:endParaRPr>
          </a:p>
          <a:p>
            <a:pPr marL="800100" lvl="1" indent="-342900" fontAlgn="ctr">
              <a:lnSpc>
                <a:spcPct val="120000"/>
              </a:lnSpc>
              <a:spcBef>
                <a:spcPts val="0"/>
              </a:spcBef>
              <a:buFont typeface="+mj-lt"/>
              <a:buAutoNum type="arabicPeriod"/>
            </a:pPr>
            <a:r>
              <a:rPr lang="en-ZA" sz="1900" dirty="0">
                <a:solidFill>
                  <a:schemeClr val="accent3">
                    <a:lumMod val="75000"/>
                  </a:schemeClr>
                </a:solidFill>
                <a:latin typeface="Tw Cen MT" panose="020B0602020104020603" pitchFamily="34" charset="0"/>
              </a:rPr>
              <a:t>The functions of the Public Service;</a:t>
            </a:r>
          </a:p>
          <a:p>
            <a:pPr marL="800100" lvl="1" indent="-342900" fontAlgn="ctr">
              <a:lnSpc>
                <a:spcPct val="120000"/>
              </a:lnSpc>
              <a:spcBef>
                <a:spcPts val="0"/>
              </a:spcBef>
              <a:buFont typeface="+mj-lt"/>
              <a:buAutoNum type="arabicPeriod"/>
            </a:pPr>
            <a:r>
              <a:rPr lang="en-ZA" sz="1900" dirty="0">
                <a:solidFill>
                  <a:schemeClr val="accent3">
                    <a:lumMod val="75000"/>
                  </a:schemeClr>
                </a:solidFill>
                <a:latin typeface="Tw Cen MT" panose="020B0602020104020603" pitchFamily="34" charset="0"/>
              </a:rPr>
              <a:t>The organisational structures and establishments of departments and other organisational and governance arrangements in the Public Service;</a:t>
            </a:r>
          </a:p>
          <a:p>
            <a:pPr marL="800100" lvl="1" indent="-342900" fontAlgn="ctr">
              <a:lnSpc>
                <a:spcPct val="120000"/>
              </a:lnSpc>
              <a:spcBef>
                <a:spcPts val="0"/>
              </a:spcBef>
              <a:buFont typeface="+mj-lt"/>
              <a:buAutoNum type="arabicPeriod"/>
            </a:pPr>
            <a:r>
              <a:rPr lang="en-ZA" sz="1900" dirty="0">
                <a:solidFill>
                  <a:schemeClr val="accent3">
                    <a:lumMod val="75000"/>
                  </a:schemeClr>
                </a:solidFill>
                <a:latin typeface="Tw Cen MT" panose="020B0602020104020603" pitchFamily="34" charset="0"/>
              </a:rPr>
              <a:t>The conditions of service and other employment practices for employees;</a:t>
            </a:r>
          </a:p>
          <a:p>
            <a:pPr marL="800100" lvl="1" indent="-342900" fontAlgn="ctr">
              <a:lnSpc>
                <a:spcPct val="120000"/>
              </a:lnSpc>
              <a:spcBef>
                <a:spcPts val="0"/>
              </a:spcBef>
              <a:buFont typeface="+mj-lt"/>
              <a:buAutoNum type="arabicPeriod"/>
            </a:pPr>
            <a:r>
              <a:rPr lang="en-ZA" sz="1900" dirty="0">
                <a:solidFill>
                  <a:schemeClr val="accent3">
                    <a:lumMod val="75000"/>
                  </a:schemeClr>
                </a:solidFill>
                <a:latin typeface="Tw Cen MT" panose="020B0602020104020603" pitchFamily="34" charset="0"/>
              </a:rPr>
              <a:t>Labour relations in the Public </a:t>
            </a:r>
            <a:r>
              <a:rPr lang="en-ZA" sz="1900" dirty="0" smtClean="0">
                <a:solidFill>
                  <a:schemeClr val="accent3">
                    <a:lumMod val="75000"/>
                  </a:schemeClr>
                </a:solidFill>
                <a:latin typeface="Tw Cen MT" panose="020B0602020104020603" pitchFamily="34" charset="0"/>
              </a:rPr>
              <a:t>Service;</a:t>
            </a:r>
            <a:endParaRPr lang="en-ZA" sz="1900" dirty="0">
              <a:solidFill>
                <a:schemeClr val="accent3">
                  <a:lumMod val="75000"/>
                </a:schemeClr>
              </a:solidFill>
              <a:latin typeface="Tw Cen MT" panose="020B0602020104020603" pitchFamily="34" charset="0"/>
            </a:endParaRPr>
          </a:p>
          <a:p>
            <a:pPr marL="800100" lvl="1" indent="-342900" fontAlgn="ctr">
              <a:lnSpc>
                <a:spcPct val="120000"/>
              </a:lnSpc>
              <a:spcBef>
                <a:spcPts val="0"/>
              </a:spcBef>
              <a:buFont typeface="+mj-lt"/>
              <a:buAutoNum type="arabicPeriod"/>
            </a:pPr>
            <a:r>
              <a:rPr lang="en-ZA" sz="1900" dirty="0">
                <a:solidFill>
                  <a:schemeClr val="accent3">
                    <a:lumMod val="75000"/>
                  </a:schemeClr>
                </a:solidFill>
                <a:latin typeface="Tw Cen MT" panose="020B0602020104020603" pitchFamily="34" charset="0"/>
              </a:rPr>
              <a:t>Health and wellness of employees; </a:t>
            </a:r>
          </a:p>
          <a:p>
            <a:pPr marL="800100" lvl="1" indent="-342900" fontAlgn="ctr">
              <a:lnSpc>
                <a:spcPct val="120000"/>
              </a:lnSpc>
              <a:spcBef>
                <a:spcPts val="0"/>
              </a:spcBef>
              <a:buFont typeface="+mj-lt"/>
              <a:buAutoNum type="arabicPeriod"/>
            </a:pPr>
            <a:r>
              <a:rPr lang="en-ZA" sz="1900" dirty="0">
                <a:solidFill>
                  <a:schemeClr val="accent3">
                    <a:lumMod val="75000"/>
                  </a:schemeClr>
                </a:solidFill>
                <a:latin typeface="Tw Cen MT" panose="020B0602020104020603" pitchFamily="34" charset="0"/>
              </a:rPr>
              <a:t>Information management in the Public Service;</a:t>
            </a:r>
          </a:p>
          <a:p>
            <a:pPr marL="800100" lvl="1" indent="-342900" fontAlgn="ctr">
              <a:lnSpc>
                <a:spcPct val="120000"/>
              </a:lnSpc>
              <a:spcBef>
                <a:spcPts val="0"/>
              </a:spcBef>
              <a:buFont typeface="+mj-lt"/>
              <a:buAutoNum type="arabicPeriod"/>
            </a:pPr>
            <a:r>
              <a:rPr lang="en-ZA" sz="1900" dirty="0">
                <a:solidFill>
                  <a:schemeClr val="accent3">
                    <a:lumMod val="75000"/>
                  </a:schemeClr>
                </a:solidFill>
                <a:latin typeface="Tw Cen MT" panose="020B0602020104020603" pitchFamily="34" charset="0"/>
              </a:rPr>
              <a:t>Electronic government;</a:t>
            </a:r>
          </a:p>
          <a:p>
            <a:pPr marL="800100" lvl="1" indent="-342900" fontAlgn="ctr">
              <a:lnSpc>
                <a:spcPct val="120000"/>
              </a:lnSpc>
              <a:spcBef>
                <a:spcPts val="0"/>
              </a:spcBef>
              <a:buFont typeface="+mj-lt"/>
              <a:buAutoNum type="arabicPeriod"/>
            </a:pPr>
            <a:r>
              <a:rPr lang="en-ZA" sz="1900" dirty="0">
                <a:solidFill>
                  <a:schemeClr val="accent3">
                    <a:lumMod val="75000"/>
                  </a:schemeClr>
                </a:solidFill>
                <a:latin typeface="Tw Cen MT" panose="020B0602020104020603" pitchFamily="34" charset="0"/>
              </a:rPr>
              <a:t>Integrity, ethics, conduct and anti-corruption in the Public Service; and </a:t>
            </a:r>
          </a:p>
          <a:p>
            <a:pPr marL="800100" lvl="1" indent="-342900" fontAlgn="ctr">
              <a:lnSpc>
                <a:spcPct val="120000"/>
              </a:lnSpc>
              <a:spcBef>
                <a:spcPts val="0"/>
              </a:spcBef>
              <a:buFont typeface="+mj-lt"/>
              <a:buAutoNum type="arabicPeriod"/>
            </a:pPr>
            <a:r>
              <a:rPr lang="en-ZA" sz="1900" dirty="0">
                <a:solidFill>
                  <a:schemeClr val="accent3">
                    <a:lumMod val="75000"/>
                  </a:schemeClr>
                </a:solidFill>
                <a:latin typeface="Tw Cen MT" panose="020B0602020104020603" pitchFamily="34" charset="0"/>
              </a:rPr>
              <a:t>Transformation, reform, innovation and any other matter to improve the effectiveness and efficiency of the Public Service and its service delivery to the public. </a:t>
            </a:r>
          </a:p>
          <a:p>
            <a:endParaRPr lang="en-ZA" sz="4000" dirty="0" smtClean="0">
              <a:solidFill>
                <a:schemeClr val="dk1"/>
              </a:solidFill>
              <a:latin typeface="Tw Cen MT" panose="020B0602020104020603" pitchFamily="34" charset="0"/>
            </a:endParaRPr>
          </a:p>
          <a:p>
            <a:endParaRPr lang="en-ZA" sz="4000" dirty="0">
              <a:solidFill>
                <a:schemeClr val="dk1"/>
              </a:solidFill>
              <a:latin typeface="Tw Cen MT" panose="020B0602020104020603" pitchFamily="34" charset="0"/>
            </a:endParaRPr>
          </a:p>
          <a:p>
            <a:pPr marL="0" indent="0" algn="just">
              <a:lnSpc>
                <a:spcPct val="130000"/>
              </a:lnSpc>
              <a:spcBef>
                <a:spcPts val="0"/>
              </a:spcBef>
              <a:buNone/>
            </a:pPr>
            <a:endParaRPr lang="en-ZA" sz="4000" dirty="0">
              <a:latin typeface="Tw Cen MT" panose="020B0602020104020603" pitchFamily="34" charset="0"/>
            </a:endParaRPr>
          </a:p>
          <a:p>
            <a:pPr marL="0" indent="0">
              <a:lnSpc>
                <a:spcPct val="130000"/>
              </a:lnSpc>
              <a:spcBef>
                <a:spcPts val="0"/>
              </a:spcBef>
              <a:buNone/>
            </a:pPr>
            <a:endParaRPr lang="en-ZA" sz="4000" dirty="0">
              <a:latin typeface="Tw Cen MT" panose="020B0602020104020603" pitchFamily="34" charset="0"/>
            </a:endParaRPr>
          </a:p>
          <a:p>
            <a:pPr>
              <a:lnSpc>
                <a:spcPct val="130000"/>
              </a:lnSpc>
              <a:spcBef>
                <a:spcPts val="0"/>
              </a:spcBef>
            </a:pPr>
            <a:endParaRPr lang="en-ZA" sz="6200" dirty="0">
              <a:latin typeface="Tw Cen MT" panose="020B0602020104020603" pitchFamily="34" charset="0"/>
            </a:endParaRPr>
          </a:p>
          <a:p>
            <a:pPr>
              <a:lnSpc>
                <a:spcPct val="130000"/>
              </a:lnSpc>
              <a:spcBef>
                <a:spcPts val="0"/>
              </a:spcBef>
            </a:pPr>
            <a:endParaRPr lang="en-ZA" sz="6200" dirty="0">
              <a:latin typeface="Tw Cen MT" panose="020B0602020104020603" pitchFamily="34" charset="0"/>
            </a:endParaRPr>
          </a:p>
          <a:p>
            <a:pPr>
              <a:lnSpc>
                <a:spcPct val="130000"/>
              </a:lnSpc>
              <a:spcBef>
                <a:spcPts val="0"/>
              </a:spcBef>
            </a:pPr>
            <a:endParaRPr lang="en-ZA" sz="6200" dirty="0">
              <a:latin typeface="Tw Cen MT" panose="020B0602020104020603" pitchFamily="34" charset="0"/>
            </a:endParaRPr>
          </a:p>
          <a:p>
            <a:pPr>
              <a:lnSpc>
                <a:spcPct val="130000"/>
              </a:lnSpc>
              <a:spcBef>
                <a:spcPts val="0"/>
              </a:spcBef>
            </a:pPr>
            <a:endParaRPr lang="en-ZA" sz="6200" dirty="0">
              <a:latin typeface="Tw Cen MT" panose="020B0602020104020603" pitchFamily="34" charset="0"/>
            </a:endParaRPr>
          </a:p>
          <a:p>
            <a:pPr marL="0" indent="0">
              <a:buSzPct val="100000"/>
              <a:buNone/>
            </a:pPr>
            <a:endParaRPr lang="en-US" sz="1600" u="sng" dirty="0">
              <a:latin typeface="Tw Cen MT" panose="020B0602020104020603" pitchFamily="34" charset="0"/>
            </a:endParaRPr>
          </a:p>
          <a:p>
            <a:pPr marL="82296" indent="0" algn="just">
              <a:buNone/>
            </a:pPr>
            <a:endParaRPr lang="en-US" sz="2000" dirty="0" smtClean="0">
              <a:latin typeface="Tw Cen MT" panose="020B0602020104020603" pitchFamily="34" charset="0"/>
            </a:endParaRPr>
          </a:p>
          <a:p>
            <a:pPr>
              <a:buNone/>
            </a:pPr>
            <a:endParaRPr lang="en-US" dirty="0" smtClean="0"/>
          </a:p>
          <a:p>
            <a:endParaRPr lang="en-US" sz="1800" dirty="0"/>
          </a:p>
        </p:txBody>
      </p:sp>
      <p:sp>
        <p:nvSpPr>
          <p:cNvPr id="4" name="Slide Number Placeholder 3"/>
          <p:cNvSpPr>
            <a:spLocks noGrp="1"/>
          </p:cNvSpPr>
          <p:nvPr>
            <p:ph type="sldNum" sz="quarter" idx="12"/>
          </p:nvPr>
        </p:nvSpPr>
        <p:spPr/>
        <p:txBody>
          <a:bodyPr/>
          <a:lstStyle/>
          <a:p>
            <a:pPr>
              <a:defRPr/>
            </a:pPr>
            <a:fld id="{4DE96417-4ADB-4B1E-9DF8-F791D7DFC93B}" type="slidenum">
              <a:rPr lang="en-GB" sz="4000" b="1" smtClean="0"/>
              <a:pPr>
                <a:defRPr/>
              </a:pPr>
              <a:t>6</a:t>
            </a:fld>
            <a:endParaRPr lang="en-GB" sz="4000" b="1" dirty="0"/>
          </a:p>
        </p:txBody>
      </p:sp>
      <p:sp>
        <p:nvSpPr>
          <p:cNvPr id="5" name="Title 1"/>
          <p:cNvSpPr>
            <a:spLocks noGrp="1"/>
          </p:cNvSpPr>
          <p:nvPr>
            <p:ph type="title"/>
          </p:nvPr>
        </p:nvSpPr>
        <p:spPr>
          <a:xfrm>
            <a:off x="0" y="0"/>
            <a:ext cx="10457688" cy="918874"/>
          </a:xfr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5"/>
          </a:lnRef>
          <a:fillRef idx="1003">
            <a:schemeClr val="lt2"/>
          </a:fillRef>
          <a:effectRef idx="2">
            <a:schemeClr val="accent5"/>
          </a:effectRef>
          <a:fontRef idx="minor">
            <a:schemeClr val="lt1"/>
          </a:fontRef>
        </p:style>
        <p:txBody>
          <a:bodyPr>
            <a:normAutofit/>
          </a:bodyPr>
          <a:lstStyle/>
          <a:p>
            <a:pPr algn="ctr"/>
            <a:r>
              <a:rPr lang="en-ZA" sz="2800" b="1" dirty="0" smtClean="0">
                <a:solidFill>
                  <a:schemeClr val="accent3">
                    <a:lumMod val="50000"/>
                  </a:schemeClr>
                </a:solidFill>
                <a:effectLst>
                  <a:outerShdw blurRad="50000" dist="30000" dir="5400000" algn="tl" rotWithShape="0">
                    <a:srgbClr val="000000">
                      <a:alpha val="30000"/>
                    </a:srgbClr>
                  </a:outerShdw>
                </a:effectLst>
                <a:latin typeface="Tw Cen MT" panose="020B0602020104020603" pitchFamily="34" charset="0"/>
                <a:ea typeface="+mj-ea"/>
                <a:cs typeface="+mj-cs"/>
              </a:rPr>
              <a:t/>
            </a:r>
            <a:br>
              <a:rPr lang="en-ZA" sz="2800" b="1" dirty="0" smtClean="0">
                <a:solidFill>
                  <a:schemeClr val="accent3">
                    <a:lumMod val="50000"/>
                  </a:schemeClr>
                </a:solidFill>
                <a:effectLst>
                  <a:outerShdw blurRad="50000" dist="30000" dir="5400000" algn="tl" rotWithShape="0">
                    <a:srgbClr val="000000">
                      <a:alpha val="30000"/>
                    </a:srgbClr>
                  </a:outerShdw>
                </a:effectLst>
                <a:latin typeface="Tw Cen MT" panose="020B0602020104020603" pitchFamily="34" charset="0"/>
                <a:ea typeface="+mj-ea"/>
                <a:cs typeface="+mj-cs"/>
              </a:rPr>
            </a:br>
            <a:r>
              <a:rPr lang="en-ZA" sz="3200" b="1" dirty="0" smtClean="0">
                <a:solidFill>
                  <a:schemeClr val="accent3">
                    <a:lumMod val="75000"/>
                  </a:schemeClr>
                </a:solidFill>
                <a:effectLst>
                  <a:outerShdw blurRad="50000" dist="30000" dir="5400000" algn="tl" rotWithShape="0">
                    <a:srgbClr val="000000">
                      <a:alpha val="30000"/>
                    </a:srgbClr>
                  </a:outerShdw>
                </a:effectLst>
                <a:latin typeface="Tw Cen MT" panose="020B0602020104020603" pitchFamily="34" charset="0"/>
                <a:ea typeface="+mj-ea"/>
                <a:cs typeface="+mj-cs"/>
              </a:rPr>
              <a:t>CONSTITUTIONAL AND LEGISLATIVE MANDATES (3)</a:t>
            </a:r>
            <a:endParaRPr lang="en-ZA" sz="3200" b="1" dirty="0">
              <a:solidFill>
                <a:schemeClr val="accent3">
                  <a:lumMod val="75000"/>
                </a:schemeClr>
              </a:solidFill>
              <a:latin typeface="Tw Cen MT" panose="020B0602020104020603" pitchFamily="34" charset="0"/>
            </a:endParaRPr>
          </a:p>
        </p:txBody>
      </p:sp>
      <p:sp>
        <p:nvSpPr>
          <p:cNvPr id="6" name="Content Placeholder 2"/>
          <p:cNvSpPr txBox="1">
            <a:spLocks/>
          </p:cNvSpPr>
          <p:nvPr/>
        </p:nvSpPr>
        <p:spPr>
          <a:xfrm>
            <a:off x="1" y="1052736"/>
            <a:ext cx="11938714" cy="47942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en-US" sz="8000" u="sng" dirty="0" smtClean="0">
              <a:latin typeface="Tw Cen MT" panose="020B0602020104020603" pitchFamily="34" charset="0"/>
            </a:endParaRPr>
          </a:p>
          <a:p>
            <a:pPr marL="0" indent="0">
              <a:lnSpc>
                <a:spcPct val="120000"/>
              </a:lnSpc>
              <a:spcBef>
                <a:spcPts val="0"/>
              </a:spcBef>
              <a:buSzPct val="100000"/>
              <a:buFont typeface="Arial" panose="020B0604020202020204" pitchFamily="34" charset="0"/>
              <a:buNone/>
            </a:pPr>
            <a:endParaRPr lang="en-US" sz="8000" u="sng" dirty="0" smtClean="0">
              <a:latin typeface="Tw Cen MT" panose="020B0602020104020603" pitchFamily="34" charset="0"/>
            </a:endParaRPr>
          </a:p>
          <a:p>
            <a:pPr marL="0" indent="0">
              <a:buSzPct val="100000"/>
              <a:buFont typeface="Arial" panose="020B0604020202020204" pitchFamily="34" charset="0"/>
              <a:buNone/>
            </a:pPr>
            <a:endParaRPr lang="en-US" sz="800" u="sng" dirty="0" smtClean="0">
              <a:latin typeface="Tw Cen MT" panose="020B0602020104020603" pitchFamily="34" charset="0"/>
            </a:endParaRPr>
          </a:p>
        </p:txBody>
      </p:sp>
    </p:spTree>
    <p:extLst>
      <p:ext uri="{BB962C8B-B14F-4D97-AF65-F5344CB8AC3E}">
        <p14:creationId xmlns:p14="http://schemas.microsoft.com/office/powerpoint/2010/main" val="267513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8874"/>
            <a:ext cx="12191999" cy="5939126"/>
          </a:xfrm>
          <a:solidFill>
            <a:schemeClr val="tx1">
              <a:lumMod val="95000"/>
            </a:schemeClr>
          </a:solidFill>
        </p:spPr>
        <p:txBody>
          <a:bodyPr>
            <a:normAutofit/>
          </a:bodyPr>
          <a:lstStyle/>
          <a:p>
            <a:pPr>
              <a:lnSpc>
                <a:spcPct val="110000"/>
              </a:lnSpc>
              <a:spcBef>
                <a:spcPts val="0"/>
              </a:spcBef>
            </a:pPr>
            <a:endParaRPr lang="en-ZA" sz="2000" dirty="0" smtClean="0">
              <a:solidFill>
                <a:schemeClr val="bg1">
                  <a:lumMod val="50000"/>
                  <a:lumOff val="50000"/>
                </a:schemeClr>
              </a:solidFill>
              <a:latin typeface="Tw Cen MT" panose="020B0602020104020603" pitchFamily="34" charset="0"/>
            </a:endParaRPr>
          </a:p>
          <a:p>
            <a:pPr>
              <a:lnSpc>
                <a:spcPct val="110000"/>
              </a:lnSpc>
              <a:spcBef>
                <a:spcPts val="0"/>
              </a:spcBef>
            </a:pPr>
            <a:r>
              <a:rPr lang="en-ZA" sz="2000" dirty="0" smtClean="0">
                <a:latin typeface="Tw Cen MT" panose="020B0602020104020603" pitchFamily="34" charset="0"/>
              </a:rPr>
              <a:t>The</a:t>
            </a:r>
            <a:r>
              <a:rPr lang="en-ZA" sz="2000" dirty="0" smtClean="0">
                <a:solidFill>
                  <a:schemeClr val="bg1">
                    <a:lumMod val="50000"/>
                    <a:lumOff val="50000"/>
                  </a:schemeClr>
                </a:solidFill>
                <a:latin typeface="Tw Cen MT" panose="020B0602020104020603" pitchFamily="34" charset="0"/>
              </a:rPr>
              <a:t> </a:t>
            </a:r>
            <a:r>
              <a:rPr lang="en-ZA" sz="2000" b="1" dirty="0">
                <a:latin typeface="Tw Cen MT" panose="020B0602020104020603" pitchFamily="34" charset="0"/>
              </a:rPr>
              <a:t>Public Administration Management Act, 2014</a:t>
            </a:r>
            <a:r>
              <a:rPr lang="en-ZA" sz="2000" dirty="0">
                <a:latin typeface="Tw Cen MT" panose="020B0602020104020603" pitchFamily="34" charset="0"/>
              </a:rPr>
              <a:t> </a:t>
            </a:r>
            <a:r>
              <a:rPr lang="en-US" sz="2000" dirty="0" smtClean="0">
                <a:latin typeface="Tw Cen MT" panose="020B0602020104020603" pitchFamily="34" charset="0"/>
              </a:rPr>
              <a:t>seeks </a:t>
            </a:r>
            <a:r>
              <a:rPr lang="en-US" sz="2000" dirty="0">
                <a:latin typeface="Tw Cen MT" panose="020B0602020104020603" pitchFamily="34" charset="0"/>
              </a:rPr>
              <a:t>to provide a uniform legal framework across the three spheres of government for bringing some degree of commonality of purpose in key public administration areas, was signed into law by the President of the Republic of South Africa in December 2014. </a:t>
            </a:r>
            <a:endParaRPr lang="en-US" sz="2000" dirty="0" smtClean="0">
              <a:latin typeface="Tw Cen MT" panose="020B0602020104020603" pitchFamily="34" charset="0"/>
            </a:endParaRPr>
          </a:p>
          <a:p>
            <a:pPr>
              <a:lnSpc>
                <a:spcPct val="110000"/>
              </a:lnSpc>
              <a:spcBef>
                <a:spcPts val="0"/>
              </a:spcBef>
            </a:pPr>
            <a:endParaRPr lang="en-US" sz="2000" dirty="0">
              <a:latin typeface="Tw Cen MT" panose="020B0602020104020603" pitchFamily="34" charset="0"/>
            </a:endParaRPr>
          </a:p>
          <a:p>
            <a:pPr>
              <a:lnSpc>
                <a:spcPct val="110000"/>
              </a:lnSpc>
              <a:spcBef>
                <a:spcPts val="0"/>
              </a:spcBef>
            </a:pPr>
            <a:r>
              <a:rPr lang="en-US" sz="2000" u="sng" dirty="0" smtClean="0">
                <a:latin typeface="Tw Cen MT" panose="020B0602020104020603" pitchFamily="34" charset="0"/>
              </a:rPr>
              <a:t>The </a:t>
            </a:r>
            <a:r>
              <a:rPr lang="en-US" sz="2000" u="sng" dirty="0">
                <a:latin typeface="Tw Cen MT" panose="020B0602020104020603" pitchFamily="34" charset="0"/>
              </a:rPr>
              <a:t>Act aims to:</a:t>
            </a:r>
            <a:endParaRPr lang="en-ZA" sz="2000" u="sng" dirty="0">
              <a:latin typeface="Tw Cen MT" panose="020B0602020104020603" pitchFamily="34" charset="0"/>
            </a:endParaRPr>
          </a:p>
          <a:p>
            <a:pPr marL="0" indent="0">
              <a:lnSpc>
                <a:spcPct val="110000"/>
              </a:lnSpc>
              <a:spcBef>
                <a:spcPts val="0"/>
              </a:spcBef>
              <a:buNone/>
            </a:pPr>
            <a:endParaRPr lang="en-ZA" sz="2000" dirty="0">
              <a:latin typeface="Tw Cen MT" panose="020B0602020104020603" pitchFamily="34" charset="0"/>
            </a:endParaRPr>
          </a:p>
          <a:p>
            <a:pPr marL="914400" lvl="1" indent="-457200">
              <a:lnSpc>
                <a:spcPct val="110000"/>
              </a:lnSpc>
              <a:spcBef>
                <a:spcPts val="0"/>
              </a:spcBef>
              <a:buFont typeface="+mj-lt"/>
              <a:buAutoNum type="arabicPeriod"/>
            </a:pPr>
            <a:r>
              <a:rPr lang="en-ZA" dirty="0">
                <a:solidFill>
                  <a:schemeClr val="accent3">
                    <a:lumMod val="75000"/>
                  </a:schemeClr>
                </a:solidFill>
                <a:latin typeface="Tw Cen MT" panose="020B0602020104020603" pitchFamily="34" charset="0"/>
              </a:rPr>
              <a:t>promote and give effect to the values and principles in Section 195 (1) of the Constitution;</a:t>
            </a:r>
          </a:p>
          <a:p>
            <a:pPr marL="914400" lvl="1" indent="-457200">
              <a:lnSpc>
                <a:spcPct val="110000"/>
              </a:lnSpc>
              <a:spcBef>
                <a:spcPts val="0"/>
              </a:spcBef>
              <a:buFont typeface="+mj-lt"/>
              <a:buAutoNum type="arabicPeriod"/>
            </a:pPr>
            <a:r>
              <a:rPr lang="en-ZA" dirty="0">
                <a:solidFill>
                  <a:schemeClr val="accent3">
                    <a:lumMod val="75000"/>
                  </a:schemeClr>
                </a:solidFill>
                <a:latin typeface="Tw Cen MT" panose="020B0602020104020603" pitchFamily="34" charset="0"/>
              </a:rPr>
              <a:t>provide for the transfer and secondment of employees;</a:t>
            </a:r>
          </a:p>
          <a:p>
            <a:pPr marL="914400" lvl="1" indent="-457200">
              <a:lnSpc>
                <a:spcPct val="110000"/>
              </a:lnSpc>
              <a:spcBef>
                <a:spcPts val="0"/>
              </a:spcBef>
              <a:buFont typeface="+mj-lt"/>
              <a:buAutoNum type="arabicPeriod"/>
            </a:pPr>
            <a:r>
              <a:rPr lang="en-ZA" dirty="0">
                <a:solidFill>
                  <a:schemeClr val="accent3">
                    <a:lumMod val="75000"/>
                  </a:schemeClr>
                </a:solidFill>
                <a:latin typeface="Tw Cen MT" panose="020B0602020104020603" pitchFamily="34" charset="0"/>
              </a:rPr>
              <a:t>promote a high standard of professional ethics in the public administration;</a:t>
            </a:r>
          </a:p>
          <a:p>
            <a:pPr marL="914400" lvl="1" indent="-457200">
              <a:lnSpc>
                <a:spcPct val="110000"/>
              </a:lnSpc>
              <a:spcBef>
                <a:spcPts val="0"/>
              </a:spcBef>
              <a:buFont typeface="+mj-lt"/>
              <a:buAutoNum type="arabicPeriod"/>
            </a:pPr>
            <a:r>
              <a:rPr lang="en-ZA" dirty="0">
                <a:solidFill>
                  <a:schemeClr val="accent3">
                    <a:lumMod val="75000"/>
                  </a:schemeClr>
                </a:solidFill>
                <a:latin typeface="Tw Cen MT" panose="020B0602020104020603" pitchFamily="34" charset="0"/>
              </a:rPr>
              <a:t>promote the use of information and communication technologies in the public administration;</a:t>
            </a:r>
          </a:p>
          <a:p>
            <a:pPr marL="914400" lvl="1" indent="-457200">
              <a:lnSpc>
                <a:spcPct val="110000"/>
              </a:lnSpc>
              <a:spcBef>
                <a:spcPts val="0"/>
              </a:spcBef>
              <a:buFont typeface="+mj-lt"/>
              <a:buAutoNum type="arabicPeriod"/>
            </a:pPr>
            <a:r>
              <a:rPr lang="en-ZA" dirty="0">
                <a:solidFill>
                  <a:schemeClr val="accent3">
                    <a:lumMod val="75000"/>
                  </a:schemeClr>
                </a:solidFill>
                <a:latin typeface="Tw Cen MT" panose="020B0602020104020603" pitchFamily="34" charset="0"/>
              </a:rPr>
              <a:t>promote efficient service delivery in the public administration;</a:t>
            </a:r>
          </a:p>
          <a:p>
            <a:pPr marL="914400" lvl="1" indent="-457200">
              <a:lnSpc>
                <a:spcPct val="110000"/>
              </a:lnSpc>
              <a:spcBef>
                <a:spcPts val="0"/>
              </a:spcBef>
              <a:buFont typeface="+mj-lt"/>
              <a:buAutoNum type="arabicPeriod"/>
            </a:pPr>
            <a:r>
              <a:rPr lang="en-ZA" dirty="0">
                <a:solidFill>
                  <a:schemeClr val="accent3">
                    <a:lumMod val="75000"/>
                  </a:schemeClr>
                </a:solidFill>
                <a:latin typeface="Tw Cen MT" panose="020B0602020104020603" pitchFamily="34" charset="0"/>
              </a:rPr>
              <a:t>facilitate the eradication and prevention of unethical practices in the public administration; and</a:t>
            </a:r>
            <a:r>
              <a:rPr lang="en-ZA" i="1" dirty="0">
                <a:solidFill>
                  <a:schemeClr val="accent3">
                    <a:lumMod val="75000"/>
                  </a:schemeClr>
                </a:solidFill>
                <a:latin typeface="Tw Cen MT" panose="020B0602020104020603" pitchFamily="34" charset="0"/>
              </a:rPr>
              <a:t> </a:t>
            </a:r>
            <a:endParaRPr lang="en-ZA" dirty="0">
              <a:solidFill>
                <a:schemeClr val="accent3">
                  <a:lumMod val="75000"/>
                </a:schemeClr>
              </a:solidFill>
              <a:latin typeface="Tw Cen MT" panose="020B0602020104020603" pitchFamily="34" charset="0"/>
            </a:endParaRPr>
          </a:p>
          <a:p>
            <a:pPr marL="914400" lvl="1" indent="-457200">
              <a:lnSpc>
                <a:spcPct val="110000"/>
              </a:lnSpc>
              <a:spcBef>
                <a:spcPts val="0"/>
              </a:spcBef>
              <a:buFont typeface="+mj-lt"/>
              <a:buAutoNum type="arabicPeriod"/>
            </a:pPr>
            <a:r>
              <a:rPr lang="en-ZA" dirty="0">
                <a:solidFill>
                  <a:schemeClr val="accent3">
                    <a:lumMod val="75000"/>
                  </a:schemeClr>
                </a:solidFill>
                <a:latin typeface="Tw Cen MT" panose="020B0602020104020603" pitchFamily="34" charset="0"/>
              </a:rPr>
              <a:t>provide for the setting of minimum norms and standards to give effect to the values and principles of section 195 (1) of the Constitution.</a:t>
            </a:r>
          </a:p>
          <a:p>
            <a:pPr marL="0" indent="0">
              <a:buNone/>
            </a:pPr>
            <a:endParaRPr lang="en-ZA" sz="4000" dirty="0" smtClean="0">
              <a:solidFill>
                <a:schemeClr val="dk1"/>
              </a:solidFill>
              <a:latin typeface="Tw Cen MT" panose="020B0602020104020603" pitchFamily="34" charset="0"/>
            </a:endParaRPr>
          </a:p>
          <a:p>
            <a:endParaRPr lang="en-ZA" sz="4000" dirty="0">
              <a:solidFill>
                <a:schemeClr val="dk1"/>
              </a:solidFill>
              <a:latin typeface="Tw Cen MT" panose="020B0602020104020603" pitchFamily="34" charset="0"/>
            </a:endParaRPr>
          </a:p>
          <a:p>
            <a:pPr marL="0" indent="0" algn="just">
              <a:lnSpc>
                <a:spcPct val="130000"/>
              </a:lnSpc>
              <a:spcBef>
                <a:spcPts val="0"/>
              </a:spcBef>
              <a:buNone/>
            </a:pPr>
            <a:endParaRPr lang="en-ZA" sz="4000" dirty="0">
              <a:latin typeface="Tw Cen MT" panose="020B0602020104020603" pitchFamily="34" charset="0"/>
            </a:endParaRPr>
          </a:p>
          <a:p>
            <a:pPr marL="0" indent="0">
              <a:lnSpc>
                <a:spcPct val="130000"/>
              </a:lnSpc>
              <a:spcBef>
                <a:spcPts val="0"/>
              </a:spcBef>
              <a:buNone/>
            </a:pPr>
            <a:endParaRPr lang="en-ZA" sz="4000" dirty="0">
              <a:latin typeface="Tw Cen MT" panose="020B0602020104020603" pitchFamily="34" charset="0"/>
            </a:endParaRPr>
          </a:p>
          <a:p>
            <a:pPr>
              <a:lnSpc>
                <a:spcPct val="130000"/>
              </a:lnSpc>
              <a:spcBef>
                <a:spcPts val="0"/>
              </a:spcBef>
            </a:pPr>
            <a:endParaRPr lang="en-ZA" sz="6200" dirty="0">
              <a:latin typeface="Tw Cen MT" panose="020B0602020104020603" pitchFamily="34" charset="0"/>
            </a:endParaRPr>
          </a:p>
          <a:p>
            <a:pPr>
              <a:lnSpc>
                <a:spcPct val="130000"/>
              </a:lnSpc>
              <a:spcBef>
                <a:spcPts val="0"/>
              </a:spcBef>
            </a:pPr>
            <a:endParaRPr lang="en-ZA" sz="6200" dirty="0">
              <a:latin typeface="Tw Cen MT" panose="020B0602020104020603" pitchFamily="34" charset="0"/>
            </a:endParaRPr>
          </a:p>
          <a:p>
            <a:pPr>
              <a:lnSpc>
                <a:spcPct val="130000"/>
              </a:lnSpc>
              <a:spcBef>
                <a:spcPts val="0"/>
              </a:spcBef>
            </a:pPr>
            <a:endParaRPr lang="en-ZA" sz="6200" dirty="0">
              <a:latin typeface="Tw Cen MT" panose="020B0602020104020603" pitchFamily="34" charset="0"/>
            </a:endParaRPr>
          </a:p>
          <a:p>
            <a:pPr>
              <a:lnSpc>
                <a:spcPct val="130000"/>
              </a:lnSpc>
              <a:spcBef>
                <a:spcPts val="0"/>
              </a:spcBef>
            </a:pPr>
            <a:endParaRPr lang="en-ZA" sz="6200" dirty="0">
              <a:latin typeface="Tw Cen MT" panose="020B0602020104020603" pitchFamily="34" charset="0"/>
            </a:endParaRPr>
          </a:p>
          <a:p>
            <a:pPr marL="0" indent="0">
              <a:buSzPct val="100000"/>
              <a:buNone/>
            </a:pPr>
            <a:endParaRPr lang="en-US" sz="1600" u="sng" dirty="0">
              <a:latin typeface="Tw Cen MT" panose="020B0602020104020603" pitchFamily="34" charset="0"/>
            </a:endParaRPr>
          </a:p>
          <a:p>
            <a:pPr marL="82296" indent="0" algn="just">
              <a:buNone/>
            </a:pPr>
            <a:endParaRPr lang="en-US" sz="2000" dirty="0" smtClean="0">
              <a:latin typeface="Tw Cen MT" panose="020B0602020104020603" pitchFamily="34" charset="0"/>
            </a:endParaRPr>
          </a:p>
          <a:p>
            <a:pPr>
              <a:buNone/>
            </a:pPr>
            <a:endParaRPr lang="en-US" dirty="0" smtClean="0"/>
          </a:p>
          <a:p>
            <a:endParaRPr lang="en-US" sz="1800" dirty="0"/>
          </a:p>
        </p:txBody>
      </p:sp>
      <p:sp>
        <p:nvSpPr>
          <p:cNvPr id="4" name="Slide Number Placeholder 3"/>
          <p:cNvSpPr>
            <a:spLocks noGrp="1"/>
          </p:cNvSpPr>
          <p:nvPr>
            <p:ph type="sldNum" sz="quarter" idx="12"/>
          </p:nvPr>
        </p:nvSpPr>
        <p:spPr/>
        <p:txBody>
          <a:bodyPr/>
          <a:lstStyle/>
          <a:p>
            <a:pPr>
              <a:defRPr/>
            </a:pPr>
            <a:fld id="{4DE96417-4ADB-4B1E-9DF8-F791D7DFC93B}" type="slidenum">
              <a:rPr lang="en-GB" sz="4000" b="1" smtClean="0"/>
              <a:pPr>
                <a:defRPr/>
              </a:pPr>
              <a:t>7</a:t>
            </a:fld>
            <a:endParaRPr lang="en-GB" sz="4000" b="1" dirty="0"/>
          </a:p>
        </p:txBody>
      </p:sp>
      <p:sp>
        <p:nvSpPr>
          <p:cNvPr id="5" name="Title 1"/>
          <p:cNvSpPr>
            <a:spLocks noGrp="1"/>
          </p:cNvSpPr>
          <p:nvPr>
            <p:ph type="title"/>
          </p:nvPr>
        </p:nvSpPr>
        <p:spPr>
          <a:xfrm>
            <a:off x="0" y="0"/>
            <a:ext cx="10457688" cy="918874"/>
          </a:xfr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5"/>
          </a:lnRef>
          <a:fillRef idx="1003">
            <a:schemeClr val="lt2"/>
          </a:fillRef>
          <a:effectRef idx="2">
            <a:schemeClr val="accent5"/>
          </a:effectRef>
          <a:fontRef idx="minor">
            <a:schemeClr val="lt1"/>
          </a:fontRef>
        </p:style>
        <p:txBody>
          <a:bodyPr>
            <a:normAutofit/>
          </a:bodyPr>
          <a:lstStyle/>
          <a:p>
            <a:pPr algn="ctr"/>
            <a:r>
              <a:rPr lang="en-ZA" sz="2800" b="1" dirty="0" smtClean="0">
                <a:solidFill>
                  <a:schemeClr val="accent3">
                    <a:lumMod val="50000"/>
                  </a:schemeClr>
                </a:solidFill>
                <a:effectLst>
                  <a:outerShdw blurRad="50000" dist="30000" dir="5400000" algn="tl" rotWithShape="0">
                    <a:srgbClr val="000000">
                      <a:alpha val="30000"/>
                    </a:srgbClr>
                  </a:outerShdw>
                </a:effectLst>
                <a:latin typeface="Tw Cen MT" panose="020B0602020104020603" pitchFamily="34" charset="0"/>
                <a:ea typeface="+mj-ea"/>
                <a:cs typeface="+mj-cs"/>
              </a:rPr>
              <a:t/>
            </a:r>
            <a:br>
              <a:rPr lang="en-ZA" sz="2800" b="1" dirty="0" smtClean="0">
                <a:solidFill>
                  <a:schemeClr val="accent3">
                    <a:lumMod val="50000"/>
                  </a:schemeClr>
                </a:solidFill>
                <a:effectLst>
                  <a:outerShdw blurRad="50000" dist="30000" dir="5400000" algn="tl" rotWithShape="0">
                    <a:srgbClr val="000000">
                      <a:alpha val="30000"/>
                    </a:srgbClr>
                  </a:outerShdw>
                </a:effectLst>
                <a:latin typeface="Tw Cen MT" panose="020B0602020104020603" pitchFamily="34" charset="0"/>
                <a:ea typeface="+mj-ea"/>
                <a:cs typeface="+mj-cs"/>
              </a:rPr>
            </a:br>
            <a:r>
              <a:rPr lang="en-ZA" sz="3200" b="1" dirty="0" smtClean="0">
                <a:solidFill>
                  <a:schemeClr val="accent3">
                    <a:lumMod val="75000"/>
                  </a:schemeClr>
                </a:solidFill>
                <a:effectLst>
                  <a:outerShdw blurRad="50000" dist="30000" dir="5400000" algn="tl" rotWithShape="0">
                    <a:srgbClr val="000000">
                      <a:alpha val="30000"/>
                    </a:srgbClr>
                  </a:outerShdw>
                </a:effectLst>
                <a:latin typeface="Tw Cen MT" panose="020B0602020104020603" pitchFamily="34" charset="0"/>
                <a:ea typeface="+mj-ea"/>
                <a:cs typeface="+mj-cs"/>
              </a:rPr>
              <a:t>CONSTITUTIONAL AND LEGISLATIVE MANDATES (4)</a:t>
            </a:r>
            <a:endParaRPr lang="en-ZA" sz="3200" b="1" dirty="0">
              <a:solidFill>
                <a:schemeClr val="accent3">
                  <a:lumMod val="75000"/>
                </a:schemeClr>
              </a:solidFill>
              <a:latin typeface="Tw Cen MT" panose="020B0602020104020603" pitchFamily="34" charset="0"/>
            </a:endParaRPr>
          </a:p>
        </p:txBody>
      </p:sp>
      <p:sp>
        <p:nvSpPr>
          <p:cNvPr id="6" name="Content Placeholder 2"/>
          <p:cNvSpPr txBox="1">
            <a:spLocks/>
          </p:cNvSpPr>
          <p:nvPr/>
        </p:nvSpPr>
        <p:spPr>
          <a:xfrm>
            <a:off x="1" y="1052736"/>
            <a:ext cx="11938714" cy="47942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en-US" sz="8000" u="sng" dirty="0" smtClean="0">
              <a:latin typeface="Tw Cen MT" panose="020B0602020104020603" pitchFamily="34" charset="0"/>
            </a:endParaRPr>
          </a:p>
          <a:p>
            <a:pPr marL="0" indent="0">
              <a:lnSpc>
                <a:spcPct val="120000"/>
              </a:lnSpc>
              <a:spcBef>
                <a:spcPts val="0"/>
              </a:spcBef>
              <a:buSzPct val="100000"/>
              <a:buFont typeface="Arial" panose="020B0604020202020204" pitchFamily="34" charset="0"/>
              <a:buNone/>
            </a:pPr>
            <a:endParaRPr lang="en-US" sz="8000" u="sng" dirty="0" smtClean="0">
              <a:latin typeface="Tw Cen MT" panose="020B0602020104020603" pitchFamily="34" charset="0"/>
            </a:endParaRPr>
          </a:p>
          <a:p>
            <a:pPr marL="0" indent="0">
              <a:buSzPct val="100000"/>
              <a:buFont typeface="Arial" panose="020B0604020202020204" pitchFamily="34" charset="0"/>
              <a:buNone/>
            </a:pPr>
            <a:endParaRPr lang="en-US" sz="800" u="sng" dirty="0" smtClean="0">
              <a:latin typeface="Tw Cen MT" panose="020B0602020104020603" pitchFamily="34" charset="0"/>
            </a:endParaRPr>
          </a:p>
        </p:txBody>
      </p:sp>
    </p:spTree>
    <p:extLst>
      <p:ext uri="{BB962C8B-B14F-4D97-AF65-F5344CB8AC3E}">
        <p14:creationId xmlns:p14="http://schemas.microsoft.com/office/powerpoint/2010/main" val="2279516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969816"/>
            <a:ext cx="12192000" cy="5888183"/>
          </a:xfrm>
          <a:solidFill>
            <a:schemeClr val="tx1">
              <a:lumMod val="95000"/>
            </a:schemeClr>
          </a:solidFill>
        </p:spPr>
        <p:txBody>
          <a:bodyPr>
            <a:normAutofit/>
          </a:bodyPr>
          <a:lstStyle/>
          <a:p>
            <a:pPr marL="0" indent="0">
              <a:lnSpc>
                <a:spcPct val="110000"/>
              </a:lnSpc>
              <a:spcBef>
                <a:spcPts val="0"/>
              </a:spcBef>
              <a:buNone/>
            </a:pPr>
            <a:endParaRPr lang="en-ZA" sz="2000" dirty="0">
              <a:latin typeface="Tw Cen MT" panose="020B0602020104020603" pitchFamily="34" charset="0"/>
            </a:endParaRPr>
          </a:p>
          <a:p>
            <a:pPr marL="0" indent="0">
              <a:lnSpc>
                <a:spcPct val="110000"/>
              </a:lnSpc>
              <a:spcBef>
                <a:spcPts val="0"/>
              </a:spcBef>
              <a:buNone/>
            </a:pPr>
            <a:endParaRPr lang="en-ZA" sz="2000" dirty="0" smtClean="0">
              <a:latin typeface="Tw Cen MT" panose="020B0602020104020603" pitchFamily="34" charset="0"/>
            </a:endParaRPr>
          </a:p>
        </p:txBody>
      </p:sp>
      <p:sp>
        <p:nvSpPr>
          <p:cNvPr id="4" name="Slide Number Placeholder 3"/>
          <p:cNvSpPr>
            <a:spLocks noGrp="1"/>
          </p:cNvSpPr>
          <p:nvPr>
            <p:ph type="sldNum" sz="quarter" idx="12"/>
          </p:nvPr>
        </p:nvSpPr>
        <p:spPr/>
        <p:txBody>
          <a:bodyPr/>
          <a:lstStyle/>
          <a:p>
            <a:pPr>
              <a:defRPr/>
            </a:pPr>
            <a:fld id="{4DE96417-4ADB-4B1E-9DF8-F791D7DFC93B}" type="slidenum">
              <a:rPr lang="en-GB" sz="4000" b="1" smtClean="0"/>
              <a:pPr>
                <a:defRPr/>
              </a:pPr>
              <a:t>8</a:t>
            </a:fld>
            <a:endParaRPr lang="en-GB" sz="4000" b="1" dirty="0"/>
          </a:p>
        </p:txBody>
      </p:sp>
      <p:sp>
        <p:nvSpPr>
          <p:cNvPr id="5" name="Title 1"/>
          <p:cNvSpPr>
            <a:spLocks noGrp="1"/>
          </p:cNvSpPr>
          <p:nvPr>
            <p:ph type="title"/>
          </p:nvPr>
        </p:nvSpPr>
        <p:spPr>
          <a:xfrm>
            <a:off x="0" y="0"/>
            <a:ext cx="10457688" cy="969817"/>
          </a:xfr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5"/>
          </a:lnRef>
          <a:fillRef idx="1003">
            <a:schemeClr val="lt2"/>
          </a:fillRef>
          <a:effectRef idx="2">
            <a:schemeClr val="accent5"/>
          </a:effectRef>
          <a:fontRef idx="minor">
            <a:schemeClr val="lt1"/>
          </a:fontRef>
        </p:style>
        <p:txBody>
          <a:bodyPr>
            <a:normAutofit/>
          </a:bodyPr>
          <a:lstStyle/>
          <a:p>
            <a:pPr algn="ctr"/>
            <a:r>
              <a:rPr lang="en-US" sz="2800" b="1" dirty="0" smtClean="0">
                <a:solidFill>
                  <a:schemeClr val="accent3">
                    <a:lumMod val="75000"/>
                  </a:schemeClr>
                </a:solidFill>
              </a:rPr>
              <a:t>  </a:t>
            </a:r>
            <a:br>
              <a:rPr lang="en-US" sz="2800" b="1" dirty="0" smtClean="0">
                <a:solidFill>
                  <a:schemeClr val="accent3">
                    <a:lumMod val="75000"/>
                  </a:schemeClr>
                </a:solidFill>
              </a:rPr>
            </a:br>
            <a:r>
              <a:rPr lang="en-US" sz="2800" b="1" dirty="0">
                <a:solidFill>
                  <a:schemeClr val="accent3">
                    <a:lumMod val="75000"/>
                  </a:schemeClr>
                </a:solidFill>
              </a:rPr>
              <a:t> </a:t>
            </a:r>
            <a:r>
              <a:rPr lang="en-US" sz="3200" b="1" dirty="0" smtClean="0">
                <a:solidFill>
                  <a:schemeClr val="accent3">
                    <a:lumMod val="75000"/>
                  </a:schemeClr>
                </a:solidFill>
                <a:latin typeface="Tw Cen MT" panose="020B0602020104020603" pitchFamily="34" charset="0"/>
                <a:cs typeface="Arial" panose="020B0604020202020204" pitchFamily="34" charset="0"/>
              </a:rPr>
              <a:t>STRATEGIC ALIGNMENT</a:t>
            </a:r>
            <a:endParaRPr lang="en-ZA" sz="3200" b="1" dirty="0">
              <a:solidFill>
                <a:schemeClr val="accent3">
                  <a:lumMod val="75000"/>
                </a:schemeClr>
              </a:solidFill>
              <a:latin typeface="Tw Cen MT" panose="020B0602020104020603" pitchFamily="34" charset="0"/>
              <a:cs typeface="Arial" panose="020B0604020202020204" pitchFamily="34" charset="0"/>
            </a:endParaRPr>
          </a:p>
        </p:txBody>
      </p:sp>
      <p:sp>
        <p:nvSpPr>
          <p:cNvPr id="9" name="Down Arrow 8"/>
          <p:cNvSpPr/>
          <p:nvPr/>
        </p:nvSpPr>
        <p:spPr>
          <a:xfrm>
            <a:off x="4744212" y="1737419"/>
            <a:ext cx="484632" cy="335235"/>
          </a:xfrm>
          <a:prstGeom prst="downArrow">
            <a:avLst/>
          </a:prstGeom>
          <a:solidFill>
            <a:schemeClr val="accent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ounded Rectangle 9"/>
          <p:cNvSpPr/>
          <p:nvPr/>
        </p:nvSpPr>
        <p:spPr>
          <a:xfrm>
            <a:off x="2646218" y="2627685"/>
            <a:ext cx="4342794" cy="826605"/>
          </a:xfrm>
          <a:prstGeom prst="roundRect">
            <a:avLst/>
          </a:prstGeom>
          <a:solidFill>
            <a:schemeClr val="accent3">
              <a:lumMod val="75000"/>
            </a:schemeClr>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smtClean="0">
              <a:latin typeface="Tw Cen MT" panose="020B0602020104020603" pitchFamily="34" charset="0"/>
            </a:endParaRPr>
          </a:p>
          <a:p>
            <a:pPr algn="ctr"/>
            <a:r>
              <a:rPr lang="en-ZA" sz="1600" b="1" dirty="0" smtClean="0">
                <a:solidFill>
                  <a:schemeClr val="tx2"/>
                </a:solidFill>
                <a:latin typeface="Tw Cen MT" panose="020B0602020104020603" pitchFamily="34" charset="0"/>
              </a:rPr>
              <a:t>NATIONAL DEVELOPMENT PLAN </a:t>
            </a:r>
          </a:p>
          <a:p>
            <a:pPr algn="ctr"/>
            <a:r>
              <a:rPr lang="en-ZA" sz="1600" dirty="0" smtClean="0">
                <a:solidFill>
                  <a:schemeClr val="tx2"/>
                </a:solidFill>
                <a:latin typeface="Tw Cen MT" panose="020B0602020104020603" pitchFamily="34" charset="0"/>
              </a:rPr>
              <a:t>(Chapter 13)</a:t>
            </a:r>
          </a:p>
          <a:p>
            <a:pPr algn="ctr"/>
            <a:r>
              <a:rPr lang="en-ZA" sz="1600" dirty="0" smtClean="0">
                <a:solidFill>
                  <a:schemeClr val="tx2"/>
                </a:solidFill>
                <a:latin typeface="Tw Cen MT" panose="020B0602020104020603" pitchFamily="34" charset="0"/>
              </a:rPr>
              <a:t>Building a Capable and Developmental State</a:t>
            </a:r>
          </a:p>
          <a:p>
            <a:pPr algn="ctr"/>
            <a:endParaRPr lang="en-ZA" sz="1600" dirty="0">
              <a:latin typeface="Tw Cen MT" panose="020B0602020104020603" pitchFamily="34" charset="0"/>
            </a:endParaRPr>
          </a:p>
        </p:txBody>
      </p:sp>
      <p:sp>
        <p:nvSpPr>
          <p:cNvPr id="11" name="Down Arrow 10"/>
          <p:cNvSpPr/>
          <p:nvPr/>
        </p:nvSpPr>
        <p:spPr>
          <a:xfrm>
            <a:off x="4754198" y="3506678"/>
            <a:ext cx="484632" cy="405863"/>
          </a:xfrm>
          <a:prstGeom prst="downArrow">
            <a:avLst/>
          </a:prstGeom>
          <a:solidFill>
            <a:schemeClr val="accent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ounded Rectangle 11"/>
          <p:cNvSpPr/>
          <p:nvPr/>
        </p:nvSpPr>
        <p:spPr>
          <a:xfrm>
            <a:off x="2646219" y="3912541"/>
            <a:ext cx="4488872" cy="1226869"/>
          </a:xfrm>
          <a:prstGeom prst="roundRect">
            <a:avLst/>
          </a:prstGeom>
          <a:solidFill>
            <a:schemeClr val="tx2">
              <a:lumMod val="50000"/>
            </a:schemeClr>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smtClean="0">
                <a:solidFill>
                  <a:srgbClr val="FFFFFF"/>
                </a:solidFill>
                <a:latin typeface="Tw Cen MT" panose="020B0602020104020603" pitchFamily="34" charset="0"/>
              </a:rPr>
              <a:t>2019 - 2024 </a:t>
            </a:r>
          </a:p>
          <a:p>
            <a:pPr algn="ctr"/>
            <a:r>
              <a:rPr lang="en-ZA" sz="1600" b="1" dirty="0" smtClean="0">
                <a:solidFill>
                  <a:srgbClr val="FFFFFF"/>
                </a:solidFill>
                <a:latin typeface="Tw Cen MT" panose="020B0602020104020603" pitchFamily="34" charset="0"/>
              </a:rPr>
              <a:t>MEDIUM TERM STRATEGIC FRAMEWORK </a:t>
            </a:r>
          </a:p>
          <a:p>
            <a:pPr algn="ctr"/>
            <a:r>
              <a:rPr lang="en-ZA" sz="1600" dirty="0" smtClean="0">
                <a:solidFill>
                  <a:srgbClr val="FFFFFF"/>
                </a:solidFill>
                <a:latin typeface="Tw Cen MT" panose="020B0602020104020603" pitchFamily="34" charset="0"/>
              </a:rPr>
              <a:t>(Priority 1)</a:t>
            </a:r>
            <a:endParaRPr lang="en-ZA" sz="1600" dirty="0">
              <a:solidFill>
                <a:srgbClr val="FFFFFF"/>
              </a:solidFill>
              <a:latin typeface="Tw Cen MT" panose="020B0602020104020603" pitchFamily="34" charset="0"/>
            </a:endParaRPr>
          </a:p>
          <a:p>
            <a:pPr algn="ctr"/>
            <a:r>
              <a:rPr lang="en-ZA" sz="1600" dirty="0">
                <a:solidFill>
                  <a:srgbClr val="FFFFFF"/>
                </a:solidFill>
                <a:latin typeface="Tw Cen MT" panose="020B0602020104020603" pitchFamily="34" charset="0"/>
              </a:rPr>
              <a:t>Building </a:t>
            </a:r>
            <a:r>
              <a:rPr lang="en-ZA" sz="1600" dirty="0" smtClean="0">
                <a:solidFill>
                  <a:srgbClr val="FFFFFF"/>
                </a:solidFill>
                <a:latin typeface="Tw Cen MT" panose="020B0602020104020603" pitchFamily="34" charset="0"/>
              </a:rPr>
              <a:t>a Capable</a:t>
            </a:r>
            <a:r>
              <a:rPr lang="en-ZA" sz="1600" dirty="0">
                <a:solidFill>
                  <a:srgbClr val="FFFFFF"/>
                </a:solidFill>
                <a:latin typeface="Tw Cen MT" panose="020B0602020104020603" pitchFamily="34" charset="0"/>
              </a:rPr>
              <a:t>, </a:t>
            </a:r>
            <a:r>
              <a:rPr lang="en-ZA" sz="1600" dirty="0" smtClean="0">
                <a:solidFill>
                  <a:srgbClr val="FFFFFF"/>
                </a:solidFill>
                <a:latin typeface="Tw Cen MT" panose="020B0602020104020603" pitchFamily="34" charset="0"/>
              </a:rPr>
              <a:t>Ethical </a:t>
            </a:r>
            <a:r>
              <a:rPr lang="en-ZA" sz="1600" dirty="0">
                <a:solidFill>
                  <a:srgbClr val="FFFFFF"/>
                </a:solidFill>
                <a:latin typeface="Tw Cen MT" panose="020B0602020104020603" pitchFamily="34" charset="0"/>
              </a:rPr>
              <a:t>and</a:t>
            </a:r>
          </a:p>
          <a:p>
            <a:pPr algn="ctr"/>
            <a:r>
              <a:rPr lang="en-ZA" sz="1600" dirty="0" smtClean="0">
                <a:solidFill>
                  <a:srgbClr val="FFFFFF"/>
                </a:solidFill>
                <a:latin typeface="Tw Cen MT" panose="020B0602020104020603" pitchFamily="34" charset="0"/>
              </a:rPr>
              <a:t>Developmental State</a:t>
            </a:r>
            <a:endParaRPr lang="en-ZA" sz="1600" dirty="0">
              <a:latin typeface="Tw Cen MT" panose="020B0602020104020603" pitchFamily="34" charset="0"/>
            </a:endParaRPr>
          </a:p>
        </p:txBody>
      </p:sp>
      <p:sp>
        <p:nvSpPr>
          <p:cNvPr id="13" name="Rounded Rectangle 12"/>
          <p:cNvSpPr/>
          <p:nvPr/>
        </p:nvSpPr>
        <p:spPr>
          <a:xfrm>
            <a:off x="2646218" y="1073856"/>
            <a:ext cx="4336473" cy="1027637"/>
          </a:xfrm>
          <a:prstGeom prst="roundRect">
            <a:avLst/>
          </a:prstGeom>
          <a:solidFill>
            <a:srgbClr val="C00000"/>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smtClean="0">
                <a:solidFill>
                  <a:srgbClr val="FFFFFF"/>
                </a:solidFill>
                <a:latin typeface="Tw Cen MT" panose="020B0602020104020603" pitchFamily="34" charset="0"/>
              </a:rPr>
              <a:t>CONSTITUTION &amp; LEGISLATIVE MANDATE</a:t>
            </a:r>
          </a:p>
          <a:p>
            <a:pPr algn="ctr"/>
            <a:r>
              <a:rPr lang="en-ZA" sz="1600" dirty="0" smtClean="0">
                <a:solidFill>
                  <a:srgbClr val="FFFFFF"/>
                </a:solidFill>
                <a:latin typeface="Tw Cen MT" panose="020B0602020104020603" pitchFamily="34" charset="0"/>
              </a:rPr>
              <a:t>(Chapter 10)</a:t>
            </a:r>
          </a:p>
          <a:p>
            <a:pPr algn="ctr"/>
            <a:r>
              <a:rPr lang="en-ZA" sz="1600" dirty="0" smtClean="0">
                <a:solidFill>
                  <a:srgbClr val="FFFFFF"/>
                </a:solidFill>
                <a:latin typeface="Tw Cen MT" panose="020B0602020104020603" pitchFamily="34" charset="0"/>
              </a:rPr>
              <a:t>Public administration governed by democratic values and principles</a:t>
            </a:r>
            <a:endParaRPr lang="en-ZA" sz="1600" dirty="0">
              <a:latin typeface="Tw Cen MT" panose="020B0602020104020603" pitchFamily="34" charset="0"/>
            </a:endParaRPr>
          </a:p>
        </p:txBody>
      </p:sp>
      <p:sp>
        <p:nvSpPr>
          <p:cNvPr id="14" name="Down Arrow 13"/>
          <p:cNvSpPr/>
          <p:nvPr/>
        </p:nvSpPr>
        <p:spPr>
          <a:xfrm>
            <a:off x="4710878" y="5174416"/>
            <a:ext cx="484632" cy="405863"/>
          </a:xfrm>
          <a:prstGeom prst="downArrow">
            <a:avLst/>
          </a:prstGeom>
          <a:solidFill>
            <a:schemeClr val="accent2"/>
          </a:solidFill>
          <a:effectLst>
            <a:innerShdw blurRad="63500" dist="50800" dir="135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ound Same Side Corner Rectangle 14"/>
          <p:cNvSpPr/>
          <p:nvPr/>
        </p:nvSpPr>
        <p:spPr>
          <a:xfrm>
            <a:off x="2784764" y="5492454"/>
            <a:ext cx="4350327" cy="1060746"/>
          </a:xfrm>
          <a:prstGeom prst="round2Same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smtClean="0">
                <a:latin typeface="Tw Cen MT" panose="020B0602020104020603" pitchFamily="34" charset="0"/>
              </a:rPr>
              <a:t>          DEPARMENTAL PLANS</a:t>
            </a:r>
          </a:p>
          <a:p>
            <a:pPr marL="285750" indent="-285750" algn="ctr">
              <a:buFont typeface="Arial" panose="020B0604020202020204" pitchFamily="34" charset="0"/>
              <a:buChar char="•"/>
            </a:pPr>
            <a:r>
              <a:rPr lang="en-ZA" sz="1600" dirty="0" smtClean="0">
                <a:latin typeface="Tw Cen MT" panose="020B0602020104020603" pitchFamily="34" charset="0"/>
              </a:rPr>
              <a:t>2020 - 2025 Strategic Plan</a:t>
            </a:r>
          </a:p>
          <a:p>
            <a:pPr marL="285750" indent="-285750" algn="ctr">
              <a:buFont typeface="Arial" panose="020B0604020202020204" pitchFamily="34" charset="0"/>
              <a:buChar char="•"/>
            </a:pPr>
            <a:r>
              <a:rPr lang="en-ZA" sz="1600" dirty="0" smtClean="0">
                <a:latin typeface="Tw Cen MT" panose="020B0602020104020603" pitchFamily="34" charset="0"/>
              </a:rPr>
              <a:t>2020/2021 Annual Performance Plan </a:t>
            </a:r>
          </a:p>
          <a:p>
            <a:pPr marL="285750" indent="-285750" algn="ctr">
              <a:buFont typeface="Arial" panose="020B0604020202020204" pitchFamily="34" charset="0"/>
              <a:buChar char="•"/>
            </a:pPr>
            <a:r>
              <a:rPr lang="en-ZA" sz="1600" dirty="0" smtClean="0">
                <a:latin typeface="Tw Cen MT" panose="020B0602020104020603" pitchFamily="34" charset="0"/>
              </a:rPr>
              <a:t>2020/2021 Annual Operational Plan</a:t>
            </a:r>
            <a:endParaRPr lang="en-ZA" sz="1600" dirty="0">
              <a:latin typeface="Tw Cen MT" panose="020B0602020104020603" pitchFamily="34" charset="0"/>
            </a:endParaRPr>
          </a:p>
        </p:txBody>
      </p:sp>
      <p:sp>
        <p:nvSpPr>
          <p:cNvPr id="16" name="Down Arrow 15"/>
          <p:cNvSpPr/>
          <p:nvPr/>
        </p:nvSpPr>
        <p:spPr>
          <a:xfrm>
            <a:off x="4744212" y="2143867"/>
            <a:ext cx="484632" cy="405863"/>
          </a:xfrm>
          <a:prstGeom prst="downArrow">
            <a:avLst/>
          </a:prstGeom>
          <a:solidFill>
            <a:schemeClr val="accent2"/>
          </a:solidFill>
          <a:effectLst>
            <a:innerShdw blurRad="63500" dist="50800" dir="135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7" name="Picture 16" descr="https://cisp.cachefly.net/assets/articles/images/resized/0000751997_resized_theconstitution1022.jpg"/>
          <p:cNvPicPr/>
          <p:nvPr/>
        </p:nvPicPr>
        <p:blipFill rotWithShape="1">
          <a:blip r:embed="rId3">
            <a:extLst>
              <a:ext uri="{28A0092B-C50C-407E-A947-70E740481C1C}">
                <a14:useLocalDpi xmlns:a14="http://schemas.microsoft.com/office/drawing/2010/main" val="0"/>
              </a:ext>
            </a:extLst>
          </a:blip>
          <a:srcRect l="831" t="-1477" r="43491" b="-735"/>
          <a:stretch/>
        </p:blipFill>
        <p:spPr bwMode="auto">
          <a:xfrm>
            <a:off x="7422905" y="1122476"/>
            <a:ext cx="2660139" cy="978376"/>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8" name="Picture 17" descr="The National Development Plan | National Planning Commission"/>
          <p:cNvPicPr/>
          <p:nvPr/>
        </p:nvPicPr>
        <p:blipFill>
          <a:blip r:embed="rId4">
            <a:extLst>
              <a:ext uri="{28A0092B-C50C-407E-A947-70E740481C1C}">
                <a14:useLocalDpi xmlns:a14="http://schemas.microsoft.com/office/drawing/2010/main" val="0"/>
              </a:ext>
            </a:extLst>
          </a:blip>
          <a:srcRect/>
          <a:stretch>
            <a:fillRect/>
          </a:stretch>
        </p:blipFill>
        <p:spPr bwMode="auto">
          <a:xfrm>
            <a:off x="7352334" y="2619556"/>
            <a:ext cx="2839868" cy="1032409"/>
          </a:xfrm>
          <a:prstGeom prst="rect">
            <a:avLst/>
          </a:prstGeom>
          <a:ln>
            <a:noFill/>
          </a:ln>
          <a:effectLst>
            <a:outerShdw blurRad="292100" dist="139700" dir="2700000" algn="tl" rotWithShape="0">
              <a:srgbClr val="333333">
                <a:alpha val="65000"/>
              </a:srgbClr>
            </a:outerShdw>
          </a:effectLst>
        </p:spPr>
      </p:pic>
      <p:pic>
        <p:nvPicPr>
          <p:cNvPr id="19" name="Picture 18" descr="Image result for medium term strategic framework"/>
          <p:cNvPicPr/>
          <p:nvPr/>
        </p:nvPicPr>
        <p:blipFill rotWithShape="1">
          <a:blip r:embed="rId5">
            <a:extLst>
              <a:ext uri="{28A0092B-C50C-407E-A947-70E740481C1C}">
                <a14:useLocalDpi xmlns:a14="http://schemas.microsoft.com/office/drawing/2010/main" val="0"/>
              </a:ext>
            </a:extLst>
          </a:blip>
          <a:srcRect l="20203" t="63779" r="10436" b="9198"/>
          <a:stretch/>
        </p:blipFill>
        <p:spPr bwMode="auto">
          <a:xfrm>
            <a:off x="7422905" y="4007159"/>
            <a:ext cx="2784240" cy="1118679"/>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20" name="Picture 19" descr="C:\Users\ThembiN\AppData\Local\Microsoft\Windows\Temporary Internet Files\Content.Outlook\S1KA4BLO\StrategicPlan-01.jpg"/>
          <p:cNvPicPr/>
          <p:nvPr/>
        </p:nvPicPr>
        <p:blipFill rotWithShape="1">
          <a:blip r:embed="rId6" cstate="print">
            <a:extLst>
              <a:ext uri="{28A0092B-C50C-407E-A947-70E740481C1C}">
                <a14:useLocalDpi xmlns:a14="http://schemas.microsoft.com/office/drawing/2010/main" val="0"/>
              </a:ext>
            </a:extLst>
          </a:blip>
          <a:srcRect l="33876" t="45118" r="6989" b="38356"/>
          <a:stretch/>
        </p:blipFill>
        <p:spPr bwMode="auto">
          <a:xfrm>
            <a:off x="7447562" y="5375904"/>
            <a:ext cx="2115592" cy="11269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21" name="Rounded Rectangle 20"/>
          <p:cNvSpPr/>
          <p:nvPr/>
        </p:nvSpPr>
        <p:spPr>
          <a:xfrm>
            <a:off x="98282" y="3354962"/>
            <a:ext cx="2002085" cy="1226869"/>
          </a:xfrm>
          <a:prstGeom prst="roundRect">
            <a:avLst/>
          </a:prstGeom>
          <a:solidFill>
            <a:srgbClr val="92D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smtClean="0">
                <a:solidFill>
                  <a:srgbClr val="FFFFFF"/>
                </a:solidFill>
                <a:latin typeface="Tw Cen MT" panose="020B0602020104020603" pitchFamily="34" charset="0"/>
              </a:rPr>
              <a:t>RULING PARTY ELECTION MANIFESTO</a:t>
            </a:r>
            <a:endParaRPr lang="en-ZA" sz="1600" dirty="0">
              <a:latin typeface="Tw Cen MT" panose="020B0602020104020603" pitchFamily="34" charset="0"/>
            </a:endParaRPr>
          </a:p>
        </p:txBody>
      </p:sp>
      <p:sp>
        <p:nvSpPr>
          <p:cNvPr id="22" name="Rounded Rectangle 21"/>
          <p:cNvSpPr/>
          <p:nvPr/>
        </p:nvSpPr>
        <p:spPr>
          <a:xfrm>
            <a:off x="51440" y="4943836"/>
            <a:ext cx="2002085" cy="1226869"/>
          </a:xfrm>
          <a:prstGeom prst="roundRect">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smtClean="0">
                <a:solidFill>
                  <a:srgbClr val="FFFFFF"/>
                </a:solidFill>
                <a:latin typeface="Tw Cen MT" panose="020B0602020104020603" pitchFamily="34" charset="0"/>
              </a:rPr>
              <a:t>STATE OF THE NATION ADDRESS</a:t>
            </a:r>
            <a:endParaRPr lang="en-ZA" sz="1600" dirty="0">
              <a:latin typeface="Tw Cen MT" panose="020B0602020104020603" pitchFamily="34" charset="0"/>
            </a:endParaRPr>
          </a:p>
        </p:txBody>
      </p:sp>
      <p:sp>
        <p:nvSpPr>
          <p:cNvPr id="23" name="Down Arrow 22"/>
          <p:cNvSpPr/>
          <p:nvPr/>
        </p:nvSpPr>
        <p:spPr>
          <a:xfrm rot="18425074">
            <a:off x="2044910" y="4119901"/>
            <a:ext cx="484632" cy="405863"/>
          </a:xfrm>
          <a:prstGeom prst="downArrow">
            <a:avLst/>
          </a:prstGeom>
          <a:solidFill>
            <a:schemeClr val="accent2"/>
          </a:solidFill>
          <a:effectLst>
            <a:innerShdw blurRad="63500" dist="50800" dir="135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 name="Down Arrow 23"/>
          <p:cNvSpPr/>
          <p:nvPr/>
        </p:nvSpPr>
        <p:spPr>
          <a:xfrm>
            <a:off x="810166" y="4566499"/>
            <a:ext cx="484632" cy="405863"/>
          </a:xfrm>
          <a:prstGeom prst="downArrow">
            <a:avLst/>
          </a:prstGeom>
          <a:solidFill>
            <a:schemeClr val="accent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5" name="Content Placeholder 5" descr="cid:image001.jpg@01D60904.BDA33FC0"/>
          <p:cNvPicPr>
            <a:picLocks/>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9792444" y="5375905"/>
            <a:ext cx="2399318" cy="11269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6" name="Down Arrow 25"/>
          <p:cNvSpPr/>
          <p:nvPr/>
        </p:nvSpPr>
        <p:spPr>
          <a:xfrm rot="18425074">
            <a:off x="2002581" y="5488646"/>
            <a:ext cx="484632" cy="405863"/>
          </a:xfrm>
          <a:prstGeom prst="downArrow">
            <a:avLst/>
          </a:prstGeom>
          <a:solidFill>
            <a:schemeClr val="accent2"/>
          </a:solidFill>
          <a:effectLst>
            <a:innerShdw blurRad="63500" dist="50800" dir="135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Down Arrow 26"/>
          <p:cNvSpPr/>
          <p:nvPr/>
        </p:nvSpPr>
        <p:spPr>
          <a:xfrm rot="18425074">
            <a:off x="2154981" y="5641046"/>
            <a:ext cx="484632" cy="405863"/>
          </a:xfrm>
          <a:prstGeom prst="downArrow">
            <a:avLst/>
          </a:prstGeom>
          <a:solidFill>
            <a:schemeClr val="accent2"/>
          </a:solidFill>
          <a:effectLst>
            <a:innerShdw blurRad="63500" dist="50800" dir="135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Right Arrow 1"/>
          <p:cNvSpPr/>
          <p:nvPr/>
        </p:nvSpPr>
        <p:spPr>
          <a:xfrm>
            <a:off x="9555601" y="5885371"/>
            <a:ext cx="364253" cy="243760"/>
          </a:xfrm>
          <a:prstGeom prst="rightArrow">
            <a:avLst/>
          </a:prstGeom>
          <a:solidFill>
            <a:srgbClr val="FAAA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235862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969816"/>
            <a:ext cx="12192000" cy="5888183"/>
          </a:xfrm>
          <a:solidFill>
            <a:schemeClr val="tx1">
              <a:lumMod val="95000"/>
            </a:schemeClr>
          </a:solidFill>
        </p:spPr>
        <p:txBody>
          <a:bodyPr>
            <a:normAutofit/>
          </a:bodyPr>
          <a:lstStyle/>
          <a:p>
            <a:pPr algn="just">
              <a:lnSpc>
                <a:spcPct val="110000"/>
              </a:lnSpc>
              <a:spcBef>
                <a:spcPts val="0"/>
              </a:spcBef>
            </a:pPr>
            <a:r>
              <a:rPr lang="en-US" sz="2200" b="1" u="sng" dirty="0" smtClean="0">
                <a:solidFill>
                  <a:schemeClr val="bg2">
                    <a:lumMod val="60000"/>
                    <a:lumOff val="40000"/>
                  </a:schemeClr>
                </a:solidFill>
                <a:latin typeface="Tw Cen MT" panose="020B0602020104020603" pitchFamily="34" charset="0"/>
                <a:cs typeface="Arial" panose="020B0604020202020204" pitchFamily="34" charset="0"/>
              </a:rPr>
              <a:t>The MTSF targets which the DPSA is leading are the following:</a:t>
            </a:r>
          </a:p>
          <a:p>
            <a:pPr marL="0" indent="0" algn="just">
              <a:lnSpc>
                <a:spcPct val="110000"/>
              </a:lnSpc>
              <a:spcBef>
                <a:spcPts val="0"/>
              </a:spcBef>
              <a:buNone/>
            </a:pPr>
            <a:endParaRPr lang="en-US" sz="2200" dirty="0">
              <a:latin typeface="Tw Cen MT" panose="020B0602020104020603" pitchFamily="34" charset="0"/>
              <a:cs typeface="Arial" panose="020B0604020202020204" pitchFamily="34" charset="0"/>
            </a:endParaRPr>
          </a:p>
          <a:p>
            <a:pPr marL="0" indent="0" algn="just">
              <a:lnSpc>
                <a:spcPct val="110000"/>
              </a:lnSpc>
              <a:spcBef>
                <a:spcPts val="0"/>
              </a:spcBef>
              <a:buNone/>
            </a:pPr>
            <a:endParaRPr lang="en-ZA" dirty="0">
              <a:latin typeface="Tw Cen MT" panose="020B0602020104020603" pitchFamily="34" charset="0"/>
            </a:endParaRPr>
          </a:p>
          <a:p>
            <a:pPr>
              <a:lnSpc>
                <a:spcPct val="110000"/>
              </a:lnSpc>
              <a:spcBef>
                <a:spcPts val="0"/>
              </a:spcBef>
            </a:pPr>
            <a:endParaRPr lang="en-ZA" dirty="0" smtClean="0">
              <a:latin typeface="Tw Cen MT" panose="020B0602020104020603" pitchFamily="34" charset="0"/>
            </a:endParaRPr>
          </a:p>
          <a:p>
            <a:pPr>
              <a:lnSpc>
                <a:spcPct val="110000"/>
              </a:lnSpc>
              <a:spcBef>
                <a:spcPts val="0"/>
              </a:spcBef>
            </a:pPr>
            <a:endParaRPr lang="en-ZA" sz="2000" dirty="0">
              <a:latin typeface="Tw Cen MT" panose="020B0602020104020603" pitchFamily="34" charset="0"/>
            </a:endParaRPr>
          </a:p>
          <a:p>
            <a:pPr>
              <a:lnSpc>
                <a:spcPct val="110000"/>
              </a:lnSpc>
              <a:spcBef>
                <a:spcPts val="0"/>
              </a:spcBef>
            </a:pPr>
            <a:endParaRPr lang="en-ZA" sz="2000" dirty="0" smtClean="0">
              <a:latin typeface="Tw Cen MT" panose="020B0602020104020603" pitchFamily="34" charset="0"/>
            </a:endParaRPr>
          </a:p>
          <a:p>
            <a:pPr>
              <a:lnSpc>
                <a:spcPct val="110000"/>
              </a:lnSpc>
              <a:spcBef>
                <a:spcPts val="0"/>
              </a:spcBef>
            </a:pPr>
            <a:endParaRPr lang="en-ZA" sz="2000" dirty="0">
              <a:latin typeface="Tw Cen MT" panose="020B0602020104020603" pitchFamily="34" charset="0"/>
            </a:endParaRPr>
          </a:p>
          <a:p>
            <a:pPr>
              <a:lnSpc>
                <a:spcPct val="110000"/>
              </a:lnSpc>
              <a:spcBef>
                <a:spcPts val="0"/>
              </a:spcBef>
            </a:pPr>
            <a:endParaRPr lang="en-ZA" sz="2000" dirty="0" smtClean="0">
              <a:latin typeface="Tw Cen MT" panose="020B0602020104020603" pitchFamily="34" charset="0"/>
            </a:endParaRPr>
          </a:p>
        </p:txBody>
      </p:sp>
      <p:sp>
        <p:nvSpPr>
          <p:cNvPr id="4" name="Slide Number Placeholder 3"/>
          <p:cNvSpPr>
            <a:spLocks noGrp="1"/>
          </p:cNvSpPr>
          <p:nvPr>
            <p:ph type="sldNum" sz="quarter" idx="12"/>
          </p:nvPr>
        </p:nvSpPr>
        <p:spPr/>
        <p:txBody>
          <a:bodyPr/>
          <a:lstStyle/>
          <a:p>
            <a:pPr>
              <a:defRPr/>
            </a:pPr>
            <a:fld id="{4DE96417-4ADB-4B1E-9DF8-F791D7DFC93B}" type="slidenum">
              <a:rPr lang="en-GB" sz="4000" b="1" smtClean="0"/>
              <a:pPr>
                <a:defRPr/>
              </a:pPr>
              <a:t>9</a:t>
            </a:fld>
            <a:endParaRPr lang="en-GB" sz="4000" b="1" dirty="0"/>
          </a:p>
        </p:txBody>
      </p:sp>
      <p:sp>
        <p:nvSpPr>
          <p:cNvPr id="5" name="Title 1"/>
          <p:cNvSpPr>
            <a:spLocks noGrp="1"/>
          </p:cNvSpPr>
          <p:nvPr>
            <p:ph type="title"/>
          </p:nvPr>
        </p:nvSpPr>
        <p:spPr>
          <a:xfrm>
            <a:off x="0" y="0"/>
            <a:ext cx="10457688" cy="969817"/>
          </a:xfr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5"/>
          </a:lnRef>
          <a:fillRef idx="1003">
            <a:schemeClr val="lt2"/>
          </a:fillRef>
          <a:effectRef idx="2">
            <a:schemeClr val="accent5"/>
          </a:effectRef>
          <a:fontRef idx="minor">
            <a:schemeClr val="lt1"/>
          </a:fontRef>
        </p:style>
        <p:txBody>
          <a:bodyPr>
            <a:normAutofit/>
          </a:bodyPr>
          <a:lstStyle/>
          <a:p>
            <a:pPr algn="ctr"/>
            <a:r>
              <a:rPr lang="en-US" sz="3200" b="1" dirty="0">
                <a:solidFill>
                  <a:schemeClr val="accent3">
                    <a:lumMod val="75000"/>
                  </a:schemeClr>
                </a:solidFill>
                <a:latin typeface="Tw Cen MT" panose="020B0602020104020603" pitchFamily="34" charset="0"/>
                <a:cs typeface="Arial" panose="020B0604020202020204" pitchFamily="34" charset="0"/>
              </a:rPr>
              <a:t>2020 – 2025 STRATEGIC PLAN </a:t>
            </a:r>
            <a:r>
              <a:rPr lang="en-US" sz="3200" b="1" dirty="0" smtClean="0">
                <a:solidFill>
                  <a:schemeClr val="accent3">
                    <a:lumMod val="75000"/>
                  </a:schemeClr>
                </a:solidFill>
                <a:latin typeface="Tw Cen MT" panose="020B0602020104020603" pitchFamily="34" charset="0"/>
                <a:cs typeface="Arial" panose="020B0604020202020204" pitchFamily="34" charset="0"/>
              </a:rPr>
              <a:t/>
            </a:r>
            <a:br>
              <a:rPr lang="en-US" sz="3200" b="1" dirty="0" smtClean="0">
                <a:solidFill>
                  <a:schemeClr val="accent3">
                    <a:lumMod val="75000"/>
                  </a:schemeClr>
                </a:solidFill>
                <a:latin typeface="Tw Cen MT" panose="020B0602020104020603" pitchFamily="34" charset="0"/>
                <a:cs typeface="Arial" panose="020B0604020202020204" pitchFamily="34" charset="0"/>
              </a:rPr>
            </a:br>
            <a:r>
              <a:rPr lang="en-US" sz="3200" b="1" dirty="0" smtClean="0">
                <a:solidFill>
                  <a:schemeClr val="accent3">
                    <a:lumMod val="75000"/>
                  </a:schemeClr>
                </a:solidFill>
                <a:latin typeface="Tw Cen MT" panose="020B0602020104020603" pitchFamily="34" charset="0"/>
                <a:cs typeface="Arial" panose="020B0604020202020204" pitchFamily="34" charset="0"/>
              </a:rPr>
              <a:t>AND </a:t>
            </a:r>
            <a:r>
              <a:rPr lang="en-US" sz="3200" b="1" dirty="0">
                <a:solidFill>
                  <a:schemeClr val="accent3">
                    <a:lumMod val="75000"/>
                  </a:schemeClr>
                </a:solidFill>
                <a:latin typeface="Tw Cen MT" panose="020B0602020104020603" pitchFamily="34" charset="0"/>
                <a:cs typeface="Arial" panose="020B0604020202020204" pitchFamily="34" charset="0"/>
              </a:rPr>
              <a:t>2020/2021 ANNUAL </a:t>
            </a:r>
            <a:r>
              <a:rPr lang="en-US" sz="3200" b="1" dirty="0" smtClean="0">
                <a:solidFill>
                  <a:schemeClr val="accent3">
                    <a:lumMod val="75000"/>
                  </a:schemeClr>
                </a:solidFill>
                <a:latin typeface="Tw Cen MT" panose="020B0602020104020603" pitchFamily="34" charset="0"/>
                <a:cs typeface="Arial" panose="020B0604020202020204" pitchFamily="34" charset="0"/>
              </a:rPr>
              <a:t>PERFORMANCE PLAN</a:t>
            </a:r>
            <a:endParaRPr lang="en-ZA" sz="3200" b="1" dirty="0">
              <a:solidFill>
                <a:schemeClr val="accent3">
                  <a:lumMod val="75000"/>
                </a:schemeClr>
              </a:solidFill>
              <a:latin typeface="Tw Cen MT" panose="020B0602020104020603"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795243358"/>
              </p:ext>
            </p:extLst>
          </p:nvPr>
        </p:nvGraphicFramePr>
        <p:xfrm>
          <a:off x="110836" y="1537083"/>
          <a:ext cx="11926966" cy="5154661"/>
        </p:xfrm>
        <a:graphic>
          <a:graphicData uri="http://schemas.openxmlformats.org/drawingml/2006/table">
            <a:tbl>
              <a:tblPr firstRow="1" bandRow="1">
                <a:tableStyleId>{5C22544A-7EE6-4342-B048-85BDC9FD1C3A}</a:tableStyleId>
              </a:tblPr>
              <a:tblGrid>
                <a:gridCol w="5963483">
                  <a:extLst>
                    <a:ext uri="{9D8B030D-6E8A-4147-A177-3AD203B41FA5}">
                      <a16:colId xmlns:a16="http://schemas.microsoft.com/office/drawing/2014/main" val="20000"/>
                    </a:ext>
                  </a:extLst>
                </a:gridCol>
                <a:gridCol w="5963483">
                  <a:extLst>
                    <a:ext uri="{9D8B030D-6E8A-4147-A177-3AD203B41FA5}">
                      <a16:colId xmlns:a16="http://schemas.microsoft.com/office/drawing/2014/main" val="20001"/>
                    </a:ext>
                  </a:extLst>
                </a:gridCol>
              </a:tblGrid>
              <a:tr h="5154661">
                <a:tc>
                  <a:txBody>
                    <a:bodyPr/>
                    <a:lstStyle/>
                    <a:p>
                      <a:pPr marL="457200" indent="-457200" algn="l">
                        <a:lnSpc>
                          <a:spcPct val="110000"/>
                        </a:lnSpc>
                        <a:spcBef>
                          <a:spcPts val="0"/>
                        </a:spcBef>
                        <a:buFont typeface="+mj-lt"/>
                        <a:buAutoNum type="arabicPeriod"/>
                      </a:pPr>
                      <a:r>
                        <a:rPr lang="en-ZA" sz="1800" b="0" dirty="0" smtClean="0">
                          <a:solidFill>
                            <a:schemeClr val="tx2">
                              <a:lumMod val="50000"/>
                            </a:schemeClr>
                          </a:solidFill>
                          <a:latin typeface="Tw Cen MT" panose="020B0602020104020603" pitchFamily="34" charset="0"/>
                        </a:rPr>
                        <a:t>Public Service Amendment Bill, 1994 submitted to Parliament by 2023 to include devolution of administrative powers from of executive authorities to heads of department.</a:t>
                      </a:r>
                    </a:p>
                    <a:p>
                      <a:pPr marL="457200" indent="-457200" algn="l">
                        <a:lnSpc>
                          <a:spcPct val="110000"/>
                        </a:lnSpc>
                        <a:spcBef>
                          <a:spcPts val="0"/>
                        </a:spcBef>
                        <a:buFont typeface="+mj-lt"/>
                        <a:buAutoNum type="arabicPeriod"/>
                      </a:pPr>
                      <a:r>
                        <a:rPr lang="en-ZA" sz="1800" b="0" dirty="0" smtClean="0">
                          <a:solidFill>
                            <a:schemeClr val="tx2">
                              <a:lumMod val="50000"/>
                            </a:schemeClr>
                          </a:solidFill>
                          <a:latin typeface="Tw Cen MT" panose="020B0602020104020603" pitchFamily="34" charset="0"/>
                        </a:rPr>
                        <a:t>Regulations for the Public Administration Management Act, 2014 submitted to relevant stakeholders for concurrence by 2024. </a:t>
                      </a:r>
                    </a:p>
                    <a:p>
                      <a:pPr marL="457200" indent="-457200" algn="l">
                        <a:lnSpc>
                          <a:spcPct val="110000"/>
                        </a:lnSpc>
                        <a:spcBef>
                          <a:spcPts val="0"/>
                        </a:spcBef>
                        <a:buFont typeface="+mj-lt"/>
                        <a:buAutoNum type="arabicPeriod"/>
                      </a:pPr>
                      <a:r>
                        <a:rPr lang="en-ZA" sz="1800" b="0" dirty="0" smtClean="0">
                          <a:solidFill>
                            <a:schemeClr val="tx2">
                              <a:lumMod val="50000"/>
                            </a:schemeClr>
                          </a:solidFill>
                          <a:latin typeface="Tw Cen MT" panose="020B0602020104020603" pitchFamily="34" charset="0"/>
                        </a:rPr>
                        <a:t>Public Administration Management Amendment Bill submitted to Parliament by 2023. </a:t>
                      </a:r>
                    </a:p>
                    <a:p>
                      <a:pPr marL="457200" indent="-457200" algn="l">
                        <a:lnSpc>
                          <a:spcPct val="110000"/>
                        </a:lnSpc>
                        <a:spcBef>
                          <a:spcPts val="0"/>
                        </a:spcBef>
                        <a:buFont typeface="+mj-lt"/>
                        <a:buAutoNum type="arabicPeriod"/>
                      </a:pPr>
                      <a:r>
                        <a:rPr lang="en-ZA" sz="1800" b="0" dirty="0" smtClean="0">
                          <a:solidFill>
                            <a:schemeClr val="tx2">
                              <a:lumMod val="50000"/>
                            </a:schemeClr>
                          </a:solidFill>
                          <a:latin typeface="Tw Cen MT" panose="020B0602020104020603" pitchFamily="34" charset="0"/>
                        </a:rPr>
                        <a:t>Organisational Functionality Assessment Tool implemented as a mechanism to measure the levels of productivity and functionality (efficiency and effectiveness) of departments in supporting service delivery objectives by 2022.</a:t>
                      </a:r>
                    </a:p>
                    <a:p>
                      <a:pPr marL="457200" indent="-457200" algn="l">
                        <a:lnSpc>
                          <a:spcPct val="110000"/>
                        </a:lnSpc>
                        <a:spcBef>
                          <a:spcPts val="0"/>
                        </a:spcBef>
                        <a:buFont typeface="+mj-lt"/>
                        <a:buAutoNum type="arabicPeriod"/>
                      </a:pPr>
                      <a:r>
                        <a:rPr lang="en-ZA" sz="1800" b="0" dirty="0" smtClean="0">
                          <a:solidFill>
                            <a:schemeClr val="tx2">
                              <a:lumMod val="50000"/>
                            </a:schemeClr>
                          </a:solidFill>
                          <a:latin typeface="Tw Cen MT" panose="020B0602020104020603" pitchFamily="34" charset="0"/>
                        </a:rPr>
                        <a:t>Business Processes Modernisation Programme in the Public Service approved by 2020 and implemented by 2023.</a:t>
                      </a:r>
                    </a:p>
                    <a:p>
                      <a:endParaRPr lang="en-ZA" b="0" dirty="0">
                        <a:solidFill>
                          <a:schemeClr val="tx2">
                            <a:lumMod val="50000"/>
                          </a:schemeClr>
                        </a:solidFill>
                      </a:endParaRPr>
                    </a:p>
                  </a:txBody>
                  <a:tcPr>
                    <a:solidFill>
                      <a:schemeClr val="tx2"/>
                    </a:solidFill>
                  </a:tcPr>
                </a:tc>
                <a:tc>
                  <a:txBody>
                    <a:bodyPr/>
                    <a:lstStyle/>
                    <a:p>
                      <a:pPr marL="457200" indent="-457200" algn="l">
                        <a:lnSpc>
                          <a:spcPct val="110000"/>
                        </a:lnSpc>
                        <a:spcBef>
                          <a:spcPts val="0"/>
                        </a:spcBef>
                        <a:buFont typeface="+mj-lt"/>
                        <a:buAutoNum type="arabicPeriod" startAt="6"/>
                      </a:pPr>
                      <a:r>
                        <a:rPr lang="en-ZA" sz="1800" b="0" dirty="0" smtClean="0">
                          <a:solidFill>
                            <a:schemeClr val="tx2">
                              <a:lumMod val="50000"/>
                            </a:schemeClr>
                          </a:solidFill>
                          <a:latin typeface="Tw Cen MT" panose="020B0602020104020603" pitchFamily="34" charset="0"/>
                        </a:rPr>
                        <a:t>National e-Government Strategy and Roadmap implemented by 2024 towards digitalisation of government services.</a:t>
                      </a:r>
                    </a:p>
                    <a:p>
                      <a:pPr marL="457200" indent="-457200" algn="l">
                        <a:lnSpc>
                          <a:spcPct val="110000"/>
                        </a:lnSpc>
                        <a:spcBef>
                          <a:spcPts val="0"/>
                        </a:spcBef>
                        <a:buFont typeface="+mj-lt"/>
                        <a:buAutoNum type="arabicPeriod" startAt="6"/>
                      </a:pPr>
                      <a:r>
                        <a:rPr lang="en-ZA" sz="1800" b="0" dirty="0" smtClean="0">
                          <a:solidFill>
                            <a:schemeClr val="tx2">
                              <a:lumMod val="50000"/>
                            </a:schemeClr>
                          </a:solidFill>
                          <a:latin typeface="Tw Cen MT" panose="020B0602020104020603" pitchFamily="34" charset="0"/>
                        </a:rPr>
                        <a:t>Job Competency Framework for the Public Service implemented by 2023.</a:t>
                      </a:r>
                    </a:p>
                    <a:p>
                      <a:pPr marL="457200" indent="-457200" algn="l">
                        <a:lnSpc>
                          <a:spcPct val="110000"/>
                        </a:lnSpc>
                        <a:spcBef>
                          <a:spcPts val="0"/>
                        </a:spcBef>
                        <a:buFont typeface="+mj-lt"/>
                        <a:buAutoNum type="arabicPeriod" startAt="6"/>
                      </a:pPr>
                      <a:r>
                        <a:rPr lang="en-ZA" sz="1800" b="0" dirty="0" smtClean="0">
                          <a:solidFill>
                            <a:schemeClr val="tx2">
                              <a:lumMod val="50000"/>
                            </a:schemeClr>
                          </a:solidFill>
                          <a:latin typeface="Tw Cen MT" panose="020B0602020104020603" pitchFamily="34" charset="0"/>
                        </a:rPr>
                        <a:t>Programme to institutionalise professional code of ethics in the public administration by 2023.</a:t>
                      </a:r>
                    </a:p>
                    <a:p>
                      <a:pPr marL="457200" indent="-457200" algn="l">
                        <a:lnSpc>
                          <a:spcPct val="110000"/>
                        </a:lnSpc>
                        <a:spcBef>
                          <a:spcPts val="0"/>
                        </a:spcBef>
                        <a:buFont typeface="+mj-lt"/>
                        <a:buAutoNum type="arabicPeriod" startAt="6"/>
                      </a:pPr>
                      <a:r>
                        <a:rPr lang="en-ZA" sz="1800" b="0" dirty="0" smtClean="0">
                          <a:solidFill>
                            <a:schemeClr val="tx2">
                              <a:lumMod val="50000"/>
                            </a:schemeClr>
                          </a:solidFill>
                          <a:latin typeface="Tw Cen MT" panose="020B0602020104020603" pitchFamily="34" charset="0"/>
                        </a:rPr>
                        <a:t>Lifestyle Audit Guideline developed and approved by March 2021.</a:t>
                      </a:r>
                    </a:p>
                    <a:p>
                      <a:pPr marL="457200" indent="-457200" algn="l">
                        <a:lnSpc>
                          <a:spcPct val="110000"/>
                        </a:lnSpc>
                        <a:spcBef>
                          <a:spcPts val="0"/>
                        </a:spcBef>
                        <a:buFont typeface="+mj-lt"/>
                        <a:buAutoNum type="arabicPeriod" startAt="6"/>
                      </a:pPr>
                      <a:r>
                        <a:rPr lang="en-ZA" sz="1800" b="0" dirty="0" smtClean="0">
                          <a:solidFill>
                            <a:schemeClr val="tx2">
                              <a:lumMod val="50000"/>
                            </a:schemeClr>
                          </a:solidFill>
                          <a:latin typeface="Tw Cen MT" panose="020B0602020104020603" pitchFamily="34" charset="0"/>
                        </a:rPr>
                        <a:t>Income differential data collection tool (EEA4 form) for designated employers developed by 2022 </a:t>
                      </a:r>
                      <a:r>
                        <a:rPr lang="en-ZA" sz="1800" b="0" i="1" dirty="0" smtClean="0">
                          <a:solidFill>
                            <a:srgbClr val="D56306"/>
                          </a:solidFill>
                          <a:latin typeface="Tw Cen MT" panose="020B0602020104020603" pitchFamily="34" charset="0"/>
                        </a:rPr>
                        <a:t>(this target has not been included in the APP as clarity on the DPSA’s role will be sought from the Department</a:t>
                      </a:r>
                      <a:r>
                        <a:rPr lang="en-ZA" sz="1800" b="0" i="1" baseline="0" dirty="0" smtClean="0">
                          <a:solidFill>
                            <a:srgbClr val="D56306"/>
                          </a:solidFill>
                          <a:latin typeface="Tw Cen MT" panose="020B0602020104020603" pitchFamily="34" charset="0"/>
                        </a:rPr>
                        <a:t> of </a:t>
                      </a:r>
                      <a:r>
                        <a:rPr lang="en-ZA" sz="1800" b="0" i="1" dirty="0" smtClean="0">
                          <a:solidFill>
                            <a:srgbClr val="D56306"/>
                          </a:solidFill>
                          <a:latin typeface="Tw Cen MT" panose="020B0602020104020603" pitchFamily="34" charset="0"/>
                        </a:rPr>
                        <a:t>Planning,</a:t>
                      </a:r>
                      <a:r>
                        <a:rPr lang="en-ZA" sz="1800" b="0" i="1" baseline="0" dirty="0" smtClean="0">
                          <a:solidFill>
                            <a:srgbClr val="D56306"/>
                          </a:solidFill>
                          <a:latin typeface="Tw Cen MT" panose="020B0602020104020603" pitchFamily="34" charset="0"/>
                        </a:rPr>
                        <a:t> </a:t>
                      </a:r>
                      <a:r>
                        <a:rPr lang="en-ZA" sz="1800" b="0" i="1" dirty="0" smtClean="0">
                          <a:solidFill>
                            <a:srgbClr val="D56306"/>
                          </a:solidFill>
                          <a:latin typeface="Tw Cen MT" panose="020B0602020104020603" pitchFamily="34" charset="0"/>
                        </a:rPr>
                        <a:t>Monitoring and Evaluation. The form is developed by the Department of Employment and Labour).</a:t>
                      </a:r>
                    </a:p>
                    <a:p>
                      <a:endParaRPr lang="en-ZA" b="0" dirty="0">
                        <a:solidFill>
                          <a:srgbClr val="FF0000"/>
                        </a:solidFill>
                      </a:endParaRPr>
                    </a:p>
                  </a:txBody>
                  <a:tcPr>
                    <a:solidFill>
                      <a:schemeClr val="tx2"/>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32110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Official DPSA Presentation.potx" id="{EAE83233-E3A9-4308-BAD7-AB80A51EA950}" vid="{D249F352-EEBB-4F5A-80BB-76407D2D5A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tns:customPropertyEditors xmlns:tns="http://schemas.microsoft.com/office/2006/customDocumentInformationPanel">
  <tns:showOnOpen>false</tns:showOnOpen>
  <tns:defaultPropertyEditorNamespace>Standard properties</tns:defaultPropertyEditorNamespace>
</tns:customPropertyEditors>
</file>

<file path=customXml/itemProps1.xml><?xml version="1.0" encoding="utf-8"?>
<ds:datastoreItem xmlns:ds="http://schemas.openxmlformats.org/officeDocument/2006/customXml" ds:itemID="{96B66004-A417-4884-9F99-1475B4CD1274}">
  <ds:schemaRefs>
    <ds:schemaRef ds:uri="http://schemas.microsoft.com/office/2006/customDocumentInformationPanel"/>
  </ds:schemaRefs>
</ds:datastoreItem>
</file>

<file path=docProps/app.xml><?xml version="1.0" encoding="utf-8"?>
<Properties xmlns="http://schemas.openxmlformats.org/officeDocument/2006/extended-properties" xmlns:vt="http://schemas.openxmlformats.org/officeDocument/2006/docPropsVTypes">
  <Template/>
  <TotalTime>50500</TotalTime>
  <Words>1671</Words>
  <Application>Microsoft Office PowerPoint</Application>
  <PresentationFormat>Widescreen</PresentationFormat>
  <Paragraphs>337</Paragraphs>
  <Slides>20</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 BLANCA</vt:lpstr>
      <vt:lpstr>Arial</vt:lpstr>
      <vt:lpstr>Calibri</vt:lpstr>
      <vt:lpstr>Myanmar Text</vt:lpstr>
      <vt:lpstr>Times New Roman</vt:lpstr>
      <vt:lpstr>Trebuchet MS</vt:lpstr>
      <vt:lpstr>Tw Cen MT</vt:lpstr>
      <vt:lpstr>Berlin</vt:lpstr>
      <vt:lpstr>DPSA 2020 – 2025 STRATEGIC PLAN &amp; 2020/2021 ANNUAL PERFORMANCE PLAN</vt:lpstr>
      <vt:lpstr>    PRESENTATION OUTLINE</vt:lpstr>
      <vt:lpstr>    INTRODUCTION</vt:lpstr>
      <vt:lpstr>    CONSTITUTIONAL AND LEGISLATIVE MANDATES (1)</vt:lpstr>
      <vt:lpstr> CONSTITUTIONAL AND LEGISLATIVE MANDATES (2)</vt:lpstr>
      <vt:lpstr> CONSTITUTIONAL AND LEGISLATIVE MANDATES (3)</vt:lpstr>
      <vt:lpstr> CONSTITUTIONAL AND LEGISLATIVE MANDATES (4)</vt:lpstr>
      <vt:lpstr>    STRATEGIC ALIGNMENT</vt:lpstr>
      <vt:lpstr>2020 – 2025 STRATEGIC PLAN  AND 2020/2021 ANNUAL PERFORMANCE PLAN</vt:lpstr>
      <vt:lpstr> 2020/2021 DPSA ANNUAL PERFORMANCE PLAN TARGETS (1)</vt:lpstr>
      <vt:lpstr> 2020/2021 DPSA ANNUAL PERFORMANCE PLAN TARGETS (2)</vt:lpstr>
      <vt:lpstr> 2020/2021 DPSA ANNUAL PERFORMANCE PLAN TARGETS (3)</vt:lpstr>
      <vt:lpstr> 2020/2021 DPSA ANNUAL PERFORMANCE PLAN TARGETS (4)</vt:lpstr>
      <vt:lpstr> 2020/2021 DPSA ANNUAL PERFORMANCE PLAN TARGETS (5)</vt:lpstr>
      <vt:lpstr> 2020/2021 DPSA ANNUAL PERFORMANCE PLAN TARGETS (6)</vt:lpstr>
      <vt:lpstr> BUDGET ALLOCATIONS</vt:lpstr>
      <vt:lpstr> APPROPRIATION FOR 2020/21 – 2022/23</vt:lpstr>
      <vt:lpstr> BREAKDOWN OF 2020/21 ANNUAL ALLOCATION</vt:lpstr>
      <vt:lpstr> 2020/21 ALLOCATION PER ECONOMIC CLASSIFICATION</vt:lpstr>
      <vt:lpstr>PowerPoint Presentation</vt:lpstr>
    </vt:vector>
  </TitlesOfParts>
  <Company>The Department of Public Service and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Official DPSA PowerPoint Presentation</dc:title>
  <dc:creator>Ben Liebenberg</dc:creator>
  <cp:lastModifiedBy>Thembi Nkuna</cp:lastModifiedBy>
  <cp:revision>1540</cp:revision>
  <cp:lastPrinted>2020-03-05T09:03:30Z</cp:lastPrinted>
  <dcterms:created xsi:type="dcterms:W3CDTF">2016-08-16T08:00:27Z</dcterms:created>
  <dcterms:modified xsi:type="dcterms:W3CDTF">2020-05-12T10:04:27Z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ranch">
    <vt:lpwstr>Your Branch</vt:lpwstr>
  </property>
  <property fmtid="{D5CDD505-2E9C-101B-9397-08002B2CF9AE}" pid="3" name="Component">
    <vt:lpwstr>Your Component</vt:lpwstr>
  </property>
  <property fmtid="{D5CDD505-2E9C-101B-9397-08002B2CF9AE}" pid="4" name="Position">
    <vt:lpwstr>Your Position</vt:lpwstr>
  </property>
  <property fmtid="{D5CDD505-2E9C-101B-9397-08002B2CF9AE}" pid="5" name="Address">
    <vt:lpwstr>Batho Pele House, 546 Edmond Street, Arcadia</vt:lpwstr>
  </property>
  <property fmtid="{D5CDD505-2E9C-101B-9397-08002B2CF9AE}" pid="6" name="Telephone number">
    <vt:lpwstr>Your Telephone Number</vt:lpwstr>
  </property>
  <property fmtid="{D5CDD505-2E9C-101B-9397-08002B2CF9AE}" pid="7" name="Email">
    <vt:lpwstr>Your Email Address</vt:lpwstr>
  </property>
  <property fmtid="{D5CDD505-2E9C-101B-9397-08002B2CF9AE}" pid="8" name="Date">
    <vt:lpwstr>Date of presentation</vt:lpwstr>
  </property>
  <property fmtid="{D5CDD505-2E9C-101B-9397-08002B2CF9AE}" pid="9" name="Event name">
    <vt:lpwstr>Name of Event</vt:lpwstr>
  </property>
  <property fmtid="{D5CDD505-2E9C-101B-9397-08002B2CF9AE}" pid="10" name="Event Date">
    <vt:lpwstr>Date of Event</vt:lpwstr>
  </property>
  <property fmtid="{D5CDD505-2E9C-101B-9397-08002B2CF9AE}" pid="11" name="Event Venue">
    <vt:lpwstr>Venue of the Event</vt:lpwstr>
  </property>
</Properties>
</file>