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5"/>
  </p:notesMasterIdLst>
  <p:handoutMasterIdLst>
    <p:handoutMasterId r:id="rId26"/>
  </p:handoutMasterIdLst>
  <p:sldIdLst>
    <p:sldId id="280" r:id="rId5"/>
    <p:sldId id="322" r:id="rId6"/>
    <p:sldId id="358" r:id="rId7"/>
    <p:sldId id="359" r:id="rId8"/>
    <p:sldId id="360" r:id="rId9"/>
    <p:sldId id="361" r:id="rId10"/>
    <p:sldId id="362" r:id="rId11"/>
    <p:sldId id="363" r:id="rId12"/>
    <p:sldId id="364" r:id="rId13"/>
    <p:sldId id="365" r:id="rId14"/>
    <p:sldId id="366" r:id="rId15"/>
    <p:sldId id="367" r:id="rId16"/>
    <p:sldId id="368" r:id="rId17"/>
    <p:sldId id="369" r:id="rId18"/>
    <p:sldId id="370" r:id="rId19"/>
    <p:sldId id="371" r:id="rId20"/>
    <p:sldId id="372" r:id="rId21"/>
    <p:sldId id="373" r:id="rId22"/>
    <p:sldId id="374" r:id="rId23"/>
    <p:sldId id="357" r:id="rId24"/>
  </p:sldIdLst>
  <p:sldSz cx="9144000" cy="6858000" type="screen4x3"/>
  <p:notesSz cx="6797675" cy="9928225"/>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Arial" charset="0"/>
      </a:defRPr>
    </a:lvl1pPr>
    <a:lvl2pPr marL="457200" algn="l" rtl="0" fontAlgn="base">
      <a:spcBef>
        <a:spcPct val="0"/>
      </a:spcBef>
      <a:spcAft>
        <a:spcPct val="0"/>
      </a:spcAft>
      <a:defRPr sz="2400" kern="1200">
        <a:solidFill>
          <a:schemeClr val="tx1"/>
        </a:solidFill>
        <a:latin typeface="Times New Roman" pitchFamily="18" charset="0"/>
        <a:ea typeface="+mn-ea"/>
        <a:cs typeface="Arial" charset="0"/>
      </a:defRPr>
    </a:lvl2pPr>
    <a:lvl3pPr marL="914400" algn="l" rtl="0" fontAlgn="base">
      <a:spcBef>
        <a:spcPct val="0"/>
      </a:spcBef>
      <a:spcAft>
        <a:spcPct val="0"/>
      </a:spcAft>
      <a:defRPr sz="24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24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2400" kern="1200">
        <a:solidFill>
          <a:schemeClr val="tx1"/>
        </a:solidFill>
        <a:latin typeface="Times New Roman" pitchFamily="18" charset="0"/>
        <a:ea typeface="+mn-ea"/>
        <a:cs typeface="Arial" charset="0"/>
      </a:defRPr>
    </a:lvl5pPr>
    <a:lvl6pPr marL="2286000" algn="l" defTabSz="914400" rtl="0" eaLnBrk="1" latinLnBrk="0" hangingPunct="1">
      <a:defRPr sz="2400" kern="1200">
        <a:solidFill>
          <a:schemeClr val="tx1"/>
        </a:solidFill>
        <a:latin typeface="Times New Roman" pitchFamily="18" charset="0"/>
        <a:ea typeface="+mn-ea"/>
        <a:cs typeface="Arial" charset="0"/>
      </a:defRPr>
    </a:lvl6pPr>
    <a:lvl7pPr marL="2743200" algn="l" defTabSz="914400" rtl="0" eaLnBrk="1" latinLnBrk="0" hangingPunct="1">
      <a:defRPr sz="2400" kern="1200">
        <a:solidFill>
          <a:schemeClr val="tx1"/>
        </a:solidFill>
        <a:latin typeface="Times New Roman" pitchFamily="18" charset="0"/>
        <a:ea typeface="+mn-ea"/>
        <a:cs typeface="Arial" charset="0"/>
      </a:defRPr>
    </a:lvl7pPr>
    <a:lvl8pPr marL="3200400" algn="l" defTabSz="914400" rtl="0" eaLnBrk="1" latinLnBrk="0" hangingPunct="1">
      <a:defRPr sz="2400" kern="1200">
        <a:solidFill>
          <a:schemeClr val="tx1"/>
        </a:solidFill>
        <a:latin typeface="Times New Roman" pitchFamily="18" charset="0"/>
        <a:ea typeface="+mn-ea"/>
        <a:cs typeface="Arial" charset="0"/>
      </a:defRPr>
    </a:lvl8pPr>
    <a:lvl9pPr marL="3657600" algn="l" defTabSz="914400" rtl="0" eaLnBrk="1" latinLnBrk="0" hangingPunct="1">
      <a:defRPr sz="24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DE77D"/>
    <a:srgbClr val="848389"/>
    <a:srgbClr val="FF66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40" autoAdjust="0"/>
    <p:restoredTop sz="94595" autoAdjust="0"/>
  </p:normalViewPr>
  <p:slideViewPr>
    <p:cSldViewPr>
      <p:cViewPr varScale="1">
        <p:scale>
          <a:sx n="59" d="100"/>
          <a:sy n="59" d="100"/>
        </p:scale>
        <p:origin x="840"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15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411"/>
          </a:xfrm>
          <a:prstGeom prst="rect">
            <a:avLst/>
          </a:prstGeom>
        </p:spPr>
        <p:txBody>
          <a:bodyPr vert="horz" lIns="92016" tIns="46008" rIns="92016" bIns="46008" rtlCol="0"/>
          <a:lstStyle>
            <a:lvl1pPr algn="l">
              <a:defRPr sz="1200"/>
            </a:lvl1pPr>
          </a:lstStyle>
          <a:p>
            <a:pPr>
              <a:defRPr/>
            </a:pPr>
            <a:endParaRPr lang="en-ZA" dirty="0"/>
          </a:p>
        </p:txBody>
      </p:sp>
      <p:sp>
        <p:nvSpPr>
          <p:cNvPr id="3" name="Date Placeholder 2"/>
          <p:cNvSpPr>
            <a:spLocks noGrp="1"/>
          </p:cNvSpPr>
          <p:nvPr>
            <p:ph type="dt" sz="quarter" idx="1"/>
          </p:nvPr>
        </p:nvSpPr>
        <p:spPr>
          <a:xfrm>
            <a:off x="3850442" y="0"/>
            <a:ext cx="2945659" cy="496411"/>
          </a:xfrm>
          <a:prstGeom prst="rect">
            <a:avLst/>
          </a:prstGeom>
        </p:spPr>
        <p:txBody>
          <a:bodyPr vert="horz" lIns="92016" tIns="46008" rIns="92016" bIns="46008" rtlCol="0"/>
          <a:lstStyle>
            <a:lvl1pPr algn="r">
              <a:defRPr sz="1200"/>
            </a:lvl1pPr>
          </a:lstStyle>
          <a:p>
            <a:pPr>
              <a:defRPr/>
            </a:pPr>
            <a:fld id="{8CD265EB-97A0-4978-8091-D598A405867D}" type="datetimeFigureOut">
              <a:rPr lang="en-US"/>
              <a:pPr>
                <a:defRPr/>
              </a:pPr>
              <a:t>5/19/2020</a:t>
            </a:fld>
            <a:endParaRPr lang="en-ZA" dirty="0"/>
          </a:p>
        </p:txBody>
      </p:sp>
      <p:sp>
        <p:nvSpPr>
          <p:cNvPr id="4" name="Footer Placeholder 3"/>
          <p:cNvSpPr>
            <a:spLocks noGrp="1"/>
          </p:cNvSpPr>
          <p:nvPr>
            <p:ph type="ftr" sz="quarter" idx="2"/>
          </p:nvPr>
        </p:nvSpPr>
        <p:spPr>
          <a:xfrm>
            <a:off x="0" y="9430091"/>
            <a:ext cx="2945659" cy="496411"/>
          </a:xfrm>
          <a:prstGeom prst="rect">
            <a:avLst/>
          </a:prstGeom>
        </p:spPr>
        <p:txBody>
          <a:bodyPr vert="horz" lIns="92016" tIns="46008" rIns="92016" bIns="46008" rtlCol="0" anchor="b"/>
          <a:lstStyle>
            <a:lvl1pPr algn="l">
              <a:defRPr sz="1200"/>
            </a:lvl1pPr>
          </a:lstStyle>
          <a:p>
            <a:pPr>
              <a:defRPr/>
            </a:pPr>
            <a:endParaRPr lang="en-ZA" dirty="0"/>
          </a:p>
        </p:txBody>
      </p:sp>
      <p:sp>
        <p:nvSpPr>
          <p:cNvPr id="5" name="Slide Number Placeholder 4"/>
          <p:cNvSpPr>
            <a:spLocks noGrp="1"/>
          </p:cNvSpPr>
          <p:nvPr>
            <p:ph type="sldNum" sz="quarter" idx="3"/>
          </p:nvPr>
        </p:nvSpPr>
        <p:spPr>
          <a:xfrm>
            <a:off x="3850442" y="9430091"/>
            <a:ext cx="2945659" cy="496411"/>
          </a:xfrm>
          <a:prstGeom prst="rect">
            <a:avLst/>
          </a:prstGeom>
        </p:spPr>
        <p:txBody>
          <a:bodyPr vert="horz" lIns="92016" tIns="46008" rIns="92016" bIns="46008" rtlCol="0" anchor="b"/>
          <a:lstStyle>
            <a:lvl1pPr algn="r">
              <a:defRPr sz="1200"/>
            </a:lvl1pPr>
          </a:lstStyle>
          <a:p>
            <a:pPr>
              <a:defRPr/>
            </a:pPr>
            <a:fld id="{0158B02A-CD69-451F-BE4B-01FA31E119A7}" type="slidenum">
              <a:rPr lang="en-ZA"/>
              <a:pPr>
                <a:defRPr/>
              </a:pPr>
              <a:t>‹#›</a:t>
            </a:fld>
            <a:endParaRPr lang="en-ZA" dirty="0"/>
          </a:p>
        </p:txBody>
      </p:sp>
    </p:spTree>
    <p:extLst>
      <p:ext uri="{BB962C8B-B14F-4D97-AF65-F5344CB8AC3E}">
        <p14:creationId xmlns:p14="http://schemas.microsoft.com/office/powerpoint/2010/main" val="374085076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980" cy="496332"/>
          </a:xfrm>
          <a:prstGeom prst="rect">
            <a:avLst/>
          </a:prstGeom>
        </p:spPr>
        <p:txBody>
          <a:bodyPr vert="horz" lIns="92016" tIns="46008" rIns="92016" bIns="46008" rtlCol="0"/>
          <a:lstStyle>
            <a:lvl1pPr algn="l">
              <a:defRPr sz="1200"/>
            </a:lvl1pPr>
          </a:lstStyle>
          <a:p>
            <a:endParaRPr lang="en-ZA" dirty="0"/>
          </a:p>
        </p:txBody>
      </p:sp>
      <p:sp>
        <p:nvSpPr>
          <p:cNvPr id="3" name="Date Placeholder 2"/>
          <p:cNvSpPr>
            <a:spLocks noGrp="1"/>
          </p:cNvSpPr>
          <p:nvPr>
            <p:ph type="dt" idx="1"/>
          </p:nvPr>
        </p:nvSpPr>
        <p:spPr>
          <a:xfrm>
            <a:off x="3850095" y="0"/>
            <a:ext cx="2945980" cy="496332"/>
          </a:xfrm>
          <a:prstGeom prst="rect">
            <a:avLst/>
          </a:prstGeom>
        </p:spPr>
        <p:txBody>
          <a:bodyPr vert="horz" lIns="92016" tIns="46008" rIns="92016" bIns="46008" rtlCol="0"/>
          <a:lstStyle>
            <a:lvl1pPr algn="r">
              <a:defRPr sz="1200"/>
            </a:lvl1pPr>
          </a:lstStyle>
          <a:p>
            <a:fld id="{84EFCAA3-2A3F-4B39-BF8F-38C7B81719A6}" type="datetimeFigureOut">
              <a:rPr lang="en-ZA" smtClean="0"/>
              <a:pPr/>
              <a:t>2020/05/19</a:t>
            </a:fld>
            <a:endParaRPr lang="en-ZA" dirty="0"/>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2016" tIns="46008" rIns="92016" bIns="46008" rtlCol="0" anchor="ctr"/>
          <a:lstStyle/>
          <a:p>
            <a:endParaRPr lang="en-ZA" dirty="0"/>
          </a:p>
        </p:txBody>
      </p:sp>
      <p:sp>
        <p:nvSpPr>
          <p:cNvPr id="5" name="Notes Placeholder 4"/>
          <p:cNvSpPr>
            <a:spLocks noGrp="1"/>
          </p:cNvSpPr>
          <p:nvPr>
            <p:ph type="body" sz="quarter" idx="3"/>
          </p:nvPr>
        </p:nvSpPr>
        <p:spPr>
          <a:xfrm>
            <a:off x="680089" y="4715947"/>
            <a:ext cx="5437500" cy="4466982"/>
          </a:xfrm>
          <a:prstGeom prst="rect">
            <a:avLst/>
          </a:prstGeom>
        </p:spPr>
        <p:txBody>
          <a:bodyPr vert="horz" lIns="92016" tIns="46008" rIns="92016" bIns="46008"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6" name="Footer Placeholder 5"/>
          <p:cNvSpPr>
            <a:spLocks noGrp="1"/>
          </p:cNvSpPr>
          <p:nvPr>
            <p:ph type="ftr" sz="quarter" idx="4"/>
          </p:nvPr>
        </p:nvSpPr>
        <p:spPr>
          <a:xfrm>
            <a:off x="0" y="9430298"/>
            <a:ext cx="2945980" cy="496331"/>
          </a:xfrm>
          <a:prstGeom prst="rect">
            <a:avLst/>
          </a:prstGeom>
        </p:spPr>
        <p:txBody>
          <a:bodyPr vert="horz" lIns="92016" tIns="46008" rIns="92016" bIns="46008" rtlCol="0" anchor="b"/>
          <a:lstStyle>
            <a:lvl1pPr algn="l">
              <a:defRPr sz="1200"/>
            </a:lvl1pPr>
          </a:lstStyle>
          <a:p>
            <a:endParaRPr lang="en-ZA" dirty="0"/>
          </a:p>
        </p:txBody>
      </p:sp>
      <p:sp>
        <p:nvSpPr>
          <p:cNvPr id="7" name="Slide Number Placeholder 6"/>
          <p:cNvSpPr>
            <a:spLocks noGrp="1"/>
          </p:cNvSpPr>
          <p:nvPr>
            <p:ph type="sldNum" sz="quarter" idx="5"/>
          </p:nvPr>
        </p:nvSpPr>
        <p:spPr>
          <a:xfrm>
            <a:off x="3850095" y="9430298"/>
            <a:ext cx="2945980" cy="496331"/>
          </a:xfrm>
          <a:prstGeom prst="rect">
            <a:avLst/>
          </a:prstGeom>
        </p:spPr>
        <p:txBody>
          <a:bodyPr vert="horz" lIns="92016" tIns="46008" rIns="92016" bIns="46008" rtlCol="0" anchor="b"/>
          <a:lstStyle>
            <a:lvl1pPr algn="r">
              <a:defRPr sz="1200"/>
            </a:lvl1pPr>
          </a:lstStyle>
          <a:p>
            <a:fld id="{82DF2172-5804-4B21-987F-A71167DC121A}" type="slidenum">
              <a:rPr lang="en-ZA" smtClean="0"/>
              <a:pPr/>
              <a:t>‹#›</a:t>
            </a:fld>
            <a:endParaRPr lang="en-ZA" dirty="0"/>
          </a:p>
        </p:txBody>
      </p:sp>
    </p:spTree>
    <p:extLst>
      <p:ext uri="{BB962C8B-B14F-4D97-AF65-F5344CB8AC3E}">
        <p14:creationId xmlns:p14="http://schemas.microsoft.com/office/powerpoint/2010/main" val="30830890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5"/>
          </p:nvPr>
        </p:nvSpPr>
        <p:spPr/>
        <p:txBody>
          <a:bodyPr/>
          <a:lstStyle/>
          <a:p>
            <a:fld id="{82DF2172-5804-4B21-987F-A71167DC121A}" type="slidenum">
              <a:rPr lang="en-ZA" smtClean="0"/>
              <a:pPr/>
              <a:t>1</a:t>
            </a:fld>
            <a:endParaRPr lang="en-ZA" dirty="0"/>
          </a:p>
        </p:txBody>
      </p:sp>
    </p:spTree>
    <p:extLst>
      <p:ext uri="{BB962C8B-B14F-4D97-AF65-F5344CB8AC3E}">
        <p14:creationId xmlns:p14="http://schemas.microsoft.com/office/powerpoint/2010/main" val="41057587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42875"/>
            <a:ext cx="6419056" cy="785813"/>
          </a:xfrm>
        </p:spPr>
        <p:txBody>
          <a:bodyPr/>
          <a:lstStyle/>
          <a:p>
            <a:r>
              <a:rPr lang="en-US"/>
              <a:t>Click to edit Master title style</a:t>
            </a:r>
          </a:p>
        </p:txBody>
      </p:sp>
      <p:sp>
        <p:nvSpPr>
          <p:cNvPr id="3" name="Content Placeholder 2"/>
          <p:cNvSpPr>
            <a:spLocks noGrp="1"/>
          </p:cNvSpPr>
          <p:nvPr>
            <p:ph idx="1"/>
          </p:nvPr>
        </p:nvSpPr>
        <p:spPr>
          <a:xfrm>
            <a:off x="457200" y="1214438"/>
            <a:ext cx="8229600" cy="50006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1E05F1AB-E70B-4218-879F-10602E207DBC}" type="datetimeFigureOut">
              <a:rPr lang="en-US"/>
              <a:pPr>
                <a:defRPr/>
              </a:pPr>
              <a:t>5/19/2020</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1028" name="Title Placeholder 1"/>
          <p:cNvSpPr>
            <a:spLocks noGrp="1"/>
          </p:cNvSpPr>
          <p:nvPr>
            <p:ph type="title"/>
          </p:nvPr>
        </p:nvSpPr>
        <p:spPr bwMode="auto">
          <a:xfrm>
            <a:off x="457200" y="142875"/>
            <a:ext cx="8291264" cy="78581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9" name="Text Placeholder 2"/>
          <p:cNvSpPr>
            <a:spLocks noGrp="1"/>
          </p:cNvSpPr>
          <p:nvPr>
            <p:ph type="body" idx="1"/>
          </p:nvPr>
        </p:nvSpPr>
        <p:spPr bwMode="auto">
          <a:xfrm>
            <a:off x="457200" y="1214438"/>
            <a:ext cx="8229600" cy="50006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7500938" y="6072188"/>
            <a:ext cx="1428750" cy="365125"/>
          </a:xfrm>
          <a:prstGeom prst="rect">
            <a:avLst/>
          </a:prstGeom>
        </p:spPr>
        <p:txBody>
          <a:bodyPr vert="horz" lIns="91440" tIns="45720" rIns="91440" bIns="45720" rtlCol="0" anchor="ctr"/>
          <a:lstStyle>
            <a:lvl1pPr algn="r" fontAlgn="auto">
              <a:spcBef>
                <a:spcPts val="0"/>
              </a:spcBef>
              <a:spcAft>
                <a:spcPts val="0"/>
              </a:spcAft>
              <a:defRPr sz="1100">
                <a:solidFill>
                  <a:schemeClr val="tx1"/>
                </a:solidFill>
                <a:latin typeface="+mj-lt"/>
                <a:cs typeface="+mn-cs"/>
              </a:defRPr>
            </a:lvl1pPr>
          </a:lstStyle>
          <a:p>
            <a:pPr>
              <a:defRPr/>
            </a:pPr>
            <a:fld id="{0FAD93AF-EF1A-4AA9-B7B9-92C51D8985D1}" type="datetimeFigureOut">
              <a:rPr lang="en-US"/>
              <a:pPr>
                <a:defRPr/>
              </a:pPr>
              <a:t>5/19/2020</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Lst>
  <p:txStyles>
    <p:titleStyle>
      <a:lvl1pPr algn="ctr" rtl="0" eaLnBrk="0" fontAlgn="base" hangingPunct="0">
        <a:spcBef>
          <a:spcPct val="0"/>
        </a:spcBef>
        <a:spcAft>
          <a:spcPct val="0"/>
        </a:spcAft>
        <a:defRPr sz="3600" b="1" kern="1200">
          <a:solidFill>
            <a:schemeClr val="tx1"/>
          </a:solidFill>
          <a:latin typeface="+mj-lt"/>
          <a:ea typeface="+mj-ea"/>
          <a:cs typeface="+mj-cs"/>
        </a:defRPr>
      </a:lvl1pPr>
      <a:lvl2pPr algn="ctr" rtl="0" eaLnBrk="0" fontAlgn="base" hangingPunct="0">
        <a:spcBef>
          <a:spcPct val="0"/>
        </a:spcBef>
        <a:spcAft>
          <a:spcPct val="0"/>
        </a:spcAft>
        <a:defRPr sz="3600" b="1">
          <a:solidFill>
            <a:schemeClr val="tx1"/>
          </a:solidFill>
          <a:latin typeface="Arial" charset="0"/>
        </a:defRPr>
      </a:lvl2pPr>
      <a:lvl3pPr algn="ctr" rtl="0" eaLnBrk="0" fontAlgn="base" hangingPunct="0">
        <a:spcBef>
          <a:spcPct val="0"/>
        </a:spcBef>
        <a:spcAft>
          <a:spcPct val="0"/>
        </a:spcAft>
        <a:defRPr sz="3600" b="1">
          <a:solidFill>
            <a:schemeClr val="tx1"/>
          </a:solidFill>
          <a:latin typeface="Arial" charset="0"/>
        </a:defRPr>
      </a:lvl3pPr>
      <a:lvl4pPr algn="ctr" rtl="0" eaLnBrk="0" fontAlgn="base" hangingPunct="0">
        <a:spcBef>
          <a:spcPct val="0"/>
        </a:spcBef>
        <a:spcAft>
          <a:spcPct val="0"/>
        </a:spcAft>
        <a:defRPr sz="3600" b="1">
          <a:solidFill>
            <a:schemeClr val="tx1"/>
          </a:solidFill>
          <a:latin typeface="Arial" charset="0"/>
        </a:defRPr>
      </a:lvl4pPr>
      <a:lvl5pPr algn="ctr" rtl="0" eaLnBrk="0" fontAlgn="base" hangingPunct="0">
        <a:spcBef>
          <a:spcPct val="0"/>
        </a:spcBef>
        <a:spcAft>
          <a:spcPct val="0"/>
        </a:spcAft>
        <a:defRPr sz="3600" b="1">
          <a:solidFill>
            <a:schemeClr val="tx1"/>
          </a:solidFill>
          <a:latin typeface="Arial" charset="0"/>
        </a:defRPr>
      </a:lvl5pPr>
      <a:lvl6pPr marL="457200" algn="ctr" rtl="0" eaLnBrk="1" fontAlgn="base" hangingPunct="1">
        <a:spcBef>
          <a:spcPct val="0"/>
        </a:spcBef>
        <a:spcAft>
          <a:spcPct val="0"/>
        </a:spcAft>
        <a:defRPr sz="3600" b="1">
          <a:solidFill>
            <a:schemeClr val="tx1"/>
          </a:solidFill>
          <a:latin typeface="Arial" charset="0"/>
        </a:defRPr>
      </a:lvl6pPr>
      <a:lvl7pPr marL="914400" algn="ctr" rtl="0" eaLnBrk="1" fontAlgn="base" hangingPunct="1">
        <a:spcBef>
          <a:spcPct val="0"/>
        </a:spcBef>
        <a:spcAft>
          <a:spcPct val="0"/>
        </a:spcAft>
        <a:defRPr sz="3600" b="1">
          <a:solidFill>
            <a:schemeClr val="tx1"/>
          </a:solidFill>
          <a:latin typeface="Arial" charset="0"/>
        </a:defRPr>
      </a:lvl7pPr>
      <a:lvl8pPr marL="1371600" algn="ctr" rtl="0" eaLnBrk="1" fontAlgn="base" hangingPunct="1">
        <a:spcBef>
          <a:spcPct val="0"/>
        </a:spcBef>
        <a:spcAft>
          <a:spcPct val="0"/>
        </a:spcAft>
        <a:defRPr sz="3600" b="1">
          <a:solidFill>
            <a:schemeClr val="tx1"/>
          </a:solidFill>
          <a:latin typeface="Arial" charset="0"/>
        </a:defRPr>
      </a:lvl8pPr>
      <a:lvl9pPr marL="1828800" algn="ctr" rtl="0" eaLnBrk="1" fontAlgn="base" hangingPunct="1">
        <a:spcBef>
          <a:spcPct val="0"/>
        </a:spcBef>
        <a:spcAft>
          <a:spcPct val="0"/>
        </a:spcAft>
        <a:defRPr sz="3600" b="1">
          <a:solidFill>
            <a:schemeClr val="tx1"/>
          </a:solidFill>
          <a:latin typeface="Arial"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j-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j-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j-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j-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j-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hyperlink" Target="https://heqc-online-1.che.ac.za/download.php?file=233142&amp;token=890a0959af79b1c1899b8345c051e3aa" TargetMode="External"/><Relationship Id="rId2" Type="http://schemas.openxmlformats.org/officeDocument/2006/relationships/hyperlink" Target="https://heqc-online-1.che.ac.za/download.php?file=221636&amp;token=c65a0c2ae66ffe44e5b44ac57eecf5fa" TargetMode="Externa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hyperlink" Target="https://heqc-online-1.che.ac.za/download.php?file=236472&amp;token=afa82d0e4e460518db8fe93e41139f49" TargetMode="Externa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9249"/>
            <a:ext cx="9144000" cy="1216001"/>
          </a:xfrm>
        </p:spPr>
        <p:txBody>
          <a:bodyPr/>
          <a:lstStyle/>
          <a:p>
            <a:r>
              <a:rPr lang="en-ZA" sz="3200" dirty="0">
                <a:solidFill>
                  <a:srgbClr val="993300"/>
                </a:solidFill>
                <a:latin typeface="Tw Cen MT" panose="020B0602020104020603" pitchFamily="34" charset="0"/>
              </a:rPr>
              <a:t>Strategic Plan 2020 - 2025  and Annual Performance Plan for the Year 2020/21</a:t>
            </a:r>
          </a:p>
        </p:txBody>
      </p:sp>
      <p:sp>
        <p:nvSpPr>
          <p:cNvPr id="64515" name="Content Placeholder 2"/>
          <p:cNvSpPr>
            <a:spLocks noGrp="1"/>
          </p:cNvSpPr>
          <p:nvPr>
            <p:ph idx="1"/>
          </p:nvPr>
        </p:nvSpPr>
        <p:spPr>
          <a:xfrm>
            <a:off x="0" y="4604792"/>
            <a:ext cx="9144000" cy="1920552"/>
          </a:xfrm>
        </p:spPr>
        <p:txBody>
          <a:bodyPr/>
          <a:lstStyle/>
          <a:p>
            <a:pPr algn="ctr">
              <a:spcBef>
                <a:spcPts val="0"/>
              </a:spcBef>
              <a:spcAft>
                <a:spcPts val="600"/>
              </a:spcAft>
              <a:buNone/>
              <a:defRPr/>
            </a:pPr>
            <a:r>
              <a:rPr lang="en-US" sz="3000" b="1" dirty="0">
                <a:latin typeface="Tw Cen MT" panose="020B0602020104020603" pitchFamily="34" charset="0"/>
              </a:rPr>
              <a:t>Responses to Questions posed at the joint PCHEST and Select Committee on Education and Technology, Sports, Arts and Culture meeting of 11 May 2020</a:t>
            </a:r>
          </a:p>
        </p:txBody>
      </p:sp>
      <p:pic>
        <p:nvPicPr>
          <p:cNvPr id="5" name="Picture 4" descr="A large brick building with grass and trees&#10;&#10;Description automatically generated">
            <a:extLst>
              <a:ext uri="{FF2B5EF4-FFF2-40B4-BE49-F238E27FC236}">
                <a16:creationId xmlns:a16="http://schemas.microsoft.com/office/drawing/2014/main" id="{ADA78F7E-C54E-4A81-AB9D-CEF11D08CE3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1124744"/>
            <a:ext cx="9144000" cy="3480048"/>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31773488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77E3E3-D5F5-4C6E-9DF2-DB859C25CDE9}"/>
              </a:ext>
            </a:extLst>
          </p:cNvPr>
          <p:cNvSpPr>
            <a:spLocks noGrp="1"/>
          </p:cNvSpPr>
          <p:nvPr>
            <p:ph type="title"/>
          </p:nvPr>
        </p:nvSpPr>
        <p:spPr>
          <a:xfrm>
            <a:off x="457200" y="142875"/>
            <a:ext cx="8229600" cy="785813"/>
          </a:xfrm>
        </p:spPr>
        <p:txBody>
          <a:bodyPr/>
          <a:lstStyle/>
          <a:p>
            <a:r>
              <a:rPr lang="en-US" dirty="0">
                <a:solidFill>
                  <a:srgbClr val="F79646">
                    <a:lumMod val="50000"/>
                  </a:srgbClr>
                </a:solidFill>
              </a:rPr>
              <a:t>Response to the Fourth Question (continued)</a:t>
            </a:r>
            <a:endParaRPr lang="en-ZA" dirty="0"/>
          </a:p>
        </p:txBody>
      </p:sp>
      <p:sp>
        <p:nvSpPr>
          <p:cNvPr id="3" name="Content Placeholder 2">
            <a:extLst>
              <a:ext uri="{FF2B5EF4-FFF2-40B4-BE49-F238E27FC236}">
                <a16:creationId xmlns:a16="http://schemas.microsoft.com/office/drawing/2014/main" id="{78F8AD1F-495D-45DB-AC12-E74C23DB723E}"/>
              </a:ext>
            </a:extLst>
          </p:cNvPr>
          <p:cNvSpPr>
            <a:spLocks noGrp="1"/>
          </p:cNvSpPr>
          <p:nvPr>
            <p:ph idx="1"/>
          </p:nvPr>
        </p:nvSpPr>
        <p:spPr/>
        <p:txBody>
          <a:bodyPr/>
          <a:lstStyle/>
          <a:p>
            <a:pPr marL="0" indent="0" algn="just">
              <a:lnSpc>
                <a:spcPct val="107000"/>
              </a:lnSpc>
              <a:spcAft>
                <a:spcPts val="0"/>
              </a:spcAft>
              <a:buNone/>
            </a:pPr>
            <a:r>
              <a:rPr lang="en-ZA" sz="2000" b="1" i="1" dirty="0">
                <a:latin typeface="Arial" panose="020B0604020202020204" pitchFamily="34" charset="0"/>
                <a:ea typeface="Calibri" panose="020F0502020204030204" pitchFamily="34" charset="0"/>
                <a:cs typeface="Times New Roman" panose="02020603050405020304" pitchFamily="18" charset="0"/>
              </a:rPr>
              <a:t>Education Programmes</a:t>
            </a:r>
            <a:endParaRPr lang="en-ZA" sz="2000" dirty="0">
              <a:latin typeface="Calibri" panose="020F0502020204030204" pitchFamily="34" charset="0"/>
              <a:ea typeface="Calibri" panose="020F0502020204030204" pitchFamily="34" charset="0"/>
              <a:cs typeface="Times New Roman" panose="02020603050405020304" pitchFamily="18" charset="0"/>
            </a:endParaRPr>
          </a:p>
          <a:p>
            <a:r>
              <a:rPr lang="en-ZA" sz="2000" dirty="0">
                <a:latin typeface="Arial" panose="020B0604020202020204" pitchFamily="34" charset="0"/>
                <a:ea typeface="Calibri" panose="020F0502020204030204" pitchFamily="34" charset="0"/>
              </a:rPr>
              <a:t>As evident in the table below, WSU only submitted most of their Education programmes in September 2019. </a:t>
            </a:r>
          </a:p>
          <a:p>
            <a:r>
              <a:rPr lang="en-ZA" sz="2000" dirty="0">
                <a:latin typeface="Arial" panose="020B0604020202020204" pitchFamily="34" charset="0"/>
                <a:ea typeface="Calibri" panose="020F0502020204030204" pitchFamily="34" charset="0"/>
              </a:rPr>
              <a:t>The last Accreditation Committee meeting of 2019 was held from 4 – 6 October 2019 and therefore the CHE could not process these programmes in time for offering in January 2020. </a:t>
            </a:r>
          </a:p>
          <a:p>
            <a:r>
              <a:rPr lang="en-ZA" sz="2000" dirty="0">
                <a:latin typeface="Arial" panose="020B0604020202020204" pitchFamily="34" charset="0"/>
                <a:ea typeface="Calibri" panose="020F0502020204030204" pitchFamily="34" charset="0"/>
              </a:rPr>
              <a:t>The institution was aware of the process and the turnaround times consequent to late submission. </a:t>
            </a:r>
          </a:p>
          <a:p>
            <a:r>
              <a:rPr lang="en-ZA" sz="2000" dirty="0">
                <a:latin typeface="Arial" panose="020B0604020202020204" pitchFamily="34" charset="0"/>
                <a:ea typeface="Calibri" panose="020F0502020204030204" pitchFamily="34" charset="0"/>
              </a:rPr>
              <a:t>To assist the institution, the CHE embarked on a round-robin exercise to fast-track the processing of these late applications. </a:t>
            </a:r>
          </a:p>
          <a:p>
            <a:r>
              <a:rPr lang="en-ZA" sz="2000" dirty="0">
                <a:latin typeface="Arial" panose="020B0604020202020204" pitchFamily="34" charset="0"/>
                <a:ea typeface="Calibri" panose="020F0502020204030204" pitchFamily="34" charset="0"/>
              </a:rPr>
              <a:t>Some of these programmes were tabled at the first AC meeting of 2020 – on 10 March 2020 – and the HEQC on 7 April 2020. </a:t>
            </a:r>
          </a:p>
          <a:p>
            <a:r>
              <a:rPr lang="en-ZA" sz="2000" dirty="0">
                <a:latin typeface="Arial" panose="020B0604020202020204" pitchFamily="34" charset="0"/>
                <a:ea typeface="Calibri" panose="020F0502020204030204" pitchFamily="34" charset="0"/>
              </a:rPr>
              <a:t>The last few education programmes will be tabled at the June 2020 Accreditation Committee and the July 2020 HEQC meeting.</a:t>
            </a:r>
            <a:endParaRPr lang="en-ZA" sz="2000" dirty="0"/>
          </a:p>
        </p:txBody>
      </p:sp>
    </p:spTree>
    <p:extLst>
      <p:ext uri="{BB962C8B-B14F-4D97-AF65-F5344CB8AC3E}">
        <p14:creationId xmlns:p14="http://schemas.microsoft.com/office/powerpoint/2010/main" val="25989155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490941-68BC-44F8-8A68-2481FED1C30E}"/>
              </a:ext>
            </a:extLst>
          </p:cNvPr>
          <p:cNvSpPr>
            <a:spLocks noGrp="1"/>
          </p:cNvSpPr>
          <p:nvPr>
            <p:ph type="title"/>
          </p:nvPr>
        </p:nvSpPr>
        <p:spPr>
          <a:xfrm>
            <a:off x="457200" y="142875"/>
            <a:ext cx="8147248" cy="785813"/>
          </a:xfrm>
        </p:spPr>
        <p:txBody>
          <a:bodyPr/>
          <a:lstStyle/>
          <a:p>
            <a:r>
              <a:rPr lang="en-US" dirty="0">
                <a:solidFill>
                  <a:srgbClr val="F79646">
                    <a:lumMod val="50000"/>
                  </a:srgbClr>
                </a:solidFill>
              </a:rPr>
              <a:t>Response to the Fourth Question (continued)</a:t>
            </a:r>
            <a:endParaRPr lang="en-ZA" dirty="0"/>
          </a:p>
        </p:txBody>
      </p:sp>
      <p:sp>
        <p:nvSpPr>
          <p:cNvPr id="3" name="Content Placeholder 2">
            <a:extLst>
              <a:ext uri="{FF2B5EF4-FFF2-40B4-BE49-F238E27FC236}">
                <a16:creationId xmlns:a16="http://schemas.microsoft.com/office/drawing/2014/main" id="{DA73D151-62CB-4252-80B0-6BDFB98CC6C6}"/>
              </a:ext>
            </a:extLst>
          </p:cNvPr>
          <p:cNvSpPr>
            <a:spLocks noGrp="1"/>
          </p:cNvSpPr>
          <p:nvPr>
            <p:ph idx="1"/>
          </p:nvPr>
        </p:nvSpPr>
        <p:spPr/>
        <p:txBody>
          <a:bodyPr/>
          <a:lstStyle/>
          <a:p>
            <a:pPr marL="0" lvl="0" indent="0" algn="just">
              <a:lnSpc>
                <a:spcPct val="107000"/>
              </a:lnSpc>
              <a:spcAft>
                <a:spcPts val="0"/>
              </a:spcAft>
              <a:buNone/>
            </a:pPr>
            <a:r>
              <a:rPr lang="en-ZA" sz="2000" b="1" i="1" dirty="0">
                <a:latin typeface="Arial" panose="020B0604020202020204" pitchFamily="34" charset="0"/>
                <a:ea typeface="Calibri" panose="020F0502020204030204" pitchFamily="34" charset="0"/>
                <a:cs typeface="Times New Roman" panose="02020603050405020304" pitchFamily="18" charset="0"/>
              </a:rPr>
              <a:t>Education Programmes</a:t>
            </a:r>
            <a:endParaRPr lang="en-ZA" sz="2000" dirty="0">
              <a:latin typeface="Calibri" panose="020F0502020204030204" pitchFamily="34" charset="0"/>
              <a:ea typeface="Calibri" panose="020F0502020204030204" pitchFamily="34" charset="0"/>
              <a:cs typeface="Times New Roman" panose="02020603050405020304" pitchFamily="18" charset="0"/>
            </a:endParaRPr>
          </a:p>
          <a:p>
            <a:pPr marL="269875" algn="just">
              <a:lnSpc>
                <a:spcPct val="107000"/>
              </a:lnSpc>
              <a:spcAft>
                <a:spcPts val="0"/>
              </a:spcAft>
            </a:pPr>
            <a:r>
              <a:rPr lang="en-ZA" sz="2000" dirty="0">
                <a:latin typeface="Arial" panose="020B0604020202020204" pitchFamily="34" charset="0"/>
                <a:ea typeface="Calibri" panose="020F0502020204030204" pitchFamily="34" charset="0"/>
                <a:cs typeface="Times New Roman" panose="02020603050405020304" pitchFamily="18" charset="0"/>
              </a:rPr>
              <a:t>Three of the programmes that were submitted were not accredited by the HEQC. </a:t>
            </a:r>
          </a:p>
          <a:p>
            <a:pPr marL="269875" algn="just">
              <a:lnSpc>
                <a:spcPct val="107000"/>
              </a:lnSpc>
              <a:spcAft>
                <a:spcPts val="0"/>
              </a:spcAft>
            </a:pPr>
            <a:r>
              <a:rPr lang="en-ZA" sz="2000" dirty="0">
                <a:latin typeface="Arial" panose="020B0604020202020204" pitchFamily="34" charset="0"/>
                <a:ea typeface="Calibri" panose="020F0502020204030204" pitchFamily="34" charset="0"/>
                <a:cs typeface="Times New Roman" panose="02020603050405020304" pitchFamily="18" charset="0"/>
              </a:rPr>
              <a:t>The institution was afforded an opportunity to submit additional information within 21 days of the letter issued following the HEQC meeting, where they were requested to focus on the reasons conveyed for non-accreditation. </a:t>
            </a:r>
          </a:p>
          <a:p>
            <a:pPr marL="269875" algn="just">
              <a:lnSpc>
                <a:spcPct val="107000"/>
              </a:lnSpc>
              <a:spcAft>
                <a:spcPts val="0"/>
              </a:spcAft>
            </a:pPr>
            <a:r>
              <a:rPr lang="en-ZA" sz="2000" u="sng" dirty="0">
                <a:latin typeface="Arial" panose="020B0604020202020204" pitchFamily="34" charset="0"/>
                <a:ea typeface="Calibri" panose="020F0502020204030204" pitchFamily="34" charset="0"/>
                <a:cs typeface="Times New Roman" panose="02020603050405020304" pitchFamily="18" charset="0"/>
              </a:rPr>
              <a:t>The protracted accreditation process cannot be attributed to a delay in the processing of the applications, but an inadequate, unsatisfactory, and incomplete application</a:t>
            </a:r>
            <a:r>
              <a:rPr lang="en-ZA" sz="2000" dirty="0">
                <a:latin typeface="Arial" panose="020B0604020202020204" pitchFamily="34" charset="0"/>
                <a:ea typeface="Calibri" panose="020F0502020204030204" pitchFamily="34" charset="0"/>
                <a:cs typeface="Times New Roman" panose="02020603050405020304" pitchFamily="18" charset="0"/>
              </a:rPr>
              <a:t>, which the CHE cannot gloss over, nor be inconsistent on in its approach, without undermining the entire quality assurance regimen.</a:t>
            </a:r>
            <a:endParaRPr lang="en-ZA" sz="2000" dirty="0">
              <a:latin typeface="Calibri" panose="020F0502020204030204" pitchFamily="34" charset="0"/>
              <a:ea typeface="Calibri" panose="020F0502020204030204" pitchFamily="34" charset="0"/>
              <a:cs typeface="Times New Roman" panose="02020603050405020304" pitchFamily="18" charset="0"/>
            </a:endParaRPr>
          </a:p>
          <a:p>
            <a:endParaRPr lang="en-ZA" dirty="0"/>
          </a:p>
        </p:txBody>
      </p:sp>
    </p:spTree>
    <p:extLst>
      <p:ext uri="{BB962C8B-B14F-4D97-AF65-F5344CB8AC3E}">
        <p14:creationId xmlns:p14="http://schemas.microsoft.com/office/powerpoint/2010/main" val="2573343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D17ADA-A49A-43BE-A23A-AD4048B39341}"/>
              </a:ext>
            </a:extLst>
          </p:cNvPr>
          <p:cNvSpPr>
            <a:spLocks noGrp="1"/>
          </p:cNvSpPr>
          <p:nvPr>
            <p:ph type="title"/>
          </p:nvPr>
        </p:nvSpPr>
        <p:spPr>
          <a:xfrm>
            <a:off x="457200" y="142875"/>
            <a:ext cx="8229600" cy="785813"/>
          </a:xfrm>
        </p:spPr>
        <p:txBody>
          <a:bodyPr/>
          <a:lstStyle/>
          <a:p>
            <a:r>
              <a:rPr lang="en-US" dirty="0">
                <a:solidFill>
                  <a:srgbClr val="F79646">
                    <a:lumMod val="50000"/>
                  </a:srgbClr>
                </a:solidFill>
              </a:rPr>
              <a:t>Response to the Fourth Question (continued)</a:t>
            </a:r>
            <a:endParaRPr lang="en-ZA" dirty="0"/>
          </a:p>
        </p:txBody>
      </p:sp>
      <p:sp>
        <p:nvSpPr>
          <p:cNvPr id="3" name="Content Placeholder 2">
            <a:extLst>
              <a:ext uri="{FF2B5EF4-FFF2-40B4-BE49-F238E27FC236}">
                <a16:creationId xmlns:a16="http://schemas.microsoft.com/office/drawing/2014/main" id="{E0C7A3DC-6D50-4972-A6B0-E0BCF5FABEEC}"/>
              </a:ext>
            </a:extLst>
          </p:cNvPr>
          <p:cNvSpPr>
            <a:spLocks noGrp="1"/>
          </p:cNvSpPr>
          <p:nvPr>
            <p:ph idx="1"/>
          </p:nvPr>
        </p:nvSpPr>
        <p:spPr/>
        <p:txBody>
          <a:bodyPr/>
          <a:lstStyle/>
          <a:p>
            <a:pPr marL="0" indent="0" algn="just">
              <a:lnSpc>
                <a:spcPct val="107000"/>
              </a:lnSpc>
              <a:spcAft>
                <a:spcPts val="0"/>
              </a:spcAft>
              <a:buNone/>
            </a:pPr>
            <a:r>
              <a:rPr lang="en-ZA" sz="2000" dirty="0">
                <a:solidFill>
                  <a:srgbClr val="ED7D31"/>
                </a:solidFill>
                <a:latin typeface="Arial" panose="020B0604020202020204" pitchFamily="34" charset="0"/>
                <a:ea typeface="Calibri" panose="020F0502020204030204" pitchFamily="34" charset="0"/>
                <a:cs typeface="Times New Roman" panose="02020603050405020304" pitchFamily="18" charset="0"/>
              </a:rPr>
              <a:t>The table below reflects the required information linked to specific Education programmes submitted.</a:t>
            </a:r>
          </a:p>
          <a:p>
            <a:endParaRPr lang="en-ZA" dirty="0"/>
          </a:p>
        </p:txBody>
      </p:sp>
      <p:graphicFrame>
        <p:nvGraphicFramePr>
          <p:cNvPr id="6" name="Table 5">
            <a:extLst>
              <a:ext uri="{FF2B5EF4-FFF2-40B4-BE49-F238E27FC236}">
                <a16:creationId xmlns:a16="http://schemas.microsoft.com/office/drawing/2014/main" id="{6493EF9B-3219-4852-88C2-DE1571F5D626}"/>
              </a:ext>
            </a:extLst>
          </p:cNvPr>
          <p:cNvGraphicFramePr>
            <a:graphicFrameLocks noGrp="1"/>
          </p:cNvGraphicFramePr>
          <p:nvPr>
            <p:extLst>
              <p:ext uri="{D42A27DB-BD31-4B8C-83A1-F6EECF244321}">
                <p14:modId xmlns:p14="http://schemas.microsoft.com/office/powerpoint/2010/main" val="4051567932"/>
              </p:ext>
            </p:extLst>
          </p:nvPr>
        </p:nvGraphicFramePr>
        <p:xfrm>
          <a:off x="457200" y="1988840"/>
          <a:ext cx="8229600" cy="4104455"/>
        </p:xfrm>
        <a:graphic>
          <a:graphicData uri="http://schemas.openxmlformats.org/drawingml/2006/table">
            <a:tbl>
              <a:tblPr firstRow="1" firstCol="1" bandRow="1">
                <a:tableStyleId>{5C22544A-7EE6-4342-B048-85BDC9FD1C3A}</a:tableStyleId>
              </a:tblPr>
              <a:tblGrid>
                <a:gridCol w="1090464">
                  <a:extLst>
                    <a:ext uri="{9D8B030D-6E8A-4147-A177-3AD203B41FA5}">
                      <a16:colId xmlns:a16="http://schemas.microsoft.com/office/drawing/2014/main" val="1102174860"/>
                    </a:ext>
                  </a:extLst>
                </a:gridCol>
                <a:gridCol w="1730644">
                  <a:extLst>
                    <a:ext uri="{9D8B030D-6E8A-4147-A177-3AD203B41FA5}">
                      <a16:colId xmlns:a16="http://schemas.microsoft.com/office/drawing/2014/main" val="1188771141"/>
                    </a:ext>
                  </a:extLst>
                </a:gridCol>
                <a:gridCol w="861644">
                  <a:extLst>
                    <a:ext uri="{9D8B030D-6E8A-4147-A177-3AD203B41FA5}">
                      <a16:colId xmlns:a16="http://schemas.microsoft.com/office/drawing/2014/main" val="4137701831"/>
                    </a:ext>
                  </a:extLst>
                </a:gridCol>
                <a:gridCol w="1872208">
                  <a:extLst>
                    <a:ext uri="{9D8B030D-6E8A-4147-A177-3AD203B41FA5}">
                      <a16:colId xmlns:a16="http://schemas.microsoft.com/office/drawing/2014/main" val="2261986355"/>
                    </a:ext>
                  </a:extLst>
                </a:gridCol>
                <a:gridCol w="792088">
                  <a:extLst>
                    <a:ext uri="{9D8B030D-6E8A-4147-A177-3AD203B41FA5}">
                      <a16:colId xmlns:a16="http://schemas.microsoft.com/office/drawing/2014/main" val="626441625"/>
                    </a:ext>
                  </a:extLst>
                </a:gridCol>
                <a:gridCol w="864096">
                  <a:extLst>
                    <a:ext uri="{9D8B030D-6E8A-4147-A177-3AD203B41FA5}">
                      <a16:colId xmlns:a16="http://schemas.microsoft.com/office/drawing/2014/main" val="3126794127"/>
                    </a:ext>
                  </a:extLst>
                </a:gridCol>
                <a:gridCol w="1018456">
                  <a:extLst>
                    <a:ext uri="{9D8B030D-6E8A-4147-A177-3AD203B41FA5}">
                      <a16:colId xmlns:a16="http://schemas.microsoft.com/office/drawing/2014/main" val="317799637"/>
                    </a:ext>
                  </a:extLst>
                </a:gridCol>
              </a:tblGrid>
              <a:tr h="323585">
                <a:tc>
                  <a:txBody>
                    <a:bodyPr/>
                    <a:lstStyle/>
                    <a:p>
                      <a:pPr marL="20320" indent="-20320" algn="just">
                        <a:lnSpc>
                          <a:spcPct val="107000"/>
                        </a:lnSpc>
                        <a:spcAft>
                          <a:spcPts val="800"/>
                        </a:spcAft>
                      </a:pPr>
                      <a:r>
                        <a:rPr lang="en-ZA" sz="900" dirty="0">
                          <a:effectLst/>
                        </a:rPr>
                        <a:t>REFERENCE</a:t>
                      </a:r>
                      <a:endParaRPr lang="en-ZA"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4698" marR="64698" marT="0" marB="0"/>
                </a:tc>
                <a:tc>
                  <a:txBody>
                    <a:bodyPr/>
                    <a:lstStyle/>
                    <a:p>
                      <a:pPr indent="17145">
                        <a:lnSpc>
                          <a:spcPct val="107000"/>
                        </a:lnSpc>
                        <a:spcAft>
                          <a:spcPts val="800"/>
                        </a:spcAft>
                      </a:pPr>
                      <a:r>
                        <a:rPr lang="en-ZA" sz="900" dirty="0">
                          <a:effectLst/>
                        </a:rPr>
                        <a:t>PROGRAMME</a:t>
                      </a:r>
                      <a:endParaRPr lang="en-ZA"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4698" marR="64698" marT="0" marB="0"/>
                </a:tc>
                <a:tc>
                  <a:txBody>
                    <a:bodyPr/>
                    <a:lstStyle/>
                    <a:p>
                      <a:pPr>
                        <a:lnSpc>
                          <a:spcPct val="107000"/>
                        </a:lnSpc>
                        <a:spcAft>
                          <a:spcPts val="800"/>
                        </a:spcAft>
                      </a:pPr>
                      <a:r>
                        <a:rPr lang="en-ZA" sz="900" dirty="0">
                          <a:effectLst/>
                        </a:rPr>
                        <a:t>SUBMITTED</a:t>
                      </a:r>
                      <a:endParaRPr lang="en-ZA"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4698" marR="64698" marT="0" marB="0"/>
                </a:tc>
                <a:tc>
                  <a:txBody>
                    <a:bodyPr/>
                    <a:lstStyle/>
                    <a:p>
                      <a:pPr indent="10795">
                        <a:lnSpc>
                          <a:spcPct val="107000"/>
                        </a:lnSpc>
                        <a:spcAft>
                          <a:spcPts val="800"/>
                        </a:spcAft>
                      </a:pPr>
                      <a:r>
                        <a:rPr lang="en-ZA" sz="900" dirty="0">
                          <a:effectLst/>
                        </a:rPr>
                        <a:t>COMMENTS</a:t>
                      </a:r>
                      <a:endParaRPr lang="en-ZA"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4698" marR="64698" marT="0" marB="0"/>
                </a:tc>
                <a:tc>
                  <a:txBody>
                    <a:bodyPr/>
                    <a:lstStyle/>
                    <a:p>
                      <a:pPr>
                        <a:lnSpc>
                          <a:spcPct val="107000"/>
                        </a:lnSpc>
                        <a:spcAft>
                          <a:spcPts val="800"/>
                        </a:spcAft>
                      </a:pPr>
                      <a:r>
                        <a:rPr lang="en-ZA" sz="900" dirty="0">
                          <a:effectLst/>
                        </a:rPr>
                        <a:t>AC DATE</a:t>
                      </a:r>
                      <a:endParaRPr lang="en-ZA"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4698" marR="64698" marT="0" marB="0"/>
                </a:tc>
                <a:tc>
                  <a:txBody>
                    <a:bodyPr/>
                    <a:lstStyle/>
                    <a:p>
                      <a:pPr>
                        <a:lnSpc>
                          <a:spcPct val="107000"/>
                        </a:lnSpc>
                        <a:spcAft>
                          <a:spcPts val="800"/>
                        </a:spcAft>
                      </a:pPr>
                      <a:r>
                        <a:rPr lang="en-ZA" sz="900" dirty="0">
                          <a:effectLst/>
                        </a:rPr>
                        <a:t>HEQC DATE</a:t>
                      </a:r>
                      <a:endParaRPr lang="en-ZA"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4698" marR="64698" marT="0" marB="0"/>
                </a:tc>
                <a:tc>
                  <a:txBody>
                    <a:bodyPr/>
                    <a:lstStyle/>
                    <a:p>
                      <a:pPr>
                        <a:lnSpc>
                          <a:spcPct val="107000"/>
                        </a:lnSpc>
                        <a:spcAft>
                          <a:spcPts val="800"/>
                        </a:spcAft>
                      </a:pPr>
                      <a:r>
                        <a:rPr lang="en-ZA" sz="900" dirty="0">
                          <a:effectLst/>
                        </a:rPr>
                        <a:t>OUTCOME</a:t>
                      </a:r>
                      <a:endParaRPr lang="en-ZA"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4698" marR="64698" marT="0" marB="0"/>
                </a:tc>
                <a:extLst>
                  <a:ext uri="{0D108BD9-81ED-4DB2-BD59-A6C34878D82A}">
                    <a16:rowId xmlns:a16="http://schemas.microsoft.com/office/drawing/2014/main" val="4019453569"/>
                  </a:ext>
                </a:extLst>
              </a:tr>
              <a:tr h="1483344">
                <a:tc>
                  <a:txBody>
                    <a:bodyPr/>
                    <a:lstStyle/>
                    <a:p>
                      <a:pPr algn="just">
                        <a:lnSpc>
                          <a:spcPct val="107000"/>
                        </a:lnSpc>
                        <a:spcAft>
                          <a:spcPts val="800"/>
                        </a:spcAft>
                      </a:pPr>
                      <a:r>
                        <a:rPr lang="en-ZA" sz="900" dirty="0">
                          <a:effectLst/>
                        </a:rPr>
                        <a:t>H/H19/E014CAN</a:t>
                      </a:r>
                      <a:endParaRPr lang="en-ZA" sz="1000" dirty="0">
                        <a:effectLst/>
                      </a:endParaRPr>
                    </a:p>
                    <a:p>
                      <a:pPr marL="90170" indent="-90170" algn="just">
                        <a:lnSpc>
                          <a:spcPct val="107000"/>
                        </a:lnSpc>
                        <a:spcAft>
                          <a:spcPts val="800"/>
                        </a:spcAft>
                      </a:pPr>
                      <a:r>
                        <a:rPr lang="en-ZA" sz="900" dirty="0">
                          <a:effectLst/>
                        </a:rPr>
                        <a:t> </a:t>
                      </a:r>
                      <a:endParaRPr lang="en-ZA"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4698" marR="64698" marT="0" marB="0"/>
                </a:tc>
                <a:tc>
                  <a:txBody>
                    <a:bodyPr/>
                    <a:lstStyle/>
                    <a:p>
                      <a:pPr indent="17145">
                        <a:lnSpc>
                          <a:spcPct val="107000"/>
                        </a:lnSpc>
                        <a:spcAft>
                          <a:spcPts val="800"/>
                        </a:spcAft>
                      </a:pPr>
                      <a:r>
                        <a:rPr lang="en-ZA" sz="900" dirty="0">
                          <a:effectLst/>
                        </a:rPr>
                        <a:t>Postgraduate Certificate in Education in Senior Phase and Further Education and Training Teaching</a:t>
                      </a:r>
                      <a:endParaRPr lang="en-ZA"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4698" marR="64698" marT="0" marB="0"/>
                </a:tc>
                <a:tc>
                  <a:txBody>
                    <a:bodyPr/>
                    <a:lstStyle/>
                    <a:p>
                      <a:pPr>
                        <a:lnSpc>
                          <a:spcPct val="107000"/>
                        </a:lnSpc>
                        <a:spcAft>
                          <a:spcPts val="800"/>
                        </a:spcAft>
                      </a:pPr>
                      <a:r>
                        <a:rPr lang="en-ZA" sz="900" dirty="0">
                          <a:effectLst/>
                        </a:rPr>
                        <a:t>2017-12-18</a:t>
                      </a:r>
                      <a:endParaRPr lang="en-ZA"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4698" marR="64698" marT="0" marB="0"/>
                </a:tc>
                <a:tc>
                  <a:txBody>
                    <a:bodyPr/>
                    <a:lstStyle/>
                    <a:p>
                      <a:pPr indent="10795">
                        <a:lnSpc>
                          <a:spcPct val="107000"/>
                        </a:lnSpc>
                        <a:spcAft>
                          <a:spcPts val="800"/>
                        </a:spcAft>
                      </a:pPr>
                      <a:r>
                        <a:rPr lang="en-ZA" sz="900" dirty="0">
                          <a:effectLst/>
                        </a:rPr>
                        <a:t>This application was returned to the institution because it was not fully completed. It was only returned to the CHE on 2018-11-06 and was tabled within 6 months after receipt.</a:t>
                      </a:r>
                      <a:endParaRPr lang="en-ZA"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4698" marR="64698" marT="0" marB="0"/>
                </a:tc>
                <a:tc>
                  <a:txBody>
                    <a:bodyPr/>
                    <a:lstStyle/>
                    <a:p>
                      <a:pPr>
                        <a:lnSpc>
                          <a:spcPct val="107000"/>
                        </a:lnSpc>
                        <a:spcAft>
                          <a:spcPts val="800"/>
                        </a:spcAft>
                      </a:pPr>
                      <a:r>
                        <a:rPr lang="en-ZA" sz="900" dirty="0">
                          <a:effectLst/>
                        </a:rPr>
                        <a:t>2019-06-04</a:t>
                      </a:r>
                      <a:endParaRPr lang="en-ZA"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4698" marR="64698" marT="0" marB="0"/>
                </a:tc>
                <a:tc>
                  <a:txBody>
                    <a:bodyPr/>
                    <a:lstStyle/>
                    <a:p>
                      <a:pPr>
                        <a:lnSpc>
                          <a:spcPct val="107000"/>
                        </a:lnSpc>
                        <a:spcAft>
                          <a:spcPts val="800"/>
                        </a:spcAft>
                      </a:pPr>
                      <a:r>
                        <a:rPr lang="en-ZA" sz="900" dirty="0">
                          <a:effectLst/>
                        </a:rPr>
                        <a:t>2019-07-09</a:t>
                      </a:r>
                      <a:endParaRPr lang="en-ZA"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4698" marR="64698" marT="0" marB="0"/>
                </a:tc>
                <a:tc>
                  <a:txBody>
                    <a:bodyPr/>
                    <a:lstStyle/>
                    <a:p>
                      <a:pPr>
                        <a:lnSpc>
                          <a:spcPct val="107000"/>
                        </a:lnSpc>
                        <a:spcAft>
                          <a:spcPts val="800"/>
                        </a:spcAft>
                      </a:pPr>
                      <a:r>
                        <a:rPr lang="en-ZA" sz="900" dirty="0">
                          <a:effectLst/>
                        </a:rPr>
                        <a:t>Accredited</a:t>
                      </a:r>
                      <a:endParaRPr lang="en-ZA"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4698" marR="64698" marT="0" marB="0"/>
                </a:tc>
                <a:extLst>
                  <a:ext uri="{0D108BD9-81ED-4DB2-BD59-A6C34878D82A}">
                    <a16:rowId xmlns:a16="http://schemas.microsoft.com/office/drawing/2014/main" val="2675074889"/>
                  </a:ext>
                </a:extLst>
              </a:tr>
              <a:tr h="655278">
                <a:tc rowSpan="3">
                  <a:txBody>
                    <a:bodyPr/>
                    <a:lstStyle/>
                    <a:p>
                      <a:pPr>
                        <a:lnSpc>
                          <a:spcPct val="107000"/>
                        </a:lnSpc>
                        <a:spcAft>
                          <a:spcPts val="800"/>
                        </a:spcAft>
                      </a:pPr>
                      <a:r>
                        <a:rPr lang="en-ZA" sz="900" u="sng" dirty="0">
                          <a:effectLst/>
                        </a:rPr>
                        <a:t>H/H19/E017CAN</a:t>
                      </a:r>
                      <a:endParaRPr lang="en-ZA"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4698" marR="64698" marT="0" marB="0"/>
                </a:tc>
                <a:tc>
                  <a:txBody>
                    <a:bodyPr/>
                    <a:lstStyle/>
                    <a:p>
                      <a:pPr indent="-17780">
                        <a:lnSpc>
                          <a:spcPct val="107000"/>
                        </a:lnSpc>
                        <a:spcAft>
                          <a:spcPts val="800"/>
                        </a:spcAft>
                      </a:pPr>
                      <a:r>
                        <a:rPr lang="en-ZA" sz="900" dirty="0">
                          <a:effectLst/>
                        </a:rPr>
                        <a:t>Bachelor of Education in Senior Phase and Further Education and Training Teaching</a:t>
                      </a:r>
                      <a:endParaRPr lang="en-ZA"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4698" marR="64698" marT="0" marB="0"/>
                </a:tc>
                <a:tc>
                  <a:txBody>
                    <a:bodyPr/>
                    <a:lstStyle/>
                    <a:p>
                      <a:pPr>
                        <a:lnSpc>
                          <a:spcPct val="107000"/>
                        </a:lnSpc>
                        <a:spcAft>
                          <a:spcPts val="800"/>
                        </a:spcAft>
                      </a:pPr>
                      <a:r>
                        <a:rPr lang="en-ZA" sz="900" dirty="0">
                          <a:effectLst/>
                        </a:rPr>
                        <a:t>2019-01-17</a:t>
                      </a:r>
                      <a:endParaRPr lang="en-ZA"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4698" marR="64698" marT="0" marB="0"/>
                </a:tc>
                <a:tc>
                  <a:txBody>
                    <a:bodyPr/>
                    <a:lstStyle/>
                    <a:p>
                      <a:pPr indent="-10795">
                        <a:lnSpc>
                          <a:spcPct val="107000"/>
                        </a:lnSpc>
                        <a:spcAft>
                          <a:spcPts val="800"/>
                        </a:spcAft>
                      </a:pPr>
                      <a:r>
                        <a:rPr lang="en-ZA" sz="900" dirty="0">
                          <a:effectLst/>
                        </a:rPr>
                        <a:t>This application was tabled within 5 months of receipt.</a:t>
                      </a:r>
                      <a:endParaRPr lang="en-ZA"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4698" marR="64698" marT="0" marB="0"/>
                </a:tc>
                <a:tc>
                  <a:txBody>
                    <a:bodyPr/>
                    <a:lstStyle/>
                    <a:p>
                      <a:pPr>
                        <a:lnSpc>
                          <a:spcPct val="107000"/>
                        </a:lnSpc>
                        <a:spcAft>
                          <a:spcPts val="800"/>
                        </a:spcAft>
                      </a:pPr>
                      <a:r>
                        <a:rPr lang="en-ZA" sz="900" dirty="0">
                          <a:effectLst/>
                        </a:rPr>
                        <a:t>2019-06-04 00:00:00</a:t>
                      </a:r>
                      <a:endParaRPr lang="en-ZA"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4698" marR="64698" marT="0" marB="0"/>
                </a:tc>
                <a:tc>
                  <a:txBody>
                    <a:bodyPr/>
                    <a:lstStyle/>
                    <a:p>
                      <a:pPr indent="-22860">
                        <a:lnSpc>
                          <a:spcPct val="107000"/>
                        </a:lnSpc>
                        <a:spcAft>
                          <a:spcPts val="800"/>
                        </a:spcAft>
                      </a:pPr>
                      <a:r>
                        <a:rPr lang="en-ZA" sz="900" dirty="0">
                          <a:effectLst/>
                        </a:rPr>
                        <a:t>2019-07-18</a:t>
                      </a:r>
                      <a:endParaRPr lang="en-ZA"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4698" marR="64698" marT="0" marB="0"/>
                </a:tc>
                <a:tc>
                  <a:txBody>
                    <a:bodyPr/>
                    <a:lstStyle/>
                    <a:p>
                      <a:pPr indent="-12700">
                        <a:lnSpc>
                          <a:spcPct val="107000"/>
                        </a:lnSpc>
                        <a:spcAft>
                          <a:spcPts val="800"/>
                        </a:spcAft>
                      </a:pPr>
                      <a:r>
                        <a:rPr lang="en-ZA" sz="900" u="sng" dirty="0">
                          <a:effectLst/>
                          <a:hlinkClick r:id="rId2"/>
                        </a:rPr>
                        <a:t>Not accredited</a:t>
                      </a:r>
                      <a:endParaRPr lang="en-ZA"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4698" marR="64698" marT="0" marB="0"/>
                </a:tc>
                <a:extLst>
                  <a:ext uri="{0D108BD9-81ED-4DB2-BD59-A6C34878D82A}">
                    <a16:rowId xmlns:a16="http://schemas.microsoft.com/office/drawing/2014/main" val="1272984633"/>
                  </a:ext>
                </a:extLst>
              </a:tr>
              <a:tr h="821124">
                <a:tc vMerge="1">
                  <a:txBody>
                    <a:bodyPr/>
                    <a:lstStyle/>
                    <a:p>
                      <a:endParaRPr lang="en-ZA"/>
                    </a:p>
                  </a:txBody>
                  <a:tcPr/>
                </a:tc>
                <a:tc>
                  <a:txBody>
                    <a:bodyPr/>
                    <a:lstStyle/>
                    <a:p>
                      <a:pPr marL="15240">
                        <a:lnSpc>
                          <a:spcPct val="107000"/>
                        </a:lnSpc>
                        <a:spcAft>
                          <a:spcPts val="800"/>
                        </a:spcAft>
                      </a:pPr>
                      <a:r>
                        <a:rPr lang="en-ZA" sz="900" dirty="0">
                          <a:effectLst/>
                        </a:rPr>
                        <a:t>Representation </a:t>
                      </a:r>
                      <a:endParaRPr lang="en-ZA"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4698" marR="64698" marT="0" marB="0"/>
                </a:tc>
                <a:tc>
                  <a:txBody>
                    <a:bodyPr/>
                    <a:lstStyle/>
                    <a:p>
                      <a:pPr>
                        <a:lnSpc>
                          <a:spcPct val="107000"/>
                        </a:lnSpc>
                        <a:spcAft>
                          <a:spcPts val="800"/>
                        </a:spcAft>
                      </a:pPr>
                      <a:r>
                        <a:rPr lang="en-ZA" sz="900" dirty="0">
                          <a:effectLst/>
                        </a:rPr>
                        <a:t>2019-09-13</a:t>
                      </a:r>
                      <a:endParaRPr lang="en-ZA"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4698" marR="64698" marT="0" marB="0"/>
                </a:tc>
                <a:tc>
                  <a:txBody>
                    <a:bodyPr/>
                    <a:lstStyle/>
                    <a:p>
                      <a:pPr>
                        <a:lnSpc>
                          <a:spcPct val="107000"/>
                        </a:lnSpc>
                        <a:spcAft>
                          <a:spcPts val="800"/>
                        </a:spcAft>
                      </a:pPr>
                      <a:r>
                        <a:rPr lang="en-ZA" sz="900" dirty="0">
                          <a:effectLst/>
                        </a:rPr>
                        <a:t>Went through round robin process and was tabled within 2 months after receipt</a:t>
                      </a:r>
                      <a:endParaRPr lang="en-ZA"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4698" marR="64698" marT="0" marB="0"/>
                </a:tc>
                <a:tc>
                  <a:txBody>
                    <a:bodyPr/>
                    <a:lstStyle/>
                    <a:p>
                      <a:pPr>
                        <a:lnSpc>
                          <a:spcPct val="107000"/>
                        </a:lnSpc>
                        <a:spcAft>
                          <a:spcPts val="800"/>
                        </a:spcAft>
                      </a:pPr>
                      <a:r>
                        <a:rPr lang="en-ZA" sz="900" dirty="0">
                          <a:effectLst/>
                        </a:rPr>
                        <a:t>2019-11-28 00:00:00</a:t>
                      </a:r>
                      <a:endParaRPr lang="en-ZA"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4698" marR="64698" marT="0" marB="0"/>
                </a:tc>
                <a:tc>
                  <a:txBody>
                    <a:bodyPr/>
                    <a:lstStyle/>
                    <a:p>
                      <a:pPr indent="-22860">
                        <a:lnSpc>
                          <a:spcPct val="107000"/>
                        </a:lnSpc>
                        <a:spcAft>
                          <a:spcPts val="800"/>
                        </a:spcAft>
                      </a:pPr>
                      <a:r>
                        <a:rPr lang="en-ZA" sz="900" dirty="0">
                          <a:effectLst/>
                        </a:rPr>
                        <a:t>2020-02-13</a:t>
                      </a:r>
                      <a:endParaRPr lang="en-ZA"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4698" marR="64698" marT="0" marB="0"/>
                </a:tc>
                <a:tc>
                  <a:txBody>
                    <a:bodyPr/>
                    <a:lstStyle/>
                    <a:p>
                      <a:pPr>
                        <a:lnSpc>
                          <a:spcPct val="107000"/>
                        </a:lnSpc>
                        <a:spcAft>
                          <a:spcPts val="800"/>
                        </a:spcAft>
                      </a:pPr>
                      <a:r>
                        <a:rPr lang="en-ZA" sz="900" u="sng" dirty="0">
                          <a:effectLst/>
                          <a:hlinkClick r:id="rId3"/>
                        </a:rPr>
                        <a:t>Accredited (with conditions)</a:t>
                      </a:r>
                      <a:endParaRPr lang="en-ZA"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4698" marR="64698" marT="0" marB="0"/>
                </a:tc>
                <a:extLst>
                  <a:ext uri="{0D108BD9-81ED-4DB2-BD59-A6C34878D82A}">
                    <a16:rowId xmlns:a16="http://schemas.microsoft.com/office/drawing/2014/main" val="3973768843"/>
                  </a:ext>
                </a:extLst>
              </a:tr>
              <a:tr h="821124">
                <a:tc vMerge="1">
                  <a:txBody>
                    <a:bodyPr/>
                    <a:lstStyle/>
                    <a:p>
                      <a:endParaRPr lang="en-ZA"/>
                    </a:p>
                  </a:txBody>
                  <a:tcPr/>
                </a:tc>
                <a:tc>
                  <a:txBody>
                    <a:bodyPr/>
                    <a:lstStyle/>
                    <a:p>
                      <a:pPr>
                        <a:lnSpc>
                          <a:spcPct val="107000"/>
                        </a:lnSpc>
                        <a:spcAft>
                          <a:spcPts val="800"/>
                        </a:spcAft>
                      </a:pPr>
                      <a:r>
                        <a:rPr lang="en-ZA" sz="900" dirty="0">
                          <a:effectLst/>
                        </a:rPr>
                        <a:t>Conditions</a:t>
                      </a:r>
                      <a:endParaRPr lang="en-ZA"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4698" marR="64698" marT="0" marB="0"/>
                </a:tc>
                <a:tc>
                  <a:txBody>
                    <a:bodyPr/>
                    <a:lstStyle/>
                    <a:p>
                      <a:pPr>
                        <a:lnSpc>
                          <a:spcPct val="107000"/>
                        </a:lnSpc>
                        <a:spcAft>
                          <a:spcPts val="800"/>
                        </a:spcAft>
                      </a:pPr>
                      <a:r>
                        <a:rPr lang="en-ZA" sz="900" dirty="0">
                          <a:effectLst/>
                        </a:rPr>
                        <a:t>2020-02-26</a:t>
                      </a:r>
                      <a:endParaRPr lang="en-ZA"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4698" marR="64698" marT="0" marB="0"/>
                </a:tc>
                <a:tc>
                  <a:txBody>
                    <a:bodyPr/>
                    <a:lstStyle/>
                    <a:p>
                      <a:pPr>
                        <a:lnSpc>
                          <a:spcPct val="107000"/>
                        </a:lnSpc>
                        <a:spcAft>
                          <a:spcPts val="800"/>
                        </a:spcAft>
                      </a:pPr>
                      <a:r>
                        <a:rPr lang="en-ZA" sz="900" dirty="0">
                          <a:effectLst/>
                        </a:rPr>
                        <a:t>Compliance to conditions were evaluated, but there are still conditions outstanding</a:t>
                      </a:r>
                      <a:endParaRPr lang="en-ZA"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4698" marR="64698" marT="0" marB="0"/>
                </a:tc>
                <a:tc>
                  <a:txBody>
                    <a:bodyPr/>
                    <a:lstStyle/>
                    <a:p>
                      <a:pPr>
                        <a:lnSpc>
                          <a:spcPct val="107000"/>
                        </a:lnSpc>
                        <a:spcAft>
                          <a:spcPts val="800"/>
                        </a:spcAft>
                      </a:pPr>
                      <a:r>
                        <a:rPr lang="en-ZA" sz="900" dirty="0">
                          <a:effectLst/>
                        </a:rPr>
                        <a:t> </a:t>
                      </a:r>
                      <a:endParaRPr lang="en-ZA"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4698" marR="64698" marT="0" marB="0"/>
                </a:tc>
                <a:tc>
                  <a:txBody>
                    <a:bodyPr/>
                    <a:lstStyle/>
                    <a:p>
                      <a:pPr>
                        <a:lnSpc>
                          <a:spcPct val="107000"/>
                        </a:lnSpc>
                        <a:spcAft>
                          <a:spcPts val="800"/>
                        </a:spcAft>
                      </a:pPr>
                      <a:r>
                        <a:rPr lang="en-ZA" sz="900" dirty="0">
                          <a:effectLst/>
                        </a:rPr>
                        <a:t> </a:t>
                      </a:r>
                      <a:endParaRPr lang="en-ZA"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4698" marR="64698" marT="0" marB="0"/>
                </a:tc>
                <a:tc>
                  <a:txBody>
                    <a:bodyPr/>
                    <a:lstStyle/>
                    <a:p>
                      <a:pPr>
                        <a:lnSpc>
                          <a:spcPct val="107000"/>
                        </a:lnSpc>
                        <a:spcAft>
                          <a:spcPts val="800"/>
                        </a:spcAft>
                      </a:pPr>
                      <a:r>
                        <a:rPr lang="en-ZA" sz="900" dirty="0">
                          <a:effectLst/>
                        </a:rPr>
                        <a:t>Accredited (with conditions)</a:t>
                      </a:r>
                      <a:endParaRPr lang="en-ZA"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4698" marR="64698" marT="0" marB="0"/>
                </a:tc>
                <a:extLst>
                  <a:ext uri="{0D108BD9-81ED-4DB2-BD59-A6C34878D82A}">
                    <a16:rowId xmlns:a16="http://schemas.microsoft.com/office/drawing/2014/main" val="1033461500"/>
                  </a:ext>
                </a:extLst>
              </a:tr>
            </a:tbl>
          </a:graphicData>
        </a:graphic>
      </p:graphicFrame>
    </p:spTree>
    <p:extLst>
      <p:ext uri="{BB962C8B-B14F-4D97-AF65-F5344CB8AC3E}">
        <p14:creationId xmlns:p14="http://schemas.microsoft.com/office/powerpoint/2010/main" val="270752451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51A859-D6B4-4B63-82D7-D2521FD3D963}"/>
              </a:ext>
            </a:extLst>
          </p:cNvPr>
          <p:cNvSpPr>
            <a:spLocks noGrp="1"/>
          </p:cNvSpPr>
          <p:nvPr>
            <p:ph type="title"/>
          </p:nvPr>
        </p:nvSpPr>
        <p:spPr>
          <a:xfrm>
            <a:off x="457200" y="142875"/>
            <a:ext cx="8229600" cy="785813"/>
          </a:xfrm>
        </p:spPr>
        <p:txBody>
          <a:bodyPr/>
          <a:lstStyle/>
          <a:p>
            <a:r>
              <a:rPr lang="en-US" dirty="0">
                <a:solidFill>
                  <a:srgbClr val="F79646">
                    <a:lumMod val="50000"/>
                  </a:srgbClr>
                </a:solidFill>
              </a:rPr>
              <a:t>Response to the Fourth Question (continued)</a:t>
            </a:r>
            <a:endParaRPr lang="en-ZA" dirty="0"/>
          </a:p>
        </p:txBody>
      </p:sp>
      <p:sp>
        <p:nvSpPr>
          <p:cNvPr id="3" name="Content Placeholder 2">
            <a:extLst>
              <a:ext uri="{FF2B5EF4-FFF2-40B4-BE49-F238E27FC236}">
                <a16:creationId xmlns:a16="http://schemas.microsoft.com/office/drawing/2014/main" id="{9A1C0A85-28FD-4FF7-9303-53892BED43E8}"/>
              </a:ext>
            </a:extLst>
          </p:cNvPr>
          <p:cNvSpPr>
            <a:spLocks noGrp="1"/>
          </p:cNvSpPr>
          <p:nvPr>
            <p:ph idx="1"/>
          </p:nvPr>
        </p:nvSpPr>
        <p:spPr>
          <a:xfrm>
            <a:off x="457200" y="1124745"/>
            <a:ext cx="8229600" cy="5040560"/>
          </a:xfrm>
        </p:spPr>
        <p:txBody>
          <a:bodyPr/>
          <a:lstStyle/>
          <a:p>
            <a:endParaRPr lang="en-ZA" dirty="0"/>
          </a:p>
          <a:p>
            <a:endParaRPr lang="en-ZA" dirty="0"/>
          </a:p>
        </p:txBody>
      </p:sp>
      <p:graphicFrame>
        <p:nvGraphicFramePr>
          <p:cNvPr id="5" name="Table 4">
            <a:extLst>
              <a:ext uri="{FF2B5EF4-FFF2-40B4-BE49-F238E27FC236}">
                <a16:creationId xmlns:a16="http://schemas.microsoft.com/office/drawing/2014/main" id="{770777C2-AE4F-44BB-95C7-C4BB190C83D3}"/>
              </a:ext>
            </a:extLst>
          </p:cNvPr>
          <p:cNvGraphicFramePr>
            <a:graphicFrameLocks noGrp="1"/>
          </p:cNvGraphicFramePr>
          <p:nvPr>
            <p:extLst>
              <p:ext uri="{D42A27DB-BD31-4B8C-83A1-F6EECF244321}">
                <p14:modId xmlns:p14="http://schemas.microsoft.com/office/powerpoint/2010/main" val="3039824821"/>
              </p:ext>
            </p:extLst>
          </p:nvPr>
        </p:nvGraphicFramePr>
        <p:xfrm>
          <a:off x="457200" y="1268760"/>
          <a:ext cx="8229600" cy="4583477"/>
        </p:xfrm>
        <a:graphic>
          <a:graphicData uri="http://schemas.openxmlformats.org/drawingml/2006/table">
            <a:tbl>
              <a:tblPr firstRow="1" firstCol="1" bandRow="1">
                <a:tableStyleId>{5C22544A-7EE6-4342-B048-85BDC9FD1C3A}</a:tableStyleId>
              </a:tblPr>
              <a:tblGrid>
                <a:gridCol w="1211397">
                  <a:extLst>
                    <a:ext uri="{9D8B030D-6E8A-4147-A177-3AD203B41FA5}">
                      <a16:colId xmlns:a16="http://schemas.microsoft.com/office/drawing/2014/main" val="2765603202"/>
                    </a:ext>
                  </a:extLst>
                </a:gridCol>
                <a:gridCol w="1410554">
                  <a:extLst>
                    <a:ext uri="{9D8B030D-6E8A-4147-A177-3AD203B41FA5}">
                      <a16:colId xmlns:a16="http://schemas.microsoft.com/office/drawing/2014/main" val="3477729926"/>
                    </a:ext>
                  </a:extLst>
                </a:gridCol>
                <a:gridCol w="1063264">
                  <a:extLst>
                    <a:ext uri="{9D8B030D-6E8A-4147-A177-3AD203B41FA5}">
                      <a16:colId xmlns:a16="http://schemas.microsoft.com/office/drawing/2014/main" val="943049766"/>
                    </a:ext>
                  </a:extLst>
                </a:gridCol>
                <a:gridCol w="1367759">
                  <a:extLst>
                    <a:ext uri="{9D8B030D-6E8A-4147-A177-3AD203B41FA5}">
                      <a16:colId xmlns:a16="http://schemas.microsoft.com/office/drawing/2014/main" val="2869210417"/>
                    </a:ext>
                  </a:extLst>
                </a:gridCol>
                <a:gridCol w="1002365">
                  <a:extLst>
                    <a:ext uri="{9D8B030D-6E8A-4147-A177-3AD203B41FA5}">
                      <a16:colId xmlns:a16="http://schemas.microsoft.com/office/drawing/2014/main" val="1608542155"/>
                    </a:ext>
                  </a:extLst>
                </a:gridCol>
                <a:gridCol w="1087953">
                  <a:extLst>
                    <a:ext uri="{9D8B030D-6E8A-4147-A177-3AD203B41FA5}">
                      <a16:colId xmlns:a16="http://schemas.microsoft.com/office/drawing/2014/main" val="1844746021"/>
                    </a:ext>
                  </a:extLst>
                </a:gridCol>
                <a:gridCol w="1086308">
                  <a:extLst>
                    <a:ext uri="{9D8B030D-6E8A-4147-A177-3AD203B41FA5}">
                      <a16:colId xmlns:a16="http://schemas.microsoft.com/office/drawing/2014/main" val="4040534640"/>
                    </a:ext>
                  </a:extLst>
                </a:gridCol>
              </a:tblGrid>
              <a:tr h="288032">
                <a:tc>
                  <a:txBody>
                    <a:bodyPr/>
                    <a:lstStyle/>
                    <a:p>
                      <a:pPr marL="20320" indent="-20320" algn="just">
                        <a:lnSpc>
                          <a:spcPct val="107000"/>
                        </a:lnSpc>
                        <a:spcAft>
                          <a:spcPts val="800"/>
                        </a:spcAft>
                      </a:pPr>
                      <a:r>
                        <a:rPr lang="en-ZA" sz="900" dirty="0">
                          <a:effectLst/>
                        </a:rPr>
                        <a:t>REFERENCE</a:t>
                      </a:r>
                      <a:endParaRPr lang="en-ZA"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4698" marR="64698" marT="0" marB="0"/>
                </a:tc>
                <a:tc>
                  <a:txBody>
                    <a:bodyPr/>
                    <a:lstStyle/>
                    <a:p>
                      <a:pPr indent="17145">
                        <a:lnSpc>
                          <a:spcPct val="107000"/>
                        </a:lnSpc>
                        <a:spcAft>
                          <a:spcPts val="800"/>
                        </a:spcAft>
                      </a:pPr>
                      <a:r>
                        <a:rPr lang="en-ZA" sz="900" dirty="0">
                          <a:effectLst/>
                        </a:rPr>
                        <a:t>PROGRAMME</a:t>
                      </a:r>
                      <a:endParaRPr lang="en-ZA"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4698" marR="64698" marT="0" marB="0"/>
                </a:tc>
                <a:tc>
                  <a:txBody>
                    <a:bodyPr/>
                    <a:lstStyle/>
                    <a:p>
                      <a:pPr>
                        <a:lnSpc>
                          <a:spcPct val="107000"/>
                        </a:lnSpc>
                        <a:spcAft>
                          <a:spcPts val="800"/>
                        </a:spcAft>
                      </a:pPr>
                      <a:r>
                        <a:rPr lang="en-ZA" sz="900" dirty="0">
                          <a:effectLst/>
                        </a:rPr>
                        <a:t>SUBMITTED</a:t>
                      </a:r>
                      <a:endParaRPr lang="en-ZA"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4698" marR="64698" marT="0" marB="0"/>
                </a:tc>
                <a:tc>
                  <a:txBody>
                    <a:bodyPr/>
                    <a:lstStyle/>
                    <a:p>
                      <a:pPr indent="10795">
                        <a:lnSpc>
                          <a:spcPct val="107000"/>
                        </a:lnSpc>
                        <a:spcAft>
                          <a:spcPts val="800"/>
                        </a:spcAft>
                      </a:pPr>
                      <a:r>
                        <a:rPr lang="en-ZA" sz="900" dirty="0">
                          <a:effectLst/>
                        </a:rPr>
                        <a:t>COMMENTS</a:t>
                      </a:r>
                      <a:endParaRPr lang="en-ZA"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4698" marR="64698" marT="0" marB="0"/>
                </a:tc>
                <a:tc>
                  <a:txBody>
                    <a:bodyPr/>
                    <a:lstStyle/>
                    <a:p>
                      <a:pPr>
                        <a:lnSpc>
                          <a:spcPct val="107000"/>
                        </a:lnSpc>
                        <a:spcAft>
                          <a:spcPts val="800"/>
                        </a:spcAft>
                      </a:pPr>
                      <a:r>
                        <a:rPr lang="en-ZA" sz="900" dirty="0">
                          <a:effectLst/>
                        </a:rPr>
                        <a:t>AC DATE</a:t>
                      </a:r>
                      <a:endParaRPr lang="en-ZA"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4698" marR="64698" marT="0" marB="0"/>
                </a:tc>
                <a:tc>
                  <a:txBody>
                    <a:bodyPr/>
                    <a:lstStyle/>
                    <a:p>
                      <a:pPr>
                        <a:lnSpc>
                          <a:spcPct val="107000"/>
                        </a:lnSpc>
                        <a:spcAft>
                          <a:spcPts val="800"/>
                        </a:spcAft>
                      </a:pPr>
                      <a:r>
                        <a:rPr lang="en-ZA" sz="900" dirty="0">
                          <a:effectLst/>
                        </a:rPr>
                        <a:t>HEQC DATE</a:t>
                      </a:r>
                      <a:endParaRPr lang="en-ZA"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4698" marR="64698" marT="0" marB="0"/>
                </a:tc>
                <a:tc>
                  <a:txBody>
                    <a:bodyPr/>
                    <a:lstStyle/>
                    <a:p>
                      <a:pPr>
                        <a:lnSpc>
                          <a:spcPct val="107000"/>
                        </a:lnSpc>
                        <a:spcAft>
                          <a:spcPts val="800"/>
                        </a:spcAft>
                      </a:pPr>
                      <a:r>
                        <a:rPr lang="en-ZA" sz="900" dirty="0">
                          <a:effectLst/>
                        </a:rPr>
                        <a:t>OUTCOME</a:t>
                      </a:r>
                      <a:endParaRPr lang="en-ZA"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4698" marR="64698" marT="0" marB="0"/>
                </a:tc>
                <a:extLst>
                  <a:ext uri="{0D108BD9-81ED-4DB2-BD59-A6C34878D82A}">
                    <a16:rowId xmlns:a16="http://schemas.microsoft.com/office/drawing/2014/main" val="992818452"/>
                  </a:ext>
                </a:extLst>
              </a:tr>
              <a:tr h="691559">
                <a:tc>
                  <a:txBody>
                    <a:bodyPr/>
                    <a:lstStyle/>
                    <a:p>
                      <a:pPr>
                        <a:lnSpc>
                          <a:spcPct val="107000"/>
                        </a:lnSpc>
                        <a:spcAft>
                          <a:spcPts val="800"/>
                        </a:spcAft>
                      </a:pPr>
                      <a:r>
                        <a:rPr lang="en-ZA" sz="900" u="sng" dirty="0">
                          <a:effectLst/>
                        </a:rPr>
                        <a:t>H/H19/E027CAN</a:t>
                      </a:r>
                      <a:endParaRPr lang="en-ZA"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4698" marR="64698" marT="0" marB="0"/>
                </a:tc>
                <a:tc>
                  <a:txBody>
                    <a:bodyPr/>
                    <a:lstStyle/>
                    <a:p>
                      <a:pPr>
                        <a:lnSpc>
                          <a:spcPct val="107000"/>
                        </a:lnSpc>
                        <a:spcAft>
                          <a:spcPts val="800"/>
                        </a:spcAft>
                      </a:pPr>
                      <a:r>
                        <a:rPr lang="en-ZA" sz="900" dirty="0">
                          <a:effectLst/>
                        </a:rPr>
                        <a:t>Bachelor of Education Honours in Curriculum Studies</a:t>
                      </a:r>
                      <a:endParaRPr lang="en-ZA"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4698" marR="64698" marT="0" marB="0"/>
                </a:tc>
                <a:tc>
                  <a:txBody>
                    <a:bodyPr/>
                    <a:lstStyle/>
                    <a:p>
                      <a:pPr>
                        <a:lnSpc>
                          <a:spcPct val="107000"/>
                        </a:lnSpc>
                        <a:spcAft>
                          <a:spcPts val="800"/>
                        </a:spcAft>
                      </a:pPr>
                      <a:r>
                        <a:rPr lang="en-ZA" sz="900" dirty="0">
                          <a:effectLst/>
                        </a:rPr>
                        <a:t>2019-09-27</a:t>
                      </a:r>
                      <a:endParaRPr lang="en-ZA"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4698" marR="64698" marT="0" marB="0"/>
                </a:tc>
                <a:tc>
                  <a:txBody>
                    <a:bodyPr/>
                    <a:lstStyle/>
                    <a:p>
                      <a:pPr>
                        <a:lnSpc>
                          <a:spcPct val="107000"/>
                        </a:lnSpc>
                        <a:spcAft>
                          <a:spcPts val="800"/>
                        </a:spcAft>
                      </a:pPr>
                      <a:r>
                        <a:rPr lang="en-ZA" sz="900" dirty="0">
                          <a:effectLst/>
                        </a:rPr>
                        <a:t> </a:t>
                      </a:r>
                      <a:endParaRPr lang="en-ZA"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4698" marR="64698" marT="0" marB="0"/>
                </a:tc>
                <a:tc>
                  <a:txBody>
                    <a:bodyPr/>
                    <a:lstStyle/>
                    <a:p>
                      <a:pPr>
                        <a:lnSpc>
                          <a:spcPct val="107000"/>
                        </a:lnSpc>
                        <a:spcAft>
                          <a:spcPts val="800"/>
                        </a:spcAft>
                      </a:pPr>
                      <a:r>
                        <a:rPr lang="en-ZA" sz="900" dirty="0">
                          <a:effectLst/>
                        </a:rPr>
                        <a:t>2020-03-10</a:t>
                      </a:r>
                      <a:endParaRPr lang="en-ZA"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4698" marR="64698" marT="0" marB="0"/>
                </a:tc>
                <a:tc>
                  <a:txBody>
                    <a:bodyPr/>
                    <a:lstStyle/>
                    <a:p>
                      <a:pPr>
                        <a:lnSpc>
                          <a:spcPct val="107000"/>
                        </a:lnSpc>
                        <a:spcAft>
                          <a:spcPts val="800"/>
                        </a:spcAft>
                      </a:pPr>
                      <a:r>
                        <a:rPr lang="en-ZA" sz="900" dirty="0">
                          <a:effectLst/>
                        </a:rPr>
                        <a:t>2020-04-07</a:t>
                      </a:r>
                      <a:endParaRPr lang="en-ZA"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4698" marR="64698" marT="0" marB="0"/>
                </a:tc>
                <a:tc>
                  <a:txBody>
                    <a:bodyPr/>
                    <a:lstStyle/>
                    <a:p>
                      <a:pPr>
                        <a:lnSpc>
                          <a:spcPct val="107000"/>
                        </a:lnSpc>
                        <a:spcAft>
                          <a:spcPts val="800"/>
                        </a:spcAft>
                      </a:pPr>
                      <a:r>
                        <a:rPr lang="en-ZA" sz="900" u="sng" dirty="0">
                          <a:effectLst/>
                          <a:hlinkClick r:id="rId2"/>
                        </a:rPr>
                        <a:t>Not accredited</a:t>
                      </a:r>
                      <a:endParaRPr lang="en-ZA"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4698" marR="64698" marT="0" marB="0"/>
                </a:tc>
                <a:extLst>
                  <a:ext uri="{0D108BD9-81ED-4DB2-BD59-A6C34878D82A}">
                    <a16:rowId xmlns:a16="http://schemas.microsoft.com/office/drawing/2014/main" val="2657729374"/>
                  </a:ext>
                </a:extLst>
              </a:tr>
              <a:tr h="691559">
                <a:tc>
                  <a:txBody>
                    <a:bodyPr/>
                    <a:lstStyle/>
                    <a:p>
                      <a:pPr>
                        <a:lnSpc>
                          <a:spcPct val="107000"/>
                        </a:lnSpc>
                        <a:spcAft>
                          <a:spcPts val="800"/>
                        </a:spcAft>
                      </a:pPr>
                      <a:r>
                        <a:rPr lang="en-ZA" sz="900" u="sng" dirty="0">
                          <a:effectLst/>
                        </a:rPr>
                        <a:t>H/H19/E032CAN</a:t>
                      </a:r>
                      <a:endParaRPr lang="en-ZA"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4698" marR="64698" marT="0" marB="0"/>
                </a:tc>
                <a:tc>
                  <a:txBody>
                    <a:bodyPr/>
                    <a:lstStyle/>
                    <a:p>
                      <a:pPr>
                        <a:lnSpc>
                          <a:spcPct val="107000"/>
                        </a:lnSpc>
                        <a:spcAft>
                          <a:spcPts val="800"/>
                        </a:spcAft>
                      </a:pPr>
                      <a:r>
                        <a:rPr lang="en-ZA" sz="900" dirty="0">
                          <a:effectLst/>
                        </a:rPr>
                        <a:t>Bachelor of Education Honours in Inclusive Education</a:t>
                      </a:r>
                      <a:endParaRPr lang="en-ZA"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4698" marR="64698" marT="0" marB="0"/>
                </a:tc>
                <a:tc>
                  <a:txBody>
                    <a:bodyPr/>
                    <a:lstStyle/>
                    <a:p>
                      <a:pPr>
                        <a:lnSpc>
                          <a:spcPct val="107000"/>
                        </a:lnSpc>
                        <a:spcAft>
                          <a:spcPts val="800"/>
                        </a:spcAft>
                      </a:pPr>
                      <a:r>
                        <a:rPr lang="en-ZA" sz="900" dirty="0">
                          <a:effectLst/>
                        </a:rPr>
                        <a:t>2019-09-27</a:t>
                      </a:r>
                      <a:endParaRPr lang="en-ZA"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4698" marR="64698" marT="0" marB="0"/>
                </a:tc>
                <a:tc>
                  <a:txBody>
                    <a:bodyPr/>
                    <a:lstStyle/>
                    <a:p>
                      <a:pPr>
                        <a:lnSpc>
                          <a:spcPct val="107000"/>
                        </a:lnSpc>
                        <a:spcAft>
                          <a:spcPts val="800"/>
                        </a:spcAft>
                      </a:pPr>
                      <a:r>
                        <a:rPr lang="en-ZA" sz="900" dirty="0">
                          <a:effectLst/>
                        </a:rPr>
                        <a:t> </a:t>
                      </a:r>
                      <a:endParaRPr lang="en-ZA"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4698" marR="64698" marT="0" marB="0"/>
                </a:tc>
                <a:tc>
                  <a:txBody>
                    <a:bodyPr/>
                    <a:lstStyle/>
                    <a:p>
                      <a:pPr>
                        <a:lnSpc>
                          <a:spcPct val="107000"/>
                        </a:lnSpc>
                        <a:spcAft>
                          <a:spcPts val="800"/>
                        </a:spcAft>
                      </a:pPr>
                      <a:r>
                        <a:rPr lang="en-ZA" sz="900" dirty="0">
                          <a:effectLst/>
                        </a:rPr>
                        <a:t>2020-03-10</a:t>
                      </a:r>
                      <a:endParaRPr lang="en-ZA"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4698" marR="64698" marT="0" marB="0"/>
                </a:tc>
                <a:tc>
                  <a:txBody>
                    <a:bodyPr/>
                    <a:lstStyle/>
                    <a:p>
                      <a:pPr>
                        <a:lnSpc>
                          <a:spcPct val="107000"/>
                        </a:lnSpc>
                        <a:spcAft>
                          <a:spcPts val="800"/>
                        </a:spcAft>
                      </a:pPr>
                      <a:r>
                        <a:rPr lang="en-ZA" sz="900" dirty="0">
                          <a:effectLst/>
                        </a:rPr>
                        <a:t>2020-04-07</a:t>
                      </a:r>
                      <a:endParaRPr lang="en-ZA"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4698" marR="64698" marT="0" marB="0"/>
                </a:tc>
                <a:tc>
                  <a:txBody>
                    <a:bodyPr/>
                    <a:lstStyle/>
                    <a:p>
                      <a:pPr>
                        <a:lnSpc>
                          <a:spcPct val="107000"/>
                        </a:lnSpc>
                        <a:spcAft>
                          <a:spcPts val="800"/>
                        </a:spcAft>
                      </a:pPr>
                      <a:r>
                        <a:rPr lang="en-ZA" sz="900" u="sng" dirty="0">
                          <a:effectLst/>
                          <a:hlinkClick r:id="rId2"/>
                        </a:rPr>
                        <a:t>Not accredited</a:t>
                      </a:r>
                      <a:endParaRPr lang="en-ZA"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4698" marR="64698" marT="0" marB="0"/>
                </a:tc>
                <a:extLst>
                  <a:ext uri="{0D108BD9-81ED-4DB2-BD59-A6C34878D82A}">
                    <a16:rowId xmlns:a16="http://schemas.microsoft.com/office/drawing/2014/main" val="2458429783"/>
                  </a:ext>
                </a:extLst>
              </a:tr>
              <a:tr h="1072127">
                <a:tc>
                  <a:txBody>
                    <a:bodyPr/>
                    <a:lstStyle/>
                    <a:p>
                      <a:pPr>
                        <a:lnSpc>
                          <a:spcPct val="107000"/>
                        </a:lnSpc>
                        <a:spcAft>
                          <a:spcPts val="800"/>
                        </a:spcAft>
                      </a:pPr>
                      <a:r>
                        <a:rPr lang="en-ZA" sz="900" u="sng" dirty="0">
                          <a:effectLst/>
                        </a:rPr>
                        <a:t>H/H19/E023CAN</a:t>
                      </a:r>
                      <a:endParaRPr lang="en-ZA"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4698" marR="64698" marT="0" marB="0"/>
                </a:tc>
                <a:tc>
                  <a:txBody>
                    <a:bodyPr/>
                    <a:lstStyle/>
                    <a:p>
                      <a:pPr>
                        <a:lnSpc>
                          <a:spcPct val="107000"/>
                        </a:lnSpc>
                        <a:spcAft>
                          <a:spcPts val="800"/>
                        </a:spcAft>
                      </a:pPr>
                      <a:r>
                        <a:rPr lang="en-ZA" sz="900" dirty="0">
                          <a:effectLst/>
                        </a:rPr>
                        <a:t>Postgraduate Diploma in Human </a:t>
                      </a:r>
                      <a:endParaRPr lang="en-ZA" sz="1000" dirty="0">
                        <a:effectLst/>
                      </a:endParaRPr>
                    </a:p>
                    <a:p>
                      <a:pPr>
                        <a:lnSpc>
                          <a:spcPct val="107000"/>
                        </a:lnSpc>
                        <a:spcAft>
                          <a:spcPts val="800"/>
                        </a:spcAft>
                      </a:pPr>
                      <a:r>
                        <a:rPr lang="en-ZA" sz="900" dirty="0">
                          <a:effectLst/>
                        </a:rPr>
                        <a:t>Resource Management Education</a:t>
                      </a:r>
                      <a:endParaRPr lang="en-ZA"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4698" marR="64698" marT="0" marB="0"/>
                </a:tc>
                <a:tc>
                  <a:txBody>
                    <a:bodyPr/>
                    <a:lstStyle/>
                    <a:p>
                      <a:pPr>
                        <a:lnSpc>
                          <a:spcPct val="107000"/>
                        </a:lnSpc>
                        <a:spcAft>
                          <a:spcPts val="800"/>
                        </a:spcAft>
                      </a:pPr>
                      <a:r>
                        <a:rPr lang="en-ZA" sz="900" dirty="0">
                          <a:effectLst/>
                        </a:rPr>
                        <a:t>2019-09-20</a:t>
                      </a:r>
                      <a:endParaRPr lang="en-ZA"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4698" marR="64698" marT="0" marB="0"/>
                </a:tc>
                <a:tc>
                  <a:txBody>
                    <a:bodyPr/>
                    <a:lstStyle/>
                    <a:p>
                      <a:pPr>
                        <a:lnSpc>
                          <a:spcPct val="107000"/>
                        </a:lnSpc>
                        <a:spcAft>
                          <a:spcPts val="800"/>
                        </a:spcAft>
                      </a:pPr>
                      <a:r>
                        <a:rPr lang="en-ZA" sz="900" dirty="0">
                          <a:effectLst/>
                        </a:rPr>
                        <a:t>Next AC in June 2020</a:t>
                      </a:r>
                      <a:endParaRPr lang="en-ZA"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4698" marR="64698" marT="0" marB="0"/>
                </a:tc>
                <a:tc>
                  <a:txBody>
                    <a:bodyPr/>
                    <a:lstStyle/>
                    <a:p>
                      <a:pPr>
                        <a:lnSpc>
                          <a:spcPct val="107000"/>
                        </a:lnSpc>
                        <a:spcAft>
                          <a:spcPts val="800"/>
                        </a:spcAft>
                      </a:pPr>
                      <a:r>
                        <a:rPr lang="en-ZA" sz="900" dirty="0">
                          <a:effectLst/>
                        </a:rPr>
                        <a:t> </a:t>
                      </a:r>
                      <a:endParaRPr lang="en-ZA"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4698" marR="64698" marT="0" marB="0"/>
                </a:tc>
                <a:tc>
                  <a:txBody>
                    <a:bodyPr/>
                    <a:lstStyle/>
                    <a:p>
                      <a:pPr marL="16510">
                        <a:lnSpc>
                          <a:spcPct val="107000"/>
                        </a:lnSpc>
                        <a:spcAft>
                          <a:spcPts val="800"/>
                        </a:spcAft>
                      </a:pPr>
                      <a:r>
                        <a:rPr lang="en-ZA" sz="900" dirty="0">
                          <a:effectLst/>
                        </a:rPr>
                        <a:t> </a:t>
                      </a:r>
                      <a:endParaRPr lang="en-ZA"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4698" marR="64698" marT="0" marB="0"/>
                </a:tc>
                <a:tc>
                  <a:txBody>
                    <a:bodyPr/>
                    <a:lstStyle/>
                    <a:p>
                      <a:pPr>
                        <a:lnSpc>
                          <a:spcPct val="107000"/>
                        </a:lnSpc>
                        <a:spcAft>
                          <a:spcPts val="800"/>
                        </a:spcAft>
                      </a:pPr>
                      <a:r>
                        <a:rPr lang="en-ZA" sz="900" dirty="0">
                          <a:effectLst/>
                        </a:rPr>
                        <a:t> </a:t>
                      </a:r>
                      <a:endParaRPr lang="en-ZA"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4698" marR="64698" marT="0" marB="0"/>
                </a:tc>
                <a:extLst>
                  <a:ext uri="{0D108BD9-81ED-4DB2-BD59-A6C34878D82A}">
                    <a16:rowId xmlns:a16="http://schemas.microsoft.com/office/drawing/2014/main" val="1010857251"/>
                  </a:ext>
                </a:extLst>
              </a:tr>
              <a:tr h="222606">
                <a:tc>
                  <a:txBody>
                    <a:bodyPr/>
                    <a:lstStyle/>
                    <a:p>
                      <a:pPr>
                        <a:lnSpc>
                          <a:spcPct val="107000"/>
                        </a:lnSpc>
                        <a:spcAft>
                          <a:spcPts val="800"/>
                        </a:spcAft>
                      </a:pPr>
                      <a:r>
                        <a:rPr lang="en-ZA" sz="900" u="sng" dirty="0">
                          <a:effectLst/>
                        </a:rPr>
                        <a:t>H/H19/E024CAN</a:t>
                      </a:r>
                      <a:endParaRPr lang="en-ZA"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4698" marR="64698" marT="0" marB="0"/>
                </a:tc>
                <a:tc>
                  <a:txBody>
                    <a:bodyPr/>
                    <a:lstStyle/>
                    <a:p>
                      <a:pPr>
                        <a:lnSpc>
                          <a:spcPct val="107000"/>
                        </a:lnSpc>
                        <a:spcAft>
                          <a:spcPts val="800"/>
                        </a:spcAft>
                      </a:pPr>
                      <a:r>
                        <a:rPr lang="en-ZA" sz="900" dirty="0">
                          <a:effectLst/>
                        </a:rPr>
                        <a:t>Master of Education</a:t>
                      </a:r>
                      <a:endParaRPr lang="en-ZA"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4698" marR="64698" marT="0" marB="0"/>
                </a:tc>
                <a:tc>
                  <a:txBody>
                    <a:bodyPr/>
                    <a:lstStyle/>
                    <a:p>
                      <a:pPr>
                        <a:lnSpc>
                          <a:spcPct val="107000"/>
                        </a:lnSpc>
                        <a:spcAft>
                          <a:spcPts val="800"/>
                        </a:spcAft>
                      </a:pPr>
                      <a:r>
                        <a:rPr lang="en-ZA" sz="900" dirty="0">
                          <a:effectLst/>
                        </a:rPr>
                        <a:t>2019-09-20</a:t>
                      </a:r>
                      <a:endParaRPr lang="en-ZA"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4698" marR="64698" marT="0" marB="0"/>
                </a:tc>
                <a:tc>
                  <a:txBody>
                    <a:bodyPr/>
                    <a:lstStyle/>
                    <a:p>
                      <a:pPr>
                        <a:lnSpc>
                          <a:spcPct val="107000"/>
                        </a:lnSpc>
                        <a:spcAft>
                          <a:spcPts val="800"/>
                        </a:spcAft>
                      </a:pPr>
                      <a:r>
                        <a:rPr lang="en-ZA" sz="900" dirty="0">
                          <a:effectLst/>
                        </a:rPr>
                        <a:t>Next AC in June 2020</a:t>
                      </a:r>
                      <a:endParaRPr lang="en-ZA"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4698" marR="64698" marT="0" marB="0"/>
                </a:tc>
                <a:tc>
                  <a:txBody>
                    <a:bodyPr/>
                    <a:lstStyle/>
                    <a:p>
                      <a:pPr>
                        <a:lnSpc>
                          <a:spcPct val="107000"/>
                        </a:lnSpc>
                        <a:spcAft>
                          <a:spcPts val="800"/>
                        </a:spcAft>
                      </a:pPr>
                      <a:r>
                        <a:rPr lang="en-ZA" sz="900" dirty="0">
                          <a:effectLst/>
                        </a:rPr>
                        <a:t> </a:t>
                      </a:r>
                      <a:endParaRPr lang="en-ZA"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4698" marR="64698" marT="0" marB="0"/>
                </a:tc>
                <a:tc>
                  <a:txBody>
                    <a:bodyPr/>
                    <a:lstStyle/>
                    <a:p>
                      <a:pPr marL="16510">
                        <a:lnSpc>
                          <a:spcPct val="107000"/>
                        </a:lnSpc>
                        <a:spcAft>
                          <a:spcPts val="800"/>
                        </a:spcAft>
                      </a:pPr>
                      <a:r>
                        <a:rPr lang="en-ZA" sz="900" dirty="0">
                          <a:effectLst/>
                        </a:rPr>
                        <a:t> </a:t>
                      </a:r>
                      <a:endParaRPr lang="en-ZA"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4698" marR="64698" marT="0" marB="0"/>
                </a:tc>
                <a:tc>
                  <a:txBody>
                    <a:bodyPr/>
                    <a:lstStyle/>
                    <a:p>
                      <a:pPr>
                        <a:lnSpc>
                          <a:spcPct val="107000"/>
                        </a:lnSpc>
                        <a:spcAft>
                          <a:spcPts val="800"/>
                        </a:spcAft>
                      </a:pPr>
                      <a:r>
                        <a:rPr lang="en-ZA" sz="900" dirty="0">
                          <a:effectLst/>
                        </a:rPr>
                        <a:t> </a:t>
                      </a:r>
                      <a:endParaRPr lang="en-ZA"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4698" marR="64698" marT="0" marB="0"/>
                </a:tc>
                <a:extLst>
                  <a:ext uri="{0D108BD9-81ED-4DB2-BD59-A6C34878D82A}">
                    <a16:rowId xmlns:a16="http://schemas.microsoft.com/office/drawing/2014/main" val="33863735"/>
                  </a:ext>
                </a:extLst>
              </a:tr>
              <a:tr h="926035">
                <a:tc>
                  <a:txBody>
                    <a:bodyPr/>
                    <a:lstStyle/>
                    <a:p>
                      <a:pPr>
                        <a:lnSpc>
                          <a:spcPct val="107000"/>
                        </a:lnSpc>
                        <a:spcAft>
                          <a:spcPts val="800"/>
                        </a:spcAft>
                      </a:pPr>
                      <a:r>
                        <a:rPr lang="en-ZA" sz="900" u="sng" dirty="0">
                          <a:effectLst/>
                        </a:rPr>
                        <a:t>H/H19/E025CAN</a:t>
                      </a:r>
                      <a:endParaRPr lang="en-ZA"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4698" marR="64698" marT="0" marB="0"/>
                </a:tc>
                <a:tc>
                  <a:txBody>
                    <a:bodyPr/>
                    <a:lstStyle/>
                    <a:p>
                      <a:pPr>
                        <a:lnSpc>
                          <a:spcPct val="107000"/>
                        </a:lnSpc>
                        <a:spcAft>
                          <a:spcPts val="800"/>
                        </a:spcAft>
                      </a:pPr>
                      <a:r>
                        <a:rPr lang="en-ZA" sz="900" dirty="0">
                          <a:effectLst/>
                        </a:rPr>
                        <a:t>Bachelor of Education Honours in Curriculum Design and Development</a:t>
                      </a:r>
                      <a:endParaRPr lang="en-ZA"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4698" marR="64698" marT="0" marB="0"/>
                </a:tc>
                <a:tc>
                  <a:txBody>
                    <a:bodyPr/>
                    <a:lstStyle/>
                    <a:p>
                      <a:pPr>
                        <a:lnSpc>
                          <a:spcPct val="107000"/>
                        </a:lnSpc>
                        <a:spcAft>
                          <a:spcPts val="800"/>
                        </a:spcAft>
                      </a:pPr>
                      <a:r>
                        <a:rPr lang="en-ZA" sz="900" dirty="0">
                          <a:effectLst/>
                        </a:rPr>
                        <a:t>2019-09-20</a:t>
                      </a:r>
                      <a:endParaRPr lang="en-ZA"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4698" marR="64698" marT="0" marB="0"/>
                </a:tc>
                <a:tc>
                  <a:txBody>
                    <a:bodyPr/>
                    <a:lstStyle/>
                    <a:p>
                      <a:pPr>
                        <a:lnSpc>
                          <a:spcPct val="107000"/>
                        </a:lnSpc>
                        <a:spcAft>
                          <a:spcPts val="800"/>
                        </a:spcAft>
                      </a:pPr>
                      <a:r>
                        <a:rPr lang="en-ZA" sz="900" dirty="0">
                          <a:effectLst/>
                        </a:rPr>
                        <a:t>Next AC in June 2020</a:t>
                      </a:r>
                      <a:endParaRPr lang="en-ZA"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4698" marR="64698" marT="0" marB="0"/>
                </a:tc>
                <a:tc>
                  <a:txBody>
                    <a:bodyPr/>
                    <a:lstStyle/>
                    <a:p>
                      <a:pPr>
                        <a:lnSpc>
                          <a:spcPct val="107000"/>
                        </a:lnSpc>
                        <a:spcAft>
                          <a:spcPts val="800"/>
                        </a:spcAft>
                      </a:pPr>
                      <a:r>
                        <a:rPr lang="en-ZA" sz="900" dirty="0">
                          <a:effectLst/>
                        </a:rPr>
                        <a:t> </a:t>
                      </a:r>
                      <a:endParaRPr lang="en-ZA"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4698" marR="64698" marT="0" marB="0"/>
                </a:tc>
                <a:tc>
                  <a:txBody>
                    <a:bodyPr/>
                    <a:lstStyle/>
                    <a:p>
                      <a:pPr marL="16510">
                        <a:lnSpc>
                          <a:spcPct val="107000"/>
                        </a:lnSpc>
                        <a:spcAft>
                          <a:spcPts val="800"/>
                        </a:spcAft>
                      </a:pPr>
                      <a:r>
                        <a:rPr lang="en-ZA" sz="900" dirty="0">
                          <a:effectLst/>
                        </a:rPr>
                        <a:t> </a:t>
                      </a:r>
                      <a:endParaRPr lang="en-ZA"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4698" marR="64698" marT="0" marB="0"/>
                </a:tc>
                <a:tc>
                  <a:txBody>
                    <a:bodyPr/>
                    <a:lstStyle/>
                    <a:p>
                      <a:pPr>
                        <a:lnSpc>
                          <a:spcPct val="107000"/>
                        </a:lnSpc>
                        <a:spcAft>
                          <a:spcPts val="800"/>
                        </a:spcAft>
                      </a:pPr>
                      <a:r>
                        <a:rPr lang="en-ZA" sz="900" dirty="0">
                          <a:effectLst/>
                        </a:rPr>
                        <a:t> </a:t>
                      </a:r>
                      <a:endParaRPr lang="en-ZA"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4698" marR="64698" marT="0" marB="0"/>
                </a:tc>
                <a:extLst>
                  <a:ext uri="{0D108BD9-81ED-4DB2-BD59-A6C34878D82A}">
                    <a16:rowId xmlns:a16="http://schemas.microsoft.com/office/drawing/2014/main" val="4188550594"/>
                  </a:ext>
                </a:extLst>
              </a:tr>
              <a:tr h="691559">
                <a:tc>
                  <a:txBody>
                    <a:bodyPr/>
                    <a:lstStyle/>
                    <a:p>
                      <a:pPr>
                        <a:lnSpc>
                          <a:spcPct val="107000"/>
                        </a:lnSpc>
                        <a:spcAft>
                          <a:spcPts val="800"/>
                        </a:spcAft>
                      </a:pPr>
                      <a:r>
                        <a:rPr lang="en-ZA" sz="900" u="sng" dirty="0">
                          <a:effectLst/>
                        </a:rPr>
                        <a:t>H/H19/E035CAN</a:t>
                      </a:r>
                      <a:endParaRPr lang="en-ZA"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4698" marR="64698" marT="0" marB="0"/>
                </a:tc>
                <a:tc>
                  <a:txBody>
                    <a:bodyPr/>
                    <a:lstStyle/>
                    <a:p>
                      <a:pPr>
                        <a:lnSpc>
                          <a:spcPct val="107000"/>
                        </a:lnSpc>
                        <a:spcAft>
                          <a:spcPts val="800"/>
                        </a:spcAft>
                      </a:pPr>
                      <a:r>
                        <a:rPr lang="en-ZA" sz="900" dirty="0">
                          <a:effectLst/>
                        </a:rPr>
                        <a:t>Diploma in Adult and Community Education and Training</a:t>
                      </a:r>
                      <a:endParaRPr lang="en-ZA"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4698" marR="64698" marT="0" marB="0"/>
                </a:tc>
                <a:tc>
                  <a:txBody>
                    <a:bodyPr/>
                    <a:lstStyle/>
                    <a:p>
                      <a:pPr>
                        <a:lnSpc>
                          <a:spcPct val="107000"/>
                        </a:lnSpc>
                        <a:spcAft>
                          <a:spcPts val="800"/>
                        </a:spcAft>
                      </a:pPr>
                      <a:r>
                        <a:rPr lang="en-ZA" sz="900" dirty="0">
                          <a:effectLst/>
                        </a:rPr>
                        <a:t>2020-03-11</a:t>
                      </a:r>
                      <a:endParaRPr lang="en-ZA"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4698" marR="64698" marT="0" marB="0"/>
                </a:tc>
                <a:tc>
                  <a:txBody>
                    <a:bodyPr/>
                    <a:lstStyle/>
                    <a:p>
                      <a:pPr>
                        <a:lnSpc>
                          <a:spcPct val="107000"/>
                        </a:lnSpc>
                        <a:spcAft>
                          <a:spcPts val="800"/>
                        </a:spcAft>
                      </a:pPr>
                      <a:r>
                        <a:rPr lang="en-ZA" sz="900" dirty="0">
                          <a:effectLst/>
                        </a:rPr>
                        <a:t>Next AC in June 2020</a:t>
                      </a:r>
                      <a:endParaRPr lang="en-ZA"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4698" marR="64698" marT="0" marB="0"/>
                </a:tc>
                <a:tc>
                  <a:txBody>
                    <a:bodyPr/>
                    <a:lstStyle/>
                    <a:p>
                      <a:pPr>
                        <a:lnSpc>
                          <a:spcPct val="107000"/>
                        </a:lnSpc>
                        <a:spcAft>
                          <a:spcPts val="800"/>
                        </a:spcAft>
                      </a:pPr>
                      <a:r>
                        <a:rPr lang="en-ZA" sz="900" dirty="0">
                          <a:effectLst/>
                        </a:rPr>
                        <a:t> </a:t>
                      </a:r>
                      <a:endParaRPr lang="en-ZA"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4698" marR="64698" marT="0" marB="0"/>
                </a:tc>
                <a:tc>
                  <a:txBody>
                    <a:bodyPr/>
                    <a:lstStyle/>
                    <a:p>
                      <a:pPr marL="16510">
                        <a:lnSpc>
                          <a:spcPct val="107000"/>
                        </a:lnSpc>
                        <a:spcAft>
                          <a:spcPts val="800"/>
                        </a:spcAft>
                      </a:pPr>
                      <a:r>
                        <a:rPr lang="en-ZA" sz="900" dirty="0">
                          <a:effectLst/>
                        </a:rPr>
                        <a:t> </a:t>
                      </a:r>
                      <a:endParaRPr lang="en-ZA"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4698" marR="64698" marT="0" marB="0"/>
                </a:tc>
                <a:tc>
                  <a:txBody>
                    <a:bodyPr/>
                    <a:lstStyle/>
                    <a:p>
                      <a:pPr>
                        <a:lnSpc>
                          <a:spcPct val="107000"/>
                        </a:lnSpc>
                        <a:spcAft>
                          <a:spcPts val="800"/>
                        </a:spcAft>
                      </a:pPr>
                      <a:r>
                        <a:rPr lang="en-ZA" sz="900" dirty="0">
                          <a:effectLst/>
                        </a:rPr>
                        <a:t> </a:t>
                      </a:r>
                      <a:endParaRPr lang="en-ZA"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4698" marR="64698" marT="0" marB="0"/>
                </a:tc>
                <a:extLst>
                  <a:ext uri="{0D108BD9-81ED-4DB2-BD59-A6C34878D82A}">
                    <a16:rowId xmlns:a16="http://schemas.microsoft.com/office/drawing/2014/main" val="1657500172"/>
                  </a:ext>
                </a:extLst>
              </a:tr>
            </a:tbl>
          </a:graphicData>
        </a:graphic>
      </p:graphicFrame>
    </p:spTree>
    <p:extLst>
      <p:ext uri="{BB962C8B-B14F-4D97-AF65-F5344CB8AC3E}">
        <p14:creationId xmlns:p14="http://schemas.microsoft.com/office/powerpoint/2010/main" val="364093245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FC75C6-50E4-42B9-8E0E-6715634EF2B5}"/>
              </a:ext>
            </a:extLst>
          </p:cNvPr>
          <p:cNvSpPr>
            <a:spLocks noGrp="1"/>
          </p:cNvSpPr>
          <p:nvPr>
            <p:ph type="title"/>
          </p:nvPr>
        </p:nvSpPr>
        <p:spPr>
          <a:xfrm>
            <a:off x="457200" y="142875"/>
            <a:ext cx="8003232" cy="785813"/>
          </a:xfrm>
        </p:spPr>
        <p:txBody>
          <a:bodyPr/>
          <a:lstStyle/>
          <a:p>
            <a:r>
              <a:rPr lang="en-ZA" dirty="0">
                <a:solidFill>
                  <a:srgbClr val="F79646">
                    <a:lumMod val="50000"/>
                  </a:srgbClr>
                </a:solidFill>
                <a:latin typeface="Tw Cen MT" panose="020B0602020104020603" pitchFamily="34" charset="0"/>
              </a:rPr>
              <a:t>Fifth Question</a:t>
            </a:r>
            <a:endParaRPr lang="en-ZA" dirty="0"/>
          </a:p>
        </p:txBody>
      </p:sp>
      <p:sp>
        <p:nvSpPr>
          <p:cNvPr id="3" name="Content Placeholder 2">
            <a:extLst>
              <a:ext uri="{FF2B5EF4-FFF2-40B4-BE49-F238E27FC236}">
                <a16:creationId xmlns:a16="http://schemas.microsoft.com/office/drawing/2014/main" id="{5F985754-F022-4622-BF2E-B3340515E19F}"/>
              </a:ext>
            </a:extLst>
          </p:cNvPr>
          <p:cNvSpPr>
            <a:spLocks noGrp="1"/>
          </p:cNvSpPr>
          <p:nvPr>
            <p:ph idx="1"/>
          </p:nvPr>
        </p:nvSpPr>
        <p:spPr>
          <a:xfrm>
            <a:off x="457200" y="928688"/>
            <a:ext cx="8229600" cy="5286375"/>
          </a:xfrm>
        </p:spPr>
        <p:txBody>
          <a:bodyPr/>
          <a:lstStyle/>
          <a:p>
            <a:pPr marL="0" indent="0">
              <a:buNone/>
            </a:pPr>
            <a:r>
              <a:rPr lang="en-ZA" sz="2400" dirty="0">
                <a:latin typeface="Arial" panose="020B0604020202020204" pitchFamily="34" charset="0"/>
                <a:ea typeface="Calibri" panose="020F0502020204030204" pitchFamily="34" charset="0"/>
              </a:rPr>
              <a:t>Whether the CHE has undertaken research on ICT capabilities of universities to offer online learning.</a:t>
            </a:r>
          </a:p>
          <a:p>
            <a:pPr marL="0" lvl="0" indent="0">
              <a:buNone/>
            </a:pPr>
            <a:endParaRPr lang="en-US" sz="1200" dirty="0">
              <a:solidFill>
                <a:prstClr val="black"/>
              </a:solidFill>
            </a:endParaRPr>
          </a:p>
          <a:p>
            <a:pPr marL="0" lvl="0" indent="0">
              <a:spcBef>
                <a:spcPts val="0"/>
              </a:spcBef>
              <a:buNone/>
            </a:pPr>
            <a:r>
              <a:rPr lang="en-US" b="1" dirty="0">
                <a:solidFill>
                  <a:srgbClr val="F79646">
                    <a:lumMod val="50000"/>
                  </a:srgbClr>
                </a:solidFill>
              </a:rPr>
              <a:t>RESPONSE:</a:t>
            </a:r>
            <a:endParaRPr lang="en-ZA" sz="2400" dirty="0">
              <a:latin typeface="Arial" panose="020B0604020202020204" pitchFamily="34" charset="0"/>
              <a:ea typeface="Calibri" panose="020F0502020204030204" pitchFamily="34" charset="0"/>
            </a:endParaRPr>
          </a:p>
          <a:p>
            <a:pPr marL="270510" indent="-270510" algn="just">
              <a:lnSpc>
                <a:spcPct val="107000"/>
              </a:lnSpc>
              <a:spcAft>
                <a:spcPts val="0"/>
              </a:spcAft>
              <a:tabLst>
                <a:tab pos="270510" algn="l"/>
              </a:tabLst>
            </a:pPr>
            <a:r>
              <a:rPr lang="en-ZA" sz="2000" dirty="0">
                <a:latin typeface="Arial" panose="020B0604020202020204" pitchFamily="34" charset="0"/>
                <a:ea typeface="Calibri" panose="020F0502020204030204" pitchFamily="34" charset="0"/>
                <a:cs typeface="Times New Roman" panose="02020603050405020304" pitchFamily="18" charset="0"/>
              </a:rPr>
              <a:t>The answer is “NO”. However, the DHET and USAf collected relevant data through</a:t>
            </a:r>
            <a:r>
              <a:rPr lang="en-ZA" sz="2000" dirty="0">
                <a:latin typeface="Calibri" panose="020F0502020204030204" pitchFamily="34" charset="0"/>
                <a:ea typeface="Calibri" panose="020F0502020204030204" pitchFamily="34" charset="0"/>
                <a:cs typeface="Times New Roman" panose="02020603050405020304" pitchFamily="18" charset="0"/>
              </a:rPr>
              <a:t> </a:t>
            </a:r>
            <a:r>
              <a:rPr lang="en-ZA" sz="2000" dirty="0">
                <a:latin typeface="Arial" panose="020B0604020202020204" pitchFamily="34" charset="0"/>
                <a:ea typeface="Calibri" panose="020F0502020204030204" pitchFamily="34" charset="0"/>
                <a:cs typeface="Times New Roman" panose="02020603050405020304" pitchFamily="18" charset="0"/>
              </a:rPr>
              <a:t>an extensive survey to establish what the capabilities, resources, infrastructure, reach, and needs at each institution were.  </a:t>
            </a:r>
          </a:p>
          <a:p>
            <a:pPr marL="270510" indent="-270510" algn="just">
              <a:lnSpc>
                <a:spcPct val="107000"/>
              </a:lnSpc>
              <a:spcAft>
                <a:spcPts val="0"/>
              </a:spcAft>
              <a:tabLst>
                <a:tab pos="270510" algn="l"/>
              </a:tabLst>
            </a:pPr>
            <a:r>
              <a:rPr lang="en-ZA" sz="2000" dirty="0">
                <a:latin typeface="Arial" panose="020B0604020202020204" pitchFamily="34" charset="0"/>
                <a:ea typeface="Calibri" panose="020F0502020204030204" pitchFamily="34" charset="0"/>
                <a:cs typeface="Times New Roman" panose="02020603050405020304" pitchFamily="18" charset="0"/>
              </a:rPr>
              <a:t>The survey was conducted by the DHET in collaboration with USAf. We understand that the report is being processed. </a:t>
            </a:r>
          </a:p>
          <a:p>
            <a:pPr marL="270510" indent="-270510" algn="just">
              <a:lnSpc>
                <a:spcPct val="107000"/>
              </a:lnSpc>
              <a:spcAft>
                <a:spcPts val="0"/>
              </a:spcAft>
              <a:tabLst>
                <a:tab pos="270510" algn="l"/>
              </a:tabLst>
            </a:pPr>
            <a:r>
              <a:rPr lang="en-ZA" sz="2000" dirty="0">
                <a:latin typeface="Arial" panose="020B0604020202020204" pitchFamily="34" charset="0"/>
                <a:ea typeface="Calibri" panose="020F0502020204030204" pitchFamily="34" charset="0"/>
                <a:cs typeface="Times New Roman" panose="02020603050405020304" pitchFamily="18" charset="0"/>
              </a:rPr>
              <a:t>The CHE resolved not to replicate surveys and analyses that are already being undertaken by sectoral bodies in order to prevent over-burdening institutions with informational requests, and to rather fulfil its informational needs as well as share relevant information and analyses with sectoral bodies.</a:t>
            </a:r>
            <a:endParaRPr lang="en-ZA" sz="2000" dirty="0">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ZA" sz="2400" dirty="0"/>
          </a:p>
        </p:txBody>
      </p:sp>
    </p:spTree>
    <p:extLst>
      <p:ext uri="{BB962C8B-B14F-4D97-AF65-F5344CB8AC3E}">
        <p14:creationId xmlns:p14="http://schemas.microsoft.com/office/powerpoint/2010/main" val="267018259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5FD69A-95E1-4B92-A5B6-92033FC6B8E2}"/>
              </a:ext>
            </a:extLst>
          </p:cNvPr>
          <p:cNvSpPr>
            <a:spLocks noGrp="1"/>
          </p:cNvSpPr>
          <p:nvPr>
            <p:ph type="title"/>
          </p:nvPr>
        </p:nvSpPr>
        <p:spPr>
          <a:xfrm>
            <a:off x="457200" y="142875"/>
            <a:ext cx="8003232" cy="785813"/>
          </a:xfrm>
        </p:spPr>
        <p:txBody>
          <a:bodyPr/>
          <a:lstStyle/>
          <a:p>
            <a:r>
              <a:rPr lang="en-ZA" dirty="0">
                <a:solidFill>
                  <a:srgbClr val="F79646">
                    <a:lumMod val="50000"/>
                  </a:srgbClr>
                </a:solidFill>
                <a:latin typeface="Tw Cen MT" panose="020B0602020104020603" pitchFamily="34" charset="0"/>
              </a:rPr>
              <a:t>Sixth Question</a:t>
            </a:r>
            <a:endParaRPr lang="en-ZA" dirty="0"/>
          </a:p>
        </p:txBody>
      </p:sp>
      <p:sp>
        <p:nvSpPr>
          <p:cNvPr id="3" name="Content Placeholder 2">
            <a:extLst>
              <a:ext uri="{FF2B5EF4-FFF2-40B4-BE49-F238E27FC236}">
                <a16:creationId xmlns:a16="http://schemas.microsoft.com/office/drawing/2014/main" id="{0EA40147-4494-41D0-9878-E51091380D33}"/>
              </a:ext>
            </a:extLst>
          </p:cNvPr>
          <p:cNvSpPr>
            <a:spLocks noGrp="1"/>
          </p:cNvSpPr>
          <p:nvPr>
            <p:ph idx="1"/>
          </p:nvPr>
        </p:nvSpPr>
        <p:spPr>
          <a:xfrm>
            <a:off x="457200" y="980728"/>
            <a:ext cx="8229600" cy="5328592"/>
          </a:xfrm>
        </p:spPr>
        <p:txBody>
          <a:bodyPr/>
          <a:lstStyle/>
          <a:p>
            <a:r>
              <a:rPr lang="en-ZA" sz="2400" dirty="0">
                <a:latin typeface="Arial" panose="020B0604020202020204" pitchFamily="34" charset="0"/>
                <a:ea typeface="Calibri" panose="020F0502020204030204" pitchFamily="34" charset="0"/>
              </a:rPr>
              <a:t>Whether University lecturers had been re-skilled to offer online learning programmes</a:t>
            </a:r>
          </a:p>
          <a:p>
            <a:pPr marL="0" lvl="0" indent="0">
              <a:spcBef>
                <a:spcPts val="0"/>
              </a:spcBef>
              <a:buNone/>
            </a:pPr>
            <a:endParaRPr lang="en-US" sz="1200" dirty="0">
              <a:solidFill>
                <a:prstClr val="black"/>
              </a:solidFill>
            </a:endParaRPr>
          </a:p>
          <a:p>
            <a:pPr marL="0" lvl="0" indent="0">
              <a:spcBef>
                <a:spcPts val="0"/>
              </a:spcBef>
              <a:buNone/>
            </a:pPr>
            <a:r>
              <a:rPr lang="en-US" b="1" dirty="0">
                <a:solidFill>
                  <a:srgbClr val="F79646">
                    <a:lumMod val="50000"/>
                  </a:srgbClr>
                </a:solidFill>
              </a:rPr>
              <a:t>RESPONSE:</a:t>
            </a:r>
            <a:endParaRPr lang="en-ZA" dirty="0">
              <a:latin typeface="Arial" panose="020B0604020202020204" pitchFamily="34" charset="0"/>
              <a:ea typeface="Calibri" panose="020F0502020204030204" pitchFamily="34" charset="0"/>
            </a:endParaRPr>
          </a:p>
          <a:p>
            <a:r>
              <a:rPr lang="en-ZA" sz="2000" dirty="0">
                <a:latin typeface="Arial" panose="020B0604020202020204" pitchFamily="34" charset="0"/>
                <a:ea typeface="Calibri" panose="020F0502020204030204" pitchFamily="34" charset="0"/>
              </a:rPr>
              <a:t>O</a:t>
            </a:r>
            <a:r>
              <a:rPr lang="en-ZA" sz="1800" dirty="0">
                <a:latin typeface="Arial" panose="020B0604020202020204" pitchFamily="34" charset="0"/>
                <a:ea typeface="Calibri" panose="020F0502020204030204" pitchFamily="34" charset="0"/>
              </a:rPr>
              <a:t>nline learning has been underway long before the COVID-19 crisis, with varying degrees of preparedness and capacities at the various institutions. </a:t>
            </a:r>
          </a:p>
          <a:p>
            <a:r>
              <a:rPr lang="en-ZA" sz="1800" dirty="0">
                <a:latin typeface="Arial" panose="020B0604020202020204" pitchFamily="34" charset="0"/>
                <a:ea typeface="Calibri" panose="020F0502020204030204" pitchFamily="34" charset="0"/>
              </a:rPr>
              <a:t>Most have learning management systems and related infrastructure, as well as varying degrees of capacity. </a:t>
            </a:r>
          </a:p>
          <a:p>
            <a:r>
              <a:rPr lang="en-ZA" sz="1800" dirty="0">
                <a:latin typeface="Arial" panose="020B0604020202020204" pitchFamily="34" charset="0"/>
                <a:ea typeface="Calibri" panose="020F0502020204030204" pitchFamily="34" charset="0"/>
              </a:rPr>
              <a:t>Major hurdles remain the affordability and access to devices, and the affordability of data – required to access e-learning resources and learning management systems. </a:t>
            </a:r>
          </a:p>
          <a:p>
            <a:r>
              <a:rPr lang="en-ZA" sz="1800" dirty="0">
                <a:latin typeface="Arial" panose="020B0604020202020204" pitchFamily="34" charset="0"/>
                <a:ea typeface="Calibri" panose="020F0502020204030204" pitchFamily="34" charset="0"/>
              </a:rPr>
              <a:t>The physical location of students where there is no network connectivity remains a major concern that we believe institutions are grappling with within the agreed principle of “no student should be left behind”. </a:t>
            </a:r>
            <a:endParaRPr lang="en-ZA" sz="1800" dirty="0"/>
          </a:p>
        </p:txBody>
      </p:sp>
    </p:spTree>
    <p:extLst>
      <p:ext uri="{BB962C8B-B14F-4D97-AF65-F5344CB8AC3E}">
        <p14:creationId xmlns:p14="http://schemas.microsoft.com/office/powerpoint/2010/main" val="403108624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B150F9-588F-44C8-96D2-FB7A278BD9A3}"/>
              </a:ext>
            </a:extLst>
          </p:cNvPr>
          <p:cNvSpPr>
            <a:spLocks noGrp="1"/>
          </p:cNvSpPr>
          <p:nvPr>
            <p:ph type="title"/>
          </p:nvPr>
        </p:nvSpPr>
        <p:spPr>
          <a:xfrm>
            <a:off x="457200" y="142875"/>
            <a:ext cx="8229600" cy="785813"/>
          </a:xfrm>
        </p:spPr>
        <p:txBody>
          <a:bodyPr/>
          <a:lstStyle/>
          <a:p>
            <a:r>
              <a:rPr lang="en-ZA" dirty="0">
                <a:solidFill>
                  <a:srgbClr val="F79646">
                    <a:lumMod val="50000"/>
                  </a:srgbClr>
                </a:solidFill>
                <a:latin typeface="Tw Cen MT" panose="020B0602020104020603" pitchFamily="34" charset="0"/>
              </a:rPr>
              <a:t>Seventh Question</a:t>
            </a:r>
            <a:endParaRPr lang="en-ZA" dirty="0"/>
          </a:p>
        </p:txBody>
      </p:sp>
      <p:sp>
        <p:nvSpPr>
          <p:cNvPr id="3" name="Content Placeholder 2">
            <a:extLst>
              <a:ext uri="{FF2B5EF4-FFF2-40B4-BE49-F238E27FC236}">
                <a16:creationId xmlns:a16="http://schemas.microsoft.com/office/drawing/2014/main" id="{06F54F2B-D59F-4577-964F-19D6AE408C9A}"/>
              </a:ext>
            </a:extLst>
          </p:cNvPr>
          <p:cNvSpPr>
            <a:spLocks noGrp="1"/>
          </p:cNvSpPr>
          <p:nvPr>
            <p:ph idx="1"/>
          </p:nvPr>
        </p:nvSpPr>
        <p:spPr/>
        <p:txBody>
          <a:bodyPr/>
          <a:lstStyle/>
          <a:p>
            <a:pPr marL="0" indent="0">
              <a:buNone/>
            </a:pPr>
            <a:r>
              <a:rPr lang="en-ZA" sz="2400" dirty="0">
                <a:latin typeface="Arial" panose="020B0604020202020204" pitchFamily="34" charset="0"/>
                <a:ea typeface="Calibri" panose="020F0502020204030204" pitchFamily="34" charset="0"/>
              </a:rPr>
              <a:t>Progress report with the CHE’s investigation at UNISA.</a:t>
            </a:r>
          </a:p>
          <a:p>
            <a:pPr marL="0" lvl="0" indent="0">
              <a:spcBef>
                <a:spcPts val="0"/>
              </a:spcBef>
              <a:buNone/>
            </a:pPr>
            <a:endParaRPr lang="en-US" sz="1200" dirty="0">
              <a:solidFill>
                <a:prstClr val="black"/>
              </a:solidFill>
            </a:endParaRPr>
          </a:p>
          <a:p>
            <a:pPr marL="0" lvl="0" indent="0">
              <a:spcBef>
                <a:spcPts val="0"/>
              </a:spcBef>
              <a:buNone/>
            </a:pPr>
            <a:r>
              <a:rPr lang="en-US" b="1" dirty="0">
                <a:solidFill>
                  <a:srgbClr val="F79646">
                    <a:lumMod val="50000"/>
                  </a:srgbClr>
                </a:solidFill>
              </a:rPr>
              <a:t>RESPONSE:</a:t>
            </a:r>
            <a:endParaRPr lang="en-ZA" dirty="0">
              <a:solidFill>
                <a:prstClr val="black"/>
              </a:solidFill>
              <a:latin typeface="Arial" panose="020B0604020202020204" pitchFamily="34" charset="0"/>
              <a:ea typeface="Calibri" panose="020F0502020204030204" pitchFamily="34" charset="0"/>
            </a:endParaRPr>
          </a:p>
          <a:p>
            <a:pPr lvl="0"/>
            <a:r>
              <a:rPr lang="en-ZA" sz="2000" dirty="0">
                <a:latin typeface="Arial" panose="020B0604020202020204" pitchFamily="34" charset="0"/>
                <a:ea typeface="Calibri" panose="020F0502020204030204" pitchFamily="34" charset="0"/>
              </a:rPr>
              <a:t>Following the decision of the HEQC to include UNISA among the public higher education institutions that will be audited during the current financial year, the necessary arrangements are underway. </a:t>
            </a:r>
          </a:p>
          <a:p>
            <a:pPr lvl="0"/>
            <a:r>
              <a:rPr lang="en-ZA" sz="2000" dirty="0">
                <a:latin typeface="Arial" panose="020B0604020202020204" pitchFamily="34" charset="0"/>
                <a:ea typeface="Calibri" panose="020F0502020204030204" pitchFamily="34" charset="0"/>
              </a:rPr>
              <a:t>At the current stage, the Audit panel is in the process of being nominated. </a:t>
            </a:r>
          </a:p>
          <a:p>
            <a:pPr lvl="0"/>
            <a:r>
              <a:rPr lang="en-ZA" sz="2000" dirty="0">
                <a:latin typeface="Arial" panose="020B0604020202020204" pitchFamily="34" charset="0"/>
                <a:ea typeface="Calibri" panose="020F0502020204030204" pitchFamily="34" charset="0"/>
              </a:rPr>
              <a:t>Selection will follow immediately thereafter. </a:t>
            </a:r>
          </a:p>
          <a:p>
            <a:pPr lvl="0"/>
            <a:r>
              <a:rPr lang="en-ZA" sz="2000" dirty="0">
                <a:latin typeface="Arial" panose="020B0604020202020204" pitchFamily="34" charset="0"/>
                <a:ea typeface="Calibri" panose="020F0502020204030204" pitchFamily="34" charset="0"/>
              </a:rPr>
              <a:t>The institution will then be formally engaged. </a:t>
            </a:r>
          </a:p>
          <a:p>
            <a:pPr lvl="0"/>
            <a:r>
              <a:rPr lang="en-ZA" sz="2000" dirty="0">
                <a:latin typeface="Arial" panose="020B0604020202020204" pitchFamily="34" charset="0"/>
                <a:ea typeface="Calibri" panose="020F0502020204030204" pitchFamily="34" charset="0"/>
              </a:rPr>
              <a:t>The panel will be briefed, and the process will unfold in line the standard procedure publicised in the Audit Manual of the CHE.</a:t>
            </a:r>
            <a:endParaRPr lang="en-ZA" sz="2000" dirty="0"/>
          </a:p>
        </p:txBody>
      </p:sp>
    </p:spTree>
    <p:extLst>
      <p:ext uri="{BB962C8B-B14F-4D97-AF65-F5344CB8AC3E}">
        <p14:creationId xmlns:p14="http://schemas.microsoft.com/office/powerpoint/2010/main" val="374252056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F0D193-DF91-474C-BB20-ACD523B71C7D}"/>
              </a:ext>
            </a:extLst>
          </p:cNvPr>
          <p:cNvSpPr>
            <a:spLocks noGrp="1"/>
          </p:cNvSpPr>
          <p:nvPr>
            <p:ph type="title"/>
          </p:nvPr>
        </p:nvSpPr>
        <p:spPr>
          <a:xfrm>
            <a:off x="457200" y="142875"/>
            <a:ext cx="7643192" cy="785813"/>
          </a:xfrm>
        </p:spPr>
        <p:txBody>
          <a:bodyPr/>
          <a:lstStyle/>
          <a:p>
            <a:r>
              <a:rPr lang="en-ZA" dirty="0">
                <a:solidFill>
                  <a:srgbClr val="F79646">
                    <a:lumMod val="50000"/>
                  </a:srgbClr>
                </a:solidFill>
                <a:latin typeface="Tw Cen MT" panose="020B0602020104020603" pitchFamily="34" charset="0"/>
              </a:rPr>
              <a:t>Eighth Question</a:t>
            </a:r>
            <a:endParaRPr lang="en-ZA" dirty="0"/>
          </a:p>
        </p:txBody>
      </p:sp>
      <p:sp>
        <p:nvSpPr>
          <p:cNvPr id="3" name="Content Placeholder 2">
            <a:extLst>
              <a:ext uri="{FF2B5EF4-FFF2-40B4-BE49-F238E27FC236}">
                <a16:creationId xmlns:a16="http://schemas.microsoft.com/office/drawing/2014/main" id="{EF43C238-5E00-49C4-A9E6-79707477146B}"/>
              </a:ext>
            </a:extLst>
          </p:cNvPr>
          <p:cNvSpPr>
            <a:spLocks noGrp="1"/>
          </p:cNvSpPr>
          <p:nvPr>
            <p:ph idx="1"/>
          </p:nvPr>
        </p:nvSpPr>
        <p:spPr/>
        <p:txBody>
          <a:bodyPr/>
          <a:lstStyle/>
          <a:p>
            <a:pPr marL="0" indent="0">
              <a:buNone/>
            </a:pPr>
            <a:r>
              <a:rPr lang="en-ZA" sz="2400" dirty="0">
                <a:latin typeface="Arial" panose="020B0604020202020204" pitchFamily="34" charset="0"/>
                <a:ea typeface="Calibri" panose="020F0502020204030204" pitchFamily="34" charset="0"/>
              </a:rPr>
              <a:t>CHE should submit the revised accreditation and re-accreditation framework document </a:t>
            </a:r>
          </a:p>
          <a:p>
            <a:pPr marL="0" lvl="0" indent="0">
              <a:spcBef>
                <a:spcPts val="0"/>
              </a:spcBef>
              <a:buNone/>
            </a:pPr>
            <a:endParaRPr lang="en-US" sz="1050" dirty="0">
              <a:solidFill>
                <a:prstClr val="black"/>
              </a:solidFill>
            </a:endParaRPr>
          </a:p>
          <a:p>
            <a:pPr marL="0" lvl="0" indent="0">
              <a:spcBef>
                <a:spcPts val="0"/>
              </a:spcBef>
              <a:buNone/>
            </a:pPr>
            <a:endParaRPr lang="en-US" sz="1050" dirty="0">
              <a:solidFill>
                <a:prstClr val="black"/>
              </a:solidFill>
            </a:endParaRPr>
          </a:p>
          <a:p>
            <a:pPr marL="0" lvl="0" indent="0">
              <a:spcBef>
                <a:spcPts val="0"/>
              </a:spcBef>
              <a:buNone/>
            </a:pPr>
            <a:r>
              <a:rPr lang="en-US" sz="2400" b="1" dirty="0">
                <a:solidFill>
                  <a:srgbClr val="F79646">
                    <a:lumMod val="50000"/>
                  </a:srgbClr>
                </a:solidFill>
              </a:rPr>
              <a:t>RESPONSE:</a:t>
            </a:r>
            <a:endParaRPr lang="en-ZA" sz="2400" dirty="0">
              <a:latin typeface="Arial" panose="020B0604020202020204" pitchFamily="34" charset="0"/>
              <a:ea typeface="Calibri" panose="020F0502020204030204" pitchFamily="34" charset="0"/>
            </a:endParaRPr>
          </a:p>
          <a:p>
            <a:pPr marL="0" indent="0">
              <a:buNone/>
            </a:pPr>
            <a:r>
              <a:rPr lang="en-ZA" sz="2000" dirty="0">
                <a:latin typeface="Arial" panose="020B0604020202020204" pitchFamily="34" charset="0"/>
                <a:ea typeface="Calibri" panose="020F0502020204030204" pitchFamily="34" charset="0"/>
              </a:rPr>
              <a:t>The Quality Assurance Framework (QAF) will be submitted to the PCHEST for comments after the process of refinement which will follow consultation with the higher education sector, and approval of the framework at the governance structures of the CHE.</a:t>
            </a:r>
            <a:endParaRPr lang="en-ZA" sz="2000" dirty="0"/>
          </a:p>
        </p:txBody>
      </p:sp>
    </p:spTree>
    <p:extLst>
      <p:ext uri="{BB962C8B-B14F-4D97-AF65-F5344CB8AC3E}">
        <p14:creationId xmlns:p14="http://schemas.microsoft.com/office/powerpoint/2010/main" val="225362149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0702C4-0FB1-4C90-8DE9-66991857726A}"/>
              </a:ext>
            </a:extLst>
          </p:cNvPr>
          <p:cNvSpPr>
            <a:spLocks noGrp="1"/>
          </p:cNvSpPr>
          <p:nvPr>
            <p:ph type="title"/>
          </p:nvPr>
        </p:nvSpPr>
        <p:spPr>
          <a:xfrm>
            <a:off x="457200" y="142875"/>
            <a:ext cx="8229600" cy="785813"/>
          </a:xfrm>
        </p:spPr>
        <p:txBody>
          <a:bodyPr/>
          <a:lstStyle/>
          <a:p>
            <a:r>
              <a:rPr lang="en-ZA" dirty="0">
                <a:solidFill>
                  <a:srgbClr val="F79646">
                    <a:lumMod val="50000"/>
                  </a:srgbClr>
                </a:solidFill>
                <a:latin typeface="Tw Cen MT" panose="020B0602020104020603" pitchFamily="34" charset="0"/>
              </a:rPr>
              <a:t>Ninth Question</a:t>
            </a:r>
            <a:endParaRPr lang="en-ZA" dirty="0"/>
          </a:p>
        </p:txBody>
      </p:sp>
      <p:sp>
        <p:nvSpPr>
          <p:cNvPr id="3" name="Content Placeholder 2">
            <a:extLst>
              <a:ext uri="{FF2B5EF4-FFF2-40B4-BE49-F238E27FC236}">
                <a16:creationId xmlns:a16="http://schemas.microsoft.com/office/drawing/2014/main" id="{542301CC-25AF-42B5-B8F5-FC575A9DD8EB}"/>
              </a:ext>
            </a:extLst>
          </p:cNvPr>
          <p:cNvSpPr>
            <a:spLocks noGrp="1"/>
          </p:cNvSpPr>
          <p:nvPr>
            <p:ph idx="1"/>
          </p:nvPr>
        </p:nvSpPr>
        <p:spPr/>
        <p:txBody>
          <a:bodyPr/>
          <a:lstStyle/>
          <a:p>
            <a:pPr marL="0" indent="0">
              <a:buNone/>
            </a:pPr>
            <a:r>
              <a:rPr lang="en-ZA" sz="2400" dirty="0">
                <a:latin typeface="Arial" panose="020B0604020202020204" pitchFamily="34" charset="0"/>
                <a:ea typeface="Calibri" panose="020F0502020204030204" pitchFamily="34" charset="0"/>
              </a:rPr>
              <a:t>Impact of the re-organisation of the 2020 academic year on students and the possible implications that universities will complete the academic year at different times</a:t>
            </a:r>
            <a:r>
              <a:rPr lang="en-ZA" sz="2400" b="1" dirty="0">
                <a:latin typeface="Arial" panose="020B0604020202020204" pitchFamily="34" charset="0"/>
                <a:ea typeface="Calibri" panose="020F0502020204030204" pitchFamily="34" charset="0"/>
              </a:rPr>
              <a:t>.</a:t>
            </a:r>
          </a:p>
          <a:p>
            <a:pPr marL="0" lvl="0" indent="0">
              <a:spcBef>
                <a:spcPts val="0"/>
              </a:spcBef>
              <a:buNone/>
            </a:pPr>
            <a:endParaRPr lang="en-US" sz="1050" dirty="0">
              <a:solidFill>
                <a:prstClr val="black"/>
              </a:solidFill>
            </a:endParaRPr>
          </a:p>
          <a:p>
            <a:pPr marL="0" lvl="0" indent="0">
              <a:spcBef>
                <a:spcPts val="0"/>
              </a:spcBef>
              <a:buNone/>
            </a:pPr>
            <a:endParaRPr lang="en-US" sz="1050" dirty="0">
              <a:solidFill>
                <a:prstClr val="black"/>
              </a:solidFill>
            </a:endParaRPr>
          </a:p>
          <a:p>
            <a:pPr marL="0" lvl="0" indent="0">
              <a:spcBef>
                <a:spcPts val="0"/>
              </a:spcBef>
              <a:buNone/>
            </a:pPr>
            <a:r>
              <a:rPr lang="en-US" sz="2400" b="1" dirty="0">
                <a:solidFill>
                  <a:srgbClr val="F79646">
                    <a:lumMod val="50000"/>
                  </a:srgbClr>
                </a:solidFill>
              </a:rPr>
              <a:t>RESPONSE:</a:t>
            </a:r>
            <a:endParaRPr lang="en-ZA" sz="2400" b="1" dirty="0">
              <a:latin typeface="Arial" panose="020B0604020202020204" pitchFamily="34" charset="0"/>
              <a:ea typeface="Calibri" panose="020F0502020204030204" pitchFamily="34" charset="0"/>
            </a:endParaRPr>
          </a:p>
          <a:p>
            <a:r>
              <a:rPr lang="en-ZA" sz="2000" dirty="0">
                <a:latin typeface="Arial" panose="020B0604020202020204" pitchFamily="34" charset="0"/>
                <a:ea typeface="Calibri" panose="020F0502020204030204" pitchFamily="34" charset="0"/>
              </a:rPr>
              <a:t>All efforts are aimed at ensuring that the academic year is saved. </a:t>
            </a:r>
          </a:p>
          <a:p>
            <a:r>
              <a:rPr lang="en-ZA" sz="2000" dirty="0">
                <a:latin typeface="Arial" panose="020B0604020202020204" pitchFamily="34" charset="0"/>
                <a:ea typeface="Calibri" panose="020F0502020204030204" pitchFamily="34" charset="0"/>
              </a:rPr>
              <a:t>The determination of the respective institutional calendars is within the autonomy of each institution but because of funding issues, the DHET is also a role player on this matter which is why there is a small Task Team between the CHE, USAf and DHET that will handle all issues that flow from the COVID-19 crisis.</a:t>
            </a:r>
          </a:p>
          <a:p>
            <a:r>
              <a:rPr lang="en-ZA" sz="2000" dirty="0">
                <a:latin typeface="Arial" panose="020B0604020202020204" pitchFamily="34" charset="0"/>
                <a:ea typeface="Calibri" panose="020F0502020204030204" pitchFamily="34" charset="0"/>
              </a:rPr>
              <a:t> All practical steps will be taken to ensure that every student completes the academic year, and that no one is left behind.</a:t>
            </a:r>
            <a:endParaRPr lang="en-ZA" sz="2000" dirty="0"/>
          </a:p>
        </p:txBody>
      </p:sp>
    </p:spTree>
    <p:extLst>
      <p:ext uri="{BB962C8B-B14F-4D97-AF65-F5344CB8AC3E}">
        <p14:creationId xmlns:p14="http://schemas.microsoft.com/office/powerpoint/2010/main" val="109632938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3AFB28-CEAE-4070-84C5-9F64FF936A94}"/>
              </a:ext>
            </a:extLst>
          </p:cNvPr>
          <p:cNvSpPr>
            <a:spLocks noGrp="1"/>
          </p:cNvSpPr>
          <p:nvPr>
            <p:ph type="title"/>
          </p:nvPr>
        </p:nvSpPr>
        <p:spPr>
          <a:xfrm>
            <a:off x="457200" y="142875"/>
            <a:ext cx="7715200" cy="785813"/>
          </a:xfrm>
        </p:spPr>
        <p:txBody>
          <a:bodyPr/>
          <a:lstStyle/>
          <a:p>
            <a:r>
              <a:rPr lang="en-ZA" dirty="0">
                <a:solidFill>
                  <a:srgbClr val="F79646">
                    <a:lumMod val="50000"/>
                  </a:srgbClr>
                </a:solidFill>
                <a:latin typeface="Tw Cen MT" panose="020B0602020104020603" pitchFamily="34" charset="0"/>
              </a:rPr>
              <a:t>Tenth Question</a:t>
            </a:r>
            <a:endParaRPr lang="en-ZA" dirty="0"/>
          </a:p>
        </p:txBody>
      </p:sp>
      <p:sp>
        <p:nvSpPr>
          <p:cNvPr id="3" name="Content Placeholder 2">
            <a:extLst>
              <a:ext uri="{FF2B5EF4-FFF2-40B4-BE49-F238E27FC236}">
                <a16:creationId xmlns:a16="http://schemas.microsoft.com/office/drawing/2014/main" id="{AF9FB5C4-91FD-4639-ADC0-E7C555CD540E}"/>
              </a:ext>
            </a:extLst>
          </p:cNvPr>
          <p:cNvSpPr>
            <a:spLocks noGrp="1"/>
          </p:cNvSpPr>
          <p:nvPr>
            <p:ph idx="1"/>
          </p:nvPr>
        </p:nvSpPr>
        <p:spPr/>
        <p:txBody>
          <a:bodyPr/>
          <a:lstStyle/>
          <a:p>
            <a:pPr marL="0" indent="0">
              <a:buNone/>
            </a:pPr>
            <a:r>
              <a:rPr lang="en-ZA" sz="2400" dirty="0">
                <a:latin typeface="Arial" panose="020B0604020202020204" pitchFamily="34" charset="0"/>
                <a:ea typeface="Calibri" panose="020F0502020204030204" pitchFamily="34" charset="0"/>
              </a:rPr>
              <a:t>Regarding the question on the irrelevant qualifications in the TVET sector and the articulation of qualifications.</a:t>
            </a:r>
          </a:p>
          <a:p>
            <a:pPr marL="0" lvl="0" indent="0">
              <a:spcBef>
                <a:spcPts val="0"/>
              </a:spcBef>
              <a:buNone/>
            </a:pPr>
            <a:endParaRPr lang="en-US" sz="1050" dirty="0">
              <a:solidFill>
                <a:prstClr val="black"/>
              </a:solidFill>
            </a:endParaRPr>
          </a:p>
          <a:p>
            <a:pPr marL="0" lvl="0" indent="0">
              <a:spcBef>
                <a:spcPts val="0"/>
              </a:spcBef>
              <a:buNone/>
            </a:pPr>
            <a:r>
              <a:rPr lang="en-US" sz="2400" b="1" dirty="0">
                <a:solidFill>
                  <a:srgbClr val="F79646">
                    <a:lumMod val="50000"/>
                  </a:srgbClr>
                </a:solidFill>
              </a:rPr>
              <a:t>RESPONSE:</a:t>
            </a:r>
            <a:endParaRPr lang="en-ZA" sz="2400" b="1" dirty="0">
              <a:solidFill>
                <a:prstClr val="black"/>
              </a:solidFill>
              <a:latin typeface="Arial" panose="020B0604020202020204" pitchFamily="34" charset="0"/>
              <a:ea typeface="Calibri" panose="020F0502020204030204" pitchFamily="34" charset="0"/>
            </a:endParaRPr>
          </a:p>
          <a:p>
            <a:pPr marL="270510" indent="-270510" algn="just">
              <a:lnSpc>
                <a:spcPct val="107000"/>
              </a:lnSpc>
              <a:spcAft>
                <a:spcPts val="0"/>
              </a:spcAft>
              <a:tabLst>
                <a:tab pos="270510" algn="l"/>
              </a:tabLst>
            </a:pPr>
            <a:r>
              <a:rPr lang="en-ZA" sz="2000" dirty="0">
                <a:latin typeface="Arial" panose="020B0604020202020204" pitchFamily="34" charset="0"/>
                <a:ea typeface="Calibri" panose="020F0502020204030204" pitchFamily="34" charset="0"/>
                <a:cs typeface="Times New Roman" panose="02020603050405020304" pitchFamily="18" charset="0"/>
              </a:rPr>
              <a:t>Although the Portfolio Committee has raised issues around the TVET sector over time, the CHE had been directed by Minister Pandor to focus its responsibilities on the universities and private higher education institutions. </a:t>
            </a:r>
          </a:p>
          <a:p>
            <a:pPr marL="270510" indent="-270510" algn="just">
              <a:lnSpc>
                <a:spcPct val="107000"/>
              </a:lnSpc>
              <a:spcAft>
                <a:spcPts val="0"/>
              </a:spcAft>
              <a:tabLst>
                <a:tab pos="270510" algn="l"/>
              </a:tabLst>
            </a:pPr>
            <a:r>
              <a:rPr lang="en-ZA" sz="2000" dirty="0">
                <a:latin typeface="Arial" panose="020B0604020202020204" pitchFamily="34" charset="0"/>
                <a:ea typeface="Calibri" panose="020F0502020204030204" pitchFamily="34" charset="0"/>
                <a:cs typeface="Times New Roman" panose="02020603050405020304" pitchFamily="18" charset="0"/>
              </a:rPr>
              <a:t>Other Quality Councils have jurisdictions on the TVET sector. </a:t>
            </a:r>
          </a:p>
          <a:p>
            <a:pPr marL="270510" indent="-270510" algn="just">
              <a:lnSpc>
                <a:spcPct val="107000"/>
              </a:lnSpc>
              <a:spcAft>
                <a:spcPts val="0"/>
              </a:spcAft>
              <a:tabLst>
                <a:tab pos="270510" algn="l"/>
              </a:tabLst>
            </a:pPr>
            <a:r>
              <a:rPr lang="en-ZA" sz="2000" dirty="0">
                <a:latin typeface="Arial" panose="020B0604020202020204" pitchFamily="34" charset="0"/>
                <a:ea typeface="Calibri" panose="020F0502020204030204" pitchFamily="34" charset="0"/>
                <a:cs typeface="Times New Roman" panose="02020603050405020304" pitchFamily="18" charset="0"/>
              </a:rPr>
              <a:t>The involvement of the CHE is in a forum Chaired by the Director General and the CEO Committee convened by SAQA.</a:t>
            </a:r>
            <a:endParaRPr lang="en-ZA" sz="2000" dirty="0">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ZA" sz="2400" dirty="0"/>
          </a:p>
        </p:txBody>
      </p:sp>
    </p:spTree>
    <p:extLst>
      <p:ext uri="{BB962C8B-B14F-4D97-AF65-F5344CB8AC3E}">
        <p14:creationId xmlns:p14="http://schemas.microsoft.com/office/powerpoint/2010/main" val="15958496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2875"/>
            <a:ext cx="8291264" cy="785813"/>
          </a:xfrm>
        </p:spPr>
        <p:txBody>
          <a:bodyPr/>
          <a:lstStyle/>
          <a:p>
            <a:r>
              <a:rPr lang="en-ZA" dirty="0">
                <a:solidFill>
                  <a:schemeClr val="accent6">
                    <a:lumMod val="50000"/>
                  </a:schemeClr>
                </a:solidFill>
                <a:latin typeface="Tw Cen MT" panose="020B0602020104020603" pitchFamily="34" charset="0"/>
              </a:rPr>
              <a:t>First Question</a:t>
            </a:r>
            <a:endParaRPr lang="en-US" dirty="0">
              <a:solidFill>
                <a:schemeClr val="accent6">
                  <a:lumMod val="50000"/>
                </a:schemeClr>
              </a:solidFill>
              <a:latin typeface="Tw Cen MT" panose="020B0602020104020603" pitchFamily="34" charset="0"/>
            </a:endParaRPr>
          </a:p>
        </p:txBody>
      </p:sp>
      <p:sp>
        <p:nvSpPr>
          <p:cNvPr id="3" name="Content Placeholder 2"/>
          <p:cNvSpPr>
            <a:spLocks noGrp="1"/>
          </p:cNvSpPr>
          <p:nvPr>
            <p:ph idx="1"/>
          </p:nvPr>
        </p:nvSpPr>
        <p:spPr>
          <a:xfrm>
            <a:off x="0" y="928688"/>
            <a:ext cx="9144000" cy="5286375"/>
          </a:xfrm>
        </p:spPr>
        <p:txBody>
          <a:bodyPr/>
          <a:lstStyle/>
          <a:p>
            <a:pPr marL="0" indent="0">
              <a:buNone/>
            </a:pPr>
            <a:r>
              <a:rPr lang="en-US" sz="2800" dirty="0"/>
              <a:t>Implications of the budget cut amounting to R18 million on the work of the CHE.</a:t>
            </a:r>
          </a:p>
          <a:p>
            <a:pPr marL="0" indent="0">
              <a:buNone/>
            </a:pPr>
            <a:endParaRPr lang="en-US" sz="900" dirty="0"/>
          </a:p>
          <a:p>
            <a:pPr marL="0" indent="0">
              <a:buNone/>
            </a:pPr>
            <a:r>
              <a:rPr lang="en-US" b="1" dirty="0">
                <a:solidFill>
                  <a:schemeClr val="accent6">
                    <a:lumMod val="50000"/>
                  </a:schemeClr>
                </a:solidFill>
              </a:rPr>
              <a:t>RESPONSE:</a:t>
            </a:r>
          </a:p>
          <a:p>
            <a:r>
              <a:rPr lang="en-US" sz="1600" dirty="0"/>
              <a:t>T</a:t>
            </a:r>
            <a:r>
              <a:rPr lang="en-US" sz="1800" dirty="0"/>
              <a:t>he CHE cannot comment much about the 25% difference between the CHE and SAQA budget, save to say that the Ministerial Statement has promised an injection of R25 million to the CHE baseline budget. </a:t>
            </a:r>
          </a:p>
          <a:p>
            <a:r>
              <a:rPr lang="en-US" sz="1800" dirty="0"/>
              <a:t>The CHE is still anticipating this to be transferred to the CHE account in due course. The budget presented to the Committee is the approved one at this stage. If there are changes to our baseline funding, the necessary revisions will be effected accordingly and reported to the Portfolio and Select Committees. </a:t>
            </a:r>
          </a:p>
          <a:p>
            <a:r>
              <a:rPr lang="en-US" sz="1800" dirty="0"/>
              <a:t>Should there be </a:t>
            </a:r>
            <a:r>
              <a:rPr lang="en-US" sz="1800"/>
              <a:t>a top-slicing </a:t>
            </a:r>
            <a:r>
              <a:rPr lang="en-US" sz="1800" dirty="0"/>
              <a:t>of our allocation for whatever reason, the CHE will have to reprioritise the budget and the APP targets accordingly to “cut our coat to fit our cloth” as has been done in the past when there were serious budget shortfalls, and in line with Treasury and/or DHET prescripts which are normally forthcoming under such circumstances. </a:t>
            </a:r>
          </a:p>
          <a:p>
            <a:pPr marL="0" indent="0">
              <a:buNone/>
            </a:pPr>
            <a:endParaRPr lang="en-US" dirty="0"/>
          </a:p>
          <a:p>
            <a:pPr marL="0" indent="0">
              <a:buNone/>
            </a:pPr>
            <a:endParaRPr lang="en-US" dirty="0"/>
          </a:p>
          <a:p>
            <a:pPr marL="0" indent="0">
              <a:buNone/>
            </a:pPr>
            <a:endParaRPr lang="en-US" dirty="0"/>
          </a:p>
        </p:txBody>
      </p:sp>
      <p:sp>
        <p:nvSpPr>
          <p:cNvPr id="8" name="Slide Number Placeholder 7"/>
          <p:cNvSpPr>
            <a:spLocks noGrp="1"/>
          </p:cNvSpPr>
          <p:nvPr>
            <p:ph type="sldNum" sz="quarter" idx="11"/>
          </p:nvPr>
        </p:nvSpPr>
        <p:spPr>
          <a:xfrm>
            <a:off x="8388424" y="6021288"/>
            <a:ext cx="617240" cy="504056"/>
          </a:xfrm>
          <a:prstGeom prst="rect">
            <a:avLst/>
          </a:prstGeom>
        </p:spPr>
        <p:txBody>
          <a:bodyPr vert="horz" lIns="91440" tIns="45720" rIns="91440" bIns="45720" rtlCol="0" anchor="ctr"/>
          <a:lstStyle>
            <a:defPPr>
              <a:defRPr lang="en-US"/>
            </a:defPPr>
            <a:lvl1pPr algn="ctr" rtl="0" fontAlgn="base">
              <a:spcBef>
                <a:spcPct val="0"/>
              </a:spcBef>
              <a:spcAft>
                <a:spcPct val="0"/>
              </a:spcAft>
              <a:defRPr sz="1600" b="1" kern="1200">
                <a:solidFill>
                  <a:schemeClr val="tx1">
                    <a:tint val="75000"/>
                  </a:schemeClr>
                </a:solidFill>
                <a:latin typeface="Times New Roman" pitchFamily="18" charset="0"/>
                <a:ea typeface="+mn-ea"/>
                <a:cs typeface="Arial" charset="0"/>
              </a:defRPr>
            </a:lvl1pPr>
            <a:lvl2pPr marL="457200" algn="l" rtl="0" fontAlgn="base">
              <a:spcBef>
                <a:spcPct val="0"/>
              </a:spcBef>
              <a:spcAft>
                <a:spcPct val="0"/>
              </a:spcAft>
              <a:defRPr sz="2400" kern="1200">
                <a:solidFill>
                  <a:schemeClr val="tx1"/>
                </a:solidFill>
                <a:latin typeface="Times New Roman" pitchFamily="18" charset="0"/>
                <a:ea typeface="+mn-ea"/>
                <a:cs typeface="Arial" charset="0"/>
              </a:defRPr>
            </a:lvl2pPr>
            <a:lvl3pPr marL="914400" algn="l" rtl="0" fontAlgn="base">
              <a:spcBef>
                <a:spcPct val="0"/>
              </a:spcBef>
              <a:spcAft>
                <a:spcPct val="0"/>
              </a:spcAft>
              <a:defRPr sz="24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24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2400" kern="1200">
                <a:solidFill>
                  <a:schemeClr val="tx1"/>
                </a:solidFill>
                <a:latin typeface="Times New Roman" pitchFamily="18" charset="0"/>
                <a:ea typeface="+mn-ea"/>
                <a:cs typeface="Arial" charset="0"/>
              </a:defRPr>
            </a:lvl5pPr>
            <a:lvl6pPr marL="2286000" algn="l" defTabSz="914400" rtl="0" eaLnBrk="1" latinLnBrk="0" hangingPunct="1">
              <a:defRPr sz="2400" kern="1200">
                <a:solidFill>
                  <a:schemeClr val="tx1"/>
                </a:solidFill>
                <a:latin typeface="Times New Roman" pitchFamily="18" charset="0"/>
                <a:ea typeface="+mn-ea"/>
                <a:cs typeface="Arial" charset="0"/>
              </a:defRPr>
            </a:lvl6pPr>
            <a:lvl7pPr marL="2743200" algn="l" defTabSz="914400" rtl="0" eaLnBrk="1" latinLnBrk="0" hangingPunct="1">
              <a:defRPr sz="2400" kern="1200">
                <a:solidFill>
                  <a:schemeClr val="tx1"/>
                </a:solidFill>
                <a:latin typeface="Times New Roman" pitchFamily="18" charset="0"/>
                <a:ea typeface="+mn-ea"/>
                <a:cs typeface="Arial" charset="0"/>
              </a:defRPr>
            </a:lvl7pPr>
            <a:lvl8pPr marL="3200400" algn="l" defTabSz="914400" rtl="0" eaLnBrk="1" latinLnBrk="0" hangingPunct="1">
              <a:defRPr sz="2400" kern="1200">
                <a:solidFill>
                  <a:schemeClr val="tx1"/>
                </a:solidFill>
                <a:latin typeface="Times New Roman" pitchFamily="18" charset="0"/>
                <a:ea typeface="+mn-ea"/>
                <a:cs typeface="Arial" charset="0"/>
              </a:defRPr>
            </a:lvl8pPr>
            <a:lvl9pPr marL="3657600" algn="l" defTabSz="914400" rtl="0" eaLnBrk="1" latinLnBrk="0" hangingPunct="1">
              <a:defRPr sz="2400" kern="1200">
                <a:solidFill>
                  <a:schemeClr val="tx1"/>
                </a:solidFill>
                <a:latin typeface="Times New Roman" pitchFamily="18" charset="0"/>
                <a:ea typeface="+mn-ea"/>
                <a:cs typeface="Arial" charset="0"/>
              </a:defRPr>
            </a:lvl9pPr>
          </a:lstStyle>
          <a:p>
            <a:fld id="{2E9316BC-A2CD-4691-8A48-BC2D92705112}" type="slidenum">
              <a:rPr lang="en-GB" smtClean="0"/>
              <a:pPr/>
              <a:t>2</a:t>
            </a:fld>
            <a:endParaRPr lang="en-GB" dirty="0"/>
          </a:p>
        </p:txBody>
      </p:sp>
    </p:spTree>
    <p:extLst>
      <p:ext uri="{BB962C8B-B14F-4D97-AF65-F5344CB8AC3E}">
        <p14:creationId xmlns:p14="http://schemas.microsoft.com/office/powerpoint/2010/main" val="27355501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7" name="Content Placeholder 2"/>
          <p:cNvSpPr>
            <a:spLocks noGrp="1"/>
          </p:cNvSpPr>
          <p:nvPr>
            <p:ph idx="1"/>
          </p:nvPr>
        </p:nvSpPr>
        <p:spPr>
          <a:xfrm>
            <a:off x="0" y="0"/>
            <a:ext cx="9144000" cy="6858000"/>
          </a:xfrm>
        </p:spPr>
        <p:txBody>
          <a:bodyPr>
            <a:normAutofit/>
          </a:bodyPr>
          <a:lstStyle/>
          <a:p>
            <a:pPr marL="0" indent="0">
              <a:buNone/>
            </a:pPr>
            <a:r>
              <a:rPr lang="en-ZA" sz="3600" b="1" dirty="0"/>
              <a:t>		</a:t>
            </a:r>
          </a:p>
          <a:p>
            <a:pPr marL="0" indent="0">
              <a:buNone/>
            </a:pPr>
            <a:endParaRPr lang="en-ZA" sz="3600" b="1" dirty="0">
              <a:latin typeface="Tw Cen MT" panose="020B0602020104020603" pitchFamily="34" charset="0"/>
            </a:endParaRPr>
          </a:p>
          <a:p>
            <a:pPr marL="0" indent="0">
              <a:buNone/>
            </a:pPr>
            <a:endParaRPr lang="en-ZA" sz="3600" b="1" dirty="0">
              <a:latin typeface="Tw Cen MT" panose="020B0602020104020603" pitchFamily="34" charset="0"/>
            </a:endParaRPr>
          </a:p>
          <a:p>
            <a:pPr marL="0" indent="0">
              <a:buNone/>
            </a:pPr>
            <a:endParaRPr lang="en-ZA" sz="3600" b="1" dirty="0">
              <a:latin typeface="Tw Cen MT" panose="020B0602020104020603" pitchFamily="34" charset="0"/>
            </a:endParaRPr>
          </a:p>
          <a:p>
            <a:pPr marL="0" indent="0" algn="ctr">
              <a:buNone/>
            </a:pPr>
            <a:r>
              <a:rPr lang="en-ZA" b="1" dirty="0">
                <a:latin typeface="Tw Cen MT" panose="020B0602020104020603" pitchFamily="34" charset="0"/>
              </a:rPr>
              <a:t>Thank you</a:t>
            </a:r>
          </a:p>
          <a:p>
            <a:pPr marL="0" indent="0">
              <a:buNone/>
            </a:pPr>
            <a:r>
              <a:rPr lang="en-ZA" b="1" dirty="0">
                <a:latin typeface="Tw Cen MT" panose="020B0602020104020603" pitchFamily="34" charset="0"/>
              </a:rPr>
              <a:t>		</a:t>
            </a:r>
            <a:r>
              <a:rPr lang="en-ZA" sz="3600" b="1" dirty="0"/>
              <a:t>				</a:t>
            </a:r>
          </a:p>
          <a:p>
            <a:pPr marL="0" indent="0" algn="ctr">
              <a:buNone/>
            </a:pPr>
            <a:endParaRPr lang="en-ZA" sz="3600" b="1" dirty="0"/>
          </a:p>
          <a:p>
            <a:pPr marL="0" indent="0" algn="ctr">
              <a:buNone/>
            </a:pPr>
            <a:endParaRPr lang="en-ZA" sz="3600" b="1" dirty="0"/>
          </a:p>
          <a:p>
            <a:pPr marL="0" indent="0">
              <a:buNone/>
            </a:pPr>
            <a:endParaRPr lang="en-ZA" dirty="0"/>
          </a:p>
          <a:p>
            <a:pPr marL="0" indent="0">
              <a:buNone/>
            </a:pPr>
            <a:endParaRPr lang="en-ZA" dirty="0"/>
          </a:p>
        </p:txBody>
      </p:sp>
      <p:pic>
        <p:nvPicPr>
          <p:cNvPr id="3" name="Picture 2">
            <a:extLst>
              <a:ext uri="{FF2B5EF4-FFF2-40B4-BE49-F238E27FC236}">
                <a16:creationId xmlns:a16="http://schemas.microsoft.com/office/drawing/2014/main" id="{57AD6FBF-58AE-4DE0-BDEB-462CEEBB40EC}"/>
              </a:ext>
            </a:extLst>
          </p:cNvPr>
          <p:cNvPicPr>
            <a:picLocks noChangeAspect="1"/>
          </p:cNvPicPr>
          <p:nvPr/>
        </p:nvPicPr>
        <p:blipFill>
          <a:blip r:embed="rId2"/>
          <a:srcRect/>
          <a:stretch>
            <a:fillRect/>
          </a:stretch>
        </p:blipFill>
        <p:spPr>
          <a:xfrm>
            <a:off x="5004048" y="3262672"/>
            <a:ext cx="3816425" cy="2880320"/>
          </a:xfrm>
          <a:prstGeom prst="rect">
            <a:avLst/>
          </a:prstGeom>
        </p:spPr>
      </p:pic>
    </p:spTree>
    <p:extLst>
      <p:ext uri="{BB962C8B-B14F-4D97-AF65-F5344CB8AC3E}">
        <p14:creationId xmlns:p14="http://schemas.microsoft.com/office/powerpoint/2010/main" val="9873819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3487AA-4388-438C-AA75-58F70E4774C9}"/>
              </a:ext>
            </a:extLst>
          </p:cNvPr>
          <p:cNvSpPr>
            <a:spLocks noGrp="1"/>
          </p:cNvSpPr>
          <p:nvPr>
            <p:ph type="title"/>
          </p:nvPr>
        </p:nvSpPr>
        <p:spPr>
          <a:xfrm>
            <a:off x="457200" y="142875"/>
            <a:ext cx="8229600" cy="785813"/>
          </a:xfrm>
        </p:spPr>
        <p:txBody>
          <a:bodyPr/>
          <a:lstStyle/>
          <a:p>
            <a:r>
              <a:rPr lang="en-ZA" dirty="0">
                <a:solidFill>
                  <a:srgbClr val="F79646">
                    <a:lumMod val="50000"/>
                  </a:srgbClr>
                </a:solidFill>
                <a:latin typeface="Tw Cen MT" panose="020B0602020104020603" pitchFamily="34" charset="0"/>
              </a:rPr>
              <a:t>Second Question</a:t>
            </a:r>
            <a:endParaRPr lang="en-ZA" dirty="0"/>
          </a:p>
        </p:txBody>
      </p:sp>
      <p:sp>
        <p:nvSpPr>
          <p:cNvPr id="3" name="Content Placeholder 2">
            <a:extLst>
              <a:ext uri="{FF2B5EF4-FFF2-40B4-BE49-F238E27FC236}">
                <a16:creationId xmlns:a16="http://schemas.microsoft.com/office/drawing/2014/main" id="{CCECF5AF-2F79-4ECE-9570-4BCDBDFA7B78}"/>
              </a:ext>
            </a:extLst>
          </p:cNvPr>
          <p:cNvSpPr>
            <a:spLocks noGrp="1"/>
          </p:cNvSpPr>
          <p:nvPr>
            <p:ph idx="1"/>
          </p:nvPr>
        </p:nvSpPr>
        <p:spPr>
          <a:xfrm>
            <a:off x="457200" y="928688"/>
            <a:ext cx="8229600" cy="5286375"/>
          </a:xfrm>
        </p:spPr>
        <p:txBody>
          <a:bodyPr/>
          <a:lstStyle/>
          <a:p>
            <a:pPr marL="0" indent="0">
              <a:buNone/>
            </a:pPr>
            <a:r>
              <a:rPr lang="en-US" sz="2800" dirty="0"/>
              <a:t>The role of the CHE in advising the Minister on the establishment of a University at Ekurhuleni. </a:t>
            </a:r>
          </a:p>
          <a:p>
            <a:pPr marL="0" lvl="0" indent="0">
              <a:buNone/>
            </a:pPr>
            <a:endParaRPr lang="en-US" sz="900" dirty="0">
              <a:solidFill>
                <a:prstClr val="black"/>
              </a:solidFill>
            </a:endParaRPr>
          </a:p>
          <a:p>
            <a:pPr marL="0" lvl="0" indent="0">
              <a:buNone/>
            </a:pPr>
            <a:r>
              <a:rPr lang="en-US" b="1" dirty="0">
                <a:solidFill>
                  <a:srgbClr val="F79646">
                    <a:lumMod val="50000"/>
                  </a:srgbClr>
                </a:solidFill>
              </a:rPr>
              <a:t>RESPONSE:</a:t>
            </a:r>
          </a:p>
          <a:p>
            <a:pPr lvl="0"/>
            <a:r>
              <a:rPr lang="en-US" sz="1600" dirty="0">
                <a:solidFill>
                  <a:prstClr val="black"/>
                </a:solidFill>
              </a:rPr>
              <a:t>The President has announced in Parliament that a University will be established at Ekurhuleni. </a:t>
            </a:r>
          </a:p>
          <a:p>
            <a:pPr lvl="0"/>
            <a:r>
              <a:rPr lang="en-US" sz="1600" dirty="0">
                <a:solidFill>
                  <a:prstClr val="black"/>
                </a:solidFill>
              </a:rPr>
              <a:t>In terms of the HE Act, the Minister ordinarily formally seeks advice from the CHE on matters he wishes to receive advice on. </a:t>
            </a:r>
          </a:p>
          <a:p>
            <a:pPr lvl="0"/>
            <a:r>
              <a:rPr lang="en-US" sz="1600" dirty="0">
                <a:solidFill>
                  <a:prstClr val="black"/>
                </a:solidFill>
              </a:rPr>
              <a:t>A formal request from the Minister about the establishment of the new University, including the programmes to be offered by such University is anticipated. </a:t>
            </a:r>
          </a:p>
          <a:p>
            <a:pPr lvl="0"/>
            <a:r>
              <a:rPr lang="en-US" sz="1600" dirty="0">
                <a:solidFill>
                  <a:prstClr val="black"/>
                </a:solidFill>
              </a:rPr>
              <a:t>The CHE will comment on the matter at the appropriate time. </a:t>
            </a:r>
          </a:p>
          <a:p>
            <a:pPr lvl="0"/>
            <a:r>
              <a:rPr lang="en-US" sz="1600" dirty="0">
                <a:solidFill>
                  <a:prstClr val="black"/>
                </a:solidFill>
              </a:rPr>
              <a:t>This will most likely be when the Department is ready with a plan to establish the new University and the programmes to be offered have been identified. </a:t>
            </a:r>
          </a:p>
          <a:p>
            <a:pPr lvl="0"/>
            <a:r>
              <a:rPr lang="en-US" sz="1600" dirty="0">
                <a:solidFill>
                  <a:prstClr val="black"/>
                </a:solidFill>
              </a:rPr>
              <a:t>The CHE, as the statutory body with responsibility for accreditation, will be required to quality assure the new University and its programmes. </a:t>
            </a:r>
          </a:p>
          <a:p>
            <a:pPr lvl="0"/>
            <a:r>
              <a:rPr lang="en-US" sz="1600" dirty="0">
                <a:solidFill>
                  <a:prstClr val="black"/>
                </a:solidFill>
              </a:rPr>
              <a:t>It would appropriate for advice to be sought from the CHE when that stage is reached as the law requires.</a:t>
            </a:r>
            <a:endParaRPr lang="en-ZA" sz="2800" dirty="0"/>
          </a:p>
        </p:txBody>
      </p:sp>
    </p:spTree>
    <p:extLst>
      <p:ext uri="{BB962C8B-B14F-4D97-AF65-F5344CB8AC3E}">
        <p14:creationId xmlns:p14="http://schemas.microsoft.com/office/powerpoint/2010/main" val="34512792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7EB8EA-965D-44D8-9BA6-87F54013E238}"/>
              </a:ext>
            </a:extLst>
          </p:cNvPr>
          <p:cNvSpPr>
            <a:spLocks noGrp="1"/>
          </p:cNvSpPr>
          <p:nvPr>
            <p:ph type="title"/>
          </p:nvPr>
        </p:nvSpPr>
        <p:spPr>
          <a:xfrm>
            <a:off x="457200" y="142875"/>
            <a:ext cx="8229600" cy="785813"/>
          </a:xfrm>
        </p:spPr>
        <p:txBody>
          <a:bodyPr/>
          <a:lstStyle/>
          <a:p>
            <a:r>
              <a:rPr lang="en-ZA" dirty="0">
                <a:solidFill>
                  <a:srgbClr val="F79646">
                    <a:lumMod val="50000"/>
                  </a:srgbClr>
                </a:solidFill>
                <a:latin typeface="Tw Cen MT" panose="020B0602020104020603" pitchFamily="34" charset="0"/>
              </a:rPr>
              <a:t>Third Question</a:t>
            </a:r>
            <a:endParaRPr lang="en-ZA" dirty="0"/>
          </a:p>
        </p:txBody>
      </p:sp>
      <p:sp>
        <p:nvSpPr>
          <p:cNvPr id="3" name="Content Placeholder 2">
            <a:extLst>
              <a:ext uri="{FF2B5EF4-FFF2-40B4-BE49-F238E27FC236}">
                <a16:creationId xmlns:a16="http://schemas.microsoft.com/office/drawing/2014/main" id="{BC8BF25A-D909-48F9-AEC4-0E2A4831D314}"/>
              </a:ext>
            </a:extLst>
          </p:cNvPr>
          <p:cNvSpPr>
            <a:spLocks noGrp="1"/>
          </p:cNvSpPr>
          <p:nvPr>
            <p:ph idx="1"/>
          </p:nvPr>
        </p:nvSpPr>
        <p:spPr>
          <a:xfrm>
            <a:off x="457200" y="980728"/>
            <a:ext cx="8229600" cy="5234335"/>
          </a:xfrm>
        </p:spPr>
        <p:txBody>
          <a:bodyPr/>
          <a:lstStyle/>
          <a:p>
            <a:pPr marL="0" indent="0">
              <a:buNone/>
            </a:pPr>
            <a:r>
              <a:rPr lang="en-US" sz="2800" dirty="0"/>
              <a:t>Concerns with the shift from contact learning to multimodal learning and its implication for the quality of higher education and the credibility of qualifications from the 2020 academic year.</a:t>
            </a:r>
          </a:p>
          <a:p>
            <a:pPr marL="0" indent="0">
              <a:buNone/>
            </a:pPr>
            <a:r>
              <a:rPr lang="en-US" sz="1800" dirty="0"/>
              <a:t> </a:t>
            </a:r>
          </a:p>
          <a:p>
            <a:pPr marL="0" lvl="0" indent="0">
              <a:spcBef>
                <a:spcPts val="0"/>
              </a:spcBef>
              <a:buNone/>
            </a:pPr>
            <a:r>
              <a:rPr lang="en-US" b="1" dirty="0">
                <a:solidFill>
                  <a:srgbClr val="F79646">
                    <a:lumMod val="50000"/>
                  </a:srgbClr>
                </a:solidFill>
              </a:rPr>
              <a:t>RESPONSE:</a:t>
            </a:r>
            <a:endParaRPr lang="en-US" sz="1800" dirty="0"/>
          </a:p>
          <a:p>
            <a:r>
              <a:rPr lang="en-US" sz="1800" dirty="0"/>
              <a:t>The initiatives arising from the HEQC, the communication we had with the Professional Bodies and the regulatory agencies, and the work we are doing in support of the Ministerial Task Team, all contribute to a sectoral response. </a:t>
            </a:r>
          </a:p>
          <a:p>
            <a:r>
              <a:rPr lang="en-US" sz="1800" dirty="0"/>
              <a:t>The Minister was quite firm that he did not want conflicting and </a:t>
            </a:r>
            <a:r>
              <a:rPr lang="en-US" sz="1800" i="1" dirty="0"/>
              <a:t>ad hoc </a:t>
            </a:r>
            <a:r>
              <a:rPr lang="en-US" sz="1800" dirty="0"/>
              <a:t>announcements, interventions or initiatives emanating from diverse parts of the sector. </a:t>
            </a:r>
          </a:p>
          <a:p>
            <a:r>
              <a:rPr lang="en-US" sz="1800" dirty="0"/>
              <a:t>It is necessary for one voice and a coherent approach at the sectoral and the national level. </a:t>
            </a:r>
          </a:p>
        </p:txBody>
      </p:sp>
    </p:spTree>
    <p:extLst>
      <p:ext uri="{BB962C8B-B14F-4D97-AF65-F5344CB8AC3E}">
        <p14:creationId xmlns:p14="http://schemas.microsoft.com/office/powerpoint/2010/main" val="41205007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7A0AF1-DBC4-4229-B549-6B826619D54A}"/>
              </a:ext>
            </a:extLst>
          </p:cNvPr>
          <p:cNvSpPr>
            <a:spLocks noGrp="1"/>
          </p:cNvSpPr>
          <p:nvPr>
            <p:ph type="title"/>
          </p:nvPr>
        </p:nvSpPr>
        <p:spPr>
          <a:xfrm>
            <a:off x="435208" y="116632"/>
            <a:ext cx="8251592" cy="785813"/>
          </a:xfrm>
        </p:spPr>
        <p:txBody>
          <a:bodyPr/>
          <a:lstStyle/>
          <a:p>
            <a:r>
              <a:rPr lang="en-ZA" sz="3200" dirty="0">
                <a:solidFill>
                  <a:schemeClr val="accent6">
                    <a:lumMod val="50000"/>
                  </a:schemeClr>
                </a:solidFill>
              </a:rPr>
              <a:t>Response to the Third Question (continued)</a:t>
            </a:r>
          </a:p>
        </p:txBody>
      </p:sp>
      <p:sp>
        <p:nvSpPr>
          <p:cNvPr id="3" name="Content Placeholder 2">
            <a:extLst>
              <a:ext uri="{FF2B5EF4-FFF2-40B4-BE49-F238E27FC236}">
                <a16:creationId xmlns:a16="http://schemas.microsoft.com/office/drawing/2014/main" id="{F5F4C7CF-52FD-4586-8B05-183592765EAD}"/>
              </a:ext>
            </a:extLst>
          </p:cNvPr>
          <p:cNvSpPr>
            <a:spLocks noGrp="1"/>
          </p:cNvSpPr>
          <p:nvPr>
            <p:ph idx="1"/>
          </p:nvPr>
        </p:nvSpPr>
        <p:spPr/>
        <p:txBody>
          <a:bodyPr/>
          <a:lstStyle/>
          <a:p>
            <a:r>
              <a:rPr lang="en-US" sz="1800" dirty="0"/>
              <a:t>This one voice should be coming from the DHET. </a:t>
            </a:r>
          </a:p>
          <a:p>
            <a:r>
              <a:rPr lang="en-US" sz="1800" dirty="0"/>
              <a:t>The CHE and USAf work closely in support of the DHET and in ensuring a consistent and coherent response for the sector.</a:t>
            </a:r>
          </a:p>
          <a:p>
            <a:r>
              <a:rPr lang="en-US" sz="1800" dirty="0"/>
              <a:t>In terms of the day-to-day quality assurance activities, the CHE is continuing with standards development and reviews, and programme accreditation. </a:t>
            </a:r>
          </a:p>
          <a:p>
            <a:r>
              <a:rPr lang="en-US" sz="1800" dirty="0"/>
              <a:t>The planning for the institutional audits work is also well underway. The only challenge will be when the work has advanced to the stage where site visits to institutions are necessary, and the level of lockdown does not permit free mobility. </a:t>
            </a:r>
          </a:p>
          <a:p>
            <a:r>
              <a:rPr lang="en-US" sz="1800" dirty="0"/>
              <a:t>The work of the CHE will then be significantly impaired in ways that cannot be quantified at this stage.</a:t>
            </a:r>
          </a:p>
          <a:p>
            <a:r>
              <a:rPr lang="en-US" sz="1800" dirty="0"/>
              <a:t>Some students are not happy with the online learning approach and feel that they will be prejudiced in different ways, especially if completion of studies happens at different times due to institutional capacity and planning interventions. </a:t>
            </a:r>
          </a:p>
        </p:txBody>
      </p:sp>
    </p:spTree>
    <p:extLst>
      <p:ext uri="{BB962C8B-B14F-4D97-AF65-F5344CB8AC3E}">
        <p14:creationId xmlns:p14="http://schemas.microsoft.com/office/powerpoint/2010/main" val="33613720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E0D9C3-A4E5-490E-99DC-A25306B5D0B4}"/>
              </a:ext>
            </a:extLst>
          </p:cNvPr>
          <p:cNvSpPr>
            <a:spLocks noGrp="1"/>
          </p:cNvSpPr>
          <p:nvPr>
            <p:ph type="title"/>
          </p:nvPr>
        </p:nvSpPr>
        <p:spPr>
          <a:xfrm>
            <a:off x="457200" y="142875"/>
            <a:ext cx="8229600" cy="785813"/>
          </a:xfrm>
        </p:spPr>
        <p:txBody>
          <a:bodyPr/>
          <a:lstStyle/>
          <a:p>
            <a:r>
              <a:rPr lang="en-US" dirty="0">
                <a:solidFill>
                  <a:schemeClr val="accent6">
                    <a:lumMod val="50000"/>
                  </a:schemeClr>
                </a:solidFill>
              </a:rPr>
              <a:t>Response to the Third Question (continued)</a:t>
            </a:r>
            <a:endParaRPr lang="en-ZA" dirty="0">
              <a:solidFill>
                <a:schemeClr val="accent6">
                  <a:lumMod val="50000"/>
                </a:schemeClr>
              </a:solidFill>
            </a:endParaRPr>
          </a:p>
        </p:txBody>
      </p:sp>
      <p:sp>
        <p:nvSpPr>
          <p:cNvPr id="3" name="Content Placeholder 2">
            <a:extLst>
              <a:ext uri="{FF2B5EF4-FFF2-40B4-BE49-F238E27FC236}">
                <a16:creationId xmlns:a16="http://schemas.microsoft.com/office/drawing/2014/main" id="{9D2E17EC-C019-4F96-9605-540A560180FA}"/>
              </a:ext>
            </a:extLst>
          </p:cNvPr>
          <p:cNvSpPr>
            <a:spLocks noGrp="1"/>
          </p:cNvSpPr>
          <p:nvPr>
            <p:ph idx="1"/>
          </p:nvPr>
        </p:nvSpPr>
        <p:spPr/>
        <p:txBody>
          <a:bodyPr/>
          <a:lstStyle/>
          <a:p>
            <a:pPr lvl="0"/>
            <a:r>
              <a:rPr lang="en-US" sz="1800" dirty="0">
                <a:solidFill>
                  <a:prstClr val="black"/>
                </a:solidFill>
              </a:rPr>
              <a:t>Those completing studies for the professions are worried about prejudice they will suffer due to late completion and therefore may not get postings, internships and articles etc. </a:t>
            </a:r>
          </a:p>
          <a:p>
            <a:pPr lvl="0"/>
            <a:r>
              <a:rPr lang="en-US" sz="1800" dirty="0">
                <a:solidFill>
                  <a:prstClr val="black"/>
                </a:solidFill>
              </a:rPr>
              <a:t>In the light of this, the imperative is to use every means possible to ensure that the academic year is completed as expeditiously as possible.</a:t>
            </a:r>
          </a:p>
          <a:p>
            <a:pPr marL="0" lvl="0" indent="0">
              <a:buNone/>
            </a:pPr>
            <a:r>
              <a:rPr lang="en-US" sz="1800" dirty="0">
                <a:solidFill>
                  <a:prstClr val="black"/>
                </a:solidFill>
              </a:rPr>
              <a:t> </a:t>
            </a:r>
          </a:p>
          <a:p>
            <a:pPr marL="0" indent="0">
              <a:buNone/>
            </a:pPr>
            <a:r>
              <a:rPr lang="en-ZA" sz="2800" dirty="0">
                <a:solidFill>
                  <a:srgbClr val="ED7D31"/>
                </a:solidFill>
                <a:latin typeface="Arial" panose="020B0604020202020204" pitchFamily="34" charset="0"/>
                <a:ea typeface="Calibri" panose="020F0502020204030204" pitchFamily="34" charset="0"/>
              </a:rPr>
              <a:t>The question is “</a:t>
            </a:r>
            <a:r>
              <a:rPr lang="en-ZA" sz="2800" b="1" dirty="0">
                <a:solidFill>
                  <a:srgbClr val="ED7D31"/>
                </a:solidFill>
                <a:latin typeface="Arial" panose="020B0604020202020204" pitchFamily="34" charset="0"/>
                <a:ea typeface="Calibri" panose="020F0502020204030204" pitchFamily="34" charset="0"/>
              </a:rPr>
              <a:t>What does the CHE say about the quality of the online learning outcomes</a:t>
            </a:r>
            <a:r>
              <a:rPr lang="en-ZA" sz="2800" dirty="0">
                <a:solidFill>
                  <a:srgbClr val="ED7D31"/>
                </a:solidFill>
                <a:latin typeface="Arial" panose="020B0604020202020204" pitchFamily="34" charset="0"/>
                <a:ea typeface="Calibri" panose="020F0502020204030204" pitchFamily="34" charset="0"/>
              </a:rPr>
              <a:t>?”</a:t>
            </a:r>
          </a:p>
          <a:p>
            <a:r>
              <a:rPr lang="en-US" sz="1800" dirty="0"/>
              <a:t>The overarching national and sectoral principle guiding the CHE is that “</a:t>
            </a:r>
            <a:r>
              <a:rPr lang="en-US" sz="1800" u="sng" dirty="0"/>
              <a:t>no student should be left behind</a:t>
            </a:r>
            <a:r>
              <a:rPr lang="en-US" sz="1800" dirty="0"/>
              <a:t>”. </a:t>
            </a:r>
          </a:p>
          <a:p>
            <a:r>
              <a:rPr lang="en-US" sz="1800" dirty="0"/>
              <a:t>During and after the COVID-19 pandemic period, the primary responsibility for internal quality assurance – pertaining to teaching, learning, and research, as well as interventions which relate to dealing with the disruptive consequences of the Covid-19 disaster, remains with institutions themselves. </a:t>
            </a:r>
            <a:endParaRPr lang="en-ZA" sz="1800" dirty="0"/>
          </a:p>
        </p:txBody>
      </p:sp>
    </p:spTree>
    <p:extLst>
      <p:ext uri="{BB962C8B-B14F-4D97-AF65-F5344CB8AC3E}">
        <p14:creationId xmlns:p14="http://schemas.microsoft.com/office/powerpoint/2010/main" val="35994635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338F95-BB41-438F-8535-F2247381369D}"/>
              </a:ext>
            </a:extLst>
          </p:cNvPr>
          <p:cNvSpPr>
            <a:spLocks noGrp="1"/>
          </p:cNvSpPr>
          <p:nvPr>
            <p:ph type="title"/>
          </p:nvPr>
        </p:nvSpPr>
        <p:spPr>
          <a:xfrm>
            <a:off x="457200" y="142875"/>
            <a:ext cx="8229600" cy="785813"/>
          </a:xfrm>
        </p:spPr>
        <p:txBody>
          <a:bodyPr/>
          <a:lstStyle/>
          <a:p>
            <a:r>
              <a:rPr lang="en-US" dirty="0">
                <a:solidFill>
                  <a:schemeClr val="accent6">
                    <a:lumMod val="50000"/>
                  </a:schemeClr>
                </a:solidFill>
              </a:rPr>
              <a:t>Response to the Third Question (continued)</a:t>
            </a:r>
            <a:endParaRPr lang="en-ZA" dirty="0">
              <a:solidFill>
                <a:schemeClr val="accent6">
                  <a:lumMod val="50000"/>
                </a:schemeClr>
              </a:solidFill>
            </a:endParaRPr>
          </a:p>
        </p:txBody>
      </p:sp>
      <p:sp>
        <p:nvSpPr>
          <p:cNvPr id="3" name="Content Placeholder 2">
            <a:extLst>
              <a:ext uri="{FF2B5EF4-FFF2-40B4-BE49-F238E27FC236}">
                <a16:creationId xmlns:a16="http://schemas.microsoft.com/office/drawing/2014/main" id="{C5E619D9-1433-4B83-AD52-5A91811FA092}"/>
              </a:ext>
            </a:extLst>
          </p:cNvPr>
          <p:cNvSpPr>
            <a:spLocks noGrp="1"/>
          </p:cNvSpPr>
          <p:nvPr>
            <p:ph idx="1"/>
          </p:nvPr>
        </p:nvSpPr>
        <p:spPr/>
        <p:txBody>
          <a:bodyPr/>
          <a:lstStyle/>
          <a:p>
            <a:r>
              <a:rPr lang="en-US" sz="1800" dirty="0"/>
              <a:t>Many institutions have undertaken interventions for staff and students to ensure that students have devices, access to data and trained tutors. Staff are supported to enable a range of remote teaching, learning and assessment opportunities. </a:t>
            </a:r>
          </a:p>
          <a:p>
            <a:r>
              <a:rPr lang="en-US" sz="1800" dirty="0"/>
              <a:t>The CHE cannot guarantee quality on these interventions and their effectiveness. The CHE as the QC is responsible for external quality assurance. </a:t>
            </a:r>
          </a:p>
          <a:p>
            <a:r>
              <a:rPr lang="en-US" sz="1800" dirty="0"/>
              <a:t>When these QA functions are given effect either at the programme level (standards and reviews) and accreditation; or at the institutional level (institutional audit/ review) the arrangements of the institution to deal with the Covid-19 disaster and the impact on quality will be brought under due scrutiny and pronounced upon. </a:t>
            </a:r>
          </a:p>
          <a:p>
            <a:r>
              <a:rPr lang="en-US" sz="1800" dirty="0"/>
              <a:t>Ad hoc interventions under the conditions of crisis that most institutions are under currently would be ill-advised and divert attention of institutions away from dealing with the myriad challenges they are currently facing. </a:t>
            </a:r>
          </a:p>
          <a:p>
            <a:r>
              <a:rPr lang="en-US" sz="1800" dirty="0"/>
              <a:t>This is the view of the HEQC, after strong representations by institutional leaders.</a:t>
            </a:r>
            <a:endParaRPr lang="en-ZA" sz="1800" dirty="0"/>
          </a:p>
        </p:txBody>
      </p:sp>
    </p:spTree>
    <p:extLst>
      <p:ext uri="{BB962C8B-B14F-4D97-AF65-F5344CB8AC3E}">
        <p14:creationId xmlns:p14="http://schemas.microsoft.com/office/powerpoint/2010/main" val="295034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1EB692-0C09-4E8C-AAD0-4F519A4E82EE}"/>
              </a:ext>
            </a:extLst>
          </p:cNvPr>
          <p:cNvSpPr>
            <a:spLocks noGrp="1"/>
          </p:cNvSpPr>
          <p:nvPr>
            <p:ph type="title"/>
          </p:nvPr>
        </p:nvSpPr>
        <p:spPr>
          <a:xfrm>
            <a:off x="457200" y="142875"/>
            <a:ext cx="7931224" cy="785813"/>
          </a:xfrm>
        </p:spPr>
        <p:txBody>
          <a:bodyPr/>
          <a:lstStyle/>
          <a:p>
            <a:r>
              <a:rPr lang="en-US" dirty="0">
                <a:solidFill>
                  <a:srgbClr val="F79646">
                    <a:lumMod val="50000"/>
                  </a:srgbClr>
                </a:solidFill>
              </a:rPr>
              <a:t>Response to the Third Question (continued)</a:t>
            </a:r>
            <a:endParaRPr lang="en-ZA" dirty="0"/>
          </a:p>
        </p:txBody>
      </p:sp>
      <p:sp>
        <p:nvSpPr>
          <p:cNvPr id="3" name="Content Placeholder 2">
            <a:extLst>
              <a:ext uri="{FF2B5EF4-FFF2-40B4-BE49-F238E27FC236}">
                <a16:creationId xmlns:a16="http://schemas.microsoft.com/office/drawing/2014/main" id="{6FF2443C-79AE-402F-BB3E-9A601BC069DE}"/>
              </a:ext>
            </a:extLst>
          </p:cNvPr>
          <p:cNvSpPr>
            <a:spLocks noGrp="1"/>
          </p:cNvSpPr>
          <p:nvPr>
            <p:ph idx="1"/>
          </p:nvPr>
        </p:nvSpPr>
        <p:spPr/>
        <p:txBody>
          <a:bodyPr/>
          <a:lstStyle/>
          <a:p>
            <a:r>
              <a:rPr lang="en-US" sz="1800" dirty="0"/>
              <a:t>The CHE holds the view that whatever changes are made in terms of the mode of delivery, and shifts in terms of assessments, ultimately, the exit- level outcomes must be met. We have no doubts that universities will compromise the standards and competencies required.</a:t>
            </a:r>
            <a:endParaRPr lang="en-ZA" sz="1800" dirty="0"/>
          </a:p>
        </p:txBody>
      </p:sp>
    </p:spTree>
    <p:extLst>
      <p:ext uri="{BB962C8B-B14F-4D97-AF65-F5344CB8AC3E}">
        <p14:creationId xmlns:p14="http://schemas.microsoft.com/office/powerpoint/2010/main" val="42103752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F0BDE3-6274-4292-9994-E55D22DDD5CD}"/>
              </a:ext>
            </a:extLst>
          </p:cNvPr>
          <p:cNvSpPr>
            <a:spLocks noGrp="1"/>
          </p:cNvSpPr>
          <p:nvPr>
            <p:ph type="title"/>
          </p:nvPr>
        </p:nvSpPr>
        <p:spPr>
          <a:xfrm>
            <a:off x="457200" y="142875"/>
            <a:ext cx="8229600" cy="785813"/>
          </a:xfrm>
        </p:spPr>
        <p:txBody>
          <a:bodyPr/>
          <a:lstStyle/>
          <a:p>
            <a:r>
              <a:rPr lang="en-ZA" dirty="0">
                <a:solidFill>
                  <a:srgbClr val="F79646">
                    <a:lumMod val="50000"/>
                  </a:srgbClr>
                </a:solidFill>
                <a:latin typeface="Tw Cen MT" panose="020B0602020104020603" pitchFamily="34" charset="0"/>
              </a:rPr>
              <a:t>Fourth Question</a:t>
            </a:r>
            <a:endParaRPr lang="en-ZA" dirty="0"/>
          </a:p>
        </p:txBody>
      </p:sp>
      <p:sp>
        <p:nvSpPr>
          <p:cNvPr id="3" name="Content Placeholder 2">
            <a:extLst>
              <a:ext uri="{FF2B5EF4-FFF2-40B4-BE49-F238E27FC236}">
                <a16:creationId xmlns:a16="http://schemas.microsoft.com/office/drawing/2014/main" id="{2AC4309B-C673-4CBE-B7A8-711E79770377}"/>
              </a:ext>
            </a:extLst>
          </p:cNvPr>
          <p:cNvSpPr>
            <a:spLocks noGrp="1"/>
          </p:cNvSpPr>
          <p:nvPr>
            <p:ph idx="1"/>
          </p:nvPr>
        </p:nvSpPr>
        <p:spPr>
          <a:xfrm>
            <a:off x="457200" y="928688"/>
            <a:ext cx="8229600" cy="5286375"/>
          </a:xfrm>
        </p:spPr>
        <p:txBody>
          <a:bodyPr/>
          <a:lstStyle/>
          <a:p>
            <a:pPr marL="0" indent="0">
              <a:buNone/>
            </a:pPr>
            <a:r>
              <a:rPr lang="en-US" sz="2400" dirty="0"/>
              <a:t>Delays with the accreditation of some health sciences programmes at Walter Sisulu University (WSU).</a:t>
            </a:r>
          </a:p>
          <a:p>
            <a:pPr marL="0" lvl="0" indent="0">
              <a:buNone/>
            </a:pPr>
            <a:r>
              <a:rPr lang="en-US" sz="1200" dirty="0"/>
              <a:t> </a:t>
            </a:r>
            <a:endParaRPr lang="en-US" sz="1200" dirty="0">
              <a:solidFill>
                <a:prstClr val="black"/>
              </a:solidFill>
            </a:endParaRPr>
          </a:p>
          <a:p>
            <a:pPr marL="0" lvl="0" indent="0">
              <a:spcBef>
                <a:spcPts val="0"/>
              </a:spcBef>
              <a:buNone/>
            </a:pPr>
            <a:r>
              <a:rPr lang="en-US" b="1" dirty="0">
                <a:solidFill>
                  <a:srgbClr val="F79646">
                    <a:lumMod val="50000"/>
                  </a:srgbClr>
                </a:solidFill>
              </a:rPr>
              <a:t>RESPONSE:</a:t>
            </a:r>
            <a:endParaRPr lang="en-US" sz="1800" dirty="0">
              <a:solidFill>
                <a:prstClr val="black"/>
              </a:solidFill>
            </a:endParaRPr>
          </a:p>
          <a:p>
            <a:r>
              <a:rPr lang="en-US" sz="1600" dirty="0"/>
              <a:t>Although Walter Sisulu University submitted a list of replacement programmes to the CHE, this was only done via the HEQC online system at the end of September 2019, providing an impossibly small window for the CHE to process the applications in time for January 2020.</a:t>
            </a:r>
          </a:p>
          <a:p>
            <a:pPr marL="0" indent="0" algn="just">
              <a:lnSpc>
                <a:spcPct val="107000"/>
              </a:lnSpc>
              <a:spcBef>
                <a:spcPts val="0"/>
              </a:spcBef>
              <a:spcAft>
                <a:spcPts val="0"/>
              </a:spcAft>
              <a:buNone/>
            </a:pPr>
            <a:endParaRPr lang="en-ZA" sz="1000" b="1" i="1" dirty="0">
              <a:latin typeface="Arial" panose="020B0604020202020204" pitchFamily="34" charset="0"/>
              <a:ea typeface="Calibri" panose="020F0502020204030204" pitchFamily="34" charset="0"/>
              <a:cs typeface="Times New Roman" panose="02020603050405020304" pitchFamily="18" charset="0"/>
            </a:endParaRPr>
          </a:p>
          <a:p>
            <a:pPr marL="0" indent="0" algn="just">
              <a:lnSpc>
                <a:spcPct val="107000"/>
              </a:lnSpc>
              <a:spcBef>
                <a:spcPts val="0"/>
              </a:spcBef>
              <a:spcAft>
                <a:spcPts val="0"/>
              </a:spcAft>
              <a:buNone/>
            </a:pPr>
            <a:r>
              <a:rPr lang="en-ZA" sz="1600" b="1" i="1" dirty="0">
                <a:latin typeface="Arial" panose="020B0604020202020204" pitchFamily="34" charset="0"/>
                <a:ea typeface="Calibri" panose="020F0502020204030204" pitchFamily="34" charset="0"/>
                <a:cs typeface="Times New Roman" panose="02020603050405020304" pitchFamily="18" charset="0"/>
              </a:rPr>
              <a:t>Nursing Programmes</a:t>
            </a:r>
            <a:endParaRPr lang="en-ZA"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n-ZA" sz="1600" dirty="0">
                <a:latin typeface="Arial" panose="020B0604020202020204" pitchFamily="34" charset="0"/>
                <a:ea typeface="Calibri" panose="020F0502020204030204" pitchFamily="34" charset="0"/>
                <a:cs typeface="Times New Roman" panose="02020603050405020304" pitchFamily="18" charset="0"/>
              </a:rPr>
              <a:t>The CHE processed the Bachelor of Nursing application through a fast-tracked process. </a:t>
            </a:r>
          </a:p>
          <a:p>
            <a:pPr algn="just">
              <a:lnSpc>
                <a:spcPct val="107000"/>
              </a:lnSpc>
              <a:spcAft>
                <a:spcPts val="0"/>
              </a:spcAft>
            </a:pPr>
            <a:r>
              <a:rPr lang="en-ZA" sz="1600" dirty="0">
                <a:latin typeface="Arial" panose="020B0604020202020204" pitchFamily="34" charset="0"/>
                <a:ea typeface="Calibri" panose="020F0502020204030204" pitchFamily="34" charset="0"/>
                <a:cs typeface="Times New Roman" panose="02020603050405020304" pitchFamily="18" charset="0"/>
              </a:rPr>
              <a:t>The programme was not accredited, and the institution still needs to submit the South African Nursing Council (SANC) approval letter and a representation to the CHE to finalise the accreditation process. </a:t>
            </a:r>
          </a:p>
          <a:p>
            <a:pPr algn="just">
              <a:lnSpc>
                <a:spcPct val="107000"/>
              </a:lnSpc>
              <a:spcAft>
                <a:spcPts val="0"/>
              </a:spcAft>
            </a:pPr>
            <a:r>
              <a:rPr lang="en-ZA" sz="1600" dirty="0">
                <a:latin typeface="Arial" panose="020B0604020202020204" pitchFamily="34" charset="0"/>
                <a:ea typeface="Calibri" panose="020F0502020204030204" pitchFamily="34" charset="0"/>
                <a:cs typeface="Times New Roman" panose="02020603050405020304" pitchFamily="18" charset="0"/>
              </a:rPr>
              <a:t>The due date of this representation is 29 May 2020. This application was also submitted without any PQM approval letter attached to it - one of the core documents necessary for accreditation.</a:t>
            </a:r>
            <a:endParaRPr lang="en-ZA" sz="1600" dirty="0">
              <a:latin typeface="Calibri" panose="020F0502020204030204" pitchFamily="34" charset="0"/>
              <a:ea typeface="Calibri" panose="020F0502020204030204" pitchFamily="34" charset="0"/>
              <a:cs typeface="Times New Roman" panose="02020603050405020304" pitchFamily="18" charset="0"/>
            </a:endParaRPr>
          </a:p>
          <a:p>
            <a:endParaRPr lang="en-ZA" sz="1600" dirty="0"/>
          </a:p>
        </p:txBody>
      </p:sp>
    </p:spTree>
    <p:extLst>
      <p:ext uri="{BB962C8B-B14F-4D97-AF65-F5344CB8AC3E}">
        <p14:creationId xmlns:p14="http://schemas.microsoft.com/office/powerpoint/2010/main" val="4023783235"/>
      </p:ext>
    </p:extLst>
  </p:cSld>
  <p:clrMapOvr>
    <a:masterClrMapping/>
  </p:clrMapOvr>
</p:sld>
</file>

<file path=ppt/theme/theme1.xml><?xml version="1.0" encoding="utf-8"?>
<a:theme xmlns:a="http://schemas.openxmlformats.org/drawingml/2006/main" name="CHE_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a:maj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0FE3E42531C29747BF617190A4B6C101" ma:contentTypeVersion="13" ma:contentTypeDescription="Create a new document." ma:contentTypeScope="" ma:versionID="5bfc5d68ef33b26dfa5f9275a3d728b3">
  <xsd:schema xmlns:xsd="http://www.w3.org/2001/XMLSchema" xmlns:xs="http://www.w3.org/2001/XMLSchema" xmlns:p="http://schemas.microsoft.com/office/2006/metadata/properties" xmlns:ns3="d361c17c-4f81-4e8c-abf6-afbe4ba8d960" xmlns:ns4="15737529-d4b0-4f12-b551-e1974aeaf2a0" targetNamespace="http://schemas.microsoft.com/office/2006/metadata/properties" ma:root="true" ma:fieldsID="724857b289795e0be3ade0fe1826bef5" ns3:_="" ns4:_="">
    <xsd:import namespace="d361c17c-4f81-4e8c-abf6-afbe4ba8d960"/>
    <xsd:import namespace="15737529-d4b0-4f12-b551-e1974aeaf2a0"/>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Location" minOccurs="0"/>
                <xsd:element ref="ns3:MediaServiceOCR" minOccurs="0"/>
                <xsd:element ref="ns3:MediaServiceGenerationTime" minOccurs="0"/>
                <xsd:element ref="ns3:MediaServiceEventHashCode" minOccurs="0"/>
                <xsd:element ref="ns4:SharedWithUsers" minOccurs="0"/>
                <xsd:element ref="ns4:SharedWithDetails" minOccurs="0"/>
                <xsd:element ref="ns4:SharingHintHash"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361c17c-4f81-4e8c-abf6-afbe4ba8d96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Location" ma:index="12" nillable="true" ma:displayName="Location" ma:internalName="MediaServiceLocation"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15737529-d4b0-4f12-b551-e1974aeaf2a0"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element name="SharingHintHash" ma:index="18"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17CE4B81-1BA2-4A1E-86ED-39A6DE9D0F2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361c17c-4f81-4e8c-abf6-afbe4ba8d960"/>
    <ds:schemaRef ds:uri="15737529-d4b0-4f12-b551-e1974aeaf2a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90F403F3-08D2-44FB-973E-9602E54BDCCA}">
  <ds:schemaRefs>
    <ds:schemaRef ds:uri="http://schemas.microsoft.com/sharepoint/v3/contenttype/forms"/>
  </ds:schemaRefs>
</ds:datastoreItem>
</file>

<file path=customXml/itemProps3.xml><?xml version="1.0" encoding="utf-8"?>
<ds:datastoreItem xmlns:ds="http://schemas.openxmlformats.org/officeDocument/2006/customXml" ds:itemID="{4D86D691-58D8-430A-AF97-CE1A62AF2F72}">
  <ds:schemaRefs>
    <ds:schemaRef ds:uri="http://purl.org/dc/elements/1.1/"/>
    <ds:schemaRef ds:uri="http://www.w3.org/XML/1998/namespace"/>
    <ds:schemaRef ds:uri="http://schemas.openxmlformats.org/package/2006/metadata/core-properties"/>
    <ds:schemaRef ds:uri="d361c17c-4f81-4e8c-abf6-afbe4ba8d960"/>
    <ds:schemaRef ds:uri="http://purl.org/dc/terms/"/>
    <ds:schemaRef ds:uri="http://purl.org/dc/dcmitype/"/>
    <ds:schemaRef ds:uri="http://schemas.microsoft.com/office/2006/documentManagement/types"/>
    <ds:schemaRef ds:uri="http://schemas.microsoft.com/office/infopath/2007/PartnerControls"/>
    <ds:schemaRef ds:uri="15737529-d4b0-4f12-b551-e1974aeaf2a0"/>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emplate/>
  <TotalTime>7458</TotalTime>
  <Words>2332</Words>
  <Application>Microsoft Office PowerPoint</Application>
  <PresentationFormat>On-screen Show (4:3)</PresentationFormat>
  <Paragraphs>215</Paragraphs>
  <Slides>20</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20</vt:i4>
      </vt:variant>
    </vt:vector>
  </HeadingPairs>
  <TitlesOfParts>
    <vt:vector size="25" baseType="lpstr">
      <vt:lpstr>Arial</vt:lpstr>
      <vt:lpstr>Calibri</vt:lpstr>
      <vt:lpstr>Times New Roman</vt:lpstr>
      <vt:lpstr>Tw Cen MT</vt:lpstr>
      <vt:lpstr>CHE_Template</vt:lpstr>
      <vt:lpstr>Strategic Plan 2020 - 2025  and Annual Performance Plan for the Year 2020/21</vt:lpstr>
      <vt:lpstr>First Question</vt:lpstr>
      <vt:lpstr>Second Question</vt:lpstr>
      <vt:lpstr>Third Question</vt:lpstr>
      <vt:lpstr>Response to the Third Question (continued)</vt:lpstr>
      <vt:lpstr>Response to the Third Question (continued)</vt:lpstr>
      <vt:lpstr>Response to the Third Question (continued)</vt:lpstr>
      <vt:lpstr>Response to the Third Question (continued)</vt:lpstr>
      <vt:lpstr>Fourth Question</vt:lpstr>
      <vt:lpstr>Response to the Fourth Question (continued)</vt:lpstr>
      <vt:lpstr>Response to the Fourth Question (continued)</vt:lpstr>
      <vt:lpstr>Response to the Fourth Question (continued)</vt:lpstr>
      <vt:lpstr>Response to the Fourth Question (continued)</vt:lpstr>
      <vt:lpstr>Fifth Question</vt:lpstr>
      <vt:lpstr>Sixth Question</vt:lpstr>
      <vt:lpstr>Seventh Question</vt:lpstr>
      <vt:lpstr>Eighth Question</vt:lpstr>
      <vt:lpstr>Ninth Question</vt:lpstr>
      <vt:lpstr>Tenth Question</vt:lpstr>
      <vt:lpstr>PowerPoint Presentation</vt:lpstr>
    </vt:vector>
  </TitlesOfParts>
  <Company>Council On Higher Education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CHE draft template (iii)</dc:title>
  <dc:creator>jbeukes</dc:creator>
  <cp:lastModifiedBy>Anele Kabingesi</cp:lastModifiedBy>
  <cp:revision>393</cp:revision>
  <cp:lastPrinted>2014-07-07T14:42:24Z</cp:lastPrinted>
  <dcterms:created xsi:type="dcterms:W3CDTF">2014-07-17T17:02:40Z</dcterms:created>
  <dcterms:modified xsi:type="dcterms:W3CDTF">2020-05-19T11:50:41Z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0x0101000FE3E42531C29747BF617190A4B6C101</vt:lpwstr>
  </property>
</Properties>
</file>