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4.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5.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6.xml" ContentType="application/vnd.openxmlformats-officedocument.theme+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5" r:id="rId2"/>
    <p:sldMasterId id="2147483707" r:id="rId3"/>
    <p:sldMasterId id="2147483718" r:id="rId4"/>
    <p:sldMasterId id="2147483729" r:id="rId5"/>
    <p:sldMasterId id="2147483740" r:id="rId6"/>
    <p:sldMasterId id="2147483751" r:id="rId7"/>
  </p:sldMasterIdLst>
  <p:notesMasterIdLst>
    <p:notesMasterId r:id="rId48"/>
  </p:notesMasterIdLst>
  <p:sldIdLst>
    <p:sldId id="425" r:id="rId8"/>
    <p:sldId id="432" r:id="rId9"/>
    <p:sldId id="420" r:id="rId10"/>
    <p:sldId id="426" r:id="rId11"/>
    <p:sldId id="435" r:id="rId12"/>
    <p:sldId id="427" r:id="rId13"/>
    <p:sldId id="450" r:id="rId14"/>
    <p:sldId id="460" r:id="rId15"/>
    <p:sldId id="452" r:id="rId16"/>
    <p:sldId id="449" r:id="rId17"/>
    <p:sldId id="446" r:id="rId18"/>
    <p:sldId id="464" r:id="rId19"/>
    <p:sldId id="466" r:id="rId20"/>
    <p:sldId id="467" r:id="rId21"/>
    <p:sldId id="465" r:id="rId22"/>
    <p:sldId id="468" r:id="rId23"/>
    <p:sldId id="445" r:id="rId24"/>
    <p:sldId id="447" r:id="rId25"/>
    <p:sldId id="436" r:id="rId26"/>
    <p:sldId id="454" r:id="rId27"/>
    <p:sldId id="430" r:id="rId28"/>
    <p:sldId id="459" r:id="rId29"/>
    <p:sldId id="437" r:id="rId30"/>
    <p:sldId id="463" r:id="rId31"/>
    <p:sldId id="439" r:id="rId32"/>
    <p:sldId id="453" r:id="rId33"/>
    <p:sldId id="462" r:id="rId34"/>
    <p:sldId id="451" r:id="rId35"/>
    <p:sldId id="456" r:id="rId36"/>
    <p:sldId id="444" r:id="rId37"/>
    <p:sldId id="458" r:id="rId38"/>
    <p:sldId id="440" r:id="rId39"/>
    <p:sldId id="455" r:id="rId40"/>
    <p:sldId id="469" r:id="rId41"/>
    <p:sldId id="470" r:id="rId42"/>
    <p:sldId id="471" r:id="rId43"/>
    <p:sldId id="442" r:id="rId44"/>
    <p:sldId id="457" r:id="rId45"/>
    <p:sldId id="461" r:id="rId46"/>
    <p:sldId id="385"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 Souza, Lennard" initials="DSL" lastIdx="0" clrIdx="0">
    <p:extLst/>
  </p:cmAuthor>
  <p:cmAuthor id="2" name="JICSHOCOMMS" initials="J" lastIdx="3" clrIdx="1">
    <p:extLst/>
  </p:cmAuthor>
  <p:cmAuthor id="3" name="VMisser" initials="V" lastIdx="9"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slide" Target="slides/slide35.xml"/><Relationship Id="rId47" Type="http://schemas.openxmlformats.org/officeDocument/2006/relationships/slide" Target="slides/slide40.xml"/><Relationship Id="rId50" Type="http://schemas.openxmlformats.org/officeDocument/2006/relationships/presProps" Target="presProps.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9.xml"/><Relationship Id="rId29" Type="http://schemas.openxmlformats.org/officeDocument/2006/relationships/slide" Target="slides/slide22.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slide" Target="slides/slide38.xml"/><Relationship Id="rId53" Type="http://schemas.openxmlformats.org/officeDocument/2006/relationships/tableStyles" Target="tableStyles.xml"/><Relationship Id="rId5" Type="http://schemas.openxmlformats.org/officeDocument/2006/relationships/slideMaster" Target="slideMasters/slideMaster5.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slide" Target="slides/slide37.xml"/><Relationship Id="rId52"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slide" Target="slides/slide36.xml"/><Relationship Id="rId48" Type="http://schemas.openxmlformats.org/officeDocument/2006/relationships/notesMaster" Target="notesMasters/notesMaster1.xml"/><Relationship Id="rId8" Type="http://schemas.openxmlformats.org/officeDocument/2006/relationships/slide" Target="slides/slide1.xml"/><Relationship Id="rId51" Type="http://schemas.openxmlformats.org/officeDocument/2006/relationships/viewProps" Target="viewProps.xml"/><Relationship Id="rId3"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slide" Target="slides/slide39.xml"/><Relationship Id="rId20" Type="http://schemas.openxmlformats.org/officeDocument/2006/relationships/slide" Target="slides/slide13.xml"/><Relationship Id="rId41" Type="http://schemas.openxmlformats.org/officeDocument/2006/relationships/slide" Target="slides/slide34.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9C78B4-B297-4E02-87CC-C9D4636BBEEA}" type="datetimeFigureOut">
              <a:rPr lang="en-GB" smtClean="0"/>
              <a:t>19/05/2020</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FE8706-8D04-482D-9521-87E55FE2431D}" type="slidenum">
              <a:rPr lang="en-GB" smtClean="0"/>
              <a:t>‹#›</a:t>
            </a:fld>
            <a:endParaRPr lang="en-GB" dirty="0"/>
          </a:p>
        </p:txBody>
      </p:sp>
    </p:spTree>
    <p:extLst>
      <p:ext uri="{BB962C8B-B14F-4D97-AF65-F5344CB8AC3E}">
        <p14:creationId xmlns:p14="http://schemas.microsoft.com/office/powerpoint/2010/main" val="14608415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8EFE8706-8D04-482D-9521-87E55FE2431D}" type="slidenum">
              <a:rPr lang="en-GB" smtClean="0"/>
              <a:t>5</a:t>
            </a:fld>
            <a:endParaRPr lang="en-GB" dirty="0"/>
          </a:p>
        </p:txBody>
      </p:sp>
    </p:spTree>
    <p:extLst>
      <p:ext uri="{BB962C8B-B14F-4D97-AF65-F5344CB8AC3E}">
        <p14:creationId xmlns:p14="http://schemas.microsoft.com/office/powerpoint/2010/main" val="17694683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endParaRPr lang="en-ZA" dirty="0"/>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ZA" dirty="0">
              <a:solidFill>
                <a:srgbClr val="EBDDC3"/>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655E92F2-1CC3-4373-AD25-EF3C975449DC}" type="slidenum">
              <a:rPr lang="en-ZA" smtClean="0">
                <a:solidFill>
                  <a:srgbClr val="EBDDC3"/>
                </a:solidFill>
              </a:rPr>
              <a:pPr/>
              <a:t>‹#›</a:t>
            </a:fld>
            <a:endParaRPr lang="en-ZA" dirty="0">
              <a:solidFill>
                <a:srgbClr val="EBDDC3"/>
              </a:solidFill>
            </a:endParaRPr>
          </a:p>
        </p:txBody>
      </p:sp>
    </p:spTree>
    <p:extLst>
      <p:ext uri="{BB962C8B-B14F-4D97-AF65-F5344CB8AC3E}">
        <p14:creationId xmlns:p14="http://schemas.microsoft.com/office/powerpoint/2010/main" val="1675852939"/>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ZA" dirty="0">
              <a:solidFill>
                <a:srgbClr val="775F55"/>
              </a:solidFill>
            </a:endParaRPr>
          </a:p>
        </p:txBody>
      </p:sp>
      <p:sp>
        <p:nvSpPr>
          <p:cNvPr id="5" name="Footer Placeholder 4"/>
          <p:cNvSpPr>
            <a:spLocks noGrp="1"/>
          </p:cNvSpPr>
          <p:nvPr>
            <p:ph type="ftr" sz="quarter" idx="11"/>
          </p:nvPr>
        </p:nvSpPr>
        <p:spPr/>
        <p:txBody>
          <a:bodyPr/>
          <a:lstStyle/>
          <a:p>
            <a:endParaRPr lang="en-ZA" dirty="0">
              <a:solidFill>
                <a:srgbClr val="775F55"/>
              </a:solidFill>
            </a:endParaRPr>
          </a:p>
        </p:txBody>
      </p:sp>
      <p:sp>
        <p:nvSpPr>
          <p:cNvPr id="6" name="Slide Number Placeholder 5"/>
          <p:cNvSpPr>
            <a:spLocks noGrp="1"/>
          </p:cNvSpPr>
          <p:nvPr>
            <p:ph type="sldNum" sz="quarter" idx="12"/>
          </p:nvPr>
        </p:nvSpPr>
        <p:spPr/>
        <p:txBody>
          <a:bodyPr/>
          <a:lstStyle/>
          <a:p>
            <a:fld id="{655E92F2-1CC3-4373-AD25-EF3C975449DC}" type="slidenum">
              <a:rPr lang="en-ZA" smtClean="0"/>
              <a:pPr/>
              <a:t>‹#›</a:t>
            </a:fld>
            <a:endParaRPr lang="en-ZA" dirty="0"/>
          </a:p>
        </p:txBody>
      </p:sp>
    </p:spTree>
    <p:extLst>
      <p:ext uri="{BB962C8B-B14F-4D97-AF65-F5344CB8AC3E}">
        <p14:creationId xmlns:p14="http://schemas.microsoft.com/office/powerpoint/2010/main" val="21730058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endParaRPr lang="en-ZA" dirty="0">
              <a:solidFill>
                <a:srgbClr val="775F55"/>
              </a:solidFill>
            </a:endParaRPr>
          </a:p>
        </p:txBody>
      </p:sp>
      <p:sp>
        <p:nvSpPr>
          <p:cNvPr id="5" name="Footer Placeholder 4"/>
          <p:cNvSpPr>
            <a:spLocks noGrp="1"/>
          </p:cNvSpPr>
          <p:nvPr>
            <p:ph type="ftr" sz="quarter" idx="11"/>
          </p:nvPr>
        </p:nvSpPr>
        <p:spPr>
          <a:xfrm>
            <a:off x="457201" y="6248207"/>
            <a:ext cx="5573483" cy="365125"/>
          </a:xfrm>
        </p:spPr>
        <p:txBody>
          <a:bodyPr/>
          <a:lstStyle/>
          <a:p>
            <a:endParaRPr lang="en-ZA" dirty="0">
              <a:solidFill>
                <a:srgbClr val="775F55"/>
              </a:solidFill>
            </a:endParaR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 name="Slide Number Placeholder 5"/>
          <p:cNvSpPr>
            <a:spLocks noGrp="1"/>
          </p:cNvSpPr>
          <p:nvPr>
            <p:ph type="sldNum" sz="quarter" idx="12"/>
          </p:nvPr>
        </p:nvSpPr>
        <p:spPr>
          <a:xfrm rot="5400000">
            <a:off x="5989638" y="144462"/>
            <a:ext cx="533400" cy="244476"/>
          </a:xfrm>
        </p:spPr>
        <p:txBody>
          <a:bodyPr/>
          <a:lstStyle/>
          <a:p>
            <a:fld id="{655E92F2-1CC3-4373-AD25-EF3C975449DC}" type="slidenum">
              <a:rPr lang="en-ZA" smtClean="0"/>
              <a:pPr/>
              <a:t>‹#›</a:t>
            </a:fld>
            <a:endParaRPr lang="en-ZA" dirty="0"/>
          </a:p>
        </p:txBody>
      </p:sp>
    </p:spTree>
    <p:extLst>
      <p:ext uri="{BB962C8B-B14F-4D97-AF65-F5344CB8AC3E}">
        <p14:creationId xmlns:p14="http://schemas.microsoft.com/office/powerpoint/2010/main" val="2497062857"/>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Title Text"/>
          <p:cNvSpPr txBox="1">
            <a:spLocks noGrp="1"/>
          </p:cNvSpPr>
          <p:nvPr>
            <p:ph type="title"/>
          </p:nvPr>
        </p:nvSpPr>
        <p:spPr>
          <a:xfrm>
            <a:off x="722312" y="4406900"/>
            <a:ext cx="7772401" cy="1362075"/>
          </a:xfrm>
          <a:prstGeom prst="rect">
            <a:avLst/>
          </a:prstGeom>
        </p:spPr>
        <p:txBody>
          <a:bodyPr anchor="t"/>
          <a:lstStyle>
            <a:lvl1pPr algn="l">
              <a:defRPr sz="4000" b="1" cap="all"/>
            </a:lvl1pPr>
          </a:lstStyle>
          <a:p>
            <a:r>
              <a:t>Title Text</a:t>
            </a:r>
          </a:p>
        </p:txBody>
      </p:sp>
      <p:sp>
        <p:nvSpPr>
          <p:cNvPr id="30" name="Body Level One…"/>
          <p:cNvSpPr txBox="1">
            <a:spLocks noGrp="1"/>
          </p:cNvSpPr>
          <p:nvPr>
            <p:ph type="body" sz="quarter" idx="1"/>
          </p:nvPr>
        </p:nvSpPr>
        <p:spPr>
          <a:xfrm>
            <a:off x="722312" y="2906713"/>
            <a:ext cx="7772401" cy="1500188"/>
          </a:xfrm>
          <a:prstGeom prst="rect">
            <a:avLst/>
          </a:prstGeom>
        </p:spPr>
        <p:txBody>
          <a:bodyPr anchor="b"/>
          <a:lstStyle>
            <a:lvl1pPr marL="0" indent="0">
              <a:spcBef>
                <a:spcPts val="400"/>
              </a:spcBef>
              <a:buSzTx/>
              <a:buFontTx/>
              <a:buNone/>
              <a:defRPr sz="2000">
                <a:solidFill>
                  <a:srgbClr val="888888"/>
                </a:solidFill>
              </a:defRPr>
            </a:lvl1pPr>
            <a:lvl2pPr marL="0" indent="457200">
              <a:spcBef>
                <a:spcPts val="400"/>
              </a:spcBef>
              <a:buSzTx/>
              <a:buFontTx/>
              <a:buNone/>
              <a:defRPr sz="2000">
                <a:solidFill>
                  <a:srgbClr val="888888"/>
                </a:solidFill>
              </a:defRPr>
            </a:lvl2pPr>
            <a:lvl3pPr marL="0" indent="914400">
              <a:spcBef>
                <a:spcPts val="400"/>
              </a:spcBef>
              <a:buSzTx/>
              <a:buFontTx/>
              <a:buNone/>
              <a:defRPr sz="2000">
                <a:solidFill>
                  <a:srgbClr val="888888"/>
                </a:solidFill>
              </a:defRPr>
            </a:lvl3pPr>
            <a:lvl4pPr marL="0" indent="1371600">
              <a:spcBef>
                <a:spcPts val="400"/>
              </a:spcBef>
              <a:buSzTx/>
              <a:buFontTx/>
              <a:buNone/>
              <a:defRPr sz="2000">
                <a:solidFill>
                  <a:srgbClr val="888888"/>
                </a:solidFill>
              </a:defRPr>
            </a:lvl4pPr>
            <a:lvl5pPr marL="0" indent="1828800">
              <a:spcBef>
                <a:spcPts val="400"/>
              </a:spcBef>
              <a:buSzTx/>
              <a:buFontTx/>
              <a:buNone/>
              <a:defRPr sz="20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2693719884"/>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Title Text"/>
          <p:cNvSpPr txBox="1">
            <a:spLocks noGrp="1"/>
          </p:cNvSpPr>
          <p:nvPr>
            <p:ph type="title"/>
          </p:nvPr>
        </p:nvSpPr>
        <p:spPr>
          <a:prstGeom prst="rect">
            <a:avLst/>
          </a:prstGeom>
        </p:spPr>
        <p:txBody>
          <a:bodyPr/>
          <a:lstStyle/>
          <a:p>
            <a:r>
              <a:t>Title Text</a:t>
            </a:r>
          </a:p>
        </p:txBody>
      </p:sp>
      <p:sp>
        <p:nvSpPr>
          <p:cNvPr id="39" name="Body Level One…"/>
          <p:cNvSpPr txBox="1">
            <a:spLocks noGrp="1"/>
          </p:cNvSpPr>
          <p:nvPr>
            <p:ph type="body" sz="half" idx="1"/>
          </p:nvPr>
        </p:nvSpPr>
        <p:spPr>
          <a:xfrm>
            <a:off x="457200" y="1600200"/>
            <a:ext cx="4038600" cy="4525963"/>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599943349"/>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Title Text"/>
          <p:cNvSpPr txBox="1">
            <a:spLocks noGrp="1"/>
          </p:cNvSpPr>
          <p:nvPr>
            <p:ph type="title"/>
          </p:nvPr>
        </p:nvSpPr>
        <p:spPr>
          <a:prstGeom prst="rect">
            <a:avLst/>
          </a:prstGeom>
        </p:spPr>
        <p:txBody>
          <a:bodyPr/>
          <a:lstStyle/>
          <a:p>
            <a:r>
              <a:t>Title Text</a:t>
            </a:r>
          </a:p>
        </p:txBody>
      </p:sp>
      <p:sp>
        <p:nvSpPr>
          <p:cNvPr id="48" name="Body Level One…"/>
          <p:cNvSpPr txBox="1">
            <a:spLocks noGrp="1"/>
          </p:cNvSpPr>
          <p:nvPr>
            <p:ph type="body" sz="quarter" idx="1"/>
          </p:nvPr>
        </p:nvSpPr>
        <p:spPr>
          <a:xfrm>
            <a:off x="457200" y="1535112"/>
            <a:ext cx="4040188" cy="639763"/>
          </a:xfrm>
          <a:prstGeom prst="rect">
            <a:avLst/>
          </a:prstGeom>
        </p:spPr>
        <p:txBody>
          <a:bodyPr anchor="b"/>
          <a:lstStyle>
            <a:lvl1pPr marL="0" indent="0">
              <a:spcBef>
                <a:spcPts val="500"/>
              </a:spcBef>
              <a:buSzTx/>
              <a:buFontTx/>
              <a:buNone/>
              <a:defRPr sz="2400" b="1"/>
            </a:lvl1pPr>
            <a:lvl2pPr marL="0" indent="457200">
              <a:spcBef>
                <a:spcPts val="500"/>
              </a:spcBef>
              <a:buSzTx/>
              <a:buFontTx/>
              <a:buNone/>
              <a:defRPr sz="2400" b="1"/>
            </a:lvl2pPr>
            <a:lvl3pPr marL="0" indent="914400">
              <a:spcBef>
                <a:spcPts val="500"/>
              </a:spcBef>
              <a:buSzTx/>
              <a:buFontTx/>
              <a:buNone/>
              <a:defRPr sz="2400" b="1"/>
            </a:lvl3pPr>
            <a:lvl4pPr marL="0" indent="1371600">
              <a:spcBef>
                <a:spcPts val="500"/>
              </a:spcBef>
              <a:buSzTx/>
              <a:buFontTx/>
              <a:buNone/>
              <a:defRPr sz="2400" b="1"/>
            </a:lvl4pPr>
            <a:lvl5pPr marL="0" indent="1828800">
              <a:spcBef>
                <a:spcPts val="500"/>
              </a:spcBef>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9" name="Text Placeholder 4"/>
          <p:cNvSpPr>
            <a:spLocks noGrp="1"/>
          </p:cNvSpPr>
          <p:nvPr>
            <p:ph type="body" sz="quarter" idx="13"/>
          </p:nvPr>
        </p:nvSpPr>
        <p:spPr>
          <a:xfrm>
            <a:off x="4645025" y="1535112"/>
            <a:ext cx="4041775" cy="639763"/>
          </a:xfrm>
          <a:prstGeom prst="rect">
            <a:avLst/>
          </a:prstGeom>
        </p:spPr>
        <p:txBody>
          <a:bodyPr anchor="b"/>
          <a:lstStyle/>
          <a:p>
            <a:pPr marL="0" indent="0">
              <a:spcBef>
                <a:spcPts val="500"/>
              </a:spcBef>
              <a:buSzTx/>
              <a:buFontTx/>
              <a:buNone/>
              <a:defRPr sz="2400" b="1"/>
            </a:pPr>
            <a:endParaRP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796182978"/>
      </p:ext>
    </p:extLst>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Slide Number"/>
          <p:cNvSpPr txBox="1">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4259872140"/>
      </p:ext>
    </p:extLst>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Title Text"/>
          <p:cNvSpPr txBox="1">
            <a:spLocks noGrp="1"/>
          </p:cNvSpPr>
          <p:nvPr>
            <p:ph type="title"/>
          </p:nvPr>
        </p:nvSpPr>
        <p:spPr>
          <a:xfrm>
            <a:off x="457200" y="273050"/>
            <a:ext cx="3008314" cy="1162050"/>
          </a:xfrm>
          <a:prstGeom prst="rect">
            <a:avLst/>
          </a:prstGeom>
        </p:spPr>
        <p:txBody>
          <a:bodyPr anchor="b"/>
          <a:lstStyle>
            <a:lvl1pPr algn="l">
              <a:defRPr sz="2000" b="1"/>
            </a:lvl1pPr>
          </a:lstStyle>
          <a:p>
            <a:r>
              <a:t>Title Text</a:t>
            </a:r>
          </a:p>
        </p:txBody>
      </p:sp>
      <p:sp>
        <p:nvSpPr>
          <p:cNvPr id="73" name="Body Level One…"/>
          <p:cNvSpPr txBox="1">
            <a:spLocks noGrp="1"/>
          </p:cNvSpPr>
          <p:nvPr>
            <p:ph type="body" idx="1"/>
          </p:nvPr>
        </p:nvSpPr>
        <p:spPr>
          <a:xfrm>
            <a:off x="3575050" y="273050"/>
            <a:ext cx="5111750" cy="5853113"/>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4" name="Text Placeholder 3"/>
          <p:cNvSpPr>
            <a:spLocks noGrp="1"/>
          </p:cNvSpPr>
          <p:nvPr>
            <p:ph type="body" sz="half" idx="13"/>
          </p:nvPr>
        </p:nvSpPr>
        <p:spPr>
          <a:xfrm>
            <a:off x="457199" y="1435100"/>
            <a:ext cx="3008315" cy="4691063"/>
          </a:xfrm>
          <a:prstGeom prst="rect">
            <a:avLst/>
          </a:prstGeom>
        </p:spPr>
        <p:txBody>
          <a:bodyPr/>
          <a:lstStyle/>
          <a:p>
            <a:pPr marL="0" indent="0">
              <a:spcBef>
                <a:spcPts val="300"/>
              </a:spcBef>
              <a:buSzTx/>
              <a:buFontTx/>
              <a:buNone/>
              <a:defRPr sz="1400"/>
            </a:pPr>
            <a:endParaRP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3720122268"/>
      </p:ext>
    </p:extLst>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Title Text"/>
          <p:cNvSpPr txBox="1">
            <a:spLocks noGrp="1"/>
          </p:cNvSpPr>
          <p:nvPr>
            <p:ph type="title"/>
          </p:nvPr>
        </p:nvSpPr>
        <p:spPr>
          <a:xfrm>
            <a:off x="1792288" y="4800600"/>
            <a:ext cx="5486401" cy="566738"/>
          </a:xfrm>
          <a:prstGeom prst="rect">
            <a:avLst/>
          </a:prstGeom>
        </p:spPr>
        <p:txBody>
          <a:bodyPr anchor="b"/>
          <a:lstStyle>
            <a:lvl1pPr algn="l">
              <a:defRPr sz="2000" b="1"/>
            </a:lvl1pPr>
          </a:lstStyle>
          <a:p>
            <a:r>
              <a:t>Title Text</a:t>
            </a:r>
          </a:p>
        </p:txBody>
      </p:sp>
      <p:sp>
        <p:nvSpPr>
          <p:cNvPr id="83" name="Picture Placeholder 2"/>
          <p:cNvSpPr>
            <a:spLocks noGrp="1"/>
          </p:cNvSpPr>
          <p:nvPr>
            <p:ph type="pic" sz="half" idx="13"/>
          </p:nvPr>
        </p:nvSpPr>
        <p:spPr>
          <a:xfrm>
            <a:off x="1792288" y="612775"/>
            <a:ext cx="5486401" cy="4114800"/>
          </a:xfrm>
          <a:prstGeom prst="rect">
            <a:avLst/>
          </a:prstGeom>
        </p:spPr>
        <p:txBody>
          <a:bodyPr lIns="91439" rIns="91439">
            <a:noAutofit/>
          </a:bodyPr>
          <a:lstStyle/>
          <a:p>
            <a:endParaRPr dirty="0"/>
          </a:p>
        </p:txBody>
      </p:sp>
      <p:sp>
        <p:nvSpPr>
          <p:cNvPr id="84" name="Body Level One…"/>
          <p:cNvSpPr txBox="1">
            <a:spLocks noGrp="1"/>
          </p:cNvSpPr>
          <p:nvPr>
            <p:ph type="body" sz="quarter" idx="1"/>
          </p:nvPr>
        </p:nvSpPr>
        <p:spPr>
          <a:xfrm>
            <a:off x="1792288" y="5367337"/>
            <a:ext cx="5486401" cy="804863"/>
          </a:xfrm>
          <a:prstGeom prst="rect">
            <a:avLst/>
          </a:prstGeom>
        </p:spPr>
        <p:txBody>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85" name="Slide Number"/>
          <p:cNvSpPr txBox="1">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3211668708"/>
      </p:ext>
    </p:extLst>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92" name="Title Text"/>
          <p:cNvSpPr txBox="1">
            <a:spLocks noGrp="1"/>
          </p:cNvSpPr>
          <p:nvPr>
            <p:ph type="title"/>
          </p:nvPr>
        </p:nvSpPr>
        <p:spPr>
          <a:prstGeom prst="rect">
            <a:avLst/>
          </a:prstGeom>
        </p:spPr>
        <p:txBody>
          <a:bodyPr/>
          <a:lstStyle/>
          <a:p>
            <a:r>
              <a:t>Title Text</a:t>
            </a:r>
          </a:p>
        </p:txBody>
      </p:sp>
      <p:sp>
        <p:nvSpPr>
          <p:cNvPr id="9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94" name="Slide Number"/>
          <p:cNvSpPr txBox="1">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1760206024"/>
      </p:ext>
    </p:extLst>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101" name="Title Text"/>
          <p:cNvSpPr txBox="1">
            <a:spLocks noGrp="1"/>
          </p:cNvSpPr>
          <p:nvPr>
            <p:ph type="title"/>
          </p:nvPr>
        </p:nvSpPr>
        <p:spPr>
          <a:xfrm>
            <a:off x="6629400" y="274638"/>
            <a:ext cx="2057400" cy="5851526"/>
          </a:xfrm>
          <a:prstGeom prst="rect">
            <a:avLst/>
          </a:prstGeom>
        </p:spPr>
        <p:txBody>
          <a:bodyPr/>
          <a:lstStyle/>
          <a:p>
            <a:r>
              <a:t>Title Text</a:t>
            </a:r>
          </a:p>
        </p:txBody>
      </p:sp>
      <p:sp>
        <p:nvSpPr>
          <p:cNvPr id="102" name="Body Level One…"/>
          <p:cNvSpPr txBox="1">
            <a:spLocks noGrp="1"/>
          </p:cNvSpPr>
          <p:nvPr>
            <p:ph type="body" idx="1"/>
          </p:nvPr>
        </p:nvSpPr>
        <p:spPr>
          <a:xfrm>
            <a:off x="457200" y="274638"/>
            <a:ext cx="6019800" cy="5851526"/>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2247285203"/>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endParaRPr lang="en-ZA" dirty="0">
              <a:solidFill>
                <a:srgbClr val="775F55"/>
              </a:solidFill>
            </a:endParaRPr>
          </a:p>
        </p:txBody>
      </p:sp>
      <p:sp>
        <p:nvSpPr>
          <p:cNvPr id="5" name="Footer Placeholder 4"/>
          <p:cNvSpPr>
            <a:spLocks noGrp="1"/>
          </p:cNvSpPr>
          <p:nvPr>
            <p:ph type="ftr" sz="quarter" idx="11"/>
          </p:nvPr>
        </p:nvSpPr>
        <p:spPr/>
        <p:txBody>
          <a:bodyPr/>
          <a:lstStyle/>
          <a:p>
            <a:endParaRPr lang="en-ZA" dirty="0">
              <a:solidFill>
                <a:srgbClr val="775F55"/>
              </a:solidFill>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655E92F2-1CC3-4373-AD25-EF3C975449DC}" type="slidenum">
              <a:rPr lang="en-ZA" smtClean="0"/>
              <a:pPr/>
              <a:t>‹#›</a:t>
            </a:fld>
            <a:endParaRPr lang="en-ZA"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25814827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85800" y="2130425"/>
            <a:ext cx="7772400" cy="1470025"/>
          </a:xfrm>
          <a:prstGeom prst="rect">
            <a:avLst/>
          </a:prstGeom>
        </p:spPr>
        <p:txBody>
          <a:bodyPr/>
          <a:lstStyle/>
          <a:p>
            <a:r>
              <a:t>Title Text</a:t>
            </a:r>
          </a:p>
        </p:txBody>
      </p:sp>
      <p:sp>
        <p:nvSpPr>
          <p:cNvPr id="12" name="Body Level One…"/>
          <p:cNvSpPr txBox="1">
            <a:spLocks noGrp="1"/>
          </p:cNvSpPr>
          <p:nvPr>
            <p:ph type="body" sz="quarter" idx="1"/>
          </p:nvPr>
        </p:nvSpPr>
        <p:spPr>
          <a:xfrm>
            <a:off x="1371600" y="3886200"/>
            <a:ext cx="6400800" cy="1752600"/>
          </a:xfrm>
          <a:prstGeom prst="rect">
            <a:avLst/>
          </a:prstGeom>
        </p:spPr>
        <p:txBody>
          <a:bodyPr/>
          <a:lstStyle>
            <a:lvl1pPr marL="0" indent="0" algn="ctr">
              <a:buSzTx/>
              <a:buFontTx/>
              <a:buNone/>
              <a:defRPr>
                <a:solidFill>
                  <a:srgbClr val="888888"/>
                </a:solidFill>
              </a:defRPr>
            </a:lvl1pPr>
            <a:lvl2pPr marL="0" indent="457200" algn="ctr">
              <a:buSzTx/>
              <a:buFontTx/>
              <a:buNone/>
              <a:defRPr>
                <a:solidFill>
                  <a:srgbClr val="888888"/>
                </a:solidFill>
              </a:defRPr>
            </a:lvl2pPr>
            <a:lvl3pPr marL="0" indent="914400" algn="ctr">
              <a:buSzTx/>
              <a:buFontTx/>
              <a:buNone/>
              <a:defRPr>
                <a:solidFill>
                  <a:srgbClr val="888888"/>
                </a:solidFill>
              </a:defRPr>
            </a:lvl3pPr>
            <a:lvl4pPr marL="0" indent="1371600" algn="ctr">
              <a:buSzTx/>
              <a:buFontTx/>
              <a:buNone/>
              <a:defRPr>
                <a:solidFill>
                  <a:srgbClr val="888888"/>
                </a:solidFill>
              </a:defRPr>
            </a:lvl4pPr>
            <a:lvl5pPr marL="0" indent="1828800" algn="ctr">
              <a:buSzTx/>
              <a:buFontTx/>
              <a:buNone/>
              <a:defRPr>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3959860656"/>
      </p:ext>
    </p:extLst>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Title Text"/>
          <p:cNvSpPr txBox="1">
            <a:spLocks noGrp="1"/>
          </p:cNvSpPr>
          <p:nvPr>
            <p:ph type="title"/>
          </p:nvPr>
        </p:nvSpPr>
        <p:spPr>
          <a:xfrm>
            <a:off x="722312" y="4406900"/>
            <a:ext cx="7772401" cy="1362075"/>
          </a:xfrm>
          <a:prstGeom prst="rect">
            <a:avLst/>
          </a:prstGeom>
        </p:spPr>
        <p:txBody>
          <a:bodyPr anchor="t"/>
          <a:lstStyle>
            <a:lvl1pPr algn="l">
              <a:defRPr sz="4000" b="1" cap="all"/>
            </a:lvl1pPr>
          </a:lstStyle>
          <a:p>
            <a:r>
              <a:t>Title Text</a:t>
            </a:r>
          </a:p>
        </p:txBody>
      </p:sp>
      <p:sp>
        <p:nvSpPr>
          <p:cNvPr id="30" name="Body Level One…"/>
          <p:cNvSpPr txBox="1">
            <a:spLocks noGrp="1"/>
          </p:cNvSpPr>
          <p:nvPr>
            <p:ph type="body" sz="quarter" idx="1"/>
          </p:nvPr>
        </p:nvSpPr>
        <p:spPr>
          <a:xfrm>
            <a:off x="722312" y="2906713"/>
            <a:ext cx="7772401" cy="1500188"/>
          </a:xfrm>
          <a:prstGeom prst="rect">
            <a:avLst/>
          </a:prstGeom>
        </p:spPr>
        <p:txBody>
          <a:bodyPr anchor="b"/>
          <a:lstStyle>
            <a:lvl1pPr marL="0" indent="0">
              <a:spcBef>
                <a:spcPts val="400"/>
              </a:spcBef>
              <a:buSzTx/>
              <a:buFontTx/>
              <a:buNone/>
              <a:defRPr sz="2000">
                <a:solidFill>
                  <a:srgbClr val="888888"/>
                </a:solidFill>
              </a:defRPr>
            </a:lvl1pPr>
            <a:lvl2pPr marL="0" indent="457200">
              <a:spcBef>
                <a:spcPts val="400"/>
              </a:spcBef>
              <a:buSzTx/>
              <a:buFontTx/>
              <a:buNone/>
              <a:defRPr sz="2000">
                <a:solidFill>
                  <a:srgbClr val="888888"/>
                </a:solidFill>
              </a:defRPr>
            </a:lvl2pPr>
            <a:lvl3pPr marL="0" indent="914400">
              <a:spcBef>
                <a:spcPts val="400"/>
              </a:spcBef>
              <a:buSzTx/>
              <a:buFontTx/>
              <a:buNone/>
              <a:defRPr sz="2000">
                <a:solidFill>
                  <a:srgbClr val="888888"/>
                </a:solidFill>
              </a:defRPr>
            </a:lvl3pPr>
            <a:lvl4pPr marL="0" indent="1371600">
              <a:spcBef>
                <a:spcPts val="400"/>
              </a:spcBef>
              <a:buSzTx/>
              <a:buFontTx/>
              <a:buNone/>
              <a:defRPr sz="2000">
                <a:solidFill>
                  <a:srgbClr val="888888"/>
                </a:solidFill>
              </a:defRPr>
            </a:lvl4pPr>
            <a:lvl5pPr marL="0" indent="1828800">
              <a:spcBef>
                <a:spcPts val="400"/>
              </a:spcBef>
              <a:buSzTx/>
              <a:buFontTx/>
              <a:buNone/>
              <a:defRPr sz="20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3722374849"/>
      </p:ext>
    </p:extLst>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Title Text"/>
          <p:cNvSpPr txBox="1">
            <a:spLocks noGrp="1"/>
          </p:cNvSpPr>
          <p:nvPr>
            <p:ph type="title"/>
          </p:nvPr>
        </p:nvSpPr>
        <p:spPr>
          <a:prstGeom prst="rect">
            <a:avLst/>
          </a:prstGeom>
        </p:spPr>
        <p:txBody>
          <a:bodyPr/>
          <a:lstStyle/>
          <a:p>
            <a:r>
              <a:t>Title Text</a:t>
            </a:r>
          </a:p>
        </p:txBody>
      </p:sp>
      <p:sp>
        <p:nvSpPr>
          <p:cNvPr id="39" name="Body Level One…"/>
          <p:cNvSpPr txBox="1">
            <a:spLocks noGrp="1"/>
          </p:cNvSpPr>
          <p:nvPr>
            <p:ph type="body" sz="half" idx="1"/>
          </p:nvPr>
        </p:nvSpPr>
        <p:spPr>
          <a:xfrm>
            <a:off x="457200" y="1600200"/>
            <a:ext cx="4038600" cy="4525963"/>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3205072095"/>
      </p:ext>
    </p:extLst>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Title Text"/>
          <p:cNvSpPr txBox="1">
            <a:spLocks noGrp="1"/>
          </p:cNvSpPr>
          <p:nvPr>
            <p:ph type="title"/>
          </p:nvPr>
        </p:nvSpPr>
        <p:spPr>
          <a:prstGeom prst="rect">
            <a:avLst/>
          </a:prstGeom>
        </p:spPr>
        <p:txBody>
          <a:bodyPr/>
          <a:lstStyle/>
          <a:p>
            <a:r>
              <a:t>Title Text</a:t>
            </a:r>
          </a:p>
        </p:txBody>
      </p:sp>
      <p:sp>
        <p:nvSpPr>
          <p:cNvPr id="48" name="Body Level One…"/>
          <p:cNvSpPr txBox="1">
            <a:spLocks noGrp="1"/>
          </p:cNvSpPr>
          <p:nvPr>
            <p:ph type="body" sz="quarter" idx="1"/>
          </p:nvPr>
        </p:nvSpPr>
        <p:spPr>
          <a:xfrm>
            <a:off x="457200" y="1535112"/>
            <a:ext cx="4040188" cy="639763"/>
          </a:xfrm>
          <a:prstGeom prst="rect">
            <a:avLst/>
          </a:prstGeom>
        </p:spPr>
        <p:txBody>
          <a:bodyPr anchor="b"/>
          <a:lstStyle>
            <a:lvl1pPr marL="0" indent="0">
              <a:spcBef>
                <a:spcPts val="500"/>
              </a:spcBef>
              <a:buSzTx/>
              <a:buFontTx/>
              <a:buNone/>
              <a:defRPr sz="2400" b="1"/>
            </a:lvl1pPr>
            <a:lvl2pPr marL="0" indent="457200">
              <a:spcBef>
                <a:spcPts val="500"/>
              </a:spcBef>
              <a:buSzTx/>
              <a:buFontTx/>
              <a:buNone/>
              <a:defRPr sz="2400" b="1"/>
            </a:lvl2pPr>
            <a:lvl3pPr marL="0" indent="914400">
              <a:spcBef>
                <a:spcPts val="500"/>
              </a:spcBef>
              <a:buSzTx/>
              <a:buFontTx/>
              <a:buNone/>
              <a:defRPr sz="2400" b="1"/>
            </a:lvl3pPr>
            <a:lvl4pPr marL="0" indent="1371600">
              <a:spcBef>
                <a:spcPts val="500"/>
              </a:spcBef>
              <a:buSzTx/>
              <a:buFontTx/>
              <a:buNone/>
              <a:defRPr sz="2400" b="1"/>
            </a:lvl4pPr>
            <a:lvl5pPr marL="0" indent="1828800">
              <a:spcBef>
                <a:spcPts val="500"/>
              </a:spcBef>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9" name="Text Placeholder 4"/>
          <p:cNvSpPr>
            <a:spLocks noGrp="1"/>
          </p:cNvSpPr>
          <p:nvPr>
            <p:ph type="body" sz="quarter" idx="13"/>
          </p:nvPr>
        </p:nvSpPr>
        <p:spPr>
          <a:xfrm>
            <a:off x="4645025" y="1535112"/>
            <a:ext cx="4041775" cy="639763"/>
          </a:xfrm>
          <a:prstGeom prst="rect">
            <a:avLst/>
          </a:prstGeom>
        </p:spPr>
        <p:txBody>
          <a:bodyPr anchor="b"/>
          <a:lstStyle/>
          <a:p>
            <a:pPr marL="0" indent="0">
              <a:spcBef>
                <a:spcPts val="500"/>
              </a:spcBef>
              <a:buSzTx/>
              <a:buFontTx/>
              <a:buNone/>
              <a:defRPr sz="2400" b="1"/>
            </a:pPr>
            <a:endParaRP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846807806"/>
      </p:ext>
    </p:extLst>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Title Text"/>
          <p:cNvSpPr txBox="1">
            <a:spLocks noGrp="1"/>
          </p:cNvSpPr>
          <p:nvPr>
            <p:ph type="title"/>
          </p:nvPr>
        </p:nvSpPr>
        <p:spPr>
          <a:prstGeom prst="rect">
            <a:avLst/>
          </a:prstGeom>
        </p:spPr>
        <p:txBody>
          <a:bodyPr/>
          <a:lstStyle/>
          <a:p>
            <a:r>
              <a:t>Title Text</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505810980"/>
      </p:ext>
    </p:extLst>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Slide Number"/>
          <p:cNvSpPr txBox="1">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812270203"/>
      </p:ext>
    </p:extLst>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Title Text"/>
          <p:cNvSpPr txBox="1">
            <a:spLocks noGrp="1"/>
          </p:cNvSpPr>
          <p:nvPr>
            <p:ph type="title"/>
          </p:nvPr>
        </p:nvSpPr>
        <p:spPr>
          <a:xfrm>
            <a:off x="457200" y="273050"/>
            <a:ext cx="3008314" cy="1162050"/>
          </a:xfrm>
          <a:prstGeom prst="rect">
            <a:avLst/>
          </a:prstGeom>
        </p:spPr>
        <p:txBody>
          <a:bodyPr anchor="b"/>
          <a:lstStyle>
            <a:lvl1pPr algn="l">
              <a:defRPr sz="2000" b="1"/>
            </a:lvl1pPr>
          </a:lstStyle>
          <a:p>
            <a:r>
              <a:t>Title Text</a:t>
            </a:r>
          </a:p>
        </p:txBody>
      </p:sp>
      <p:sp>
        <p:nvSpPr>
          <p:cNvPr id="73" name="Body Level One…"/>
          <p:cNvSpPr txBox="1">
            <a:spLocks noGrp="1"/>
          </p:cNvSpPr>
          <p:nvPr>
            <p:ph type="body" idx="1"/>
          </p:nvPr>
        </p:nvSpPr>
        <p:spPr>
          <a:xfrm>
            <a:off x="3575050" y="273050"/>
            <a:ext cx="5111750" cy="5853113"/>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4" name="Text Placeholder 3"/>
          <p:cNvSpPr>
            <a:spLocks noGrp="1"/>
          </p:cNvSpPr>
          <p:nvPr>
            <p:ph type="body" sz="half" idx="13"/>
          </p:nvPr>
        </p:nvSpPr>
        <p:spPr>
          <a:xfrm>
            <a:off x="457199" y="1435100"/>
            <a:ext cx="3008315" cy="4691063"/>
          </a:xfrm>
          <a:prstGeom prst="rect">
            <a:avLst/>
          </a:prstGeom>
        </p:spPr>
        <p:txBody>
          <a:bodyPr/>
          <a:lstStyle/>
          <a:p>
            <a:pPr marL="0" indent="0">
              <a:spcBef>
                <a:spcPts val="300"/>
              </a:spcBef>
              <a:buSzTx/>
              <a:buFontTx/>
              <a:buNone/>
              <a:defRPr sz="1400"/>
            </a:pPr>
            <a:endParaRP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230282251"/>
      </p:ext>
    </p:extLst>
  </p:cSld>
  <p:clrMapOvr>
    <a:masterClrMapping/>
  </p:clrMapOvr>
  <p:transition spd="med"/>
</p:sldLayout>
</file>

<file path=ppt/slideLayouts/slideLayout27.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Title Text"/>
          <p:cNvSpPr txBox="1">
            <a:spLocks noGrp="1"/>
          </p:cNvSpPr>
          <p:nvPr>
            <p:ph type="title"/>
          </p:nvPr>
        </p:nvSpPr>
        <p:spPr>
          <a:xfrm>
            <a:off x="1792288" y="4800600"/>
            <a:ext cx="5486401" cy="566738"/>
          </a:xfrm>
          <a:prstGeom prst="rect">
            <a:avLst/>
          </a:prstGeom>
        </p:spPr>
        <p:txBody>
          <a:bodyPr anchor="b"/>
          <a:lstStyle>
            <a:lvl1pPr algn="l">
              <a:defRPr sz="2000" b="1"/>
            </a:lvl1pPr>
          </a:lstStyle>
          <a:p>
            <a:r>
              <a:t>Title Text</a:t>
            </a:r>
          </a:p>
        </p:txBody>
      </p:sp>
      <p:sp>
        <p:nvSpPr>
          <p:cNvPr id="83" name="Picture Placeholder 2"/>
          <p:cNvSpPr>
            <a:spLocks noGrp="1"/>
          </p:cNvSpPr>
          <p:nvPr>
            <p:ph type="pic" sz="half" idx="13"/>
          </p:nvPr>
        </p:nvSpPr>
        <p:spPr>
          <a:xfrm>
            <a:off x="1792288" y="612775"/>
            <a:ext cx="5486401" cy="4114800"/>
          </a:xfrm>
          <a:prstGeom prst="rect">
            <a:avLst/>
          </a:prstGeom>
        </p:spPr>
        <p:txBody>
          <a:bodyPr lIns="91439" rIns="91439">
            <a:noAutofit/>
          </a:bodyPr>
          <a:lstStyle/>
          <a:p>
            <a:endParaRPr dirty="0"/>
          </a:p>
        </p:txBody>
      </p:sp>
      <p:sp>
        <p:nvSpPr>
          <p:cNvPr id="84" name="Body Level One…"/>
          <p:cNvSpPr txBox="1">
            <a:spLocks noGrp="1"/>
          </p:cNvSpPr>
          <p:nvPr>
            <p:ph type="body" sz="quarter" idx="1"/>
          </p:nvPr>
        </p:nvSpPr>
        <p:spPr>
          <a:xfrm>
            <a:off x="1792288" y="5367337"/>
            <a:ext cx="5486401" cy="804863"/>
          </a:xfrm>
          <a:prstGeom prst="rect">
            <a:avLst/>
          </a:prstGeom>
        </p:spPr>
        <p:txBody>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85" name="Slide Number"/>
          <p:cNvSpPr txBox="1">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680614314"/>
      </p:ext>
    </p:extLst>
  </p:cSld>
  <p:clrMapOvr>
    <a:masterClrMapping/>
  </p:clrMapOvr>
  <p:transition spd="med"/>
</p:sldLayout>
</file>

<file path=ppt/slideLayouts/slideLayout28.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92" name="Title Text"/>
          <p:cNvSpPr txBox="1">
            <a:spLocks noGrp="1"/>
          </p:cNvSpPr>
          <p:nvPr>
            <p:ph type="title"/>
          </p:nvPr>
        </p:nvSpPr>
        <p:spPr>
          <a:prstGeom prst="rect">
            <a:avLst/>
          </a:prstGeom>
        </p:spPr>
        <p:txBody>
          <a:bodyPr/>
          <a:lstStyle/>
          <a:p>
            <a:r>
              <a:t>Title Text</a:t>
            </a:r>
          </a:p>
        </p:txBody>
      </p:sp>
      <p:sp>
        <p:nvSpPr>
          <p:cNvPr id="9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94" name="Slide Number"/>
          <p:cNvSpPr txBox="1">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2083916603"/>
      </p:ext>
    </p:extLst>
  </p:cSld>
  <p:clrMapOvr>
    <a:masterClrMapping/>
  </p:clrMapOvr>
  <p:transition spd="med"/>
</p:sldLayout>
</file>

<file path=ppt/slideLayouts/slideLayout29.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101" name="Title Text"/>
          <p:cNvSpPr txBox="1">
            <a:spLocks noGrp="1"/>
          </p:cNvSpPr>
          <p:nvPr>
            <p:ph type="title"/>
          </p:nvPr>
        </p:nvSpPr>
        <p:spPr>
          <a:xfrm>
            <a:off x="6629400" y="274638"/>
            <a:ext cx="2057400" cy="5851526"/>
          </a:xfrm>
          <a:prstGeom prst="rect">
            <a:avLst/>
          </a:prstGeom>
        </p:spPr>
        <p:txBody>
          <a:bodyPr/>
          <a:lstStyle/>
          <a:p>
            <a:r>
              <a:t>Title Text</a:t>
            </a:r>
          </a:p>
        </p:txBody>
      </p:sp>
      <p:sp>
        <p:nvSpPr>
          <p:cNvPr id="102" name="Body Level One…"/>
          <p:cNvSpPr txBox="1">
            <a:spLocks noGrp="1"/>
          </p:cNvSpPr>
          <p:nvPr>
            <p:ph type="body" idx="1"/>
          </p:nvPr>
        </p:nvSpPr>
        <p:spPr>
          <a:xfrm>
            <a:off x="457200" y="274638"/>
            <a:ext cx="6019800" cy="5851526"/>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882134140"/>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endParaRPr lang="en-ZA" dirty="0">
              <a:solidFill>
                <a:srgbClr val="775F55"/>
              </a:solidFill>
            </a:endParaRP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55E92F2-1CC3-4373-AD25-EF3C975449DC}" type="slidenum">
              <a:rPr lang="en-ZA" smtClean="0"/>
              <a:pPr/>
              <a:t>‹#›</a:t>
            </a:fld>
            <a:endParaRPr lang="en-ZA" dirty="0"/>
          </a:p>
        </p:txBody>
      </p:sp>
      <p:sp>
        <p:nvSpPr>
          <p:cNvPr id="14" name="Footer Placeholder 13"/>
          <p:cNvSpPr>
            <a:spLocks noGrp="1"/>
          </p:cNvSpPr>
          <p:nvPr>
            <p:ph type="ftr" sz="quarter" idx="12"/>
          </p:nvPr>
        </p:nvSpPr>
        <p:spPr/>
        <p:txBody>
          <a:bodyPr/>
          <a:lstStyle/>
          <a:p>
            <a:endParaRPr lang="en-ZA" dirty="0">
              <a:solidFill>
                <a:srgbClr val="775F55"/>
              </a:solidFill>
            </a:endParaRPr>
          </a:p>
        </p:txBody>
      </p:sp>
    </p:spTree>
    <p:extLst>
      <p:ext uri="{BB962C8B-B14F-4D97-AF65-F5344CB8AC3E}">
        <p14:creationId xmlns:p14="http://schemas.microsoft.com/office/powerpoint/2010/main" val="32386851"/>
      </p:ext>
    </p:extLst>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85800" y="2130425"/>
            <a:ext cx="7772400" cy="1470025"/>
          </a:xfrm>
          <a:prstGeom prst="rect">
            <a:avLst/>
          </a:prstGeom>
        </p:spPr>
        <p:txBody>
          <a:bodyPr/>
          <a:lstStyle/>
          <a:p>
            <a:r>
              <a:t>Title Text</a:t>
            </a:r>
          </a:p>
        </p:txBody>
      </p:sp>
      <p:sp>
        <p:nvSpPr>
          <p:cNvPr id="12" name="Body Level One…"/>
          <p:cNvSpPr txBox="1">
            <a:spLocks noGrp="1"/>
          </p:cNvSpPr>
          <p:nvPr>
            <p:ph type="body" sz="quarter" idx="1"/>
          </p:nvPr>
        </p:nvSpPr>
        <p:spPr>
          <a:xfrm>
            <a:off x="1371600" y="3886200"/>
            <a:ext cx="6400800" cy="1752600"/>
          </a:xfrm>
          <a:prstGeom prst="rect">
            <a:avLst/>
          </a:prstGeom>
        </p:spPr>
        <p:txBody>
          <a:bodyPr/>
          <a:lstStyle>
            <a:lvl1pPr marL="0" indent="0" algn="ctr">
              <a:buSzTx/>
              <a:buFontTx/>
              <a:buNone/>
              <a:defRPr>
                <a:solidFill>
                  <a:srgbClr val="888888"/>
                </a:solidFill>
              </a:defRPr>
            </a:lvl1pPr>
            <a:lvl2pPr marL="0" indent="457200" algn="ctr">
              <a:buSzTx/>
              <a:buFontTx/>
              <a:buNone/>
              <a:defRPr>
                <a:solidFill>
                  <a:srgbClr val="888888"/>
                </a:solidFill>
              </a:defRPr>
            </a:lvl2pPr>
            <a:lvl3pPr marL="0" indent="914400" algn="ctr">
              <a:buSzTx/>
              <a:buFontTx/>
              <a:buNone/>
              <a:defRPr>
                <a:solidFill>
                  <a:srgbClr val="888888"/>
                </a:solidFill>
              </a:defRPr>
            </a:lvl3pPr>
            <a:lvl4pPr marL="0" indent="1371600" algn="ctr">
              <a:buSzTx/>
              <a:buFontTx/>
              <a:buNone/>
              <a:defRPr>
                <a:solidFill>
                  <a:srgbClr val="888888"/>
                </a:solidFill>
              </a:defRPr>
            </a:lvl4pPr>
            <a:lvl5pPr marL="0" indent="1828800" algn="ctr">
              <a:buSzTx/>
              <a:buFontTx/>
              <a:buNone/>
              <a:defRPr>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634032296"/>
      </p:ext>
    </p:extLst>
  </p:cSld>
  <p:clrMapOvr>
    <a:masterClrMapping/>
  </p:clrMapOvr>
  <p:transition spd="med"/>
</p:sldLayout>
</file>

<file path=ppt/slideLayouts/slideLayout31.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Title Text"/>
          <p:cNvSpPr txBox="1">
            <a:spLocks noGrp="1"/>
          </p:cNvSpPr>
          <p:nvPr>
            <p:ph type="title"/>
          </p:nvPr>
        </p:nvSpPr>
        <p:spPr>
          <a:xfrm>
            <a:off x="722312" y="4406900"/>
            <a:ext cx="7772401" cy="1362075"/>
          </a:xfrm>
          <a:prstGeom prst="rect">
            <a:avLst/>
          </a:prstGeom>
        </p:spPr>
        <p:txBody>
          <a:bodyPr anchor="t"/>
          <a:lstStyle>
            <a:lvl1pPr algn="l">
              <a:defRPr sz="4000" b="1" cap="all"/>
            </a:lvl1pPr>
          </a:lstStyle>
          <a:p>
            <a:r>
              <a:t>Title Text</a:t>
            </a:r>
          </a:p>
        </p:txBody>
      </p:sp>
      <p:sp>
        <p:nvSpPr>
          <p:cNvPr id="30" name="Body Level One…"/>
          <p:cNvSpPr txBox="1">
            <a:spLocks noGrp="1"/>
          </p:cNvSpPr>
          <p:nvPr>
            <p:ph type="body" sz="quarter" idx="1"/>
          </p:nvPr>
        </p:nvSpPr>
        <p:spPr>
          <a:xfrm>
            <a:off x="722312" y="2906713"/>
            <a:ext cx="7772401" cy="1500188"/>
          </a:xfrm>
          <a:prstGeom prst="rect">
            <a:avLst/>
          </a:prstGeom>
        </p:spPr>
        <p:txBody>
          <a:bodyPr anchor="b"/>
          <a:lstStyle>
            <a:lvl1pPr marL="0" indent="0">
              <a:spcBef>
                <a:spcPts val="400"/>
              </a:spcBef>
              <a:buSzTx/>
              <a:buFontTx/>
              <a:buNone/>
              <a:defRPr sz="2000">
                <a:solidFill>
                  <a:srgbClr val="888888"/>
                </a:solidFill>
              </a:defRPr>
            </a:lvl1pPr>
            <a:lvl2pPr marL="0" indent="457200">
              <a:spcBef>
                <a:spcPts val="400"/>
              </a:spcBef>
              <a:buSzTx/>
              <a:buFontTx/>
              <a:buNone/>
              <a:defRPr sz="2000">
                <a:solidFill>
                  <a:srgbClr val="888888"/>
                </a:solidFill>
              </a:defRPr>
            </a:lvl2pPr>
            <a:lvl3pPr marL="0" indent="914400">
              <a:spcBef>
                <a:spcPts val="400"/>
              </a:spcBef>
              <a:buSzTx/>
              <a:buFontTx/>
              <a:buNone/>
              <a:defRPr sz="2000">
                <a:solidFill>
                  <a:srgbClr val="888888"/>
                </a:solidFill>
              </a:defRPr>
            </a:lvl3pPr>
            <a:lvl4pPr marL="0" indent="1371600">
              <a:spcBef>
                <a:spcPts val="400"/>
              </a:spcBef>
              <a:buSzTx/>
              <a:buFontTx/>
              <a:buNone/>
              <a:defRPr sz="2000">
                <a:solidFill>
                  <a:srgbClr val="888888"/>
                </a:solidFill>
              </a:defRPr>
            </a:lvl4pPr>
            <a:lvl5pPr marL="0" indent="1828800">
              <a:spcBef>
                <a:spcPts val="400"/>
              </a:spcBef>
              <a:buSzTx/>
              <a:buFontTx/>
              <a:buNone/>
              <a:defRPr sz="20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2630153931"/>
      </p:ext>
    </p:extLst>
  </p:cSld>
  <p:clrMapOvr>
    <a:masterClrMapping/>
  </p:clrMapOvr>
  <p:transition spd="med"/>
</p:sldLayout>
</file>

<file path=ppt/slideLayouts/slideLayout32.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Title Text"/>
          <p:cNvSpPr txBox="1">
            <a:spLocks noGrp="1"/>
          </p:cNvSpPr>
          <p:nvPr>
            <p:ph type="title"/>
          </p:nvPr>
        </p:nvSpPr>
        <p:spPr>
          <a:prstGeom prst="rect">
            <a:avLst/>
          </a:prstGeom>
        </p:spPr>
        <p:txBody>
          <a:bodyPr/>
          <a:lstStyle/>
          <a:p>
            <a:r>
              <a:t>Title Text</a:t>
            </a:r>
          </a:p>
        </p:txBody>
      </p:sp>
      <p:sp>
        <p:nvSpPr>
          <p:cNvPr id="39" name="Body Level One…"/>
          <p:cNvSpPr txBox="1">
            <a:spLocks noGrp="1"/>
          </p:cNvSpPr>
          <p:nvPr>
            <p:ph type="body" sz="half" idx="1"/>
          </p:nvPr>
        </p:nvSpPr>
        <p:spPr>
          <a:xfrm>
            <a:off x="457200" y="1600200"/>
            <a:ext cx="4038600" cy="4525963"/>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2067312486"/>
      </p:ext>
    </p:extLst>
  </p:cSld>
  <p:clrMapOvr>
    <a:masterClrMapping/>
  </p:clrMapOvr>
  <p:transition spd="med"/>
</p:sldLayout>
</file>

<file path=ppt/slideLayouts/slideLayout33.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Title Text"/>
          <p:cNvSpPr txBox="1">
            <a:spLocks noGrp="1"/>
          </p:cNvSpPr>
          <p:nvPr>
            <p:ph type="title"/>
          </p:nvPr>
        </p:nvSpPr>
        <p:spPr>
          <a:prstGeom prst="rect">
            <a:avLst/>
          </a:prstGeom>
        </p:spPr>
        <p:txBody>
          <a:bodyPr/>
          <a:lstStyle/>
          <a:p>
            <a:r>
              <a:t>Title Text</a:t>
            </a:r>
          </a:p>
        </p:txBody>
      </p:sp>
      <p:sp>
        <p:nvSpPr>
          <p:cNvPr id="48" name="Body Level One…"/>
          <p:cNvSpPr txBox="1">
            <a:spLocks noGrp="1"/>
          </p:cNvSpPr>
          <p:nvPr>
            <p:ph type="body" sz="quarter" idx="1"/>
          </p:nvPr>
        </p:nvSpPr>
        <p:spPr>
          <a:xfrm>
            <a:off x="457200" y="1535112"/>
            <a:ext cx="4040188" cy="639763"/>
          </a:xfrm>
          <a:prstGeom prst="rect">
            <a:avLst/>
          </a:prstGeom>
        </p:spPr>
        <p:txBody>
          <a:bodyPr anchor="b"/>
          <a:lstStyle>
            <a:lvl1pPr marL="0" indent="0">
              <a:spcBef>
                <a:spcPts val="500"/>
              </a:spcBef>
              <a:buSzTx/>
              <a:buFontTx/>
              <a:buNone/>
              <a:defRPr sz="2400" b="1"/>
            </a:lvl1pPr>
            <a:lvl2pPr marL="0" indent="457200">
              <a:spcBef>
                <a:spcPts val="500"/>
              </a:spcBef>
              <a:buSzTx/>
              <a:buFontTx/>
              <a:buNone/>
              <a:defRPr sz="2400" b="1"/>
            </a:lvl2pPr>
            <a:lvl3pPr marL="0" indent="914400">
              <a:spcBef>
                <a:spcPts val="500"/>
              </a:spcBef>
              <a:buSzTx/>
              <a:buFontTx/>
              <a:buNone/>
              <a:defRPr sz="2400" b="1"/>
            </a:lvl3pPr>
            <a:lvl4pPr marL="0" indent="1371600">
              <a:spcBef>
                <a:spcPts val="500"/>
              </a:spcBef>
              <a:buSzTx/>
              <a:buFontTx/>
              <a:buNone/>
              <a:defRPr sz="2400" b="1"/>
            </a:lvl4pPr>
            <a:lvl5pPr marL="0" indent="1828800">
              <a:spcBef>
                <a:spcPts val="500"/>
              </a:spcBef>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9" name="Text Placeholder 4"/>
          <p:cNvSpPr>
            <a:spLocks noGrp="1"/>
          </p:cNvSpPr>
          <p:nvPr>
            <p:ph type="body" sz="quarter" idx="13"/>
          </p:nvPr>
        </p:nvSpPr>
        <p:spPr>
          <a:xfrm>
            <a:off x="4645025" y="1535112"/>
            <a:ext cx="4041775" cy="639763"/>
          </a:xfrm>
          <a:prstGeom prst="rect">
            <a:avLst/>
          </a:prstGeom>
        </p:spPr>
        <p:txBody>
          <a:bodyPr anchor="b"/>
          <a:lstStyle/>
          <a:p>
            <a:pPr marL="0" indent="0">
              <a:spcBef>
                <a:spcPts val="500"/>
              </a:spcBef>
              <a:buSzTx/>
              <a:buFontTx/>
              <a:buNone/>
              <a:defRPr sz="2400" b="1"/>
            </a:pPr>
            <a:endParaRP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3669163857"/>
      </p:ext>
    </p:extLst>
  </p:cSld>
  <p:clrMapOvr>
    <a:masterClrMapping/>
  </p:clrMapOvr>
  <p:transition spd="med"/>
</p:sldLayout>
</file>

<file path=ppt/slideLayouts/slideLayout34.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Title Text"/>
          <p:cNvSpPr txBox="1">
            <a:spLocks noGrp="1"/>
          </p:cNvSpPr>
          <p:nvPr>
            <p:ph type="title"/>
          </p:nvPr>
        </p:nvSpPr>
        <p:spPr>
          <a:prstGeom prst="rect">
            <a:avLst/>
          </a:prstGeom>
        </p:spPr>
        <p:txBody>
          <a:bodyPr/>
          <a:lstStyle/>
          <a:p>
            <a:r>
              <a:t>Title Text</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1251378242"/>
      </p:ext>
    </p:extLst>
  </p:cSld>
  <p:clrMapOvr>
    <a:masterClrMapping/>
  </p:clrMapOvr>
  <p:transition spd="med"/>
</p:sldLayout>
</file>

<file path=ppt/slideLayouts/slideLayout35.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2401357571"/>
      </p:ext>
    </p:extLst>
  </p:cSld>
  <p:clrMapOvr>
    <a:masterClrMapping/>
  </p:clrMapOvr>
  <p:transition spd="med"/>
</p:sldLayout>
</file>

<file path=ppt/slideLayouts/slideLayout36.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Title Text"/>
          <p:cNvSpPr txBox="1">
            <a:spLocks noGrp="1"/>
          </p:cNvSpPr>
          <p:nvPr>
            <p:ph type="title"/>
          </p:nvPr>
        </p:nvSpPr>
        <p:spPr>
          <a:xfrm>
            <a:off x="457200" y="273050"/>
            <a:ext cx="3008314" cy="1162050"/>
          </a:xfrm>
          <a:prstGeom prst="rect">
            <a:avLst/>
          </a:prstGeom>
        </p:spPr>
        <p:txBody>
          <a:bodyPr anchor="b"/>
          <a:lstStyle>
            <a:lvl1pPr algn="l">
              <a:defRPr sz="2000" b="1"/>
            </a:lvl1pPr>
          </a:lstStyle>
          <a:p>
            <a:r>
              <a:t>Title Text</a:t>
            </a:r>
          </a:p>
        </p:txBody>
      </p:sp>
      <p:sp>
        <p:nvSpPr>
          <p:cNvPr id="73" name="Body Level One…"/>
          <p:cNvSpPr txBox="1">
            <a:spLocks noGrp="1"/>
          </p:cNvSpPr>
          <p:nvPr>
            <p:ph type="body" idx="1"/>
          </p:nvPr>
        </p:nvSpPr>
        <p:spPr>
          <a:xfrm>
            <a:off x="3575050" y="273050"/>
            <a:ext cx="5111750" cy="5853113"/>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4" name="Text Placeholder 3"/>
          <p:cNvSpPr>
            <a:spLocks noGrp="1"/>
          </p:cNvSpPr>
          <p:nvPr>
            <p:ph type="body" sz="half" idx="13"/>
          </p:nvPr>
        </p:nvSpPr>
        <p:spPr>
          <a:xfrm>
            <a:off x="457199" y="1435100"/>
            <a:ext cx="3008315" cy="4691063"/>
          </a:xfrm>
          <a:prstGeom prst="rect">
            <a:avLst/>
          </a:prstGeom>
        </p:spPr>
        <p:txBody>
          <a:bodyPr/>
          <a:lstStyle/>
          <a:p>
            <a:pPr marL="0" indent="0">
              <a:spcBef>
                <a:spcPts val="300"/>
              </a:spcBef>
              <a:buSzTx/>
              <a:buFontTx/>
              <a:buNone/>
              <a:defRPr sz="1400"/>
            </a:pPr>
            <a:endParaRP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4007884402"/>
      </p:ext>
    </p:extLst>
  </p:cSld>
  <p:clrMapOvr>
    <a:masterClrMapping/>
  </p:clrMapOvr>
  <p:transition spd="med"/>
</p:sldLayout>
</file>

<file path=ppt/slideLayouts/slideLayout37.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Title Text"/>
          <p:cNvSpPr txBox="1">
            <a:spLocks noGrp="1"/>
          </p:cNvSpPr>
          <p:nvPr>
            <p:ph type="title"/>
          </p:nvPr>
        </p:nvSpPr>
        <p:spPr>
          <a:xfrm>
            <a:off x="1792288" y="4800600"/>
            <a:ext cx="5486401" cy="566738"/>
          </a:xfrm>
          <a:prstGeom prst="rect">
            <a:avLst/>
          </a:prstGeom>
        </p:spPr>
        <p:txBody>
          <a:bodyPr anchor="b"/>
          <a:lstStyle>
            <a:lvl1pPr algn="l">
              <a:defRPr sz="2000" b="1"/>
            </a:lvl1pPr>
          </a:lstStyle>
          <a:p>
            <a:r>
              <a:t>Title Text</a:t>
            </a:r>
          </a:p>
        </p:txBody>
      </p:sp>
      <p:sp>
        <p:nvSpPr>
          <p:cNvPr id="83" name="Picture Placeholder 2"/>
          <p:cNvSpPr>
            <a:spLocks noGrp="1"/>
          </p:cNvSpPr>
          <p:nvPr>
            <p:ph type="pic" sz="half" idx="13"/>
          </p:nvPr>
        </p:nvSpPr>
        <p:spPr>
          <a:xfrm>
            <a:off x="1792288" y="612775"/>
            <a:ext cx="5486401" cy="4114800"/>
          </a:xfrm>
          <a:prstGeom prst="rect">
            <a:avLst/>
          </a:prstGeom>
        </p:spPr>
        <p:txBody>
          <a:bodyPr lIns="91439" rIns="91439">
            <a:noAutofit/>
          </a:bodyPr>
          <a:lstStyle/>
          <a:p>
            <a:endParaRPr/>
          </a:p>
        </p:txBody>
      </p:sp>
      <p:sp>
        <p:nvSpPr>
          <p:cNvPr id="84" name="Body Level One…"/>
          <p:cNvSpPr txBox="1">
            <a:spLocks noGrp="1"/>
          </p:cNvSpPr>
          <p:nvPr>
            <p:ph type="body" sz="quarter" idx="1"/>
          </p:nvPr>
        </p:nvSpPr>
        <p:spPr>
          <a:xfrm>
            <a:off x="1792288" y="5367337"/>
            <a:ext cx="5486401" cy="804863"/>
          </a:xfrm>
          <a:prstGeom prst="rect">
            <a:avLst/>
          </a:prstGeom>
        </p:spPr>
        <p:txBody>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85"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4266447698"/>
      </p:ext>
    </p:extLst>
  </p:cSld>
  <p:clrMapOvr>
    <a:masterClrMapping/>
  </p:clrMapOvr>
  <p:transition spd="med"/>
</p:sldLayout>
</file>

<file path=ppt/slideLayouts/slideLayout38.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92" name="Title Text"/>
          <p:cNvSpPr txBox="1">
            <a:spLocks noGrp="1"/>
          </p:cNvSpPr>
          <p:nvPr>
            <p:ph type="title"/>
          </p:nvPr>
        </p:nvSpPr>
        <p:spPr>
          <a:prstGeom prst="rect">
            <a:avLst/>
          </a:prstGeom>
        </p:spPr>
        <p:txBody>
          <a:bodyPr/>
          <a:lstStyle/>
          <a:p>
            <a:r>
              <a:t>Title Text</a:t>
            </a:r>
          </a:p>
        </p:txBody>
      </p:sp>
      <p:sp>
        <p:nvSpPr>
          <p:cNvPr id="9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94"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1387898932"/>
      </p:ext>
    </p:extLst>
  </p:cSld>
  <p:clrMapOvr>
    <a:masterClrMapping/>
  </p:clrMapOvr>
  <p:transition spd="med"/>
</p:sldLayout>
</file>

<file path=ppt/slideLayouts/slideLayout39.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101" name="Title Text"/>
          <p:cNvSpPr txBox="1">
            <a:spLocks noGrp="1"/>
          </p:cNvSpPr>
          <p:nvPr>
            <p:ph type="title"/>
          </p:nvPr>
        </p:nvSpPr>
        <p:spPr>
          <a:xfrm>
            <a:off x="6629400" y="274638"/>
            <a:ext cx="2057400" cy="5851526"/>
          </a:xfrm>
          <a:prstGeom prst="rect">
            <a:avLst/>
          </a:prstGeom>
        </p:spPr>
        <p:txBody>
          <a:bodyPr/>
          <a:lstStyle/>
          <a:p>
            <a:r>
              <a:t>Title Text</a:t>
            </a:r>
          </a:p>
        </p:txBody>
      </p:sp>
      <p:sp>
        <p:nvSpPr>
          <p:cNvPr id="102" name="Body Level One…"/>
          <p:cNvSpPr txBox="1">
            <a:spLocks noGrp="1"/>
          </p:cNvSpPr>
          <p:nvPr>
            <p:ph type="body" idx="1"/>
          </p:nvPr>
        </p:nvSpPr>
        <p:spPr>
          <a:xfrm>
            <a:off x="457200" y="274638"/>
            <a:ext cx="6019800" cy="5851526"/>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89561000"/>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endParaRPr lang="en-ZA" dirty="0">
              <a:solidFill>
                <a:srgbClr val="775F55"/>
              </a:solidFill>
            </a:endParaRPr>
          </a:p>
        </p:txBody>
      </p:sp>
      <p:sp>
        <p:nvSpPr>
          <p:cNvPr id="10" name="Slide Number Placeholder 9"/>
          <p:cNvSpPr>
            <a:spLocks noGrp="1"/>
          </p:cNvSpPr>
          <p:nvPr>
            <p:ph type="sldNum" sz="quarter" idx="16"/>
          </p:nvPr>
        </p:nvSpPr>
        <p:spPr/>
        <p:txBody>
          <a:bodyPr rtlCol="0"/>
          <a:lstStyle/>
          <a:p>
            <a:fld id="{655E92F2-1CC3-4373-AD25-EF3C975449DC}" type="slidenum">
              <a:rPr lang="en-ZA" smtClean="0"/>
              <a:pPr/>
              <a:t>‹#›</a:t>
            </a:fld>
            <a:endParaRPr lang="en-ZA" dirty="0"/>
          </a:p>
        </p:txBody>
      </p:sp>
      <p:sp>
        <p:nvSpPr>
          <p:cNvPr id="12" name="Footer Placeholder 11"/>
          <p:cNvSpPr>
            <a:spLocks noGrp="1"/>
          </p:cNvSpPr>
          <p:nvPr>
            <p:ph type="ftr" sz="quarter" idx="17"/>
          </p:nvPr>
        </p:nvSpPr>
        <p:spPr/>
        <p:txBody>
          <a:bodyPr rtlCol="0"/>
          <a:lstStyle/>
          <a:p>
            <a:endParaRPr lang="en-ZA" dirty="0">
              <a:solidFill>
                <a:srgbClr val="775F55"/>
              </a:solidFill>
            </a:endParaRPr>
          </a:p>
        </p:txBody>
      </p:sp>
    </p:spTree>
    <p:extLst>
      <p:ext uri="{BB962C8B-B14F-4D97-AF65-F5344CB8AC3E}">
        <p14:creationId xmlns:p14="http://schemas.microsoft.com/office/powerpoint/2010/main" val="285737467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85800" y="2130425"/>
            <a:ext cx="7772400" cy="1470025"/>
          </a:xfrm>
          <a:prstGeom prst="rect">
            <a:avLst/>
          </a:prstGeom>
        </p:spPr>
        <p:txBody>
          <a:bodyPr/>
          <a:lstStyle/>
          <a:p>
            <a:r>
              <a:t>Title Text</a:t>
            </a:r>
          </a:p>
        </p:txBody>
      </p:sp>
      <p:sp>
        <p:nvSpPr>
          <p:cNvPr id="12" name="Body Level One…"/>
          <p:cNvSpPr txBox="1">
            <a:spLocks noGrp="1"/>
          </p:cNvSpPr>
          <p:nvPr>
            <p:ph type="body" sz="quarter" idx="1"/>
          </p:nvPr>
        </p:nvSpPr>
        <p:spPr>
          <a:xfrm>
            <a:off x="1371600" y="3886200"/>
            <a:ext cx="6400800" cy="1752600"/>
          </a:xfrm>
          <a:prstGeom prst="rect">
            <a:avLst/>
          </a:prstGeom>
        </p:spPr>
        <p:txBody>
          <a:bodyPr/>
          <a:lstStyle>
            <a:lvl1pPr marL="0" indent="0" algn="ctr">
              <a:buSzTx/>
              <a:buFontTx/>
              <a:buNone/>
              <a:defRPr>
                <a:solidFill>
                  <a:srgbClr val="888888"/>
                </a:solidFill>
              </a:defRPr>
            </a:lvl1pPr>
            <a:lvl2pPr marL="0" indent="457200" algn="ctr">
              <a:buSzTx/>
              <a:buFontTx/>
              <a:buNone/>
              <a:defRPr>
                <a:solidFill>
                  <a:srgbClr val="888888"/>
                </a:solidFill>
              </a:defRPr>
            </a:lvl2pPr>
            <a:lvl3pPr marL="0" indent="914400" algn="ctr">
              <a:buSzTx/>
              <a:buFontTx/>
              <a:buNone/>
              <a:defRPr>
                <a:solidFill>
                  <a:srgbClr val="888888"/>
                </a:solidFill>
              </a:defRPr>
            </a:lvl3pPr>
            <a:lvl4pPr marL="0" indent="1371600" algn="ctr">
              <a:buSzTx/>
              <a:buFontTx/>
              <a:buNone/>
              <a:defRPr>
                <a:solidFill>
                  <a:srgbClr val="888888"/>
                </a:solidFill>
              </a:defRPr>
            </a:lvl4pPr>
            <a:lvl5pPr marL="0" indent="1828800" algn="ctr">
              <a:buSzTx/>
              <a:buFontTx/>
              <a:buNone/>
              <a:defRPr>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4147757959"/>
      </p:ext>
    </p:extLst>
  </p:cSld>
  <p:clrMapOvr>
    <a:masterClrMapping/>
  </p:clrMapOvr>
  <p:transition spd="med"/>
</p:sldLayout>
</file>

<file path=ppt/slideLayouts/slideLayout41.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Title Text"/>
          <p:cNvSpPr txBox="1">
            <a:spLocks noGrp="1"/>
          </p:cNvSpPr>
          <p:nvPr>
            <p:ph type="title"/>
          </p:nvPr>
        </p:nvSpPr>
        <p:spPr>
          <a:xfrm>
            <a:off x="722312" y="4406900"/>
            <a:ext cx="7772401" cy="1362075"/>
          </a:xfrm>
          <a:prstGeom prst="rect">
            <a:avLst/>
          </a:prstGeom>
        </p:spPr>
        <p:txBody>
          <a:bodyPr anchor="t"/>
          <a:lstStyle>
            <a:lvl1pPr algn="l">
              <a:defRPr sz="4000" b="1" cap="all"/>
            </a:lvl1pPr>
          </a:lstStyle>
          <a:p>
            <a:r>
              <a:t>Title Text</a:t>
            </a:r>
          </a:p>
        </p:txBody>
      </p:sp>
      <p:sp>
        <p:nvSpPr>
          <p:cNvPr id="30" name="Body Level One…"/>
          <p:cNvSpPr txBox="1">
            <a:spLocks noGrp="1"/>
          </p:cNvSpPr>
          <p:nvPr>
            <p:ph type="body" sz="quarter" idx="1"/>
          </p:nvPr>
        </p:nvSpPr>
        <p:spPr>
          <a:xfrm>
            <a:off x="722312" y="2906713"/>
            <a:ext cx="7772401" cy="1500188"/>
          </a:xfrm>
          <a:prstGeom prst="rect">
            <a:avLst/>
          </a:prstGeom>
        </p:spPr>
        <p:txBody>
          <a:bodyPr anchor="b"/>
          <a:lstStyle>
            <a:lvl1pPr marL="0" indent="0">
              <a:spcBef>
                <a:spcPts val="400"/>
              </a:spcBef>
              <a:buSzTx/>
              <a:buFontTx/>
              <a:buNone/>
              <a:defRPr sz="2000">
                <a:solidFill>
                  <a:srgbClr val="888888"/>
                </a:solidFill>
              </a:defRPr>
            </a:lvl1pPr>
            <a:lvl2pPr marL="0" indent="457200">
              <a:spcBef>
                <a:spcPts val="400"/>
              </a:spcBef>
              <a:buSzTx/>
              <a:buFontTx/>
              <a:buNone/>
              <a:defRPr sz="2000">
                <a:solidFill>
                  <a:srgbClr val="888888"/>
                </a:solidFill>
              </a:defRPr>
            </a:lvl2pPr>
            <a:lvl3pPr marL="0" indent="914400">
              <a:spcBef>
                <a:spcPts val="400"/>
              </a:spcBef>
              <a:buSzTx/>
              <a:buFontTx/>
              <a:buNone/>
              <a:defRPr sz="2000">
                <a:solidFill>
                  <a:srgbClr val="888888"/>
                </a:solidFill>
              </a:defRPr>
            </a:lvl3pPr>
            <a:lvl4pPr marL="0" indent="1371600">
              <a:spcBef>
                <a:spcPts val="400"/>
              </a:spcBef>
              <a:buSzTx/>
              <a:buFontTx/>
              <a:buNone/>
              <a:defRPr sz="2000">
                <a:solidFill>
                  <a:srgbClr val="888888"/>
                </a:solidFill>
              </a:defRPr>
            </a:lvl4pPr>
            <a:lvl5pPr marL="0" indent="1828800">
              <a:spcBef>
                <a:spcPts val="400"/>
              </a:spcBef>
              <a:buSzTx/>
              <a:buFontTx/>
              <a:buNone/>
              <a:defRPr sz="20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121673591"/>
      </p:ext>
    </p:extLst>
  </p:cSld>
  <p:clrMapOvr>
    <a:masterClrMapping/>
  </p:clrMapOvr>
  <p:transition spd="med"/>
</p:sldLayout>
</file>

<file path=ppt/slideLayouts/slideLayout42.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Title Text"/>
          <p:cNvSpPr txBox="1">
            <a:spLocks noGrp="1"/>
          </p:cNvSpPr>
          <p:nvPr>
            <p:ph type="title"/>
          </p:nvPr>
        </p:nvSpPr>
        <p:spPr>
          <a:prstGeom prst="rect">
            <a:avLst/>
          </a:prstGeom>
        </p:spPr>
        <p:txBody>
          <a:bodyPr/>
          <a:lstStyle/>
          <a:p>
            <a:r>
              <a:t>Title Text</a:t>
            </a:r>
          </a:p>
        </p:txBody>
      </p:sp>
      <p:sp>
        <p:nvSpPr>
          <p:cNvPr id="39" name="Body Level One…"/>
          <p:cNvSpPr txBox="1">
            <a:spLocks noGrp="1"/>
          </p:cNvSpPr>
          <p:nvPr>
            <p:ph type="body" sz="half" idx="1"/>
          </p:nvPr>
        </p:nvSpPr>
        <p:spPr>
          <a:xfrm>
            <a:off x="457200" y="1600200"/>
            <a:ext cx="4038600" cy="4525963"/>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2058434501"/>
      </p:ext>
    </p:extLst>
  </p:cSld>
  <p:clrMapOvr>
    <a:masterClrMapping/>
  </p:clrMapOvr>
  <p:transition spd="med"/>
</p:sldLayout>
</file>

<file path=ppt/slideLayouts/slideLayout43.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Title Text"/>
          <p:cNvSpPr txBox="1">
            <a:spLocks noGrp="1"/>
          </p:cNvSpPr>
          <p:nvPr>
            <p:ph type="title"/>
          </p:nvPr>
        </p:nvSpPr>
        <p:spPr>
          <a:prstGeom prst="rect">
            <a:avLst/>
          </a:prstGeom>
        </p:spPr>
        <p:txBody>
          <a:bodyPr/>
          <a:lstStyle/>
          <a:p>
            <a:r>
              <a:t>Title Text</a:t>
            </a:r>
          </a:p>
        </p:txBody>
      </p:sp>
      <p:sp>
        <p:nvSpPr>
          <p:cNvPr id="48" name="Body Level One…"/>
          <p:cNvSpPr txBox="1">
            <a:spLocks noGrp="1"/>
          </p:cNvSpPr>
          <p:nvPr>
            <p:ph type="body" sz="quarter" idx="1"/>
          </p:nvPr>
        </p:nvSpPr>
        <p:spPr>
          <a:xfrm>
            <a:off x="457200" y="1535112"/>
            <a:ext cx="4040188" cy="639763"/>
          </a:xfrm>
          <a:prstGeom prst="rect">
            <a:avLst/>
          </a:prstGeom>
        </p:spPr>
        <p:txBody>
          <a:bodyPr anchor="b"/>
          <a:lstStyle>
            <a:lvl1pPr marL="0" indent="0">
              <a:spcBef>
                <a:spcPts val="500"/>
              </a:spcBef>
              <a:buSzTx/>
              <a:buFontTx/>
              <a:buNone/>
              <a:defRPr sz="2400" b="1"/>
            </a:lvl1pPr>
            <a:lvl2pPr marL="0" indent="457200">
              <a:spcBef>
                <a:spcPts val="500"/>
              </a:spcBef>
              <a:buSzTx/>
              <a:buFontTx/>
              <a:buNone/>
              <a:defRPr sz="2400" b="1"/>
            </a:lvl2pPr>
            <a:lvl3pPr marL="0" indent="914400">
              <a:spcBef>
                <a:spcPts val="500"/>
              </a:spcBef>
              <a:buSzTx/>
              <a:buFontTx/>
              <a:buNone/>
              <a:defRPr sz="2400" b="1"/>
            </a:lvl3pPr>
            <a:lvl4pPr marL="0" indent="1371600">
              <a:spcBef>
                <a:spcPts val="500"/>
              </a:spcBef>
              <a:buSzTx/>
              <a:buFontTx/>
              <a:buNone/>
              <a:defRPr sz="2400" b="1"/>
            </a:lvl4pPr>
            <a:lvl5pPr marL="0" indent="1828800">
              <a:spcBef>
                <a:spcPts val="500"/>
              </a:spcBef>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9" name="Text Placeholder 4"/>
          <p:cNvSpPr>
            <a:spLocks noGrp="1"/>
          </p:cNvSpPr>
          <p:nvPr>
            <p:ph type="body" sz="quarter" idx="13"/>
          </p:nvPr>
        </p:nvSpPr>
        <p:spPr>
          <a:xfrm>
            <a:off x="4645025" y="1535112"/>
            <a:ext cx="4041775" cy="639763"/>
          </a:xfrm>
          <a:prstGeom prst="rect">
            <a:avLst/>
          </a:prstGeom>
        </p:spPr>
        <p:txBody>
          <a:bodyPr anchor="b"/>
          <a:lstStyle/>
          <a:p>
            <a:pPr marL="0" indent="0">
              <a:spcBef>
                <a:spcPts val="500"/>
              </a:spcBef>
              <a:buSzTx/>
              <a:buFontTx/>
              <a:buNone/>
              <a:defRPr sz="2400" b="1"/>
            </a:pPr>
            <a:endParaRP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2711373516"/>
      </p:ext>
    </p:extLst>
  </p:cSld>
  <p:clrMapOvr>
    <a:masterClrMapping/>
  </p:clrMapOvr>
  <p:transition spd="med"/>
</p:sldLayout>
</file>

<file path=ppt/slideLayouts/slideLayout44.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Title Text"/>
          <p:cNvSpPr txBox="1">
            <a:spLocks noGrp="1"/>
          </p:cNvSpPr>
          <p:nvPr>
            <p:ph type="title"/>
          </p:nvPr>
        </p:nvSpPr>
        <p:spPr>
          <a:prstGeom prst="rect">
            <a:avLst/>
          </a:prstGeom>
        </p:spPr>
        <p:txBody>
          <a:bodyPr/>
          <a:lstStyle/>
          <a:p>
            <a:r>
              <a:t>Title Text</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3989939001"/>
      </p:ext>
    </p:extLst>
  </p:cSld>
  <p:clrMapOvr>
    <a:masterClrMapping/>
  </p:clrMapOvr>
  <p:transition spd="med"/>
</p:sldLayout>
</file>

<file path=ppt/slideLayouts/slideLayout45.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1720635775"/>
      </p:ext>
    </p:extLst>
  </p:cSld>
  <p:clrMapOvr>
    <a:masterClrMapping/>
  </p:clrMapOvr>
  <p:transition spd="med"/>
</p:sldLayout>
</file>

<file path=ppt/slideLayouts/slideLayout46.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Title Text"/>
          <p:cNvSpPr txBox="1">
            <a:spLocks noGrp="1"/>
          </p:cNvSpPr>
          <p:nvPr>
            <p:ph type="title"/>
          </p:nvPr>
        </p:nvSpPr>
        <p:spPr>
          <a:xfrm>
            <a:off x="457200" y="273050"/>
            <a:ext cx="3008314" cy="1162050"/>
          </a:xfrm>
          <a:prstGeom prst="rect">
            <a:avLst/>
          </a:prstGeom>
        </p:spPr>
        <p:txBody>
          <a:bodyPr anchor="b"/>
          <a:lstStyle>
            <a:lvl1pPr algn="l">
              <a:defRPr sz="2000" b="1"/>
            </a:lvl1pPr>
          </a:lstStyle>
          <a:p>
            <a:r>
              <a:t>Title Text</a:t>
            </a:r>
          </a:p>
        </p:txBody>
      </p:sp>
      <p:sp>
        <p:nvSpPr>
          <p:cNvPr id="73" name="Body Level One…"/>
          <p:cNvSpPr txBox="1">
            <a:spLocks noGrp="1"/>
          </p:cNvSpPr>
          <p:nvPr>
            <p:ph type="body" idx="1"/>
          </p:nvPr>
        </p:nvSpPr>
        <p:spPr>
          <a:xfrm>
            <a:off x="3575050" y="273050"/>
            <a:ext cx="5111750" cy="5853113"/>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4" name="Text Placeholder 3"/>
          <p:cNvSpPr>
            <a:spLocks noGrp="1"/>
          </p:cNvSpPr>
          <p:nvPr>
            <p:ph type="body" sz="half" idx="13"/>
          </p:nvPr>
        </p:nvSpPr>
        <p:spPr>
          <a:xfrm>
            <a:off x="457199" y="1435100"/>
            <a:ext cx="3008315" cy="4691063"/>
          </a:xfrm>
          <a:prstGeom prst="rect">
            <a:avLst/>
          </a:prstGeom>
        </p:spPr>
        <p:txBody>
          <a:bodyPr/>
          <a:lstStyle/>
          <a:p>
            <a:pPr marL="0" indent="0">
              <a:spcBef>
                <a:spcPts val="300"/>
              </a:spcBef>
              <a:buSzTx/>
              <a:buFontTx/>
              <a:buNone/>
              <a:defRPr sz="1400"/>
            </a:pPr>
            <a:endParaRP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1203636608"/>
      </p:ext>
    </p:extLst>
  </p:cSld>
  <p:clrMapOvr>
    <a:masterClrMapping/>
  </p:clrMapOvr>
  <p:transition spd="med"/>
</p:sldLayout>
</file>

<file path=ppt/slideLayouts/slideLayout47.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Title Text"/>
          <p:cNvSpPr txBox="1">
            <a:spLocks noGrp="1"/>
          </p:cNvSpPr>
          <p:nvPr>
            <p:ph type="title"/>
          </p:nvPr>
        </p:nvSpPr>
        <p:spPr>
          <a:xfrm>
            <a:off x="1792288" y="4800600"/>
            <a:ext cx="5486401" cy="566738"/>
          </a:xfrm>
          <a:prstGeom prst="rect">
            <a:avLst/>
          </a:prstGeom>
        </p:spPr>
        <p:txBody>
          <a:bodyPr anchor="b"/>
          <a:lstStyle>
            <a:lvl1pPr algn="l">
              <a:defRPr sz="2000" b="1"/>
            </a:lvl1pPr>
          </a:lstStyle>
          <a:p>
            <a:r>
              <a:t>Title Text</a:t>
            </a:r>
          </a:p>
        </p:txBody>
      </p:sp>
      <p:sp>
        <p:nvSpPr>
          <p:cNvPr id="83" name="Picture Placeholder 2"/>
          <p:cNvSpPr>
            <a:spLocks noGrp="1"/>
          </p:cNvSpPr>
          <p:nvPr>
            <p:ph type="pic" sz="half" idx="13"/>
          </p:nvPr>
        </p:nvSpPr>
        <p:spPr>
          <a:xfrm>
            <a:off x="1792288" y="612775"/>
            <a:ext cx="5486401" cy="4114800"/>
          </a:xfrm>
          <a:prstGeom prst="rect">
            <a:avLst/>
          </a:prstGeom>
        </p:spPr>
        <p:txBody>
          <a:bodyPr lIns="91439" rIns="91439">
            <a:noAutofit/>
          </a:bodyPr>
          <a:lstStyle/>
          <a:p>
            <a:endParaRPr/>
          </a:p>
        </p:txBody>
      </p:sp>
      <p:sp>
        <p:nvSpPr>
          <p:cNvPr id="84" name="Body Level One…"/>
          <p:cNvSpPr txBox="1">
            <a:spLocks noGrp="1"/>
          </p:cNvSpPr>
          <p:nvPr>
            <p:ph type="body" sz="quarter" idx="1"/>
          </p:nvPr>
        </p:nvSpPr>
        <p:spPr>
          <a:xfrm>
            <a:off x="1792288" y="5367337"/>
            <a:ext cx="5486401" cy="804863"/>
          </a:xfrm>
          <a:prstGeom prst="rect">
            <a:avLst/>
          </a:prstGeom>
        </p:spPr>
        <p:txBody>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85"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1540179822"/>
      </p:ext>
    </p:extLst>
  </p:cSld>
  <p:clrMapOvr>
    <a:masterClrMapping/>
  </p:clrMapOvr>
  <p:transition spd="med"/>
</p:sldLayout>
</file>

<file path=ppt/slideLayouts/slideLayout48.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92" name="Title Text"/>
          <p:cNvSpPr txBox="1">
            <a:spLocks noGrp="1"/>
          </p:cNvSpPr>
          <p:nvPr>
            <p:ph type="title"/>
          </p:nvPr>
        </p:nvSpPr>
        <p:spPr>
          <a:prstGeom prst="rect">
            <a:avLst/>
          </a:prstGeom>
        </p:spPr>
        <p:txBody>
          <a:bodyPr/>
          <a:lstStyle/>
          <a:p>
            <a:r>
              <a:t>Title Text</a:t>
            </a:r>
          </a:p>
        </p:txBody>
      </p:sp>
      <p:sp>
        <p:nvSpPr>
          <p:cNvPr id="9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94"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2877695316"/>
      </p:ext>
    </p:extLst>
  </p:cSld>
  <p:clrMapOvr>
    <a:masterClrMapping/>
  </p:clrMapOvr>
  <p:transition spd="med"/>
</p:sldLayout>
</file>

<file path=ppt/slideLayouts/slideLayout49.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101" name="Title Text"/>
          <p:cNvSpPr txBox="1">
            <a:spLocks noGrp="1"/>
          </p:cNvSpPr>
          <p:nvPr>
            <p:ph type="title"/>
          </p:nvPr>
        </p:nvSpPr>
        <p:spPr>
          <a:xfrm>
            <a:off x="6629400" y="274638"/>
            <a:ext cx="2057400" cy="5851526"/>
          </a:xfrm>
          <a:prstGeom prst="rect">
            <a:avLst/>
          </a:prstGeom>
        </p:spPr>
        <p:txBody>
          <a:bodyPr/>
          <a:lstStyle/>
          <a:p>
            <a:r>
              <a:t>Title Text</a:t>
            </a:r>
          </a:p>
        </p:txBody>
      </p:sp>
      <p:sp>
        <p:nvSpPr>
          <p:cNvPr id="102" name="Body Level One…"/>
          <p:cNvSpPr txBox="1">
            <a:spLocks noGrp="1"/>
          </p:cNvSpPr>
          <p:nvPr>
            <p:ph type="body" idx="1"/>
          </p:nvPr>
        </p:nvSpPr>
        <p:spPr>
          <a:xfrm>
            <a:off x="457200" y="274638"/>
            <a:ext cx="6019800" cy="5851526"/>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976099290"/>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endParaRPr lang="en-ZA" dirty="0">
              <a:solidFill>
                <a:srgbClr val="775F55"/>
              </a:solidFill>
            </a:endParaRPr>
          </a:p>
        </p:txBody>
      </p:sp>
      <p:sp>
        <p:nvSpPr>
          <p:cNvPr id="12" name="Slide Number Placeholder 11"/>
          <p:cNvSpPr>
            <a:spLocks noGrp="1"/>
          </p:cNvSpPr>
          <p:nvPr>
            <p:ph type="sldNum" sz="quarter" idx="16"/>
          </p:nvPr>
        </p:nvSpPr>
        <p:spPr/>
        <p:txBody>
          <a:bodyPr rtlCol="0"/>
          <a:lstStyle/>
          <a:p>
            <a:fld id="{655E92F2-1CC3-4373-AD25-EF3C975449DC}" type="slidenum">
              <a:rPr lang="en-ZA" smtClean="0"/>
              <a:pPr/>
              <a:t>‹#›</a:t>
            </a:fld>
            <a:endParaRPr lang="en-ZA" dirty="0"/>
          </a:p>
        </p:txBody>
      </p:sp>
      <p:sp>
        <p:nvSpPr>
          <p:cNvPr id="14" name="Footer Placeholder 13"/>
          <p:cNvSpPr>
            <a:spLocks noGrp="1"/>
          </p:cNvSpPr>
          <p:nvPr>
            <p:ph type="ftr" sz="quarter" idx="17"/>
          </p:nvPr>
        </p:nvSpPr>
        <p:spPr/>
        <p:txBody>
          <a:bodyPr rtlCol="0"/>
          <a:lstStyle/>
          <a:p>
            <a:endParaRPr lang="en-ZA" dirty="0">
              <a:solidFill>
                <a:srgbClr val="775F55"/>
              </a:solidFill>
            </a:endParaRP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extLst>
      <p:ext uri="{BB962C8B-B14F-4D97-AF65-F5344CB8AC3E}">
        <p14:creationId xmlns:p14="http://schemas.microsoft.com/office/powerpoint/2010/main" val="310359059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85800" y="2130425"/>
            <a:ext cx="7772400" cy="1470025"/>
          </a:xfrm>
          <a:prstGeom prst="rect">
            <a:avLst/>
          </a:prstGeom>
        </p:spPr>
        <p:txBody>
          <a:bodyPr/>
          <a:lstStyle/>
          <a:p>
            <a:r>
              <a:t>Title Text</a:t>
            </a:r>
          </a:p>
        </p:txBody>
      </p:sp>
      <p:sp>
        <p:nvSpPr>
          <p:cNvPr id="12" name="Body Level One…"/>
          <p:cNvSpPr txBox="1">
            <a:spLocks noGrp="1"/>
          </p:cNvSpPr>
          <p:nvPr>
            <p:ph type="body" sz="quarter" idx="1"/>
          </p:nvPr>
        </p:nvSpPr>
        <p:spPr>
          <a:xfrm>
            <a:off x="1371600" y="3886200"/>
            <a:ext cx="6400800" cy="1752600"/>
          </a:xfrm>
          <a:prstGeom prst="rect">
            <a:avLst/>
          </a:prstGeom>
        </p:spPr>
        <p:txBody>
          <a:bodyPr/>
          <a:lstStyle>
            <a:lvl1pPr marL="0" indent="0" algn="ctr">
              <a:buSzTx/>
              <a:buFontTx/>
              <a:buNone/>
              <a:defRPr>
                <a:solidFill>
                  <a:srgbClr val="888888"/>
                </a:solidFill>
              </a:defRPr>
            </a:lvl1pPr>
            <a:lvl2pPr marL="0" indent="457200" algn="ctr">
              <a:buSzTx/>
              <a:buFontTx/>
              <a:buNone/>
              <a:defRPr>
                <a:solidFill>
                  <a:srgbClr val="888888"/>
                </a:solidFill>
              </a:defRPr>
            </a:lvl2pPr>
            <a:lvl3pPr marL="0" indent="914400" algn="ctr">
              <a:buSzTx/>
              <a:buFontTx/>
              <a:buNone/>
              <a:defRPr>
                <a:solidFill>
                  <a:srgbClr val="888888"/>
                </a:solidFill>
              </a:defRPr>
            </a:lvl3pPr>
            <a:lvl4pPr marL="0" indent="1371600" algn="ctr">
              <a:buSzTx/>
              <a:buFontTx/>
              <a:buNone/>
              <a:defRPr>
                <a:solidFill>
                  <a:srgbClr val="888888"/>
                </a:solidFill>
              </a:defRPr>
            </a:lvl4pPr>
            <a:lvl5pPr marL="0" indent="1828800" algn="ctr">
              <a:buSzTx/>
              <a:buFontTx/>
              <a:buNone/>
              <a:defRPr>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4181689453"/>
      </p:ext>
    </p:extLst>
  </p:cSld>
  <p:clrMapOvr>
    <a:masterClrMapping/>
  </p:clrMapOvr>
  <p:transition spd="med"/>
</p:sldLayout>
</file>

<file path=ppt/slideLayouts/slideLayout51.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Title Text"/>
          <p:cNvSpPr txBox="1">
            <a:spLocks noGrp="1"/>
          </p:cNvSpPr>
          <p:nvPr>
            <p:ph type="title"/>
          </p:nvPr>
        </p:nvSpPr>
        <p:spPr>
          <a:xfrm>
            <a:off x="722312" y="4406900"/>
            <a:ext cx="7772401" cy="1362075"/>
          </a:xfrm>
          <a:prstGeom prst="rect">
            <a:avLst/>
          </a:prstGeom>
        </p:spPr>
        <p:txBody>
          <a:bodyPr anchor="t"/>
          <a:lstStyle>
            <a:lvl1pPr algn="l">
              <a:defRPr sz="4000" b="1" cap="all"/>
            </a:lvl1pPr>
          </a:lstStyle>
          <a:p>
            <a:r>
              <a:t>Title Text</a:t>
            </a:r>
          </a:p>
        </p:txBody>
      </p:sp>
      <p:sp>
        <p:nvSpPr>
          <p:cNvPr id="30" name="Body Level One…"/>
          <p:cNvSpPr txBox="1">
            <a:spLocks noGrp="1"/>
          </p:cNvSpPr>
          <p:nvPr>
            <p:ph type="body" sz="quarter" idx="1"/>
          </p:nvPr>
        </p:nvSpPr>
        <p:spPr>
          <a:xfrm>
            <a:off x="722312" y="2906713"/>
            <a:ext cx="7772401" cy="1500188"/>
          </a:xfrm>
          <a:prstGeom prst="rect">
            <a:avLst/>
          </a:prstGeom>
        </p:spPr>
        <p:txBody>
          <a:bodyPr anchor="b"/>
          <a:lstStyle>
            <a:lvl1pPr marL="0" indent="0">
              <a:spcBef>
                <a:spcPts val="400"/>
              </a:spcBef>
              <a:buSzTx/>
              <a:buFontTx/>
              <a:buNone/>
              <a:defRPr sz="2000">
                <a:solidFill>
                  <a:srgbClr val="888888"/>
                </a:solidFill>
              </a:defRPr>
            </a:lvl1pPr>
            <a:lvl2pPr marL="0" indent="457200">
              <a:spcBef>
                <a:spcPts val="400"/>
              </a:spcBef>
              <a:buSzTx/>
              <a:buFontTx/>
              <a:buNone/>
              <a:defRPr sz="2000">
                <a:solidFill>
                  <a:srgbClr val="888888"/>
                </a:solidFill>
              </a:defRPr>
            </a:lvl2pPr>
            <a:lvl3pPr marL="0" indent="914400">
              <a:spcBef>
                <a:spcPts val="400"/>
              </a:spcBef>
              <a:buSzTx/>
              <a:buFontTx/>
              <a:buNone/>
              <a:defRPr sz="2000">
                <a:solidFill>
                  <a:srgbClr val="888888"/>
                </a:solidFill>
              </a:defRPr>
            </a:lvl3pPr>
            <a:lvl4pPr marL="0" indent="1371600">
              <a:spcBef>
                <a:spcPts val="400"/>
              </a:spcBef>
              <a:buSzTx/>
              <a:buFontTx/>
              <a:buNone/>
              <a:defRPr sz="2000">
                <a:solidFill>
                  <a:srgbClr val="888888"/>
                </a:solidFill>
              </a:defRPr>
            </a:lvl4pPr>
            <a:lvl5pPr marL="0" indent="1828800">
              <a:spcBef>
                <a:spcPts val="400"/>
              </a:spcBef>
              <a:buSzTx/>
              <a:buFontTx/>
              <a:buNone/>
              <a:defRPr sz="20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3425231921"/>
      </p:ext>
    </p:extLst>
  </p:cSld>
  <p:clrMapOvr>
    <a:masterClrMapping/>
  </p:clrMapOvr>
  <p:transition spd="med"/>
</p:sldLayout>
</file>

<file path=ppt/slideLayouts/slideLayout52.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Title Text"/>
          <p:cNvSpPr txBox="1">
            <a:spLocks noGrp="1"/>
          </p:cNvSpPr>
          <p:nvPr>
            <p:ph type="title"/>
          </p:nvPr>
        </p:nvSpPr>
        <p:spPr>
          <a:prstGeom prst="rect">
            <a:avLst/>
          </a:prstGeom>
        </p:spPr>
        <p:txBody>
          <a:bodyPr/>
          <a:lstStyle/>
          <a:p>
            <a:r>
              <a:t>Title Text</a:t>
            </a:r>
          </a:p>
        </p:txBody>
      </p:sp>
      <p:sp>
        <p:nvSpPr>
          <p:cNvPr id="39" name="Body Level One…"/>
          <p:cNvSpPr txBox="1">
            <a:spLocks noGrp="1"/>
          </p:cNvSpPr>
          <p:nvPr>
            <p:ph type="body" sz="half" idx="1"/>
          </p:nvPr>
        </p:nvSpPr>
        <p:spPr>
          <a:xfrm>
            <a:off x="457200" y="1600200"/>
            <a:ext cx="4038600" cy="4525963"/>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3108458699"/>
      </p:ext>
    </p:extLst>
  </p:cSld>
  <p:clrMapOvr>
    <a:masterClrMapping/>
  </p:clrMapOvr>
  <p:transition spd="med"/>
</p:sldLayout>
</file>

<file path=ppt/slideLayouts/slideLayout53.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Title Text"/>
          <p:cNvSpPr txBox="1">
            <a:spLocks noGrp="1"/>
          </p:cNvSpPr>
          <p:nvPr>
            <p:ph type="title"/>
          </p:nvPr>
        </p:nvSpPr>
        <p:spPr>
          <a:prstGeom prst="rect">
            <a:avLst/>
          </a:prstGeom>
        </p:spPr>
        <p:txBody>
          <a:bodyPr/>
          <a:lstStyle/>
          <a:p>
            <a:r>
              <a:t>Title Text</a:t>
            </a:r>
          </a:p>
        </p:txBody>
      </p:sp>
      <p:sp>
        <p:nvSpPr>
          <p:cNvPr id="48" name="Body Level One…"/>
          <p:cNvSpPr txBox="1">
            <a:spLocks noGrp="1"/>
          </p:cNvSpPr>
          <p:nvPr>
            <p:ph type="body" sz="quarter" idx="1"/>
          </p:nvPr>
        </p:nvSpPr>
        <p:spPr>
          <a:xfrm>
            <a:off x="457200" y="1535112"/>
            <a:ext cx="4040188" cy="639763"/>
          </a:xfrm>
          <a:prstGeom prst="rect">
            <a:avLst/>
          </a:prstGeom>
        </p:spPr>
        <p:txBody>
          <a:bodyPr anchor="b"/>
          <a:lstStyle>
            <a:lvl1pPr marL="0" indent="0">
              <a:spcBef>
                <a:spcPts val="500"/>
              </a:spcBef>
              <a:buSzTx/>
              <a:buFontTx/>
              <a:buNone/>
              <a:defRPr sz="2400" b="1"/>
            </a:lvl1pPr>
            <a:lvl2pPr marL="0" indent="457200">
              <a:spcBef>
                <a:spcPts val="500"/>
              </a:spcBef>
              <a:buSzTx/>
              <a:buFontTx/>
              <a:buNone/>
              <a:defRPr sz="2400" b="1"/>
            </a:lvl2pPr>
            <a:lvl3pPr marL="0" indent="914400">
              <a:spcBef>
                <a:spcPts val="500"/>
              </a:spcBef>
              <a:buSzTx/>
              <a:buFontTx/>
              <a:buNone/>
              <a:defRPr sz="2400" b="1"/>
            </a:lvl3pPr>
            <a:lvl4pPr marL="0" indent="1371600">
              <a:spcBef>
                <a:spcPts val="500"/>
              </a:spcBef>
              <a:buSzTx/>
              <a:buFontTx/>
              <a:buNone/>
              <a:defRPr sz="2400" b="1"/>
            </a:lvl4pPr>
            <a:lvl5pPr marL="0" indent="1828800">
              <a:spcBef>
                <a:spcPts val="500"/>
              </a:spcBef>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9" name="Text Placeholder 4"/>
          <p:cNvSpPr>
            <a:spLocks noGrp="1"/>
          </p:cNvSpPr>
          <p:nvPr>
            <p:ph type="body" sz="quarter" idx="13"/>
          </p:nvPr>
        </p:nvSpPr>
        <p:spPr>
          <a:xfrm>
            <a:off x="4645025" y="1535112"/>
            <a:ext cx="4041775" cy="639763"/>
          </a:xfrm>
          <a:prstGeom prst="rect">
            <a:avLst/>
          </a:prstGeom>
        </p:spPr>
        <p:txBody>
          <a:bodyPr anchor="b"/>
          <a:lstStyle/>
          <a:p>
            <a:pPr marL="0" indent="0">
              <a:spcBef>
                <a:spcPts val="500"/>
              </a:spcBef>
              <a:buSzTx/>
              <a:buFontTx/>
              <a:buNone/>
              <a:defRPr sz="2400" b="1"/>
            </a:pPr>
            <a:endParaRP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290140141"/>
      </p:ext>
    </p:extLst>
  </p:cSld>
  <p:clrMapOvr>
    <a:masterClrMapping/>
  </p:clrMapOvr>
  <p:transition spd="med"/>
</p:sldLayout>
</file>

<file path=ppt/slideLayouts/slideLayout54.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Title Text"/>
          <p:cNvSpPr txBox="1">
            <a:spLocks noGrp="1"/>
          </p:cNvSpPr>
          <p:nvPr>
            <p:ph type="title"/>
          </p:nvPr>
        </p:nvSpPr>
        <p:spPr>
          <a:prstGeom prst="rect">
            <a:avLst/>
          </a:prstGeom>
        </p:spPr>
        <p:txBody>
          <a:bodyPr/>
          <a:lstStyle/>
          <a:p>
            <a:r>
              <a:t>Title Text</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2207015742"/>
      </p:ext>
    </p:extLst>
  </p:cSld>
  <p:clrMapOvr>
    <a:masterClrMapping/>
  </p:clrMapOvr>
  <p:transition spd="med"/>
</p:sldLayout>
</file>

<file path=ppt/slideLayouts/slideLayout55.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868413441"/>
      </p:ext>
    </p:extLst>
  </p:cSld>
  <p:clrMapOvr>
    <a:masterClrMapping/>
  </p:clrMapOvr>
  <p:transition spd="med"/>
</p:sldLayout>
</file>

<file path=ppt/slideLayouts/slideLayout56.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Title Text"/>
          <p:cNvSpPr txBox="1">
            <a:spLocks noGrp="1"/>
          </p:cNvSpPr>
          <p:nvPr>
            <p:ph type="title"/>
          </p:nvPr>
        </p:nvSpPr>
        <p:spPr>
          <a:xfrm>
            <a:off x="457200" y="273050"/>
            <a:ext cx="3008314" cy="1162050"/>
          </a:xfrm>
          <a:prstGeom prst="rect">
            <a:avLst/>
          </a:prstGeom>
        </p:spPr>
        <p:txBody>
          <a:bodyPr anchor="b"/>
          <a:lstStyle>
            <a:lvl1pPr algn="l">
              <a:defRPr sz="2000" b="1"/>
            </a:lvl1pPr>
          </a:lstStyle>
          <a:p>
            <a:r>
              <a:t>Title Text</a:t>
            </a:r>
          </a:p>
        </p:txBody>
      </p:sp>
      <p:sp>
        <p:nvSpPr>
          <p:cNvPr id="73" name="Body Level One…"/>
          <p:cNvSpPr txBox="1">
            <a:spLocks noGrp="1"/>
          </p:cNvSpPr>
          <p:nvPr>
            <p:ph type="body" idx="1"/>
          </p:nvPr>
        </p:nvSpPr>
        <p:spPr>
          <a:xfrm>
            <a:off x="3575050" y="273050"/>
            <a:ext cx="5111750" cy="5853113"/>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4" name="Text Placeholder 3"/>
          <p:cNvSpPr>
            <a:spLocks noGrp="1"/>
          </p:cNvSpPr>
          <p:nvPr>
            <p:ph type="body" sz="half" idx="13"/>
          </p:nvPr>
        </p:nvSpPr>
        <p:spPr>
          <a:xfrm>
            <a:off x="457199" y="1435100"/>
            <a:ext cx="3008315" cy="4691063"/>
          </a:xfrm>
          <a:prstGeom prst="rect">
            <a:avLst/>
          </a:prstGeom>
        </p:spPr>
        <p:txBody>
          <a:bodyPr/>
          <a:lstStyle/>
          <a:p>
            <a:pPr marL="0" indent="0">
              <a:spcBef>
                <a:spcPts val="300"/>
              </a:spcBef>
              <a:buSzTx/>
              <a:buFontTx/>
              <a:buNone/>
              <a:defRPr sz="1400"/>
            </a:pPr>
            <a:endParaRP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1650576016"/>
      </p:ext>
    </p:extLst>
  </p:cSld>
  <p:clrMapOvr>
    <a:masterClrMapping/>
  </p:clrMapOvr>
  <p:transition spd="med"/>
</p:sldLayout>
</file>

<file path=ppt/slideLayouts/slideLayout57.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Title Text"/>
          <p:cNvSpPr txBox="1">
            <a:spLocks noGrp="1"/>
          </p:cNvSpPr>
          <p:nvPr>
            <p:ph type="title"/>
          </p:nvPr>
        </p:nvSpPr>
        <p:spPr>
          <a:xfrm>
            <a:off x="1792288" y="4800600"/>
            <a:ext cx="5486401" cy="566738"/>
          </a:xfrm>
          <a:prstGeom prst="rect">
            <a:avLst/>
          </a:prstGeom>
        </p:spPr>
        <p:txBody>
          <a:bodyPr anchor="b"/>
          <a:lstStyle>
            <a:lvl1pPr algn="l">
              <a:defRPr sz="2000" b="1"/>
            </a:lvl1pPr>
          </a:lstStyle>
          <a:p>
            <a:r>
              <a:t>Title Text</a:t>
            </a:r>
          </a:p>
        </p:txBody>
      </p:sp>
      <p:sp>
        <p:nvSpPr>
          <p:cNvPr id="83" name="Picture Placeholder 2"/>
          <p:cNvSpPr>
            <a:spLocks noGrp="1"/>
          </p:cNvSpPr>
          <p:nvPr>
            <p:ph type="pic" sz="half" idx="13"/>
          </p:nvPr>
        </p:nvSpPr>
        <p:spPr>
          <a:xfrm>
            <a:off x="1792288" y="612775"/>
            <a:ext cx="5486401" cy="4114800"/>
          </a:xfrm>
          <a:prstGeom prst="rect">
            <a:avLst/>
          </a:prstGeom>
        </p:spPr>
        <p:txBody>
          <a:bodyPr lIns="91439" rIns="91439">
            <a:noAutofit/>
          </a:bodyPr>
          <a:lstStyle/>
          <a:p>
            <a:endParaRPr/>
          </a:p>
        </p:txBody>
      </p:sp>
      <p:sp>
        <p:nvSpPr>
          <p:cNvPr id="84" name="Body Level One…"/>
          <p:cNvSpPr txBox="1">
            <a:spLocks noGrp="1"/>
          </p:cNvSpPr>
          <p:nvPr>
            <p:ph type="body" sz="quarter" idx="1"/>
          </p:nvPr>
        </p:nvSpPr>
        <p:spPr>
          <a:xfrm>
            <a:off x="1792288" y="5367337"/>
            <a:ext cx="5486401" cy="804863"/>
          </a:xfrm>
          <a:prstGeom prst="rect">
            <a:avLst/>
          </a:prstGeom>
        </p:spPr>
        <p:txBody>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85"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1178203197"/>
      </p:ext>
    </p:extLst>
  </p:cSld>
  <p:clrMapOvr>
    <a:masterClrMapping/>
  </p:clrMapOvr>
  <p:transition spd="med"/>
</p:sldLayout>
</file>

<file path=ppt/slideLayouts/slideLayout58.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92" name="Title Text"/>
          <p:cNvSpPr txBox="1">
            <a:spLocks noGrp="1"/>
          </p:cNvSpPr>
          <p:nvPr>
            <p:ph type="title"/>
          </p:nvPr>
        </p:nvSpPr>
        <p:spPr>
          <a:prstGeom prst="rect">
            <a:avLst/>
          </a:prstGeom>
        </p:spPr>
        <p:txBody>
          <a:bodyPr/>
          <a:lstStyle/>
          <a:p>
            <a:r>
              <a:t>Title Text</a:t>
            </a:r>
          </a:p>
        </p:txBody>
      </p:sp>
      <p:sp>
        <p:nvSpPr>
          <p:cNvPr id="9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94"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1632588361"/>
      </p:ext>
    </p:extLst>
  </p:cSld>
  <p:clrMapOvr>
    <a:masterClrMapping/>
  </p:clrMapOvr>
  <p:transition spd="med"/>
</p:sldLayout>
</file>

<file path=ppt/slideLayouts/slideLayout59.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101" name="Title Text"/>
          <p:cNvSpPr txBox="1">
            <a:spLocks noGrp="1"/>
          </p:cNvSpPr>
          <p:nvPr>
            <p:ph type="title"/>
          </p:nvPr>
        </p:nvSpPr>
        <p:spPr>
          <a:xfrm>
            <a:off x="6629400" y="274638"/>
            <a:ext cx="2057400" cy="5851526"/>
          </a:xfrm>
          <a:prstGeom prst="rect">
            <a:avLst/>
          </a:prstGeom>
        </p:spPr>
        <p:txBody>
          <a:bodyPr/>
          <a:lstStyle/>
          <a:p>
            <a:r>
              <a:t>Title Text</a:t>
            </a:r>
          </a:p>
        </p:txBody>
      </p:sp>
      <p:sp>
        <p:nvSpPr>
          <p:cNvPr id="102" name="Body Level One…"/>
          <p:cNvSpPr txBox="1">
            <a:spLocks noGrp="1"/>
          </p:cNvSpPr>
          <p:nvPr>
            <p:ph type="body" idx="1"/>
          </p:nvPr>
        </p:nvSpPr>
        <p:spPr>
          <a:xfrm>
            <a:off x="457200" y="274638"/>
            <a:ext cx="6019800" cy="5851526"/>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1403380757"/>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ZA" dirty="0">
              <a:solidFill>
                <a:srgbClr val="775F55"/>
              </a:solidFill>
            </a:endParaRPr>
          </a:p>
        </p:txBody>
      </p:sp>
      <p:sp>
        <p:nvSpPr>
          <p:cNvPr id="4" name="Footer Placeholder 3"/>
          <p:cNvSpPr>
            <a:spLocks noGrp="1"/>
          </p:cNvSpPr>
          <p:nvPr>
            <p:ph type="ftr" sz="quarter" idx="11"/>
          </p:nvPr>
        </p:nvSpPr>
        <p:spPr/>
        <p:txBody>
          <a:bodyPr/>
          <a:lstStyle/>
          <a:p>
            <a:endParaRPr lang="en-ZA" dirty="0">
              <a:solidFill>
                <a:srgbClr val="775F55"/>
              </a:solidFill>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655E92F2-1CC3-4373-AD25-EF3C975449DC}" type="slidenum">
              <a:rPr lang="en-ZA" smtClean="0"/>
              <a:pPr/>
              <a:t>‹#›</a:t>
            </a:fld>
            <a:endParaRPr lang="en-ZA" dirty="0"/>
          </a:p>
        </p:txBody>
      </p:sp>
    </p:spTree>
    <p:extLst>
      <p:ext uri="{BB962C8B-B14F-4D97-AF65-F5344CB8AC3E}">
        <p14:creationId xmlns:p14="http://schemas.microsoft.com/office/powerpoint/2010/main" val="572123318"/>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Title Text"/>
          <p:cNvSpPr txBox="1">
            <a:spLocks noGrp="1"/>
          </p:cNvSpPr>
          <p:nvPr>
            <p:ph type="title"/>
          </p:nvPr>
        </p:nvSpPr>
        <p:spPr>
          <a:xfrm>
            <a:off x="722312" y="4406900"/>
            <a:ext cx="7772401" cy="1362075"/>
          </a:xfrm>
          <a:prstGeom prst="rect">
            <a:avLst/>
          </a:prstGeom>
        </p:spPr>
        <p:txBody>
          <a:bodyPr anchor="t"/>
          <a:lstStyle>
            <a:lvl1pPr algn="l">
              <a:defRPr sz="4000" b="1" cap="all"/>
            </a:lvl1pPr>
          </a:lstStyle>
          <a:p>
            <a:r>
              <a:t>Title Text</a:t>
            </a:r>
          </a:p>
        </p:txBody>
      </p:sp>
      <p:sp>
        <p:nvSpPr>
          <p:cNvPr id="30" name="Body Level One…"/>
          <p:cNvSpPr txBox="1">
            <a:spLocks noGrp="1"/>
          </p:cNvSpPr>
          <p:nvPr>
            <p:ph type="body" sz="quarter" idx="1"/>
          </p:nvPr>
        </p:nvSpPr>
        <p:spPr>
          <a:xfrm>
            <a:off x="722312" y="2906713"/>
            <a:ext cx="7772401" cy="1500188"/>
          </a:xfrm>
          <a:prstGeom prst="rect">
            <a:avLst/>
          </a:prstGeom>
        </p:spPr>
        <p:txBody>
          <a:bodyPr anchor="b"/>
          <a:lstStyle>
            <a:lvl1pPr marL="0" indent="0">
              <a:spcBef>
                <a:spcPts val="400"/>
              </a:spcBef>
              <a:buSzTx/>
              <a:buFontTx/>
              <a:buNone/>
              <a:defRPr sz="2000">
                <a:solidFill>
                  <a:srgbClr val="888888"/>
                </a:solidFill>
              </a:defRPr>
            </a:lvl1pPr>
            <a:lvl2pPr marL="0" indent="457200">
              <a:spcBef>
                <a:spcPts val="400"/>
              </a:spcBef>
              <a:buSzTx/>
              <a:buFontTx/>
              <a:buNone/>
              <a:defRPr sz="2000">
                <a:solidFill>
                  <a:srgbClr val="888888"/>
                </a:solidFill>
              </a:defRPr>
            </a:lvl2pPr>
            <a:lvl3pPr marL="0" indent="914400">
              <a:spcBef>
                <a:spcPts val="400"/>
              </a:spcBef>
              <a:buSzTx/>
              <a:buFontTx/>
              <a:buNone/>
              <a:defRPr sz="2000">
                <a:solidFill>
                  <a:srgbClr val="888888"/>
                </a:solidFill>
              </a:defRPr>
            </a:lvl3pPr>
            <a:lvl4pPr marL="0" indent="1371600">
              <a:spcBef>
                <a:spcPts val="400"/>
              </a:spcBef>
              <a:buSzTx/>
              <a:buFontTx/>
              <a:buNone/>
              <a:defRPr sz="2000">
                <a:solidFill>
                  <a:srgbClr val="888888"/>
                </a:solidFill>
              </a:defRPr>
            </a:lvl4pPr>
            <a:lvl5pPr marL="0" indent="1828800">
              <a:spcBef>
                <a:spcPts val="400"/>
              </a:spcBef>
              <a:buSzTx/>
              <a:buFontTx/>
              <a:buNone/>
              <a:defRPr sz="20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2270560492"/>
      </p:ext>
    </p:extLst>
  </p:cSld>
  <p:clrMapOvr>
    <a:masterClrMapping/>
  </p:clrMapOvr>
  <p:transition spd="med"/>
</p:sldLayout>
</file>

<file path=ppt/slideLayouts/slideLayout61.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Title Text"/>
          <p:cNvSpPr txBox="1">
            <a:spLocks noGrp="1"/>
          </p:cNvSpPr>
          <p:nvPr>
            <p:ph type="title"/>
          </p:nvPr>
        </p:nvSpPr>
        <p:spPr>
          <a:prstGeom prst="rect">
            <a:avLst/>
          </a:prstGeom>
        </p:spPr>
        <p:txBody>
          <a:bodyPr/>
          <a:lstStyle/>
          <a:p>
            <a:r>
              <a:t>Title Text</a:t>
            </a:r>
          </a:p>
        </p:txBody>
      </p:sp>
      <p:sp>
        <p:nvSpPr>
          <p:cNvPr id="39" name="Body Level One…"/>
          <p:cNvSpPr txBox="1">
            <a:spLocks noGrp="1"/>
          </p:cNvSpPr>
          <p:nvPr>
            <p:ph type="body" sz="half" idx="1"/>
          </p:nvPr>
        </p:nvSpPr>
        <p:spPr>
          <a:xfrm>
            <a:off x="457200" y="1600200"/>
            <a:ext cx="4038600" cy="4525963"/>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847925376"/>
      </p:ext>
    </p:extLst>
  </p:cSld>
  <p:clrMapOvr>
    <a:masterClrMapping/>
  </p:clrMapOvr>
  <p:transition spd="med"/>
</p:sldLayout>
</file>

<file path=ppt/slideLayouts/slideLayout62.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Title Text"/>
          <p:cNvSpPr txBox="1">
            <a:spLocks noGrp="1"/>
          </p:cNvSpPr>
          <p:nvPr>
            <p:ph type="title"/>
          </p:nvPr>
        </p:nvSpPr>
        <p:spPr>
          <a:prstGeom prst="rect">
            <a:avLst/>
          </a:prstGeom>
        </p:spPr>
        <p:txBody>
          <a:bodyPr/>
          <a:lstStyle/>
          <a:p>
            <a:r>
              <a:t>Title Text</a:t>
            </a:r>
          </a:p>
        </p:txBody>
      </p:sp>
      <p:sp>
        <p:nvSpPr>
          <p:cNvPr id="48" name="Body Level One…"/>
          <p:cNvSpPr txBox="1">
            <a:spLocks noGrp="1"/>
          </p:cNvSpPr>
          <p:nvPr>
            <p:ph type="body" sz="quarter" idx="1"/>
          </p:nvPr>
        </p:nvSpPr>
        <p:spPr>
          <a:xfrm>
            <a:off x="457200" y="1535112"/>
            <a:ext cx="4040188" cy="639763"/>
          </a:xfrm>
          <a:prstGeom prst="rect">
            <a:avLst/>
          </a:prstGeom>
        </p:spPr>
        <p:txBody>
          <a:bodyPr anchor="b"/>
          <a:lstStyle>
            <a:lvl1pPr marL="0" indent="0">
              <a:spcBef>
                <a:spcPts val="500"/>
              </a:spcBef>
              <a:buSzTx/>
              <a:buFontTx/>
              <a:buNone/>
              <a:defRPr sz="2400" b="1"/>
            </a:lvl1pPr>
            <a:lvl2pPr marL="0" indent="457200">
              <a:spcBef>
                <a:spcPts val="500"/>
              </a:spcBef>
              <a:buSzTx/>
              <a:buFontTx/>
              <a:buNone/>
              <a:defRPr sz="2400" b="1"/>
            </a:lvl2pPr>
            <a:lvl3pPr marL="0" indent="914400">
              <a:spcBef>
                <a:spcPts val="500"/>
              </a:spcBef>
              <a:buSzTx/>
              <a:buFontTx/>
              <a:buNone/>
              <a:defRPr sz="2400" b="1"/>
            </a:lvl3pPr>
            <a:lvl4pPr marL="0" indent="1371600">
              <a:spcBef>
                <a:spcPts val="500"/>
              </a:spcBef>
              <a:buSzTx/>
              <a:buFontTx/>
              <a:buNone/>
              <a:defRPr sz="2400" b="1"/>
            </a:lvl4pPr>
            <a:lvl5pPr marL="0" indent="1828800">
              <a:spcBef>
                <a:spcPts val="500"/>
              </a:spcBef>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9" name="Text Placeholder 4"/>
          <p:cNvSpPr>
            <a:spLocks noGrp="1"/>
          </p:cNvSpPr>
          <p:nvPr>
            <p:ph type="body" sz="quarter" idx="13"/>
          </p:nvPr>
        </p:nvSpPr>
        <p:spPr>
          <a:xfrm>
            <a:off x="4645025" y="1535112"/>
            <a:ext cx="4041775" cy="639763"/>
          </a:xfrm>
          <a:prstGeom prst="rect">
            <a:avLst/>
          </a:prstGeom>
        </p:spPr>
        <p:txBody>
          <a:bodyPr anchor="b"/>
          <a:lstStyle/>
          <a:p>
            <a:pPr marL="0" indent="0">
              <a:spcBef>
                <a:spcPts val="500"/>
              </a:spcBef>
              <a:buSzTx/>
              <a:buFontTx/>
              <a:buNone/>
              <a:defRPr sz="2400" b="1"/>
            </a:pPr>
            <a:endParaRP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659500542"/>
      </p:ext>
    </p:extLst>
  </p:cSld>
  <p:clrMapOvr>
    <a:masterClrMapping/>
  </p:clrMapOvr>
  <p:transition spd="med"/>
</p:sldLayout>
</file>

<file path=ppt/slideLayouts/slideLayout63.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Title Text"/>
          <p:cNvSpPr txBox="1">
            <a:spLocks noGrp="1"/>
          </p:cNvSpPr>
          <p:nvPr>
            <p:ph type="title"/>
          </p:nvPr>
        </p:nvSpPr>
        <p:spPr>
          <a:prstGeom prst="rect">
            <a:avLst/>
          </a:prstGeom>
        </p:spPr>
        <p:txBody>
          <a:bodyPr/>
          <a:lstStyle/>
          <a:p>
            <a:r>
              <a:t>Title Text</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27234313"/>
      </p:ext>
    </p:extLst>
  </p:cSld>
  <p:clrMapOvr>
    <a:masterClrMapping/>
  </p:clrMapOvr>
  <p:transition spd="med"/>
</p:sldLayout>
</file>

<file path=ppt/slideLayouts/slideLayout64.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1109148966"/>
      </p:ext>
    </p:extLst>
  </p:cSld>
  <p:clrMapOvr>
    <a:masterClrMapping/>
  </p:clrMapOvr>
  <p:transition spd="med"/>
</p:sldLayout>
</file>

<file path=ppt/slideLayouts/slideLayout65.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Title Text"/>
          <p:cNvSpPr txBox="1">
            <a:spLocks noGrp="1"/>
          </p:cNvSpPr>
          <p:nvPr>
            <p:ph type="title"/>
          </p:nvPr>
        </p:nvSpPr>
        <p:spPr>
          <a:xfrm>
            <a:off x="457200" y="273050"/>
            <a:ext cx="3008314" cy="1162050"/>
          </a:xfrm>
          <a:prstGeom prst="rect">
            <a:avLst/>
          </a:prstGeom>
        </p:spPr>
        <p:txBody>
          <a:bodyPr anchor="b"/>
          <a:lstStyle>
            <a:lvl1pPr algn="l">
              <a:defRPr sz="2000" b="1"/>
            </a:lvl1pPr>
          </a:lstStyle>
          <a:p>
            <a:r>
              <a:t>Title Text</a:t>
            </a:r>
          </a:p>
        </p:txBody>
      </p:sp>
      <p:sp>
        <p:nvSpPr>
          <p:cNvPr id="73" name="Body Level One…"/>
          <p:cNvSpPr txBox="1">
            <a:spLocks noGrp="1"/>
          </p:cNvSpPr>
          <p:nvPr>
            <p:ph type="body" idx="1"/>
          </p:nvPr>
        </p:nvSpPr>
        <p:spPr>
          <a:xfrm>
            <a:off x="3575050" y="273050"/>
            <a:ext cx="5111750" cy="5853113"/>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4" name="Text Placeholder 3"/>
          <p:cNvSpPr>
            <a:spLocks noGrp="1"/>
          </p:cNvSpPr>
          <p:nvPr>
            <p:ph type="body" sz="half" idx="13"/>
          </p:nvPr>
        </p:nvSpPr>
        <p:spPr>
          <a:xfrm>
            <a:off x="457199" y="1435100"/>
            <a:ext cx="3008315" cy="4691063"/>
          </a:xfrm>
          <a:prstGeom prst="rect">
            <a:avLst/>
          </a:prstGeom>
        </p:spPr>
        <p:txBody>
          <a:bodyPr/>
          <a:lstStyle/>
          <a:p>
            <a:pPr marL="0" indent="0">
              <a:spcBef>
                <a:spcPts val="300"/>
              </a:spcBef>
              <a:buSzTx/>
              <a:buFontTx/>
              <a:buNone/>
              <a:defRPr sz="1400"/>
            </a:pPr>
            <a:endParaRP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2942807696"/>
      </p:ext>
    </p:extLst>
  </p:cSld>
  <p:clrMapOvr>
    <a:masterClrMapping/>
  </p:clrMapOvr>
  <p:transition spd="med"/>
</p:sldLayout>
</file>

<file path=ppt/slideLayouts/slideLayout66.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Title Text"/>
          <p:cNvSpPr txBox="1">
            <a:spLocks noGrp="1"/>
          </p:cNvSpPr>
          <p:nvPr>
            <p:ph type="title"/>
          </p:nvPr>
        </p:nvSpPr>
        <p:spPr>
          <a:xfrm>
            <a:off x="1792288" y="4800600"/>
            <a:ext cx="5486401" cy="566738"/>
          </a:xfrm>
          <a:prstGeom prst="rect">
            <a:avLst/>
          </a:prstGeom>
        </p:spPr>
        <p:txBody>
          <a:bodyPr anchor="b"/>
          <a:lstStyle>
            <a:lvl1pPr algn="l">
              <a:defRPr sz="2000" b="1"/>
            </a:lvl1pPr>
          </a:lstStyle>
          <a:p>
            <a:r>
              <a:t>Title Text</a:t>
            </a:r>
          </a:p>
        </p:txBody>
      </p:sp>
      <p:sp>
        <p:nvSpPr>
          <p:cNvPr id="83" name="Picture Placeholder 2"/>
          <p:cNvSpPr>
            <a:spLocks noGrp="1"/>
          </p:cNvSpPr>
          <p:nvPr>
            <p:ph type="pic" sz="half" idx="13"/>
          </p:nvPr>
        </p:nvSpPr>
        <p:spPr>
          <a:xfrm>
            <a:off x="1792288" y="612775"/>
            <a:ext cx="5486401" cy="4114800"/>
          </a:xfrm>
          <a:prstGeom prst="rect">
            <a:avLst/>
          </a:prstGeom>
        </p:spPr>
        <p:txBody>
          <a:bodyPr lIns="91439" rIns="91439">
            <a:noAutofit/>
          </a:bodyPr>
          <a:lstStyle/>
          <a:p>
            <a:endParaRPr/>
          </a:p>
        </p:txBody>
      </p:sp>
      <p:sp>
        <p:nvSpPr>
          <p:cNvPr id="84" name="Body Level One…"/>
          <p:cNvSpPr txBox="1">
            <a:spLocks noGrp="1"/>
          </p:cNvSpPr>
          <p:nvPr>
            <p:ph type="body" sz="quarter" idx="1"/>
          </p:nvPr>
        </p:nvSpPr>
        <p:spPr>
          <a:xfrm>
            <a:off x="1792288" y="5367337"/>
            <a:ext cx="5486401" cy="804863"/>
          </a:xfrm>
          <a:prstGeom prst="rect">
            <a:avLst/>
          </a:prstGeom>
        </p:spPr>
        <p:txBody>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85"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2565642250"/>
      </p:ext>
    </p:extLst>
  </p:cSld>
  <p:clrMapOvr>
    <a:masterClrMapping/>
  </p:clrMapOvr>
  <p:transition spd="med"/>
</p:sldLayout>
</file>

<file path=ppt/slideLayouts/slideLayout67.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92" name="Title Text"/>
          <p:cNvSpPr txBox="1">
            <a:spLocks noGrp="1"/>
          </p:cNvSpPr>
          <p:nvPr>
            <p:ph type="title"/>
          </p:nvPr>
        </p:nvSpPr>
        <p:spPr>
          <a:prstGeom prst="rect">
            <a:avLst/>
          </a:prstGeom>
        </p:spPr>
        <p:txBody>
          <a:bodyPr/>
          <a:lstStyle/>
          <a:p>
            <a:r>
              <a:t>Title Text</a:t>
            </a:r>
          </a:p>
        </p:txBody>
      </p:sp>
      <p:sp>
        <p:nvSpPr>
          <p:cNvPr id="9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94"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472423383"/>
      </p:ext>
    </p:extLst>
  </p:cSld>
  <p:clrMapOvr>
    <a:masterClrMapping/>
  </p:clrMapOvr>
  <p:transition spd="med"/>
</p:sldLayout>
</file>

<file path=ppt/slideLayouts/slideLayout68.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101" name="Title Text"/>
          <p:cNvSpPr txBox="1">
            <a:spLocks noGrp="1"/>
          </p:cNvSpPr>
          <p:nvPr>
            <p:ph type="title"/>
          </p:nvPr>
        </p:nvSpPr>
        <p:spPr>
          <a:xfrm>
            <a:off x="6629400" y="274638"/>
            <a:ext cx="2057400" cy="5851526"/>
          </a:xfrm>
          <a:prstGeom prst="rect">
            <a:avLst/>
          </a:prstGeom>
        </p:spPr>
        <p:txBody>
          <a:bodyPr/>
          <a:lstStyle/>
          <a:p>
            <a:r>
              <a:t>Title Text</a:t>
            </a:r>
          </a:p>
        </p:txBody>
      </p:sp>
      <p:sp>
        <p:nvSpPr>
          <p:cNvPr id="102" name="Body Level One…"/>
          <p:cNvSpPr txBox="1">
            <a:spLocks noGrp="1"/>
          </p:cNvSpPr>
          <p:nvPr>
            <p:ph type="body" idx="1"/>
          </p:nvPr>
        </p:nvSpPr>
        <p:spPr>
          <a:xfrm>
            <a:off x="457200" y="274638"/>
            <a:ext cx="6019800" cy="5851526"/>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3411999745"/>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ZA" dirty="0">
              <a:solidFill>
                <a:srgbClr val="775F55"/>
              </a:solidFill>
            </a:endParaRPr>
          </a:p>
        </p:txBody>
      </p:sp>
      <p:sp>
        <p:nvSpPr>
          <p:cNvPr id="3" name="Footer Placeholder 2"/>
          <p:cNvSpPr>
            <a:spLocks noGrp="1"/>
          </p:cNvSpPr>
          <p:nvPr>
            <p:ph type="ftr" sz="quarter" idx="11"/>
          </p:nvPr>
        </p:nvSpPr>
        <p:spPr/>
        <p:txBody>
          <a:bodyPr/>
          <a:lstStyle/>
          <a:p>
            <a:endParaRPr lang="en-ZA" dirty="0">
              <a:solidFill>
                <a:srgbClr val="775F55"/>
              </a:solidFill>
            </a:endParaRP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655E92F2-1CC3-4373-AD25-EF3C975449DC}" type="slidenum">
              <a:rPr lang="en-ZA" smtClean="0">
                <a:solidFill>
                  <a:srgbClr val="775F55"/>
                </a:solidFill>
              </a:rPr>
              <a:pPr/>
              <a:t>‹#›</a:t>
            </a:fld>
            <a:endParaRPr lang="en-ZA" dirty="0">
              <a:solidFill>
                <a:srgbClr val="775F55"/>
              </a:solidFill>
            </a:endParaRPr>
          </a:p>
        </p:txBody>
      </p:sp>
    </p:spTree>
    <p:extLst>
      <p:ext uri="{BB962C8B-B14F-4D97-AF65-F5344CB8AC3E}">
        <p14:creationId xmlns:p14="http://schemas.microsoft.com/office/powerpoint/2010/main" val="2224364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endParaRPr lang="en-ZA" dirty="0">
              <a:solidFill>
                <a:srgbClr val="775F55"/>
              </a:solidFill>
            </a:endParaRPr>
          </a:p>
        </p:txBody>
      </p:sp>
      <p:sp>
        <p:nvSpPr>
          <p:cNvPr id="6" name="Footer Placeholder 5"/>
          <p:cNvSpPr>
            <a:spLocks noGrp="1"/>
          </p:cNvSpPr>
          <p:nvPr>
            <p:ph type="ftr" sz="quarter" idx="11"/>
          </p:nvPr>
        </p:nvSpPr>
        <p:spPr/>
        <p:txBody>
          <a:bodyPr/>
          <a:lstStyle/>
          <a:p>
            <a:endParaRPr lang="en-ZA" dirty="0">
              <a:solidFill>
                <a:srgbClr val="775F55"/>
              </a:solidFill>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655E92F2-1CC3-4373-AD25-EF3C975449DC}" type="slidenum">
              <a:rPr lang="en-ZA" smtClean="0"/>
              <a:pPr/>
              <a:t>‹#›</a:t>
            </a:fld>
            <a:endParaRPr lang="en-ZA"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1930897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2" name="Date Placeholder 11"/>
          <p:cNvSpPr>
            <a:spLocks noGrp="1"/>
          </p:cNvSpPr>
          <p:nvPr>
            <p:ph type="dt" sz="half" idx="10"/>
          </p:nvPr>
        </p:nvSpPr>
        <p:spPr>
          <a:xfrm>
            <a:off x="6248400" y="6248400"/>
            <a:ext cx="2667000" cy="365125"/>
          </a:xfrm>
        </p:spPr>
        <p:txBody>
          <a:bodyPr rtlCol="0"/>
          <a:lstStyle/>
          <a:p>
            <a:endParaRPr lang="en-ZA" dirty="0">
              <a:solidFill>
                <a:srgbClr val="775F55"/>
              </a:solidFill>
            </a:endParaRP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655E92F2-1CC3-4373-AD25-EF3C975449DC}" type="slidenum">
              <a:rPr lang="en-ZA" smtClean="0"/>
              <a:pPr/>
              <a:t>‹#›</a:t>
            </a:fld>
            <a:endParaRPr lang="en-ZA" dirty="0"/>
          </a:p>
        </p:txBody>
      </p:sp>
      <p:sp>
        <p:nvSpPr>
          <p:cNvPr id="14" name="Footer Placeholder 13"/>
          <p:cNvSpPr>
            <a:spLocks noGrp="1"/>
          </p:cNvSpPr>
          <p:nvPr>
            <p:ph type="ftr" sz="quarter" idx="12"/>
          </p:nvPr>
        </p:nvSpPr>
        <p:spPr>
          <a:xfrm>
            <a:off x="1600200" y="6248206"/>
            <a:ext cx="4572000" cy="365125"/>
          </a:xfrm>
        </p:spPr>
        <p:txBody>
          <a:bodyPr rtlCol="0"/>
          <a:lstStyle/>
          <a:p>
            <a:endParaRPr lang="en-ZA" dirty="0">
              <a:solidFill>
                <a:srgbClr val="775F55"/>
              </a:solidFill>
            </a:endParaRP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dirty="0" smtClean="0"/>
              <a:t>Click icon to add picture</a:t>
            </a:r>
            <a:endParaRPr kumimoji="0" lang="en-US" dirty="0"/>
          </a:p>
        </p:txBody>
      </p:sp>
    </p:spTree>
    <p:extLst>
      <p:ext uri="{BB962C8B-B14F-4D97-AF65-F5344CB8AC3E}">
        <p14:creationId xmlns:p14="http://schemas.microsoft.com/office/powerpoint/2010/main" val="1722187732"/>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5.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4.png"/><Relationship Id="rId5" Type="http://schemas.openxmlformats.org/officeDocument/2006/relationships/slideLayout" Target="../slideLayouts/slideLayout16.xml"/><Relationship Id="rId10" Type="http://schemas.openxmlformats.org/officeDocument/2006/relationships/image" Target="../media/image3.png"/><Relationship Id="rId4" Type="http://schemas.openxmlformats.org/officeDocument/2006/relationships/slideLayout" Target="../slideLayouts/slideLayout15.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13" Type="http://schemas.openxmlformats.org/officeDocument/2006/relationships/image" Target="../media/image4.png"/><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image" Target="../media/image3.png"/><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theme" Target="../theme/theme3.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 Id="rId14" Type="http://schemas.openxmlformats.org/officeDocument/2006/relationships/image" Target="../media/image5.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7.xml"/><Relationship Id="rId13" Type="http://schemas.openxmlformats.org/officeDocument/2006/relationships/image" Target="../media/image4.png"/><Relationship Id="rId3" Type="http://schemas.openxmlformats.org/officeDocument/2006/relationships/slideLayout" Target="../slideLayouts/slideLayout32.xml"/><Relationship Id="rId7" Type="http://schemas.openxmlformats.org/officeDocument/2006/relationships/slideLayout" Target="../slideLayouts/slideLayout36.xml"/><Relationship Id="rId12" Type="http://schemas.openxmlformats.org/officeDocument/2006/relationships/image" Target="../media/image3.png"/><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theme" Target="../theme/theme4.xml"/><Relationship Id="rId5" Type="http://schemas.openxmlformats.org/officeDocument/2006/relationships/slideLayout" Target="../slideLayouts/slideLayout34.xml"/><Relationship Id="rId10" Type="http://schemas.openxmlformats.org/officeDocument/2006/relationships/slideLayout" Target="../slideLayouts/slideLayout39.xml"/><Relationship Id="rId4" Type="http://schemas.openxmlformats.org/officeDocument/2006/relationships/slideLayout" Target="../slideLayouts/slideLayout33.xml"/><Relationship Id="rId9" Type="http://schemas.openxmlformats.org/officeDocument/2006/relationships/slideLayout" Target="../slideLayouts/slideLayout38.xml"/><Relationship Id="rId14" Type="http://schemas.openxmlformats.org/officeDocument/2006/relationships/image" Target="../media/image5.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7.xml"/><Relationship Id="rId13" Type="http://schemas.openxmlformats.org/officeDocument/2006/relationships/image" Target="../media/image4.png"/><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image" Target="../media/image3.png"/><Relationship Id="rId2" Type="http://schemas.openxmlformats.org/officeDocument/2006/relationships/slideLayout" Target="../slideLayouts/slideLayout41.xml"/><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theme" Target="../theme/theme5.xml"/><Relationship Id="rId5" Type="http://schemas.openxmlformats.org/officeDocument/2006/relationships/slideLayout" Target="../slideLayouts/slideLayout44.xml"/><Relationship Id="rId10" Type="http://schemas.openxmlformats.org/officeDocument/2006/relationships/slideLayout" Target="../slideLayouts/slideLayout49.xml"/><Relationship Id="rId4" Type="http://schemas.openxmlformats.org/officeDocument/2006/relationships/slideLayout" Target="../slideLayouts/slideLayout43.xml"/><Relationship Id="rId9" Type="http://schemas.openxmlformats.org/officeDocument/2006/relationships/slideLayout" Target="../slideLayouts/slideLayout48.xml"/><Relationship Id="rId14" Type="http://schemas.openxmlformats.org/officeDocument/2006/relationships/image" Target="../media/image5.pn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57.xml"/><Relationship Id="rId13" Type="http://schemas.openxmlformats.org/officeDocument/2006/relationships/image" Target="../media/image4.png"/><Relationship Id="rId3" Type="http://schemas.openxmlformats.org/officeDocument/2006/relationships/slideLayout" Target="../slideLayouts/slideLayout52.xml"/><Relationship Id="rId7" Type="http://schemas.openxmlformats.org/officeDocument/2006/relationships/slideLayout" Target="../slideLayouts/slideLayout56.xml"/><Relationship Id="rId12" Type="http://schemas.openxmlformats.org/officeDocument/2006/relationships/image" Target="../media/image3.png"/><Relationship Id="rId2" Type="http://schemas.openxmlformats.org/officeDocument/2006/relationships/slideLayout" Target="../slideLayouts/slideLayout51.xml"/><Relationship Id="rId1" Type="http://schemas.openxmlformats.org/officeDocument/2006/relationships/slideLayout" Target="../slideLayouts/slideLayout50.xml"/><Relationship Id="rId6" Type="http://schemas.openxmlformats.org/officeDocument/2006/relationships/slideLayout" Target="../slideLayouts/slideLayout55.xml"/><Relationship Id="rId11" Type="http://schemas.openxmlformats.org/officeDocument/2006/relationships/theme" Target="../theme/theme6.xml"/><Relationship Id="rId5" Type="http://schemas.openxmlformats.org/officeDocument/2006/relationships/slideLayout" Target="../slideLayouts/slideLayout54.xml"/><Relationship Id="rId10" Type="http://schemas.openxmlformats.org/officeDocument/2006/relationships/slideLayout" Target="../slideLayouts/slideLayout59.xml"/><Relationship Id="rId4" Type="http://schemas.openxmlformats.org/officeDocument/2006/relationships/slideLayout" Target="../slideLayouts/slideLayout53.xml"/><Relationship Id="rId9" Type="http://schemas.openxmlformats.org/officeDocument/2006/relationships/slideLayout" Target="../slideLayouts/slideLayout58.xml"/><Relationship Id="rId14" Type="http://schemas.openxmlformats.org/officeDocument/2006/relationships/image" Target="../media/image5.png"/></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67.xml"/><Relationship Id="rId13" Type="http://schemas.openxmlformats.org/officeDocument/2006/relationships/image" Target="../media/image5.png"/><Relationship Id="rId3" Type="http://schemas.openxmlformats.org/officeDocument/2006/relationships/slideLayout" Target="../slideLayouts/slideLayout62.xml"/><Relationship Id="rId7" Type="http://schemas.openxmlformats.org/officeDocument/2006/relationships/slideLayout" Target="../slideLayouts/slideLayout66.xml"/><Relationship Id="rId12" Type="http://schemas.openxmlformats.org/officeDocument/2006/relationships/image" Target="../media/image4.png"/><Relationship Id="rId2" Type="http://schemas.openxmlformats.org/officeDocument/2006/relationships/slideLayout" Target="../slideLayouts/slideLayout61.xml"/><Relationship Id="rId1" Type="http://schemas.openxmlformats.org/officeDocument/2006/relationships/slideLayout" Target="../slideLayouts/slideLayout60.xml"/><Relationship Id="rId6" Type="http://schemas.openxmlformats.org/officeDocument/2006/relationships/slideLayout" Target="../slideLayouts/slideLayout65.xml"/><Relationship Id="rId11" Type="http://schemas.openxmlformats.org/officeDocument/2006/relationships/image" Target="../media/image3.png"/><Relationship Id="rId5" Type="http://schemas.openxmlformats.org/officeDocument/2006/relationships/slideLayout" Target="../slideLayouts/slideLayout64.xml"/><Relationship Id="rId10" Type="http://schemas.openxmlformats.org/officeDocument/2006/relationships/theme" Target="../theme/theme7.xml"/><Relationship Id="rId4" Type="http://schemas.openxmlformats.org/officeDocument/2006/relationships/slideLayout" Target="../slideLayouts/slideLayout63.xml"/><Relationship Id="rId9" Type="http://schemas.openxmlformats.org/officeDocument/2006/relationships/slideLayout" Target="../slideLayouts/slideLayout6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endParaRPr lang="en-ZA" dirty="0">
              <a:solidFill>
                <a:srgbClr val="775F55"/>
              </a:solidFill>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ZA" dirty="0">
              <a:solidFill>
                <a:srgbClr val="775F55"/>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655E92F2-1CC3-4373-AD25-EF3C975449DC}" type="slidenum">
              <a:rPr lang="en-ZA" smtClean="0"/>
              <a:pPr/>
              <a:t>‹#›</a:t>
            </a:fld>
            <a:endParaRPr lang="en-ZA" dirty="0"/>
          </a:p>
        </p:txBody>
      </p:sp>
    </p:spTree>
    <p:extLst>
      <p:ext uri="{BB962C8B-B14F-4D97-AF65-F5344CB8AC3E}">
        <p14:creationId xmlns:p14="http://schemas.microsoft.com/office/powerpoint/2010/main" val="141679589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457200" y="274638"/>
            <a:ext cx="8229600" cy="1143001"/>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normAutofit/>
          </a:bodyPr>
          <a:lstStyle/>
          <a:p>
            <a:r>
              <a:rPr dirty="0"/>
              <a:t>Title Text</a:t>
            </a:r>
          </a:p>
        </p:txBody>
      </p:sp>
      <p:sp>
        <p:nvSpPr>
          <p:cNvPr id="3" name="Body Level One…"/>
          <p:cNvSpPr txBox="1">
            <a:spLocks noGrp="1"/>
          </p:cNvSpPr>
          <p:nvPr>
            <p:ph type="body" idx="1"/>
          </p:nvPr>
        </p:nvSpPr>
        <p:spPr>
          <a:xfrm>
            <a:off x="325209" y="1692277"/>
            <a:ext cx="8229600" cy="4525963"/>
          </a:xfrm>
          <a:prstGeom prst="rect">
            <a:avLst/>
          </a:prstGeom>
          <a:ln w="12700">
            <a:miter lim="400000"/>
          </a:ln>
          <a:extLst>
            <a:ext uri="{C572A759-6A51-4108-AA02-DFA0A04FC94B}">
              <ma14:wrappingTextBoxFlag xmlns="" xmlns:ma14="http://schemas.microsoft.com/office/mac/drawingml/2011/main" val="1"/>
            </a:ext>
          </a:extLst>
        </p:spPr>
        <p:txBody>
          <a:bodyPr lIns="45719" rIns="45719">
            <a:normAutofit/>
          </a:body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4" name="Slide Number"/>
          <p:cNvSpPr txBox="1">
            <a:spLocks noGrp="1"/>
          </p:cNvSpPr>
          <p:nvPr>
            <p:ph type="sldNum" sz="quarter" idx="2"/>
          </p:nvPr>
        </p:nvSpPr>
        <p:spPr>
          <a:xfrm>
            <a:off x="8422818" y="6404292"/>
            <a:ext cx="263983" cy="269241"/>
          </a:xfrm>
          <a:prstGeom prst="rect">
            <a:avLst/>
          </a:prstGeom>
          <a:ln w="12700">
            <a:miter lim="400000"/>
          </a:ln>
        </p:spPr>
        <p:txBody>
          <a:bodyPr wrap="none" lIns="45719" rIns="45719" anchor="ctr">
            <a:spAutoFit/>
          </a:bodyPr>
          <a:lstStyle>
            <a:lvl1pPr algn="r">
              <a:defRPr sz="1200">
                <a:solidFill>
                  <a:srgbClr val="888888"/>
                </a:solidFill>
              </a:defRPr>
            </a:lvl1pPr>
          </a:lstStyle>
          <a:p>
            <a:pPr hangingPunct="0"/>
            <a:fld id="{86CB4B4D-7CA3-9044-876B-883B54F8677D}" type="slidenum">
              <a:rPr kern="0">
                <a:sym typeface="Calibri"/>
              </a:rPr>
              <a:pPr hangingPunct="0"/>
              <a:t>‹#›</a:t>
            </a:fld>
            <a:endParaRPr kern="0" dirty="0">
              <a:sym typeface="Calibri"/>
            </a:endParaRPr>
          </a:p>
        </p:txBody>
      </p:sp>
      <p:pic>
        <p:nvPicPr>
          <p:cNvPr id="5" name="Picture 4"/>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0" y="0"/>
            <a:ext cx="1429175" cy="800934"/>
          </a:xfrm>
          <a:prstGeom prst="rect">
            <a:avLst/>
          </a:prstGeom>
        </p:spPr>
      </p:pic>
      <p:pic>
        <p:nvPicPr>
          <p:cNvPr id="6" name="Picture 5"/>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rot="10800000">
            <a:off x="7889202" y="6154090"/>
            <a:ext cx="1254797" cy="703910"/>
          </a:xfrm>
          <a:prstGeom prst="rect">
            <a:avLst/>
          </a:prstGeom>
        </p:spPr>
      </p:pic>
      <p:pic>
        <p:nvPicPr>
          <p:cNvPr id="8" name="Picture 7"/>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4951524" y="6616402"/>
            <a:ext cx="3084843" cy="371888"/>
          </a:xfrm>
          <a:prstGeom prst="rect">
            <a:avLst/>
          </a:prstGeom>
        </p:spPr>
      </p:pic>
    </p:spTree>
    <p:extLst>
      <p:ext uri="{BB962C8B-B14F-4D97-AF65-F5344CB8AC3E}">
        <p14:creationId xmlns:p14="http://schemas.microsoft.com/office/powerpoint/2010/main" val="2918760458"/>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1" r:id="rId4"/>
    <p:sldLayoutId id="2147483692" r:id="rId5"/>
    <p:sldLayoutId id="2147483693" r:id="rId6"/>
    <p:sldLayoutId id="2147483694" r:id="rId7"/>
    <p:sldLayoutId id="2147483695" r:id="rId8"/>
  </p:sldLayoutIdLst>
  <p:transition spd="med"/>
  <p:hf hdr="0" ftr="0" dt="0"/>
  <p:txStyles>
    <p:titleStyle>
      <a:lvl1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1pPr>
      <a:lvl2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2pPr>
      <a:lvl3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3pPr>
      <a:lvl4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4pPr>
      <a:lvl5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5pPr>
      <a:lvl6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6pPr>
      <a:lvl7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7pPr>
      <a:lvl8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8pPr>
      <a:lvl9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9pPr>
    </p:titleStyle>
    <p:bodyStyle>
      <a:lvl1pPr marL="342900" marR="0" indent="-3429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1pPr>
      <a:lvl2pPr marL="783771" marR="0" indent="-326571"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2pPr>
      <a:lvl3pPr marL="1219200" marR="0" indent="-3048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3pPr>
      <a:lvl4pPr marL="17373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4pPr>
      <a:lvl5pPr marL="21945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5pPr>
      <a:lvl6pPr marL="26517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6pPr>
      <a:lvl7pPr marL="31089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7pPr>
      <a:lvl8pPr marL="35661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8pPr>
      <a:lvl9pPr marL="40233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457200" y="274638"/>
            <a:ext cx="8229600" cy="1143001"/>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normAutofit/>
          </a:bodyPr>
          <a:lstStyle/>
          <a:p>
            <a:r>
              <a:rPr dirty="0"/>
              <a:t>Title Text</a:t>
            </a:r>
          </a:p>
        </p:txBody>
      </p:sp>
      <p:sp>
        <p:nvSpPr>
          <p:cNvPr id="3" name="Body Level One…"/>
          <p:cNvSpPr txBox="1">
            <a:spLocks noGrp="1"/>
          </p:cNvSpPr>
          <p:nvPr>
            <p:ph type="body" idx="1"/>
          </p:nvPr>
        </p:nvSpPr>
        <p:spPr>
          <a:xfrm>
            <a:off x="325209" y="1692277"/>
            <a:ext cx="8229600" cy="4525963"/>
          </a:xfrm>
          <a:prstGeom prst="rect">
            <a:avLst/>
          </a:prstGeom>
          <a:ln w="12700">
            <a:miter lim="400000"/>
          </a:ln>
          <a:extLst>
            <a:ext uri="{C572A759-6A51-4108-AA02-DFA0A04FC94B}">
              <ma14:wrappingTextBoxFlag xmlns="" xmlns:ma14="http://schemas.microsoft.com/office/mac/drawingml/2011/main" val="1"/>
            </a:ext>
          </a:extLst>
        </p:spPr>
        <p:txBody>
          <a:bodyPr lIns="45719" rIns="45719">
            <a:normAutofit/>
          </a:body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4" name="Slide Number"/>
          <p:cNvSpPr txBox="1">
            <a:spLocks noGrp="1"/>
          </p:cNvSpPr>
          <p:nvPr>
            <p:ph type="sldNum" sz="quarter" idx="2"/>
          </p:nvPr>
        </p:nvSpPr>
        <p:spPr>
          <a:xfrm>
            <a:off x="8422818" y="6404292"/>
            <a:ext cx="263983" cy="269241"/>
          </a:xfrm>
          <a:prstGeom prst="rect">
            <a:avLst/>
          </a:prstGeom>
          <a:ln w="12700">
            <a:miter lim="400000"/>
          </a:ln>
        </p:spPr>
        <p:txBody>
          <a:bodyPr wrap="none" lIns="45719" rIns="45719" anchor="ctr">
            <a:spAutoFit/>
          </a:bodyPr>
          <a:lstStyle>
            <a:lvl1pPr algn="r">
              <a:defRPr sz="1200">
                <a:solidFill>
                  <a:srgbClr val="888888"/>
                </a:solidFill>
              </a:defRPr>
            </a:lvl1pPr>
          </a:lstStyle>
          <a:p>
            <a:pPr hangingPunct="0"/>
            <a:fld id="{86CB4B4D-7CA3-9044-876B-883B54F8677D}" type="slidenum">
              <a:rPr kern="0">
                <a:sym typeface="Calibri"/>
              </a:rPr>
              <a:pPr hangingPunct="0"/>
              <a:t>‹#›</a:t>
            </a:fld>
            <a:endParaRPr kern="0" dirty="0">
              <a:sym typeface="Calibri"/>
            </a:endParaRPr>
          </a:p>
        </p:txBody>
      </p:sp>
      <p:pic>
        <p:nvPicPr>
          <p:cNvPr id="5" name="Picture 4"/>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0" y="0"/>
            <a:ext cx="1429175" cy="800934"/>
          </a:xfrm>
          <a:prstGeom prst="rect">
            <a:avLst/>
          </a:prstGeom>
        </p:spPr>
      </p:pic>
      <p:pic>
        <p:nvPicPr>
          <p:cNvPr id="6" name="Picture 5"/>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rot="10800000">
            <a:off x="7889202" y="6154090"/>
            <a:ext cx="1254797" cy="703910"/>
          </a:xfrm>
          <a:prstGeom prst="rect">
            <a:avLst/>
          </a:prstGeom>
        </p:spPr>
      </p:pic>
      <p:pic>
        <p:nvPicPr>
          <p:cNvPr id="8" name="Picture 7"/>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4951524" y="6616402"/>
            <a:ext cx="3084843" cy="371888"/>
          </a:xfrm>
          <a:prstGeom prst="rect">
            <a:avLst/>
          </a:prstGeom>
        </p:spPr>
      </p:pic>
    </p:spTree>
    <p:extLst>
      <p:ext uri="{BB962C8B-B14F-4D97-AF65-F5344CB8AC3E}">
        <p14:creationId xmlns:p14="http://schemas.microsoft.com/office/powerpoint/2010/main" val="3700741544"/>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Lst>
  <p:transition spd="med"/>
  <p:hf hdr="0" ftr="0" dt="0"/>
  <p:txStyles>
    <p:titleStyle>
      <a:lvl1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1pPr>
      <a:lvl2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2pPr>
      <a:lvl3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3pPr>
      <a:lvl4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4pPr>
      <a:lvl5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5pPr>
      <a:lvl6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6pPr>
      <a:lvl7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7pPr>
      <a:lvl8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8pPr>
      <a:lvl9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9pPr>
    </p:titleStyle>
    <p:bodyStyle>
      <a:lvl1pPr marL="342900" marR="0" indent="-3429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1pPr>
      <a:lvl2pPr marL="783771" marR="0" indent="-326571"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2pPr>
      <a:lvl3pPr marL="1219200" marR="0" indent="-3048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3pPr>
      <a:lvl4pPr marL="17373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4pPr>
      <a:lvl5pPr marL="21945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5pPr>
      <a:lvl6pPr marL="26517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6pPr>
      <a:lvl7pPr marL="31089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7pPr>
      <a:lvl8pPr marL="35661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8pPr>
      <a:lvl9pPr marL="40233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457200" y="274638"/>
            <a:ext cx="8229600" cy="1143001"/>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normAutofit/>
          </a:bodyPr>
          <a:lstStyle/>
          <a:p>
            <a:r>
              <a:rPr dirty="0"/>
              <a:t>Title Text</a:t>
            </a:r>
          </a:p>
        </p:txBody>
      </p:sp>
      <p:sp>
        <p:nvSpPr>
          <p:cNvPr id="3" name="Body Level One…"/>
          <p:cNvSpPr txBox="1">
            <a:spLocks noGrp="1"/>
          </p:cNvSpPr>
          <p:nvPr>
            <p:ph type="body" idx="1"/>
          </p:nvPr>
        </p:nvSpPr>
        <p:spPr>
          <a:xfrm>
            <a:off x="325209" y="1692277"/>
            <a:ext cx="8229600" cy="4525963"/>
          </a:xfrm>
          <a:prstGeom prst="rect">
            <a:avLst/>
          </a:prstGeom>
          <a:ln w="12700">
            <a:miter lim="400000"/>
          </a:ln>
          <a:extLst>
            <a:ext uri="{C572A759-6A51-4108-AA02-DFA0A04FC94B}">
              <ma14:wrappingTextBoxFlag xmlns="" xmlns:ma14="http://schemas.microsoft.com/office/mac/drawingml/2011/main" val="1"/>
            </a:ext>
          </a:extLst>
        </p:spPr>
        <p:txBody>
          <a:bodyPr lIns="45719" rIns="45719">
            <a:normAutofit/>
          </a:body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4" name="Slide Number"/>
          <p:cNvSpPr txBox="1">
            <a:spLocks noGrp="1"/>
          </p:cNvSpPr>
          <p:nvPr>
            <p:ph type="sldNum" sz="quarter" idx="2"/>
          </p:nvPr>
        </p:nvSpPr>
        <p:spPr>
          <a:xfrm>
            <a:off x="8422818" y="6404292"/>
            <a:ext cx="263983" cy="269241"/>
          </a:xfrm>
          <a:prstGeom prst="rect">
            <a:avLst/>
          </a:prstGeom>
          <a:ln w="12700">
            <a:miter lim="400000"/>
          </a:ln>
        </p:spPr>
        <p:txBody>
          <a:bodyPr wrap="none" lIns="45719" rIns="45719" anchor="ctr">
            <a:spAutoFit/>
          </a:bodyPr>
          <a:lstStyle>
            <a:lvl1pPr algn="r">
              <a:defRPr sz="1200">
                <a:solidFill>
                  <a:srgbClr val="888888"/>
                </a:solidFill>
              </a:defRPr>
            </a:lvl1pPr>
          </a:lstStyle>
          <a:p>
            <a:pPr hangingPunct="0"/>
            <a:fld id="{86CB4B4D-7CA3-9044-876B-883B54F8677D}" type="slidenum">
              <a:rPr kern="0">
                <a:sym typeface="Calibri"/>
              </a:rPr>
              <a:pPr hangingPunct="0"/>
              <a:t>‹#›</a:t>
            </a:fld>
            <a:endParaRPr kern="0">
              <a:sym typeface="Calibri"/>
            </a:endParaRPr>
          </a:p>
        </p:txBody>
      </p:sp>
      <p:pic>
        <p:nvPicPr>
          <p:cNvPr id="5" name="Picture 4"/>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0" y="0"/>
            <a:ext cx="1429175" cy="800934"/>
          </a:xfrm>
          <a:prstGeom prst="rect">
            <a:avLst/>
          </a:prstGeom>
        </p:spPr>
      </p:pic>
      <p:pic>
        <p:nvPicPr>
          <p:cNvPr id="6" name="Picture 5"/>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rot="10800000">
            <a:off x="7889202" y="6154090"/>
            <a:ext cx="1254797" cy="703910"/>
          </a:xfrm>
          <a:prstGeom prst="rect">
            <a:avLst/>
          </a:prstGeom>
        </p:spPr>
      </p:pic>
      <p:pic>
        <p:nvPicPr>
          <p:cNvPr id="8" name="Picture 7"/>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4951524" y="6616402"/>
            <a:ext cx="3084843" cy="371888"/>
          </a:xfrm>
          <a:prstGeom prst="rect">
            <a:avLst/>
          </a:prstGeom>
        </p:spPr>
      </p:pic>
    </p:spTree>
    <p:extLst>
      <p:ext uri="{BB962C8B-B14F-4D97-AF65-F5344CB8AC3E}">
        <p14:creationId xmlns:p14="http://schemas.microsoft.com/office/powerpoint/2010/main" val="984387133"/>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Lst>
  <p:transition spd="med"/>
  <p:hf hdr="0" dt="0"/>
  <p:txStyles>
    <p:titleStyle>
      <a:lvl1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1pPr>
      <a:lvl2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2pPr>
      <a:lvl3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3pPr>
      <a:lvl4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4pPr>
      <a:lvl5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5pPr>
      <a:lvl6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6pPr>
      <a:lvl7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7pPr>
      <a:lvl8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8pPr>
      <a:lvl9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9pPr>
    </p:titleStyle>
    <p:bodyStyle>
      <a:lvl1pPr marL="342900" marR="0" indent="-3429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1pPr>
      <a:lvl2pPr marL="783771" marR="0" indent="-326571"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2pPr>
      <a:lvl3pPr marL="1219200" marR="0" indent="-3048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3pPr>
      <a:lvl4pPr marL="17373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4pPr>
      <a:lvl5pPr marL="21945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5pPr>
      <a:lvl6pPr marL="26517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6pPr>
      <a:lvl7pPr marL="31089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7pPr>
      <a:lvl8pPr marL="35661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8pPr>
      <a:lvl9pPr marL="40233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457200" y="274638"/>
            <a:ext cx="8229600" cy="1143001"/>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normAutofit/>
          </a:bodyPr>
          <a:lstStyle/>
          <a:p>
            <a:r>
              <a:rPr dirty="0"/>
              <a:t>Title Text</a:t>
            </a:r>
          </a:p>
        </p:txBody>
      </p:sp>
      <p:sp>
        <p:nvSpPr>
          <p:cNvPr id="3" name="Body Level One…"/>
          <p:cNvSpPr txBox="1">
            <a:spLocks noGrp="1"/>
          </p:cNvSpPr>
          <p:nvPr>
            <p:ph type="body" idx="1"/>
          </p:nvPr>
        </p:nvSpPr>
        <p:spPr>
          <a:xfrm>
            <a:off x="325209" y="1692277"/>
            <a:ext cx="8229600" cy="4525963"/>
          </a:xfrm>
          <a:prstGeom prst="rect">
            <a:avLst/>
          </a:prstGeom>
          <a:ln w="12700">
            <a:miter lim="400000"/>
          </a:ln>
          <a:extLst>
            <a:ext uri="{C572A759-6A51-4108-AA02-DFA0A04FC94B}">
              <ma14:wrappingTextBoxFlag xmlns="" xmlns:ma14="http://schemas.microsoft.com/office/mac/drawingml/2011/main" val="1"/>
            </a:ext>
          </a:extLst>
        </p:spPr>
        <p:txBody>
          <a:bodyPr lIns="45719" rIns="45719">
            <a:normAutofit/>
          </a:body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4" name="Slide Number"/>
          <p:cNvSpPr txBox="1">
            <a:spLocks noGrp="1"/>
          </p:cNvSpPr>
          <p:nvPr>
            <p:ph type="sldNum" sz="quarter" idx="2"/>
          </p:nvPr>
        </p:nvSpPr>
        <p:spPr>
          <a:xfrm>
            <a:off x="8422818" y="6404292"/>
            <a:ext cx="263983" cy="269241"/>
          </a:xfrm>
          <a:prstGeom prst="rect">
            <a:avLst/>
          </a:prstGeom>
          <a:ln w="12700">
            <a:miter lim="400000"/>
          </a:ln>
        </p:spPr>
        <p:txBody>
          <a:bodyPr wrap="none" lIns="45719" rIns="45719" anchor="ctr">
            <a:spAutoFit/>
          </a:bodyPr>
          <a:lstStyle>
            <a:lvl1pPr algn="r">
              <a:defRPr sz="1200">
                <a:solidFill>
                  <a:srgbClr val="888888"/>
                </a:solidFill>
              </a:defRPr>
            </a:lvl1pPr>
          </a:lstStyle>
          <a:p>
            <a:pPr hangingPunct="0"/>
            <a:fld id="{86CB4B4D-7CA3-9044-876B-883B54F8677D}" type="slidenum">
              <a:rPr kern="0">
                <a:sym typeface="Calibri"/>
              </a:rPr>
              <a:pPr hangingPunct="0"/>
              <a:t>‹#›</a:t>
            </a:fld>
            <a:endParaRPr kern="0">
              <a:sym typeface="Calibri"/>
            </a:endParaRPr>
          </a:p>
        </p:txBody>
      </p:sp>
      <p:pic>
        <p:nvPicPr>
          <p:cNvPr id="5" name="Picture 4"/>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0" y="0"/>
            <a:ext cx="1429175" cy="800934"/>
          </a:xfrm>
          <a:prstGeom prst="rect">
            <a:avLst/>
          </a:prstGeom>
        </p:spPr>
      </p:pic>
      <p:pic>
        <p:nvPicPr>
          <p:cNvPr id="6" name="Picture 5"/>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rot="10800000">
            <a:off x="7889202" y="6154090"/>
            <a:ext cx="1254797" cy="703910"/>
          </a:xfrm>
          <a:prstGeom prst="rect">
            <a:avLst/>
          </a:prstGeom>
        </p:spPr>
      </p:pic>
      <p:pic>
        <p:nvPicPr>
          <p:cNvPr id="8" name="Picture 7"/>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4951524" y="6616402"/>
            <a:ext cx="3084843" cy="371888"/>
          </a:xfrm>
          <a:prstGeom prst="rect">
            <a:avLst/>
          </a:prstGeom>
        </p:spPr>
      </p:pic>
    </p:spTree>
    <p:extLst>
      <p:ext uri="{BB962C8B-B14F-4D97-AF65-F5344CB8AC3E}">
        <p14:creationId xmlns:p14="http://schemas.microsoft.com/office/powerpoint/2010/main" val="2416347227"/>
      </p:ext>
    </p:extLst>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Lst>
  <p:transition spd="med"/>
  <p:hf hdr="0" dt="0"/>
  <p:txStyles>
    <p:titleStyle>
      <a:lvl1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1pPr>
      <a:lvl2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2pPr>
      <a:lvl3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3pPr>
      <a:lvl4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4pPr>
      <a:lvl5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5pPr>
      <a:lvl6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6pPr>
      <a:lvl7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7pPr>
      <a:lvl8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8pPr>
      <a:lvl9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9pPr>
    </p:titleStyle>
    <p:bodyStyle>
      <a:lvl1pPr marL="342900" marR="0" indent="-3429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1pPr>
      <a:lvl2pPr marL="783771" marR="0" indent="-326571"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2pPr>
      <a:lvl3pPr marL="1219200" marR="0" indent="-3048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3pPr>
      <a:lvl4pPr marL="17373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4pPr>
      <a:lvl5pPr marL="21945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5pPr>
      <a:lvl6pPr marL="26517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6pPr>
      <a:lvl7pPr marL="31089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7pPr>
      <a:lvl8pPr marL="35661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8pPr>
      <a:lvl9pPr marL="40233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457200" y="274638"/>
            <a:ext cx="8229600" cy="1143001"/>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normAutofit/>
          </a:bodyPr>
          <a:lstStyle/>
          <a:p>
            <a:r>
              <a:rPr dirty="0"/>
              <a:t>Title Text</a:t>
            </a:r>
          </a:p>
        </p:txBody>
      </p:sp>
      <p:sp>
        <p:nvSpPr>
          <p:cNvPr id="3" name="Body Level One…"/>
          <p:cNvSpPr txBox="1">
            <a:spLocks noGrp="1"/>
          </p:cNvSpPr>
          <p:nvPr>
            <p:ph type="body" idx="1"/>
          </p:nvPr>
        </p:nvSpPr>
        <p:spPr>
          <a:xfrm>
            <a:off x="325209" y="1692277"/>
            <a:ext cx="8229600" cy="4525963"/>
          </a:xfrm>
          <a:prstGeom prst="rect">
            <a:avLst/>
          </a:prstGeom>
          <a:ln w="12700">
            <a:miter lim="400000"/>
          </a:ln>
          <a:extLst>
            <a:ext uri="{C572A759-6A51-4108-AA02-DFA0A04FC94B}">
              <ma14:wrappingTextBoxFlag xmlns="" xmlns:ma14="http://schemas.microsoft.com/office/mac/drawingml/2011/main" val="1"/>
            </a:ext>
          </a:extLst>
        </p:spPr>
        <p:txBody>
          <a:bodyPr lIns="45719" rIns="45719">
            <a:normAutofit/>
          </a:body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4" name="Slide Number"/>
          <p:cNvSpPr txBox="1">
            <a:spLocks noGrp="1"/>
          </p:cNvSpPr>
          <p:nvPr>
            <p:ph type="sldNum" sz="quarter" idx="2"/>
          </p:nvPr>
        </p:nvSpPr>
        <p:spPr>
          <a:xfrm>
            <a:off x="8422818" y="6404292"/>
            <a:ext cx="263983" cy="269241"/>
          </a:xfrm>
          <a:prstGeom prst="rect">
            <a:avLst/>
          </a:prstGeom>
          <a:ln w="12700">
            <a:miter lim="400000"/>
          </a:ln>
        </p:spPr>
        <p:txBody>
          <a:bodyPr wrap="none" lIns="45719" rIns="45719" anchor="ctr">
            <a:spAutoFit/>
          </a:bodyPr>
          <a:lstStyle>
            <a:lvl1pPr algn="r">
              <a:defRPr sz="1200">
                <a:solidFill>
                  <a:srgbClr val="888888"/>
                </a:solidFill>
              </a:defRPr>
            </a:lvl1pPr>
          </a:lstStyle>
          <a:p>
            <a:pPr hangingPunct="0"/>
            <a:fld id="{86CB4B4D-7CA3-9044-876B-883B54F8677D}" type="slidenum">
              <a:rPr kern="0">
                <a:sym typeface="Calibri"/>
              </a:rPr>
              <a:pPr hangingPunct="0"/>
              <a:t>‹#›</a:t>
            </a:fld>
            <a:endParaRPr kern="0">
              <a:sym typeface="Calibri"/>
            </a:endParaRPr>
          </a:p>
        </p:txBody>
      </p:sp>
      <p:pic>
        <p:nvPicPr>
          <p:cNvPr id="5" name="Picture 4"/>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0" y="0"/>
            <a:ext cx="1429175" cy="800934"/>
          </a:xfrm>
          <a:prstGeom prst="rect">
            <a:avLst/>
          </a:prstGeom>
        </p:spPr>
      </p:pic>
      <p:pic>
        <p:nvPicPr>
          <p:cNvPr id="6" name="Picture 5"/>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rot="10800000">
            <a:off x="7889202" y="6154090"/>
            <a:ext cx="1254797" cy="703910"/>
          </a:xfrm>
          <a:prstGeom prst="rect">
            <a:avLst/>
          </a:prstGeom>
        </p:spPr>
      </p:pic>
      <p:pic>
        <p:nvPicPr>
          <p:cNvPr id="8" name="Picture 7"/>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4951524" y="6616402"/>
            <a:ext cx="3084843" cy="371888"/>
          </a:xfrm>
          <a:prstGeom prst="rect">
            <a:avLst/>
          </a:prstGeom>
        </p:spPr>
      </p:pic>
    </p:spTree>
    <p:extLst>
      <p:ext uri="{BB962C8B-B14F-4D97-AF65-F5344CB8AC3E}">
        <p14:creationId xmlns:p14="http://schemas.microsoft.com/office/powerpoint/2010/main" val="4017998960"/>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Lst>
  <p:transition spd="med"/>
  <p:hf hdr="0" dt="0"/>
  <p:txStyles>
    <p:titleStyle>
      <a:lvl1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1pPr>
      <a:lvl2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2pPr>
      <a:lvl3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3pPr>
      <a:lvl4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4pPr>
      <a:lvl5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5pPr>
      <a:lvl6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6pPr>
      <a:lvl7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7pPr>
      <a:lvl8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8pPr>
      <a:lvl9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9pPr>
    </p:titleStyle>
    <p:bodyStyle>
      <a:lvl1pPr marL="342900" marR="0" indent="-3429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1pPr>
      <a:lvl2pPr marL="783771" marR="0" indent="-326571"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2pPr>
      <a:lvl3pPr marL="1219200" marR="0" indent="-3048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3pPr>
      <a:lvl4pPr marL="17373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4pPr>
      <a:lvl5pPr marL="21945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5pPr>
      <a:lvl6pPr marL="26517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6pPr>
      <a:lvl7pPr marL="31089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7pPr>
      <a:lvl8pPr marL="35661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8pPr>
      <a:lvl9pPr marL="40233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457200" y="274638"/>
            <a:ext cx="8229600" cy="1143001"/>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normAutofit/>
          </a:bodyPr>
          <a:lstStyle/>
          <a:p>
            <a:r>
              <a:rPr dirty="0"/>
              <a:t>Title Text</a:t>
            </a:r>
          </a:p>
        </p:txBody>
      </p:sp>
      <p:sp>
        <p:nvSpPr>
          <p:cNvPr id="3" name="Body Level One…"/>
          <p:cNvSpPr txBox="1">
            <a:spLocks noGrp="1"/>
          </p:cNvSpPr>
          <p:nvPr>
            <p:ph type="body" idx="1"/>
          </p:nvPr>
        </p:nvSpPr>
        <p:spPr>
          <a:xfrm>
            <a:off x="325209" y="1692277"/>
            <a:ext cx="8229600" cy="4525963"/>
          </a:xfrm>
          <a:prstGeom prst="rect">
            <a:avLst/>
          </a:prstGeom>
          <a:ln w="12700">
            <a:miter lim="400000"/>
          </a:ln>
          <a:extLst>
            <a:ext uri="{C572A759-6A51-4108-AA02-DFA0A04FC94B}">
              <ma14:wrappingTextBoxFlag xmlns="" xmlns:ma14="http://schemas.microsoft.com/office/mac/drawingml/2011/main" val="1"/>
            </a:ext>
          </a:extLst>
        </p:spPr>
        <p:txBody>
          <a:bodyPr lIns="45719" rIns="45719">
            <a:normAutofit/>
          </a:body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4" name="Slide Number"/>
          <p:cNvSpPr txBox="1">
            <a:spLocks noGrp="1"/>
          </p:cNvSpPr>
          <p:nvPr>
            <p:ph type="sldNum" sz="quarter" idx="2"/>
          </p:nvPr>
        </p:nvSpPr>
        <p:spPr>
          <a:xfrm>
            <a:off x="8422818" y="6404292"/>
            <a:ext cx="263983" cy="269241"/>
          </a:xfrm>
          <a:prstGeom prst="rect">
            <a:avLst/>
          </a:prstGeom>
          <a:ln w="12700">
            <a:miter lim="400000"/>
          </a:ln>
        </p:spPr>
        <p:txBody>
          <a:bodyPr wrap="none" lIns="45719" rIns="45719" anchor="ctr">
            <a:spAutoFit/>
          </a:bodyPr>
          <a:lstStyle>
            <a:lvl1pPr algn="r">
              <a:defRPr sz="1200">
                <a:solidFill>
                  <a:srgbClr val="888888"/>
                </a:solidFill>
              </a:defRPr>
            </a:lvl1pPr>
          </a:lstStyle>
          <a:p>
            <a:pPr hangingPunct="0"/>
            <a:fld id="{86CB4B4D-7CA3-9044-876B-883B54F8677D}" type="slidenum">
              <a:rPr kern="0">
                <a:sym typeface="Calibri"/>
              </a:rPr>
              <a:pPr hangingPunct="0"/>
              <a:t>‹#›</a:t>
            </a:fld>
            <a:endParaRPr kern="0">
              <a:sym typeface="Calibri"/>
            </a:endParaRPr>
          </a:p>
        </p:txBody>
      </p:sp>
      <p:pic>
        <p:nvPicPr>
          <p:cNvPr id="5" name="Picture 4"/>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0" y="0"/>
            <a:ext cx="1429175" cy="800934"/>
          </a:xfrm>
          <a:prstGeom prst="rect">
            <a:avLst/>
          </a:prstGeom>
        </p:spPr>
      </p:pic>
      <p:pic>
        <p:nvPicPr>
          <p:cNvPr id="6" name="Picture 5"/>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rot="10800000">
            <a:off x="7889202" y="6154090"/>
            <a:ext cx="1254797" cy="703910"/>
          </a:xfrm>
          <a:prstGeom prst="rect">
            <a:avLst/>
          </a:prstGeom>
        </p:spPr>
      </p:pic>
      <p:pic>
        <p:nvPicPr>
          <p:cNvPr id="8" name="Picture 7"/>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4951524" y="6616402"/>
            <a:ext cx="3084843" cy="371888"/>
          </a:xfrm>
          <a:prstGeom prst="rect">
            <a:avLst/>
          </a:prstGeom>
        </p:spPr>
      </p:pic>
    </p:spTree>
    <p:extLst>
      <p:ext uri="{BB962C8B-B14F-4D97-AF65-F5344CB8AC3E}">
        <p14:creationId xmlns:p14="http://schemas.microsoft.com/office/powerpoint/2010/main" val="3651561423"/>
      </p:ext>
    </p:extLst>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Lst>
  <p:transition spd="med"/>
  <p:hf hdr="0" dt="0"/>
  <p:txStyles>
    <p:titleStyle>
      <a:lvl1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1pPr>
      <a:lvl2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2pPr>
      <a:lvl3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3pPr>
      <a:lvl4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4pPr>
      <a:lvl5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5pPr>
      <a:lvl6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6pPr>
      <a:lvl7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7pPr>
      <a:lvl8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8pPr>
      <a:lvl9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9pPr>
    </p:titleStyle>
    <p:bodyStyle>
      <a:lvl1pPr marL="342900" marR="0" indent="-3429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1pPr>
      <a:lvl2pPr marL="783771" marR="0" indent="-326571"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2pPr>
      <a:lvl3pPr marL="1219200" marR="0" indent="-3048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3pPr>
      <a:lvl4pPr marL="17373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4pPr>
      <a:lvl5pPr marL="21945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5pPr>
      <a:lvl6pPr marL="26517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6pPr>
      <a:lvl7pPr marL="31089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7pPr>
      <a:lvl8pPr marL="35661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8pPr>
      <a:lvl9pPr marL="40233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eg"/><Relationship Id="rId1" Type="http://schemas.openxmlformats.org/officeDocument/2006/relationships/slideLayout" Target="../slideLayouts/slideLayout4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5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0.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0.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p:cNvGrpSpPr/>
          <p:nvPr/>
        </p:nvGrpSpPr>
        <p:grpSpPr>
          <a:xfrm>
            <a:off x="4537719" y="0"/>
            <a:ext cx="4570785" cy="6858000"/>
            <a:chOff x="4572000" y="0"/>
            <a:chExt cx="4570785" cy="6858000"/>
          </a:xfrm>
        </p:grpSpPr>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5868144" y="5073453"/>
              <a:ext cx="3240360" cy="1784547"/>
            </a:xfrm>
            <a:prstGeom prst="rect">
              <a:avLst/>
            </a:prstGeom>
          </p:spPr>
        </p:pic>
        <p:sp>
          <p:nvSpPr>
            <p:cNvPr id="8" name="Title 1"/>
            <p:cNvSpPr txBox="1">
              <a:spLocks/>
            </p:cNvSpPr>
            <p:nvPr/>
          </p:nvSpPr>
          <p:spPr>
            <a:xfrm>
              <a:off x="4572000" y="0"/>
              <a:ext cx="4570785" cy="5073453"/>
            </a:xfrm>
            <a:prstGeom prst="rect">
              <a:avLst/>
            </a:prstGeom>
            <a:gradFill>
              <a:gsLst>
                <a:gs pos="0">
                  <a:srgbClr val="6F6F6F"/>
                </a:gs>
                <a:gs pos="50000">
                  <a:srgbClr val="A1A1A1"/>
                </a:gs>
                <a:gs pos="100000">
                  <a:srgbClr val="C0C0C0"/>
                </a:gs>
              </a:gsLst>
              <a:path path="circle">
                <a:fillToRect l="37721" t="-19636" r="62278" b="119636"/>
              </a:path>
            </a:gradFill>
            <a:ln w="38100">
              <a:solidFill>
                <a:schemeClr val="bg1"/>
              </a:solidFill>
            </a:ln>
          </p:spPr>
          <p:txBody>
            <a:bodyPr>
              <a:norm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defRPr sz="1600" b="1">
                  <a:solidFill>
                    <a:srgbClr val="FFFFFF"/>
                  </a:solidFill>
                  <a:latin typeface="Arial"/>
                  <a:ea typeface="Arial"/>
                  <a:cs typeface="Arial"/>
                  <a:sym typeface="Arial"/>
                </a:defRPr>
              </a:pPr>
              <a:endParaRPr lang="en-GB" sz="2400" b="1" dirty="0" smtClean="0">
                <a:solidFill>
                  <a:prstClr val="black"/>
                </a:solidFill>
                <a:latin typeface="Arial"/>
                <a:ea typeface="Arial"/>
                <a:cs typeface="Arial"/>
                <a:sym typeface="Arial"/>
              </a:endParaRPr>
            </a:p>
            <a:p>
              <a:pPr algn="ctr">
                <a:defRPr sz="1600" b="1">
                  <a:solidFill>
                    <a:srgbClr val="FFFFFF"/>
                  </a:solidFill>
                  <a:latin typeface="Arial"/>
                  <a:ea typeface="Arial"/>
                  <a:cs typeface="Arial"/>
                  <a:sym typeface="Arial"/>
                </a:defRPr>
              </a:pPr>
              <a:endParaRPr lang="en-GB" sz="2400" b="1" dirty="0">
                <a:solidFill>
                  <a:prstClr val="black"/>
                </a:solidFill>
                <a:latin typeface="Arial"/>
                <a:ea typeface="Arial"/>
                <a:cs typeface="Arial"/>
                <a:sym typeface="Arial"/>
              </a:endParaRPr>
            </a:p>
            <a:p>
              <a:pPr algn="ctr">
                <a:defRPr sz="1600" b="1">
                  <a:solidFill>
                    <a:srgbClr val="FFFFFF"/>
                  </a:solidFill>
                  <a:latin typeface="Arial"/>
                  <a:ea typeface="Arial"/>
                  <a:cs typeface="Arial"/>
                  <a:sym typeface="Arial"/>
                </a:defRPr>
              </a:pPr>
              <a:endParaRPr lang="en-GB" sz="2400" b="1" dirty="0" smtClean="0">
                <a:solidFill>
                  <a:prstClr val="black"/>
                </a:solidFill>
                <a:latin typeface="Arial"/>
                <a:ea typeface="Arial"/>
                <a:cs typeface="Arial"/>
                <a:sym typeface="Arial"/>
              </a:endParaRPr>
            </a:p>
            <a:p>
              <a:pPr algn="ctr">
                <a:defRPr sz="1600" b="1">
                  <a:solidFill>
                    <a:srgbClr val="FFFFFF"/>
                  </a:solidFill>
                  <a:latin typeface="Arial"/>
                  <a:ea typeface="Arial"/>
                  <a:cs typeface="Arial"/>
                  <a:sym typeface="Arial"/>
                </a:defRPr>
              </a:pPr>
              <a:r>
                <a:rPr lang="en-GB" sz="2400" b="1" dirty="0" smtClean="0">
                  <a:solidFill>
                    <a:prstClr val="black"/>
                  </a:solidFill>
                  <a:latin typeface="Arial"/>
                  <a:ea typeface="Arial"/>
                  <a:cs typeface="Arial"/>
                  <a:sym typeface="Arial"/>
                </a:rPr>
                <a:t/>
              </a:r>
              <a:br>
                <a:rPr lang="en-GB" sz="2400" b="1" dirty="0" smtClean="0">
                  <a:solidFill>
                    <a:prstClr val="black"/>
                  </a:solidFill>
                  <a:latin typeface="Arial"/>
                  <a:ea typeface="Arial"/>
                  <a:cs typeface="Arial"/>
                  <a:sym typeface="Arial"/>
                </a:rPr>
              </a:br>
              <a:endParaRPr lang="en-GB" sz="2000" b="1" dirty="0">
                <a:solidFill>
                  <a:prstClr val="white"/>
                </a:solidFill>
                <a:latin typeface="Arial"/>
                <a:ea typeface="Arial"/>
                <a:cs typeface="Arial"/>
                <a:sym typeface="Arial"/>
              </a:endParaRPr>
            </a:p>
          </p:txBody>
        </p:sp>
      </p:grpSp>
      <p:sp>
        <p:nvSpPr>
          <p:cNvPr id="4" name="Round Single Corner Rectangle 3"/>
          <p:cNvSpPr/>
          <p:nvPr/>
        </p:nvSpPr>
        <p:spPr>
          <a:xfrm>
            <a:off x="0" y="0"/>
            <a:ext cx="5580112" cy="6833924"/>
          </a:xfrm>
          <a:prstGeom prst="round1Rect">
            <a:avLst/>
          </a:prstGeom>
          <a:blipFill>
            <a:blip r:embed="rId3"/>
            <a:stretch>
              <a:fillRect/>
            </a:stretch>
          </a:blip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5" name="TextBox 4"/>
          <p:cNvSpPr txBox="1"/>
          <p:nvPr/>
        </p:nvSpPr>
        <p:spPr>
          <a:xfrm>
            <a:off x="5868144" y="1268760"/>
            <a:ext cx="2736304" cy="3662541"/>
          </a:xfrm>
          <a:prstGeom prst="rect">
            <a:avLst/>
          </a:prstGeom>
          <a:noFill/>
        </p:spPr>
        <p:txBody>
          <a:bodyPr wrap="square" rtlCol="0">
            <a:spAutoFit/>
          </a:bodyPr>
          <a:lstStyle/>
          <a:p>
            <a:pPr lvl="0" algn="ctr">
              <a:defRPr sz="1600" b="1">
                <a:solidFill>
                  <a:srgbClr val="FFFFFF"/>
                </a:solidFill>
                <a:latin typeface="Arial"/>
                <a:ea typeface="Arial"/>
                <a:cs typeface="Arial"/>
                <a:sym typeface="Arial"/>
              </a:defRPr>
            </a:pPr>
            <a:r>
              <a:rPr lang="en-GB" sz="2400" b="1" dirty="0">
                <a:solidFill>
                  <a:srgbClr val="002060"/>
                </a:solidFill>
                <a:latin typeface="Arial"/>
                <a:ea typeface="Arial"/>
                <a:cs typeface="Arial"/>
                <a:sym typeface="Arial"/>
              </a:rPr>
              <a:t>Judicial Inspectorate for Correctional Services</a:t>
            </a:r>
          </a:p>
          <a:p>
            <a:pPr lvl="0" algn="ctr">
              <a:defRPr sz="1600" b="1">
                <a:solidFill>
                  <a:srgbClr val="FFFFFF"/>
                </a:solidFill>
                <a:latin typeface="Arial"/>
                <a:ea typeface="Arial"/>
                <a:cs typeface="Arial"/>
                <a:sym typeface="Arial"/>
              </a:defRPr>
            </a:pPr>
            <a:endParaRPr lang="en-GB" sz="2400" b="1" dirty="0">
              <a:solidFill>
                <a:srgbClr val="002060"/>
              </a:solidFill>
              <a:latin typeface="Arial"/>
              <a:ea typeface="Arial"/>
              <a:cs typeface="Arial"/>
              <a:sym typeface="Arial"/>
            </a:endParaRPr>
          </a:p>
          <a:p>
            <a:pPr lvl="0" algn="ctr">
              <a:defRPr sz="1600" b="1">
                <a:solidFill>
                  <a:srgbClr val="FFFFFF"/>
                </a:solidFill>
                <a:latin typeface="Arial"/>
                <a:ea typeface="Arial"/>
                <a:cs typeface="Arial"/>
                <a:sym typeface="Arial"/>
              </a:defRPr>
            </a:pPr>
            <a:r>
              <a:rPr lang="en-GB" sz="2400" b="1" dirty="0">
                <a:solidFill>
                  <a:srgbClr val="002060"/>
                </a:solidFill>
                <a:latin typeface="Arial"/>
                <a:ea typeface="Arial"/>
                <a:cs typeface="Arial"/>
                <a:sym typeface="Arial"/>
              </a:rPr>
              <a:t> Operational Plan</a:t>
            </a:r>
          </a:p>
          <a:p>
            <a:pPr lvl="0" algn="ctr">
              <a:defRPr sz="1600" b="1">
                <a:solidFill>
                  <a:srgbClr val="FFFFFF"/>
                </a:solidFill>
                <a:latin typeface="Arial"/>
                <a:ea typeface="Arial"/>
                <a:cs typeface="Arial"/>
                <a:sym typeface="Arial"/>
              </a:defRPr>
            </a:pPr>
            <a:r>
              <a:rPr lang="en-GB" sz="2400" b="1" dirty="0">
                <a:solidFill>
                  <a:srgbClr val="002060"/>
                </a:solidFill>
                <a:latin typeface="Arial"/>
                <a:ea typeface="Arial"/>
                <a:cs typeface="Arial"/>
                <a:sym typeface="Arial"/>
              </a:rPr>
              <a:t> 2020/2021  </a:t>
            </a:r>
            <a:br>
              <a:rPr lang="en-GB" sz="2400" b="1" dirty="0">
                <a:solidFill>
                  <a:srgbClr val="002060"/>
                </a:solidFill>
                <a:latin typeface="Arial"/>
                <a:ea typeface="Arial"/>
                <a:cs typeface="Arial"/>
                <a:sym typeface="Arial"/>
              </a:rPr>
            </a:br>
            <a:r>
              <a:rPr lang="en-GB" sz="2400" b="1" dirty="0">
                <a:solidFill>
                  <a:srgbClr val="002060"/>
                </a:solidFill>
                <a:latin typeface="Arial"/>
                <a:ea typeface="Arial"/>
                <a:cs typeface="Arial"/>
                <a:sym typeface="Arial"/>
              </a:rPr>
              <a:t/>
            </a:r>
            <a:br>
              <a:rPr lang="en-GB" sz="2400" b="1" dirty="0">
                <a:solidFill>
                  <a:srgbClr val="002060"/>
                </a:solidFill>
                <a:latin typeface="Arial"/>
                <a:ea typeface="Arial"/>
                <a:cs typeface="Arial"/>
                <a:sym typeface="Arial"/>
              </a:rPr>
            </a:br>
            <a:r>
              <a:rPr lang="en-GB" sz="2400" b="1" dirty="0" smtClean="0">
                <a:solidFill>
                  <a:srgbClr val="002060"/>
                </a:solidFill>
                <a:latin typeface="Arial"/>
                <a:ea typeface="Arial"/>
                <a:cs typeface="Arial"/>
                <a:sym typeface="Arial"/>
              </a:rPr>
              <a:t>20 </a:t>
            </a:r>
            <a:r>
              <a:rPr lang="en-GB" sz="2400" b="1" dirty="0">
                <a:solidFill>
                  <a:srgbClr val="002060"/>
                </a:solidFill>
                <a:latin typeface="Arial"/>
                <a:ea typeface="Arial"/>
                <a:cs typeface="Arial"/>
                <a:sym typeface="Arial"/>
              </a:rPr>
              <a:t>May 2020</a:t>
            </a:r>
            <a:r>
              <a:rPr lang="en-GB" sz="2400" b="1" dirty="0">
                <a:solidFill>
                  <a:prstClr val="white"/>
                </a:solidFill>
                <a:latin typeface="Arial"/>
                <a:ea typeface="Arial"/>
                <a:cs typeface="Arial"/>
                <a:sym typeface="Arial"/>
              </a:rPr>
              <a:t/>
            </a:r>
            <a:br>
              <a:rPr lang="en-GB" sz="2400" b="1" dirty="0">
                <a:solidFill>
                  <a:prstClr val="white"/>
                </a:solidFill>
                <a:latin typeface="Arial"/>
                <a:ea typeface="Arial"/>
                <a:cs typeface="Arial"/>
                <a:sym typeface="Arial"/>
              </a:rPr>
            </a:br>
            <a:endParaRPr lang="en-ZA" dirty="0"/>
          </a:p>
        </p:txBody>
      </p:sp>
    </p:spTree>
    <p:extLst>
      <p:ext uri="{BB962C8B-B14F-4D97-AF65-F5344CB8AC3E}">
        <p14:creationId xmlns:p14="http://schemas.microsoft.com/office/powerpoint/2010/main" val="37273133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18" y="116632"/>
            <a:ext cx="8229600" cy="1143001"/>
          </a:xfrm>
        </p:spPr>
        <p:txBody>
          <a:bodyPr>
            <a:normAutofit/>
          </a:bodyPr>
          <a:lstStyle/>
          <a:p>
            <a:r>
              <a:rPr lang="en-GB" sz="4000" b="1" i="1" dirty="0" smtClean="0">
                <a:solidFill>
                  <a:srgbClr val="002060"/>
                </a:solidFill>
              </a:rPr>
              <a:t> Directorate: Legal Services </a:t>
            </a:r>
            <a:endParaRPr lang="en-GB" sz="4000" b="1" i="1" dirty="0">
              <a:solidFill>
                <a:srgbClr val="002060"/>
              </a:solidFill>
            </a:endParaRPr>
          </a:p>
        </p:txBody>
      </p:sp>
      <p:sp>
        <p:nvSpPr>
          <p:cNvPr id="3" name="Content Placeholder 2"/>
          <p:cNvSpPr>
            <a:spLocks noGrp="1"/>
          </p:cNvSpPr>
          <p:nvPr>
            <p:ph type="body" idx="1"/>
          </p:nvPr>
        </p:nvSpPr>
        <p:spPr/>
        <p:txBody>
          <a:bodyPr>
            <a:normAutofit/>
          </a:bodyPr>
          <a:lstStyle/>
          <a:p>
            <a:pPr marL="0" indent="0" algn="just">
              <a:buNone/>
            </a:pPr>
            <a:r>
              <a:rPr lang="en-GB" sz="2800" b="1" dirty="0" smtClean="0">
                <a:solidFill>
                  <a:schemeClr val="tx1"/>
                </a:solidFill>
              </a:rPr>
              <a:t>Purpose</a:t>
            </a:r>
          </a:p>
          <a:p>
            <a:pPr marL="0" indent="0">
              <a:buNone/>
            </a:pPr>
            <a:r>
              <a:rPr lang="en-GB" sz="2400" dirty="0" smtClean="0"/>
              <a:t>Manage </a:t>
            </a:r>
            <a:r>
              <a:rPr lang="en-GB" sz="2400" dirty="0"/>
              <a:t>and administer complaints, mandatory reports and to ensure </a:t>
            </a:r>
            <a:r>
              <a:rPr lang="en-GB" sz="2400" dirty="0" smtClean="0"/>
              <a:t>inspections </a:t>
            </a:r>
            <a:r>
              <a:rPr lang="en-GB" sz="2400" dirty="0"/>
              <a:t>and investigations are conducted </a:t>
            </a:r>
            <a:r>
              <a:rPr lang="en-GB" sz="2400" dirty="0" smtClean="0"/>
              <a:t>rigorously, efficiently and timeously</a:t>
            </a:r>
            <a:r>
              <a:rPr lang="en-GB" sz="2400" dirty="0"/>
              <a:t>. </a:t>
            </a:r>
            <a:endParaRPr lang="en-GB" sz="2400" dirty="0">
              <a:solidFill>
                <a:schemeClr val="tx1"/>
              </a:solidFill>
            </a:endParaRPr>
          </a:p>
          <a:p>
            <a:pPr marL="0" indent="0">
              <a:buNone/>
            </a:pPr>
            <a:r>
              <a:rPr lang="en-GB" sz="2800" b="1" dirty="0" smtClean="0">
                <a:solidFill>
                  <a:schemeClr val="tx1"/>
                </a:solidFill>
              </a:rPr>
              <a:t>Functions </a:t>
            </a:r>
          </a:p>
          <a:p>
            <a:pPr>
              <a:buFontTx/>
              <a:buChar char="-"/>
            </a:pPr>
            <a:r>
              <a:rPr lang="en-GB" sz="2400" dirty="0" smtClean="0">
                <a:solidFill>
                  <a:schemeClr val="tx1"/>
                </a:solidFill>
              </a:rPr>
              <a:t>Inspections</a:t>
            </a:r>
          </a:p>
          <a:p>
            <a:pPr>
              <a:buFontTx/>
              <a:buChar char="-"/>
            </a:pPr>
            <a:r>
              <a:rPr lang="en-GB" sz="2400" dirty="0" smtClean="0">
                <a:solidFill>
                  <a:schemeClr val="tx1"/>
                </a:solidFill>
              </a:rPr>
              <a:t>Investigations</a:t>
            </a:r>
          </a:p>
          <a:p>
            <a:pPr>
              <a:buFontTx/>
              <a:buChar char="-"/>
            </a:pPr>
            <a:r>
              <a:rPr lang="en-GB" sz="2400" dirty="0" smtClean="0">
                <a:solidFill>
                  <a:schemeClr val="tx1"/>
                </a:solidFill>
              </a:rPr>
              <a:t>Handling Mandatory reports (deaths, use of mechanical restraints, use of force and all segregations)</a:t>
            </a:r>
          </a:p>
          <a:p>
            <a:pPr>
              <a:buFontTx/>
              <a:buChar char="-"/>
            </a:pPr>
            <a:r>
              <a:rPr lang="en-GB" sz="2400" dirty="0" smtClean="0">
                <a:solidFill>
                  <a:schemeClr val="tx1"/>
                </a:solidFill>
              </a:rPr>
              <a:t>Handling Complaints </a:t>
            </a:r>
            <a:endParaRPr lang="en-ZA" sz="2400" dirty="0" smtClean="0">
              <a:solidFill>
                <a:schemeClr val="tx1"/>
              </a:solidFill>
            </a:endParaRPr>
          </a:p>
        </p:txBody>
      </p:sp>
      <p:sp>
        <p:nvSpPr>
          <p:cNvPr id="4" name="Slide Number Placeholder 3"/>
          <p:cNvSpPr>
            <a:spLocks noGrp="1"/>
          </p:cNvSpPr>
          <p:nvPr>
            <p:ph type="sldNum" sz="quarter" idx="2"/>
          </p:nvPr>
        </p:nvSpPr>
        <p:spPr/>
        <p:txBody>
          <a:bodyPr/>
          <a:lstStyle/>
          <a:p>
            <a:fld id="{86CB4B4D-7CA3-9044-876B-883B54F8677D}" type="slidenum">
              <a:rPr lang="en-ZA" smtClean="0"/>
              <a:pPr/>
              <a:t>10</a:t>
            </a:fld>
            <a:endParaRPr lang="en-ZA" dirty="0"/>
          </a:p>
        </p:txBody>
      </p:sp>
    </p:spTree>
    <p:extLst>
      <p:ext uri="{BB962C8B-B14F-4D97-AF65-F5344CB8AC3E}">
        <p14:creationId xmlns:p14="http://schemas.microsoft.com/office/powerpoint/2010/main" val="2781653087"/>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44624"/>
            <a:ext cx="8229600" cy="1143001"/>
          </a:xfrm>
        </p:spPr>
        <p:txBody>
          <a:bodyPr/>
          <a:lstStyle/>
          <a:p>
            <a:pPr algn="l"/>
            <a:r>
              <a:rPr lang="en-GB" b="1" i="1" dirty="0" smtClean="0">
                <a:solidFill>
                  <a:srgbClr val="002060"/>
                </a:solidFill>
              </a:rPr>
              <a:t> </a:t>
            </a:r>
            <a:r>
              <a:rPr lang="en-GB" sz="4000" b="1" i="1" dirty="0" smtClean="0">
                <a:solidFill>
                  <a:srgbClr val="002060"/>
                </a:solidFill>
              </a:rPr>
              <a:t>Inspections</a:t>
            </a:r>
            <a:endParaRPr lang="en-GB" sz="4000" b="1" i="1" dirty="0">
              <a:solidFill>
                <a:srgbClr val="002060"/>
              </a:solidFill>
            </a:endParaRPr>
          </a:p>
        </p:txBody>
      </p:sp>
      <p:sp>
        <p:nvSpPr>
          <p:cNvPr id="3" name="Content Placeholder 2"/>
          <p:cNvSpPr>
            <a:spLocks noGrp="1"/>
          </p:cNvSpPr>
          <p:nvPr>
            <p:ph type="body" idx="1"/>
          </p:nvPr>
        </p:nvSpPr>
        <p:spPr>
          <a:xfrm>
            <a:off x="325209" y="908720"/>
            <a:ext cx="8229600" cy="4525963"/>
          </a:xfrm>
        </p:spPr>
        <p:txBody>
          <a:bodyPr>
            <a:normAutofit/>
          </a:bodyPr>
          <a:lstStyle/>
          <a:p>
            <a:pPr algn="just"/>
            <a:endParaRPr lang="en-GB" sz="2800" dirty="0">
              <a:solidFill>
                <a:schemeClr val="tx1"/>
              </a:solidFill>
            </a:endParaRPr>
          </a:p>
          <a:p>
            <a:pPr marL="0" indent="0" algn="just">
              <a:buNone/>
            </a:pPr>
            <a:r>
              <a:rPr lang="en-GB" sz="2400" dirty="0" smtClean="0">
                <a:solidFill>
                  <a:schemeClr val="tx1"/>
                </a:solidFill>
              </a:rPr>
              <a:t>2020/2021 performance indicator as per DCS APP - Before COVID-19 Pandemic</a:t>
            </a:r>
          </a:p>
          <a:p>
            <a:pPr marL="0" indent="0" algn="just">
              <a:buNone/>
            </a:pPr>
            <a:endParaRPr lang="en-ZA" sz="2400" dirty="0" smtClean="0">
              <a:solidFill>
                <a:schemeClr val="tx1"/>
              </a:solidFill>
            </a:endParaRPr>
          </a:p>
        </p:txBody>
      </p:sp>
      <p:sp>
        <p:nvSpPr>
          <p:cNvPr id="4" name="Slide Number Placeholder 3"/>
          <p:cNvSpPr>
            <a:spLocks noGrp="1"/>
          </p:cNvSpPr>
          <p:nvPr>
            <p:ph type="sldNum" sz="quarter" idx="2"/>
          </p:nvPr>
        </p:nvSpPr>
        <p:spPr/>
        <p:txBody>
          <a:bodyPr/>
          <a:lstStyle/>
          <a:p>
            <a:fld id="{86CB4B4D-7CA3-9044-876B-883B54F8677D}" type="slidenum">
              <a:rPr lang="en-ZA" smtClean="0"/>
              <a:pPr/>
              <a:t>11</a:t>
            </a:fld>
            <a:endParaRPr lang="en-ZA" dirty="0"/>
          </a:p>
        </p:txBody>
      </p:sp>
      <p:graphicFrame>
        <p:nvGraphicFramePr>
          <p:cNvPr id="5" name="Content Placeholder 6"/>
          <p:cNvGraphicFramePr>
            <a:graphicFrameLocks/>
          </p:cNvGraphicFramePr>
          <p:nvPr>
            <p:extLst>
              <p:ext uri="{D42A27DB-BD31-4B8C-83A1-F6EECF244321}">
                <p14:modId xmlns:p14="http://schemas.microsoft.com/office/powerpoint/2010/main" val="2419540437"/>
              </p:ext>
            </p:extLst>
          </p:nvPr>
        </p:nvGraphicFramePr>
        <p:xfrm>
          <a:off x="683569" y="2276872"/>
          <a:ext cx="7704855" cy="3960440"/>
        </p:xfrm>
        <a:graphic>
          <a:graphicData uri="http://schemas.openxmlformats.org/drawingml/2006/table">
            <a:tbl>
              <a:tblPr firstRow="1" bandRow="1"/>
              <a:tblGrid>
                <a:gridCol w="1775971">
                  <a:extLst>
                    <a:ext uri="{9D8B030D-6E8A-4147-A177-3AD203B41FA5}">
                      <a16:colId xmlns:a16="http://schemas.microsoft.com/office/drawing/2014/main" val="20000"/>
                    </a:ext>
                  </a:extLst>
                </a:gridCol>
                <a:gridCol w="1569209">
                  <a:extLst>
                    <a:ext uri="{9D8B030D-6E8A-4147-A177-3AD203B41FA5}">
                      <a16:colId xmlns:a16="http://schemas.microsoft.com/office/drawing/2014/main" val="20001"/>
                    </a:ext>
                  </a:extLst>
                </a:gridCol>
                <a:gridCol w="1091623">
                  <a:extLst>
                    <a:ext uri="{9D8B030D-6E8A-4147-A177-3AD203B41FA5}">
                      <a16:colId xmlns:a16="http://schemas.microsoft.com/office/drawing/2014/main" val="20002"/>
                    </a:ext>
                  </a:extLst>
                </a:gridCol>
                <a:gridCol w="1228076">
                  <a:extLst>
                    <a:ext uri="{9D8B030D-6E8A-4147-A177-3AD203B41FA5}">
                      <a16:colId xmlns:a16="http://schemas.microsoft.com/office/drawing/2014/main" val="20003"/>
                    </a:ext>
                  </a:extLst>
                </a:gridCol>
                <a:gridCol w="1091623">
                  <a:extLst>
                    <a:ext uri="{9D8B030D-6E8A-4147-A177-3AD203B41FA5}">
                      <a16:colId xmlns:a16="http://schemas.microsoft.com/office/drawing/2014/main" val="20004"/>
                    </a:ext>
                  </a:extLst>
                </a:gridCol>
                <a:gridCol w="948353">
                  <a:extLst>
                    <a:ext uri="{9D8B030D-6E8A-4147-A177-3AD203B41FA5}">
                      <a16:colId xmlns:a16="http://schemas.microsoft.com/office/drawing/2014/main" val="20005"/>
                    </a:ext>
                  </a:extLst>
                </a:gridCol>
              </a:tblGrid>
              <a:tr h="1314666">
                <a:tc>
                  <a:txBody>
                    <a:bodyPr/>
                    <a:lstStyle/>
                    <a:p>
                      <a:pPr algn="l">
                        <a:lnSpc>
                          <a:spcPct val="115000"/>
                        </a:lnSpc>
                        <a:defRPr sz="1800"/>
                      </a:pPr>
                      <a:r>
                        <a:rPr sz="1100" b="1" dirty="0"/>
                        <a:t>Strategic objective</a:t>
                      </a:r>
                    </a:p>
                  </a:txBody>
                  <a:tcPr marL="45720" marR="45720" horzOverflow="overflow"/>
                </a:tc>
                <a:tc>
                  <a:txBody>
                    <a:bodyPr/>
                    <a:lstStyle/>
                    <a:p>
                      <a:pPr algn="l">
                        <a:lnSpc>
                          <a:spcPct val="115000"/>
                        </a:lnSpc>
                        <a:defRPr sz="1800"/>
                      </a:pPr>
                      <a:r>
                        <a:rPr sz="1100" b="1" dirty="0"/>
                        <a:t>Strategic indicator</a:t>
                      </a:r>
                    </a:p>
                  </a:txBody>
                  <a:tcPr marL="45720" marR="45720" horzOverflow="overflow"/>
                </a:tc>
                <a:tc>
                  <a:txBody>
                    <a:bodyPr/>
                    <a:lstStyle/>
                    <a:p>
                      <a:pPr algn="l">
                        <a:lnSpc>
                          <a:spcPct val="115000"/>
                        </a:lnSpc>
                        <a:defRPr sz="1800"/>
                      </a:pPr>
                      <a:r>
                        <a:rPr sz="1100" b="1" dirty="0"/>
                        <a:t>Actual achievement </a:t>
                      </a:r>
                      <a:r>
                        <a:rPr sz="1100" b="1" dirty="0" smtClean="0"/>
                        <a:t>20</a:t>
                      </a:r>
                      <a:r>
                        <a:rPr lang="en-GB" sz="1100" b="1" dirty="0" smtClean="0"/>
                        <a:t>17/18</a:t>
                      </a:r>
                      <a:endParaRPr sz="1100" b="1" dirty="0"/>
                    </a:p>
                  </a:txBody>
                  <a:tcPr marL="45720" marR="45720" horzOverflow="overflow"/>
                </a:tc>
                <a:tc>
                  <a:txBody>
                    <a:bodyPr/>
                    <a:lstStyle/>
                    <a:p>
                      <a:pPr algn="l">
                        <a:lnSpc>
                          <a:spcPct val="115000"/>
                        </a:lnSpc>
                        <a:defRPr sz="1800"/>
                      </a:pPr>
                      <a:r>
                        <a:rPr sz="1100" b="1" dirty="0"/>
                        <a:t>Actual achievement </a:t>
                      </a:r>
                      <a:r>
                        <a:rPr sz="1100" b="1" dirty="0" smtClean="0"/>
                        <a:t>201</a:t>
                      </a:r>
                      <a:r>
                        <a:rPr lang="en-GB" sz="1100" b="1" dirty="0" smtClean="0"/>
                        <a:t>8</a:t>
                      </a:r>
                      <a:r>
                        <a:rPr sz="1100" b="1" dirty="0" smtClean="0"/>
                        <a:t>/1</a:t>
                      </a:r>
                      <a:r>
                        <a:rPr lang="en-GB" sz="1100" b="1" dirty="0" smtClean="0"/>
                        <a:t>9</a:t>
                      </a:r>
                      <a:endParaRPr sz="1100" b="1" dirty="0"/>
                    </a:p>
                  </a:txBody>
                  <a:tcPr marL="45720" marR="45720" horzOverflow="overflow"/>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sz="1800"/>
                      </a:pPr>
                      <a:r>
                        <a:rPr kumimoji="0" lang="en-ZA" sz="1100" b="1" i="0" u="none" strike="noStrike" kern="0" cap="none" spc="0" normalizeH="0" baseline="0" noProof="0" dirty="0" smtClean="0">
                          <a:ln>
                            <a:noFill/>
                          </a:ln>
                          <a:solidFill>
                            <a:prstClr val="black"/>
                          </a:solidFill>
                          <a:effectLst/>
                          <a:uLnTx/>
                          <a:uFillTx/>
                          <a:latin typeface="+mn-lt"/>
                          <a:cs typeface="+mn-cs"/>
                          <a:sym typeface="Calibri"/>
                        </a:rPr>
                        <a:t>Actual achievement 2019/20</a:t>
                      </a:r>
                    </a:p>
                    <a:p>
                      <a:pPr algn="l"/>
                      <a:endParaRPr lang="en-ZA" sz="1100" dirty="0"/>
                    </a:p>
                  </a:txBody>
                  <a:tcPr marL="45720" marR="45720" horzOverflow="overflow"/>
                </a:tc>
                <a:tc>
                  <a:txBody>
                    <a:bodyPr/>
                    <a:lstStyle/>
                    <a:p>
                      <a:pPr algn="l">
                        <a:lnSpc>
                          <a:spcPct val="115000"/>
                        </a:lnSpc>
                        <a:defRPr sz="1800"/>
                      </a:pPr>
                      <a:r>
                        <a:rPr sz="1100" b="1" dirty="0"/>
                        <a:t>Planned target </a:t>
                      </a:r>
                      <a:r>
                        <a:rPr sz="1100" b="1" dirty="0" smtClean="0"/>
                        <a:t>20</a:t>
                      </a:r>
                      <a:r>
                        <a:rPr lang="en-GB" sz="1100" b="1" dirty="0" smtClean="0"/>
                        <a:t>20/2021</a:t>
                      </a:r>
                      <a:endParaRPr sz="1100" b="1" dirty="0"/>
                    </a:p>
                  </a:txBody>
                  <a:tcPr marL="45720" marR="45720" horzOverflow="overflow"/>
                </a:tc>
                <a:extLst>
                  <a:ext uri="{0D108BD9-81ED-4DB2-BD59-A6C34878D82A}">
                    <a16:rowId xmlns:a16="http://schemas.microsoft.com/office/drawing/2014/main" val="10000"/>
                  </a:ext>
                </a:extLst>
              </a:tr>
              <a:tr h="2645774">
                <a:tc>
                  <a:txBody>
                    <a:bodyPr/>
                    <a:lstStyle/>
                    <a:p>
                      <a:pPr algn="l">
                        <a:lnSpc>
                          <a:spcPct val="115000"/>
                        </a:lnSpc>
                        <a:defRPr sz="1100"/>
                      </a:pPr>
                      <a:r>
                        <a:rPr sz="1400" dirty="0"/>
                        <a:t>Provide effective independent oversight relating to </a:t>
                      </a:r>
                      <a:r>
                        <a:rPr sz="1400" dirty="0" smtClean="0"/>
                        <a:t>the</a:t>
                      </a:r>
                      <a:r>
                        <a:rPr lang="en-GB" sz="1400" dirty="0" smtClean="0"/>
                        <a:t> </a:t>
                      </a:r>
                      <a:r>
                        <a:rPr sz="1400" dirty="0" smtClean="0"/>
                        <a:t>treatment </a:t>
                      </a:r>
                      <a:r>
                        <a:rPr sz="1400" dirty="0"/>
                        <a:t>of inmates and </a:t>
                      </a:r>
                      <a:r>
                        <a:rPr sz="1400" dirty="0" smtClean="0"/>
                        <a:t>the</a:t>
                      </a:r>
                      <a:r>
                        <a:rPr lang="en-GB" sz="1400" dirty="0" smtClean="0"/>
                        <a:t> </a:t>
                      </a:r>
                      <a:r>
                        <a:rPr sz="1400" dirty="0" smtClean="0"/>
                        <a:t>conditions </a:t>
                      </a:r>
                      <a:r>
                        <a:rPr sz="1400" dirty="0"/>
                        <a:t>in the correctional</a:t>
                      </a:r>
                    </a:p>
                    <a:p>
                      <a:pPr algn="l">
                        <a:lnSpc>
                          <a:spcPct val="115000"/>
                        </a:lnSpc>
                        <a:defRPr sz="1100"/>
                      </a:pPr>
                      <a:r>
                        <a:rPr sz="1400" dirty="0"/>
                        <a:t>facilities and PPPs</a:t>
                      </a:r>
                    </a:p>
                  </a:txBody>
                  <a:tcPr marL="45720" marR="45720" horzOverflow="overflow"/>
                </a:tc>
                <a:tc>
                  <a:txBody>
                    <a:bodyPr/>
                    <a:lstStyle/>
                    <a:p>
                      <a:pPr algn="l">
                        <a:lnSpc>
                          <a:spcPct val="115000"/>
                        </a:lnSpc>
                        <a:defRPr sz="1100"/>
                      </a:pPr>
                      <a:r>
                        <a:rPr sz="1400" dirty="0"/>
                        <a:t>Percentage of correctional</a:t>
                      </a:r>
                    </a:p>
                    <a:p>
                      <a:pPr algn="l">
                        <a:lnSpc>
                          <a:spcPct val="115000"/>
                        </a:lnSpc>
                        <a:defRPr sz="1100"/>
                      </a:pPr>
                      <a:r>
                        <a:rPr sz="1400" dirty="0"/>
                        <a:t>facilities and PPP </a:t>
                      </a:r>
                      <a:r>
                        <a:rPr sz="1400" dirty="0" smtClean="0"/>
                        <a:t>facilities</a:t>
                      </a:r>
                      <a:r>
                        <a:rPr lang="en-GB" sz="1400" dirty="0" smtClean="0"/>
                        <a:t> </a:t>
                      </a:r>
                      <a:r>
                        <a:rPr sz="1400" dirty="0" smtClean="0"/>
                        <a:t>inspected </a:t>
                      </a:r>
                      <a:r>
                        <a:rPr sz="1400" dirty="0"/>
                        <a:t>on the conditions and</a:t>
                      </a:r>
                    </a:p>
                    <a:p>
                      <a:pPr algn="l">
                        <a:lnSpc>
                          <a:spcPct val="115000"/>
                        </a:lnSpc>
                        <a:defRPr sz="1100"/>
                      </a:pPr>
                      <a:r>
                        <a:rPr sz="1400" dirty="0"/>
                        <a:t>treatment of inmates</a:t>
                      </a:r>
                    </a:p>
                  </a:txBody>
                  <a:tcPr marL="45720" marR="45720" horzOverflow="overflow"/>
                </a:tc>
                <a:tc>
                  <a:txBody>
                    <a:bodyPr/>
                    <a:lstStyle/>
                    <a:p>
                      <a:pPr algn="l">
                        <a:lnSpc>
                          <a:spcPct val="115000"/>
                        </a:lnSpc>
                        <a:defRPr sz="1100"/>
                      </a:pPr>
                      <a:r>
                        <a:rPr sz="1400" b="1" dirty="0"/>
                        <a:t>33%</a:t>
                      </a:r>
                    </a:p>
                    <a:p>
                      <a:pPr algn="l">
                        <a:lnSpc>
                          <a:spcPct val="115000"/>
                        </a:lnSpc>
                        <a:defRPr sz="1100"/>
                      </a:pPr>
                      <a:r>
                        <a:rPr sz="1400" b="1" dirty="0"/>
                        <a:t>(81/243</a:t>
                      </a:r>
                      <a:r>
                        <a:rPr sz="1400" b="1" dirty="0" smtClean="0"/>
                        <a:t>)</a:t>
                      </a:r>
                      <a:endParaRPr sz="1400" b="1" dirty="0"/>
                    </a:p>
                    <a:p>
                      <a:pPr algn="l">
                        <a:lnSpc>
                          <a:spcPct val="115000"/>
                        </a:lnSpc>
                        <a:defRPr sz="1100"/>
                      </a:pPr>
                      <a:r>
                        <a:rPr sz="1400" b="1" dirty="0"/>
                        <a:t> </a:t>
                      </a:r>
                    </a:p>
                  </a:txBody>
                  <a:tcPr marL="45720" marR="45720" horzOverflow="overflow"/>
                </a:tc>
                <a:tc>
                  <a:txBody>
                    <a:bodyPr/>
                    <a:lstStyle/>
                    <a:p>
                      <a:pPr algn="l">
                        <a:lnSpc>
                          <a:spcPct val="115000"/>
                        </a:lnSpc>
                        <a:defRPr sz="1100"/>
                      </a:pPr>
                      <a:r>
                        <a:rPr lang="en-GB" sz="1400" b="1" dirty="0" smtClean="0"/>
                        <a:t>50.2%</a:t>
                      </a:r>
                      <a:endParaRPr sz="1400" b="1" dirty="0"/>
                    </a:p>
                    <a:p>
                      <a:pPr algn="l">
                        <a:lnSpc>
                          <a:spcPct val="115000"/>
                        </a:lnSpc>
                        <a:defRPr sz="1100"/>
                      </a:pPr>
                      <a:r>
                        <a:rPr lang="en-GB" sz="1400" b="1" dirty="0" smtClean="0"/>
                        <a:t>(122</a:t>
                      </a:r>
                      <a:r>
                        <a:rPr sz="1400" b="1" dirty="0" smtClean="0"/>
                        <a:t>/243</a:t>
                      </a:r>
                      <a:r>
                        <a:rPr sz="1400" b="1" dirty="0"/>
                        <a:t>)</a:t>
                      </a:r>
                    </a:p>
                  </a:txBody>
                  <a:tcPr marL="45720" marR="45720" horzOverflow="overflow"/>
                </a:tc>
                <a:tc>
                  <a:txBody>
                    <a:bodyPr/>
                    <a:lstStyle/>
                    <a:p>
                      <a:pPr algn="l">
                        <a:lnSpc>
                          <a:spcPct val="115000"/>
                        </a:lnSpc>
                        <a:defRPr sz="1100"/>
                      </a:pPr>
                      <a:r>
                        <a:rPr lang="en-ZA" sz="1400" b="1" dirty="0" smtClean="0"/>
                        <a:t>53%</a:t>
                      </a:r>
                    </a:p>
                    <a:p>
                      <a:pPr algn="l">
                        <a:lnSpc>
                          <a:spcPct val="115000"/>
                        </a:lnSpc>
                        <a:defRPr sz="1100"/>
                      </a:pPr>
                      <a:r>
                        <a:rPr lang="en-ZA" sz="1400" b="1" dirty="0" smtClean="0"/>
                        <a:t>(129/243)</a:t>
                      </a:r>
                    </a:p>
                    <a:p>
                      <a:pPr marL="0" marR="0" indent="0" algn="l" defTabSz="914400" rtl="0" latinLnBrk="0">
                        <a:lnSpc>
                          <a:spcPct val="115000"/>
                        </a:lnSpc>
                        <a:spcBef>
                          <a:spcPts val="0"/>
                        </a:spcBef>
                        <a:spcAft>
                          <a:spcPts val="0"/>
                        </a:spcAft>
                        <a:buClrTx/>
                        <a:buSzTx/>
                        <a:buFontTx/>
                        <a:buNone/>
                        <a:tabLst/>
                        <a:defRPr sz="1100"/>
                      </a:pPr>
                      <a:endParaRPr lang="en-GB" sz="1400" b="1" i="0" u="none" strike="noStrike" cap="none" spc="0" baseline="0" dirty="0" smtClean="0">
                        <a:ln>
                          <a:noFill/>
                        </a:ln>
                        <a:solidFill>
                          <a:schemeClr val="tx1"/>
                        </a:solidFill>
                        <a:uFillTx/>
                        <a:latin typeface="+mn-lt"/>
                        <a:ea typeface="+mn-ea"/>
                        <a:cs typeface="+mn-cs"/>
                        <a:sym typeface="Calibri"/>
                      </a:endParaRPr>
                    </a:p>
                  </a:txBody>
                  <a:tcPr marL="45720" marR="45720" horzOverflow="overflow"/>
                </a:tc>
                <a:tc>
                  <a:txBody>
                    <a:bodyPr/>
                    <a:lstStyle/>
                    <a:p>
                      <a:pPr marL="0" marR="0" indent="0" algn="l" defTabSz="914400" rtl="0" latinLnBrk="0">
                        <a:lnSpc>
                          <a:spcPct val="115000"/>
                        </a:lnSpc>
                        <a:spcBef>
                          <a:spcPts val="0"/>
                        </a:spcBef>
                        <a:spcAft>
                          <a:spcPts val="0"/>
                        </a:spcAft>
                        <a:buClrTx/>
                        <a:buSzTx/>
                        <a:buFontTx/>
                        <a:buNone/>
                        <a:tabLst/>
                        <a:defRPr sz="1100"/>
                      </a:pPr>
                      <a:r>
                        <a:rPr lang="en-GB" sz="1400" b="1" i="0" u="none" strike="noStrike" cap="none" spc="0" baseline="0" dirty="0" smtClean="0">
                          <a:ln>
                            <a:noFill/>
                          </a:ln>
                          <a:solidFill>
                            <a:schemeClr val="tx1"/>
                          </a:solidFill>
                          <a:uFillTx/>
                          <a:latin typeface="+mn-lt"/>
                          <a:ea typeface="+mn-ea"/>
                          <a:cs typeface="+mn-cs"/>
                          <a:sym typeface="Calibri"/>
                        </a:rPr>
                        <a:t>56%</a:t>
                      </a:r>
                    </a:p>
                    <a:p>
                      <a:pPr marL="0" marR="0" indent="0" algn="l" defTabSz="914400" rtl="0" latinLnBrk="0">
                        <a:lnSpc>
                          <a:spcPct val="115000"/>
                        </a:lnSpc>
                        <a:spcBef>
                          <a:spcPts val="0"/>
                        </a:spcBef>
                        <a:spcAft>
                          <a:spcPts val="0"/>
                        </a:spcAft>
                        <a:buClrTx/>
                        <a:buSzTx/>
                        <a:buFontTx/>
                        <a:buNone/>
                        <a:tabLst/>
                        <a:defRPr sz="1100"/>
                      </a:pPr>
                      <a:r>
                        <a:rPr lang="en-GB" sz="1400" b="1" i="0" u="none" strike="noStrike" cap="none" spc="0" baseline="0" dirty="0" smtClean="0">
                          <a:ln>
                            <a:noFill/>
                          </a:ln>
                          <a:solidFill>
                            <a:schemeClr val="tx1"/>
                          </a:solidFill>
                          <a:uFillTx/>
                          <a:latin typeface="+mn-lt"/>
                          <a:ea typeface="+mn-ea"/>
                          <a:cs typeface="+mn-cs"/>
                          <a:sym typeface="Calibri"/>
                        </a:rPr>
                        <a:t>(136</a:t>
                      </a:r>
                      <a:r>
                        <a:rPr lang="en-ZA" sz="1400" b="1" i="0" u="none" strike="noStrike" cap="none" spc="0" baseline="0" dirty="0" smtClean="0">
                          <a:ln>
                            <a:noFill/>
                          </a:ln>
                          <a:solidFill>
                            <a:schemeClr val="tx1"/>
                          </a:solidFill>
                          <a:uFillTx/>
                          <a:latin typeface="+mn-lt"/>
                          <a:ea typeface="+mn-ea"/>
                          <a:cs typeface="+mn-cs"/>
                          <a:sym typeface="Calibri"/>
                        </a:rPr>
                        <a:t>/243)</a:t>
                      </a:r>
                    </a:p>
                  </a:txBody>
                  <a:tcPr marL="45720" marR="45720" horzOverflow="overflow"/>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136552541"/>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44624"/>
            <a:ext cx="8229600" cy="1143001"/>
          </a:xfrm>
        </p:spPr>
        <p:txBody>
          <a:bodyPr/>
          <a:lstStyle/>
          <a:p>
            <a:pPr algn="l"/>
            <a:r>
              <a:rPr lang="en-GB" b="1" i="1" dirty="0" smtClean="0">
                <a:solidFill>
                  <a:srgbClr val="002060"/>
                </a:solidFill>
              </a:rPr>
              <a:t> </a:t>
            </a:r>
            <a:r>
              <a:rPr lang="en-GB" sz="4000" b="1" i="1" dirty="0" smtClean="0">
                <a:solidFill>
                  <a:srgbClr val="002060"/>
                </a:solidFill>
              </a:rPr>
              <a:t>Inspections</a:t>
            </a:r>
            <a:endParaRPr lang="en-GB" sz="4000" b="1" i="1" dirty="0">
              <a:solidFill>
                <a:srgbClr val="002060"/>
              </a:solidFill>
            </a:endParaRPr>
          </a:p>
        </p:txBody>
      </p:sp>
      <p:sp>
        <p:nvSpPr>
          <p:cNvPr id="3" name="Content Placeholder 2"/>
          <p:cNvSpPr>
            <a:spLocks noGrp="1"/>
          </p:cNvSpPr>
          <p:nvPr>
            <p:ph type="body" idx="1"/>
          </p:nvPr>
        </p:nvSpPr>
        <p:spPr>
          <a:xfrm>
            <a:off x="325209" y="908720"/>
            <a:ext cx="8229600" cy="4525963"/>
          </a:xfrm>
        </p:spPr>
        <p:txBody>
          <a:bodyPr>
            <a:normAutofit/>
          </a:bodyPr>
          <a:lstStyle/>
          <a:p>
            <a:pPr algn="just"/>
            <a:endParaRPr lang="en-GB" sz="2800" dirty="0">
              <a:solidFill>
                <a:schemeClr val="tx1"/>
              </a:solidFill>
            </a:endParaRPr>
          </a:p>
          <a:p>
            <a:pPr marL="0" indent="0" algn="just">
              <a:buNone/>
            </a:pPr>
            <a:r>
              <a:rPr lang="en-GB" sz="2400" dirty="0" smtClean="0">
                <a:solidFill>
                  <a:schemeClr val="tx1"/>
                </a:solidFill>
              </a:rPr>
              <a:t>2020/2021 performance indicator as per DCS APP (Quarterly Targets) </a:t>
            </a:r>
            <a:endParaRPr lang="en-ZA" sz="2400" dirty="0" smtClean="0">
              <a:solidFill>
                <a:schemeClr val="tx1"/>
              </a:solidFill>
            </a:endParaRPr>
          </a:p>
        </p:txBody>
      </p:sp>
      <p:sp>
        <p:nvSpPr>
          <p:cNvPr id="4" name="Slide Number Placeholder 3"/>
          <p:cNvSpPr>
            <a:spLocks noGrp="1"/>
          </p:cNvSpPr>
          <p:nvPr>
            <p:ph type="sldNum" sz="quarter" idx="2"/>
          </p:nvPr>
        </p:nvSpPr>
        <p:spPr/>
        <p:txBody>
          <a:bodyPr/>
          <a:lstStyle/>
          <a:p>
            <a:fld id="{86CB4B4D-7CA3-9044-876B-883B54F8677D}" type="slidenum">
              <a:rPr lang="en-ZA" smtClean="0"/>
              <a:pPr/>
              <a:t>12</a:t>
            </a:fld>
            <a:endParaRPr lang="en-ZA" dirty="0"/>
          </a:p>
        </p:txBody>
      </p:sp>
      <p:graphicFrame>
        <p:nvGraphicFramePr>
          <p:cNvPr id="6" name="Table 5"/>
          <p:cNvGraphicFramePr>
            <a:graphicFrameLocks noGrp="1"/>
          </p:cNvGraphicFramePr>
          <p:nvPr>
            <p:extLst>
              <p:ext uri="{D42A27DB-BD31-4B8C-83A1-F6EECF244321}">
                <p14:modId xmlns:p14="http://schemas.microsoft.com/office/powerpoint/2010/main" val="3472571694"/>
              </p:ext>
            </p:extLst>
          </p:nvPr>
        </p:nvGraphicFramePr>
        <p:xfrm>
          <a:off x="461145" y="2636912"/>
          <a:ext cx="8125907" cy="2542794"/>
        </p:xfrm>
        <a:graphic>
          <a:graphicData uri="http://schemas.openxmlformats.org/drawingml/2006/table">
            <a:tbl>
              <a:tblPr firstRow="1" firstCol="1" bandRow="1">
                <a:tableStyleId>{5C22544A-7EE6-4342-B048-85BDC9FD1C3A}</a:tableStyleId>
              </a:tblPr>
              <a:tblGrid>
                <a:gridCol w="476178">
                  <a:extLst>
                    <a:ext uri="{9D8B030D-6E8A-4147-A177-3AD203B41FA5}">
                      <a16:colId xmlns:a16="http://schemas.microsoft.com/office/drawing/2014/main" val="20000"/>
                    </a:ext>
                  </a:extLst>
                </a:gridCol>
                <a:gridCol w="2584038">
                  <a:extLst>
                    <a:ext uri="{9D8B030D-6E8A-4147-A177-3AD203B41FA5}">
                      <a16:colId xmlns:a16="http://schemas.microsoft.com/office/drawing/2014/main" val="20001"/>
                    </a:ext>
                  </a:extLst>
                </a:gridCol>
                <a:gridCol w="1365152">
                  <a:extLst>
                    <a:ext uri="{9D8B030D-6E8A-4147-A177-3AD203B41FA5}">
                      <a16:colId xmlns:a16="http://schemas.microsoft.com/office/drawing/2014/main" val="20002"/>
                    </a:ext>
                  </a:extLst>
                </a:gridCol>
                <a:gridCol w="927979">
                  <a:extLst>
                    <a:ext uri="{9D8B030D-6E8A-4147-A177-3AD203B41FA5}">
                      <a16:colId xmlns:a16="http://schemas.microsoft.com/office/drawing/2014/main" val="20003"/>
                    </a:ext>
                  </a:extLst>
                </a:gridCol>
                <a:gridCol w="882474">
                  <a:extLst>
                    <a:ext uri="{9D8B030D-6E8A-4147-A177-3AD203B41FA5}">
                      <a16:colId xmlns:a16="http://schemas.microsoft.com/office/drawing/2014/main" val="20004"/>
                    </a:ext>
                  </a:extLst>
                </a:gridCol>
                <a:gridCol w="908476">
                  <a:extLst>
                    <a:ext uri="{9D8B030D-6E8A-4147-A177-3AD203B41FA5}">
                      <a16:colId xmlns:a16="http://schemas.microsoft.com/office/drawing/2014/main" val="20005"/>
                    </a:ext>
                  </a:extLst>
                </a:gridCol>
                <a:gridCol w="981610">
                  <a:extLst>
                    <a:ext uri="{9D8B030D-6E8A-4147-A177-3AD203B41FA5}">
                      <a16:colId xmlns:a16="http://schemas.microsoft.com/office/drawing/2014/main" val="20006"/>
                    </a:ext>
                  </a:extLst>
                </a:gridCol>
              </a:tblGrid>
              <a:tr h="194310">
                <a:tc gridSpan="7">
                  <a:txBody>
                    <a:bodyPr/>
                    <a:lstStyle/>
                    <a:p>
                      <a:pPr algn="l">
                        <a:lnSpc>
                          <a:spcPct val="115000"/>
                        </a:lnSpc>
                        <a:spcAft>
                          <a:spcPts val="0"/>
                        </a:spcAft>
                      </a:pPr>
                      <a:r>
                        <a:rPr lang="en-GB" sz="1800" kern="1200" dirty="0">
                          <a:effectLst/>
                        </a:rPr>
                        <a:t>Sub Programme: Judicial Inspectorate for Correctional Services (JICS)</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0"/>
                  </a:ext>
                </a:extLst>
              </a:tr>
              <a:tr h="194310">
                <a:tc gridSpan="2">
                  <a:txBody>
                    <a:bodyPr/>
                    <a:lstStyle/>
                    <a:p>
                      <a:pPr algn="l">
                        <a:lnSpc>
                          <a:spcPct val="115000"/>
                        </a:lnSpc>
                        <a:spcAft>
                          <a:spcPts val="0"/>
                        </a:spcAft>
                      </a:pPr>
                      <a:r>
                        <a:rPr lang="en-GB" sz="1800" kern="1200" dirty="0">
                          <a:effectLst/>
                        </a:rPr>
                        <a:t> </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tc>
                <a:tc hMerge="1">
                  <a:txBody>
                    <a:bodyPr/>
                    <a:lstStyle/>
                    <a:p>
                      <a:endParaRPr lang="en-ZA"/>
                    </a:p>
                  </a:txBody>
                  <a:tcPr/>
                </a:tc>
                <a:tc>
                  <a:txBody>
                    <a:bodyPr/>
                    <a:lstStyle/>
                    <a:p>
                      <a:pPr algn="l">
                        <a:lnSpc>
                          <a:spcPct val="115000"/>
                        </a:lnSpc>
                        <a:spcAft>
                          <a:spcPts val="0"/>
                        </a:spcAft>
                      </a:pPr>
                      <a:r>
                        <a:rPr lang="en-GB" sz="1800" kern="1200" dirty="0">
                          <a:effectLst/>
                        </a:rPr>
                        <a:t>Annual 2020/2021</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l">
                        <a:lnSpc>
                          <a:spcPct val="115000"/>
                        </a:lnSpc>
                        <a:spcAft>
                          <a:spcPts val="0"/>
                        </a:spcAft>
                      </a:pPr>
                      <a:r>
                        <a:rPr lang="en-GB" sz="1800" kern="1200" dirty="0">
                          <a:effectLst/>
                        </a:rPr>
                        <a:t>Quarter 1</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l">
                        <a:lnSpc>
                          <a:spcPct val="115000"/>
                        </a:lnSpc>
                        <a:spcAft>
                          <a:spcPts val="0"/>
                        </a:spcAft>
                      </a:pPr>
                      <a:r>
                        <a:rPr lang="en-GB" sz="1800" kern="1200">
                          <a:effectLst/>
                        </a:rPr>
                        <a:t>Quarter 2</a:t>
                      </a:r>
                      <a:endParaRPr lang="en-ZA" sz="2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l">
                        <a:lnSpc>
                          <a:spcPct val="115000"/>
                        </a:lnSpc>
                        <a:spcAft>
                          <a:spcPts val="0"/>
                        </a:spcAft>
                      </a:pPr>
                      <a:r>
                        <a:rPr lang="en-GB" sz="1800" kern="1200">
                          <a:effectLst/>
                        </a:rPr>
                        <a:t>Quarter 3</a:t>
                      </a:r>
                      <a:endParaRPr lang="en-ZA" sz="2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l">
                        <a:lnSpc>
                          <a:spcPct val="115000"/>
                        </a:lnSpc>
                        <a:spcAft>
                          <a:spcPts val="0"/>
                        </a:spcAft>
                      </a:pPr>
                      <a:r>
                        <a:rPr lang="en-GB" sz="1800" kern="1200" dirty="0" smtClean="0">
                          <a:effectLst/>
                        </a:rPr>
                        <a:t>Quarter</a:t>
                      </a:r>
                    </a:p>
                    <a:p>
                      <a:pPr algn="l">
                        <a:lnSpc>
                          <a:spcPct val="115000"/>
                        </a:lnSpc>
                        <a:spcAft>
                          <a:spcPts val="0"/>
                        </a:spcAft>
                      </a:pPr>
                      <a:r>
                        <a:rPr lang="en-GB" sz="1800" kern="1200" dirty="0" smtClean="0">
                          <a:effectLst/>
                        </a:rPr>
                        <a:t> </a:t>
                      </a:r>
                      <a:r>
                        <a:rPr lang="en-GB" sz="1800" kern="1200" dirty="0">
                          <a:effectLst/>
                        </a:rPr>
                        <a:t>4</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1"/>
                  </a:ext>
                </a:extLst>
              </a:tr>
              <a:tr h="252095">
                <a:tc>
                  <a:txBody>
                    <a:bodyPr/>
                    <a:lstStyle/>
                    <a:p>
                      <a:pPr algn="l">
                        <a:lnSpc>
                          <a:spcPct val="115000"/>
                        </a:lnSpc>
                        <a:spcAft>
                          <a:spcPts val="0"/>
                        </a:spcAft>
                      </a:pPr>
                      <a:r>
                        <a:rPr lang="en-GB" sz="1000" dirty="0">
                          <a:effectLst/>
                        </a:rPr>
                        <a:t>2.1.3.14</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tc>
                <a:tc>
                  <a:txBody>
                    <a:bodyPr/>
                    <a:lstStyle/>
                    <a:p>
                      <a:pPr algn="l">
                        <a:lnSpc>
                          <a:spcPct val="115000"/>
                        </a:lnSpc>
                        <a:spcAft>
                          <a:spcPts val="0"/>
                        </a:spcAft>
                      </a:pPr>
                      <a:r>
                        <a:rPr lang="en-GB" sz="1800" dirty="0">
                          <a:effectLst/>
                        </a:rPr>
                        <a:t>Percentage of </a:t>
                      </a:r>
                      <a:r>
                        <a:rPr lang="en-GB" sz="1800" dirty="0" smtClean="0">
                          <a:effectLst/>
                        </a:rPr>
                        <a:t>correctional </a:t>
                      </a:r>
                      <a:r>
                        <a:rPr lang="en-GB" sz="1800" dirty="0">
                          <a:effectLst/>
                        </a:rPr>
                        <a:t>f</a:t>
                      </a:r>
                      <a:r>
                        <a:rPr lang="en-GB" sz="1800" dirty="0" smtClean="0">
                          <a:effectLst/>
                        </a:rPr>
                        <a:t>acilities </a:t>
                      </a:r>
                      <a:r>
                        <a:rPr lang="en-GB" sz="1800" dirty="0">
                          <a:effectLst/>
                        </a:rPr>
                        <a:t>and </a:t>
                      </a:r>
                      <a:r>
                        <a:rPr lang="en-GB" sz="1800" dirty="0" smtClean="0">
                          <a:effectLst/>
                        </a:rPr>
                        <a:t>PPP </a:t>
                      </a:r>
                      <a:r>
                        <a:rPr lang="en-GB" sz="1800" dirty="0">
                          <a:effectLst/>
                        </a:rPr>
                        <a:t>facilities inspected on the conditions and treatment of inmates</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tc>
                <a:tc>
                  <a:txBody>
                    <a:bodyPr/>
                    <a:lstStyle/>
                    <a:p>
                      <a:pPr>
                        <a:lnSpc>
                          <a:spcPct val="115000"/>
                        </a:lnSpc>
                        <a:spcAft>
                          <a:spcPts val="0"/>
                        </a:spcAft>
                      </a:pPr>
                      <a:r>
                        <a:rPr lang="en-GB" sz="1800" dirty="0">
                          <a:effectLst/>
                        </a:rPr>
                        <a:t>56%</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tc>
                <a:tc>
                  <a:txBody>
                    <a:bodyPr/>
                    <a:lstStyle/>
                    <a:p>
                      <a:pPr>
                        <a:lnSpc>
                          <a:spcPct val="115000"/>
                        </a:lnSpc>
                        <a:spcAft>
                          <a:spcPts val="0"/>
                        </a:spcAft>
                      </a:pPr>
                      <a:r>
                        <a:rPr lang="en-GB" sz="1800" dirty="0">
                          <a:effectLst/>
                        </a:rPr>
                        <a:t>14%</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tc>
                <a:tc>
                  <a:txBody>
                    <a:bodyPr/>
                    <a:lstStyle/>
                    <a:p>
                      <a:pPr>
                        <a:lnSpc>
                          <a:spcPct val="115000"/>
                        </a:lnSpc>
                        <a:spcAft>
                          <a:spcPts val="0"/>
                        </a:spcAft>
                      </a:pPr>
                      <a:r>
                        <a:rPr lang="en-GB" sz="1800" dirty="0">
                          <a:effectLst/>
                        </a:rPr>
                        <a:t>28%</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tc>
                <a:tc>
                  <a:txBody>
                    <a:bodyPr/>
                    <a:lstStyle/>
                    <a:p>
                      <a:pPr>
                        <a:lnSpc>
                          <a:spcPct val="115000"/>
                        </a:lnSpc>
                        <a:spcAft>
                          <a:spcPts val="0"/>
                        </a:spcAft>
                      </a:pPr>
                      <a:r>
                        <a:rPr lang="en-GB" sz="1800" dirty="0">
                          <a:effectLst/>
                        </a:rPr>
                        <a:t>42%</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tc>
                <a:tc>
                  <a:txBody>
                    <a:bodyPr/>
                    <a:lstStyle/>
                    <a:p>
                      <a:pPr>
                        <a:lnSpc>
                          <a:spcPct val="115000"/>
                        </a:lnSpc>
                        <a:spcAft>
                          <a:spcPts val="0"/>
                        </a:spcAft>
                      </a:pPr>
                      <a:r>
                        <a:rPr lang="en-GB" sz="1800" dirty="0">
                          <a:effectLst/>
                        </a:rPr>
                        <a:t>56%</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967214255"/>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44624"/>
            <a:ext cx="8229600" cy="1143001"/>
          </a:xfrm>
        </p:spPr>
        <p:txBody>
          <a:bodyPr/>
          <a:lstStyle/>
          <a:p>
            <a:pPr algn="l"/>
            <a:r>
              <a:rPr lang="en-GB" b="1" i="1" dirty="0" smtClean="0">
                <a:solidFill>
                  <a:srgbClr val="002060"/>
                </a:solidFill>
              </a:rPr>
              <a:t> </a:t>
            </a:r>
            <a:r>
              <a:rPr lang="en-GB" sz="4000" b="1" i="1" dirty="0" smtClean="0">
                <a:solidFill>
                  <a:srgbClr val="002060"/>
                </a:solidFill>
              </a:rPr>
              <a:t>Inspections</a:t>
            </a:r>
            <a:endParaRPr lang="en-GB" sz="4000" b="1" i="1" dirty="0">
              <a:solidFill>
                <a:srgbClr val="002060"/>
              </a:solidFill>
            </a:endParaRPr>
          </a:p>
        </p:txBody>
      </p:sp>
      <p:sp>
        <p:nvSpPr>
          <p:cNvPr id="3" name="Content Placeholder 2"/>
          <p:cNvSpPr>
            <a:spLocks noGrp="1"/>
          </p:cNvSpPr>
          <p:nvPr>
            <p:ph type="body" idx="1"/>
          </p:nvPr>
        </p:nvSpPr>
        <p:spPr>
          <a:xfrm>
            <a:off x="325209" y="908720"/>
            <a:ext cx="8229600" cy="4525963"/>
          </a:xfrm>
        </p:spPr>
        <p:txBody>
          <a:bodyPr>
            <a:normAutofit/>
          </a:bodyPr>
          <a:lstStyle/>
          <a:p>
            <a:pPr algn="just"/>
            <a:endParaRPr lang="en-GB" sz="2800" dirty="0">
              <a:solidFill>
                <a:schemeClr val="tx1"/>
              </a:solidFill>
            </a:endParaRPr>
          </a:p>
          <a:p>
            <a:pPr marL="0" indent="0" algn="just">
              <a:buNone/>
            </a:pPr>
            <a:r>
              <a:rPr lang="en-GB" sz="2400" dirty="0" smtClean="0">
                <a:solidFill>
                  <a:schemeClr val="tx1"/>
                </a:solidFill>
              </a:rPr>
              <a:t>2020/2021 performance indicator as per DCS APP (Monthly Targets) </a:t>
            </a:r>
            <a:endParaRPr lang="en-ZA" sz="2400" dirty="0" smtClean="0">
              <a:solidFill>
                <a:schemeClr val="tx1"/>
              </a:solidFill>
            </a:endParaRPr>
          </a:p>
        </p:txBody>
      </p:sp>
      <p:sp>
        <p:nvSpPr>
          <p:cNvPr id="4" name="Slide Number Placeholder 3"/>
          <p:cNvSpPr>
            <a:spLocks noGrp="1"/>
          </p:cNvSpPr>
          <p:nvPr>
            <p:ph type="sldNum" sz="quarter" idx="2"/>
          </p:nvPr>
        </p:nvSpPr>
        <p:spPr/>
        <p:txBody>
          <a:bodyPr/>
          <a:lstStyle/>
          <a:p>
            <a:fld id="{86CB4B4D-7CA3-9044-876B-883B54F8677D}" type="slidenum">
              <a:rPr lang="en-ZA" smtClean="0"/>
              <a:pPr/>
              <a:t>13</a:t>
            </a:fld>
            <a:endParaRPr lang="en-ZA" dirty="0"/>
          </a:p>
        </p:txBody>
      </p:sp>
      <p:graphicFrame>
        <p:nvGraphicFramePr>
          <p:cNvPr id="6" name="Table 5"/>
          <p:cNvGraphicFramePr>
            <a:graphicFrameLocks noGrp="1"/>
          </p:cNvGraphicFramePr>
          <p:nvPr>
            <p:extLst>
              <p:ext uri="{D42A27DB-BD31-4B8C-83A1-F6EECF244321}">
                <p14:modId xmlns:p14="http://schemas.microsoft.com/office/powerpoint/2010/main" val="2486164804"/>
              </p:ext>
            </p:extLst>
          </p:nvPr>
        </p:nvGraphicFramePr>
        <p:xfrm>
          <a:off x="467544" y="2636912"/>
          <a:ext cx="8119508" cy="2858262"/>
        </p:xfrm>
        <a:graphic>
          <a:graphicData uri="http://schemas.openxmlformats.org/drawingml/2006/table">
            <a:tbl>
              <a:tblPr firstRow="1" firstCol="1" bandRow="1">
                <a:tableStyleId>{5C22544A-7EE6-4342-B048-85BDC9FD1C3A}</a:tableStyleId>
              </a:tblPr>
              <a:tblGrid>
                <a:gridCol w="648072">
                  <a:extLst>
                    <a:ext uri="{9D8B030D-6E8A-4147-A177-3AD203B41FA5}">
                      <a16:colId xmlns:a16="http://schemas.microsoft.com/office/drawing/2014/main" val="20000"/>
                    </a:ext>
                  </a:extLst>
                </a:gridCol>
                <a:gridCol w="2405745">
                  <a:extLst>
                    <a:ext uri="{9D8B030D-6E8A-4147-A177-3AD203B41FA5}">
                      <a16:colId xmlns:a16="http://schemas.microsoft.com/office/drawing/2014/main" val="20001"/>
                    </a:ext>
                  </a:extLst>
                </a:gridCol>
                <a:gridCol w="1365152">
                  <a:extLst>
                    <a:ext uri="{9D8B030D-6E8A-4147-A177-3AD203B41FA5}">
                      <a16:colId xmlns:a16="http://schemas.microsoft.com/office/drawing/2014/main" val="20002"/>
                    </a:ext>
                  </a:extLst>
                </a:gridCol>
                <a:gridCol w="927979">
                  <a:extLst>
                    <a:ext uri="{9D8B030D-6E8A-4147-A177-3AD203B41FA5}">
                      <a16:colId xmlns:a16="http://schemas.microsoft.com/office/drawing/2014/main" val="20003"/>
                    </a:ext>
                  </a:extLst>
                </a:gridCol>
                <a:gridCol w="882474">
                  <a:extLst>
                    <a:ext uri="{9D8B030D-6E8A-4147-A177-3AD203B41FA5}">
                      <a16:colId xmlns:a16="http://schemas.microsoft.com/office/drawing/2014/main" val="20004"/>
                    </a:ext>
                  </a:extLst>
                </a:gridCol>
                <a:gridCol w="908476">
                  <a:extLst>
                    <a:ext uri="{9D8B030D-6E8A-4147-A177-3AD203B41FA5}">
                      <a16:colId xmlns:a16="http://schemas.microsoft.com/office/drawing/2014/main" val="20005"/>
                    </a:ext>
                  </a:extLst>
                </a:gridCol>
                <a:gridCol w="981610">
                  <a:extLst>
                    <a:ext uri="{9D8B030D-6E8A-4147-A177-3AD203B41FA5}">
                      <a16:colId xmlns:a16="http://schemas.microsoft.com/office/drawing/2014/main" val="20006"/>
                    </a:ext>
                  </a:extLst>
                </a:gridCol>
              </a:tblGrid>
              <a:tr h="194310">
                <a:tc gridSpan="7">
                  <a:txBody>
                    <a:bodyPr/>
                    <a:lstStyle/>
                    <a:p>
                      <a:pPr algn="l">
                        <a:lnSpc>
                          <a:spcPct val="115000"/>
                        </a:lnSpc>
                        <a:spcAft>
                          <a:spcPts val="0"/>
                        </a:spcAft>
                      </a:pPr>
                      <a:r>
                        <a:rPr lang="en-GB" sz="1800" kern="1200" dirty="0">
                          <a:effectLst/>
                        </a:rPr>
                        <a:t>Sub Programme: Judicial Inspectorate for Correctional Services (JICS)</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0"/>
                  </a:ext>
                </a:extLst>
              </a:tr>
              <a:tr h="194310">
                <a:tc gridSpan="2">
                  <a:txBody>
                    <a:bodyPr/>
                    <a:lstStyle/>
                    <a:p>
                      <a:pPr algn="l">
                        <a:lnSpc>
                          <a:spcPct val="115000"/>
                        </a:lnSpc>
                        <a:spcAft>
                          <a:spcPts val="0"/>
                        </a:spcAft>
                      </a:pPr>
                      <a:r>
                        <a:rPr lang="en-GB" sz="1800" kern="1200" dirty="0">
                          <a:effectLst/>
                        </a:rPr>
                        <a:t> </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tc>
                <a:tc hMerge="1">
                  <a:txBody>
                    <a:bodyPr/>
                    <a:lstStyle/>
                    <a:p>
                      <a:endParaRPr lang="en-ZA"/>
                    </a:p>
                  </a:txBody>
                  <a:tcPr/>
                </a:tc>
                <a:tc>
                  <a:txBody>
                    <a:bodyPr/>
                    <a:lstStyle/>
                    <a:p>
                      <a:pPr algn="l">
                        <a:lnSpc>
                          <a:spcPct val="115000"/>
                        </a:lnSpc>
                        <a:spcAft>
                          <a:spcPts val="0"/>
                        </a:spcAft>
                      </a:pPr>
                      <a:r>
                        <a:rPr lang="en-GB" sz="1800" kern="1200" dirty="0">
                          <a:effectLst/>
                        </a:rPr>
                        <a:t>Annual 2020/2021</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l">
                        <a:lnSpc>
                          <a:spcPct val="115000"/>
                        </a:lnSpc>
                        <a:spcAft>
                          <a:spcPts val="0"/>
                        </a:spcAft>
                      </a:pPr>
                      <a:r>
                        <a:rPr lang="en-GB" sz="1800" kern="1200" dirty="0" smtClean="0">
                          <a:effectLst/>
                        </a:rPr>
                        <a:t>Month </a:t>
                      </a:r>
                      <a:r>
                        <a:rPr lang="en-GB" sz="1800" kern="1200" dirty="0">
                          <a:effectLst/>
                        </a:rPr>
                        <a:t>1</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l">
                        <a:lnSpc>
                          <a:spcPct val="115000"/>
                        </a:lnSpc>
                        <a:spcAft>
                          <a:spcPts val="0"/>
                        </a:spcAft>
                      </a:pPr>
                      <a:r>
                        <a:rPr lang="en-GB" sz="1800" kern="1200" dirty="0" smtClean="0">
                          <a:effectLst/>
                        </a:rPr>
                        <a:t>Month </a:t>
                      </a:r>
                      <a:r>
                        <a:rPr lang="en-GB" sz="1800" kern="1200" dirty="0">
                          <a:effectLst/>
                        </a:rPr>
                        <a:t>2</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l">
                        <a:lnSpc>
                          <a:spcPct val="115000"/>
                        </a:lnSpc>
                        <a:spcAft>
                          <a:spcPts val="0"/>
                        </a:spcAft>
                      </a:pPr>
                      <a:r>
                        <a:rPr lang="en-GB" sz="1800" kern="1200" dirty="0" smtClean="0">
                          <a:effectLst/>
                        </a:rPr>
                        <a:t>Month </a:t>
                      </a:r>
                      <a:r>
                        <a:rPr lang="en-GB" sz="1800" kern="1200" dirty="0">
                          <a:effectLst/>
                        </a:rPr>
                        <a:t>3</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l">
                        <a:lnSpc>
                          <a:spcPct val="115000"/>
                        </a:lnSpc>
                        <a:spcAft>
                          <a:spcPts val="0"/>
                        </a:spcAft>
                      </a:pPr>
                      <a:r>
                        <a:rPr lang="en-GB" sz="1800" kern="1200" dirty="0">
                          <a:effectLst/>
                        </a:rPr>
                        <a:t>Quarter </a:t>
                      </a:r>
                      <a:r>
                        <a:rPr lang="en-GB" sz="1800" kern="1200" dirty="0" smtClean="0">
                          <a:effectLst/>
                        </a:rPr>
                        <a:t>1</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1"/>
                  </a:ext>
                </a:extLst>
              </a:tr>
              <a:tr h="252095">
                <a:tc>
                  <a:txBody>
                    <a:bodyPr/>
                    <a:lstStyle/>
                    <a:p>
                      <a:pPr algn="l">
                        <a:lnSpc>
                          <a:spcPct val="115000"/>
                        </a:lnSpc>
                        <a:spcAft>
                          <a:spcPts val="0"/>
                        </a:spcAft>
                      </a:pPr>
                      <a:r>
                        <a:rPr lang="en-GB" sz="1000" dirty="0">
                          <a:effectLst/>
                        </a:rPr>
                        <a:t>2.1.3.14</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tc>
                <a:tc>
                  <a:txBody>
                    <a:bodyPr/>
                    <a:lstStyle/>
                    <a:p>
                      <a:pPr algn="l">
                        <a:lnSpc>
                          <a:spcPct val="115000"/>
                        </a:lnSpc>
                        <a:spcAft>
                          <a:spcPts val="0"/>
                        </a:spcAft>
                      </a:pPr>
                      <a:r>
                        <a:rPr lang="en-GB" sz="1800" dirty="0">
                          <a:effectLst/>
                        </a:rPr>
                        <a:t>Percentage of </a:t>
                      </a:r>
                      <a:r>
                        <a:rPr lang="en-GB" sz="1800" dirty="0" smtClean="0">
                          <a:effectLst/>
                        </a:rPr>
                        <a:t>correctional </a:t>
                      </a:r>
                      <a:r>
                        <a:rPr lang="en-GB" sz="1800" dirty="0">
                          <a:effectLst/>
                        </a:rPr>
                        <a:t>f</a:t>
                      </a:r>
                      <a:r>
                        <a:rPr lang="en-GB" sz="1800" dirty="0" smtClean="0">
                          <a:effectLst/>
                        </a:rPr>
                        <a:t>acilities </a:t>
                      </a:r>
                      <a:r>
                        <a:rPr lang="en-GB" sz="1800" dirty="0">
                          <a:effectLst/>
                        </a:rPr>
                        <a:t>and </a:t>
                      </a:r>
                      <a:r>
                        <a:rPr lang="en-GB" sz="1800" dirty="0" smtClean="0">
                          <a:effectLst/>
                        </a:rPr>
                        <a:t>PPP </a:t>
                      </a:r>
                      <a:r>
                        <a:rPr lang="en-GB" sz="1800" dirty="0">
                          <a:effectLst/>
                        </a:rPr>
                        <a:t>facilities inspected </a:t>
                      </a:r>
                      <a:r>
                        <a:rPr lang="en-GB" sz="1800" dirty="0" smtClean="0">
                          <a:effectLst/>
                        </a:rPr>
                        <a:t>regarding </a:t>
                      </a:r>
                      <a:r>
                        <a:rPr lang="en-GB" sz="1800" dirty="0">
                          <a:effectLst/>
                        </a:rPr>
                        <a:t>conditions and treatment of inmates</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tc>
                <a:tc>
                  <a:txBody>
                    <a:bodyPr/>
                    <a:lstStyle/>
                    <a:p>
                      <a:pPr>
                        <a:lnSpc>
                          <a:spcPct val="115000"/>
                        </a:lnSpc>
                        <a:spcAft>
                          <a:spcPts val="0"/>
                        </a:spcAft>
                      </a:pPr>
                      <a:r>
                        <a:rPr lang="en-GB" sz="1800" dirty="0">
                          <a:effectLst/>
                        </a:rPr>
                        <a:t>56%</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tc>
                <a:tc>
                  <a:txBody>
                    <a:bodyPr/>
                    <a:lstStyle/>
                    <a:p>
                      <a:pPr>
                        <a:lnSpc>
                          <a:spcPct val="115000"/>
                        </a:lnSpc>
                        <a:spcAft>
                          <a:spcPts val="0"/>
                        </a:spcAft>
                      </a:pPr>
                      <a:r>
                        <a:rPr lang="en-GB" sz="1800" dirty="0" smtClean="0">
                          <a:effectLst/>
                        </a:rPr>
                        <a:t>4.5%</a:t>
                      </a:r>
                    </a:p>
                    <a:p>
                      <a:pPr>
                        <a:lnSpc>
                          <a:spcPct val="115000"/>
                        </a:lnSpc>
                        <a:spcAft>
                          <a:spcPts val="0"/>
                        </a:spcAft>
                      </a:pPr>
                      <a:r>
                        <a:rPr lang="en-GB" sz="1800" dirty="0" smtClean="0">
                          <a:effectLst/>
                        </a:rPr>
                        <a:t>(11/243)</a:t>
                      </a:r>
                    </a:p>
                    <a:p>
                      <a:pPr>
                        <a:lnSpc>
                          <a:spcPct val="115000"/>
                        </a:lnSpc>
                        <a:spcAft>
                          <a:spcPts val="0"/>
                        </a:spcAft>
                      </a:pP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tc>
                <a:tc>
                  <a:txBody>
                    <a:bodyPr/>
                    <a:lstStyle/>
                    <a:p>
                      <a:pPr>
                        <a:lnSpc>
                          <a:spcPct val="115000"/>
                        </a:lnSpc>
                        <a:spcAft>
                          <a:spcPts val="0"/>
                        </a:spcAft>
                      </a:pPr>
                      <a:r>
                        <a:rPr lang="en-GB" sz="1800" dirty="0" smtClean="0">
                          <a:effectLst/>
                        </a:rPr>
                        <a:t>9%</a:t>
                      </a:r>
                    </a:p>
                    <a:p>
                      <a:pPr>
                        <a:lnSpc>
                          <a:spcPct val="115000"/>
                        </a:lnSpc>
                        <a:spcAft>
                          <a:spcPts val="0"/>
                        </a:spcAft>
                      </a:pPr>
                      <a:r>
                        <a:rPr lang="en-GB" sz="1800" dirty="0" smtClean="0">
                          <a:effectLst/>
                        </a:rPr>
                        <a:t>(22/243)</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tc>
                <a:tc>
                  <a:txBody>
                    <a:bodyPr/>
                    <a:lstStyle/>
                    <a:p>
                      <a:pPr>
                        <a:lnSpc>
                          <a:spcPct val="115000"/>
                        </a:lnSpc>
                        <a:spcAft>
                          <a:spcPts val="0"/>
                        </a:spcAft>
                      </a:pPr>
                      <a:r>
                        <a:rPr lang="en-GB" sz="1800" dirty="0" smtClean="0">
                          <a:effectLst/>
                        </a:rPr>
                        <a:t>14%</a:t>
                      </a:r>
                    </a:p>
                    <a:p>
                      <a:pPr>
                        <a:lnSpc>
                          <a:spcPct val="115000"/>
                        </a:lnSpc>
                        <a:spcAft>
                          <a:spcPts val="0"/>
                        </a:spcAft>
                      </a:pPr>
                      <a:r>
                        <a:rPr lang="en-GB" sz="1800" dirty="0" smtClean="0">
                          <a:effectLst/>
                        </a:rPr>
                        <a:t>(33/243)</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tc>
                <a:tc>
                  <a:txBody>
                    <a:bodyPr/>
                    <a:lstStyle/>
                    <a:p>
                      <a:pPr>
                        <a:lnSpc>
                          <a:spcPct val="115000"/>
                        </a:lnSpc>
                        <a:spcAft>
                          <a:spcPts val="0"/>
                        </a:spcAft>
                      </a:pPr>
                      <a:r>
                        <a:rPr lang="en-GB" sz="1800" dirty="0" smtClean="0">
                          <a:effectLst/>
                        </a:rPr>
                        <a:t>14%</a:t>
                      </a:r>
                    </a:p>
                    <a:p>
                      <a:pPr>
                        <a:lnSpc>
                          <a:spcPct val="115000"/>
                        </a:lnSpc>
                        <a:spcAft>
                          <a:spcPts val="0"/>
                        </a:spcAft>
                      </a:pPr>
                      <a:r>
                        <a:rPr lang="en-GB" sz="1800" b="0" i="0" u="none" strike="noStrike" cap="none" spc="0" baseline="0" dirty="0" smtClean="0">
                          <a:ln>
                            <a:noFill/>
                          </a:ln>
                          <a:solidFill>
                            <a:schemeClr val="dk1"/>
                          </a:solidFill>
                          <a:effectLst/>
                          <a:uFillTx/>
                          <a:latin typeface="+mn-lt"/>
                          <a:ea typeface="+mn-ea"/>
                          <a:cs typeface="+mn-cs"/>
                          <a:sym typeface="Calibri"/>
                        </a:rPr>
                        <a:t>(33/243)</a:t>
                      </a:r>
                      <a:endParaRPr lang="en-ZA" sz="1800" b="0" i="0" u="none" strike="noStrike" cap="none" spc="0" baseline="0" dirty="0">
                        <a:ln>
                          <a:noFill/>
                        </a:ln>
                        <a:solidFill>
                          <a:schemeClr val="dk1"/>
                        </a:solidFill>
                        <a:effectLst/>
                        <a:uFillTx/>
                        <a:latin typeface="+mn-lt"/>
                        <a:ea typeface="+mn-ea"/>
                        <a:cs typeface="+mn-cs"/>
                        <a:sym typeface="Calibri"/>
                      </a:endParaRPr>
                    </a:p>
                  </a:txBody>
                  <a:tcPr marL="9525" marR="9525" marT="9525"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414149715"/>
      </p:ext>
    </p:extLst>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44624"/>
            <a:ext cx="8229600" cy="1143001"/>
          </a:xfrm>
        </p:spPr>
        <p:txBody>
          <a:bodyPr/>
          <a:lstStyle/>
          <a:p>
            <a:pPr algn="l"/>
            <a:r>
              <a:rPr lang="en-GB" b="1" i="1" dirty="0" smtClean="0">
                <a:solidFill>
                  <a:srgbClr val="002060"/>
                </a:solidFill>
              </a:rPr>
              <a:t> </a:t>
            </a:r>
            <a:r>
              <a:rPr lang="en-GB" sz="4000" b="1" i="1" dirty="0" smtClean="0">
                <a:solidFill>
                  <a:srgbClr val="002060"/>
                </a:solidFill>
              </a:rPr>
              <a:t>Inspections – Catch up plan</a:t>
            </a:r>
            <a:endParaRPr lang="en-GB" sz="4000" b="1" i="1" dirty="0">
              <a:solidFill>
                <a:srgbClr val="002060"/>
              </a:solidFill>
            </a:endParaRPr>
          </a:p>
        </p:txBody>
      </p:sp>
      <p:sp>
        <p:nvSpPr>
          <p:cNvPr id="3" name="Content Placeholder 2"/>
          <p:cNvSpPr>
            <a:spLocks noGrp="1"/>
          </p:cNvSpPr>
          <p:nvPr>
            <p:ph type="body" idx="1"/>
          </p:nvPr>
        </p:nvSpPr>
        <p:spPr>
          <a:xfrm>
            <a:off x="325208" y="908720"/>
            <a:ext cx="8587959" cy="5256584"/>
          </a:xfrm>
        </p:spPr>
        <p:txBody>
          <a:bodyPr>
            <a:noAutofit/>
          </a:bodyPr>
          <a:lstStyle/>
          <a:p>
            <a:pPr algn="just"/>
            <a:endParaRPr lang="en-GB" sz="2000" dirty="0">
              <a:solidFill>
                <a:schemeClr val="tx1"/>
              </a:solidFill>
            </a:endParaRPr>
          </a:p>
          <a:p>
            <a:pPr marL="0" indent="0" algn="just">
              <a:buNone/>
            </a:pPr>
            <a:r>
              <a:rPr lang="en-GB" sz="2000" dirty="0" smtClean="0">
                <a:solidFill>
                  <a:schemeClr val="tx1"/>
                </a:solidFill>
              </a:rPr>
              <a:t>2020/2021 performance indicator as per DCS APP (Monthly Targets Catch up plan) </a:t>
            </a:r>
          </a:p>
          <a:p>
            <a:r>
              <a:rPr lang="en-GB" sz="2000" dirty="0" smtClean="0"/>
              <a:t>The National Inspection Plan have been amended as physical inspections cannot take place, because of COVID-19 nationwide lockdown, but information-gathering at those centres, which were due for inspection, will take place </a:t>
            </a:r>
            <a:r>
              <a:rPr lang="en-GB" sz="2000" dirty="0" err="1" smtClean="0"/>
              <a:t>w.e.f</a:t>
            </a:r>
            <a:r>
              <a:rPr lang="en-GB" sz="2000" dirty="0" smtClean="0"/>
              <a:t> 15 May 2020. </a:t>
            </a:r>
            <a:endParaRPr lang="en-ZA" sz="2000" dirty="0"/>
          </a:p>
          <a:p>
            <a:r>
              <a:rPr lang="en-ZA" sz="2000" dirty="0" smtClean="0"/>
              <a:t>A questionnaire will be sent to each centre due for inspection.</a:t>
            </a:r>
          </a:p>
          <a:p>
            <a:r>
              <a:rPr lang="en-ZA" sz="2000" dirty="0" smtClean="0"/>
              <a:t>The HCC must complete the form and send it back for evaluation and possible follow-up questions. </a:t>
            </a:r>
          </a:p>
          <a:p>
            <a:r>
              <a:rPr lang="en-ZA" sz="2000" dirty="0" smtClean="0"/>
              <a:t>As soon as the nationwide lockdown is lifted, the information contained in the questionnaire will be confirmed via a physical inspection.</a:t>
            </a:r>
            <a:endParaRPr lang="en-ZA" sz="2000" dirty="0"/>
          </a:p>
        </p:txBody>
      </p:sp>
      <p:sp>
        <p:nvSpPr>
          <p:cNvPr id="4" name="Slide Number Placeholder 3"/>
          <p:cNvSpPr>
            <a:spLocks noGrp="1"/>
          </p:cNvSpPr>
          <p:nvPr>
            <p:ph type="sldNum" sz="quarter" idx="2"/>
          </p:nvPr>
        </p:nvSpPr>
        <p:spPr/>
        <p:txBody>
          <a:bodyPr/>
          <a:lstStyle/>
          <a:p>
            <a:fld id="{86CB4B4D-7CA3-9044-876B-883B54F8677D}" type="slidenum">
              <a:rPr lang="en-ZA" smtClean="0"/>
              <a:pPr/>
              <a:t>14</a:t>
            </a:fld>
            <a:endParaRPr lang="en-ZA" dirty="0"/>
          </a:p>
        </p:txBody>
      </p:sp>
    </p:spTree>
    <p:extLst>
      <p:ext uri="{BB962C8B-B14F-4D97-AF65-F5344CB8AC3E}">
        <p14:creationId xmlns:p14="http://schemas.microsoft.com/office/powerpoint/2010/main" val="1881340037"/>
      </p:ext>
    </p:extLst>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44624"/>
            <a:ext cx="8229600" cy="1143001"/>
          </a:xfrm>
        </p:spPr>
        <p:txBody>
          <a:bodyPr/>
          <a:lstStyle/>
          <a:p>
            <a:pPr algn="l"/>
            <a:r>
              <a:rPr lang="en-GB" b="1" i="1" dirty="0" smtClean="0">
                <a:solidFill>
                  <a:srgbClr val="002060"/>
                </a:solidFill>
              </a:rPr>
              <a:t> </a:t>
            </a:r>
            <a:r>
              <a:rPr lang="en-GB" sz="4000" b="1" i="1" dirty="0" smtClean="0">
                <a:solidFill>
                  <a:srgbClr val="002060"/>
                </a:solidFill>
              </a:rPr>
              <a:t>Inspections</a:t>
            </a:r>
            <a:endParaRPr lang="en-GB" sz="4000" b="1" i="1" dirty="0">
              <a:solidFill>
                <a:srgbClr val="002060"/>
              </a:solidFill>
            </a:endParaRPr>
          </a:p>
        </p:txBody>
      </p:sp>
      <p:sp>
        <p:nvSpPr>
          <p:cNvPr id="3" name="Content Placeholder 2"/>
          <p:cNvSpPr>
            <a:spLocks noGrp="1"/>
          </p:cNvSpPr>
          <p:nvPr>
            <p:ph type="body" idx="1"/>
          </p:nvPr>
        </p:nvSpPr>
        <p:spPr>
          <a:xfrm>
            <a:off x="325209" y="908720"/>
            <a:ext cx="8229600" cy="4525963"/>
          </a:xfrm>
        </p:spPr>
        <p:txBody>
          <a:bodyPr>
            <a:normAutofit/>
          </a:bodyPr>
          <a:lstStyle/>
          <a:p>
            <a:pPr marL="0" indent="0" algn="just">
              <a:buNone/>
            </a:pPr>
            <a:r>
              <a:rPr lang="en-GB" sz="2400" dirty="0" smtClean="0">
                <a:solidFill>
                  <a:schemeClr val="tx1"/>
                </a:solidFill>
              </a:rPr>
              <a:t>Inspections that were not conducted during April and May </a:t>
            </a:r>
            <a:r>
              <a:rPr lang="en-GB" sz="2400" dirty="0">
                <a:solidFill>
                  <a:schemeClr val="tx1"/>
                </a:solidFill>
              </a:rPr>
              <a:t>2020 </a:t>
            </a:r>
            <a:r>
              <a:rPr lang="en-GB" sz="2400" dirty="0" smtClean="0">
                <a:solidFill>
                  <a:schemeClr val="tx1"/>
                </a:solidFill>
              </a:rPr>
              <a:t> </a:t>
            </a:r>
            <a:r>
              <a:rPr lang="en-GB" sz="2400" dirty="0">
                <a:solidFill>
                  <a:schemeClr val="tx1"/>
                </a:solidFill>
              </a:rPr>
              <a:t>COVID-19 </a:t>
            </a:r>
            <a:r>
              <a:rPr lang="en-GB" sz="2400" dirty="0" smtClean="0">
                <a:solidFill>
                  <a:schemeClr val="tx1"/>
                </a:solidFill>
              </a:rPr>
              <a:t>Nationwide lockdown.</a:t>
            </a:r>
          </a:p>
          <a:p>
            <a:pPr marL="0" indent="0" algn="just">
              <a:buNone/>
            </a:pPr>
            <a:endParaRPr lang="en-GB" sz="2400" dirty="0" smtClean="0"/>
          </a:p>
          <a:p>
            <a:endParaRPr lang="en-ZA" sz="2400" dirty="0"/>
          </a:p>
          <a:p>
            <a:pPr marL="0" indent="0" algn="just">
              <a:buNone/>
            </a:pPr>
            <a:endParaRPr lang="en-ZA" sz="2400" dirty="0" smtClean="0">
              <a:solidFill>
                <a:schemeClr val="tx1"/>
              </a:solidFill>
            </a:endParaRPr>
          </a:p>
        </p:txBody>
      </p:sp>
      <p:sp>
        <p:nvSpPr>
          <p:cNvPr id="4" name="Slide Number Placeholder 3"/>
          <p:cNvSpPr>
            <a:spLocks noGrp="1"/>
          </p:cNvSpPr>
          <p:nvPr>
            <p:ph type="sldNum" sz="quarter" idx="2"/>
          </p:nvPr>
        </p:nvSpPr>
        <p:spPr/>
        <p:txBody>
          <a:bodyPr/>
          <a:lstStyle/>
          <a:p>
            <a:fld id="{86CB4B4D-7CA3-9044-876B-883B54F8677D}" type="slidenum">
              <a:rPr lang="en-ZA" smtClean="0"/>
              <a:pPr/>
              <a:t>15</a:t>
            </a:fld>
            <a:endParaRPr lang="en-ZA" dirty="0"/>
          </a:p>
        </p:txBody>
      </p:sp>
      <p:graphicFrame>
        <p:nvGraphicFramePr>
          <p:cNvPr id="5" name="Table 4"/>
          <p:cNvGraphicFramePr>
            <a:graphicFrameLocks noGrp="1"/>
          </p:cNvGraphicFramePr>
          <p:nvPr>
            <p:extLst>
              <p:ext uri="{D42A27DB-BD31-4B8C-83A1-F6EECF244321}">
                <p14:modId xmlns:p14="http://schemas.microsoft.com/office/powerpoint/2010/main" val="1906192689"/>
              </p:ext>
            </p:extLst>
          </p:nvPr>
        </p:nvGraphicFramePr>
        <p:xfrm>
          <a:off x="827584" y="1844824"/>
          <a:ext cx="6840760" cy="4450496"/>
        </p:xfrm>
        <a:graphic>
          <a:graphicData uri="http://schemas.openxmlformats.org/drawingml/2006/table">
            <a:tbl>
              <a:tblPr firstRow="1" firstCol="1" bandRow="1">
                <a:tableStyleId>{5C22544A-7EE6-4342-B048-85BDC9FD1C3A}</a:tableStyleId>
              </a:tblPr>
              <a:tblGrid>
                <a:gridCol w="593251">
                  <a:extLst>
                    <a:ext uri="{9D8B030D-6E8A-4147-A177-3AD203B41FA5}">
                      <a16:colId xmlns:a16="http://schemas.microsoft.com/office/drawing/2014/main" val="20000"/>
                    </a:ext>
                  </a:extLst>
                </a:gridCol>
                <a:gridCol w="2693907">
                  <a:extLst>
                    <a:ext uri="{9D8B030D-6E8A-4147-A177-3AD203B41FA5}">
                      <a16:colId xmlns:a16="http://schemas.microsoft.com/office/drawing/2014/main" val="20001"/>
                    </a:ext>
                  </a:extLst>
                </a:gridCol>
                <a:gridCol w="1203392">
                  <a:extLst>
                    <a:ext uri="{9D8B030D-6E8A-4147-A177-3AD203B41FA5}">
                      <a16:colId xmlns:a16="http://schemas.microsoft.com/office/drawing/2014/main" val="20002"/>
                    </a:ext>
                  </a:extLst>
                </a:gridCol>
                <a:gridCol w="2350210">
                  <a:extLst>
                    <a:ext uri="{9D8B030D-6E8A-4147-A177-3AD203B41FA5}">
                      <a16:colId xmlns:a16="http://schemas.microsoft.com/office/drawing/2014/main" val="20003"/>
                    </a:ext>
                  </a:extLst>
                </a:gridCol>
              </a:tblGrid>
              <a:tr h="173020">
                <a:tc>
                  <a:txBody>
                    <a:bodyPr/>
                    <a:lstStyle/>
                    <a:p>
                      <a:pPr>
                        <a:spcAft>
                          <a:spcPts val="0"/>
                        </a:spcAft>
                      </a:pPr>
                      <a:r>
                        <a:rPr lang="en-ZA" sz="1400" dirty="0">
                          <a:effectLst/>
                        </a:rPr>
                        <a:t> </a:t>
                      </a:r>
                      <a:endParaRPr lang="en-ZA" sz="1400" dirty="0">
                        <a:effectLst/>
                        <a:latin typeface="Calibri" panose="020F0502020204030204" pitchFamily="34" charset="0"/>
                        <a:ea typeface="Calibri" panose="020F0502020204030204" pitchFamily="34" charset="0"/>
                      </a:endParaRPr>
                    </a:p>
                  </a:txBody>
                  <a:tcPr marL="63846" marR="63846" marT="0" marB="0"/>
                </a:tc>
                <a:tc>
                  <a:txBody>
                    <a:bodyPr/>
                    <a:lstStyle/>
                    <a:p>
                      <a:pPr algn="l">
                        <a:spcAft>
                          <a:spcPts val="0"/>
                        </a:spcAft>
                      </a:pPr>
                      <a:r>
                        <a:rPr lang="en-ZA" sz="1400">
                          <a:effectLst/>
                        </a:rPr>
                        <a:t>Centre</a:t>
                      </a:r>
                      <a:endParaRPr lang="en-ZA" sz="1400">
                        <a:effectLst/>
                        <a:latin typeface="Calibri" panose="020F0502020204030204" pitchFamily="34" charset="0"/>
                        <a:ea typeface="Calibri" panose="020F0502020204030204" pitchFamily="34" charset="0"/>
                      </a:endParaRPr>
                    </a:p>
                  </a:txBody>
                  <a:tcPr marL="63846" marR="63846" marT="0" marB="0" anchor="b"/>
                </a:tc>
                <a:tc>
                  <a:txBody>
                    <a:bodyPr/>
                    <a:lstStyle/>
                    <a:p>
                      <a:pPr algn="l">
                        <a:spcAft>
                          <a:spcPts val="0"/>
                        </a:spcAft>
                      </a:pPr>
                      <a:r>
                        <a:rPr lang="en-ZA" sz="1400">
                          <a:effectLst/>
                        </a:rPr>
                        <a:t>Region</a:t>
                      </a:r>
                      <a:endParaRPr lang="en-ZA" sz="1400">
                        <a:effectLst/>
                        <a:latin typeface="Calibri" panose="020F0502020204030204" pitchFamily="34" charset="0"/>
                        <a:ea typeface="Calibri" panose="020F0502020204030204" pitchFamily="34" charset="0"/>
                      </a:endParaRPr>
                    </a:p>
                  </a:txBody>
                  <a:tcPr marL="63846" marR="63846" marT="0" marB="0" anchor="b"/>
                </a:tc>
                <a:tc>
                  <a:txBody>
                    <a:bodyPr/>
                    <a:lstStyle/>
                    <a:p>
                      <a:pPr algn="l">
                        <a:spcAft>
                          <a:spcPts val="0"/>
                        </a:spcAft>
                      </a:pPr>
                      <a:r>
                        <a:rPr lang="en-ZA" sz="1400" dirty="0">
                          <a:effectLst/>
                        </a:rPr>
                        <a:t>Original Inspection date</a:t>
                      </a:r>
                      <a:endParaRPr lang="en-ZA" sz="1400" dirty="0">
                        <a:effectLst/>
                        <a:latin typeface="Calibri" panose="020F0502020204030204" pitchFamily="34" charset="0"/>
                        <a:ea typeface="Calibri" panose="020F0502020204030204" pitchFamily="34" charset="0"/>
                      </a:endParaRPr>
                    </a:p>
                  </a:txBody>
                  <a:tcPr marL="63846" marR="63846" marT="0" marB="0"/>
                </a:tc>
                <a:extLst>
                  <a:ext uri="{0D108BD9-81ED-4DB2-BD59-A6C34878D82A}">
                    <a16:rowId xmlns:a16="http://schemas.microsoft.com/office/drawing/2014/main" val="10000"/>
                  </a:ext>
                </a:extLst>
              </a:tr>
              <a:tr h="173020">
                <a:tc gridSpan="4">
                  <a:txBody>
                    <a:bodyPr/>
                    <a:lstStyle/>
                    <a:p>
                      <a:pPr algn="ctr">
                        <a:spcAft>
                          <a:spcPts val="0"/>
                        </a:spcAft>
                      </a:pPr>
                      <a:r>
                        <a:rPr lang="en-ZA" sz="1400" dirty="0">
                          <a:effectLst/>
                        </a:rPr>
                        <a:t>Quarter 1 of the 2020/2021 performance cycle</a:t>
                      </a:r>
                      <a:endParaRPr lang="en-ZA" sz="1400" dirty="0">
                        <a:effectLst/>
                        <a:latin typeface="Calibri" panose="020F0502020204030204" pitchFamily="34" charset="0"/>
                        <a:ea typeface="Calibri" panose="020F0502020204030204" pitchFamily="34" charset="0"/>
                      </a:endParaRPr>
                    </a:p>
                  </a:txBody>
                  <a:tcPr marL="63846" marR="63846" marT="0" marB="0"/>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1"/>
                  </a:ext>
                </a:extLst>
              </a:tr>
              <a:tr h="221352">
                <a:tc>
                  <a:txBody>
                    <a:bodyPr/>
                    <a:lstStyle/>
                    <a:p>
                      <a:pPr marL="0" indent="0" algn="l">
                        <a:spcAft>
                          <a:spcPts val="0"/>
                        </a:spcAft>
                        <a:buFont typeface="+mj-lt"/>
                        <a:buNone/>
                      </a:pPr>
                      <a:r>
                        <a:rPr lang="en-GB" sz="1400" dirty="0" smtClean="0">
                          <a:effectLst/>
                          <a:latin typeface="+mn-lt"/>
                          <a:ea typeface="+mn-ea"/>
                        </a:rPr>
                        <a:t>1</a:t>
                      </a:r>
                      <a:endParaRPr lang="en-ZA" sz="1400" dirty="0">
                        <a:effectLst/>
                        <a:latin typeface="Calibri" panose="020F0502020204030204" pitchFamily="34" charset="0"/>
                        <a:ea typeface="Calibri" panose="020F0502020204030204" pitchFamily="34" charset="0"/>
                      </a:endParaRPr>
                    </a:p>
                  </a:txBody>
                  <a:tcPr marL="63846" marR="63846" marT="0" marB="0"/>
                </a:tc>
                <a:tc>
                  <a:txBody>
                    <a:bodyPr/>
                    <a:lstStyle/>
                    <a:p>
                      <a:pPr algn="l">
                        <a:spcAft>
                          <a:spcPts val="0"/>
                        </a:spcAft>
                      </a:pPr>
                      <a:r>
                        <a:rPr lang="en-ZA" sz="1400" dirty="0">
                          <a:effectLst/>
                        </a:rPr>
                        <a:t>Kimberley (Old)</a:t>
                      </a:r>
                      <a:endParaRPr lang="en-ZA" sz="1400" dirty="0">
                        <a:effectLst/>
                        <a:latin typeface="Calibri" panose="020F0502020204030204" pitchFamily="34" charset="0"/>
                        <a:ea typeface="Calibri" panose="020F0502020204030204" pitchFamily="34" charset="0"/>
                      </a:endParaRPr>
                    </a:p>
                  </a:txBody>
                  <a:tcPr marL="63846" marR="63846" marT="0" marB="0" anchor="b"/>
                </a:tc>
                <a:tc>
                  <a:txBody>
                    <a:bodyPr/>
                    <a:lstStyle/>
                    <a:p>
                      <a:pPr algn="l">
                        <a:spcAft>
                          <a:spcPts val="0"/>
                        </a:spcAft>
                      </a:pPr>
                      <a:r>
                        <a:rPr lang="en-ZA" sz="1400" dirty="0">
                          <a:effectLst/>
                        </a:rPr>
                        <a:t>CMR</a:t>
                      </a:r>
                      <a:endParaRPr lang="en-ZA" sz="1400" dirty="0">
                        <a:effectLst/>
                        <a:latin typeface="Calibri" panose="020F0502020204030204" pitchFamily="34" charset="0"/>
                        <a:ea typeface="Calibri" panose="020F0502020204030204" pitchFamily="34" charset="0"/>
                      </a:endParaRPr>
                    </a:p>
                  </a:txBody>
                  <a:tcPr marL="63846" marR="63846" marT="0" marB="0" anchor="b"/>
                </a:tc>
                <a:tc>
                  <a:txBody>
                    <a:bodyPr/>
                    <a:lstStyle/>
                    <a:p>
                      <a:pPr algn="l">
                        <a:spcAft>
                          <a:spcPts val="0"/>
                        </a:spcAft>
                      </a:pPr>
                      <a:r>
                        <a:rPr lang="en-ZA" sz="1400">
                          <a:effectLst/>
                        </a:rPr>
                        <a:t>15 April 2020</a:t>
                      </a:r>
                      <a:endParaRPr lang="en-ZA" sz="1400">
                        <a:effectLst/>
                        <a:latin typeface="Calibri" panose="020F0502020204030204" pitchFamily="34" charset="0"/>
                        <a:ea typeface="Calibri" panose="020F0502020204030204" pitchFamily="34" charset="0"/>
                      </a:endParaRPr>
                    </a:p>
                  </a:txBody>
                  <a:tcPr marL="63846" marR="63846" marT="0" marB="0"/>
                </a:tc>
                <a:extLst>
                  <a:ext uri="{0D108BD9-81ED-4DB2-BD59-A6C34878D82A}">
                    <a16:rowId xmlns:a16="http://schemas.microsoft.com/office/drawing/2014/main" val="10002"/>
                  </a:ext>
                </a:extLst>
              </a:tr>
              <a:tr h="173020">
                <a:tc>
                  <a:txBody>
                    <a:bodyPr/>
                    <a:lstStyle/>
                    <a:p>
                      <a:pPr marL="0" indent="0" algn="l">
                        <a:spcAft>
                          <a:spcPts val="0"/>
                        </a:spcAft>
                        <a:buFont typeface="+mj-lt"/>
                        <a:buNone/>
                      </a:pPr>
                      <a:r>
                        <a:rPr lang="en-ZA" sz="1400" dirty="0" smtClean="0">
                          <a:effectLst/>
                        </a:rPr>
                        <a:t>2</a:t>
                      </a:r>
                      <a:endParaRPr lang="en-ZA" sz="1400" dirty="0">
                        <a:effectLst/>
                        <a:latin typeface="Calibri" panose="020F0502020204030204" pitchFamily="34" charset="0"/>
                        <a:ea typeface="Calibri" panose="020F0502020204030204" pitchFamily="34" charset="0"/>
                      </a:endParaRPr>
                    </a:p>
                  </a:txBody>
                  <a:tcPr marL="63846" marR="63846" marT="0" marB="0"/>
                </a:tc>
                <a:tc>
                  <a:txBody>
                    <a:bodyPr/>
                    <a:lstStyle/>
                    <a:p>
                      <a:pPr algn="l">
                        <a:spcAft>
                          <a:spcPts val="0"/>
                        </a:spcAft>
                      </a:pPr>
                      <a:r>
                        <a:rPr lang="en-ZA" sz="1400">
                          <a:effectLst/>
                        </a:rPr>
                        <a:t>Tswelopele </a:t>
                      </a:r>
                      <a:endParaRPr lang="en-ZA" sz="1400">
                        <a:effectLst/>
                        <a:latin typeface="Calibri" panose="020F0502020204030204" pitchFamily="34" charset="0"/>
                        <a:ea typeface="Calibri" panose="020F0502020204030204" pitchFamily="34" charset="0"/>
                      </a:endParaRPr>
                    </a:p>
                  </a:txBody>
                  <a:tcPr marL="63846" marR="63846" marT="0" marB="0" anchor="b"/>
                </a:tc>
                <a:tc>
                  <a:txBody>
                    <a:bodyPr/>
                    <a:lstStyle/>
                    <a:p>
                      <a:pPr algn="l">
                        <a:spcAft>
                          <a:spcPts val="0"/>
                        </a:spcAft>
                      </a:pPr>
                      <a:r>
                        <a:rPr lang="en-ZA" sz="1400" dirty="0">
                          <a:effectLst/>
                        </a:rPr>
                        <a:t>CMR</a:t>
                      </a:r>
                      <a:endParaRPr lang="en-ZA" sz="1400" dirty="0">
                        <a:effectLst/>
                        <a:latin typeface="Calibri" panose="020F0502020204030204" pitchFamily="34" charset="0"/>
                        <a:ea typeface="Calibri" panose="020F0502020204030204" pitchFamily="34" charset="0"/>
                      </a:endParaRPr>
                    </a:p>
                  </a:txBody>
                  <a:tcPr marL="63846" marR="63846" marT="0" marB="0" anchor="b"/>
                </a:tc>
                <a:tc>
                  <a:txBody>
                    <a:bodyPr/>
                    <a:lstStyle/>
                    <a:p>
                      <a:pPr algn="l">
                        <a:spcAft>
                          <a:spcPts val="0"/>
                        </a:spcAft>
                      </a:pPr>
                      <a:r>
                        <a:rPr lang="en-ZA" sz="1400">
                          <a:effectLst/>
                        </a:rPr>
                        <a:t>16 April 2020</a:t>
                      </a:r>
                      <a:endParaRPr lang="en-ZA" sz="1400">
                        <a:effectLst/>
                        <a:latin typeface="Calibri" panose="020F0502020204030204" pitchFamily="34" charset="0"/>
                        <a:ea typeface="Calibri" panose="020F0502020204030204" pitchFamily="34" charset="0"/>
                      </a:endParaRPr>
                    </a:p>
                  </a:txBody>
                  <a:tcPr marL="63846" marR="63846" marT="0" marB="0"/>
                </a:tc>
                <a:extLst>
                  <a:ext uri="{0D108BD9-81ED-4DB2-BD59-A6C34878D82A}">
                    <a16:rowId xmlns:a16="http://schemas.microsoft.com/office/drawing/2014/main" val="10003"/>
                  </a:ext>
                </a:extLst>
              </a:tr>
              <a:tr h="252312">
                <a:tc>
                  <a:txBody>
                    <a:bodyPr/>
                    <a:lstStyle/>
                    <a:p>
                      <a:pPr marL="0" indent="0" algn="l">
                        <a:spcAft>
                          <a:spcPts val="0"/>
                        </a:spcAft>
                        <a:buFont typeface="+mj-lt"/>
                        <a:buNone/>
                      </a:pPr>
                      <a:r>
                        <a:rPr lang="en-ZA" sz="1400" dirty="0" smtClean="0">
                          <a:effectLst/>
                        </a:rPr>
                        <a:t>3</a:t>
                      </a:r>
                      <a:endParaRPr lang="en-ZA" sz="1400" dirty="0">
                        <a:effectLst/>
                        <a:latin typeface="Calibri" panose="020F0502020204030204" pitchFamily="34" charset="0"/>
                        <a:ea typeface="Calibri" panose="020F0502020204030204" pitchFamily="34" charset="0"/>
                      </a:endParaRPr>
                    </a:p>
                  </a:txBody>
                  <a:tcPr marL="63846" marR="63846" marT="0" marB="0"/>
                </a:tc>
                <a:tc>
                  <a:txBody>
                    <a:bodyPr/>
                    <a:lstStyle/>
                    <a:p>
                      <a:pPr algn="l">
                        <a:spcAft>
                          <a:spcPts val="0"/>
                        </a:spcAft>
                      </a:pPr>
                      <a:r>
                        <a:rPr lang="en-ZA" sz="1400" dirty="0" err="1">
                          <a:effectLst/>
                        </a:rPr>
                        <a:t>Kgosi</a:t>
                      </a:r>
                      <a:r>
                        <a:rPr lang="en-ZA" sz="1400" dirty="0">
                          <a:effectLst/>
                        </a:rPr>
                        <a:t> </a:t>
                      </a:r>
                      <a:r>
                        <a:rPr lang="en-ZA" sz="1400" dirty="0" err="1">
                          <a:effectLst/>
                        </a:rPr>
                        <a:t>Mampuru</a:t>
                      </a:r>
                      <a:r>
                        <a:rPr lang="en-ZA" sz="1400" dirty="0">
                          <a:effectLst/>
                        </a:rPr>
                        <a:t> II C Max</a:t>
                      </a:r>
                      <a:endParaRPr lang="en-ZA" sz="1400" dirty="0">
                        <a:effectLst/>
                        <a:latin typeface="Calibri" panose="020F0502020204030204" pitchFamily="34" charset="0"/>
                        <a:ea typeface="Calibri" panose="020F0502020204030204" pitchFamily="34" charset="0"/>
                      </a:endParaRPr>
                    </a:p>
                  </a:txBody>
                  <a:tcPr marL="63846" marR="63846" marT="0" marB="0"/>
                </a:tc>
                <a:tc>
                  <a:txBody>
                    <a:bodyPr/>
                    <a:lstStyle/>
                    <a:p>
                      <a:pPr algn="l">
                        <a:spcAft>
                          <a:spcPts val="0"/>
                        </a:spcAft>
                      </a:pPr>
                      <a:r>
                        <a:rPr lang="en-ZA" sz="1400">
                          <a:effectLst/>
                        </a:rPr>
                        <a:t>NMR</a:t>
                      </a:r>
                      <a:endParaRPr lang="en-ZA" sz="1400">
                        <a:effectLst/>
                        <a:latin typeface="Calibri" panose="020F0502020204030204" pitchFamily="34" charset="0"/>
                        <a:ea typeface="Calibri" panose="020F0502020204030204" pitchFamily="34" charset="0"/>
                      </a:endParaRPr>
                    </a:p>
                  </a:txBody>
                  <a:tcPr marL="63846" marR="63846" marT="0" marB="0"/>
                </a:tc>
                <a:tc>
                  <a:txBody>
                    <a:bodyPr/>
                    <a:lstStyle/>
                    <a:p>
                      <a:pPr algn="l">
                        <a:spcAft>
                          <a:spcPts val="0"/>
                        </a:spcAft>
                      </a:pPr>
                      <a:r>
                        <a:rPr lang="en-ZA" sz="1400" dirty="0">
                          <a:effectLst/>
                        </a:rPr>
                        <a:t>6 April 2020</a:t>
                      </a:r>
                      <a:endParaRPr lang="en-ZA" sz="1400" dirty="0">
                        <a:effectLst/>
                        <a:latin typeface="Calibri" panose="020F0502020204030204" pitchFamily="34" charset="0"/>
                        <a:ea typeface="Calibri" panose="020F0502020204030204" pitchFamily="34" charset="0"/>
                      </a:endParaRPr>
                    </a:p>
                  </a:txBody>
                  <a:tcPr marL="63846" marR="63846" marT="0" marB="0"/>
                </a:tc>
                <a:extLst>
                  <a:ext uri="{0D108BD9-81ED-4DB2-BD59-A6C34878D82A}">
                    <a16:rowId xmlns:a16="http://schemas.microsoft.com/office/drawing/2014/main" val="10004"/>
                  </a:ext>
                </a:extLst>
              </a:tr>
              <a:tr h="173020">
                <a:tc>
                  <a:txBody>
                    <a:bodyPr/>
                    <a:lstStyle/>
                    <a:p>
                      <a:pPr marL="0" indent="0" algn="l">
                        <a:spcAft>
                          <a:spcPts val="0"/>
                        </a:spcAft>
                        <a:buFont typeface="+mj-lt"/>
                        <a:buNone/>
                      </a:pPr>
                      <a:r>
                        <a:rPr lang="en-ZA" sz="1400" dirty="0" smtClean="0">
                          <a:effectLst/>
                        </a:rPr>
                        <a:t>4</a:t>
                      </a:r>
                      <a:endParaRPr lang="en-ZA" sz="1400" dirty="0">
                        <a:effectLst/>
                        <a:latin typeface="Calibri" panose="020F0502020204030204" pitchFamily="34" charset="0"/>
                        <a:ea typeface="Calibri" panose="020F0502020204030204" pitchFamily="34" charset="0"/>
                      </a:endParaRPr>
                    </a:p>
                  </a:txBody>
                  <a:tcPr marL="63846" marR="63846" marT="0" marB="0"/>
                </a:tc>
                <a:tc>
                  <a:txBody>
                    <a:bodyPr/>
                    <a:lstStyle/>
                    <a:p>
                      <a:pPr algn="l">
                        <a:spcAft>
                          <a:spcPts val="0"/>
                        </a:spcAft>
                      </a:pPr>
                      <a:r>
                        <a:rPr lang="en-ZA" sz="1400" dirty="0" err="1">
                          <a:effectLst/>
                        </a:rPr>
                        <a:t>Kutama-Sinthumule</a:t>
                      </a:r>
                      <a:r>
                        <a:rPr lang="en-ZA" sz="1400" dirty="0">
                          <a:effectLst/>
                        </a:rPr>
                        <a:t> </a:t>
                      </a:r>
                      <a:endParaRPr lang="en-ZA" sz="1400" dirty="0">
                        <a:effectLst/>
                        <a:latin typeface="Calibri" panose="020F0502020204030204" pitchFamily="34" charset="0"/>
                        <a:ea typeface="Calibri" panose="020F0502020204030204" pitchFamily="34" charset="0"/>
                      </a:endParaRPr>
                    </a:p>
                  </a:txBody>
                  <a:tcPr marL="63846" marR="63846" marT="0" marB="0"/>
                </a:tc>
                <a:tc>
                  <a:txBody>
                    <a:bodyPr/>
                    <a:lstStyle/>
                    <a:p>
                      <a:pPr algn="l">
                        <a:spcAft>
                          <a:spcPts val="0"/>
                        </a:spcAft>
                      </a:pPr>
                      <a:r>
                        <a:rPr lang="en-ZA" sz="1400">
                          <a:effectLst/>
                        </a:rPr>
                        <a:t>NMR</a:t>
                      </a:r>
                      <a:endParaRPr lang="en-ZA" sz="1400">
                        <a:effectLst/>
                        <a:latin typeface="Calibri" panose="020F0502020204030204" pitchFamily="34" charset="0"/>
                        <a:ea typeface="Calibri" panose="020F0502020204030204" pitchFamily="34" charset="0"/>
                      </a:endParaRPr>
                    </a:p>
                  </a:txBody>
                  <a:tcPr marL="63846" marR="63846" marT="0" marB="0"/>
                </a:tc>
                <a:tc>
                  <a:txBody>
                    <a:bodyPr/>
                    <a:lstStyle/>
                    <a:p>
                      <a:pPr algn="l">
                        <a:spcAft>
                          <a:spcPts val="0"/>
                        </a:spcAft>
                      </a:pPr>
                      <a:r>
                        <a:rPr lang="en-ZA" sz="1400" dirty="0">
                          <a:effectLst/>
                        </a:rPr>
                        <a:t>21 April 2020</a:t>
                      </a:r>
                      <a:endParaRPr lang="en-ZA" sz="1400" dirty="0">
                        <a:effectLst/>
                        <a:latin typeface="Calibri" panose="020F0502020204030204" pitchFamily="34" charset="0"/>
                        <a:ea typeface="Calibri" panose="020F0502020204030204" pitchFamily="34" charset="0"/>
                      </a:endParaRPr>
                    </a:p>
                  </a:txBody>
                  <a:tcPr marL="63846" marR="63846" marT="0" marB="0"/>
                </a:tc>
                <a:extLst>
                  <a:ext uri="{0D108BD9-81ED-4DB2-BD59-A6C34878D82A}">
                    <a16:rowId xmlns:a16="http://schemas.microsoft.com/office/drawing/2014/main" val="10005"/>
                  </a:ext>
                </a:extLst>
              </a:tr>
              <a:tr h="173020">
                <a:tc>
                  <a:txBody>
                    <a:bodyPr/>
                    <a:lstStyle/>
                    <a:p>
                      <a:pPr marL="0" indent="0" algn="l">
                        <a:spcAft>
                          <a:spcPts val="0"/>
                        </a:spcAft>
                        <a:buFont typeface="+mj-lt"/>
                        <a:buNone/>
                      </a:pPr>
                      <a:r>
                        <a:rPr lang="en-ZA" sz="1400" dirty="0" smtClean="0">
                          <a:effectLst/>
                        </a:rPr>
                        <a:t>5</a:t>
                      </a:r>
                      <a:endParaRPr lang="en-ZA" sz="1400" dirty="0">
                        <a:effectLst/>
                        <a:latin typeface="Calibri" panose="020F0502020204030204" pitchFamily="34" charset="0"/>
                        <a:ea typeface="Calibri" panose="020F0502020204030204" pitchFamily="34" charset="0"/>
                      </a:endParaRPr>
                    </a:p>
                  </a:txBody>
                  <a:tcPr marL="63846" marR="63846" marT="0" marB="0"/>
                </a:tc>
                <a:tc>
                  <a:txBody>
                    <a:bodyPr/>
                    <a:lstStyle/>
                    <a:p>
                      <a:pPr algn="l">
                        <a:spcAft>
                          <a:spcPts val="0"/>
                        </a:spcAft>
                      </a:pPr>
                      <a:r>
                        <a:rPr lang="en-ZA" sz="1400" dirty="0" err="1">
                          <a:effectLst/>
                        </a:rPr>
                        <a:t>Makhado</a:t>
                      </a:r>
                      <a:r>
                        <a:rPr lang="en-ZA" sz="1400" dirty="0">
                          <a:effectLst/>
                        </a:rPr>
                        <a:t> </a:t>
                      </a:r>
                      <a:endParaRPr lang="en-ZA" sz="1400" dirty="0">
                        <a:effectLst/>
                        <a:latin typeface="Calibri" panose="020F0502020204030204" pitchFamily="34" charset="0"/>
                        <a:ea typeface="Calibri" panose="020F0502020204030204" pitchFamily="34" charset="0"/>
                      </a:endParaRPr>
                    </a:p>
                  </a:txBody>
                  <a:tcPr marL="63846" marR="63846" marT="0" marB="0"/>
                </a:tc>
                <a:tc>
                  <a:txBody>
                    <a:bodyPr/>
                    <a:lstStyle/>
                    <a:p>
                      <a:pPr algn="l">
                        <a:spcAft>
                          <a:spcPts val="0"/>
                        </a:spcAft>
                      </a:pPr>
                      <a:r>
                        <a:rPr lang="en-ZA" sz="1400">
                          <a:effectLst/>
                        </a:rPr>
                        <a:t>NMR</a:t>
                      </a:r>
                      <a:endParaRPr lang="en-ZA" sz="1400">
                        <a:effectLst/>
                        <a:latin typeface="Calibri" panose="020F0502020204030204" pitchFamily="34" charset="0"/>
                        <a:ea typeface="Calibri" panose="020F0502020204030204" pitchFamily="34" charset="0"/>
                      </a:endParaRPr>
                    </a:p>
                  </a:txBody>
                  <a:tcPr marL="63846" marR="63846" marT="0" marB="0"/>
                </a:tc>
                <a:tc>
                  <a:txBody>
                    <a:bodyPr/>
                    <a:lstStyle/>
                    <a:p>
                      <a:pPr algn="l">
                        <a:spcAft>
                          <a:spcPts val="0"/>
                        </a:spcAft>
                      </a:pPr>
                      <a:r>
                        <a:rPr lang="en-ZA" sz="1400" dirty="0">
                          <a:effectLst/>
                        </a:rPr>
                        <a:t>23 April 20</a:t>
                      </a:r>
                      <a:endParaRPr lang="en-ZA" sz="1400" dirty="0">
                        <a:effectLst/>
                        <a:latin typeface="Calibri" panose="020F0502020204030204" pitchFamily="34" charset="0"/>
                        <a:ea typeface="Calibri" panose="020F0502020204030204" pitchFamily="34" charset="0"/>
                      </a:endParaRPr>
                    </a:p>
                  </a:txBody>
                  <a:tcPr marL="63846" marR="63846" marT="0" marB="0"/>
                </a:tc>
                <a:extLst>
                  <a:ext uri="{0D108BD9-81ED-4DB2-BD59-A6C34878D82A}">
                    <a16:rowId xmlns:a16="http://schemas.microsoft.com/office/drawing/2014/main" val="10006"/>
                  </a:ext>
                </a:extLst>
              </a:tr>
              <a:tr h="173020">
                <a:tc>
                  <a:txBody>
                    <a:bodyPr/>
                    <a:lstStyle/>
                    <a:p>
                      <a:pPr marL="0" indent="0" algn="l">
                        <a:spcAft>
                          <a:spcPts val="0"/>
                        </a:spcAft>
                        <a:buFont typeface="+mj-lt"/>
                        <a:buNone/>
                      </a:pPr>
                      <a:r>
                        <a:rPr lang="en-ZA" sz="1400" dirty="0" smtClean="0">
                          <a:effectLst/>
                        </a:rPr>
                        <a:t>6</a:t>
                      </a:r>
                      <a:endParaRPr lang="en-ZA" sz="1400" dirty="0">
                        <a:effectLst/>
                        <a:latin typeface="Calibri" panose="020F0502020204030204" pitchFamily="34" charset="0"/>
                        <a:ea typeface="Calibri" panose="020F0502020204030204" pitchFamily="34" charset="0"/>
                      </a:endParaRPr>
                    </a:p>
                  </a:txBody>
                  <a:tcPr marL="63846" marR="63846" marT="0" marB="0"/>
                </a:tc>
                <a:tc>
                  <a:txBody>
                    <a:bodyPr/>
                    <a:lstStyle/>
                    <a:p>
                      <a:pPr algn="l">
                        <a:spcAft>
                          <a:spcPts val="0"/>
                        </a:spcAft>
                      </a:pPr>
                      <a:r>
                        <a:rPr lang="en-ZA" sz="1400" dirty="0">
                          <a:effectLst/>
                        </a:rPr>
                        <a:t>Durban Med. A </a:t>
                      </a:r>
                      <a:endParaRPr lang="en-ZA" sz="1400" dirty="0">
                        <a:effectLst/>
                        <a:latin typeface="Calibri" panose="020F0502020204030204" pitchFamily="34" charset="0"/>
                        <a:ea typeface="Calibri" panose="020F0502020204030204" pitchFamily="34" charset="0"/>
                      </a:endParaRPr>
                    </a:p>
                  </a:txBody>
                  <a:tcPr marL="63846" marR="63846" marT="0" marB="0" anchor="b"/>
                </a:tc>
                <a:tc>
                  <a:txBody>
                    <a:bodyPr/>
                    <a:lstStyle/>
                    <a:p>
                      <a:pPr algn="l">
                        <a:spcAft>
                          <a:spcPts val="0"/>
                        </a:spcAft>
                      </a:pPr>
                      <a:r>
                        <a:rPr lang="en-ZA" sz="1400">
                          <a:effectLst/>
                        </a:rPr>
                        <a:t>KZNMR</a:t>
                      </a:r>
                      <a:endParaRPr lang="en-ZA" sz="1400">
                        <a:effectLst/>
                        <a:latin typeface="Calibri" panose="020F0502020204030204" pitchFamily="34" charset="0"/>
                        <a:ea typeface="Calibri" panose="020F0502020204030204" pitchFamily="34" charset="0"/>
                      </a:endParaRPr>
                    </a:p>
                  </a:txBody>
                  <a:tcPr marL="63846" marR="63846" marT="0" marB="0" anchor="b"/>
                </a:tc>
                <a:tc>
                  <a:txBody>
                    <a:bodyPr/>
                    <a:lstStyle/>
                    <a:p>
                      <a:pPr algn="l">
                        <a:spcAft>
                          <a:spcPts val="0"/>
                        </a:spcAft>
                      </a:pPr>
                      <a:r>
                        <a:rPr lang="en-ZA" sz="1400" dirty="0">
                          <a:effectLst/>
                        </a:rPr>
                        <a:t>16 April 20</a:t>
                      </a:r>
                      <a:endParaRPr lang="en-ZA" sz="1400" dirty="0">
                        <a:effectLst/>
                        <a:latin typeface="Calibri" panose="020F0502020204030204" pitchFamily="34" charset="0"/>
                        <a:ea typeface="Calibri" panose="020F0502020204030204" pitchFamily="34" charset="0"/>
                      </a:endParaRPr>
                    </a:p>
                  </a:txBody>
                  <a:tcPr marL="63846" marR="63846" marT="0" marB="0"/>
                </a:tc>
                <a:extLst>
                  <a:ext uri="{0D108BD9-81ED-4DB2-BD59-A6C34878D82A}">
                    <a16:rowId xmlns:a16="http://schemas.microsoft.com/office/drawing/2014/main" val="10007"/>
                  </a:ext>
                </a:extLst>
              </a:tr>
              <a:tr h="173020">
                <a:tc>
                  <a:txBody>
                    <a:bodyPr/>
                    <a:lstStyle/>
                    <a:p>
                      <a:pPr marL="0" indent="0" algn="l">
                        <a:spcAft>
                          <a:spcPts val="0"/>
                        </a:spcAft>
                        <a:buFont typeface="+mj-lt"/>
                        <a:buNone/>
                      </a:pPr>
                      <a:r>
                        <a:rPr lang="en-ZA" sz="1400" dirty="0" smtClean="0">
                          <a:effectLst/>
                        </a:rPr>
                        <a:t>7</a:t>
                      </a:r>
                      <a:endParaRPr lang="en-ZA" sz="1400" dirty="0">
                        <a:effectLst/>
                        <a:latin typeface="Calibri" panose="020F0502020204030204" pitchFamily="34" charset="0"/>
                        <a:ea typeface="Calibri" panose="020F0502020204030204" pitchFamily="34" charset="0"/>
                      </a:endParaRPr>
                    </a:p>
                  </a:txBody>
                  <a:tcPr marL="63846" marR="63846" marT="0" marB="0"/>
                </a:tc>
                <a:tc>
                  <a:txBody>
                    <a:bodyPr/>
                    <a:lstStyle/>
                    <a:p>
                      <a:pPr algn="l">
                        <a:spcAft>
                          <a:spcPts val="0"/>
                        </a:spcAft>
                      </a:pPr>
                      <a:r>
                        <a:rPr lang="en-ZA" sz="1400" dirty="0">
                          <a:effectLst/>
                        </a:rPr>
                        <a:t>Escort </a:t>
                      </a:r>
                      <a:endParaRPr lang="en-ZA" sz="1400" dirty="0">
                        <a:effectLst/>
                        <a:latin typeface="Calibri" panose="020F0502020204030204" pitchFamily="34" charset="0"/>
                        <a:ea typeface="Calibri" panose="020F0502020204030204" pitchFamily="34" charset="0"/>
                      </a:endParaRPr>
                    </a:p>
                  </a:txBody>
                  <a:tcPr marL="63846" marR="63846" marT="0" marB="0" anchor="b"/>
                </a:tc>
                <a:tc>
                  <a:txBody>
                    <a:bodyPr/>
                    <a:lstStyle/>
                    <a:p>
                      <a:pPr algn="l">
                        <a:spcAft>
                          <a:spcPts val="0"/>
                        </a:spcAft>
                      </a:pPr>
                      <a:r>
                        <a:rPr lang="en-ZA" sz="1400">
                          <a:effectLst/>
                        </a:rPr>
                        <a:t>KZNMR</a:t>
                      </a:r>
                      <a:endParaRPr lang="en-ZA" sz="1400">
                        <a:effectLst/>
                        <a:latin typeface="Calibri" panose="020F0502020204030204" pitchFamily="34" charset="0"/>
                        <a:ea typeface="Calibri" panose="020F0502020204030204" pitchFamily="34" charset="0"/>
                      </a:endParaRPr>
                    </a:p>
                  </a:txBody>
                  <a:tcPr marL="63846" marR="63846" marT="0" marB="0" anchor="b"/>
                </a:tc>
                <a:tc>
                  <a:txBody>
                    <a:bodyPr/>
                    <a:lstStyle/>
                    <a:p>
                      <a:pPr algn="l">
                        <a:spcAft>
                          <a:spcPts val="0"/>
                        </a:spcAft>
                      </a:pPr>
                      <a:r>
                        <a:rPr lang="en-ZA" sz="1400" dirty="0">
                          <a:effectLst/>
                        </a:rPr>
                        <a:t>22 April 20</a:t>
                      </a:r>
                      <a:endParaRPr lang="en-ZA" sz="1400" dirty="0">
                        <a:effectLst/>
                        <a:latin typeface="Calibri" panose="020F0502020204030204" pitchFamily="34" charset="0"/>
                        <a:ea typeface="Calibri" panose="020F0502020204030204" pitchFamily="34" charset="0"/>
                      </a:endParaRPr>
                    </a:p>
                  </a:txBody>
                  <a:tcPr marL="63846" marR="63846" marT="0" marB="0"/>
                </a:tc>
                <a:extLst>
                  <a:ext uri="{0D108BD9-81ED-4DB2-BD59-A6C34878D82A}">
                    <a16:rowId xmlns:a16="http://schemas.microsoft.com/office/drawing/2014/main" val="10008"/>
                  </a:ext>
                </a:extLst>
              </a:tr>
              <a:tr h="173020">
                <a:tc>
                  <a:txBody>
                    <a:bodyPr/>
                    <a:lstStyle/>
                    <a:p>
                      <a:pPr marL="0" indent="0" algn="l">
                        <a:spcAft>
                          <a:spcPts val="0"/>
                        </a:spcAft>
                        <a:buFont typeface="+mj-lt"/>
                        <a:buNone/>
                      </a:pPr>
                      <a:r>
                        <a:rPr lang="en-ZA" sz="1400" dirty="0" smtClean="0">
                          <a:effectLst/>
                        </a:rPr>
                        <a:t>8</a:t>
                      </a:r>
                      <a:endParaRPr lang="en-ZA" sz="1400" dirty="0">
                        <a:effectLst/>
                        <a:latin typeface="Calibri" panose="020F0502020204030204" pitchFamily="34" charset="0"/>
                        <a:ea typeface="Calibri" panose="020F0502020204030204" pitchFamily="34" charset="0"/>
                      </a:endParaRPr>
                    </a:p>
                  </a:txBody>
                  <a:tcPr marL="63846" marR="63846" marT="0" marB="0"/>
                </a:tc>
                <a:tc>
                  <a:txBody>
                    <a:bodyPr/>
                    <a:lstStyle/>
                    <a:p>
                      <a:pPr algn="l">
                        <a:spcAft>
                          <a:spcPts val="0"/>
                        </a:spcAft>
                      </a:pPr>
                      <a:r>
                        <a:rPr lang="en-ZA" sz="1400" dirty="0">
                          <a:effectLst/>
                        </a:rPr>
                        <a:t>New Hanover </a:t>
                      </a:r>
                      <a:endParaRPr lang="en-ZA" sz="1400" dirty="0">
                        <a:effectLst/>
                        <a:latin typeface="Calibri" panose="020F0502020204030204" pitchFamily="34" charset="0"/>
                        <a:ea typeface="Calibri" panose="020F0502020204030204" pitchFamily="34" charset="0"/>
                      </a:endParaRPr>
                    </a:p>
                  </a:txBody>
                  <a:tcPr marL="63846" marR="63846" marT="0" marB="0" anchor="b"/>
                </a:tc>
                <a:tc>
                  <a:txBody>
                    <a:bodyPr/>
                    <a:lstStyle/>
                    <a:p>
                      <a:pPr algn="l">
                        <a:spcAft>
                          <a:spcPts val="0"/>
                        </a:spcAft>
                      </a:pPr>
                      <a:r>
                        <a:rPr lang="en-ZA" sz="1400">
                          <a:effectLst/>
                        </a:rPr>
                        <a:t>KZNMR</a:t>
                      </a:r>
                      <a:endParaRPr lang="en-ZA" sz="1400">
                        <a:effectLst/>
                        <a:latin typeface="Calibri" panose="020F0502020204030204" pitchFamily="34" charset="0"/>
                        <a:ea typeface="Calibri" panose="020F0502020204030204" pitchFamily="34" charset="0"/>
                      </a:endParaRPr>
                    </a:p>
                  </a:txBody>
                  <a:tcPr marL="63846" marR="63846" marT="0" marB="0" anchor="b"/>
                </a:tc>
                <a:tc>
                  <a:txBody>
                    <a:bodyPr/>
                    <a:lstStyle/>
                    <a:p>
                      <a:pPr algn="l">
                        <a:spcAft>
                          <a:spcPts val="0"/>
                        </a:spcAft>
                      </a:pPr>
                      <a:r>
                        <a:rPr lang="en-ZA" sz="1400" dirty="0">
                          <a:effectLst/>
                        </a:rPr>
                        <a:t>23 April 20</a:t>
                      </a:r>
                      <a:endParaRPr lang="en-ZA" sz="1400" dirty="0">
                        <a:effectLst/>
                        <a:latin typeface="Calibri" panose="020F0502020204030204" pitchFamily="34" charset="0"/>
                        <a:ea typeface="Calibri" panose="020F0502020204030204" pitchFamily="34" charset="0"/>
                      </a:endParaRPr>
                    </a:p>
                  </a:txBody>
                  <a:tcPr marL="63846" marR="63846" marT="0" marB="0"/>
                </a:tc>
                <a:extLst>
                  <a:ext uri="{0D108BD9-81ED-4DB2-BD59-A6C34878D82A}">
                    <a16:rowId xmlns:a16="http://schemas.microsoft.com/office/drawing/2014/main" val="10009"/>
                  </a:ext>
                </a:extLst>
              </a:tr>
              <a:tr h="173020">
                <a:tc>
                  <a:txBody>
                    <a:bodyPr/>
                    <a:lstStyle/>
                    <a:p>
                      <a:pPr marL="0" indent="0" algn="l">
                        <a:spcAft>
                          <a:spcPts val="0"/>
                        </a:spcAft>
                        <a:buFont typeface="+mj-lt"/>
                        <a:buNone/>
                      </a:pPr>
                      <a:r>
                        <a:rPr lang="en-ZA" sz="1400" dirty="0" smtClean="0">
                          <a:effectLst/>
                        </a:rPr>
                        <a:t>9</a:t>
                      </a:r>
                      <a:endParaRPr lang="en-ZA" sz="1400" dirty="0">
                        <a:effectLst/>
                        <a:latin typeface="Calibri" panose="020F0502020204030204" pitchFamily="34" charset="0"/>
                        <a:ea typeface="Calibri" panose="020F0502020204030204" pitchFamily="34" charset="0"/>
                      </a:endParaRPr>
                    </a:p>
                  </a:txBody>
                  <a:tcPr marL="63846" marR="63846" marT="0" marB="0"/>
                </a:tc>
                <a:tc>
                  <a:txBody>
                    <a:bodyPr/>
                    <a:lstStyle/>
                    <a:p>
                      <a:pPr algn="l">
                        <a:spcAft>
                          <a:spcPts val="0"/>
                        </a:spcAft>
                      </a:pPr>
                      <a:r>
                        <a:rPr lang="en-ZA" sz="1400" dirty="0" err="1">
                          <a:effectLst/>
                        </a:rPr>
                        <a:t>Pollsmoor</a:t>
                      </a:r>
                      <a:r>
                        <a:rPr lang="en-ZA" sz="1400" dirty="0">
                          <a:effectLst/>
                        </a:rPr>
                        <a:t> Fem </a:t>
                      </a:r>
                      <a:endParaRPr lang="en-ZA" sz="1400" dirty="0">
                        <a:effectLst/>
                        <a:latin typeface="Calibri" panose="020F0502020204030204" pitchFamily="34" charset="0"/>
                        <a:ea typeface="Calibri" panose="020F0502020204030204" pitchFamily="34" charset="0"/>
                      </a:endParaRPr>
                    </a:p>
                  </a:txBody>
                  <a:tcPr marL="63846" marR="63846" marT="0" marB="0" anchor="b"/>
                </a:tc>
                <a:tc>
                  <a:txBody>
                    <a:bodyPr/>
                    <a:lstStyle/>
                    <a:p>
                      <a:pPr algn="l">
                        <a:spcAft>
                          <a:spcPts val="0"/>
                        </a:spcAft>
                      </a:pPr>
                      <a:r>
                        <a:rPr lang="en-ZA" sz="1400">
                          <a:effectLst/>
                        </a:rPr>
                        <a:t>WCMR</a:t>
                      </a:r>
                      <a:endParaRPr lang="en-ZA" sz="1400">
                        <a:effectLst/>
                        <a:latin typeface="Calibri" panose="020F0502020204030204" pitchFamily="34" charset="0"/>
                        <a:ea typeface="Calibri" panose="020F0502020204030204" pitchFamily="34" charset="0"/>
                      </a:endParaRPr>
                    </a:p>
                  </a:txBody>
                  <a:tcPr marL="63846" marR="63846" marT="0" marB="0" anchor="b"/>
                </a:tc>
                <a:tc>
                  <a:txBody>
                    <a:bodyPr/>
                    <a:lstStyle/>
                    <a:p>
                      <a:pPr algn="l">
                        <a:spcAft>
                          <a:spcPts val="0"/>
                        </a:spcAft>
                      </a:pPr>
                      <a:r>
                        <a:rPr lang="en-ZA" sz="1400" dirty="0">
                          <a:effectLst/>
                        </a:rPr>
                        <a:t>6 April 20</a:t>
                      </a:r>
                      <a:endParaRPr lang="en-ZA" sz="1400" dirty="0">
                        <a:effectLst/>
                        <a:latin typeface="Calibri" panose="020F0502020204030204" pitchFamily="34" charset="0"/>
                        <a:ea typeface="Calibri" panose="020F0502020204030204" pitchFamily="34" charset="0"/>
                      </a:endParaRPr>
                    </a:p>
                  </a:txBody>
                  <a:tcPr marL="63846" marR="63846" marT="0" marB="0"/>
                </a:tc>
                <a:extLst>
                  <a:ext uri="{0D108BD9-81ED-4DB2-BD59-A6C34878D82A}">
                    <a16:rowId xmlns:a16="http://schemas.microsoft.com/office/drawing/2014/main" val="10010"/>
                  </a:ext>
                </a:extLst>
              </a:tr>
              <a:tr h="173020">
                <a:tc>
                  <a:txBody>
                    <a:bodyPr/>
                    <a:lstStyle/>
                    <a:p>
                      <a:pPr marL="0" indent="0" algn="l">
                        <a:spcAft>
                          <a:spcPts val="0"/>
                        </a:spcAft>
                        <a:buFont typeface="+mj-lt"/>
                        <a:buNone/>
                      </a:pPr>
                      <a:r>
                        <a:rPr lang="en-ZA" sz="1400" dirty="0" smtClean="0">
                          <a:effectLst/>
                        </a:rPr>
                        <a:t>10</a:t>
                      </a:r>
                      <a:endParaRPr lang="en-ZA" sz="1400" dirty="0">
                        <a:effectLst/>
                        <a:latin typeface="Calibri" panose="020F0502020204030204" pitchFamily="34" charset="0"/>
                        <a:ea typeface="Calibri" panose="020F0502020204030204" pitchFamily="34" charset="0"/>
                      </a:endParaRPr>
                    </a:p>
                  </a:txBody>
                  <a:tcPr marL="63846" marR="63846" marT="0" marB="0"/>
                </a:tc>
                <a:tc>
                  <a:txBody>
                    <a:bodyPr/>
                    <a:lstStyle/>
                    <a:p>
                      <a:pPr algn="l">
                        <a:spcAft>
                          <a:spcPts val="0"/>
                        </a:spcAft>
                      </a:pPr>
                      <a:r>
                        <a:rPr lang="en-ZA" sz="1400" dirty="0" err="1">
                          <a:effectLst/>
                        </a:rPr>
                        <a:t>Pollsmoor</a:t>
                      </a:r>
                      <a:r>
                        <a:rPr lang="en-ZA" sz="1400" dirty="0">
                          <a:effectLst/>
                        </a:rPr>
                        <a:t> Med C.</a:t>
                      </a:r>
                      <a:endParaRPr lang="en-ZA" sz="1400" dirty="0">
                        <a:effectLst/>
                        <a:latin typeface="Calibri" panose="020F0502020204030204" pitchFamily="34" charset="0"/>
                        <a:ea typeface="Calibri" panose="020F0502020204030204" pitchFamily="34" charset="0"/>
                      </a:endParaRPr>
                    </a:p>
                  </a:txBody>
                  <a:tcPr marL="63846" marR="63846" marT="0" marB="0" anchor="b"/>
                </a:tc>
                <a:tc>
                  <a:txBody>
                    <a:bodyPr/>
                    <a:lstStyle/>
                    <a:p>
                      <a:pPr algn="l">
                        <a:spcAft>
                          <a:spcPts val="0"/>
                        </a:spcAft>
                      </a:pPr>
                      <a:r>
                        <a:rPr lang="en-ZA" sz="1400">
                          <a:effectLst/>
                        </a:rPr>
                        <a:t>WCMR</a:t>
                      </a:r>
                      <a:endParaRPr lang="en-ZA" sz="1400">
                        <a:effectLst/>
                        <a:latin typeface="Calibri" panose="020F0502020204030204" pitchFamily="34" charset="0"/>
                        <a:ea typeface="Calibri" panose="020F0502020204030204" pitchFamily="34" charset="0"/>
                      </a:endParaRPr>
                    </a:p>
                  </a:txBody>
                  <a:tcPr marL="63846" marR="63846" marT="0" marB="0" anchor="b"/>
                </a:tc>
                <a:tc>
                  <a:txBody>
                    <a:bodyPr/>
                    <a:lstStyle/>
                    <a:p>
                      <a:pPr algn="l">
                        <a:spcAft>
                          <a:spcPts val="0"/>
                        </a:spcAft>
                      </a:pPr>
                      <a:r>
                        <a:rPr lang="en-ZA" sz="1400" dirty="0">
                          <a:effectLst/>
                        </a:rPr>
                        <a:t>7 April 20</a:t>
                      </a:r>
                      <a:endParaRPr lang="en-ZA" sz="1400" dirty="0">
                        <a:effectLst/>
                        <a:latin typeface="Calibri" panose="020F0502020204030204" pitchFamily="34" charset="0"/>
                        <a:ea typeface="Calibri" panose="020F0502020204030204" pitchFamily="34" charset="0"/>
                      </a:endParaRPr>
                    </a:p>
                  </a:txBody>
                  <a:tcPr marL="63846" marR="63846" marT="0" marB="0"/>
                </a:tc>
                <a:extLst>
                  <a:ext uri="{0D108BD9-81ED-4DB2-BD59-A6C34878D82A}">
                    <a16:rowId xmlns:a16="http://schemas.microsoft.com/office/drawing/2014/main" val="10011"/>
                  </a:ext>
                </a:extLst>
              </a:tr>
              <a:tr h="173020">
                <a:tc>
                  <a:txBody>
                    <a:bodyPr/>
                    <a:lstStyle/>
                    <a:p>
                      <a:pPr marL="0" indent="0" algn="l">
                        <a:spcAft>
                          <a:spcPts val="0"/>
                        </a:spcAft>
                        <a:buFont typeface="+mj-lt"/>
                        <a:buNone/>
                      </a:pPr>
                      <a:r>
                        <a:rPr lang="en-ZA" sz="1400" dirty="0" smtClean="0">
                          <a:effectLst/>
                        </a:rPr>
                        <a:t>11</a:t>
                      </a:r>
                      <a:endParaRPr lang="en-ZA" sz="1400" dirty="0">
                        <a:effectLst/>
                        <a:latin typeface="Calibri" panose="020F0502020204030204" pitchFamily="34" charset="0"/>
                        <a:ea typeface="Calibri" panose="020F0502020204030204" pitchFamily="34" charset="0"/>
                      </a:endParaRPr>
                    </a:p>
                  </a:txBody>
                  <a:tcPr marL="63846" marR="63846" marT="0" marB="0"/>
                </a:tc>
                <a:tc>
                  <a:txBody>
                    <a:bodyPr/>
                    <a:lstStyle/>
                    <a:p>
                      <a:pPr algn="l">
                        <a:spcAft>
                          <a:spcPts val="0"/>
                        </a:spcAft>
                      </a:pPr>
                      <a:r>
                        <a:rPr lang="en-ZA" sz="1400" dirty="0" err="1">
                          <a:effectLst/>
                        </a:rPr>
                        <a:t>Patensie</a:t>
                      </a:r>
                      <a:r>
                        <a:rPr lang="en-ZA" sz="1400" dirty="0">
                          <a:effectLst/>
                        </a:rPr>
                        <a:t>                    </a:t>
                      </a:r>
                      <a:endParaRPr lang="en-ZA" sz="1400" dirty="0">
                        <a:effectLst/>
                        <a:latin typeface="Calibri" panose="020F0502020204030204" pitchFamily="34" charset="0"/>
                        <a:ea typeface="Calibri" panose="020F0502020204030204" pitchFamily="34" charset="0"/>
                      </a:endParaRPr>
                    </a:p>
                  </a:txBody>
                  <a:tcPr marL="63846" marR="63846" marT="0" marB="0" anchor="b"/>
                </a:tc>
                <a:tc>
                  <a:txBody>
                    <a:bodyPr/>
                    <a:lstStyle/>
                    <a:p>
                      <a:pPr algn="l">
                        <a:spcAft>
                          <a:spcPts val="0"/>
                        </a:spcAft>
                      </a:pPr>
                      <a:r>
                        <a:rPr lang="en-ZA" sz="1400">
                          <a:effectLst/>
                        </a:rPr>
                        <a:t>ECMR</a:t>
                      </a:r>
                      <a:endParaRPr lang="en-ZA" sz="1400">
                        <a:effectLst/>
                        <a:latin typeface="Calibri" panose="020F0502020204030204" pitchFamily="34" charset="0"/>
                        <a:ea typeface="Calibri" panose="020F0502020204030204" pitchFamily="34" charset="0"/>
                      </a:endParaRPr>
                    </a:p>
                  </a:txBody>
                  <a:tcPr marL="63846" marR="63846" marT="0" marB="0" anchor="b"/>
                </a:tc>
                <a:tc>
                  <a:txBody>
                    <a:bodyPr/>
                    <a:lstStyle/>
                    <a:p>
                      <a:pPr algn="l">
                        <a:spcAft>
                          <a:spcPts val="0"/>
                        </a:spcAft>
                      </a:pPr>
                      <a:r>
                        <a:rPr lang="en-ZA" sz="1400">
                          <a:effectLst/>
                        </a:rPr>
                        <a:t>7 April 2020</a:t>
                      </a:r>
                      <a:endParaRPr lang="en-ZA" sz="1400">
                        <a:effectLst/>
                        <a:latin typeface="Calibri" panose="020F0502020204030204" pitchFamily="34" charset="0"/>
                        <a:ea typeface="Calibri" panose="020F0502020204030204" pitchFamily="34" charset="0"/>
                      </a:endParaRPr>
                    </a:p>
                  </a:txBody>
                  <a:tcPr marL="63846" marR="63846" marT="0" marB="0"/>
                </a:tc>
                <a:extLst>
                  <a:ext uri="{0D108BD9-81ED-4DB2-BD59-A6C34878D82A}">
                    <a16:rowId xmlns:a16="http://schemas.microsoft.com/office/drawing/2014/main" val="10012"/>
                  </a:ext>
                </a:extLst>
              </a:tr>
              <a:tr h="173020">
                <a:tc>
                  <a:txBody>
                    <a:bodyPr/>
                    <a:lstStyle/>
                    <a:p>
                      <a:pPr marL="0" indent="0" algn="l">
                        <a:spcAft>
                          <a:spcPts val="0"/>
                        </a:spcAft>
                        <a:buFont typeface="+mj-lt"/>
                        <a:buNone/>
                      </a:pPr>
                      <a:r>
                        <a:rPr lang="en-ZA" sz="1400" dirty="0" smtClean="0">
                          <a:effectLst/>
                        </a:rPr>
                        <a:t>12</a:t>
                      </a:r>
                      <a:endParaRPr lang="en-ZA" sz="1400" dirty="0">
                        <a:effectLst/>
                        <a:latin typeface="Calibri" panose="020F0502020204030204" pitchFamily="34" charset="0"/>
                        <a:ea typeface="Calibri" panose="020F0502020204030204" pitchFamily="34" charset="0"/>
                      </a:endParaRPr>
                    </a:p>
                  </a:txBody>
                  <a:tcPr marL="63846" marR="63846" marT="0" marB="0"/>
                </a:tc>
                <a:tc>
                  <a:txBody>
                    <a:bodyPr/>
                    <a:lstStyle/>
                    <a:p>
                      <a:pPr algn="l">
                        <a:spcAft>
                          <a:spcPts val="0"/>
                        </a:spcAft>
                      </a:pPr>
                      <a:r>
                        <a:rPr lang="en-ZA" sz="1400" dirty="0">
                          <a:effectLst/>
                        </a:rPr>
                        <a:t>Kirkwood                     </a:t>
                      </a:r>
                      <a:endParaRPr lang="en-ZA" sz="1400" dirty="0">
                        <a:effectLst/>
                        <a:latin typeface="Calibri" panose="020F0502020204030204" pitchFamily="34" charset="0"/>
                        <a:ea typeface="Calibri" panose="020F0502020204030204" pitchFamily="34" charset="0"/>
                      </a:endParaRPr>
                    </a:p>
                  </a:txBody>
                  <a:tcPr marL="63846" marR="63846" marT="0" marB="0" anchor="b"/>
                </a:tc>
                <a:tc>
                  <a:txBody>
                    <a:bodyPr/>
                    <a:lstStyle/>
                    <a:p>
                      <a:pPr algn="l">
                        <a:spcAft>
                          <a:spcPts val="0"/>
                        </a:spcAft>
                      </a:pPr>
                      <a:r>
                        <a:rPr lang="en-ZA" sz="1400">
                          <a:effectLst/>
                        </a:rPr>
                        <a:t>ECMR</a:t>
                      </a:r>
                      <a:endParaRPr lang="en-ZA" sz="1400">
                        <a:effectLst/>
                        <a:latin typeface="Calibri" panose="020F0502020204030204" pitchFamily="34" charset="0"/>
                        <a:ea typeface="Calibri" panose="020F0502020204030204" pitchFamily="34" charset="0"/>
                      </a:endParaRPr>
                    </a:p>
                  </a:txBody>
                  <a:tcPr marL="63846" marR="63846" marT="0" marB="0" anchor="b"/>
                </a:tc>
                <a:tc>
                  <a:txBody>
                    <a:bodyPr/>
                    <a:lstStyle/>
                    <a:p>
                      <a:pPr algn="l">
                        <a:spcAft>
                          <a:spcPts val="0"/>
                        </a:spcAft>
                      </a:pPr>
                      <a:r>
                        <a:rPr lang="en-ZA" sz="1400" dirty="0">
                          <a:effectLst/>
                        </a:rPr>
                        <a:t>8 April 2020</a:t>
                      </a:r>
                      <a:endParaRPr lang="en-ZA" sz="1400" dirty="0">
                        <a:effectLst/>
                        <a:latin typeface="Calibri" panose="020F0502020204030204" pitchFamily="34" charset="0"/>
                        <a:ea typeface="Calibri" panose="020F0502020204030204" pitchFamily="34" charset="0"/>
                      </a:endParaRPr>
                    </a:p>
                  </a:txBody>
                  <a:tcPr marL="63846" marR="63846" marT="0" marB="0"/>
                </a:tc>
                <a:extLst>
                  <a:ext uri="{0D108BD9-81ED-4DB2-BD59-A6C34878D82A}">
                    <a16:rowId xmlns:a16="http://schemas.microsoft.com/office/drawing/2014/main" val="10013"/>
                  </a:ext>
                </a:extLst>
              </a:tr>
              <a:tr h="173020">
                <a:tc>
                  <a:txBody>
                    <a:bodyPr/>
                    <a:lstStyle/>
                    <a:p>
                      <a:pPr marL="0" indent="0" algn="l">
                        <a:spcAft>
                          <a:spcPts val="0"/>
                        </a:spcAft>
                        <a:buFont typeface="+mj-lt"/>
                        <a:buNone/>
                      </a:pPr>
                      <a:r>
                        <a:rPr lang="en-ZA" sz="1400" dirty="0" smtClean="0">
                          <a:effectLst/>
                        </a:rPr>
                        <a:t>13</a:t>
                      </a:r>
                      <a:endParaRPr lang="en-ZA" sz="1400" dirty="0">
                        <a:effectLst/>
                        <a:latin typeface="Calibri" panose="020F0502020204030204" pitchFamily="34" charset="0"/>
                        <a:ea typeface="Calibri" panose="020F0502020204030204" pitchFamily="34" charset="0"/>
                      </a:endParaRPr>
                    </a:p>
                  </a:txBody>
                  <a:tcPr marL="63846" marR="63846" marT="0" marB="0"/>
                </a:tc>
                <a:tc>
                  <a:txBody>
                    <a:bodyPr/>
                    <a:lstStyle/>
                    <a:p>
                      <a:pPr algn="l">
                        <a:spcAft>
                          <a:spcPts val="0"/>
                        </a:spcAft>
                      </a:pPr>
                      <a:r>
                        <a:rPr lang="en-ZA" sz="1400" dirty="0">
                          <a:effectLst/>
                        </a:rPr>
                        <a:t>Dundee</a:t>
                      </a:r>
                      <a:endParaRPr lang="en-ZA" sz="1400" dirty="0">
                        <a:effectLst/>
                        <a:latin typeface="Calibri" panose="020F0502020204030204" pitchFamily="34" charset="0"/>
                        <a:ea typeface="Calibri" panose="020F0502020204030204" pitchFamily="34" charset="0"/>
                      </a:endParaRPr>
                    </a:p>
                  </a:txBody>
                  <a:tcPr marL="63846" marR="63846" marT="0" marB="0" anchor="b"/>
                </a:tc>
                <a:tc>
                  <a:txBody>
                    <a:bodyPr/>
                    <a:lstStyle/>
                    <a:p>
                      <a:pPr algn="l">
                        <a:spcAft>
                          <a:spcPts val="0"/>
                        </a:spcAft>
                      </a:pPr>
                      <a:r>
                        <a:rPr lang="en-ZA" sz="1400">
                          <a:effectLst/>
                        </a:rPr>
                        <a:t>KZNMR</a:t>
                      </a:r>
                      <a:endParaRPr lang="en-ZA" sz="1400">
                        <a:effectLst/>
                        <a:latin typeface="Calibri" panose="020F0502020204030204" pitchFamily="34" charset="0"/>
                        <a:ea typeface="Calibri" panose="020F0502020204030204" pitchFamily="34" charset="0"/>
                      </a:endParaRPr>
                    </a:p>
                  </a:txBody>
                  <a:tcPr marL="63846" marR="63846" marT="0" marB="0" anchor="b"/>
                </a:tc>
                <a:tc>
                  <a:txBody>
                    <a:bodyPr/>
                    <a:lstStyle/>
                    <a:p>
                      <a:pPr algn="l">
                        <a:spcAft>
                          <a:spcPts val="0"/>
                        </a:spcAft>
                      </a:pPr>
                      <a:r>
                        <a:rPr lang="en-ZA" sz="1400" dirty="0">
                          <a:effectLst/>
                        </a:rPr>
                        <a:t>5 May 2020</a:t>
                      </a:r>
                      <a:endParaRPr lang="en-ZA" sz="1400" dirty="0">
                        <a:effectLst/>
                        <a:latin typeface="Calibri" panose="020F0502020204030204" pitchFamily="34" charset="0"/>
                        <a:ea typeface="Calibri" panose="020F0502020204030204" pitchFamily="34" charset="0"/>
                      </a:endParaRPr>
                    </a:p>
                  </a:txBody>
                  <a:tcPr marL="63846" marR="63846" marT="0" marB="0"/>
                </a:tc>
                <a:extLst>
                  <a:ext uri="{0D108BD9-81ED-4DB2-BD59-A6C34878D82A}">
                    <a16:rowId xmlns:a16="http://schemas.microsoft.com/office/drawing/2014/main" val="10014"/>
                  </a:ext>
                </a:extLst>
              </a:tr>
              <a:tr h="173020">
                <a:tc>
                  <a:txBody>
                    <a:bodyPr/>
                    <a:lstStyle/>
                    <a:p>
                      <a:pPr marL="0" indent="0" algn="l">
                        <a:spcAft>
                          <a:spcPts val="0"/>
                        </a:spcAft>
                        <a:buFont typeface="+mj-lt"/>
                        <a:buNone/>
                      </a:pPr>
                      <a:r>
                        <a:rPr lang="en-ZA" sz="1400" dirty="0" smtClean="0">
                          <a:effectLst/>
                        </a:rPr>
                        <a:t>14</a:t>
                      </a:r>
                      <a:endParaRPr lang="en-ZA" sz="1400" dirty="0">
                        <a:effectLst/>
                        <a:latin typeface="Calibri" panose="020F0502020204030204" pitchFamily="34" charset="0"/>
                        <a:ea typeface="Calibri" panose="020F0502020204030204" pitchFamily="34" charset="0"/>
                      </a:endParaRPr>
                    </a:p>
                  </a:txBody>
                  <a:tcPr marL="63846" marR="63846" marT="0" marB="0"/>
                </a:tc>
                <a:tc>
                  <a:txBody>
                    <a:bodyPr/>
                    <a:lstStyle/>
                    <a:p>
                      <a:pPr algn="l">
                        <a:spcAft>
                          <a:spcPts val="0"/>
                        </a:spcAft>
                      </a:pPr>
                      <a:r>
                        <a:rPr lang="en-ZA" sz="1400" dirty="0">
                          <a:effectLst/>
                        </a:rPr>
                        <a:t>Glencoe </a:t>
                      </a:r>
                      <a:endParaRPr lang="en-ZA" sz="1400" dirty="0">
                        <a:effectLst/>
                        <a:latin typeface="Calibri" panose="020F0502020204030204" pitchFamily="34" charset="0"/>
                        <a:ea typeface="Calibri" panose="020F0502020204030204" pitchFamily="34" charset="0"/>
                      </a:endParaRPr>
                    </a:p>
                  </a:txBody>
                  <a:tcPr marL="63846" marR="63846" marT="0" marB="0" anchor="b"/>
                </a:tc>
                <a:tc>
                  <a:txBody>
                    <a:bodyPr/>
                    <a:lstStyle/>
                    <a:p>
                      <a:pPr algn="l">
                        <a:spcAft>
                          <a:spcPts val="0"/>
                        </a:spcAft>
                      </a:pPr>
                      <a:r>
                        <a:rPr lang="en-ZA" sz="1400">
                          <a:effectLst/>
                        </a:rPr>
                        <a:t>KZNMR</a:t>
                      </a:r>
                      <a:endParaRPr lang="en-ZA" sz="1400">
                        <a:effectLst/>
                        <a:latin typeface="Calibri" panose="020F0502020204030204" pitchFamily="34" charset="0"/>
                        <a:ea typeface="Calibri" panose="020F0502020204030204" pitchFamily="34" charset="0"/>
                      </a:endParaRPr>
                    </a:p>
                  </a:txBody>
                  <a:tcPr marL="63846" marR="63846" marT="0" marB="0" anchor="b"/>
                </a:tc>
                <a:tc>
                  <a:txBody>
                    <a:bodyPr/>
                    <a:lstStyle/>
                    <a:p>
                      <a:pPr algn="l">
                        <a:spcAft>
                          <a:spcPts val="0"/>
                        </a:spcAft>
                      </a:pPr>
                      <a:r>
                        <a:rPr lang="en-ZA" sz="1400" dirty="0">
                          <a:effectLst/>
                        </a:rPr>
                        <a:t>6 May 2020</a:t>
                      </a:r>
                      <a:endParaRPr lang="en-ZA" sz="1400" dirty="0">
                        <a:effectLst/>
                        <a:latin typeface="Calibri" panose="020F0502020204030204" pitchFamily="34" charset="0"/>
                        <a:ea typeface="Calibri" panose="020F0502020204030204" pitchFamily="34" charset="0"/>
                      </a:endParaRPr>
                    </a:p>
                  </a:txBody>
                  <a:tcPr marL="63846" marR="63846" marT="0" marB="0"/>
                </a:tc>
                <a:extLst>
                  <a:ext uri="{0D108BD9-81ED-4DB2-BD59-A6C34878D82A}">
                    <a16:rowId xmlns:a16="http://schemas.microsoft.com/office/drawing/2014/main" val="10015"/>
                  </a:ext>
                </a:extLst>
              </a:tr>
              <a:tr h="173020">
                <a:tc>
                  <a:txBody>
                    <a:bodyPr/>
                    <a:lstStyle/>
                    <a:p>
                      <a:pPr marL="0" indent="0" algn="l">
                        <a:spcAft>
                          <a:spcPts val="0"/>
                        </a:spcAft>
                        <a:buFont typeface="+mj-lt"/>
                        <a:buNone/>
                      </a:pPr>
                      <a:r>
                        <a:rPr lang="en-ZA" sz="1400" dirty="0" smtClean="0">
                          <a:effectLst/>
                        </a:rPr>
                        <a:t>15</a:t>
                      </a:r>
                      <a:endParaRPr lang="en-ZA" sz="1400" dirty="0">
                        <a:effectLst/>
                        <a:latin typeface="Calibri" panose="020F0502020204030204" pitchFamily="34" charset="0"/>
                        <a:ea typeface="Calibri" panose="020F0502020204030204" pitchFamily="34" charset="0"/>
                      </a:endParaRPr>
                    </a:p>
                  </a:txBody>
                  <a:tcPr marL="63846" marR="63846" marT="0" marB="0"/>
                </a:tc>
                <a:tc>
                  <a:txBody>
                    <a:bodyPr/>
                    <a:lstStyle/>
                    <a:p>
                      <a:pPr algn="l">
                        <a:spcAft>
                          <a:spcPts val="0"/>
                        </a:spcAft>
                      </a:pPr>
                      <a:r>
                        <a:rPr lang="en-ZA" sz="1400" dirty="0" err="1">
                          <a:effectLst/>
                        </a:rPr>
                        <a:t>Brandvlei</a:t>
                      </a:r>
                      <a:r>
                        <a:rPr lang="en-ZA" sz="1400" dirty="0">
                          <a:effectLst/>
                        </a:rPr>
                        <a:t> Juvenile </a:t>
                      </a:r>
                      <a:endParaRPr lang="en-ZA" sz="1400" dirty="0">
                        <a:effectLst/>
                        <a:latin typeface="Calibri" panose="020F0502020204030204" pitchFamily="34" charset="0"/>
                        <a:ea typeface="Calibri" panose="020F0502020204030204" pitchFamily="34" charset="0"/>
                      </a:endParaRPr>
                    </a:p>
                  </a:txBody>
                  <a:tcPr marL="63846" marR="63846" marT="0" marB="0" anchor="b"/>
                </a:tc>
                <a:tc>
                  <a:txBody>
                    <a:bodyPr/>
                    <a:lstStyle/>
                    <a:p>
                      <a:pPr algn="l">
                        <a:spcAft>
                          <a:spcPts val="0"/>
                        </a:spcAft>
                      </a:pPr>
                      <a:r>
                        <a:rPr lang="en-ZA" sz="1400">
                          <a:effectLst/>
                        </a:rPr>
                        <a:t>WCMR</a:t>
                      </a:r>
                      <a:endParaRPr lang="en-ZA" sz="1400">
                        <a:effectLst/>
                        <a:latin typeface="Calibri" panose="020F0502020204030204" pitchFamily="34" charset="0"/>
                        <a:ea typeface="Calibri" panose="020F0502020204030204" pitchFamily="34" charset="0"/>
                      </a:endParaRPr>
                    </a:p>
                  </a:txBody>
                  <a:tcPr marL="63846" marR="63846" marT="0" marB="0" anchor="b"/>
                </a:tc>
                <a:tc>
                  <a:txBody>
                    <a:bodyPr/>
                    <a:lstStyle/>
                    <a:p>
                      <a:pPr algn="l">
                        <a:spcAft>
                          <a:spcPts val="0"/>
                        </a:spcAft>
                      </a:pPr>
                      <a:r>
                        <a:rPr lang="en-ZA" sz="1400" dirty="0">
                          <a:effectLst/>
                        </a:rPr>
                        <a:t>6 May 2020</a:t>
                      </a:r>
                      <a:endParaRPr lang="en-ZA" sz="1400" dirty="0">
                        <a:effectLst/>
                        <a:latin typeface="Calibri" panose="020F0502020204030204" pitchFamily="34" charset="0"/>
                        <a:ea typeface="Calibri" panose="020F0502020204030204" pitchFamily="34" charset="0"/>
                      </a:endParaRPr>
                    </a:p>
                  </a:txBody>
                  <a:tcPr marL="63846" marR="63846" marT="0" marB="0"/>
                </a:tc>
                <a:extLst>
                  <a:ext uri="{0D108BD9-81ED-4DB2-BD59-A6C34878D82A}">
                    <a16:rowId xmlns:a16="http://schemas.microsoft.com/office/drawing/2014/main" val="10016"/>
                  </a:ext>
                </a:extLst>
              </a:tr>
              <a:tr h="173020">
                <a:tc>
                  <a:txBody>
                    <a:bodyPr/>
                    <a:lstStyle/>
                    <a:p>
                      <a:pPr marL="0" indent="0" algn="l">
                        <a:spcAft>
                          <a:spcPts val="0"/>
                        </a:spcAft>
                        <a:buFont typeface="+mj-lt"/>
                        <a:buNone/>
                      </a:pPr>
                      <a:r>
                        <a:rPr lang="en-ZA" sz="1400" dirty="0" smtClean="0">
                          <a:effectLst/>
                        </a:rPr>
                        <a:t>16</a:t>
                      </a:r>
                      <a:endParaRPr lang="en-ZA" sz="1400" dirty="0">
                        <a:effectLst/>
                        <a:latin typeface="Calibri" panose="020F0502020204030204" pitchFamily="34" charset="0"/>
                        <a:ea typeface="Calibri" panose="020F0502020204030204" pitchFamily="34" charset="0"/>
                      </a:endParaRPr>
                    </a:p>
                  </a:txBody>
                  <a:tcPr marL="63846" marR="63846" marT="0" marB="0"/>
                </a:tc>
                <a:tc>
                  <a:txBody>
                    <a:bodyPr/>
                    <a:lstStyle/>
                    <a:p>
                      <a:pPr algn="l">
                        <a:spcAft>
                          <a:spcPts val="0"/>
                        </a:spcAft>
                      </a:pPr>
                      <a:r>
                        <a:rPr lang="en-ZA" sz="1400" dirty="0" err="1">
                          <a:effectLst/>
                        </a:rPr>
                        <a:t>Brandvlei</a:t>
                      </a:r>
                      <a:r>
                        <a:rPr lang="en-ZA" sz="1400" dirty="0">
                          <a:effectLst/>
                        </a:rPr>
                        <a:t> Max.</a:t>
                      </a:r>
                      <a:endParaRPr lang="en-ZA" sz="1400" dirty="0">
                        <a:effectLst/>
                        <a:latin typeface="Calibri" panose="020F0502020204030204" pitchFamily="34" charset="0"/>
                        <a:ea typeface="Calibri" panose="020F0502020204030204" pitchFamily="34" charset="0"/>
                      </a:endParaRPr>
                    </a:p>
                  </a:txBody>
                  <a:tcPr marL="63846" marR="63846" marT="0" marB="0" anchor="b"/>
                </a:tc>
                <a:tc>
                  <a:txBody>
                    <a:bodyPr/>
                    <a:lstStyle/>
                    <a:p>
                      <a:pPr algn="l">
                        <a:spcAft>
                          <a:spcPts val="0"/>
                        </a:spcAft>
                      </a:pPr>
                      <a:r>
                        <a:rPr lang="en-ZA" sz="1400">
                          <a:effectLst/>
                        </a:rPr>
                        <a:t>WCMR</a:t>
                      </a:r>
                      <a:endParaRPr lang="en-ZA" sz="1400">
                        <a:effectLst/>
                        <a:latin typeface="Calibri" panose="020F0502020204030204" pitchFamily="34" charset="0"/>
                        <a:ea typeface="Calibri" panose="020F0502020204030204" pitchFamily="34" charset="0"/>
                      </a:endParaRPr>
                    </a:p>
                  </a:txBody>
                  <a:tcPr marL="63846" marR="63846" marT="0" marB="0" anchor="b"/>
                </a:tc>
                <a:tc>
                  <a:txBody>
                    <a:bodyPr/>
                    <a:lstStyle/>
                    <a:p>
                      <a:pPr algn="l">
                        <a:spcAft>
                          <a:spcPts val="0"/>
                        </a:spcAft>
                      </a:pPr>
                      <a:r>
                        <a:rPr lang="en-ZA" sz="1400" dirty="0">
                          <a:effectLst/>
                        </a:rPr>
                        <a:t>7 May 2020</a:t>
                      </a:r>
                      <a:endParaRPr lang="en-ZA" sz="1400" dirty="0">
                        <a:effectLst/>
                        <a:latin typeface="Calibri" panose="020F0502020204030204" pitchFamily="34" charset="0"/>
                        <a:ea typeface="Calibri" panose="020F0502020204030204" pitchFamily="34" charset="0"/>
                      </a:endParaRPr>
                    </a:p>
                  </a:txBody>
                  <a:tcPr marL="63846" marR="63846" marT="0" marB="0"/>
                </a:tc>
                <a:extLst>
                  <a:ext uri="{0D108BD9-81ED-4DB2-BD59-A6C34878D82A}">
                    <a16:rowId xmlns:a16="http://schemas.microsoft.com/office/drawing/2014/main" val="10017"/>
                  </a:ext>
                </a:extLst>
              </a:tr>
              <a:tr h="217032">
                <a:tc>
                  <a:txBody>
                    <a:bodyPr/>
                    <a:lstStyle/>
                    <a:p>
                      <a:pPr marL="0" indent="0" algn="l">
                        <a:spcAft>
                          <a:spcPts val="0"/>
                        </a:spcAft>
                        <a:buFont typeface="+mj-lt"/>
                        <a:buNone/>
                      </a:pPr>
                      <a:r>
                        <a:rPr lang="en-ZA" sz="1400" dirty="0" smtClean="0">
                          <a:effectLst/>
                        </a:rPr>
                        <a:t>17</a:t>
                      </a:r>
                      <a:endParaRPr lang="en-ZA" sz="1400" dirty="0">
                        <a:effectLst/>
                        <a:latin typeface="Calibri" panose="020F0502020204030204" pitchFamily="34" charset="0"/>
                        <a:ea typeface="Calibri" panose="020F0502020204030204" pitchFamily="34" charset="0"/>
                      </a:endParaRPr>
                    </a:p>
                  </a:txBody>
                  <a:tcPr marL="63846" marR="63846" marT="0" marB="0"/>
                </a:tc>
                <a:tc>
                  <a:txBody>
                    <a:bodyPr/>
                    <a:lstStyle/>
                    <a:p>
                      <a:pPr algn="l">
                        <a:spcAft>
                          <a:spcPts val="0"/>
                        </a:spcAft>
                      </a:pPr>
                      <a:r>
                        <a:rPr lang="en-ZA" sz="1400" dirty="0">
                          <a:effectLst/>
                        </a:rPr>
                        <a:t>Umtata Maximum           </a:t>
                      </a:r>
                      <a:endParaRPr lang="en-ZA" sz="1400" dirty="0">
                        <a:effectLst/>
                        <a:latin typeface="Calibri" panose="020F0502020204030204" pitchFamily="34" charset="0"/>
                        <a:ea typeface="Calibri" panose="020F0502020204030204" pitchFamily="34" charset="0"/>
                      </a:endParaRPr>
                    </a:p>
                  </a:txBody>
                  <a:tcPr marL="63846" marR="63846" marT="0" marB="0" anchor="b"/>
                </a:tc>
                <a:tc>
                  <a:txBody>
                    <a:bodyPr/>
                    <a:lstStyle/>
                    <a:p>
                      <a:pPr algn="l">
                        <a:spcAft>
                          <a:spcPts val="0"/>
                        </a:spcAft>
                      </a:pPr>
                      <a:r>
                        <a:rPr lang="en-ZA" sz="1400">
                          <a:effectLst/>
                        </a:rPr>
                        <a:t>ECMR</a:t>
                      </a:r>
                      <a:endParaRPr lang="en-ZA" sz="1400">
                        <a:effectLst/>
                        <a:latin typeface="Calibri" panose="020F0502020204030204" pitchFamily="34" charset="0"/>
                        <a:ea typeface="Calibri" panose="020F0502020204030204" pitchFamily="34" charset="0"/>
                      </a:endParaRPr>
                    </a:p>
                  </a:txBody>
                  <a:tcPr marL="63846" marR="63846" marT="0" marB="0" anchor="b"/>
                </a:tc>
                <a:tc>
                  <a:txBody>
                    <a:bodyPr/>
                    <a:lstStyle/>
                    <a:p>
                      <a:pPr algn="l">
                        <a:spcAft>
                          <a:spcPts val="0"/>
                        </a:spcAft>
                      </a:pPr>
                      <a:r>
                        <a:rPr lang="en-ZA" sz="1400" dirty="0">
                          <a:effectLst/>
                        </a:rPr>
                        <a:t>6 May 2020</a:t>
                      </a:r>
                      <a:endParaRPr lang="en-ZA" sz="1400" dirty="0">
                        <a:effectLst/>
                        <a:latin typeface="Calibri" panose="020F0502020204030204" pitchFamily="34" charset="0"/>
                        <a:ea typeface="Calibri" panose="020F0502020204030204" pitchFamily="34" charset="0"/>
                      </a:endParaRPr>
                    </a:p>
                  </a:txBody>
                  <a:tcPr marL="63846" marR="63846" marT="0" marB="0"/>
                </a:tc>
                <a:extLst>
                  <a:ext uri="{0D108BD9-81ED-4DB2-BD59-A6C34878D82A}">
                    <a16:rowId xmlns:a16="http://schemas.microsoft.com/office/drawing/2014/main" val="10018"/>
                  </a:ext>
                </a:extLst>
              </a:tr>
              <a:tr h="346040">
                <a:tc>
                  <a:txBody>
                    <a:bodyPr/>
                    <a:lstStyle/>
                    <a:p>
                      <a:pPr marL="0" indent="0" algn="l">
                        <a:spcAft>
                          <a:spcPts val="0"/>
                        </a:spcAft>
                        <a:buFont typeface="+mj-lt"/>
                        <a:buNone/>
                      </a:pPr>
                      <a:r>
                        <a:rPr lang="en-ZA" sz="1400" dirty="0" smtClean="0">
                          <a:effectLst/>
                        </a:rPr>
                        <a:t>16</a:t>
                      </a:r>
                      <a:endParaRPr lang="en-ZA" sz="1400" dirty="0">
                        <a:effectLst/>
                        <a:latin typeface="Calibri" panose="020F0502020204030204" pitchFamily="34" charset="0"/>
                        <a:ea typeface="Calibri" panose="020F0502020204030204" pitchFamily="34" charset="0"/>
                      </a:endParaRPr>
                    </a:p>
                  </a:txBody>
                  <a:tcPr marL="63846" marR="63846" marT="0" marB="0"/>
                </a:tc>
                <a:tc>
                  <a:txBody>
                    <a:bodyPr/>
                    <a:lstStyle/>
                    <a:p>
                      <a:pPr algn="l">
                        <a:spcAft>
                          <a:spcPts val="0"/>
                        </a:spcAft>
                      </a:pPr>
                      <a:r>
                        <a:rPr lang="en-ZA" sz="1400" dirty="0">
                          <a:effectLst/>
                        </a:rPr>
                        <a:t>Umtata Medium                  </a:t>
                      </a:r>
                      <a:endParaRPr lang="en-ZA" sz="1400" dirty="0">
                        <a:effectLst/>
                        <a:latin typeface="Calibri" panose="020F0502020204030204" pitchFamily="34" charset="0"/>
                        <a:ea typeface="Calibri" panose="020F0502020204030204" pitchFamily="34" charset="0"/>
                      </a:endParaRPr>
                    </a:p>
                  </a:txBody>
                  <a:tcPr marL="63846" marR="63846" marT="0" marB="0" anchor="b"/>
                </a:tc>
                <a:tc>
                  <a:txBody>
                    <a:bodyPr/>
                    <a:lstStyle/>
                    <a:p>
                      <a:pPr algn="l">
                        <a:spcAft>
                          <a:spcPts val="0"/>
                        </a:spcAft>
                      </a:pPr>
                      <a:r>
                        <a:rPr lang="en-ZA" sz="1400" dirty="0">
                          <a:effectLst/>
                        </a:rPr>
                        <a:t>ECMR</a:t>
                      </a:r>
                      <a:endParaRPr lang="en-ZA" sz="1400" dirty="0">
                        <a:effectLst/>
                        <a:latin typeface="Calibri" panose="020F0502020204030204" pitchFamily="34" charset="0"/>
                        <a:ea typeface="Calibri" panose="020F0502020204030204" pitchFamily="34" charset="0"/>
                      </a:endParaRPr>
                    </a:p>
                  </a:txBody>
                  <a:tcPr marL="63846" marR="63846" marT="0" marB="0" anchor="b"/>
                </a:tc>
                <a:tc>
                  <a:txBody>
                    <a:bodyPr/>
                    <a:lstStyle/>
                    <a:p>
                      <a:pPr algn="l">
                        <a:spcAft>
                          <a:spcPts val="0"/>
                        </a:spcAft>
                      </a:pPr>
                      <a:r>
                        <a:rPr lang="en-ZA" sz="1400" dirty="0">
                          <a:effectLst/>
                        </a:rPr>
                        <a:t>7 May 2020</a:t>
                      </a:r>
                      <a:endParaRPr lang="en-ZA" sz="1400" dirty="0">
                        <a:effectLst/>
                        <a:latin typeface="Calibri" panose="020F0502020204030204" pitchFamily="34" charset="0"/>
                        <a:ea typeface="Calibri" panose="020F0502020204030204" pitchFamily="34" charset="0"/>
                      </a:endParaRPr>
                    </a:p>
                  </a:txBody>
                  <a:tcPr marL="63846" marR="63846" marT="0" marB="0"/>
                </a:tc>
                <a:extLst>
                  <a:ext uri="{0D108BD9-81ED-4DB2-BD59-A6C34878D82A}">
                    <a16:rowId xmlns:a16="http://schemas.microsoft.com/office/drawing/2014/main" val="10019"/>
                  </a:ext>
                </a:extLst>
              </a:tr>
            </a:tbl>
          </a:graphicData>
        </a:graphic>
      </p:graphicFrame>
    </p:spTree>
    <p:extLst>
      <p:ext uri="{BB962C8B-B14F-4D97-AF65-F5344CB8AC3E}">
        <p14:creationId xmlns:p14="http://schemas.microsoft.com/office/powerpoint/2010/main" val="1313727126"/>
      </p:ext>
    </p:extLst>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44624"/>
            <a:ext cx="8229600" cy="1143001"/>
          </a:xfrm>
        </p:spPr>
        <p:txBody>
          <a:bodyPr>
            <a:normAutofit fontScale="90000"/>
          </a:bodyPr>
          <a:lstStyle/>
          <a:p>
            <a:pPr algn="l"/>
            <a:r>
              <a:rPr lang="en-GB" b="1" i="1" dirty="0" smtClean="0">
                <a:solidFill>
                  <a:srgbClr val="002060"/>
                </a:solidFill>
              </a:rPr>
              <a:t> </a:t>
            </a:r>
            <a:r>
              <a:rPr lang="en-GB" sz="4000" b="1" i="1" dirty="0" smtClean="0">
                <a:solidFill>
                  <a:srgbClr val="002060"/>
                </a:solidFill>
              </a:rPr>
              <a:t>Inspections – Catch up plan</a:t>
            </a:r>
            <a:br>
              <a:rPr lang="en-GB" sz="4000" b="1" i="1" dirty="0" smtClean="0">
                <a:solidFill>
                  <a:srgbClr val="002060"/>
                </a:solidFill>
              </a:rPr>
            </a:br>
            <a:r>
              <a:rPr lang="en-GB" sz="4000" b="1" i="1" dirty="0" smtClean="0">
                <a:solidFill>
                  <a:srgbClr val="002060"/>
                </a:solidFill>
              </a:rPr>
              <a:t>Revised Targets- COVID-19</a:t>
            </a:r>
            <a:endParaRPr lang="en-GB" sz="4000" b="1" i="1" dirty="0">
              <a:solidFill>
                <a:srgbClr val="002060"/>
              </a:solidFill>
            </a:endParaRPr>
          </a:p>
        </p:txBody>
      </p:sp>
      <p:sp>
        <p:nvSpPr>
          <p:cNvPr id="3" name="Content Placeholder 2"/>
          <p:cNvSpPr>
            <a:spLocks noGrp="1"/>
          </p:cNvSpPr>
          <p:nvPr>
            <p:ph type="body" idx="1"/>
          </p:nvPr>
        </p:nvSpPr>
        <p:spPr>
          <a:xfrm>
            <a:off x="325209" y="908720"/>
            <a:ext cx="8229600" cy="4525963"/>
          </a:xfrm>
        </p:spPr>
        <p:txBody>
          <a:bodyPr>
            <a:normAutofit/>
          </a:bodyPr>
          <a:lstStyle/>
          <a:p>
            <a:pPr algn="just"/>
            <a:endParaRPr lang="en-GB" sz="2800" dirty="0">
              <a:solidFill>
                <a:schemeClr val="tx1"/>
              </a:solidFill>
            </a:endParaRPr>
          </a:p>
          <a:p>
            <a:pPr marL="0" indent="0" algn="just">
              <a:buNone/>
            </a:pPr>
            <a:r>
              <a:rPr lang="en-GB" sz="2400" dirty="0" smtClean="0">
                <a:solidFill>
                  <a:schemeClr val="tx1"/>
                </a:solidFill>
              </a:rPr>
              <a:t>2020/2021 performance indicator as per DCS APP (Revised Monthly Targets) </a:t>
            </a:r>
            <a:endParaRPr lang="en-ZA" sz="2400" dirty="0" smtClean="0">
              <a:solidFill>
                <a:schemeClr val="tx1"/>
              </a:solidFill>
            </a:endParaRPr>
          </a:p>
        </p:txBody>
      </p:sp>
      <p:sp>
        <p:nvSpPr>
          <p:cNvPr id="4" name="Slide Number Placeholder 3"/>
          <p:cNvSpPr>
            <a:spLocks noGrp="1"/>
          </p:cNvSpPr>
          <p:nvPr>
            <p:ph type="sldNum" sz="quarter" idx="2"/>
          </p:nvPr>
        </p:nvSpPr>
        <p:spPr/>
        <p:txBody>
          <a:bodyPr/>
          <a:lstStyle/>
          <a:p>
            <a:fld id="{86CB4B4D-7CA3-9044-876B-883B54F8677D}" type="slidenum">
              <a:rPr lang="en-ZA" smtClean="0"/>
              <a:pPr/>
              <a:t>16</a:t>
            </a:fld>
            <a:endParaRPr lang="en-ZA" dirty="0"/>
          </a:p>
        </p:txBody>
      </p:sp>
      <p:graphicFrame>
        <p:nvGraphicFramePr>
          <p:cNvPr id="6" name="Table 5"/>
          <p:cNvGraphicFramePr>
            <a:graphicFrameLocks noGrp="1"/>
          </p:cNvGraphicFramePr>
          <p:nvPr>
            <p:extLst>
              <p:ext uri="{D42A27DB-BD31-4B8C-83A1-F6EECF244321}">
                <p14:modId xmlns:p14="http://schemas.microsoft.com/office/powerpoint/2010/main" val="2504286960"/>
              </p:ext>
            </p:extLst>
          </p:nvPr>
        </p:nvGraphicFramePr>
        <p:xfrm>
          <a:off x="461145" y="2636912"/>
          <a:ext cx="8125907" cy="2542794"/>
        </p:xfrm>
        <a:graphic>
          <a:graphicData uri="http://schemas.openxmlformats.org/drawingml/2006/table">
            <a:tbl>
              <a:tblPr firstRow="1" firstCol="1" bandRow="1">
                <a:tableStyleId>{5C22544A-7EE6-4342-B048-85BDC9FD1C3A}</a:tableStyleId>
              </a:tblPr>
              <a:tblGrid>
                <a:gridCol w="476178">
                  <a:extLst>
                    <a:ext uri="{9D8B030D-6E8A-4147-A177-3AD203B41FA5}">
                      <a16:colId xmlns:a16="http://schemas.microsoft.com/office/drawing/2014/main" val="20000"/>
                    </a:ext>
                  </a:extLst>
                </a:gridCol>
                <a:gridCol w="2584038">
                  <a:extLst>
                    <a:ext uri="{9D8B030D-6E8A-4147-A177-3AD203B41FA5}">
                      <a16:colId xmlns:a16="http://schemas.microsoft.com/office/drawing/2014/main" val="20001"/>
                    </a:ext>
                  </a:extLst>
                </a:gridCol>
                <a:gridCol w="1365152">
                  <a:extLst>
                    <a:ext uri="{9D8B030D-6E8A-4147-A177-3AD203B41FA5}">
                      <a16:colId xmlns:a16="http://schemas.microsoft.com/office/drawing/2014/main" val="20002"/>
                    </a:ext>
                  </a:extLst>
                </a:gridCol>
                <a:gridCol w="927979">
                  <a:extLst>
                    <a:ext uri="{9D8B030D-6E8A-4147-A177-3AD203B41FA5}">
                      <a16:colId xmlns:a16="http://schemas.microsoft.com/office/drawing/2014/main" val="20003"/>
                    </a:ext>
                  </a:extLst>
                </a:gridCol>
                <a:gridCol w="882474">
                  <a:extLst>
                    <a:ext uri="{9D8B030D-6E8A-4147-A177-3AD203B41FA5}">
                      <a16:colId xmlns:a16="http://schemas.microsoft.com/office/drawing/2014/main" val="20004"/>
                    </a:ext>
                  </a:extLst>
                </a:gridCol>
                <a:gridCol w="908476">
                  <a:extLst>
                    <a:ext uri="{9D8B030D-6E8A-4147-A177-3AD203B41FA5}">
                      <a16:colId xmlns:a16="http://schemas.microsoft.com/office/drawing/2014/main" val="20005"/>
                    </a:ext>
                  </a:extLst>
                </a:gridCol>
                <a:gridCol w="981610">
                  <a:extLst>
                    <a:ext uri="{9D8B030D-6E8A-4147-A177-3AD203B41FA5}">
                      <a16:colId xmlns:a16="http://schemas.microsoft.com/office/drawing/2014/main" val="20006"/>
                    </a:ext>
                  </a:extLst>
                </a:gridCol>
              </a:tblGrid>
              <a:tr h="194310">
                <a:tc gridSpan="7">
                  <a:txBody>
                    <a:bodyPr/>
                    <a:lstStyle/>
                    <a:p>
                      <a:pPr algn="l">
                        <a:lnSpc>
                          <a:spcPct val="115000"/>
                        </a:lnSpc>
                        <a:spcAft>
                          <a:spcPts val="0"/>
                        </a:spcAft>
                      </a:pPr>
                      <a:r>
                        <a:rPr lang="en-GB" sz="1800" kern="1200" dirty="0">
                          <a:effectLst/>
                        </a:rPr>
                        <a:t>Sub Programme: Judicial Inspectorate for Correctional Services (JICS)</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0"/>
                  </a:ext>
                </a:extLst>
              </a:tr>
              <a:tr h="194310">
                <a:tc gridSpan="2">
                  <a:txBody>
                    <a:bodyPr/>
                    <a:lstStyle/>
                    <a:p>
                      <a:pPr algn="l">
                        <a:lnSpc>
                          <a:spcPct val="115000"/>
                        </a:lnSpc>
                        <a:spcAft>
                          <a:spcPts val="0"/>
                        </a:spcAft>
                      </a:pPr>
                      <a:r>
                        <a:rPr lang="en-GB" sz="1800" kern="1200" dirty="0">
                          <a:effectLst/>
                        </a:rPr>
                        <a:t> </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tc>
                <a:tc hMerge="1">
                  <a:txBody>
                    <a:bodyPr/>
                    <a:lstStyle/>
                    <a:p>
                      <a:endParaRPr lang="en-ZA"/>
                    </a:p>
                  </a:txBody>
                  <a:tcPr/>
                </a:tc>
                <a:tc>
                  <a:txBody>
                    <a:bodyPr/>
                    <a:lstStyle/>
                    <a:p>
                      <a:pPr algn="l">
                        <a:lnSpc>
                          <a:spcPct val="115000"/>
                        </a:lnSpc>
                        <a:spcAft>
                          <a:spcPts val="0"/>
                        </a:spcAft>
                      </a:pPr>
                      <a:r>
                        <a:rPr lang="en-GB" sz="1800" kern="1200" dirty="0">
                          <a:effectLst/>
                        </a:rPr>
                        <a:t>Annual 2020/2021</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l">
                        <a:lnSpc>
                          <a:spcPct val="115000"/>
                        </a:lnSpc>
                        <a:spcAft>
                          <a:spcPts val="0"/>
                        </a:spcAft>
                      </a:pPr>
                      <a:r>
                        <a:rPr lang="en-GB" sz="1800" kern="1200" dirty="0" smtClean="0">
                          <a:effectLst/>
                        </a:rPr>
                        <a:t>Month </a:t>
                      </a:r>
                      <a:r>
                        <a:rPr lang="en-GB" sz="1800" kern="1200" dirty="0">
                          <a:effectLst/>
                        </a:rPr>
                        <a:t>1</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l">
                        <a:lnSpc>
                          <a:spcPct val="115000"/>
                        </a:lnSpc>
                        <a:spcAft>
                          <a:spcPts val="0"/>
                        </a:spcAft>
                      </a:pPr>
                      <a:r>
                        <a:rPr lang="en-GB" sz="1800" kern="1200" dirty="0" smtClean="0">
                          <a:effectLst/>
                        </a:rPr>
                        <a:t>Month </a:t>
                      </a:r>
                      <a:r>
                        <a:rPr lang="en-GB" sz="1800" kern="1200" dirty="0">
                          <a:effectLst/>
                        </a:rPr>
                        <a:t>2</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l">
                        <a:lnSpc>
                          <a:spcPct val="115000"/>
                        </a:lnSpc>
                        <a:spcAft>
                          <a:spcPts val="0"/>
                        </a:spcAft>
                      </a:pPr>
                      <a:r>
                        <a:rPr lang="en-GB" sz="1800" kern="1200" dirty="0" smtClean="0">
                          <a:effectLst/>
                        </a:rPr>
                        <a:t>Month </a:t>
                      </a:r>
                      <a:r>
                        <a:rPr lang="en-GB" sz="1800" kern="1200" dirty="0">
                          <a:effectLst/>
                        </a:rPr>
                        <a:t>3</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l">
                        <a:lnSpc>
                          <a:spcPct val="115000"/>
                        </a:lnSpc>
                        <a:spcAft>
                          <a:spcPts val="0"/>
                        </a:spcAft>
                      </a:pPr>
                      <a:r>
                        <a:rPr lang="en-GB" sz="1800" kern="1200" dirty="0">
                          <a:effectLst/>
                        </a:rPr>
                        <a:t>Quarter </a:t>
                      </a:r>
                      <a:r>
                        <a:rPr lang="en-GB" sz="1800" kern="1200" dirty="0" smtClean="0">
                          <a:effectLst/>
                        </a:rPr>
                        <a:t>1</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1"/>
                  </a:ext>
                </a:extLst>
              </a:tr>
              <a:tr h="252095">
                <a:tc>
                  <a:txBody>
                    <a:bodyPr/>
                    <a:lstStyle/>
                    <a:p>
                      <a:pPr algn="l">
                        <a:lnSpc>
                          <a:spcPct val="115000"/>
                        </a:lnSpc>
                        <a:spcAft>
                          <a:spcPts val="0"/>
                        </a:spcAft>
                      </a:pPr>
                      <a:r>
                        <a:rPr lang="en-GB" sz="1000" dirty="0">
                          <a:effectLst/>
                        </a:rPr>
                        <a:t>2.1.3.14</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tc>
                <a:tc>
                  <a:txBody>
                    <a:bodyPr/>
                    <a:lstStyle/>
                    <a:p>
                      <a:pPr algn="l">
                        <a:lnSpc>
                          <a:spcPct val="115000"/>
                        </a:lnSpc>
                        <a:spcAft>
                          <a:spcPts val="0"/>
                        </a:spcAft>
                      </a:pPr>
                      <a:r>
                        <a:rPr lang="en-GB" sz="1800" dirty="0">
                          <a:effectLst/>
                        </a:rPr>
                        <a:t>Percentage of </a:t>
                      </a:r>
                      <a:r>
                        <a:rPr lang="en-GB" sz="1800" dirty="0" smtClean="0">
                          <a:effectLst/>
                        </a:rPr>
                        <a:t>correctional </a:t>
                      </a:r>
                      <a:r>
                        <a:rPr lang="en-GB" sz="1800" dirty="0">
                          <a:effectLst/>
                        </a:rPr>
                        <a:t>f</a:t>
                      </a:r>
                      <a:r>
                        <a:rPr lang="en-GB" sz="1800" dirty="0" smtClean="0">
                          <a:effectLst/>
                        </a:rPr>
                        <a:t>acilities </a:t>
                      </a:r>
                      <a:r>
                        <a:rPr lang="en-GB" sz="1800" dirty="0">
                          <a:effectLst/>
                        </a:rPr>
                        <a:t>and </a:t>
                      </a:r>
                      <a:r>
                        <a:rPr lang="en-GB" sz="1800" dirty="0" smtClean="0">
                          <a:effectLst/>
                        </a:rPr>
                        <a:t>PPP </a:t>
                      </a:r>
                      <a:r>
                        <a:rPr lang="en-GB" sz="1800" dirty="0">
                          <a:effectLst/>
                        </a:rPr>
                        <a:t>facilities inspected on the conditions and treatment of inmates</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tc>
                <a:tc>
                  <a:txBody>
                    <a:bodyPr/>
                    <a:lstStyle/>
                    <a:p>
                      <a:pPr>
                        <a:lnSpc>
                          <a:spcPct val="115000"/>
                        </a:lnSpc>
                        <a:spcAft>
                          <a:spcPts val="0"/>
                        </a:spcAft>
                      </a:pPr>
                      <a:r>
                        <a:rPr lang="en-GB" sz="1800" dirty="0">
                          <a:effectLst/>
                        </a:rPr>
                        <a:t>56%</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tc>
                <a:tc>
                  <a:txBody>
                    <a:bodyPr/>
                    <a:lstStyle/>
                    <a:p>
                      <a:pPr>
                        <a:lnSpc>
                          <a:spcPct val="115000"/>
                        </a:lnSpc>
                        <a:spcAft>
                          <a:spcPts val="0"/>
                        </a:spcAft>
                      </a:pPr>
                      <a:r>
                        <a:rPr lang="en-GB" sz="1800" dirty="0" smtClean="0">
                          <a:effectLst/>
                        </a:rPr>
                        <a:t>0%</a:t>
                      </a:r>
                    </a:p>
                    <a:p>
                      <a:pPr>
                        <a:lnSpc>
                          <a:spcPct val="115000"/>
                        </a:lnSpc>
                        <a:spcAft>
                          <a:spcPts val="0"/>
                        </a:spcAft>
                      </a:pPr>
                      <a:r>
                        <a:rPr lang="en-GB" sz="1800" dirty="0" smtClean="0">
                          <a:effectLst/>
                        </a:rPr>
                        <a:t>(0/243)</a:t>
                      </a:r>
                    </a:p>
                    <a:p>
                      <a:pPr>
                        <a:lnSpc>
                          <a:spcPct val="115000"/>
                        </a:lnSpc>
                        <a:spcAft>
                          <a:spcPts val="0"/>
                        </a:spcAft>
                      </a:pP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tc>
                <a:tc>
                  <a:txBody>
                    <a:bodyPr/>
                    <a:lstStyle/>
                    <a:p>
                      <a:pPr>
                        <a:lnSpc>
                          <a:spcPct val="115000"/>
                        </a:lnSpc>
                        <a:spcAft>
                          <a:spcPts val="0"/>
                        </a:spcAft>
                      </a:pPr>
                      <a:r>
                        <a:rPr lang="en-GB" sz="1800" dirty="0" smtClean="0">
                          <a:effectLst/>
                        </a:rPr>
                        <a:t>9%</a:t>
                      </a:r>
                    </a:p>
                    <a:p>
                      <a:pPr>
                        <a:lnSpc>
                          <a:spcPct val="115000"/>
                        </a:lnSpc>
                        <a:spcAft>
                          <a:spcPts val="0"/>
                        </a:spcAft>
                      </a:pPr>
                      <a:r>
                        <a:rPr lang="en-GB" sz="1800" dirty="0" smtClean="0">
                          <a:effectLst/>
                        </a:rPr>
                        <a:t>(22/243)</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tc>
                <a:tc>
                  <a:txBody>
                    <a:bodyPr/>
                    <a:lstStyle/>
                    <a:p>
                      <a:pPr>
                        <a:lnSpc>
                          <a:spcPct val="115000"/>
                        </a:lnSpc>
                        <a:spcAft>
                          <a:spcPts val="0"/>
                        </a:spcAft>
                      </a:pPr>
                      <a:r>
                        <a:rPr lang="en-GB" sz="1800" dirty="0" smtClean="0">
                          <a:effectLst/>
                        </a:rPr>
                        <a:t>14%</a:t>
                      </a:r>
                    </a:p>
                    <a:p>
                      <a:pPr>
                        <a:lnSpc>
                          <a:spcPct val="115000"/>
                        </a:lnSpc>
                        <a:spcAft>
                          <a:spcPts val="0"/>
                        </a:spcAft>
                      </a:pPr>
                      <a:r>
                        <a:rPr lang="en-GB" sz="1800" dirty="0" smtClean="0">
                          <a:effectLst/>
                        </a:rPr>
                        <a:t>(33/243)</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tc>
                <a:tc>
                  <a:txBody>
                    <a:bodyPr/>
                    <a:lstStyle/>
                    <a:p>
                      <a:pPr>
                        <a:lnSpc>
                          <a:spcPct val="115000"/>
                        </a:lnSpc>
                        <a:spcAft>
                          <a:spcPts val="0"/>
                        </a:spcAft>
                      </a:pPr>
                      <a:r>
                        <a:rPr lang="en-GB" sz="1800" dirty="0" smtClean="0">
                          <a:effectLst/>
                        </a:rPr>
                        <a:t>14%</a:t>
                      </a:r>
                    </a:p>
                    <a:p>
                      <a:pPr>
                        <a:lnSpc>
                          <a:spcPct val="115000"/>
                        </a:lnSpc>
                        <a:spcAft>
                          <a:spcPts val="0"/>
                        </a:spcAft>
                      </a:pPr>
                      <a:r>
                        <a:rPr lang="en-GB" sz="1800" b="0" i="0" u="none" strike="noStrike" cap="none" spc="0" baseline="0" dirty="0" smtClean="0">
                          <a:ln>
                            <a:noFill/>
                          </a:ln>
                          <a:solidFill>
                            <a:schemeClr val="dk1"/>
                          </a:solidFill>
                          <a:effectLst/>
                          <a:uFillTx/>
                          <a:latin typeface="+mn-lt"/>
                          <a:ea typeface="+mn-ea"/>
                          <a:cs typeface="+mn-cs"/>
                          <a:sym typeface="Calibri"/>
                        </a:rPr>
                        <a:t>(33/243)</a:t>
                      </a:r>
                      <a:endParaRPr lang="en-ZA" sz="1800" b="0" i="0" u="none" strike="noStrike" cap="none" spc="0" baseline="0" dirty="0">
                        <a:ln>
                          <a:noFill/>
                        </a:ln>
                        <a:solidFill>
                          <a:schemeClr val="dk1"/>
                        </a:solidFill>
                        <a:effectLst/>
                        <a:uFillTx/>
                        <a:latin typeface="+mn-lt"/>
                        <a:ea typeface="+mn-ea"/>
                        <a:cs typeface="+mn-cs"/>
                        <a:sym typeface="Calibri"/>
                      </a:endParaRPr>
                    </a:p>
                  </a:txBody>
                  <a:tcPr marL="9525" marR="9525" marT="9525"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90156510"/>
      </p:ext>
    </p:extLst>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35199"/>
            <a:ext cx="8229600" cy="1143001"/>
          </a:xfrm>
        </p:spPr>
        <p:txBody>
          <a:bodyPr>
            <a:normAutofit/>
          </a:bodyPr>
          <a:lstStyle/>
          <a:p>
            <a:pPr algn="l"/>
            <a:r>
              <a:rPr lang="en-GB" sz="4000" b="1" i="1" dirty="0" smtClean="0"/>
              <a:t> </a:t>
            </a:r>
            <a:r>
              <a:rPr lang="en-GB" sz="4000" b="1" i="1" dirty="0" smtClean="0">
                <a:solidFill>
                  <a:srgbClr val="002060"/>
                </a:solidFill>
              </a:rPr>
              <a:t>Investigation</a:t>
            </a:r>
            <a:endParaRPr lang="en-GB" sz="4000" b="1" i="1" dirty="0">
              <a:solidFill>
                <a:srgbClr val="002060"/>
              </a:solidFill>
            </a:endParaRPr>
          </a:p>
        </p:txBody>
      </p:sp>
      <p:sp>
        <p:nvSpPr>
          <p:cNvPr id="3" name="Content Placeholder 2"/>
          <p:cNvSpPr>
            <a:spLocks noGrp="1"/>
          </p:cNvSpPr>
          <p:nvPr>
            <p:ph type="body" idx="1"/>
          </p:nvPr>
        </p:nvSpPr>
        <p:spPr>
          <a:xfrm>
            <a:off x="325208" y="1124744"/>
            <a:ext cx="8361591" cy="5976664"/>
          </a:xfrm>
        </p:spPr>
        <p:txBody>
          <a:bodyPr>
            <a:normAutofit lnSpcReduction="10000"/>
          </a:bodyPr>
          <a:lstStyle/>
          <a:p>
            <a:pPr marL="0" indent="0">
              <a:buNone/>
            </a:pPr>
            <a:r>
              <a:rPr lang="en-GB" sz="2400" dirty="0" smtClean="0"/>
              <a:t>Conducting </a:t>
            </a:r>
            <a:r>
              <a:rPr lang="en-GB" sz="2400" dirty="0"/>
              <a:t>investigations at correctional centres into allegations of human </a:t>
            </a:r>
            <a:r>
              <a:rPr lang="en-GB" sz="2400" dirty="0" smtClean="0"/>
              <a:t>rights </a:t>
            </a:r>
            <a:r>
              <a:rPr lang="en-GB" sz="2400" dirty="0"/>
              <a:t>abuses on an </a:t>
            </a:r>
            <a:r>
              <a:rPr lang="en-GB" sz="2400" i="1" dirty="0"/>
              <a:t>ad hoc </a:t>
            </a:r>
            <a:r>
              <a:rPr lang="en-GB" sz="2400" dirty="0"/>
              <a:t>basis within 30 days after receiving instruction. </a:t>
            </a:r>
            <a:endParaRPr lang="en-GB" sz="2400" dirty="0" smtClean="0"/>
          </a:p>
          <a:p>
            <a:pPr marL="0" indent="0">
              <a:buNone/>
            </a:pPr>
            <a:r>
              <a:rPr lang="en-US" sz="2400" dirty="0" smtClean="0"/>
              <a:t>Investigate </a:t>
            </a:r>
            <a:r>
              <a:rPr lang="en-US" sz="2400" dirty="0"/>
              <a:t>all cases </a:t>
            </a:r>
            <a:r>
              <a:rPr lang="en-US" sz="2400" dirty="0" smtClean="0"/>
              <a:t>of: </a:t>
            </a:r>
            <a:endParaRPr lang="en-GB" sz="2400" dirty="0" smtClean="0"/>
          </a:p>
          <a:p>
            <a:r>
              <a:rPr lang="en-US" sz="2400" dirty="0" smtClean="0"/>
              <a:t>Suicide </a:t>
            </a:r>
            <a:r>
              <a:rPr lang="en-US" sz="2400" dirty="0"/>
              <a:t>by </a:t>
            </a:r>
            <a:r>
              <a:rPr lang="en-US" sz="2400" dirty="0" smtClean="0"/>
              <a:t>inmate.</a:t>
            </a:r>
          </a:p>
          <a:p>
            <a:r>
              <a:rPr lang="en-ZA" sz="2400" dirty="0" smtClean="0"/>
              <a:t>Violent acts in correctional facilities.</a:t>
            </a:r>
          </a:p>
          <a:p>
            <a:r>
              <a:rPr lang="en-ZA" sz="2400" dirty="0" smtClean="0"/>
              <a:t>Unnatural deaths with allegations of homicide, negligence, etc</a:t>
            </a:r>
            <a:r>
              <a:rPr lang="en-ZA" sz="2400" dirty="0"/>
              <a:t>.</a:t>
            </a:r>
            <a:endParaRPr lang="en-ZA" sz="2400" dirty="0" smtClean="0"/>
          </a:p>
          <a:p>
            <a:r>
              <a:rPr lang="en-ZA" sz="2400" dirty="0" smtClean="0"/>
              <a:t>Allegations of assault by officials on inmates.</a:t>
            </a:r>
          </a:p>
          <a:p>
            <a:r>
              <a:rPr lang="en-ZA" sz="2400" dirty="0" smtClean="0"/>
              <a:t>All in loco investigations are suspended until further notice.</a:t>
            </a:r>
          </a:p>
          <a:p>
            <a:r>
              <a:rPr lang="en-ZA" sz="2400" dirty="0" smtClean="0"/>
              <a:t>If necessary, JICS requests all the records relating to incidents (copies of  medical records, registers and other relevant documents), which must be made available electronically.</a:t>
            </a:r>
            <a:endParaRPr lang="en-ZA" sz="2400" dirty="0"/>
          </a:p>
          <a:p>
            <a:pPr algn="just"/>
            <a:endParaRPr lang="en-ZA" sz="2800" dirty="0" smtClean="0">
              <a:solidFill>
                <a:schemeClr val="tx1"/>
              </a:solidFill>
            </a:endParaRPr>
          </a:p>
        </p:txBody>
      </p:sp>
      <p:sp>
        <p:nvSpPr>
          <p:cNvPr id="4" name="Slide Number Placeholder 3"/>
          <p:cNvSpPr>
            <a:spLocks noGrp="1"/>
          </p:cNvSpPr>
          <p:nvPr>
            <p:ph type="sldNum" sz="quarter" idx="2"/>
          </p:nvPr>
        </p:nvSpPr>
        <p:spPr/>
        <p:txBody>
          <a:bodyPr/>
          <a:lstStyle/>
          <a:p>
            <a:fld id="{86CB4B4D-7CA3-9044-876B-883B54F8677D}" type="slidenum">
              <a:rPr lang="en-ZA" smtClean="0"/>
              <a:pPr/>
              <a:t>17</a:t>
            </a:fld>
            <a:endParaRPr lang="en-ZA" dirty="0"/>
          </a:p>
        </p:txBody>
      </p:sp>
    </p:spTree>
    <p:extLst>
      <p:ext uri="{BB962C8B-B14F-4D97-AF65-F5344CB8AC3E}">
        <p14:creationId xmlns:p14="http://schemas.microsoft.com/office/powerpoint/2010/main" val="1407438465"/>
      </p:ext>
    </p:extLst>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4624" y="148645"/>
            <a:ext cx="8229600" cy="1143001"/>
          </a:xfrm>
        </p:spPr>
        <p:txBody>
          <a:bodyPr>
            <a:normAutofit/>
          </a:bodyPr>
          <a:lstStyle/>
          <a:p>
            <a:r>
              <a:rPr lang="en-GB" sz="4000" b="1" i="1" dirty="0" smtClean="0">
                <a:solidFill>
                  <a:srgbClr val="002060"/>
                </a:solidFill>
              </a:rPr>
              <a:t> Mandatory reports</a:t>
            </a:r>
            <a:endParaRPr lang="en-GB" sz="4000" b="1" i="1" dirty="0">
              <a:solidFill>
                <a:srgbClr val="002060"/>
              </a:solidFill>
            </a:endParaRPr>
          </a:p>
        </p:txBody>
      </p:sp>
      <p:sp>
        <p:nvSpPr>
          <p:cNvPr id="3" name="Content Placeholder 2"/>
          <p:cNvSpPr>
            <a:spLocks noGrp="1"/>
          </p:cNvSpPr>
          <p:nvPr>
            <p:ph type="body" idx="1"/>
          </p:nvPr>
        </p:nvSpPr>
        <p:spPr>
          <a:xfrm>
            <a:off x="390522" y="1390302"/>
            <a:ext cx="8573965" cy="5184575"/>
          </a:xfrm>
        </p:spPr>
        <p:txBody>
          <a:bodyPr>
            <a:normAutofit fontScale="85000" lnSpcReduction="20000"/>
          </a:bodyPr>
          <a:lstStyle/>
          <a:p>
            <a:pPr marL="0" indent="0">
              <a:buNone/>
            </a:pPr>
            <a:r>
              <a:rPr lang="en-GB" sz="3300" b="1" dirty="0" smtClean="0">
                <a:solidFill>
                  <a:schemeClr val="tx1"/>
                </a:solidFill>
              </a:rPr>
              <a:t>Deaths</a:t>
            </a:r>
          </a:p>
          <a:p>
            <a:pPr marL="0" indent="0">
              <a:buNone/>
            </a:pPr>
            <a:r>
              <a:rPr lang="en-GB" sz="2800" dirty="0" smtClean="0"/>
              <a:t>All </a:t>
            </a:r>
            <a:r>
              <a:rPr lang="en-GB" sz="2800" dirty="0"/>
              <a:t>reports on </a:t>
            </a:r>
            <a:r>
              <a:rPr lang="en-GB" sz="2800" dirty="0" smtClean="0"/>
              <a:t>both </a:t>
            </a:r>
            <a:r>
              <a:rPr lang="en-GB" sz="2800" b="1" dirty="0" smtClean="0"/>
              <a:t>unnatural </a:t>
            </a:r>
            <a:r>
              <a:rPr lang="en-GB" sz="2800" dirty="0" smtClean="0"/>
              <a:t>and</a:t>
            </a:r>
            <a:r>
              <a:rPr lang="en-GB" sz="2800" b="1" dirty="0" smtClean="0"/>
              <a:t> natural deaths </a:t>
            </a:r>
            <a:r>
              <a:rPr lang="en-GB" sz="2800" dirty="0" smtClean="0"/>
              <a:t>received </a:t>
            </a:r>
            <a:r>
              <a:rPr lang="en-GB" sz="2800" dirty="0"/>
              <a:t>from </a:t>
            </a:r>
            <a:r>
              <a:rPr lang="en-GB" sz="2800" dirty="0" smtClean="0"/>
              <a:t>centres </a:t>
            </a:r>
            <a:r>
              <a:rPr lang="en-GB" sz="2800" dirty="0"/>
              <a:t>are analysed and feedback provided to </a:t>
            </a:r>
            <a:r>
              <a:rPr lang="en-GB" sz="2800" dirty="0" smtClean="0"/>
              <a:t>stakeholders within 60 days. </a:t>
            </a:r>
          </a:p>
          <a:p>
            <a:pPr marL="0" indent="0">
              <a:buNone/>
            </a:pPr>
            <a:r>
              <a:rPr lang="en-GB" sz="2800" dirty="0"/>
              <a:t>	</a:t>
            </a:r>
          </a:p>
          <a:p>
            <a:pPr marL="0" indent="0">
              <a:buNone/>
            </a:pPr>
            <a:r>
              <a:rPr lang="en-GB" sz="3300" b="1" dirty="0" smtClean="0">
                <a:solidFill>
                  <a:schemeClr val="tx1"/>
                </a:solidFill>
              </a:rPr>
              <a:t>Use of mechanical restraints </a:t>
            </a:r>
            <a:r>
              <a:rPr lang="en-GB" sz="3300" dirty="0" smtClean="0">
                <a:solidFill>
                  <a:schemeClr val="tx1"/>
                </a:solidFill>
              </a:rPr>
              <a:t>and</a:t>
            </a:r>
            <a:r>
              <a:rPr lang="en-GB" sz="3300" b="1" dirty="0" smtClean="0">
                <a:solidFill>
                  <a:schemeClr val="tx1"/>
                </a:solidFill>
              </a:rPr>
              <a:t> segregations</a:t>
            </a:r>
          </a:p>
          <a:p>
            <a:pPr marL="0" indent="0">
              <a:buNone/>
            </a:pPr>
            <a:r>
              <a:rPr lang="en-GB" sz="2800" dirty="0">
                <a:solidFill>
                  <a:schemeClr val="tx1"/>
                </a:solidFill>
              </a:rPr>
              <a:t>Ensure all </a:t>
            </a:r>
            <a:r>
              <a:rPr lang="en-GB" sz="2800" dirty="0" smtClean="0">
                <a:solidFill>
                  <a:schemeClr val="tx1"/>
                </a:solidFill>
              </a:rPr>
              <a:t>use of mechanical restraints and segregation appeals </a:t>
            </a:r>
            <a:r>
              <a:rPr lang="en-GB" sz="2800" dirty="0">
                <a:solidFill>
                  <a:schemeClr val="tx1"/>
                </a:solidFill>
              </a:rPr>
              <a:t>received from inmates are analysed and feedback </a:t>
            </a:r>
            <a:r>
              <a:rPr lang="en-GB" sz="2800" dirty="0" smtClean="0">
                <a:solidFill>
                  <a:schemeClr val="tx1"/>
                </a:solidFill>
              </a:rPr>
              <a:t>given within 72 hours.</a:t>
            </a:r>
          </a:p>
          <a:p>
            <a:pPr marL="0" indent="0">
              <a:buNone/>
            </a:pPr>
            <a:endParaRPr lang="en-GB" sz="2800" dirty="0">
              <a:solidFill>
                <a:schemeClr val="tx1"/>
              </a:solidFill>
            </a:endParaRPr>
          </a:p>
          <a:p>
            <a:pPr marL="0" indent="0">
              <a:buNone/>
            </a:pPr>
            <a:r>
              <a:rPr lang="en-GB" sz="3300" b="1" dirty="0" smtClean="0">
                <a:solidFill>
                  <a:schemeClr val="tx1"/>
                </a:solidFill>
              </a:rPr>
              <a:t>Use </a:t>
            </a:r>
            <a:r>
              <a:rPr lang="en-GB" sz="3300" b="1" dirty="0">
                <a:solidFill>
                  <a:schemeClr val="tx1"/>
                </a:solidFill>
              </a:rPr>
              <a:t>of force </a:t>
            </a:r>
            <a:endParaRPr lang="en-GB" sz="3300" b="1" dirty="0" smtClean="0">
              <a:solidFill>
                <a:schemeClr val="tx1"/>
              </a:solidFill>
            </a:endParaRPr>
          </a:p>
          <a:p>
            <a:pPr marL="0" indent="0">
              <a:buNone/>
            </a:pPr>
            <a:r>
              <a:rPr lang="en-GB" sz="2800" dirty="0">
                <a:solidFill>
                  <a:schemeClr val="tx1"/>
                </a:solidFill>
              </a:rPr>
              <a:t>Ensure all reports of use of force received from inmates are </a:t>
            </a:r>
            <a:r>
              <a:rPr lang="en-GB" sz="2800" dirty="0" smtClean="0">
                <a:solidFill>
                  <a:schemeClr val="tx1"/>
                </a:solidFill>
              </a:rPr>
              <a:t>analysed/investigated </a:t>
            </a:r>
            <a:r>
              <a:rPr lang="en-GB" sz="2800" dirty="0">
                <a:solidFill>
                  <a:schemeClr val="tx1"/>
                </a:solidFill>
              </a:rPr>
              <a:t>and </a:t>
            </a:r>
            <a:r>
              <a:rPr lang="en-GB" sz="2800" dirty="0" smtClean="0">
                <a:solidFill>
                  <a:schemeClr val="tx1"/>
                </a:solidFill>
              </a:rPr>
              <a:t>recommendation given as per incident recorded. </a:t>
            </a:r>
            <a:endParaRPr lang="en-ZA" sz="2800" dirty="0" smtClean="0">
              <a:solidFill>
                <a:schemeClr val="tx1"/>
              </a:solidFill>
            </a:endParaRPr>
          </a:p>
        </p:txBody>
      </p:sp>
      <p:sp>
        <p:nvSpPr>
          <p:cNvPr id="4" name="Slide Number Placeholder 3"/>
          <p:cNvSpPr>
            <a:spLocks noGrp="1"/>
          </p:cNvSpPr>
          <p:nvPr>
            <p:ph type="sldNum" sz="quarter" idx="2"/>
          </p:nvPr>
        </p:nvSpPr>
        <p:spPr/>
        <p:txBody>
          <a:bodyPr/>
          <a:lstStyle/>
          <a:p>
            <a:fld id="{86CB4B4D-7CA3-9044-876B-883B54F8677D}" type="slidenum">
              <a:rPr lang="en-ZA" smtClean="0"/>
              <a:pPr/>
              <a:t>18</a:t>
            </a:fld>
            <a:endParaRPr lang="en-ZA" dirty="0"/>
          </a:p>
        </p:txBody>
      </p:sp>
    </p:spTree>
    <p:extLst>
      <p:ext uri="{BB962C8B-B14F-4D97-AF65-F5344CB8AC3E}">
        <p14:creationId xmlns:p14="http://schemas.microsoft.com/office/powerpoint/2010/main" val="1612418492"/>
      </p:ext>
    </p:extLst>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9" name="Picture 2" descr="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06" y="-284481"/>
            <a:ext cx="9139188" cy="7159799"/>
          </a:xfrm>
          <a:prstGeom prst="rect">
            <a:avLst/>
          </a:prstGeom>
          <a:ln w="12700">
            <a:miter lim="400000"/>
          </a:ln>
        </p:spPr>
      </p:pic>
      <p:sp>
        <p:nvSpPr>
          <p:cNvPr id="260" name="Rectangle 8"/>
          <p:cNvSpPr txBox="1"/>
          <p:nvPr/>
        </p:nvSpPr>
        <p:spPr>
          <a:xfrm>
            <a:off x="769477" y="6597511"/>
            <a:ext cx="2740011" cy="231141"/>
          </a:xfrm>
          <a:prstGeom prst="rect">
            <a:avLst/>
          </a:prstGeom>
          <a:ln w="12700">
            <a:miter lim="400000"/>
          </a:ln>
          <a:extLst>
            <a:ext uri="{C572A759-6A51-4108-AA02-DFA0A04FC94B}">
              <ma14:wrappingTextBoxFlag xmlns="" xmlns:ma14="http://schemas.microsoft.com/office/mac/drawingml/2011/main" val="1"/>
            </a:ext>
          </a:extLst>
        </p:spPr>
        <p:txBody>
          <a:bodyPr wrap="none" lIns="45719" rIns="45719">
            <a:spAutoFit/>
          </a:bodyPr>
          <a:lstStyle>
            <a:lvl1pPr>
              <a:defRPr sz="1000">
                <a:solidFill>
                  <a:srgbClr val="FFFFFF"/>
                </a:solidFill>
              </a:defRPr>
            </a:lvl1pPr>
          </a:lstStyle>
          <a:p>
            <a:pPr hangingPunct="0"/>
            <a:r>
              <a:rPr kern="0">
                <a:sym typeface="Calibri"/>
              </a:rPr>
              <a:t>Judicial Inspectorate for Correctional Services</a:t>
            </a:r>
          </a:p>
        </p:txBody>
      </p:sp>
      <p:sp>
        <p:nvSpPr>
          <p:cNvPr id="261" name="Rectangle 6"/>
          <p:cNvSpPr txBox="1"/>
          <p:nvPr/>
        </p:nvSpPr>
        <p:spPr>
          <a:xfrm>
            <a:off x="357158" y="1000108"/>
            <a:ext cx="8429684" cy="147320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hangingPunct="0">
              <a:buSzPct val="100000"/>
              <a:buFont typeface="Arial"/>
              <a:buChar char="•"/>
              <a:tabLst>
                <a:tab pos="444500" algn="l"/>
              </a:tabLst>
              <a:defRPr i="1"/>
            </a:pPr>
            <a:endParaRPr i="1" kern="0">
              <a:solidFill>
                <a:srgbClr val="000000"/>
              </a:solidFill>
              <a:sym typeface="Calibri"/>
            </a:endParaRPr>
          </a:p>
          <a:p>
            <a:pPr hangingPunct="0">
              <a:tabLst>
                <a:tab pos="444500" algn="l"/>
              </a:tabLst>
              <a:defRPr sz="1200" i="1"/>
            </a:pPr>
            <a:r>
              <a:rPr sz="1200" i="1" kern="0">
                <a:solidFill>
                  <a:srgbClr val="000000"/>
                </a:solidFill>
                <a:sym typeface="Calibri"/>
              </a:rPr>
              <a:t>	</a:t>
            </a:r>
          </a:p>
          <a:p>
            <a:pPr hangingPunct="0">
              <a:tabLst>
                <a:tab pos="444500" algn="l"/>
              </a:tabLst>
              <a:defRPr sz="1200" i="1"/>
            </a:pPr>
            <a:r>
              <a:rPr sz="1200" i="1" kern="0">
                <a:solidFill>
                  <a:srgbClr val="000000"/>
                </a:solidFill>
                <a:sym typeface="Calibri"/>
              </a:rPr>
              <a:t>	</a:t>
            </a:r>
            <a:endParaRPr sz="2800" i="1" kern="0">
              <a:solidFill>
                <a:srgbClr val="000000"/>
              </a:solidFill>
              <a:sym typeface="Calibri"/>
            </a:endParaRPr>
          </a:p>
          <a:p>
            <a:pPr marL="355600" indent="-190500" algn="just" hangingPunct="0">
              <a:lnSpc>
                <a:spcPct val="80000"/>
              </a:lnSpc>
              <a:defRPr sz="2000"/>
            </a:pPr>
            <a:endParaRPr sz="2800" kern="0">
              <a:solidFill>
                <a:srgbClr val="000000"/>
              </a:solidFill>
              <a:sym typeface="Calibri"/>
            </a:endParaRPr>
          </a:p>
          <a:p>
            <a:pPr marL="15875" indent="149225" algn="just" hangingPunct="0">
              <a:lnSpc>
                <a:spcPct val="80000"/>
              </a:lnSpc>
              <a:defRPr sz="2000"/>
            </a:pPr>
            <a:endParaRPr sz="2800" kern="0">
              <a:solidFill>
                <a:srgbClr val="000000"/>
              </a:solidFill>
              <a:sym typeface="Calibri"/>
            </a:endParaRPr>
          </a:p>
        </p:txBody>
      </p:sp>
      <p:grpSp>
        <p:nvGrpSpPr>
          <p:cNvPr id="266" name="Rectangle 4"/>
          <p:cNvGrpSpPr/>
          <p:nvPr/>
        </p:nvGrpSpPr>
        <p:grpSpPr>
          <a:xfrm>
            <a:off x="2407" y="5627078"/>
            <a:ext cx="9144000" cy="1367878"/>
            <a:chOff x="0" y="0"/>
            <a:chExt cx="10118713" cy="1158222"/>
          </a:xfrm>
          <a:scene3d>
            <a:camera prst="orthographicFront">
              <a:rot lat="0" lon="0" rev="0"/>
            </a:camera>
            <a:lightRig rig="contrasting" dir="t">
              <a:rot lat="0" lon="0" rev="1500000"/>
            </a:lightRig>
          </a:scene3d>
        </p:grpSpPr>
        <p:sp>
          <p:nvSpPr>
            <p:cNvPr id="264" name="Rectangle"/>
            <p:cNvSpPr/>
            <p:nvPr/>
          </p:nvSpPr>
          <p:spPr>
            <a:xfrm>
              <a:off x="0" y="-1"/>
              <a:ext cx="10118714" cy="1158224"/>
            </a:xfrm>
            <a:prstGeom prst="rect">
              <a:avLst/>
            </a:prstGeom>
            <a:solidFill>
              <a:srgbClr val="009467"/>
            </a:solidFill>
            <a:ln w="12700" cap="flat">
              <a:noFill/>
              <a:miter lim="400000"/>
            </a:ln>
            <a:effectLst>
              <a:outerShdw blurRad="149987" dist="250190" dir="8460000" algn="ctr">
                <a:srgbClr val="000000">
                  <a:alpha val="28000"/>
                </a:srgbClr>
              </a:outerShdw>
            </a:effectLst>
            <a:sp3d prstMaterial="metal">
              <a:bevelT w="88900" h="88900"/>
            </a:sp3d>
          </p:spPr>
          <p:txBody>
            <a:bodyPr wrap="square" lIns="45719" tIns="45719" rIns="45719" bIns="45719" numCol="1" anchor="t">
              <a:noAutofit/>
            </a:bodyPr>
            <a:lstStyle/>
            <a:p>
              <a:pPr hangingPunct="0">
                <a:defRPr sz="3200" b="1">
                  <a:solidFill>
                    <a:srgbClr val="FFFFFF"/>
                  </a:solidFill>
                  <a:latin typeface="Trebuchet MS"/>
                  <a:ea typeface="Trebuchet MS"/>
                  <a:cs typeface="Trebuchet MS"/>
                  <a:sym typeface="Trebuchet MS"/>
                </a:defRPr>
              </a:pPr>
              <a:endParaRPr sz="3200" b="1" kern="0">
                <a:solidFill>
                  <a:srgbClr val="FFFFFF"/>
                </a:solidFill>
                <a:latin typeface="Trebuchet MS"/>
                <a:ea typeface="Trebuchet MS"/>
                <a:cs typeface="Trebuchet MS"/>
                <a:sym typeface="Trebuchet MS"/>
              </a:endParaRPr>
            </a:p>
          </p:txBody>
        </p:sp>
        <p:sp>
          <p:nvSpPr>
            <p:cNvPr id="265" name="PART C: Directorate: Management Regions"/>
            <p:cNvSpPr txBox="1"/>
            <p:nvPr/>
          </p:nvSpPr>
          <p:spPr>
            <a:xfrm>
              <a:off x="0" y="-1"/>
              <a:ext cx="10118714" cy="658321"/>
            </a:xfrm>
            <a:prstGeom prst="rect">
              <a:avLst/>
            </a:prstGeom>
            <a:noFill/>
            <a:ln w="12700" cap="flat">
              <a:noFill/>
              <a:miter lim="400000"/>
            </a:ln>
            <a:effectLst>
              <a:outerShdw blurRad="149987" dist="250190" dir="8460000" algn="ctr">
                <a:srgbClr val="000000">
                  <a:alpha val="28000"/>
                </a:srgbClr>
              </a:outerShdw>
            </a:effectLst>
            <a:sp3d prstMaterial="metal">
              <a:bevelT w="88900" h="88900"/>
            </a:sp3d>
            <a:extLst>
              <a:ext uri="{C572A759-6A51-4108-AA02-DFA0A04FC94B}">
                <ma14:wrappingTextBoxFlag xmlns="" xmlns:ma14="http://schemas.microsoft.com/office/mac/drawingml/2011/main" val="1"/>
              </a:ext>
            </a:extLst>
          </p:spPr>
          <p:txBody>
            <a:bodyPr wrap="square" lIns="45719" tIns="45719" rIns="45719" bIns="45719" numCol="1" anchor="t">
              <a:noAutofit/>
            </a:bodyPr>
            <a:lstStyle>
              <a:lvl1pPr>
                <a:defRPr sz="3200" b="1">
                  <a:solidFill>
                    <a:srgbClr val="FFFFFF"/>
                  </a:solidFill>
                  <a:latin typeface="Trebuchet MS"/>
                  <a:ea typeface="Trebuchet MS"/>
                  <a:cs typeface="Trebuchet MS"/>
                  <a:sym typeface="Trebuchet MS"/>
                </a:defRPr>
              </a:lvl1pPr>
            </a:lstStyle>
            <a:p>
              <a:pPr hangingPunct="0"/>
              <a:r>
                <a:rPr lang="en-ZA" kern="0" dirty="0" smtClean="0"/>
                <a:t> </a:t>
              </a:r>
              <a:r>
                <a:rPr kern="0" dirty="0" smtClean="0"/>
                <a:t>Directorate</a:t>
              </a:r>
              <a:r>
                <a:rPr kern="0" dirty="0"/>
                <a:t>: Management Regions</a:t>
              </a:r>
            </a:p>
          </p:txBody>
        </p:sp>
      </p:gr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06" y="-331146"/>
            <a:ext cx="9144000" cy="5958224"/>
          </a:xfrm>
          <a:prstGeom prst="rect">
            <a:avLst/>
          </a:prstGeom>
        </p:spPr>
      </p:pic>
    </p:spTree>
    <p:extLst>
      <p:ext uri="{BB962C8B-B14F-4D97-AF65-F5344CB8AC3E}">
        <p14:creationId xmlns:p14="http://schemas.microsoft.com/office/powerpoint/2010/main" val="3772270078"/>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11560" y="980728"/>
            <a:ext cx="8229600" cy="4525963"/>
          </a:xfrm>
        </p:spPr>
        <p:txBody>
          <a:bodyPr>
            <a:normAutofit/>
          </a:bodyPr>
          <a:lstStyle/>
          <a:p>
            <a:pPr marL="0" indent="0" algn="ctr">
              <a:buNone/>
            </a:pPr>
            <a:r>
              <a:rPr lang="en-US" dirty="0" smtClean="0">
                <a:solidFill>
                  <a:srgbClr val="002060"/>
                </a:solidFill>
                <a:latin typeface="Arial" panose="020B0604020202020204" pitchFamily="34" charset="0"/>
                <a:cs typeface="Arial" panose="020B0604020202020204" pitchFamily="34" charset="0"/>
              </a:rPr>
              <a:t>PRESENTATION </a:t>
            </a:r>
            <a:r>
              <a:rPr lang="en-US" dirty="0">
                <a:solidFill>
                  <a:srgbClr val="002060"/>
                </a:solidFill>
                <a:latin typeface="Arial" panose="020B0604020202020204" pitchFamily="34" charset="0"/>
                <a:cs typeface="Arial" panose="020B0604020202020204" pitchFamily="34" charset="0"/>
              </a:rPr>
              <a:t>BY THE CHIEF EXECUTIVE OFFICER</a:t>
            </a:r>
          </a:p>
          <a:p>
            <a:pPr marL="0" indent="0" algn="ctr">
              <a:buNone/>
            </a:pPr>
            <a:endParaRPr lang="en-US" dirty="0">
              <a:solidFill>
                <a:srgbClr val="002060"/>
              </a:solidFill>
              <a:latin typeface="Arial" panose="020B0604020202020204" pitchFamily="34" charset="0"/>
              <a:cs typeface="Arial" panose="020B0604020202020204" pitchFamily="34" charset="0"/>
            </a:endParaRPr>
          </a:p>
          <a:p>
            <a:pPr marL="0" indent="0" algn="ctr">
              <a:buNone/>
            </a:pPr>
            <a:r>
              <a:rPr lang="en-US" dirty="0">
                <a:solidFill>
                  <a:srgbClr val="002060"/>
                </a:solidFill>
                <a:latin typeface="Arial" panose="020B0604020202020204" pitchFamily="34" charset="0"/>
                <a:cs typeface="Arial" panose="020B0604020202020204" pitchFamily="34" charset="0"/>
              </a:rPr>
              <a:t>PRESENTED BY </a:t>
            </a:r>
          </a:p>
          <a:p>
            <a:pPr marL="0" indent="0" algn="ctr">
              <a:buNone/>
            </a:pPr>
            <a:r>
              <a:rPr lang="en-US" dirty="0" smtClean="0">
                <a:solidFill>
                  <a:srgbClr val="002060"/>
                </a:solidFill>
                <a:latin typeface="Arial" panose="020B0604020202020204" pitchFamily="34" charset="0"/>
                <a:cs typeface="Arial" panose="020B0604020202020204" pitchFamily="34" charset="0"/>
              </a:rPr>
              <a:t>MR. </a:t>
            </a:r>
            <a:r>
              <a:rPr lang="en-US" dirty="0">
                <a:solidFill>
                  <a:srgbClr val="002060"/>
                </a:solidFill>
                <a:latin typeface="Arial" panose="020B0604020202020204" pitchFamily="34" charset="0"/>
                <a:cs typeface="Arial" panose="020B0604020202020204" pitchFamily="34" charset="0"/>
              </a:rPr>
              <a:t>V. MISSER</a:t>
            </a:r>
          </a:p>
        </p:txBody>
      </p:sp>
      <p:sp>
        <p:nvSpPr>
          <p:cNvPr id="4" name="Slide Number Placeholder 3"/>
          <p:cNvSpPr>
            <a:spLocks noGrp="1"/>
          </p:cNvSpPr>
          <p:nvPr>
            <p:ph type="sldNum" sz="quarter" idx="2"/>
          </p:nvPr>
        </p:nvSpPr>
        <p:spPr/>
        <p:txBody>
          <a:bodyPr/>
          <a:lstStyle/>
          <a:p>
            <a:fld id="{86CB4B4D-7CA3-9044-876B-883B54F8677D}" type="slidenum">
              <a:rPr lang="en-US" smtClean="0"/>
              <a:pPr/>
              <a:t>2</a:t>
            </a:fld>
            <a:endParaRPr lang="en-US" dirty="0"/>
          </a:p>
        </p:txBody>
      </p:sp>
    </p:spTree>
    <p:extLst>
      <p:ext uri="{BB962C8B-B14F-4D97-AF65-F5344CB8AC3E}">
        <p14:creationId xmlns:p14="http://schemas.microsoft.com/office/powerpoint/2010/main" val="3248659378"/>
      </p:ext>
    </p:extLst>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16632"/>
            <a:ext cx="8856984" cy="1143001"/>
          </a:xfrm>
        </p:spPr>
        <p:txBody>
          <a:bodyPr>
            <a:normAutofit fontScale="90000"/>
          </a:bodyPr>
          <a:lstStyle/>
          <a:p>
            <a:pPr algn="l"/>
            <a:r>
              <a:rPr lang="en-GB" b="1" i="1" dirty="0" smtClean="0">
                <a:solidFill>
                  <a:srgbClr val="002060"/>
                </a:solidFill>
              </a:rPr>
              <a:t> Directorate: Management Regions</a:t>
            </a:r>
            <a:endParaRPr lang="en-GB" b="1" i="1" dirty="0">
              <a:solidFill>
                <a:srgbClr val="002060"/>
              </a:solidFill>
            </a:endParaRPr>
          </a:p>
        </p:txBody>
      </p:sp>
      <p:sp>
        <p:nvSpPr>
          <p:cNvPr id="3" name="Content Placeholder 2"/>
          <p:cNvSpPr>
            <a:spLocks noGrp="1"/>
          </p:cNvSpPr>
          <p:nvPr>
            <p:ph type="body" idx="1"/>
          </p:nvPr>
        </p:nvSpPr>
        <p:spPr>
          <a:xfrm>
            <a:off x="352077" y="1164572"/>
            <a:ext cx="8229600" cy="5472608"/>
          </a:xfrm>
        </p:spPr>
        <p:txBody>
          <a:bodyPr>
            <a:normAutofit fontScale="92500" lnSpcReduction="20000"/>
          </a:bodyPr>
          <a:lstStyle/>
          <a:p>
            <a:pPr marL="0" indent="0">
              <a:buNone/>
            </a:pPr>
            <a:r>
              <a:rPr lang="en-GB" sz="3000" b="1" dirty="0" smtClean="0">
                <a:solidFill>
                  <a:schemeClr val="tx1"/>
                </a:solidFill>
              </a:rPr>
              <a:t>Purpose</a:t>
            </a:r>
          </a:p>
          <a:p>
            <a:pPr marL="0" indent="0">
              <a:buNone/>
            </a:pPr>
            <a:r>
              <a:rPr lang="en-ZA" sz="2600" dirty="0"/>
              <a:t>M</a:t>
            </a:r>
            <a:r>
              <a:rPr lang="en-ZA" sz="2600" dirty="0" smtClean="0"/>
              <a:t>anage </a:t>
            </a:r>
            <a:r>
              <a:rPr lang="en-ZA" sz="2600" dirty="0"/>
              <a:t>and coordinate the functions and activities of the regions. </a:t>
            </a:r>
            <a:endParaRPr lang="en-ZA" sz="2600" dirty="0" smtClean="0"/>
          </a:p>
          <a:p>
            <a:pPr marL="0" indent="0">
              <a:buNone/>
            </a:pPr>
            <a:r>
              <a:rPr lang="en-GB" sz="3000" b="1" dirty="0" smtClean="0">
                <a:solidFill>
                  <a:schemeClr val="tx1"/>
                </a:solidFill>
              </a:rPr>
              <a:t>Functions </a:t>
            </a:r>
          </a:p>
          <a:p>
            <a:pPr>
              <a:buFontTx/>
              <a:buChar char="-"/>
            </a:pPr>
            <a:r>
              <a:rPr lang="en-GB" sz="2600" dirty="0" smtClean="0">
                <a:solidFill>
                  <a:schemeClr val="tx1"/>
                </a:solidFill>
              </a:rPr>
              <a:t>Manage </a:t>
            </a:r>
            <a:r>
              <a:rPr lang="en-GB" sz="2600" dirty="0">
                <a:solidFill>
                  <a:schemeClr val="tx1"/>
                </a:solidFill>
              </a:rPr>
              <a:t>operational, human resource and financial matters of </a:t>
            </a:r>
            <a:r>
              <a:rPr lang="en-GB" sz="2600" dirty="0" smtClean="0">
                <a:solidFill>
                  <a:schemeClr val="tx1"/>
                </a:solidFill>
              </a:rPr>
              <a:t>regions</a:t>
            </a:r>
            <a:r>
              <a:rPr lang="en-GB" sz="2600" dirty="0">
                <a:solidFill>
                  <a:schemeClr val="tx1"/>
                </a:solidFill>
              </a:rPr>
              <a:t>.  </a:t>
            </a:r>
          </a:p>
          <a:p>
            <a:pPr>
              <a:buFontTx/>
              <a:buChar char="-"/>
            </a:pPr>
            <a:r>
              <a:rPr lang="en-GB" sz="2600" dirty="0" smtClean="0">
                <a:solidFill>
                  <a:schemeClr val="tx1"/>
                </a:solidFill>
              </a:rPr>
              <a:t>Monitor</a:t>
            </a:r>
            <a:r>
              <a:rPr lang="en-GB" sz="2600" dirty="0">
                <a:solidFill>
                  <a:schemeClr val="tx1"/>
                </a:solidFill>
              </a:rPr>
              <a:t>, evaluate and report on regional complaints management.</a:t>
            </a:r>
          </a:p>
          <a:p>
            <a:pPr>
              <a:buFontTx/>
              <a:buChar char="-"/>
            </a:pPr>
            <a:r>
              <a:rPr lang="en-GB" sz="2600" dirty="0" smtClean="0">
                <a:solidFill>
                  <a:schemeClr val="tx1"/>
                </a:solidFill>
              </a:rPr>
              <a:t>Promote </a:t>
            </a:r>
            <a:r>
              <a:rPr lang="en-GB" sz="2600" dirty="0">
                <a:solidFill>
                  <a:schemeClr val="tx1"/>
                </a:solidFill>
              </a:rPr>
              <a:t>and facilitate management of community participation in JICS outreach </a:t>
            </a:r>
            <a:r>
              <a:rPr lang="en-GB" sz="2600" dirty="0" smtClean="0">
                <a:solidFill>
                  <a:schemeClr val="tx1"/>
                </a:solidFill>
              </a:rPr>
              <a:t>programmes. </a:t>
            </a:r>
            <a:endParaRPr lang="en-GB" sz="2600" dirty="0">
              <a:solidFill>
                <a:schemeClr val="tx1"/>
              </a:solidFill>
            </a:endParaRPr>
          </a:p>
          <a:p>
            <a:pPr>
              <a:buFontTx/>
              <a:buChar char="-"/>
            </a:pPr>
            <a:r>
              <a:rPr lang="en-GB" sz="2600" dirty="0" smtClean="0">
                <a:solidFill>
                  <a:schemeClr val="tx1"/>
                </a:solidFill>
              </a:rPr>
              <a:t>Ensure </a:t>
            </a:r>
            <a:r>
              <a:rPr lang="en-GB" sz="2600" dirty="0">
                <a:solidFill>
                  <a:schemeClr val="tx1"/>
                </a:solidFill>
              </a:rPr>
              <a:t>effective and efficient VC and stakeholder engagement meetings to promote fair </a:t>
            </a:r>
            <a:r>
              <a:rPr lang="en-GB" sz="2600" dirty="0" smtClean="0">
                <a:solidFill>
                  <a:schemeClr val="tx1"/>
                </a:solidFill>
              </a:rPr>
              <a:t>resolution </a:t>
            </a:r>
            <a:r>
              <a:rPr lang="en-GB" sz="2600" dirty="0">
                <a:solidFill>
                  <a:schemeClr val="tx1"/>
                </a:solidFill>
              </a:rPr>
              <a:t>of complaints.</a:t>
            </a:r>
          </a:p>
          <a:p>
            <a:pPr>
              <a:buFontTx/>
              <a:buChar char="-"/>
            </a:pPr>
            <a:r>
              <a:rPr lang="en-GB" sz="2600" dirty="0" smtClean="0">
                <a:solidFill>
                  <a:schemeClr val="tx1"/>
                </a:solidFill>
              </a:rPr>
              <a:t>Submit </a:t>
            </a:r>
            <a:r>
              <a:rPr lang="en-GB" sz="2600" dirty="0">
                <a:solidFill>
                  <a:schemeClr val="tx1"/>
                </a:solidFill>
              </a:rPr>
              <a:t>comments/inputs/amendments to policies, SOPs and other working documents. </a:t>
            </a:r>
            <a:endParaRPr lang="en-GB" sz="2800" dirty="0">
              <a:solidFill>
                <a:schemeClr val="tx1"/>
              </a:solidFill>
            </a:endParaRPr>
          </a:p>
        </p:txBody>
      </p:sp>
      <p:sp>
        <p:nvSpPr>
          <p:cNvPr id="4" name="Slide Number Placeholder 3"/>
          <p:cNvSpPr>
            <a:spLocks noGrp="1"/>
          </p:cNvSpPr>
          <p:nvPr>
            <p:ph type="sldNum" sz="quarter" idx="2"/>
          </p:nvPr>
        </p:nvSpPr>
        <p:spPr/>
        <p:txBody>
          <a:bodyPr/>
          <a:lstStyle/>
          <a:p>
            <a:fld id="{86CB4B4D-7CA3-9044-876B-883B54F8677D}" type="slidenum">
              <a:rPr lang="en-ZA" smtClean="0"/>
              <a:pPr/>
              <a:t>20</a:t>
            </a:fld>
            <a:endParaRPr lang="en-ZA" dirty="0"/>
          </a:p>
        </p:txBody>
      </p:sp>
    </p:spTree>
    <p:extLst>
      <p:ext uri="{BB962C8B-B14F-4D97-AF65-F5344CB8AC3E}">
        <p14:creationId xmlns:p14="http://schemas.microsoft.com/office/powerpoint/2010/main" val="3721459111"/>
      </p:ext>
    </p:extLst>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99392"/>
            <a:ext cx="8229600" cy="1143001"/>
          </a:xfrm>
        </p:spPr>
        <p:txBody>
          <a:bodyPr/>
          <a:lstStyle/>
          <a:p>
            <a:pPr algn="l"/>
            <a:r>
              <a:rPr lang="en-GB" b="1" i="1" dirty="0" smtClean="0">
                <a:solidFill>
                  <a:srgbClr val="002060"/>
                </a:solidFill>
              </a:rPr>
              <a:t> </a:t>
            </a:r>
            <a:r>
              <a:rPr lang="en-GB" sz="4000" b="1" i="1" dirty="0" smtClean="0">
                <a:solidFill>
                  <a:srgbClr val="002060"/>
                </a:solidFill>
              </a:rPr>
              <a:t>Management Regions</a:t>
            </a:r>
            <a:endParaRPr lang="en-GB" sz="4000" b="1" i="1" dirty="0">
              <a:solidFill>
                <a:srgbClr val="002060"/>
              </a:solidFill>
            </a:endParaRPr>
          </a:p>
        </p:txBody>
      </p:sp>
      <p:sp>
        <p:nvSpPr>
          <p:cNvPr id="3" name="Content Placeholder 2"/>
          <p:cNvSpPr>
            <a:spLocks noGrp="1"/>
          </p:cNvSpPr>
          <p:nvPr>
            <p:ph type="body" idx="1"/>
          </p:nvPr>
        </p:nvSpPr>
        <p:spPr>
          <a:xfrm>
            <a:off x="213420" y="836712"/>
            <a:ext cx="8535044" cy="6264696"/>
          </a:xfrm>
        </p:spPr>
        <p:txBody>
          <a:bodyPr>
            <a:normAutofit fontScale="92500" lnSpcReduction="10000"/>
          </a:bodyPr>
          <a:lstStyle/>
          <a:p>
            <a:pPr marL="0" indent="0">
              <a:buNone/>
            </a:pPr>
            <a:r>
              <a:rPr lang="en-GB" sz="3000" b="1" dirty="0" smtClean="0"/>
              <a:t>Activities</a:t>
            </a:r>
          </a:p>
          <a:p>
            <a:r>
              <a:rPr lang="en-GB" sz="2600" dirty="0" smtClean="0"/>
              <a:t>Development </a:t>
            </a:r>
            <a:r>
              <a:rPr lang="en-GB" sz="2600" dirty="0"/>
              <a:t>of regional operational documents</a:t>
            </a:r>
          </a:p>
          <a:p>
            <a:pPr lvl="1"/>
            <a:r>
              <a:rPr lang="en-GB" sz="2600" dirty="0" smtClean="0"/>
              <a:t>Operational </a:t>
            </a:r>
            <a:r>
              <a:rPr lang="en-GB" sz="2600" dirty="0"/>
              <a:t>Plan</a:t>
            </a:r>
          </a:p>
          <a:p>
            <a:pPr lvl="1"/>
            <a:r>
              <a:rPr lang="en-GB" sz="2600" dirty="0" smtClean="0"/>
              <a:t>Regional </a:t>
            </a:r>
            <a:r>
              <a:rPr lang="en-GB" sz="2600" dirty="0"/>
              <a:t>Governance Calendar</a:t>
            </a:r>
          </a:p>
          <a:p>
            <a:pPr lvl="1"/>
            <a:r>
              <a:rPr lang="en-GB" sz="2600" dirty="0" smtClean="0"/>
              <a:t>Compilation </a:t>
            </a:r>
            <a:r>
              <a:rPr lang="en-GB" sz="2600" dirty="0"/>
              <a:t>of </a:t>
            </a:r>
            <a:r>
              <a:rPr lang="en-GB" sz="2600" dirty="0" smtClean="0"/>
              <a:t>Monthly M&amp;E </a:t>
            </a:r>
            <a:r>
              <a:rPr lang="en-GB" sz="2600" dirty="0"/>
              <a:t>Reports </a:t>
            </a:r>
          </a:p>
          <a:p>
            <a:pPr lvl="1"/>
            <a:r>
              <a:rPr lang="en-GB" sz="2600" dirty="0" smtClean="0"/>
              <a:t>Compilation </a:t>
            </a:r>
            <a:r>
              <a:rPr lang="en-GB" sz="2600" dirty="0"/>
              <a:t>of Quarterly </a:t>
            </a:r>
            <a:r>
              <a:rPr lang="en-GB" sz="2600" dirty="0" smtClean="0"/>
              <a:t>Reports </a:t>
            </a:r>
            <a:endParaRPr lang="en-GB" sz="2600" dirty="0"/>
          </a:p>
          <a:p>
            <a:pPr lvl="1"/>
            <a:r>
              <a:rPr lang="en-GB" sz="2600" dirty="0" smtClean="0"/>
              <a:t>Compilation </a:t>
            </a:r>
            <a:r>
              <a:rPr lang="en-GB" sz="2600" dirty="0"/>
              <a:t>of Annual Report </a:t>
            </a:r>
          </a:p>
          <a:p>
            <a:r>
              <a:rPr lang="en-GB" sz="2600" dirty="0" smtClean="0"/>
              <a:t>Submission </a:t>
            </a:r>
            <a:r>
              <a:rPr lang="en-GB" sz="2600" dirty="0"/>
              <a:t>of comments/inputs/amendments to policies, SOPs and other working documents</a:t>
            </a:r>
          </a:p>
          <a:p>
            <a:r>
              <a:rPr lang="en-GB" sz="2600" dirty="0" smtClean="0"/>
              <a:t>Effective </a:t>
            </a:r>
            <a:r>
              <a:rPr lang="en-GB" sz="2600" dirty="0"/>
              <a:t>and efficient management of ICCVs</a:t>
            </a:r>
          </a:p>
          <a:p>
            <a:r>
              <a:rPr lang="en-GB" sz="2600" dirty="0" smtClean="0"/>
              <a:t>Reporting on </a:t>
            </a:r>
            <a:r>
              <a:rPr lang="en-GB" sz="2600" dirty="0"/>
              <a:t>treatment of </a:t>
            </a:r>
            <a:r>
              <a:rPr lang="en-GB" sz="2600" dirty="0" smtClean="0"/>
              <a:t>inmates</a:t>
            </a:r>
            <a:r>
              <a:rPr lang="en-GB" sz="2600" dirty="0"/>
              <a:t>, conditions </a:t>
            </a:r>
            <a:r>
              <a:rPr lang="en-GB" sz="2600" dirty="0" smtClean="0"/>
              <a:t>in correctional </a:t>
            </a:r>
            <a:r>
              <a:rPr lang="en-GB" sz="2600" dirty="0"/>
              <a:t>centres and any corrupt or dishonest practices </a:t>
            </a:r>
            <a:r>
              <a:rPr lang="en-GB" sz="2600" dirty="0" smtClean="0"/>
              <a:t>affecting inmates </a:t>
            </a:r>
            <a:r>
              <a:rPr lang="en-GB" sz="2600" dirty="0"/>
              <a:t>and their human </a:t>
            </a:r>
            <a:r>
              <a:rPr lang="en-GB" sz="2600" dirty="0" smtClean="0"/>
              <a:t>rights.</a:t>
            </a:r>
            <a:endParaRPr lang="en-GB" sz="2600" dirty="0"/>
          </a:p>
          <a:p>
            <a:r>
              <a:rPr lang="en-GB" sz="2600" dirty="0" smtClean="0"/>
              <a:t>Stakeholder </a:t>
            </a:r>
            <a:r>
              <a:rPr lang="en-GB" sz="2600" dirty="0"/>
              <a:t>engagements/VC &amp; community outreach meetings </a:t>
            </a:r>
            <a:endParaRPr lang="en-GB" sz="2600" dirty="0">
              <a:solidFill>
                <a:schemeClr val="tx1"/>
              </a:solidFill>
            </a:endParaRPr>
          </a:p>
        </p:txBody>
      </p:sp>
      <p:sp>
        <p:nvSpPr>
          <p:cNvPr id="4" name="Slide Number Placeholder 3"/>
          <p:cNvSpPr>
            <a:spLocks noGrp="1"/>
          </p:cNvSpPr>
          <p:nvPr>
            <p:ph type="sldNum" sz="quarter" idx="2"/>
          </p:nvPr>
        </p:nvSpPr>
        <p:spPr/>
        <p:txBody>
          <a:bodyPr/>
          <a:lstStyle/>
          <a:p>
            <a:fld id="{86CB4B4D-7CA3-9044-876B-883B54F8677D}" type="slidenum">
              <a:rPr lang="en-ZA" smtClean="0"/>
              <a:pPr/>
              <a:t>21</a:t>
            </a:fld>
            <a:endParaRPr lang="en-ZA" dirty="0"/>
          </a:p>
        </p:txBody>
      </p:sp>
    </p:spTree>
    <p:extLst>
      <p:ext uri="{BB962C8B-B14F-4D97-AF65-F5344CB8AC3E}">
        <p14:creationId xmlns:p14="http://schemas.microsoft.com/office/powerpoint/2010/main" val="1719901679"/>
      </p:ext>
    </p:extLst>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608" y="116632"/>
            <a:ext cx="8229600" cy="1143001"/>
          </a:xfrm>
        </p:spPr>
        <p:txBody>
          <a:bodyPr>
            <a:normAutofit/>
          </a:bodyPr>
          <a:lstStyle/>
          <a:p>
            <a:r>
              <a:rPr lang="en-GB" sz="4000" b="1" i="1" dirty="0" smtClean="0">
                <a:solidFill>
                  <a:srgbClr val="002060"/>
                </a:solidFill>
              </a:rPr>
              <a:t> ICCV Management</a:t>
            </a:r>
            <a:endParaRPr lang="en-GB" sz="4000" b="1" i="1" dirty="0">
              <a:solidFill>
                <a:srgbClr val="002060"/>
              </a:solidFill>
            </a:endParaRPr>
          </a:p>
        </p:txBody>
      </p:sp>
      <p:sp>
        <p:nvSpPr>
          <p:cNvPr id="3" name="Content Placeholder 2"/>
          <p:cNvSpPr>
            <a:spLocks noGrp="1"/>
          </p:cNvSpPr>
          <p:nvPr>
            <p:ph type="body" idx="1"/>
          </p:nvPr>
        </p:nvSpPr>
        <p:spPr/>
        <p:txBody>
          <a:bodyPr>
            <a:normAutofit/>
          </a:bodyPr>
          <a:lstStyle/>
          <a:p>
            <a:pPr marL="0" indent="0">
              <a:buNone/>
            </a:pPr>
            <a:r>
              <a:rPr lang="en-GB" sz="2400" dirty="0" smtClean="0"/>
              <a:t>Effective </a:t>
            </a:r>
            <a:r>
              <a:rPr lang="en-GB" sz="2400" dirty="0"/>
              <a:t>and efficient management of ICCVs </a:t>
            </a:r>
            <a:r>
              <a:rPr lang="en-GB" sz="2400" dirty="0" smtClean="0"/>
              <a:t>in the following functions: </a:t>
            </a:r>
          </a:p>
          <a:p>
            <a:r>
              <a:rPr lang="en-GB" sz="2400" dirty="0" smtClean="0"/>
              <a:t>regular visits by ICCV to cc,</a:t>
            </a:r>
            <a:endParaRPr lang="en-GB" sz="2400" dirty="0"/>
          </a:p>
          <a:p>
            <a:r>
              <a:rPr lang="en-GB" sz="2400" dirty="0" smtClean="0"/>
              <a:t>interview offenders/inmates, </a:t>
            </a:r>
            <a:endParaRPr lang="en-GB" sz="2400" dirty="0"/>
          </a:p>
          <a:p>
            <a:r>
              <a:rPr lang="en-GB" sz="2400" dirty="0" smtClean="0"/>
              <a:t>record </a:t>
            </a:r>
            <a:r>
              <a:rPr lang="en-GB" sz="2400" dirty="0"/>
              <a:t>complaints </a:t>
            </a:r>
            <a:r>
              <a:rPr lang="en-GB" sz="2400" dirty="0" smtClean="0"/>
              <a:t>in </a:t>
            </a:r>
            <a:r>
              <a:rPr lang="en-GB" sz="2400" dirty="0"/>
              <a:t>official diary and </a:t>
            </a:r>
            <a:r>
              <a:rPr lang="en-GB" sz="2400" dirty="0" smtClean="0"/>
              <a:t>monitor </a:t>
            </a:r>
            <a:r>
              <a:rPr lang="en-GB" sz="2400" dirty="0"/>
              <a:t>manner in which they have been dealt </a:t>
            </a:r>
            <a:r>
              <a:rPr lang="en-GB" sz="2400" dirty="0" smtClean="0"/>
              <a:t>with, </a:t>
            </a:r>
            <a:r>
              <a:rPr lang="en-GB" sz="2400" dirty="0"/>
              <a:t>and</a:t>
            </a:r>
          </a:p>
          <a:p>
            <a:r>
              <a:rPr lang="en-GB" sz="2400" dirty="0" smtClean="0"/>
              <a:t>discuss </a:t>
            </a:r>
            <a:r>
              <a:rPr lang="en-GB" sz="2400" dirty="0"/>
              <a:t>complaints with the Head of </a:t>
            </a:r>
            <a:r>
              <a:rPr lang="en-GB" sz="2400" dirty="0" smtClean="0"/>
              <a:t>Correctional </a:t>
            </a:r>
            <a:r>
              <a:rPr lang="en-GB" sz="2400" dirty="0"/>
              <a:t>Centre, or </a:t>
            </a:r>
            <a:r>
              <a:rPr lang="en-GB" sz="2400" dirty="0" smtClean="0"/>
              <a:t>relevant subordinate, to resolve issues </a:t>
            </a:r>
            <a:r>
              <a:rPr lang="en-GB" sz="2400" dirty="0"/>
              <a:t>internally.	</a:t>
            </a:r>
            <a:endParaRPr lang="en-GB" sz="2400" dirty="0" smtClean="0"/>
          </a:p>
          <a:p>
            <a:r>
              <a:rPr lang="en-GB" sz="2400" dirty="0" smtClean="0"/>
              <a:t>Obtain and correlate information concerning mandatory reporting.</a:t>
            </a:r>
            <a:endParaRPr lang="en-GB" sz="2400" dirty="0"/>
          </a:p>
          <a:p>
            <a:pPr algn="just"/>
            <a:endParaRPr lang="en-GB" sz="2800" dirty="0">
              <a:solidFill>
                <a:schemeClr val="tx1"/>
              </a:solidFill>
            </a:endParaRPr>
          </a:p>
          <a:p>
            <a:pPr algn="just"/>
            <a:endParaRPr lang="en-ZA" sz="2800" dirty="0" smtClean="0">
              <a:solidFill>
                <a:schemeClr val="tx1"/>
              </a:solidFill>
            </a:endParaRPr>
          </a:p>
        </p:txBody>
      </p:sp>
      <p:sp>
        <p:nvSpPr>
          <p:cNvPr id="4" name="Slide Number Placeholder 3"/>
          <p:cNvSpPr>
            <a:spLocks noGrp="1"/>
          </p:cNvSpPr>
          <p:nvPr>
            <p:ph type="sldNum" sz="quarter" idx="2"/>
          </p:nvPr>
        </p:nvSpPr>
        <p:spPr/>
        <p:txBody>
          <a:bodyPr/>
          <a:lstStyle/>
          <a:p>
            <a:fld id="{86CB4B4D-7CA3-9044-876B-883B54F8677D}" type="slidenum">
              <a:rPr lang="en-ZA" smtClean="0"/>
              <a:pPr/>
              <a:t>22</a:t>
            </a:fld>
            <a:endParaRPr lang="en-ZA" dirty="0"/>
          </a:p>
        </p:txBody>
      </p:sp>
    </p:spTree>
    <p:extLst>
      <p:ext uri="{BB962C8B-B14F-4D97-AF65-F5344CB8AC3E}">
        <p14:creationId xmlns:p14="http://schemas.microsoft.com/office/powerpoint/2010/main" val="1517164191"/>
      </p:ext>
    </p:extLst>
  </p:cSld>
  <p:clrMapOvr>
    <a:masterClrMapping/>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31791"/>
            <a:ext cx="8229600" cy="1143001"/>
          </a:xfrm>
        </p:spPr>
        <p:txBody>
          <a:bodyPr>
            <a:normAutofit/>
          </a:bodyPr>
          <a:lstStyle/>
          <a:p>
            <a:r>
              <a:rPr lang="en-GB" sz="4000" b="1" i="1" dirty="0" smtClean="0">
                <a:solidFill>
                  <a:srgbClr val="002060"/>
                </a:solidFill>
              </a:rPr>
              <a:t>Visitors Committee (VC) </a:t>
            </a:r>
            <a:endParaRPr lang="en-GB" sz="4000" b="1" i="1" dirty="0">
              <a:solidFill>
                <a:srgbClr val="002060"/>
              </a:solidFill>
            </a:endParaRPr>
          </a:p>
        </p:txBody>
      </p:sp>
      <p:sp>
        <p:nvSpPr>
          <p:cNvPr id="3" name="Content Placeholder 2"/>
          <p:cNvSpPr>
            <a:spLocks noGrp="1"/>
          </p:cNvSpPr>
          <p:nvPr>
            <p:ph type="body" idx="1"/>
          </p:nvPr>
        </p:nvSpPr>
        <p:spPr>
          <a:xfrm>
            <a:off x="322088" y="1867578"/>
            <a:ext cx="8229600" cy="4525963"/>
          </a:xfrm>
        </p:spPr>
        <p:txBody>
          <a:bodyPr>
            <a:normAutofit lnSpcReduction="10000"/>
          </a:bodyPr>
          <a:lstStyle/>
          <a:p>
            <a:r>
              <a:rPr lang="en-GB" sz="2400" dirty="0" smtClean="0">
                <a:solidFill>
                  <a:schemeClr val="tx1"/>
                </a:solidFill>
              </a:rPr>
              <a:t>JICS established 36 VC seats in all regions, where meetings are held quarterly for each VC seat. </a:t>
            </a:r>
          </a:p>
          <a:p>
            <a:r>
              <a:rPr lang="en-GB" sz="2400" dirty="0" smtClean="0">
                <a:solidFill>
                  <a:schemeClr val="tx1"/>
                </a:solidFill>
              </a:rPr>
              <a:t>This enables stakeholder engagements for management of inmate complaints that could not be resolved internally within correctional centres</a:t>
            </a:r>
            <a:r>
              <a:rPr lang="en-GB" sz="2400" dirty="0">
                <a:solidFill>
                  <a:schemeClr val="tx1"/>
                </a:solidFill>
              </a:rPr>
              <a:t>. </a:t>
            </a:r>
            <a:endParaRPr lang="en-GB" sz="2400" dirty="0" smtClean="0">
              <a:solidFill>
                <a:schemeClr val="tx1"/>
              </a:solidFill>
            </a:endParaRPr>
          </a:p>
          <a:p>
            <a:r>
              <a:rPr lang="en-GB" sz="2400" dirty="0" smtClean="0">
                <a:solidFill>
                  <a:schemeClr val="tx1"/>
                </a:solidFill>
              </a:rPr>
              <a:t>In </a:t>
            </a:r>
            <a:r>
              <a:rPr lang="en-GB" sz="2400" dirty="0">
                <a:solidFill>
                  <a:schemeClr val="tx1"/>
                </a:solidFill>
              </a:rPr>
              <a:t>April and May 2020, 30 VC meetings </a:t>
            </a:r>
            <a:r>
              <a:rPr lang="en-GB" sz="2400" dirty="0" smtClean="0">
                <a:solidFill>
                  <a:schemeClr val="tx1"/>
                </a:solidFill>
              </a:rPr>
              <a:t>(</a:t>
            </a:r>
            <a:r>
              <a:rPr lang="en-GB" sz="2400" dirty="0">
                <a:solidFill>
                  <a:schemeClr val="tx1"/>
                </a:solidFill>
              </a:rPr>
              <a:t>as per JICS 2020/2021 VC </a:t>
            </a:r>
            <a:r>
              <a:rPr lang="en-GB" sz="2400" dirty="0" smtClean="0">
                <a:solidFill>
                  <a:schemeClr val="tx1"/>
                </a:solidFill>
              </a:rPr>
              <a:t>governance calendar) were </a:t>
            </a:r>
            <a:r>
              <a:rPr lang="en-GB" sz="2400" dirty="0">
                <a:solidFill>
                  <a:schemeClr val="tx1"/>
                </a:solidFill>
              </a:rPr>
              <a:t>not held because of the </a:t>
            </a:r>
            <a:r>
              <a:rPr lang="en-GB" sz="2400" dirty="0" smtClean="0">
                <a:solidFill>
                  <a:schemeClr val="tx1"/>
                </a:solidFill>
              </a:rPr>
              <a:t>COVID-19 nationwide lockdown. </a:t>
            </a:r>
          </a:p>
          <a:p>
            <a:r>
              <a:rPr lang="en-GB" sz="2400" dirty="0" smtClean="0">
                <a:solidFill>
                  <a:schemeClr val="tx1"/>
                </a:solidFill>
              </a:rPr>
              <a:t>The target will be adjusted in response to COVID-19 nationwide lockdown and all precautionary measures will be taken into consideration i.e. virtual meetings in urgent matters/complaints will be held. </a:t>
            </a:r>
            <a:endParaRPr lang="en-GB" sz="2400" dirty="0">
              <a:solidFill>
                <a:schemeClr val="tx1"/>
              </a:solidFill>
            </a:endParaRPr>
          </a:p>
          <a:p>
            <a:endParaRPr lang="en-GB" sz="2400" dirty="0">
              <a:solidFill>
                <a:schemeClr val="tx1"/>
              </a:solidFill>
            </a:endParaRPr>
          </a:p>
        </p:txBody>
      </p:sp>
      <p:sp>
        <p:nvSpPr>
          <p:cNvPr id="4" name="Slide Number Placeholder 3"/>
          <p:cNvSpPr>
            <a:spLocks noGrp="1"/>
          </p:cNvSpPr>
          <p:nvPr>
            <p:ph type="sldNum" sz="quarter" idx="2"/>
          </p:nvPr>
        </p:nvSpPr>
        <p:spPr/>
        <p:txBody>
          <a:bodyPr/>
          <a:lstStyle/>
          <a:p>
            <a:fld id="{86CB4B4D-7CA3-9044-876B-883B54F8677D}" type="slidenum">
              <a:rPr lang="en-ZA" smtClean="0"/>
              <a:pPr/>
              <a:t>23</a:t>
            </a:fld>
            <a:endParaRPr lang="en-ZA" dirty="0"/>
          </a:p>
        </p:txBody>
      </p:sp>
    </p:spTree>
    <p:extLst>
      <p:ext uri="{BB962C8B-B14F-4D97-AF65-F5344CB8AC3E}">
        <p14:creationId xmlns:p14="http://schemas.microsoft.com/office/powerpoint/2010/main" val="3998300804"/>
      </p:ext>
    </p:extLst>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rgbClr val="002060"/>
                </a:solidFill>
              </a:rPr>
              <a:t> COVID-19Nationwide Lockdown Reporting</a:t>
            </a:r>
            <a:endParaRPr lang="en-ZA" dirty="0">
              <a:solidFill>
                <a:srgbClr val="002060"/>
              </a:solidFill>
            </a:endParaRPr>
          </a:p>
        </p:txBody>
      </p:sp>
      <p:sp>
        <p:nvSpPr>
          <p:cNvPr id="3" name="Text Placeholder 2"/>
          <p:cNvSpPr>
            <a:spLocks noGrp="1"/>
          </p:cNvSpPr>
          <p:nvPr>
            <p:ph type="body" idx="1"/>
          </p:nvPr>
        </p:nvSpPr>
        <p:spPr/>
        <p:txBody>
          <a:bodyPr>
            <a:normAutofit fontScale="77500" lnSpcReduction="20000"/>
          </a:bodyPr>
          <a:lstStyle/>
          <a:p>
            <a:r>
              <a:rPr lang="en-GB" sz="3100" dirty="0" smtClean="0">
                <a:solidFill>
                  <a:schemeClr val="tx1"/>
                </a:solidFill>
              </a:rPr>
              <a:t>Currently, one JICS ICCV has been reported as infected with COVID-19.</a:t>
            </a:r>
          </a:p>
          <a:p>
            <a:r>
              <a:rPr lang="en-GB" sz="3100" dirty="0" smtClean="0">
                <a:solidFill>
                  <a:schemeClr val="tx1"/>
                </a:solidFill>
              </a:rPr>
              <a:t>The </a:t>
            </a:r>
            <a:r>
              <a:rPr lang="en-GB" sz="3100" dirty="0">
                <a:solidFill>
                  <a:schemeClr val="tx1"/>
                </a:solidFill>
              </a:rPr>
              <a:t>current </a:t>
            </a:r>
            <a:r>
              <a:rPr lang="en-GB" sz="3100" dirty="0" smtClean="0">
                <a:solidFill>
                  <a:schemeClr val="tx1"/>
                </a:solidFill>
              </a:rPr>
              <a:t>restrictions </a:t>
            </a:r>
            <a:r>
              <a:rPr lang="en-GB" sz="3100" dirty="0">
                <a:solidFill>
                  <a:schemeClr val="tx1"/>
                </a:solidFill>
              </a:rPr>
              <a:t>on ICCV visits to correctional centres are severely hampering the oversight function on inmates’ rights and conditions.</a:t>
            </a:r>
          </a:p>
          <a:p>
            <a:r>
              <a:rPr lang="en-GB" sz="3100" dirty="0" smtClean="0">
                <a:solidFill>
                  <a:schemeClr val="tx1"/>
                </a:solidFill>
              </a:rPr>
              <a:t>The lockdown measures are adversely affecting JICS’s statutory oversight functions and obligations.</a:t>
            </a:r>
            <a:endParaRPr lang="en-GB" sz="3100" dirty="0">
              <a:solidFill>
                <a:schemeClr val="tx1"/>
              </a:solidFill>
            </a:endParaRPr>
          </a:p>
          <a:p>
            <a:r>
              <a:rPr lang="en-GB" sz="3100" dirty="0">
                <a:solidFill>
                  <a:schemeClr val="tx1"/>
                </a:solidFill>
              </a:rPr>
              <a:t>JICS is committed to </a:t>
            </a:r>
            <a:r>
              <a:rPr lang="en-GB" sz="3100" dirty="0" smtClean="0">
                <a:solidFill>
                  <a:schemeClr val="tx1"/>
                </a:solidFill>
              </a:rPr>
              <a:t>protecting </a:t>
            </a:r>
            <a:r>
              <a:rPr lang="en-GB" sz="3100" dirty="0">
                <a:solidFill>
                  <a:schemeClr val="tx1"/>
                </a:solidFill>
              </a:rPr>
              <a:t>all staff in </a:t>
            </a:r>
            <a:r>
              <a:rPr lang="en-GB" sz="3100" dirty="0" smtClean="0">
                <a:solidFill>
                  <a:schemeClr val="tx1"/>
                </a:solidFill>
              </a:rPr>
              <a:t>observing prescribed </a:t>
            </a:r>
            <a:r>
              <a:rPr lang="en-GB" sz="3100" dirty="0">
                <a:solidFill>
                  <a:schemeClr val="tx1"/>
                </a:solidFill>
              </a:rPr>
              <a:t>health and safety </a:t>
            </a:r>
            <a:r>
              <a:rPr lang="en-GB" sz="3100" dirty="0" smtClean="0">
                <a:solidFill>
                  <a:schemeClr val="tx1"/>
                </a:solidFill>
              </a:rPr>
              <a:t>protocols, including all guidelines and directives issued in the Regulations.</a:t>
            </a:r>
            <a:endParaRPr lang="en-ZA" sz="3100" dirty="0">
              <a:solidFill>
                <a:schemeClr val="tx1"/>
              </a:solidFill>
            </a:endParaRPr>
          </a:p>
          <a:p>
            <a:r>
              <a:rPr lang="en-GB" sz="3100" dirty="0" smtClean="0">
                <a:solidFill>
                  <a:schemeClr val="tx1"/>
                </a:solidFill>
              </a:rPr>
              <a:t>PPEs have been </a:t>
            </a:r>
            <a:r>
              <a:rPr lang="en-GB" sz="3100" dirty="0">
                <a:solidFill>
                  <a:schemeClr val="tx1"/>
                </a:solidFill>
              </a:rPr>
              <a:t>procured for all </a:t>
            </a:r>
            <a:r>
              <a:rPr lang="en-GB" sz="3100" dirty="0" smtClean="0">
                <a:solidFill>
                  <a:schemeClr val="tx1"/>
                </a:solidFill>
              </a:rPr>
              <a:t>officials in compliance with the Regulations, guidelines and directives.</a:t>
            </a:r>
            <a:endParaRPr lang="en-GB" sz="3100" dirty="0">
              <a:solidFill>
                <a:schemeClr val="tx1"/>
              </a:solidFill>
            </a:endParaRPr>
          </a:p>
          <a:p>
            <a:endParaRPr lang="en-ZA" dirty="0"/>
          </a:p>
        </p:txBody>
      </p:sp>
      <p:sp>
        <p:nvSpPr>
          <p:cNvPr id="4" name="Slide Number Placeholder 3"/>
          <p:cNvSpPr>
            <a:spLocks noGrp="1"/>
          </p:cNvSpPr>
          <p:nvPr>
            <p:ph type="sldNum" sz="quarter" idx="2"/>
          </p:nvPr>
        </p:nvSpPr>
        <p:spPr/>
        <p:txBody>
          <a:bodyPr/>
          <a:lstStyle/>
          <a:p>
            <a:fld id="{86CB4B4D-7CA3-9044-876B-883B54F8677D}" type="slidenum">
              <a:rPr lang="en-ZA" smtClean="0"/>
              <a:pPr/>
              <a:t>24</a:t>
            </a:fld>
            <a:endParaRPr lang="en-ZA" dirty="0"/>
          </a:p>
        </p:txBody>
      </p:sp>
    </p:spTree>
    <p:extLst>
      <p:ext uri="{BB962C8B-B14F-4D97-AF65-F5344CB8AC3E}">
        <p14:creationId xmlns:p14="http://schemas.microsoft.com/office/powerpoint/2010/main" val="1246119119"/>
      </p:ext>
    </p:extLst>
  </p:cSld>
  <p:clrMapOvr>
    <a:masterClrMapping/>
  </p:clrMapOvr>
  <p:transition spd="med"/>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 name="Rectangle 8"/>
          <p:cNvSpPr txBox="1"/>
          <p:nvPr/>
        </p:nvSpPr>
        <p:spPr>
          <a:xfrm>
            <a:off x="769477" y="6597511"/>
            <a:ext cx="2740011" cy="231141"/>
          </a:xfrm>
          <a:prstGeom prst="rect">
            <a:avLst/>
          </a:prstGeom>
          <a:ln w="12700">
            <a:miter lim="400000"/>
          </a:ln>
          <a:extLst>
            <a:ext uri="{C572A759-6A51-4108-AA02-DFA0A04FC94B}">
              <ma14:wrappingTextBoxFlag xmlns="" xmlns:ma14="http://schemas.microsoft.com/office/mac/drawingml/2011/main" val="1"/>
            </a:ext>
          </a:extLst>
        </p:spPr>
        <p:txBody>
          <a:bodyPr wrap="none" lIns="45719" rIns="45719">
            <a:spAutoFit/>
          </a:bodyPr>
          <a:lstStyle>
            <a:lvl1pPr>
              <a:defRPr sz="1000">
                <a:solidFill>
                  <a:srgbClr val="FFFFFF"/>
                </a:solidFill>
              </a:defRPr>
            </a:lvl1pPr>
          </a:lstStyle>
          <a:p>
            <a:pPr hangingPunct="0"/>
            <a:r>
              <a:rPr kern="0">
                <a:sym typeface="Calibri"/>
              </a:rPr>
              <a:t>Judicial Inspectorate for Correctional Services</a:t>
            </a:r>
          </a:p>
        </p:txBody>
      </p:sp>
      <p:sp>
        <p:nvSpPr>
          <p:cNvPr id="309" name="Rectangle 6"/>
          <p:cNvSpPr txBox="1"/>
          <p:nvPr/>
        </p:nvSpPr>
        <p:spPr>
          <a:xfrm>
            <a:off x="357158" y="1000108"/>
            <a:ext cx="8429684" cy="147320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hangingPunct="0">
              <a:buSzPct val="100000"/>
              <a:buFont typeface="Arial"/>
              <a:buChar char="•"/>
              <a:tabLst>
                <a:tab pos="444500" algn="l"/>
              </a:tabLst>
              <a:defRPr i="1"/>
            </a:pPr>
            <a:endParaRPr i="1" kern="0">
              <a:solidFill>
                <a:srgbClr val="000000"/>
              </a:solidFill>
              <a:sym typeface="Calibri"/>
            </a:endParaRPr>
          </a:p>
          <a:p>
            <a:pPr hangingPunct="0">
              <a:tabLst>
                <a:tab pos="444500" algn="l"/>
              </a:tabLst>
              <a:defRPr sz="1200" i="1"/>
            </a:pPr>
            <a:r>
              <a:rPr sz="1200" i="1" kern="0">
                <a:solidFill>
                  <a:srgbClr val="000000"/>
                </a:solidFill>
                <a:sym typeface="Calibri"/>
              </a:rPr>
              <a:t>	</a:t>
            </a:r>
          </a:p>
          <a:p>
            <a:pPr hangingPunct="0">
              <a:tabLst>
                <a:tab pos="444500" algn="l"/>
              </a:tabLst>
              <a:defRPr sz="1200" i="1"/>
            </a:pPr>
            <a:r>
              <a:rPr sz="1200" i="1" kern="0">
                <a:solidFill>
                  <a:srgbClr val="000000"/>
                </a:solidFill>
                <a:sym typeface="Calibri"/>
              </a:rPr>
              <a:t>	</a:t>
            </a:r>
            <a:endParaRPr sz="2800" i="1" kern="0">
              <a:solidFill>
                <a:srgbClr val="000000"/>
              </a:solidFill>
              <a:sym typeface="Calibri"/>
            </a:endParaRPr>
          </a:p>
          <a:p>
            <a:pPr marL="355600" indent="-190500" algn="just" hangingPunct="0">
              <a:lnSpc>
                <a:spcPct val="80000"/>
              </a:lnSpc>
              <a:defRPr sz="2000"/>
            </a:pPr>
            <a:endParaRPr sz="2800" kern="0">
              <a:solidFill>
                <a:srgbClr val="000000"/>
              </a:solidFill>
              <a:sym typeface="Calibri"/>
            </a:endParaRPr>
          </a:p>
          <a:p>
            <a:pPr marL="15875" indent="149225" algn="just" hangingPunct="0">
              <a:lnSpc>
                <a:spcPct val="80000"/>
              </a:lnSpc>
              <a:defRPr sz="2000"/>
            </a:pPr>
            <a:endParaRPr sz="2800" kern="0">
              <a:solidFill>
                <a:srgbClr val="000000"/>
              </a:solidFill>
              <a:sym typeface="Calibri"/>
            </a:endParaRPr>
          </a:p>
        </p:txBody>
      </p:sp>
      <p:sp>
        <p:nvSpPr>
          <p:cNvPr id="312" name="Rectangle 4"/>
          <p:cNvSpPr/>
          <p:nvPr/>
        </p:nvSpPr>
        <p:spPr>
          <a:xfrm>
            <a:off x="0" y="5393064"/>
            <a:ext cx="9144000" cy="1521349"/>
          </a:xfrm>
          <a:prstGeom prst="rect">
            <a:avLst/>
          </a:prstGeom>
          <a:solidFill>
            <a:srgbClr val="007B76"/>
          </a:solidFill>
          <a:ln w="12700" cap="flat">
            <a:noFill/>
            <a:miter lim="400000"/>
          </a:ln>
          <a:effectLst/>
        </p:spPr>
        <p:txBody>
          <a:bodyPr wrap="square" lIns="45719" tIns="45719" rIns="45719" bIns="45719" numCol="1" anchor="t">
            <a:noAutofit/>
          </a:bodyPr>
          <a:lstStyle/>
          <a:p>
            <a:pPr hangingPunct="0"/>
            <a:endParaRPr kern="0">
              <a:solidFill>
                <a:srgbClr val="000000"/>
              </a:solidFill>
              <a:sym typeface="Calibri"/>
            </a:endParaRPr>
          </a:p>
        </p:txBody>
      </p:sp>
      <p:sp>
        <p:nvSpPr>
          <p:cNvPr id="313" name="Text Box 5"/>
          <p:cNvSpPr txBox="1"/>
          <p:nvPr/>
        </p:nvSpPr>
        <p:spPr>
          <a:xfrm>
            <a:off x="122281" y="5518005"/>
            <a:ext cx="9087203" cy="1339995"/>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t">
            <a:noAutofit/>
          </a:bodyPr>
          <a:lstStyle/>
          <a:p>
            <a:pPr marR="3617912" hangingPunct="0">
              <a:spcBef>
                <a:spcPts val="800"/>
              </a:spcBef>
              <a:defRPr sz="3000" b="1">
                <a:solidFill>
                  <a:srgbClr val="FFFFFF"/>
                </a:solidFill>
                <a:latin typeface="Trebuchet MS"/>
                <a:ea typeface="Trebuchet MS"/>
                <a:cs typeface="Trebuchet MS"/>
                <a:sym typeface="Trebuchet MS"/>
              </a:defRPr>
            </a:pPr>
            <a:r>
              <a:rPr lang="en-GB" sz="3000" b="1" kern="0" dirty="0" smtClean="0">
                <a:solidFill>
                  <a:srgbClr val="FFFFFF"/>
                </a:solidFill>
                <a:latin typeface="Trebuchet MS"/>
                <a:ea typeface="Trebuchet MS"/>
                <a:cs typeface="Trebuchet MS"/>
                <a:sym typeface="Trebuchet MS"/>
              </a:rPr>
              <a:t>Directorate: Support Services </a:t>
            </a:r>
            <a:endParaRPr sz="3000" b="1" kern="0" dirty="0">
              <a:solidFill>
                <a:srgbClr val="FFFFFF"/>
              </a:solidFill>
              <a:latin typeface="Trebuchet MS"/>
              <a:ea typeface="Trebuchet MS"/>
              <a:cs typeface="Trebuchet MS"/>
              <a:sym typeface="Trebuchet MS"/>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393064"/>
          </a:xfrm>
          <a:prstGeom prst="rect">
            <a:avLst/>
          </a:prstGeom>
        </p:spPr>
      </p:pic>
    </p:spTree>
    <p:extLst>
      <p:ext uri="{BB962C8B-B14F-4D97-AF65-F5344CB8AC3E}">
        <p14:creationId xmlns:p14="http://schemas.microsoft.com/office/powerpoint/2010/main" val="1503939263"/>
      </p:ext>
    </p:extLst>
  </p:cSld>
  <p:clrMapOvr>
    <a:masterClrMapping/>
  </p:clrMapOvr>
  <p:transition spd="med"/>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1571"/>
            <a:ext cx="8229600" cy="1143001"/>
          </a:xfrm>
        </p:spPr>
        <p:txBody>
          <a:bodyPr/>
          <a:lstStyle/>
          <a:p>
            <a:r>
              <a:rPr lang="en-GB" b="1" i="1" dirty="0" smtClean="0">
                <a:solidFill>
                  <a:srgbClr val="002060"/>
                </a:solidFill>
              </a:rPr>
              <a:t> </a:t>
            </a:r>
            <a:r>
              <a:rPr lang="en-GB" sz="4000" b="1" i="1" dirty="0" smtClean="0">
                <a:solidFill>
                  <a:srgbClr val="002060"/>
                </a:solidFill>
              </a:rPr>
              <a:t>Directorate: Support Services </a:t>
            </a:r>
            <a:endParaRPr lang="en-GB" sz="4000" b="1" i="1" dirty="0">
              <a:solidFill>
                <a:srgbClr val="002060"/>
              </a:solidFill>
            </a:endParaRPr>
          </a:p>
        </p:txBody>
      </p:sp>
      <p:sp>
        <p:nvSpPr>
          <p:cNvPr id="3" name="Content Placeholder 2"/>
          <p:cNvSpPr>
            <a:spLocks noGrp="1"/>
          </p:cNvSpPr>
          <p:nvPr>
            <p:ph type="body" idx="1"/>
          </p:nvPr>
        </p:nvSpPr>
        <p:spPr>
          <a:xfrm>
            <a:off x="325208" y="980728"/>
            <a:ext cx="8639279" cy="5472608"/>
          </a:xfrm>
        </p:spPr>
        <p:txBody>
          <a:bodyPr>
            <a:normAutofit/>
          </a:bodyPr>
          <a:lstStyle/>
          <a:p>
            <a:pPr marL="0" indent="0">
              <a:buNone/>
            </a:pPr>
            <a:r>
              <a:rPr lang="en-GB" sz="2800" b="1" dirty="0" smtClean="0">
                <a:solidFill>
                  <a:schemeClr val="tx1"/>
                </a:solidFill>
              </a:rPr>
              <a:t>Purpose </a:t>
            </a:r>
          </a:p>
          <a:p>
            <a:pPr marL="0" indent="0">
              <a:buNone/>
            </a:pPr>
            <a:r>
              <a:rPr lang="en-GB" sz="2400" dirty="0"/>
              <a:t>To ensure organisational support and administration. </a:t>
            </a:r>
            <a:endParaRPr lang="en-GB" sz="2400" dirty="0" smtClean="0"/>
          </a:p>
          <a:p>
            <a:pPr marL="0" indent="0">
              <a:buNone/>
            </a:pPr>
            <a:r>
              <a:rPr lang="en-GB" sz="2800" b="1" dirty="0" smtClean="0">
                <a:solidFill>
                  <a:schemeClr val="tx1"/>
                </a:solidFill>
              </a:rPr>
              <a:t>Functions </a:t>
            </a:r>
          </a:p>
          <a:p>
            <a:pPr>
              <a:buFontTx/>
              <a:buChar char="-"/>
            </a:pPr>
            <a:r>
              <a:rPr lang="en-GB" sz="2400" dirty="0" smtClean="0">
                <a:solidFill>
                  <a:schemeClr val="tx1"/>
                </a:solidFill>
              </a:rPr>
              <a:t>Budget </a:t>
            </a:r>
            <a:r>
              <a:rPr lang="en-GB" sz="2400" dirty="0">
                <a:solidFill>
                  <a:schemeClr val="tx1"/>
                </a:solidFill>
              </a:rPr>
              <a:t>requirements meet </a:t>
            </a:r>
            <a:r>
              <a:rPr lang="en-GB" sz="2400" dirty="0" smtClean="0">
                <a:solidFill>
                  <a:schemeClr val="tx1"/>
                </a:solidFill>
              </a:rPr>
              <a:t>main </a:t>
            </a:r>
            <a:r>
              <a:rPr lang="en-GB" sz="2400" dirty="0">
                <a:solidFill>
                  <a:schemeClr val="tx1"/>
                </a:solidFill>
              </a:rPr>
              <a:t>cost items, </a:t>
            </a:r>
            <a:r>
              <a:rPr lang="en-GB" sz="2400" dirty="0" smtClean="0">
                <a:solidFill>
                  <a:schemeClr val="tx1"/>
                </a:solidFill>
              </a:rPr>
              <a:t>including </a:t>
            </a:r>
            <a:r>
              <a:rPr lang="en-GB" sz="2400" dirty="0">
                <a:solidFill>
                  <a:schemeClr val="tx1"/>
                </a:solidFill>
              </a:rPr>
              <a:t>compensation of employees and goods and </a:t>
            </a:r>
            <a:r>
              <a:rPr lang="en-GB" sz="2400" dirty="0" smtClean="0">
                <a:solidFill>
                  <a:schemeClr val="tx1"/>
                </a:solidFill>
              </a:rPr>
              <a:t>services.</a:t>
            </a:r>
            <a:endParaRPr lang="en-GB" sz="2400" dirty="0">
              <a:solidFill>
                <a:schemeClr val="tx1"/>
              </a:solidFill>
            </a:endParaRPr>
          </a:p>
          <a:p>
            <a:pPr>
              <a:buFontTx/>
              <a:buChar char="-"/>
            </a:pPr>
            <a:r>
              <a:rPr lang="en-GB" sz="2400" dirty="0" smtClean="0">
                <a:solidFill>
                  <a:schemeClr val="tx1"/>
                </a:solidFill>
              </a:rPr>
              <a:t>The </a:t>
            </a:r>
            <a:r>
              <a:rPr lang="en-GB" sz="2400" dirty="0">
                <a:solidFill>
                  <a:schemeClr val="tx1"/>
                </a:solidFill>
              </a:rPr>
              <a:t>Human Resources function provides amongst others an integrated and comprehensive HR service covering Employment Equity, Workplace Skills Plan, Training Plan, Employee Wellness Programme, HR Planning, Organisational Development, Recruitment and Selection processes and HR Administration</a:t>
            </a:r>
            <a:r>
              <a:rPr lang="en-GB" sz="2400" dirty="0" smtClean="0">
                <a:solidFill>
                  <a:schemeClr val="tx1"/>
                </a:solidFill>
              </a:rPr>
              <a:t>.</a:t>
            </a:r>
            <a:endParaRPr lang="en-GB" sz="2400" dirty="0">
              <a:solidFill>
                <a:schemeClr val="tx1"/>
              </a:solidFill>
            </a:endParaRPr>
          </a:p>
        </p:txBody>
      </p:sp>
      <p:sp>
        <p:nvSpPr>
          <p:cNvPr id="4" name="Slide Number Placeholder 3"/>
          <p:cNvSpPr>
            <a:spLocks noGrp="1"/>
          </p:cNvSpPr>
          <p:nvPr>
            <p:ph type="sldNum" sz="quarter" idx="2"/>
          </p:nvPr>
        </p:nvSpPr>
        <p:spPr/>
        <p:txBody>
          <a:bodyPr/>
          <a:lstStyle/>
          <a:p>
            <a:fld id="{86CB4B4D-7CA3-9044-876B-883B54F8677D}" type="slidenum">
              <a:rPr lang="en-ZA" smtClean="0"/>
              <a:pPr/>
              <a:t>26</a:t>
            </a:fld>
            <a:endParaRPr lang="en-ZA" dirty="0"/>
          </a:p>
        </p:txBody>
      </p:sp>
    </p:spTree>
    <p:extLst>
      <p:ext uri="{BB962C8B-B14F-4D97-AF65-F5344CB8AC3E}">
        <p14:creationId xmlns:p14="http://schemas.microsoft.com/office/powerpoint/2010/main" val="2938288867"/>
      </p:ext>
    </p:extLst>
  </p:cSld>
  <p:clrMapOvr>
    <a:masterClrMapping/>
  </p:clrMapOvr>
  <p:transition spd="med"/>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5511" y="260648"/>
            <a:ext cx="8229600" cy="1143001"/>
          </a:xfrm>
        </p:spPr>
        <p:txBody>
          <a:bodyPr>
            <a:normAutofit fontScale="90000"/>
          </a:bodyPr>
          <a:lstStyle/>
          <a:p>
            <a:r>
              <a:rPr lang="en-GB" b="1" i="1" dirty="0" smtClean="0">
                <a:solidFill>
                  <a:srgbClr val="002060"/>
                </a:solidFill>
              </a:rPr>
              <a:t> Directorate: Support Services (continued)</a:t>
            </a:r>
            <a:endParaRPr lang="en-GB" b="1" i="1" dirty="0">
              <a:solidFill>
                <a:srgbClr val="002060"/>
              </a:solidFill>
            </a:endParaRPr>
          </a:p>
        </p:txBody>
      </p:sp>
      <p:sp>
        <p:nvSpPr>
          <p:cNvPr id="3" name="Content Placeholder 2"/>
          <p:cNvSpPr>
            <a:spLocks noGrp="1"/>
          </p:cNvSpPr>
          <p:nvPr>
            <p:ph type="body" idx="1"/>
          </p:nvPr>
        </p:nvSpPr>
        <p:spPr>
          <a:xfrm>
            <a:off x="504721" y="1628800"/>
            <a:ext cx="8459767" cy="5472608"/>
          </a:xfrm>
        </p:spPr>
        <p:txBody>
          <a:bodyPr>
            <a:normAutofit/>
          </a:bodyPr>
          <a:lstStyle/>
          <a:p>
            <a:pPr marL="0" indent="0">
              <a:buNone/>
            </a:pPr>
            <a:r>
              <a:rPr lang="en-GB" sz="2800" b="1" dirty="0" smtClean="0">
                <a:solidFill>
                  <a:schemeClr val="tx1"/>
                </a:solidFill>
              </a:rPr>
              <a:t>Functions: </a:t>
            </a:r>
          </a:p>
          <a:p>
            <a:pPr>
              <a:buFontTx/>
              <a:buChar char="-"/>
            </a:pPr>
            <a:r>
              <a:rPr lang="en-GB" sz="2400" dirty="0" smtClean="0">
                <a:solidFill>
                  <a:schemeClr val="tx1"/>
                </a:solidFill>
              </a:rPr>
              <a:t>To </a:t>
            </a:r>
            <a:r>
              <a:rPr lang="en-GB" sz="2400" dirty="0">
                <a:solidFill>
                  <a:schemeClr val="tx1"/>
                </a:solidFill>
              </a:rPr>
              <a:t>create business value, through provisioning of </a:t>
            </a:r>
            <a:r>
              <a:rPr lang="en-GB" sz="2400" dirty="0" smtClean="0">
                <a:solidFill>
                  <a:schemeClr val="tx1"/>
                </a:solidFill>
              </a:rPr>
              <a:t>reliable, </a:t>
            </a:r>
            <a:r>
              <a:rPr lang="en-GB" sz="2400" dirty="0">
                <a:solidFill>
                  <a:schemeClr val="tx1"/>
                </a:solidFill>
              </a:rPr>
              <a:t>integrated and secured ICT infrastructure and business application </a:t>
            </a:r>
            <a:r>
              <a:rPr lang="en-GB" sz="2400" dirty="0" smtClean="0">
                <a:solidFill>
                  <a:schemeClr val="tx1"/>
                </a:solidFill>
              </a:rPr>
              <a:t>systems </a:t>
            </a:r>
            <a:r>
              <a:rPr lang="en-GB" sz="2400" dirty="0">
                <a:solidFill>
                  <a:schemeClr val="tx1"/>
                </a:solidFill>
              </a:rPr>
              <a:t>to ensure effective strategic alignment and enhancement of business </a:t>
            </a:r>
            <a:r>
              <a:rPr lang="en-GB" sz="2400" dirty="0" smtClean="0">
                <a:solidFill>
                  <a:schemeClr val="tx1"/>
                </a:solidFill>
              </a:rPr>
              <a:t>processes.</a:t>
            </a:r>
          </a:p>
          <a:p>
            <a:pPr marL="0" indent="0">
              <a:buNone/>
            </a:pPr>
            <a:endParaRPr lang="en-GB" sz="2400" dirty="0" smtClean="0">
              <a:solidFill>
                <a:schemeClr val="tx1"/>
              </a:solidFill>
            </a:endParaRPr>
          </a:p>
          <a:p>
            <a:pPr>
              <a:buFontTx/>
              <a:buChar char="-"/>
            </a:pPr>
            <a:r>
              <a:rPr lang="en-ZA" sz="2400" dirty="0" smtClean="0"/>
              <a:t>Facilitate </a:t>
            </a:r>
            <a:r>
              <a:rPr lang="en-ZA" sz="2400" dirty="0"/>
              <a:t>an efficient and effective communications system (internal and external communication</a:t>
            </a:r>
            <a:r>
              <a:rPr lang="en-ZA" sz="2400" dirty="0" smtClean="0"/>
              <a:t>).</a:t>
            </a:r>
            <a:endParaRPr lang="en-ZA" sz="2400" dirty="0"/>
          </a:p>
        </p:txBody>
      </p:sp>
      <p:sp>
        <p:nvSpPr>
          <p:cNvPr id="4" name="Slide Number Placeholder 3"/>
          <p:cNvSpPr>
            <a:spLocks noGrp="1"/>
          </p:cNvSpPr>
          <p:nvPr>
            <p:ph type="sldNum" sz="quarter" idx="2"/>
          </p:nvPr>
        </p:nvSpPr>
        <p:spPr/>
        <p:txBody>
          <a:bodyPr/>
          <a:lstStyle/>
          <a:p>
            <a:fld id="{86CB4B4D-7CA3-9044-876B-883B54F8677D}" type="slidenum">
              <a:rPr lang="en-ZA" smtClean="0"/>
              <a:pPr/>
              <a:t>27</a:t>
            </a:fld>
            <a:endParaRPr lang="en-ZA" dirty="0"/>
          </a:p>
        </p:txBody>
      </p:sp>
    </p:spTree>
    <p:extLst>
      <p:ext uri="{BB962C8B-B14F-4D97-AF65-F5344CB8AC3E}">
        <p14:creationId xmlns:p14="http://schemas.microsoft.com/office/powerpoint/2010/main" val="3363398874"/>
      </p:ext>
    </p:extLst>
  </p:cSld>
  <p:clrMapOvr>
    <a:masterClrMapping/>
  </p:clrMapOvr>
  <p:transition spd="med"/>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0515" y="92254"/>
            <a:ext cx="8229600" cy="1143001"/>
          </a:xfrm>
        </p:spPr>
        <p:txBody>
          <a:bodyPr>
            <a:normAutofit/>
          </a:bodyPr>
          <a:lstStyle/>
          <a:p>
            <a:r>
              <a:rPr lang="en-GB" sz="4000" b="1" i="1" dirty="0" smtClean="0">
                <a:solidFill>
                  <a:srgbClr val="002060"/>
                </a:solidFill>
              </a:rPr>
              <a:t>Human </a:t>
            </a:r>
            <a:r>
              <a:rPr lang="en-GB" sz="4000" b="1" i="1" dirty="0">
                <a:solidFill>
                  <a:srgbClr val="002060"/>
                </a:solidFill>
              </a:rPr>
              <a:t>R</a:t>
            </a:r>
            <a:r>
              <a:rPr lang="en-GB" sz="4000" b="1" i="1" dirty="0" smtClean="0">
                <a:solidFill>
                  <a:srgbClr val="002060"/>
                </a:solidFill>
              </a:rPr>
              <a:t>esource </a:t>
            </a:r>
            <a:r>
              <a:rPr lang="en-GB" sz="4000" b="1" i="1" dirty="0">
                <a:solidFill>
                  <a:srgbClr val="002060"/>
                </a:solidFill>
              </a:rPr>
              <a:t>M</a:t>
            </a:r>
            <a:r>
              <a:rPr lang="en-GB" sz="4000" b="1" i="1" dirty="0" smtClean="0">
                <a:solidFill>
                  <a:srgbClr val="002060"/>
                </a:solidFill>
              </a:rPr>
              <a:t>anagement </a:t>
            </a:r>
            <a:endParaRPr lang="en-GB" sz="4000" b="1" i="1" dirty="0">
              <a:solidFill>
                <a:srgbClr val="002060"/>
              </a:solidFill>
            </a:endParaRPr>
          </a:p>
        </p:txBody>
      </p:sp>
      <p:sp>
        <p:nvSpPr>
          <p:cNvPr id="3" name="Content Placeholder 2"/>
          <p:cNvSpPr>
            <a:spLocks noGrp="1"/>
          </p:cNvSpPr>
          <p:nvPr>
            <p:ph type="body" idx="1"/>
          </p:nvPr>
        </p:nvSpPr>
        <p:spPr>
          <a:xfrm>
            <a:off x="224668" y="1556792"/>
            <a:ext cx="8229600" cy="4525963"/>
          </a:xfrm>
        </p:spPr>
        <p:txBody>
          <a:bodyPr>
            <a:normAutofit fontScale="85000" lnSpcReduction="20000"/>
          </a:bodyPr>
          <a:lstStyle/>
          <a:p>
            <a:pPr marL="0" indent="0">
              <a:lnSpc>
                <a:spcPct val="107000"/>
              </a:lnSpc>
              <a:spcAft>
                <a:spcPts val="800"/>
              </a:spcAft>
              <a:buNone/>
            </a:pPr>
            <a:r>
              <a:rPr lang="en-GB" sz="3300" b="1" dirty="0" smtClean="0">
                <a:latin typeface="Calibri" panose="020F0502020204030204" pitchFamily="34" charset="0"/>
                <a:ea typeface="Calibri" panose="020F0502020204030204" pitchFamily="34" charset="0"/>
                <a:cs typeface="Times New Roman" panose="02020603050405020304" pitchFamily="18" charset="0"/>
              </a:rPr>
              <a:t>Activities</a:t>
            </a:r>
            <a:endParaRPr lang="en-ZA" sz="3300" b="1"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ZA" sz="2800" dirty="0" smtClean="0">
                <a:latin typeface="Arial" panose="020B0604020202020204" pitchFamily="34" charset="0"/>
                <a:ea typeface="Calibri" panose="020F0502020204030204" pitchFamily="34" charset="0"/>
                <a:cs typeface="Arial" panose="020B0604020202020204" pitchFamily="34" charset="0"/>
              </a:rPr>
              <a:t>Continuously </a:t>
            </a:r>
            <a:r>
              <a:rPr lang="en-ZA" sz="2800" dirty="0">
                <a:latin typeface="Arial" panose="020B0604020202020204" pitchFamily="34" charset="0"/>
                <a:ea typeface="Calibri" panose="020F0502020204030204" pitchFamily="34" charset="0"/>
                <a:cs typeface="Arial" panose="020B0604020202020204" pitchFamily="34" charset="0"/>
              </a:rPr>
              <a:t>review, update and report on organizational </a:t>
            </a:r>
            <a:r>
              <a:rPr lang="en-ZA" sz="2800" dirty="0" smtClean="0">
                <a:latin typeface="Arial" panose="020B0604020202020204" pitchFamily="34" charset="0"/>
                <a:ea typeface="Calibri" panose="020F0502020204030204" pitchFamily="34" charset="0"/>
                <a:cs typeface="Arial" panose="020B0604020202020204" pitchFamily="34" charset="0"/>
              </a:rPr>
              <a:t>establishment structure </a:t>
            </a:r>
            <a:endParaRPr lang="en-ZA" sz="2800" dirty="0">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ZA" sz="2800" dirty="0">
                <a:latin typeface="Arial" panose="020B0604020202020204" pitchFamily="34" charset="0"/>
                <a:ea typeface="Calibri" panose="020F0502020204030204" pitchFamily="34" charset="0"/>
                <a:cs typeface="Arial" panose="020B0604020202020204" pitchFamily="34" charset="0"/>
              </a:rPr>
              <a:t>Management of v</a:t>
            </a:r>
            <a:r>
              <a:rPr lang="en-ZA" sz="2800" dirty="0" smtClean="0">
                <a:latin typeface="Arial" panose="020B0604020202020204" pitchFamily="34" charset="0"/>
                <a:ea typeface="Calibri" panose="020F0502020204030204" pitchFamily="34" charset="0"/>
                <a:cs typeface="Arial" panose="020B0604020202020204" pitchFamily="34" charset="0"/>
              </a:rPr>
              <a:t>acancies, recruitment </a:t>
            </a:r>
            <a:r>
              <a:rPr lang="en-ZA" sz="2800" dirty="0">
                <a:latin typeface="Arial" panose="020B0604020202020204" pitchFamily="34" charset="0"/>
                <a:ea typeface="Calibri" panose="020F0502020204030204" pitchFamily="34" charset="0"/>
                <a:cs typeface="Arial" panose="020B0604020202020204" pitchFamily="34" charset="0"/>
              </a:rPr>
              <a:t>and selection</a:t>
            </a:r>
          </a:p>
          <a:p>
            <a:pPr>
              <a:lnSpc>
                <a:spcPct val="107000"/>
              </a:lnSpc>
              <a:spcAft>
                <a:spcPts val="800"/>
              </a:spcAft>
            </a:pPr>
            <a:r>
              <a:rPr lang="en-ZA" sz="2800" dirty="0" smtClean="0">
                <a:latin typeface="Arial" panose="020B0604020202020204" pitchFamily="34" charset="0"/>
                <a:ea typeface="Calibri" panose="020F0502020204030204" pitchFamily="34" charset="0"/>
                <a:cs typeface="Arial" panose="020B0604020202020204" pitchFamily="34" charset="0"/>
              </a:rPr>
              <a:t>Develop/review </a:t>
            </a:r>
            <a:r>
              <a:rPr lang="en-ZA" sz="2800" dirty="0">
                <a:latin typeface="Arial" panose="020B0604020202020204" pitchFamily="34" charset="0"/>
                <a:ea typeface="Calibri" panose="020F0502020204030204" pitchFamily="34" charset="0"/>
                <a:cs typeface="Arial" panose="020B0604020202020204" pitchFamily="34" charset="0"/>
              </a:rPr>
              <a:t>job descriptions </a:t>
            </a:r>
          </a:p>
          <a:p>
            <a:pPr>
              <a:lnSpc>
                <a:spcPct val="107000"/>
              </a:lnSpc>
              <a:spcAft>
                <a:spcPts val="800"/>
              </a:spcAft>
            </a:pPr>
            <a:r>
              <a:rPr lang="en-ZA" sz="2800" dirty="0" smtClean="0">
                <a:latin typeface="Arial" panose="020B0604020202020204" pitchFamily="34" charset="0"/>
                <a:ea typeface="Calibri" panose="020F0502020204030204" pitchFamily="34" charset="0"/>
                <a:cs typeface="Arial" panose="020B0604020202020204" pitchFamily="34" charset="0"/>
              </a:rPr>
              <a:t>Performance Management </a:t>
            </a:r>
            <a:endParaRPr lang="en-ZA" sz="2800" dirty="0">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ZA" sz="2800" dirty="0" smtClean="0">
                <a:latin typeface="Arial" panose="020B0604020202020204" pitchFamily="34" charset="0"/>
                <a:ea typeface="Calibri" panose="020F0502020204030204" pitchFamily="34" charset="0"/>
                <a:cs typeface="Arial" panose="020B0604020202020204" pitchFamily="34" charset="0"/>
              </a:rPr>
              <a:t>Maintain </a:t>
            </a:r>
            <a:r>
              <a:rPr lang="en-ZA" sz="2800" dirty="0">
                <a:latin typeface="Arial" panose="020B0604020202020204" pitchFamily="34" charset="0"/>
                <a:ea typeface="Calibri" panose="020F0502020204030204" pitchFamily="34" charset="0"/>
                <a:cs typeface="Arial" panose="020B0604020202020204" pitchFamily="34" charset="0"/>
              </a:rPr>
              <a:t>employment equity plan (EEP)</a:t>
            </a:r>
          </a:p>
          <a:p>
            <a:pPr>
              <a:lnSpc>
                <a:spcPct val="107000"/>
              </a:lnSpc>
              <a:spcAft>
                <a:spcPts val="800"/>
              </a:spcAft>
            </a:pPr>
            <a:r>
              <a:rPr lang="en-ZA" sz="2800" dirty="0">
                <a:latin typeface="Arial" panose="020B0604020202020204" pitchFamily="34" charset="0"/>
                <a:ea typeface="Calibri" panose="020F0502020204030204" pitchFamily="34" charset="0"/>
                <a:cs typeface="Arial" panose="020B0604020202020204" pitchFamily="34" charset="0"/>
              </a:rPr>
              <a:t>Manage labour </a:t>
            </a:r>
            <a:r>
              <a:rPr lang="en-ZA" sz="2800" dirty="0" smtClean="0">
                <a:latin typeface="Arial" panose="020B0604020202020204" pitchFamily="34" charset="0"/>
                <a:ea typeface="Calibri" panose="020F0502020204030204" pitchFamily="34" charset="0"/>
                <a:cs typeface="Arial" panose="020B0604020202020204" pitchFamily="34" charset="0"/>
              </a:rPr>
              <a:t>relations and disciplinary </a:t>
            </a:r>
            <a:r>
              <a:rPr lang="en-ZA" sz="2800" dirty="0">
                <a:latin typeface="Arial" panose="020B0604020202020204" pitchFamily="34" charset="0"/>
                <a:ea typeface="Calibri" panose="020F0502020204030204" pitchFamily="34" charset="0"/>
                <a:cs typeface="Arial" panose="020B0604020202020204" pitchFamily="34" charset="0"/>
              </a:rPr>
              <a:t>p</a:t>
            </a:r>
            <a:r>
              <a:rPr lang="en-ZA" sz="2800" dirty="0" smtClean="0">
                <a:latin typeface="Arial" panose="020B0604020202020204" pitchFamily="34" charset="0"/>
                <a:ea typeface="Calibri" panose="020F0502020204030204" pitchFamily="34" charset="0"/>
                <a:cs typeface="Arial" panose="020B0604020202020204" pitchFamily="34" charset="0"/>
              </a:rPr>
              <a:t>rocedures  </a:t>
            </a:r>
            <a:endParaRPr lang="en-ZA" sz="2800" dirty="0">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ZA" sz="2800" dirty="0" smtClean="0">
                <a:latin typeface="Arial" panose="020B0604020202020204" pitchFamily="34" charset="0"/>
                <a:ea typeface="Calibri" panose="020F0502020204030204" pitchFamily="34" charset="0"/>
                <a:cs typeface="Arial" panose="020B0604020202020204" pitchFamily="34" charset="0"/>
              </a:rPr>
              <a:t>Leave Management</a:t>
            </a:r>
            <a:endParaRPr lang="en-ZA" sz="2800" dirty="0">
              <a:latin typeface="Arial" panose="020B0604020202020204" pitchFamily="34" charset="0"/>
              <a:ea typeface="Calibri" panose="020F0502020204030204" pitchFamily="34" charset="0"/>
              <a:cs typeface="Arial" panose="020B0604020202020204" pitchFamily="34" charset="0"/>
            </a:endParaRPr>
          </a:p>
          <a:p>
            <a:pPr marL="0" indent="0" algn="just">
              <a:buNone/>
            </a:pPr>
            <a:endParaRPr lang="en-GB" sz="2800" dirty="0">
              <a:solidFill>
                <a:schemeClr val="tx1"/>
              </a:solidFill>
            </a:endParaRPr>
          </a:p>
        </p:txBody>
      </p:sp>
      <p:sp>
        <p:nvSpPr>
          <p:cNvPr id="4" name="Slide Number Placeholder 3"/>
          <p:cNvSpPr>
            <a:spLocks noGrp="1"/>
          </p:cNvSpPr>
          <p:nvPr>
            <p:ph type="sldNum" sz="quarter" idx="2"/>
          </p:nvPr>
        </p:nvSpPr>
        <p:spPr/>
        <p:txBody>
          <a:bodyPr/>
          <a:lstStyle/>
          <a:p>
            <a:fld id="{86CB4B4D-7CA3-9044-876B-883B54F8677D}" type="slidenum">
              <a:rPr lang="en-ZA" smtClean="0"/>
              <a:pPr/>
              <a:t>28</a:t>
            </a:fld>
            <a:endParaRPr lang="en-ZA" dirty="0"/>
          </a:p>
        </p:txBody>
      </p:sp>
    </p:spTree>
    <p:extLst>
      <p:ext uri="{BB962C8B-B14F-4D97-AF65-F5344CB8AC3E}">
        <p14:creationId xmlns:p14="http://schemas.microsoft.com/office/powerpoint/2010/main" val="2762442055"/>
      </p:ext>
    </p:extLst>
  </p:cSld>
  <p:clrMapOvr>
    <a:masterClrMapping/>
  </p:clrMapOvr>
  <p:transition spd="med"/>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smtClean="0">
                <a:solidFill>
                  <a:srgbClr val="002060"/>
                </a:solidFill>
              </a:rPr>
              <a:t>Human </a:t>
            </a:r>
            <a:r>
              <a:rPr lang="en-GB" b="1" i="1" dirty="0">
                <a:solidFill>
                  <a:srgbClr val="002060"/>
                </a:solidFill>
              </a:rPr>
              <a:t>R</a:t>
            </a:r>
            <a:r>
              <a:rPr lang="en-GB" b="1" i="1" dirty="0" smtClean="0">
                <a:solidFill>
                  <a:srgbClr val="002060"/>
                </a:solidFill>
              </a:rPr>
              <a:t>esource </a:t>
            </a:r>
            <a:r>
              <a:rPr lang="en-GB" b="1" i="1" dirty="0">
                <a:solidFill>
                  <a:srgbClr val="002060"/>
                </a:solidFill>
              </a:rPr>
              <a:t>M</a:t>
            </a:r>
            <a:r>
              <a:rPr lang="en-GB" b="1" i="1" dirty="0" smtClean="0">
                <a:solidFill>
                  <a:srgbClr val="002060"/>
                </a:solidFill>
              </a:rPr>
              <a:t>anagement (continued)</a:t>
            </a:r>
            <a:endParaRPr lang="en-GB" b="1" i="1" dirty="0">
              <a:solidFill>
                <a:srgbClr val="002060"/>
              </a:solidFill>
            </a:endParaRPr>
          </a:p>
        </p:txBody>
      </p:sp>
      <p:sp>
        <p:nvSpPr>
          <p:cNvPr id="3" name="Content Placeholder 2"/>
          <p:cNvSpPr>
            <a:spLocks noGrp="1"/>
          </p:cNvSpPr>
          <p:nvPr>
            <p:ph type="body" idx="1"/>
          </p:nvPr>
        </p:nvSpPr>
        <p:spPr>
          <a:xfrm>
            <a:off x="224668" y="1556792"/>
            <a:ext cx="8229600" cy="4525963"/>
          </a:xfrm>
        </p:spPr>
        <p:txBody>
          <a:bodyPr>
            <a:normAutofit fontScale="92500" lnSpcReduction="10000"/>
          </a:bodyPr>
          <a:lstStyle/>
          <a:p>
            <a:pPr marL="0" indent="0">
              <a:lnSpc>
                <a:spcPct val="107000"/>
              </a:lnSpc>
              <a:spcAft>
                <a:spcPts val="800"/>
              </a:spcAft>
              <a:buNone/>
            </a:pPr>
            <a:r>
              <a:rPr lang="en-GB" sz="3000" b="1" dirty="0" smtClean="0">
                <a:ea typeface="Calibri" panose="020F0502020204030204" pitchFamily="34" charset="0"/>
                <a:cs typeface="Times New Roman" panose="02020603050405020304" pitchFamily="18" charset="0"/>
              </a:rPr>
              <a:t>Activities</a:t>
            </a:r>
            <a:endParaRPr lang="en-ZA" sz="3000" b="1" dirty="0" smtClean="0">
              <a:ea typeface="Calibri" panose="020F0502020204030204" pitchFamily="34" charset="0"/>
              <a:cs typeface="Times New Roman" panose="02020603050405020304" pitchFamily="18" charset="0"/>
            </a:endParaRPr>
          </a:p>
          <a:p>
            <a:pPr>
              <a:lnSpc>
                <a:spcPct val="107000"/>
              </a:lnSpc>
              <a:spcAft>
                <a:spcPts val="800"/>
              </a:spcAft>
            </a:pPr>
            <a:r>
              <a:rPr lang="en-ZA" sz="2600" dirty="0" smtClean="0">
                <a:latin typeface="+mj-lt"/>
                <a:ea typeface="Calibri" panose="020F0502020204030204" pitchFamily="34" charset="0"/>
                <a:cs typeface="Times New Roman" panose="02020603050405020304" pitchFamily="18" charset="0"/>
              </a:rPr>
              <a:t>Updated personnel </a:t>
            </a:r>
            <a:r>
              <a:rPr lang="en-ZA" sz="2600" dirty="0">
                <a:latin typeface="+mj-lt"/>
                <a:ea typeface="Calibri" panose="020F0502020204030204" pitchFamily="34" charset="0"/>
                <a:cs typeface="Times New Roman" panose="02020603050405020304" pitchFamily="18" charset="0"/>
              </a:rPr>
              <a:t>files: </a:t>
            </a:r>
          </a:p>
          <a:p>
            <a:pPr lvl="1">
              <a:lnSpc>
                <a:spcPct val="107000"/>
              </a:lnSpc>
              <a:spcAft>
                <a:spcPts val="800"/>
              </a:spcAft>
            </a:pPr>
            <a:r>
              <a:rPr lang="en-ZA" sz="2600" dirty="0" smtClean="0">
                <a:latin typeface="+mj-lt"/>
                <a:ea typeface="Calibri" panose="020F0502020204030204" pitchFamily="34" charset="0"/>
                <a:cs typeface="Times New Roman" panose="02020603050405020304" pitchFamily="18" charset="0"/>
              </a:rPr>
              <a:t>Oath </a:t>
            </a:r>
            <a:r>
              <a:rPr lang="en-ZA" sz="2600" dirty="0">
                <a:latin typeface="+mj-lt"/>
                <a:ea typeface="Calibri" panose="020F0502020204030204" pitchFamily="34" charset="0"/>
                <a:cs typeface="Times New Roman" panose="02020603050405020304" pitchFamily="18" charset="0"/>
              </a:rPr>
              <a:t>of </a:t>
            </a:r>
            <a:r>
              <a:rPr lang="en-ZA" sz="2600" dirty="0" smtClean="0">
                <a:latin typeface="+mj-lt"/>
                <a:ea typeface="Calibri" panose="020F0502020204030204" pitchFamily="34" charset="0"/>
                <a:cs typeface="Times New Roman" panose="02020603050405020304" pitchFamily="18" charset="0"/>
              </a:rPr>
              <a:t>secrecy </a:t>
            </a:r>
            <a:endParaRPr lang="en-ZA" sz="2600" dirty="0">
              <a:latin typeface="+mj-lt"/>
              <a:ea typeface="Calibri" panose="020F0502020204030204" pitchFamily="34" charset="0"/>
              <a:cs typeface="Times New Roman" panose="02020603050405020304" pitchFamily="18" charset="0"/>
            </a:endParaRPr>
          </a:p>
          <a:p>
            <a:pPr lvl="1">
              <a:lnSpc>
                <a:spcPct val="107000"/>
              </a:lnSpc>
              <a:spcAft>
                <a:spcPts val="800"/>
              </a:spcAft>
            </a:pPr>
            <a:r>
              <a:rPr lang="en-ZA" sz="2600" dirty="0" smtClean="0">
                <a:latin typeface="+mj-lt"/>
                <a:ea typeface="Calibri" panose="020F0502020204030204" pitchFamily="34" charset="0"/>
                <a:cs typeface="Times New Roman" panose="02020603050405020304" pitchFamily="18" charset="0"/>
              </a:rPr>
              <a:t>Job </a:t>
            </a:r>
            <a:r>
              <a:rPr lang="en-ZA" sz="2600" dirty="0">
                <a:latin typeface="+mj-lt"/>
                <a:ea typeface="Calibri" panose="020F0502020204030204" pitchFamily="34" charset="0"/>
                <a:cs typeface="Times New Roman" panose="02020603050405020304" pitchFamily="18" charset="0"/>
              </a:rPr>
              <a:t>description</a:t>
            </a:r>
          </a:p>
          <a:p>
            <a:pPr lvl="1">
              <a:lnSpc>
                <a:spcPct val="107000"/>
              </a:lnSpc>
              <a:spcAft>
                <a:spcPts val="800"/>
              </a:spcAft>
            </a:pPr>
            <a:r>
              <a:rPr lang="en-ZA" sz="2600" dirty="0" smtClean="0">
                <a:latin typeface="+mj-lt"/>
                <a:ea typeface="Calibri" panose="020F0502020204030204" pitchFamily="34" charset="0"/>
                <a:cs typeface="Times New Roman" panose="02020603050405020304" pitchFamily="18" charset="0"/>
              </a:rPr>
              <a:t>Code </a:t>
            </a:r>
            <a:r>
              <a:rPr lang="en-ZA" sz="2600" dirty="0">
                <a:latin typeface="+mj-lt"/>
                <a:ea typeface="Calibri" panose="020F0502020204030204" pitchFamily="34" charset="0"/>
                <a:cs typeface="Times New Roman" panose="02020603050405020304" pitchFamily="18" charset="0"/>
              </a:rPr>
              <a:t>of Conduct</a:t>
            </a:r>
          </a:p>
          <a:p>
            <a:pPr lvl="1">
              <a:lnSpc>
                <a:spcPct val="107000"/>
              </a:lnSpc>
              <a:spcAft>
                <a:spcPts val="800"/>
              </a:spcAft>
            </a:pPr>
            <a:r>
              <a:rPr lang="en-ZA" sz="2600" dirty="0" smtClean="0">
                <a:latin typeface="+mj-lt"/>
                <a:ea typeface="Calibri" panose="020F0502020204030204" pitchFamily="34" charset="0"/>
                <a:cs typeface="Times New Roman" panose="02020603050405020304" pitchFamily="18" charset="0"/>
              </a:rPr>
              <a:t>Performance </a:t>
            </a:r>
            <a:r>
              <a:rPr lang="en-ZA" sz="2600" dirty="0">
                <a:latin typeface="+mj-lt"/>
                <a:ea typeface="Calibri" panose="020F0502020204030204" pitchFamily="34" charset="0"/>
                <a:cs typeface="Times New Roman" panose="02020603050405020304" pitchFamily="18" charset="0"/>
              </a:rPr>
              <a:t>agreement </a:t>
            </a:r>
          </a:p>
          <a:p>
            <a:pPr>
              <a:lnSpc>
                <a:spcPct val="107000"/>
              </a:lnSpc>
              <a:spcAft>
                <a:spcPts val="800"/>
              </a:spcAft>
            </a:pPr>
            <a:r>
              <a:rPr lang="en-ZA" sz="2600" dirty="0" smtClean="0">
                <a:latin typeface="+mj-lt"/>
                <a:ea typeface="Calibri" panose="020F0502020204030204" pitchFamily="34" charset="0"/>
                <a:cs typeface="Times New Roman" panose="02020603050405020304" pitchFamily="18" charset="0"/>
              </a:rPr>
              <a:t>Identify </a:t>
            </a:r>
            <a:r>
              <a:rPr lang="en-ZA" sz="2600" dirty="0">
                <a:latin typeface="+mj-lt"/>
                <a:ea typeface="Calibri" panose="020F0502020204030204" pitchFamily="34" charset="0"/>
                <a:cs typeface="Times New Roman" panose="02020603050405020304" pitchFamily="18" charset="0"/>
              </a:rPr>
              <a:t>training and development of staff </a:t>
            </a:r>
          </a:p>
          <a:p>
            <a:pPr>
              <a:lnSpc>
                <a:spcPct val="107000"/>
              </a:lnSpc>
              <a:spcAft>
                <a:spcPts val="800"/>
              </a:spcAft>
            </a:pPr>
            <a:r>
              <a:rPr lang="en-ZA" sz="2600" dirty="0" smtClean="0">
                <a:latin typeface="+mj-lt"/>
                <a:ea typeface="Calibri" panose="020F0502020204030204" pitchFamily="34" charset="0"/>
                <a:cs typeface="Times New Roman" panose="02020603050405020304" pitchFamily="18" charset="0"/>
              </a:rPr>
              <a:t>Manage appointment </a:t>
            </a:r>
            <a:r>
              <a:rPr lang="en-ZA" sz="2600" dirty="0">
                <a:latin typeface="+mj-lt"/>
                <a:ea typeface="Calibri" panose="020F0502020204030204" pitchFamily="34" charset="0"/>
                <a:cs typeface="Times New Roman" panose="02020603050405020304" pitchFamily="18" charset="0"/>
              </a:rPr>
              <a:t>of ICCVs.</a:t>
            </a:r>
          </a:p>
          <a:p>
            <a:pPr marL="0" indent="0" algn="just">
              <a:buNone/>
            </a:pPr>
            <a:endParaRPr lang="en-GB" sz="2800" dirty="0">
              <a:solidFill>
                <a:schemeClr val="tx1"/>
              </a:solidFill>
            </a:endParaRPr>
          </a:p>
        </p:txBody>
      </p:sp>
      <p:sp>
        <p:nvSpPr>
          <p:cNvPr id="4" name="Slide Number Placeholder 3"/>
          <p:cNvSpPr>
            <a:spLocks noGrp="1"/>
          </p:cNvSpPr>
          <p:nvPr>
            <p:ph type="sldNum" sz="quarter" idx="2"/>
          </p:nvPr>
        </p:nvSpPr>
        <p:spPr/>
        <p:txBody>
          <a:bodyPr/>
          <a:lstStyle/>
          <a:p>
            <a:fld id="{86CB4B4D-7CA3-9044-876B-883B54F8677D}" type="slidenum">
              <a:rPr lang="en-ZA" smtClean="0"/>
              <a:pPr/>
              <a:t>29</a:t>
            </a:fld>
            <a:endParaRPr lang="en-ZA" dirty="0"/>
          </a:p>
        </p:txBody>
      </p:sp>
    </p:spTree>
    <p:extLst>
      <p:ext uri="{BB962C8B-B14F-4D97-AF65-F5344CB8AC3E}">
        <p14:creationId xmlns:p14="http://schemas.microsoft.com/office/powerpoint/2010/main" val="2458233468"/>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002060"/>
                </a:solidFill>
              </a:rPr>
              <a:t>PURPOSE</a:t>
            </a:r>
            <a:endParaRPr lang="en-US" sz="4000" b="1" dirty="0">
              <a:solidFill>
                <a:srgbClr val="002060"/>
              </a:solidFill>
            </a:endParaRPr>
          </a:p>
        </p:txBody>
      </p:sp>
      <p:sp>
        <p:nvSpPr>
          <p:cNvPr id="3" name="Text Placeholder 2"/>
          <p:cNvSpPr>
            <a:spLocks noGrp="1"/>
          </p:cNvSpPr>
          <p:nvPr>
            <p:ph type="body" idx="1"/>
          </p:nvPr>
        </p:nvSpPr>
        <p:spPr>
          <a:xfrm>
            <a:off x="611560" y="2492896"/>
            <a:ext cx="8229600" cy="4525963"/>
          </a:xfrm>
        </p:spPr>
        <p:txBody>
          <a:bodyPr>
            <a:normAutofit/>
          </a:bodyPr>
          <a:lstStyle/>
          <a:p>
            <a:pPr marL="0" lvl="0" indent="0">
              <a:buNone/>
            </a:pPr>
            <a:r>
              <a:rPr lang="en-GB" sz="2800" dirty="0" smtClean="0">
                <a:solidFill>
                  <a:prstClr val="black"/>
                </a:solidFill>
              </a:rPr>
              <a:t>To present the Operational </a:t>
            </a:r>
            <a:r>
              <a:rPr lang="en-GB" sz="2800" dirty="0">
                <a:solidFill>
                  <a:prstClr val="black"/>
                </a:solidFill>
              </a:rPr>
              <a:t>Plan, </a:t>
            </a:r>
            <a:r>
              <a:rPr lang="en-GB" sz="2800" dirty="0" smtClean="0">
                <a:solidFill>
                  <a:prstClr val="black"/>
                </a:solidFill>
              </a:rPr>
              <a:t>APP indicator </a:t>
            </a:r>
            <a:r>
              <a:rPr lang="en-GB" sz="2800" dirty="0">
                <a:solidFill>
                  <a:prstClr val="black"/>
                </a:solidFill>
              </a:rPr>
              <a:t>and Budget </a:t>
            </a:r>
            <a:r>
              <a:rPr lang="en-GB" sz="2800" dirty="0" smtClean="0">
                <a:solidFill>
                  <a:prstClr val="black"/>
                </a:solidFill>
              </a:rPr>
              <a:t>2020/21 for the </a:t>
            </a:r>
            <a:r>
              <a:rPr lang="en-GB" sz="2800" dirty="0">
                <a:solidFill>
                  <a:prstClr val="black"/>
                </a:solidFill>
              </a:rPr>
              <a:t>Judicial Inspectorate for </a:t>
            </a:r>
            <a:r>
              <a:rPr lang="en-GB" sz="2800" dirty="0" smtClean="0">
                <a:solidFill>
                  <a:prstClr val="black"/>
                </a:solidFill>
              </a:rPr>
              <a:t>Correctional Services to the Portfolio Committee on Justice &amp; Correctional Services.</a:t>
            </a:r>
            <a:endParaRPr lang="en-US" sz="2800" dirty="0"/>
          </a:p>
        </p:txBody>
      </p:sp>
      <p:sp>
        <p:nvSpPr>
          <p:cNvPr id="4" name="Slide Number Placeholder 3"/>
          <p:cNvSpPr>
            <a:spLocks noGrp="1"/>
          </p:cNvSpPr>
          <p:nvPr>
            <p:ph type="sldNum" sz="quarter" idx="2"/>
          </p:nvPr>
        </p:nvSpPr>
        <p:spPr/>
        <p:txBody>
          <a:bodyPr/>
          <a:lstStyle/>
          <a:p>
            <a:fld id="{86CB4B4D-7CA3-9044-876B-883B54F8677D}" type="slidenum">
              <a:rPr lang="en-US" smtClean="0"/>
              <a:pPr/>
              <a:t>3</a:t>
            </a:fld>
            <a:endParaRPr lang="en-US" dirty="0"/>
          </a:p>
        </p:txBody>
      </p:sp>
    </p:spTree>
    <p:extLst>
      <p:ext uri="{BB962C8B-B14F-4D97-AF65-F5344CB8AC3E}">
        <p14:creationId xmlns:p14="http://schemas.microsoft.com/office/powerpoint/2010/main" val="522311109"/>
      </p:ext>
    </p:extLst>
  </p:cSld>
  <p:clrMapOvr>
    <a:masterClrMapping/>
  </p:clrMapOvr>
  <p:transition spd="med"/>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24978"/>
            <a:ext cx="8229600" cy="1143001"/>
          </a:xfrm>
        </p:spPr>
        <p:txBody>
          <a:bodyPr>
            <a:normAutofit fontScale="90000"/>
          </a:bodyPr>
          <a:lstStyle/>
          <a:p>
            <a:r>
              <a:rPr lang="en-ZA" b="1" dirty="0" smtClean="0">
                <a:solidFill>
                  <a:srgbClr val="002060"/>
                </a:solidFill>
              </a:rPr>
              <a:t>Finance and Supply Chain Management</a:t>
            </a:r>
            <a:r>
              <a:rPr lang="en-GB" b="1" i="1" dirty="0" smtClean="0">
                <a:solidFill>
                  <a:srgbClr val="002060"/>
                </a:solidFill>
              </a:rPr>
              <a:t> </a:t>
            </a:r>
            <a:endParaRPr lang="en-GB" b="1" i="1" dirty="0">
              <a:solidFill>
                <a:srgbClr val="002060"/>
              </a:solidFill>
            </a:endParaRPr>
          </a:p>
        </p:txBody>
      </p:sp>
      <p:sp>
        <p:nvSpPr>
          <p:cNvPr id="3" name="Content Placeholder 2"/>
          <p:cNvSpPr>
            <a:spLocks noGrp="1"/>
          </p:cNvSpPr>
          <p:nvPr>
            <p:ph type="body" idx="1"/>
          </p:nvPr>
        </p:nvSpPr>
        <p:spPr>
          <a:xfrm>
            <a:off x="107504" y="1190816"/>
            <a:ext cx="8856984" cy="5262520"/>
          </a:xfrm>
        </p:spPr>
        <p:txBody>
          <a:bodyPr>
            <a:normAutofit/>
          </a:bodyPr>
          <a:lstStyle/>
          <a:p>
            <a:pPr marL="0" indent="0">
              <a:buNone/>
            </a:pPr>
            <a:r>
              <a:rPr lang="en-GB" sz="3000" b="1" dirty="0" smtClean="0"/>
              <a:t>Activities </a:t>
            </a:r>
          </a:p>
          <a:p>
            <a:r>
              <a:rPr lang="en-GB" sz="2400" dirty="0" smtClean="0"/>
              <a:t>Consolidated JICS budget completed </a:t>
            </a:r>
            <a:r>
              <a:rPr lang="en-GB" sz="2400" dirty="0"/>
              <a:t>by 31 Oct 2020. </a:t>
            </a:r>
          </a:p>
          <a:p>
            <a:r>
              <a:rPr lang="en-GB" sz="2400" dirty="0"/>
              <a:t>JICS monthly expenditure </a:t>
            </a:r>
            <a:r>
              <a:rPr lang="en-GB" sz="2400" dirty="0" smtClean="0"/>
              <a:t>in </a:t>
            </a:r>
            <a:r>
              <a:rPr lang="en-GB" sz="2400" dirty="0"/>
              <a:t>line with </a:t>
            </a:r>
            <a:r>
              <a:rPr lang="en-GB" sz="2400" dirty="0" smtClean="0"/>
              <a:t>monthly/annual </a:t>
            </a:r>
            <a:r>
              <a:rPr lang="en-GB" sz="2400" dirty="0"/>
              <a:t>projections.</a:t>
            </a:r>
          </a:p>
          <a:p>
            <a:r>
              <a:rPr lang="en-GB" sz="2400" dirty="0"/>
              <a:t>Limited </a:t>
            </a:r>
            <a:r>
              <a:rPr lang="en-GB" sz="2400" dirty="0" smtClean="0"/>
              <a:t>under-expenditure </a:t>
            </a:r>
            <a:r>
              <a:rPr lang="en-GB" sz="2400" dirty="0"/>
              <a:t>to a quarter </a:t>
            </a:r>
            <a:r>
              <a:rPr lang="en-GB" sz="2400" dirty="0" smtClean="0"/>
              <a:t>percent </a:t>
            </a:r>
            <a:r>
              <a:rPr lang="en-GB" sz="2400" dirty="0"/>
              <a:t>of voted funds. </a:t>
            </a:r>
          </a:p>
          <a:p>
            <a:r>
              <a:rPr lang="en-GB" sz="2400" dirty="0"/>
              <a:t>Request </a:t>
            </a:r>
            <a:r>
              <a:rPr lang="en-GB" sz="2400" dirty="0" smtClean="0"/>
              <a:t>budget </a:t>
            </a:r>
            <a:r>
              <a:rPr lang="en-GB" sz="2400" dirty="0"/>
              <a:t>inputs from all </a:t>
            </a:r>
            <a:r>
              <a:rPr lang="en-GB" sz="2400" dirty="0" smtClean="0"/>
              <a:t>directorates </a:t>
            </a:r>
            <a:r>
              <a:rPr lang="en-GB" sz="2400" dirty="0"/>
              <a:t>on or before 31 March </a:t>
            </a:r>
            <a:r>
              <a:rPr lang="en-GB" sz="2400" dirty="0" smtClean="0"/>
              <a:t>2021.</a:t>
            </a:r>
            <a:endParaRPr lang="en-GB" sz="2400" dirty="0"/>
          </a:p>
          <a:p>
            <a:r>
              <a:rPr lang="en-GB" sz="2400" dirty="0"/>
              <a:t>Compilation, approval and implementation acquisition plan.</a:t>
            </a:r>
          </a:p>
          <a:p>
            <a:r>
              <a:rPr lang="en-GB" sz="2400" dirty="0"/>
              <a:t>Quarterly and annual asset </a:t>
            </a:r>
            <a:r>
              <a:rPr lang="en-GB" sz="2400" dirty="0" smtClean="0"/>
              <a:t>verifications; recording </a:t>
            </a:r>
            <a:r>
              <a:rPr lang="en-GB" sz="2400" dirty="0"/>
              <a:t>and updating of </a:t>
            </a:r>
            <a:r>
              <a:rPr lang="en-GB" sz="2400" dirty="0" smtClean="0"/>
              <a:t>moveable </a:t>
            </a:r>
            <a:r>
              <a:rPr lang="en-GB" sz="2400" dirty="0"/>
              <a:t>asset register</a:t>
            </a:r>
            <a:r>
              <a:rPr lang="en-GB" sz="2400" dirty="0" smtClean="0"/>
              <a:t>.</a:t>
            </a:r>
            <a:endParaRPr lang="en-GB" sz="2400" dirty="0"/>
          </a:p>
        </p:txBody>
      </p:sp>
      <p:sp>
        <p:nvSpPr>
          <p:cNvPr id="4" name="Slide Number Placeholder 3"/>
          <p:cNvSpPr>
            <a:spLocks noGrp="1"/>
          </p:cNvSpPr>
          <p:nvPr>
            <p:ph type="sldNum" sz="quarter" idx="2"/>
          </p:nvPr>
        </p:nvSpPr>
        <p:spPr/>
        <p:txBody>
          <a:bodyPr/>
          <a:lstStyle/>
          <a:p>
            <a:fld id="{86CB4B4D-7CA3-9044-876B-883B54F8677D}" type="slidenum">
              <a:rPr lang="en-ZA" smtClean="0"/>
              <a:pPr/>
              <a:t>30</a:t>
            </a:fld>
            <a:endParaRPr lang="en-ZA" dirty="0"/>
          </a:p>
        </p:txBody>
      </p:sp>
    </p:spTree>
    <p:extLst>
      <p:ext uri="{BB962C8B-B14F-4D97-AF65-F5344CB8AC3E}">
        <p14:creationId xmlns:p14="http://schemas.microsoft.com/office/powerpoint/2010/main" val="3895901668"/>
      </p:ext>
    </p:extLst>
  </p:cSld>
  <p:clrMapOvr>
    <a:masterClrMapping/>
  </p:clrMapOvr>
  <p:transition spd="med"/>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24978"/>
            <a:ext cx="8229600" cy="1143001"/>
          </a:xfrm>
        </p:spPr>
        <p:txBody>
          <a:bodyPr>
            <a:normAutofit fontScale="90000"/>
          </a:bodyPr>
          <a:lstStyle/>
          <a:p>
            <a:r>
              <a:rPr lang="en-ZA" b="1" dirty="0" smtClean="0">
                <a:solidFill>
                  <a:srgbClr val="002060"/>
                </a:solidFill>
              </a:rPr>
              <a:t>Finance and Supply Chain Management</a:t>
            </a:r>
            <a:r>
              <a:rPr lang="en-GB" b="1" i="1" dirty="0" smtClean="0">
                <a:solidFill>
                  <a:srgbClr val="002060"/>
                </a:solidFill>
              </a:rPr>
              <a:t> (continued)</a:t>
            </a:r>
            <a:endParaRPr lang="en-GB" b="1" i="1" dirty="0">
              <a:solidFill>
                <a:srgbClr val="002060"/>
              </a:solidFill>
            </a:endParaRPr>
          </a:p>
        </p:txBody>
      </p:sp>
      <p:sp>
        <p:nvSpPr>
          <p:cNvPr id="3" name="Content Placeholder 2"/>
          <p:cNvSpPr>
            <a:spLocks noGrp="1"/>
          </p:cNvSpPr>
          <p:nvPr>
            <p:ph type="body" idx="1"/>
          </p:nvPr>
        </p:nvSpPr>
        <p:spPr>
          <a:xfrm>
            <a:off x="143509" y="1411013"/>
            <a:ext cx="8856984" cy="5262520"/>
          </a:xfrm>
        </p:spPr>
        <p:txBody>
          <a:bodyPr>
            <a:normAutofit/>
          </a:bodyPr>
          <a:lstStyle/>
          <a:p>
            <a:pPr marL="0" indent="0">
              <a:buNone/>
            </a:pPr>
            <a:r>
              <a:rPr lang="en-GB" sz="2800" b="1" dirty="0" smtClean="0"/>
              <a:t>Activities </a:t>
            </a:r>
          </a:p>
          <a:p>
            <a:r>
              <a:rPr lang="en-GB" sz="2400" dirty="0"/>
              <a:t>Monthly M&amp;E reports on accruals</a:t>
            </a:r>
          </a:p>
          <a:p>
            <a:r>
              <a:rPr lang="en-GB" sz="2400" dirty="0" smtClean="0"/>
              <a:t>Invoices received </a:t>
            </a:r>
            <a:r>
              <a:rPr lang="en-GB" sz="2400" dirty="0"/>
              <a:t>for all goods and services and </a:t>
            </a:r>
            <a:r>
              <a:rPr lang="en-GB" sz="2400" dirty="0" smtClean="0"/>
              <a:t>payments made within </a:t>
            </a:r>
            <a:r>
              <a:rPr lang="en-GB" sz="2400" dirty="0"/>
              <a:t>30 days</a:t>
            </a:r>
          </a:p>
          <a:p>
            <a:r>
              <a:rPr lang="en-GB" sz="2400" dirty="0"/>
              <a:t>Clearance of suspense accounts before month closure</a:t>
            </a:r>
          </a:p>
          <a:p>
            <a:r>
              <a:rPr lang="en-GB" sz="2400" dirty="0"/>
              <a:t>Coordinate, consolidate </a:t>
            </a:r>
            <a:r>
              <a:rPr lang="en-GB" sz="2400" dirty="0" smtClean="0"/>
              <a:t>reports </a:t>
            </a:r>
            <a:r>
              <a:rPr lang="en-GB" sz="2400" dirty="0"/>
              <a:t>on irregular, fruitless and wasteful expenditure</a:t>
            </a:r>
          </a:p>
          <a:p>
            <a:r>
              <a:rPr lang="en-GB" sz="2400" dirty="0"/>
              <a:t>Process S&amp;T </a:t>
            </a:r>
            <a:r>
              <a:rPr lang="en-GB" sz="2400" dirty="0" smtClean="0"/>
              <a:t>claims </a:t>
            </a:r>
            <a:r>
              <a:rPr lang="en-GB" sz="2400" dirty="0"/>
              <a:t>of JICS staff.</a:t>
            </a:r>
          </a:p>
          <a:p>
            <a:r>
              <a:rPr lang="en-GB" sz="2400" dirty="0"/>
              <a:t>Weekly checking &amp; signing of petty cash </a:t>
            </a:r>
            <a:r>
              <a:rPr lang="en-GB" sz="2400" dirty="0" smtClean="0"/>
              <a:t>book</a:t>
            </a:r>
          </a:p>
          <a:p>
            <a:r>
              <a:rPr lang="en-GB" sz="2400" dirty="0" smtClean="0"/>
              <a:t>Ensure No Audit Qualifications </a:t>
            </a:r>
          </a:p>
          <a:p>
            <a:endParaRPr lang="en-GB" sz="2400" dirty="0"/>
          </a:p>
        </p:txBody>
      </p:sp>
      <p:sp>
        <p:nvSpPr>
          <p:cNvPr id="4" name="Slide Number Placeholder 3"/>
          <p:cNvSpPr>
            <a:spLocks noGrp="1"/>
          </p:cNvSpPr>
          <p:nvPr>
            <p:ph type="sldNum" sz="quarter" idx="2"/>
          </p:nvPr>
        </p:nvSpPr>
        <p:spPr/>
        <p:txBody>
          <a:bodyPr/>
          <a:lstStyle/>
          <a:p>
            <a:fld id="{86CB4B4D-7CA3-9044-876B-883B54F8677D}" type="slidenum">
              <a:rPr lang="en-ZA" smtClean="0"/>
              <a:pPr/>
              <a:t>31</a:t>
            </a:fld>
            <a:endParaRPr lang="en-ZA" dirty="0"/>
          </a:p>
        </p:txBody>
      </p:sp>
    </p:spTree>
    <p:extLst>
      <p:ext uri="{BB962C8B-B14F-4D97-AF65-F5344CB8AC3E}">
        <p14:creationId xmlns:p14="http://schemas.microsoft.com/office/powerpoint/2010/main" val="1097616389"/>
      </p:ext>
    </p:extLst>
  </p:cSld>
  <p:clrMapOvr>
    <a:masterClrMapping/>
  </p:clrMapOvr>
  <p:transition spd="med"/>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5209" y="260648"/>
            <a:ext cx="8229600" cy="1143001"/>
          </a:xfrm>
        </p:spPr>
        <p:txBody>
          <a:bodyPr>
            <a:normAutofit fontScale="90000"/>
          </a:bodyPr>
          <a:lstStyle/>
          <a:p>
            <a:r>
              <a:rPr lang="en-GB" b="1" i="1" dirty="0" smtClean="0">
                <a:solidFill>
                  <a:srgbClr val="002060"/>
                </a:solidFill>
              </a:rPr>
              <a:t> </a:t>
            </a:r>
            <a:r>
              <a:rPr lang="en-ZA" b="1" dirty="0">
                <a:solidFill>
                  <a:srgbClr val="002060"/>
                </a:solidFill>
              </a:rPr>
              <a:t>2020/2021 </a:t>
            </a:r>
            <a:r>
              <a:rPr lang="en-ZA" b="1" dirty="0" smtClean="0">
                <a:solidFill>
                  <a:srgbClr val="002060"/>
                </a:solidFill>
              </a:rPr>
              <a:t>JICS Budget </a:t>
            </a:r>
            <a:r>
              <a:rPr lang="en-ZA" b="1" dirty="0">
                <a:solidFill>
                  <a:srgbClr val="002060"/>
                </a:solidFill>
              </a:rPr>
              <a:t>A</a:t>
            </a:r>
            <a:r>
              <a:rPr lang="en-ZA" b="1" dirty="0" smtClean="0">
                <a:solidFill>
                  <a:srgbClr val="002060"/>
                </a:solidFill>
              </a:rPr>
              <a:t>llocation </a:t>
            </a:r>
            <a:endParaRPr lang="en-GB" b="1" i="1" dirty="0">
              <a:solidFill>
                <a:srgbClr val="002060"/>
              </a:solidFill>
            </a:endParaRPr>
          </a:p>
        </p:txBody>
      </p:sp>
      <p:sp>
        <p:nvSpPr>
          <p:cNvPr id="3" name="Content Placeholder 2"/>
          <p:cNvSpPr>
            <a:spLocks noGrp="1"/>
          </p:cNvSpPr>
          <p:nvPr>
            <p:ph type="body" idx="1"/>
          </p:nvPr>
        </p:nvSpPr>
        <p:spPr/>
        <p:txBody>
          <a:bodyPr>
            <a:normAutofit/>
          </a:bodyPr>
          <a:lstStyle/>
          <a:p>
            <a:pPr marL="0" indent="0">
              <a:buNone/>
            </a:pPr>
            <a:r>
              <a:rPr lang="en-GB" sz="2400" dirty="0" smtClean="0">
                <a:solidFill>
                  <a:schemeClr val="tx1"/>
                </a:solidFill>
              </a:rPr>
              <a:t>JICS allocated budget </a:t>
            </a:r>
            <a:r>
              <a:rPr lang="en-GB" sz="2400" dirty="0">
                <a:solidFill>
                  <a:schemeClr val="tx1"/>
                </a:solidFill>
              </a:rPr>
              <a:t>for 2020/21 financial </a:t>
            </a:r>
            <a:r>
              <a:rPr lang="en-GB" sz="2400" dirty="0" smtClean="0">
                <a:solidFill>
                  <a:schemeClr val="tx1"/>
                </a:solidFill>
              </a:rPr>
              <a:t>year:</a:t>
            </a:r>
            <a:br>
              <a:rPr lang="en-GB" sz="2400" dirty="0" smtClean="0">
                <a:solidFill>
                  <a:schemeClr val="tx1"/>
                </a:solidFill>
              </a:rPr>
            </a:br>
            <a:r>
              <a:rPr lang="en-GB" sz="2400" dirty="0" smtClean="0">
                <a:solidFill>
                  <a:schemeClr val="tx1"/>
                </a:solidFill>
              </a:rPr>
              <a:t>R81 493 00.00</a:t>
            </a:r>
            <a:endParaRPr lang="en-GB" sz="2400" dirty="0">
              <a:solidFill>
                <a:schemeClr val="tx1"/>
              </a:solidFill>
            </a:endParaRPr>
          </a:p>
          <a:p>
            <a:pPr algn="just"/>
            <a:endParaRPr lang="en-ZA" sz="2800" dirty="0" smtClean="0">
              <a:solidFill>
                <a:schemeClr val="tx1"/>
              </a:solidFill>
            </a:endParaRPr>
          </a:p>
        </p:txBody>
      </p:sp>
      <p:sp>
        <p:nvSpPr>
          <p:cNvPr id="4" name="Slide Number Placeholder 3"/>
          <p:cNvSpPr>
            <a:spLocks noGrp="1"/>
          </p:cNvSpPr>
          <p:nvPr>
            <p:ph type="sldNum" sz="quarter" idx="2"/>
          </p:nvPr>
        </p:nvSpPr>
        <p:spPr/>
        <p:txBody>
          <a:bodyPr/>
          <a:lstStyle/>
          <a:p>
            <a:fld id="{86CB4B4D-7CA3-9044-876B-883B54F8677D}" type="slidenum">
              <a:rPr lang="en-ZA" smtClean="0"/>
              <a:pPr/>
              <a:t>32</a:t>
            </a:fld>
            <a:endParaRPr lang="en-ZA" dirty="0"/>
          </a:p>
        </p:txBody>
      </p:sp>
      <p:graphicFrame>
        <p:nvGraphicFramePr>
          <p:cNvPr id="5" name="Table 4"/>
          <p:cNvGraphicFramePr>
            <a:graphicFrameLocks noGrp="1"/>
          </p:cNvGraphicFramePr>
          <p:nvPr>
            <p:extLst>
              <p:ext uri="{D42A27DB-BD31-4B8C-83A1-F6EECF244321}">
                <p14:modId xmlns:p14="http://schemas.microsoft.com/office/powerpoint/2010/main" val="4260279360"/>
              </p:ext>
            </p:extLst>
          </p:nvPr>
        </p:nvGraphicFramePr>
        <p:xfrm>
          <a:off x="539552" y="2804707"/>
          <a:ext cx="7776864" cy="3413535"/>
        </p:xfrm>
        <a:graphic>
          <a:graphicData uri="http://schemas.openxmlformats.org/drawingml/2006/table">
            <a:tbl>
              <a:tblPr firstRow="1" firstCol="1" bandRow="1"/>
              <a:tblGrid>
                <a:gridCol w="4256424">
                  <a:extLst>
                    <a:ext uri="{9D8B030D-6E8A-4147-A177-3AD203B41FA5}">
                      <a16:colId xmlns:a16="http://schemas.microsoft.com/office/drawing/2014/main" val="20000"/>
                    </a:ext>
                  </a:extLst>
                </a:gridCol>
                <a:gridCol w="3520440">
                  <a:extLst>
                    <a:ext uri="{9D8B030D-6E8A-4147-A177-3AD203B41FA5}">
                      <a16:colId xmlns:a16="http://schemas.microsoft.com/office/drawing/2014/main" val="20001"/>
                    </a:ext>
                  </a:extLst>
                </a:gridCol>
              </a:tblGrid>
              <a:tr h="1073090">
                <a:tc>
                  <a:txBody>
                    <a:bodyPr/>
                    <a:lstStyle/>
                    <a:p>
                      <a:pPr algn="l">
                        <a:lnSpc>
                          <a:spcPct val="115000"/>
                        </a:lnSpc>
                        <a:spcAft>
                          <a:spcPts val="0"/>
                        </a:spcAft>
                      </a:pPr>
                      <a:r>
                        <a:rPr lang="en-ZA" sz="2000" b="1" dirty="0">
                          <a:solidFill>
                            <a:srgbClr val="000000"/>
                          </a:solidFill>
                          <a:effectLst/>
                          <a:latin typeface="Arial Nova Cond Light"/>
                          <a:ea typeface="Times New Roman" panose="02020603050405020304" pitchFamily="18" charset="0"/>
                          <a:cs typeface="Calibri" panose="020F0502020204030204" pitchFamily="34" charset="0"/>
                        </a:rPr>
                        <a:t>SCOA ITEMS</a:t>
                      </a:r>
                      <a:endParaRPr lang="en-Z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nSpc>
                          <a:spcPct val="115000"/>
                        </a:lnSpc>
                        <a:spcAft>
                          <a:spcPts val="0"/>
                        </a:spcAft>
                      </a:pPr>
                      <a:r>
                        <a:rPr lang="en-ZA" sz="2000" b="1" dirty="0">
                          <a:solidFill>
                            <a:srgbClr val="000000"/>
                          </a:solidFill>
                          <a:effectLst/>
                          <a:latin typeface="Arial Nova Cond Light"/>
                          <a:ea typeface="Times New Roman" panose="02020603050405020304" pitchFamily="18" charset="0"/>
                          <a:cs typeface="Calibri" panose="020F0502020204030204" pitchFamily="34" charset="0"/>
                        </a:rPr>
                        <a:t>ALLOCATION FOR 2020/2021</a:t>
                      </a:r>
                      <a:endParaRPr lang="en-Z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extLst>
                  <a:ext uri="{0D108BD9-81ED-4DB2-BD59-A6C34878D82A}">
                    <a16:rowId xmlns:a16="http://schemas.microsoft.com/office/drawing/2014/main" val="10000"/>
                  </a:ext>
                </a:extLst>
              </a:tr>
              <a:tr h="468089">
                <a:tc>
                  <a:txBody>
                    <a:bodyPr/>
                    <a:lstStyle/>
                    <a:p>
                      <a:pPr algn="l">
                        <a:lnSpc>
                          <a:spcPct val="115000"/>
                        </a:lnSpc>
                        <a:spcAft>
                          <a:spcPts val="0"/>
                        </a:spcAft>
                      </a:pPr>
                      <a:r>
                        <a:rPr lang="en-ZA" sz="2000" dirty="0">
                          <a:solidFill>
                            <a:srgbClr val="000000"/>
                          </a:solidFill>
                          <a:effectLst/>
                          <a:latin typeface="Arial Nova Cond Light"/>
                          <a:ea typeface="Times New Roman" panose="02020603050405020304" pitchFamily="18" charset="0"/>
                          <a:cs typeface="Calibri" panose="020F0502020204030204" pitchFamily="34" charset="0"/>
                        </a:rPr>
                        <a:t>Compensation of Employees</a:t>
                      </a:r>
                      <a:endParaRPr lang="en-Z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ZA" sz="2000" dirty="0">
                          <a:solidFill>
                            <a:srgbClr val="000000"/>
                          </a:solidFill>
                          <a:effectLst/>
                          <a:latin typeface="Arial Nova Cond Light"/>
                          <a:ea typeface="Times New Roman" panose="02020603050405020304" pitchFamily="18" charset="0"/>
                          <a:cs typeface="Calibri" panose="020F0502020204030204" pitchFamily="34" charset="0"/>
                        </a:rPr>
                        <a:t>R71 521 000</a:t>
                      </a:r>
                      <a:endParaRPr lang="en-Z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68089">
                <a:tc>
                  <a:txBody>
                    <a:bodyPr/>
                    <a:lstStyle/>
                    <a:p>
                      <a:pPr algn="l">
                        <a:lnSpc>
                          <a:spcPct val="115000"/>
                        </a:lnSpc>
                        <a:spcAft>
                          <a:spcPts val="0"/>
                        </a:spcAft>
                      </a:pPr>
                      <a:r>
                        <a:rPr lang="en-ZA" sz="2000" dirty="0">
                          <a:solidFill>
                            <a:srgbClr val="000000"/>
                          </a:solidFill>
                          <a:effectLst/>
                          <a:latin typeface="Arial Nova Cond Light"/>
                          <a:ea typeface="Times New Roman" panose="02020603050405020304" pitchFamily="18" charset="0"/>
                          <a:cs typeface="Calibri" panose="020F0502020204030204" pitchFamily="34" charset="0"/>
                        </a:rPr>
                        <a:t>Goods and Services</a:t>
                      </a:r>
                      <a:endParaRPr lang="en-Z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ZA" sz="2000" dirty="0">
                          <a:solidFill>
                            <a:srgbClr val="000000"/>
                          </a:solidFill>
                          <a:effectLst/>
                          <a:latin typeface="Arial Nova Cond Light"/>
                          <a:ea typeface="Times New Roman" panose="02020603050405020304" pitchFamily="18" charset="0"/>
                          <a:cs typeface="Calibri" panose="020F0502020204030204" pitchFamily="34" charset="0"/>
                        </a:rPr>
                        <a:t>R9 782 000</a:t>
                      </a:r>
                      <a:endParaRPr lang="en-Z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68089">
                <a:tc>
                  <a:txBody>
                    <a:bodyPr/>
                    <a:lstStyle/>
                    <a:p>
                      <a:pPr algn="l">
                        <a:lnSpc>
                          <a:spcPct val="115000"/>
                        </a:lnSpc>
                        <a:spcAft>
                          <a:spcPts val="0"/>
                        </a:spcAft>
                      </a:pPr>
                      <a:r>
                        <a:rPr lang="en-ZA" sz="2000" dirty="0">
                          <a:solidFill>
                            <a:srgbClr val="000000"/>
                          </a:solidFill>
                          <a:effectLst/>
                          <a:latin typeface="Arial Nova Cond Light"/>
                          <a:ea typeface="Times New Roman" panose="02020603050405020304" pitchFamily="18" charset="0"/>
                          <a:cs typeface="Calibri" panose="020F0502020204030204" pitchFamily="34" charset="0"/>
                        </a:rPr>
                        <a:t>Transfers and Subsidies</a:t>
                      </a:r>
                      <a:endParaRPr lang="en-Z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ZA" sz="2000" dirty="0">
                          <a:solidFill>
                            <a:srgbClr val="000000"/>
                          </a:solidFill>
                          <a:effectLst/>
                          <a:latin typeface="Arial Nova Cond Light"/>
                          <a:ea typeface="Times New Roman" panose="02020603050405020304" pitchFamily="18" charset="0"/>
                          <a:cs typeface="Calibri" panose="020F0502020204030204" pitchFamily="34" charset="0"/>
                        </a:rPr>
                        <a:t>R15 000</a:t>
                      </a:r>
                      <a:endParaRPr lang="en-Z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68089">
                <a:tc>
                  <a:txBody>
                    <a:bodyPr/>
                    <a:lstStyle/>
                    <a:p>
                      <a:pPr algn="l">
                        <a:lnSpc>
                          <a:spcPct val="115000"/>
                        </a:lnSpc>
                        <a:spcAft>
                          <a:spcPts val="0"/>
                        </a:spcAft>
                      </a:pPr>
                      <a:r>
                        <a:rPr lang="en-ZA" sz="2000" dirty="0">
                          <a:solidFill>
                            <a:srgbClr val="000000"/>
                          </a:solidFill>
                          <a:effectLst/>
                          <a:latin typeface="Arial Nova Cond Light"/>
                          <a:ea typeface="Times New Roman" panose="02020603050405020304" pitchFamily="18" charset="0"/>
                          <a:cs typeface="Calibri" panose="020F0502020204030204" pitchFamily="34" charset="0"/>
                        </a:rPr>
                        <a:t>Payments of Capital Assets</a:t>
                      </a:r>
                      <a:endParaRPr lang="en-Z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ZA" sz="2000" dirty="0">
                          <a:solidFill>
                            <a:srgbClr val="000000"/>
                          </a:solidFill>
                          <a:effectLst/>
                          <a:latin typeface="Arial Nova Cond Light"/>
                          <a:ea typeface="Times New Roman" panose="02020603050405020304" pitchFamily="18" charset="0"/>
                          <a:cs typeface="Calibri" panose="020F0502020204030204" pitchFamily="34" charset="0"/>
                        </a:rPr>
                        <a:t>R175 000</a:t>
                      </a:r>
                      <a:endParaRPr lang="en-Z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68089">
                <a:tc>
                  <a:txBody>
                    <a:bodyPr/>
                    <a:lstStyle/>
                    <a:p>
                      <a:pPr>
                        <a:lnSpc>
                          <a:spcPct val="115000"/>
                        </a:lnSpc>
                        <a:spcAft>
                          <a:spcPts val="0"/>
                        </a:spcAft>
                      </a:pPr>
                      <a:r>
                        <a:rPr lang="en-ZA" sz="2000" b="1" dirty="0">
                          <a:solidFill>
                            <a:srgbClr val="000000"/>
                          </a:solidFill>
                          <a:effectLst/>
                          <a:latin typeface="Arial Nova Cond Light"/>
                          <a:ea typeface="Times New Roman" panose="02020603050405020304" pitchFamily="18" charset="0"/>
                          <a:cs typeface="Calibri" panose="020F0502020204030204" pitchFamily="34" charset="0"/>
                        </a:rPr>
                        <a:t>Total Expenditure</a:t>
                      </a:r>
                      <a:endParaRPr lang="en-Z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ZA" sz="2000" b="1" dirty="0">
                          <a:solidFill>
                            <a:srgbClr val="000000"/>
                          </a:solidFill>
                          <a:effectLst/>
                          <a:latin typeface="Arial Nova Cond Light"/>
                          <a:ea typeface="Times New Roman" panose="02020603050405020304" pitchFamily="18" charset="0"/>
                          <a:cs typeface="Calibri" panose="020F0502020204030204" pitchFamily="34" charset="0"/>
                        </a:rPr>
                        <a:t>R81 493 000</a:t>
                      </a:r>
                      <a:endParaRPr lang="en-Z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881633772"/>
      </p:ext>
    </p:extLst>
  </p:cSld>
  <p:clrMapOvr>
    <a:masterClrMapping/>
  </p:clrMapOvr>
  <p:transition spd="med"/>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smtClean="0">
                <a:solidFill>
                  <a:srgbClr val="002060"/>
                </a:solidFill>
              </a:rPr>
              <a:t>Budget allocation in percentages </a:t>
            </a:r>
            <a:endParaRPr lang="en-GB" b="1" i="1" dirty="0">
              <a:solidFill>
                <a:srgbClr val="002060"/>
              </a:solidFill>
            </a:endParaRPr>
          </a:p>
        </p:txBody>
      </p:sp>
      <p:sp>
        <p:nvSpPr>
          <p:cNvPr id="3" name="Content Placeholder 2"/>
          <p:cNvSpPr>
            <a:spLocks noGrp="1"/>
          </p:cNvSpPr>
          <p:nvPr>
            <p:ph type="body" idx="1"/>
          </p:nvPr>
        </p:nvSpPr>
        <p:spPr/>
        <p:txBody>
          <a:bodyPr>
            <a:normAutofit/>
          </a:bodyPr>
          <a:lstStyle/>
          <a:p>
            <a:r>
              <a:rPr lang="en-ZA" sz="2400" dirty="0" smtClean="0"/>
              <a:t>87.8% </a:t>
            </a:r>
            <a:r>
              <a:rPr lang="en-ZA" sz="2400" dirty="0"/>
              <a:t>allocated to </a:t>
            </a:r>
            <a:r>
              <a:rPr lang="en-ZA" sz="2400" dirty="0" smtClean="0"/>
              <a:t>compensation </a:t>
            </a:r>
            <a:r>
              <a:rPr lang="en-ZA" sz="2400" dirty="0"/>
              <a:t>of </a:t>
            </a:r>
            <a:r>
              <a:rPr lang="en-ZA" sz="2400" dirty="0" smtClean="0"/>
              <a:t>employees</a:t>
            </a:r>
            <a:endParaRPr lang="en-ZA" sz="2400" dirty="0"/>
          </a:p>
          <a:p>
            <a:r>
              <a:rPr lang="en-ZA" sz="2400" dirty="0"/>
              <a:t>12.00% allocated to </a:t>
            </a:r>
            <a:r>
              <a:rPr lang="en-ZA" sz="2400" dirty="0" smtClean="0"/>
              <a:t>goods </a:t>
            </a:r>
            <a:r>
              <a:rPr lang="en-ZA" sz="2400" dirty="0"/>
              <a:t>and </a:t>
            </a:r>
            <a:r>
              <a:rPr lang="en-ZA" sz="2400" dirty="0" smtClean="0"/>
              <a:t>services</a:t>
            </a:r>
            <a:endParaRPr lang="en-ZA" sz="2400" dirty="0"/>
          </a:p>
          <a:p>
            <a:r>
              <a:rPr lang="en-ZA" sz="2400" dirty="0"/>
              <a:t>0.02% allocated to </a:t>
            </a:r>
            <a:r>
              <a:rPr lang="en-ZA" sz="2400" dirty="0" smtClean="0"/>
              <a:t>transfers </a:t>
            </a:r>
            <a:r>
              <a:rPr lang="en-ZA" sz="2400" dirty="0"/>
              <a:t>and </a:t>
            </a:r>
            <a:r>
              <a:rPr lang="en-ZA" sz="2400" dirty="0" smtClean="0"/>
              <a:t>subsidies</a:t>
            </a:r>
            <a:endParaRPr lang="en-ZA" sz="2400" dirty="0"/>
          </a:p>
          <a:p>
            <a:r>
              <a:rPr lang="en-ZA" sz="2400" dirty="0"/>
              <a:t>0.21% allocated to </a:t>
            </a:r>
            <a:r>
              <a:rPr lang="en-ZA" sz="2400" dirty="0" smtClean="0"/>
              <a:t>payment </a:t>
            </a:r>
            <a:r>
              <a:rPr lang="en-ZA" sz="2400" dirty="0"/>
              <a:t>of </a:t>
            </a:r>
            <a:r>
              <a:rPr lang="en-ZA" sz="2400" dirty="0" smtClean="0"/>
              <a:t>capital </a:t>
            </a:r>
            <a:r>
              <a:rPr lang="en-ZA" sz="2400" dirty="0"/>
              <a:t>a</a:t>
            </a:r>
            <a:r>
              <a:rPr lang="en-ZA" sz="2400" dirty="0" smtClean="0"/>
              <a:t>ssets</a:t>
            </a:r>
            <a:endParaRPr lang="en-ZA" sz="2400" dirty="0"/>
          </a:p>
          <a:p>
            <a:pPr marL="0" indent="0">
              <a:buNone/>
            </a:pPr>
            <a:endParaRPr lang="en-ZA" sz="2800" b="1" dirty="0" smtClean="0"/>
          </a:p>
          <a:p>
            <a:pPr marL="0" indent="0">
              <a:buNone/>
            </a:pPr>
            <a:r>
              <a:rPr lang="en-ZA" sz="2800" b="1" dirty="0" smtClean="0">
                <a:solidFill>
                  <a:srgbClr val="002060"/>
                </a:solidFill>
              </a:rPr>
              <a:t>JICS budget allocation for financial year 2020/2021 </a:t>
            </a:r>
            <a:r>
              <a:rPr lang="en-ZA" sz="2800" b="1" dirty="0">
                <a:solidFill>
                  <a:srgbClr val="002060"/>
                </a:solidFill>
              </a:rPr>
              <a:t>increased by R4 249 000 (5.5%)</a:t>
            </a:r>
            <a:endParaRPr lang="en-ZA" sz="2800" dirty="0">
              <a:solidFill>
                <a:srgbClr val="002060"/>
              </a:solidFill>
            </a:endParaRPr>
          </a:p>
        </p:txBody>
      </p:sp>
      <p:sp>
        <p:nvSpPr>
          <p:cNvPr id="4" name="Slide Number Placeholder 3"/>
          <p:cNvSpPr>
            <a:spLocks noGrp="1"/>
          </p:cNvSpPr>
          <p:nvPr>
            <p:ph type="sldNum" sz="quarter" idx="2"/>
          </p:nvPr>
        </p:nvSpPr>
        <p:spPr/>
        <p:txBody>
          <a:bodyPr/>
          <a:lstStyle/>
          <a:p>
            <a:fld id="{86CB4B4D-7CA3-9044-876B-883B54F8677D}" type="slidenum">
              <a:rPr lang="en-ZA" smtClean="0"/>
              <a:pPr/>
              <a:t>33</a:t>
            </a:fld>
            <a:endParaRPr lang="en-ZA" dirty="0"/>
          </a:p>
        </p:txBody>
      </p:sp>
    </p:spTree>
    <p:extLst>
      <p:ext uri="{BB962C8B-B14F-4D97-AF65-F5344CB8AC3E}">
        <p14:creationId xmlns:p14="http://schemas.microsoft.com/office/powerpoint/2010/main" val="3295483318"/>
      </p:ext>
    </p:extLst>
  </p:cSld>
  <p:clrMapOvr>
    <a:masterClrMapping/>
  </p:clrMapOvr>
  <p:transition spd="med"/>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9171" y="88586"/>
            <a:ext cx="8229600" cy="1143001"/>
          </a:xfrm>
        </p:spPr>
        <p:txBody>
          <a:bodyPr>
            <a:normAutofit/>
          </a:bodyPr>
          <a:lstStyle/>
          <a:p>
            <a:r>
              <a:rPr lang="en-GB" sz="4000" b="1" i="1" dirty="0" smtClean="0">
                <a:solidFill>
                  <a:srgbClr val="002060"/>
                </a:solidFill>
              </a:rPr>
              <a:t>JICS adjusted budget allocation</a:t>
            </a:r>
            <a:endParaRPr lang="en-ZA" sz="4000" b="1" i="1" dirty="0"/>
          </a:p>
        </p:txBody>
      </p:sp>
      <p:sp>
        <p:nvSpPr>
          <p:cNvPr id="3" name="Text Placeholder 2"/>
          <p:cNvSpPr>
            <a:spLocks noGrp="1"/>
          </p:cNvSpPr>
          <p:nvPr>
            <p:ph type="body" idx="1"/>
          </p:nvPr>
        </p:nvSpPr>
        <p:spPr>
          <a:xfrm>
            <a:off x="325209" y="1104558"/>
            <a:ext cx="8229600" cy="5568975"/>
          </a:xfrm>
        </p:spPr>
        <p:txBody>
          <a:bodyPr>
            <a:normAutofit fontScale="92500"/>
          </a:bodyPr>
          <a:lstStyle/>
          <a:p>
            <a:pPr algn="just"/>
            <a:r>
              <a:rPr lang="en-ZA" sz="2400" dirty="0" smtClean="0"/>
              <a:t>The JICS 2020/2021 Budget Allocation adjusted through fund shift as a result of COVID-19.</a:t>
            </a:r>
          </a:p>
          <a:p>
            <a:pPr algn="just"/>
            <a:r>
              <a:rPr lang="en-ZA" sz="2400" dirty="0" smtClean="0"/>
              <a:t>An amount of R 1 513 000.00 sourced through savings from the original allocations, reprioritized for COVID-19 expenditure.</a:t>
            </a:r>
          </a:p>
          <a:p>
            <a:pPr algn="just"/>
            <a:r>
              <a:rPr lang="en-ZA" sz="2400" dirty="0" smtClean="0"/>
              <a:t>Reprioritized funding will cater for the below line items:</a:t>
            </a:r>
          </a:p>
          <a:p>
            <a:pPr marL="0" indent="0" algn="just">
              <a:buNone/>
            </a:pPr>
            <a:r>
              <a:rPr lang="en-ZA" sz="2400" dirty="0" smtClean="0"/>
              <a:t>     - Procurement of Personal Protective Equipment</a:t>
            </a:r>
          </a:p>
          <a:p>
            <a:pPr marL="0" indent="0" algn="just">
              <a:buNone/>
            </a:pPr>
            <a:r>
              <a:rPr lang="en-ZA" sz="2400" dirty="0" smtClean="0"/>
              <a:t>     - Data connectivity to enable officials to work offsite.</a:t>
            </a:r>
          </a:p>
          <a:p>
            <a:pPr algn="just"/>
            <a:r>
              <a:rPr lang="en-ZA" sz="2400" dirty="0" smtClean="0"/>
              <a:t>Minor assets and Consultancy &amp; Advisory funding shifted for COVID-19 items, sourced from JICS Baseline for financial year 2020/2021.</a:t>
            </a:r>
          </a:p>
          <a:p>
            <a:pPr algn="just"/>
            <a:r>
              <a:rPr lang="en-ZA" sz="2400" dirty="0" smtClean="0"/>
              <a:t>JICS COVID-19 expenditure was at R126 432.15 by end of April 2020. </a:t>
            </a:r>
          </a:p>
          <a:p>
            <a:pPr algn="just"/>
            <a:r>
              <a:rPr lang="en-ZA" sz="2400" dirty="0" smtClean="0"/>
              <a:t>JICS awaits further guidance and directives from National Treasury/DCS - CFO.</a:t>
            </a:r>
            <a:endParaRPr lang="en-ZA" sz="2400" dirty="0"/>
          </a:p>
        </p:txBody>
      </p:sp>
      <p:sp>
        <p:nvSpPr>
          <p:cNvPr id="4" name="Slide Number Placeholder 3"/>
          <p:cNvSpPr>
            <a:spLocks noGrp="1"/>
          </p:cNvSpPr>
          <p:nvPr>
            <p:ph type="sldNum" sz="quarter" idx="2"/>
          </p:nvPr>
        </p:nvSpPr>
        <p:spPr/>
        <p:txBody>
          <a:bodyPr/>
          <a:lstStyle/>
          <a:p>
            <a:fld id="{86CB4B4D-7CA3-9044-876B-883B54F8677D}" type="slidenum">
              <a:rPr lang="en-ZA" smtClean="0"/>
              <a:pPr/>
              <a:t>34</a:t>
            </a:fld>
            <a:endParaRPr lang="en-ZA" dirty="0"/>
          </a:p>
        </p:txBody>
      </p:sp>
    </p:spTree>
    <p:extLst>
      <p:ext uri="{BB962C8B-B14F-4D97-AF65-F5344CB8AC3E}">
        <p14:creationId xmlns:p14="http://schemas.microsoft.com/office/powerpoint/2010/main" val="782099665"/>
      </p:ext>
    </p:extLst>
  </p:cSld>
  <p:clrMapOvr>
    <a:masterClrMapping/>
  </p:clrMapOvr>
  <p:transition spd="med"/>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smtClean="0">
                <a:solidFill>
                  <a:srgbClr val="002060"/>
                </a:solidFill>
              </a:rPr>
              <a:t>Procurement of JICS PPE’s</a:t>
            </a:r>
            <a:br>
              <a:rPr lang="en-GB" b="1" i="1" dirty="0" smtClean="0">
                <a:solidFill>
                  <a:srgbClr val="002060"/>
                </a:solidFill>
              </a:rPr>
            </a:br>
            <a:r>
              <a:rPr lang="en-GB" b="1" i="1" dirty="0" smtClean="0">
                <a:solidFill>
                  <a:srgbClr val="002060"/>
                </a:solidFill>
              </a:rPr>
              <a:t>COVID-19</a:t>
            </a:r>
            <a:endParaRPr lang="en-ZA" dirty="0"/>
          </a:p>
        </p:txBody>
      </p:sp>
      <p:sp>
        <p:nvSpPr>
          <p:cNvPr id="3" name="Text Placeholder 2"/>
          <p:cNvSpPr>
            <a:spLocks noGrp="1"/>
          </p:cNvSpPr>
          <p:nvPr>
            <p:ph type="body" idx="1"/>
          </p:nvPr>
        </p:nvSpPr>
        <p:spPr>
          <a:xfrm>
            <a:off x="325209" y="1417639"/>
            <a:ext cx="8229600" cy="4986653"/>
          </a:xfrm>
        </p:spPr>
        <p:txBody>
          <a:bodyPr>
            <a:normAutofit/>
          </a:bodyPr>
          <a:lstStyle/>
          <a:p>
            <a:r>
              <a:rPr lang="en-ZA" sz="2400" dirty="0" smtClean="0"/>
              <a:t>JICS has procured necessary Personal Protective Equipment for JICS employees, stakeholders and visitors occupying or visiting JICS offices as at 19 May 2020:</a:t>
            </a:r>
          </a:p>
          <a:p>
            <a:endParaRPr lang="en-ZA" sz="2400" dirty="0"/>
          </a:p>
        </p:txBody>
      </p:sp>
      <p:sp>
        <p:nvSpPr>
          <p:cNvPr id="4" name="Slide Number Placeholder 3"/>
          <p:cNvSpPr>
            <a:spLocks noGrp="1"/>
          </p:cNvSpPr>
          <p:nvPr>
            <p:ph type="sldNum" sz="quarter" idx="2"/>
          </p:nvPr>
        </p:nvSpPr>
        <p:spPr/>
        <p:txBody>
          <a:bodyPr/>
          <a:lstStyle/>
          <a:p>
            <a:fld id="{86CB4B4D-7CA3-9044-876B-883B54F8677D}" type="slidenum">
              <a:rPr lang="en-ZA" smtClean="0"/>
              <a:pPr/>
              <a:t>35</a:t>
            </a:fld>
            <a:endParaRPr lang="en-ZA" dirty="0"/>
          </a:p>
        </p:txBody>
      </p:sp>
      <p:graphicFrame>
        <p:nvGraphicFramePr>
          <p:cNvPr id="5" name="Table 4"/>
          <p:cNvGraphicFramePr>
            <a:graphicFrameLocks noGrp="1"/>
          </p:cNvGraphicFramePr>
          <p:nvPr>
            <p:extLst>
              <p:ext uri="{D42A27DB-BD31-4B8C-83A1-F6EECF244321}">
                <p14:modId xmlns:p14="http://schemas.microsoft.com/office/powerpoint/2010/main" val="3907239002"/>
              </p:ext>
            </p:extLst>
          </p:nvPr>
        </p:nvGraphicFramePr>
        <p:xfrm>
          <a:off x="683568" y="3068960"/>
          <a:ext cx="7632848" cy="2844316"/>
        </p:xfrm>
        <a:graphic>
          <a:graphicData uri="http://schemas.openxmlformats.org/drawingml/2006/table">
            <a:tbl>
              <a:tblPr firstRow="1" firstCol="1" bandRow="1">
                <a:tableStyleId>{5C22544A-7EE6-4342-B048-85BDC9FD1C3A}</a:tableStyleId>
              </a:tblPr>
              <a:tblGrid>
                <a:gridCol w="5385152">
                  <a:extLst>
                    <a:ext uri="{9D8B030D-6E8A-4147-A177-3AD203B41FA5}">
                      <a16:colId xmlns:a16="http://schemas.microsoft.com/office/drawing/2014/main" val="20000"/>
                    </a:ext>
                  </a:extLst>
                </a:gridCol>
                <a:gridCol w="1126437">
                  <a:extLst>
                    <a:ext uri="{9D8B030D-6E8A-4147-A177-3AD203B41FA5}">
                      <a16:colId xmlns:a16="http://schemas.microsoft.com/office/drawing/2014/main" val="20001"/>
                    </a:ext>
                  </a:extLst>
                </a:gridCol>
                <a:gridCol w="1121259">
                  <a:extLst>
                    <a:ext uri="{9D8B030D-6E8A-4147-A177-3AD203B41FA5}">
                      <a16:colId xmlns:a16="http://schemas.microsoft.com/office/drawing/2014/main" val="20002"/>
                    </a:ext>
                  </a:extLst>
                </a:gridCol>
              </a:tblGrid>
              <a:tr h="315035">
                <a:tc>
                  <a:txBody>
                    <a:bodyPr/>
                    <a:lstStyle/>
                    <a:p>
                      <a:pPr algn="l">
                        <a:lnSpc>
                          <a:spcPct val="107000"/>
                        </a:lnSpc>
                        <a:spcAft>
                          <a:spcPts val="0"/>
                        </a:spcAft>
                      </a:pPr>
                      <a:r>
                        <a:rPr lang="en-ZA" sz="1100" b="0" dirty="0">
                          <a:solidFill>
                            <a:schemeClr val="tx1">
                              <a:lumMod val="95000"/>
                              <a:lumOff val="5000"/>
                            </a:schemeClr>
                          </a:solidFill>
                          <a:effectLst/>
                        </a:rPr>
                        <a:t>ANTI MICROBIAL FACE MASK</a:t>
                      </a:r>
                      <a:endParaRPr lang="en-ZA" sz="1100" b="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6">
                        <a:lumMod val="20000"/>
                        <a:lumOff val="80000"/>
                      </a:schemeClr>
                    </a:solidFill>
                  </a:tcPr>
                </a:tc>
                <a:tc>
                  <a:txBody>
                    <a:bodyPr/>
                    <a:lstStyle/>
                    <a:p>
                      <a:pPr algn="ctr">
                        <a:lnSpc>
                          <a:spcPct val="107000"/>
                        </a:lnSpc>
                        <a:spcAft>
                          <a:spcPts val="0"/>
                        </a:spcAft>
                      </a:pPr>
                      <a:r>
                        <a:rPr lang="en-ZA" sz="1100" b="0" dirty="0">
                          <a:solidFill>
                            <a:schemeClr val="tx1">
                              <a:lumMod val="95000"/>
                              <a:lumOff val="5000"/>
                            </a:schemeClr>
                          </a:solidFill>
                          <a:effectLst/>
                        </a:rPr>
                        <a:t>1000</a:t>
                      </a:r>
                      <a:endParaRPr lang="en-ZA" sz="1100" b="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6">
                        <a:lumMod val="20000"/>
                        <a:lumOff val="80000"/>
                      </a:schemeClr>
                    </a:solidFill>
                  </a:tcPr>
                </a:tc>
                <a:tc>
                  <a:txBody>
                    <a:bodyPr/>
                    <a:lstStyle/>
                    <a:p>
                      <a:pPr algn="ctr">
                        <a:lnSpc>
                          <a:spcPct val="107000"/>
                        </a:lnSpc>
                        <a:spcAft>
                          <a:spcPts val="0"/>
                        </a:spcAft>
                      </a:pPr>
                      <a:r>
                        <a:rPr lang="en-ZA" sz="1100" b="0" dirty="0">
                          <a:solidFill>
                            <a:schemeClr val="tx1">
                              <a:lumMod val="95000"/>
                              <a:lumOff val="5000"/>
                            </a:schemeClr>
                          </a:solidFill>
                          <a:effectLst/>
                        </a:rPr>
                        <a:t>28 963,00</a:t>
                      </a:r>
                      <a:endParaRPr lang="en-ZA" sz="1100" b="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6">
                        <a:lumMod val="20000"/>
                        <a:lumOff val="80000"/>
                      </a:schemeClr>
                    </a:solidFill>
                  </a:tcPr>
                </a:tc>
                <a:extLst>
                  <a:ext uri="{0D108BD9-81ED-4DB2-BD59-A6C34878D82A}">
                    <a16:rowId xmlns:a16="http://schemas.microsoft.com/office/drawing/2014/main" val="10000"/>
                  </a:ext>
                </a:extLst>
              </a:tr>
              <a:tr h="315035">
                <a:tc>
                  <a:txBody>
                    <a:bodyPr/>
                    <a:lstStyle/>
                    <a:p>
                      <a:pPr algn="l">
                        <a:lnSpc>
                          <a:spcPct val="107000"/>
                        </a:lnSpc>
                        <a:spcAft>
                          <a:spcPts val="0"/>
                        </a:spcAft>
                      </a:pPr>
                      <a:r>
                        <a:rPr lang="en-ZA" sz="1100" b="0" dirty="0">
                          <a:solidFill>
                            <a:schemeClr val="tx1">
                              <a:lumMod val="95000"/>
                              <a:lumOff val="5000"/>
                            </a:schemeClr>
                          </a:solidFill>
                          <a:effectLst/>
                        </a:rPr>
                        <a:t>HIGH PRESSURE CLEANERS</a:t>
                      </a:r>
                      <a:endParaRPr lang="en-ZA" sz="1100" b="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5">
                        <a:lumMod val="20000"/>
                        <a:lumOff val="80000"/>
                      </a:schemeClr>
                    </a:solidFill>
                  </a:tcPr>
                </a:tc>
                <a:tc>
                  <a:txBody>
                    <a:bodyPr/>
                    <a:lstStyle/>
                    <a:p>
                      <a:pPr algn="ctr">
                        <a:lnSpc>
                          <a:spcPct val="107000"/>
                        </a:lnSpc>
                        <a:spcAft>
                          <a:spcPts val="0"/>
                        </a:spcAft>
                      </a:pPr>
                      <a:r>
                        <a:rPr lang="en-ZA" sz="1100" dirty="0">
                          <a:solidFill>
                            <a:schemeClr val="tx1">
                              <a:lumMod val="95000"/>
                              <a:lumOff val="5000"/>
                            </a:schemeClr>
                          </a:solidFill>
                          <a:effectLst/>
                        </a:rPr>
                        <a:t>6</a:t>
                      </a:r>
                      <a:endParaRPr lang="en-ZA" sz="11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5">
                        <a:lumMod val="20000"/>
                        <a:lumOff val="80000"/>
                      </a:schemeClr>
                    </a:solidFill>
                  </a:tcPr>
                </a:tc>
                <a:tc>
                  <a:txBody>
                    <a:bodyPr/>
                    <a:lstStyle/>
                    <a:p>
                      <a:pPr algn="ctr">
                        <a:lnSpc>
                          <a:spcPct val="107000"/>
                        </a:lnSpc>
                        <a:spcAft>
                          <a:spcPts val="0"/>
                        </a:spcAft>
                      </a:pPr>
                      <a:r>
                        <a:rPr lang="en-ZA" sz="1100" dirty="0">
                          <a:solidFill>
                            <a:schemeClr val="tx1">
                              <a:lumMod val="95000"/>
                              <a:lumOff val="5000"/>
                            </a:schemeClr>
                          </a:solidFill>
                          <a:effectLst/>
                        </a:rPr>
                        <a:t>2 670,00</a:t>
                      </a:r>
                      <a:endParaRPr lang="en-ZA" sz="11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5">
                        <a:lumMod val="20000"/>
                        <a:lumOff val="80000"/>
                      </a:schemeClr>
                    </a:solidFill>
                  </a:tcPr>
                </a:tc>
                <a:extLst>
                  <a:ext uri="{0D108BD9-81ED-4DB2-BD59-A6C34878D82A}">
                    <a16:rowId xmlns:a16="http://schemas.microsoft.com/office/drawing/2014/main" val="10001"/>
                  </a:ext>
                </a:extLst>
              </a:tr>
              <a:tr h="315035">
                <a:tc>
                  <a:txBody>
                    <a:bodyPr/>
                    <a:lstStyle/>
                    <a:p>
                      <a:pPr algn="l">
                        <a:lnSpc>
                          <a:spcPct val="107000"/>
                        </a:lnSpc>
                        <a:spcAft>
                          <a:spcPts val="0"/>
                        </a:spcAft>
                      </a:pPr>
                      <a:r>
                        <a:rPr lang="en-ZA" sz="1100" b="0" dirty="0">
                          <a:solidFill>
                            <a:schemeClr val="tx1">
                              <a:lumMod val="95000"/>
                              <a:lumOff val="5000"/>
                            </a:schemeClr>
                          </a:solidFill>
                          <a:effectLst/>
                        </a:rPr>
                        <a:t>INFRARED DIGITAL THERMOMETERS</a:t>
                      </a:r>
                      <a:endParaRPr lang="en-ZA" sz="1100" b="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6">
                        <a:lumMod val="20000"/>
                        <a:lumOff val="80000"/>
                      </a:schemeClr>
                    </a:solidFill>
                  </a:tcPr>
                </a:tc>
                <a:tc>
                  <a:txBody>
                    <a:bodyPr/>
                    <a:lstStyle/>
                    <a:p>
                      <a:pPr algn="ctr">
                        <a:lnSpc>
                          <a:spcPct val="107000"/>
                        </a:lnSpc>
                        <a:spcAft>
                          <a:spcPts val="0"/>
                        </a:spcAft>
                      </a:pPr>
                      <a:r>
                        <a:rPr lang="en-ZA" sz="1100" dirty="0">
                          <a:solidFill>
                            <a:schemeClr val="tx1">
                              <a:lumMod val="95000"/>
                              <a:lumOff val="5000"/>
                            </a:schemeClr>
                          </a:solidFill>
                          <a:effectLst/>
                        </a:rPr>
                        <a:t>6</a:t>
                      </a:r>
                      <a:endParaRPr lang="en-ZA" sz="11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6">
                        <a:lumMod val="20000"/>
                        <a:lumOff val="80000"/>
                      </a:schemeClr>
                    </a:solidFill>
                  </a:tcPr>
                </a:tc>
                <a:tc>
                  <a:txBody>
                    <a:bodyPr/>
                    <a:lstStyle/>
                    <a:p>
                      <a:pPr algn="ctr">
                        <a:lnSpc>
                          <a:spcPct val="107000"/>
                        </a:lnSpc>
                        <a:spcAft>
                          <a:spcPts val="0"/>
                        </a:spcAft>
                      </a:pPr>
                      <a:r>
                        <a:rPr lang="en-ZA" sz="1100" dirty="0">
                          <a:solidFill>
                            <a:schemeClr val="tx1">
                              <a:lumMod val="95000"/>
                              <a:lumOff val="5000"/>
                            </a:schemeClr>
                          </a:solidFill>
                          <a:effectLst/>
                        </a:rPr>
                        <a:t>11 700,00</a:t>
                      </a:r>
                      <a:endParaRPr lang="en-ZA" sz="11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6">
                        <a:lumMod val="20000"/>
                        <a:lumOff val="80000"/>
                      </a:schemeClr>
                    </a:solidFill>
                  </a:tcPr>
                </a:tc>
                <a:extLst>
                  <a:ext uri="{0D108BD9-81ED-4DB2-BD59-A6C34878D82A}">
                    <a16:rowId xmlns:a16="http://schemas.microsoft.com/office/drawing/2014/main" val="10002"/>
                  </a:ext>
                </a:extLst>
              </a:tr>
              <a:tr h="315035">
                <a:tc>
                  <a:txBody>
                    <a:bodyPr/>
                    <a:lstStyle/>
                    <a:p>
                      <a:pPr algn="l">
                        <a:lnSpc>
                          <a:spcPct val="107000"/>
                        </a:lnSpc>
                        <a:spcAft>
                          <a:spcPts val="0"/>
                        </a:spcAft>
                      </a:pPr>
                      <a:r>
                        <a:rPr lang="en-ZA" sz="1100" b="0" dirty="0">
                          <a:solidFill>
                            <a:schemeClr val="tx1">
                              <a:lumMod val="95000"/>
                              <a:lumOff val="5000"/>
                            </a:schemeClr>
                          </a:solidFill>
                          <a:effectLst/>
                        </a:rPr>
                        <a:t>SPRAY TRIGGERS FOR 5L BOTTLE</a:t>
                      </a:r>
                      <a:endParaRPr lang="en-ZA" sz="1100" b="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5">
                        <a:lumMod val="20000"/>
                        <a:lumOff val="80000"/>
                      </a:schemeClr>
                    </a:solidFill>
                  </a:tcPr>
                </a:tc>
                <a:tc>
                  <a:txBody>
                    <a:bodyPr/>
                    <a:lstStyle/>
                    <a:p>
                      <a:pPr algn="ctr">
                        <a:lnSpc>
                          <a:spcPct val="107000"/>
                        </a:lnSpc>
                        <a:spcAft>
                          <a:spcPts val="0"/>
                        </a:spcAft>
                      </a:pPr>
                      <a:r>
                        <a:rPr lang="en-ZA" sz="1100" dirty="0">
                          <a:solidFill>
                            <a:schemeClr val="tx1">
                              <a:lumMod val="95000"/>
                              <a:lumOff val="5000"/>
                            </a:schemeClr>
                          </a:solidFill>
                          <a:effectLst/>
                        </a:rPr>
                        <a:t>6</a:t>
                      </a:r>
                      <a:endParaRPr lang="en-ZA" sz="11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5">
                        <a:lumMod val="20000"/>
                        <a:lumOff val="80000"/>
                      </a:schemeClr>
                    </a:solidFill>
                  </a:tcPr>
                </a:tc>
                <a:tc>
                  <a:txBody>
                    <a:bodyPr/>
                    <a:lstStyle/>
                    <a:p>
                      <a:pPr algn="ctr">
                        <a:lnSpc>
                          <a:spcPct val="107000"/>
                        </a:lnSpc>
                        <a:spcAft>
                          <a:spcPts val="0"/>
                        </a:spcAft>
                      </a:pPr>
                      <a:r>
                        <a:rPr lang="en-ZA" sz="1100" dirty="0">
                          <a:solidFill>
                            <a:schemeClr val="tx1">
                              <a:lumMod val="95000"/>
                              <a:lumOff val="5000"/>
                            </a:schemeClr>
                          </a:solidFill>
                          <a:effectLst/>
                        </a:rPr>
                        <a:t>708,00</a:t>
                      </a:r>
                      <a:endParaRPr lang="en-ZA" sz="11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5">
                        <a:lumMod val="20000"/>
                        <a:lumOff val="80000"/>
                      </a:schemeClr>
                    </a:solidFill>
                  </a:tcPr>
                </a:tc>
                <a:extLst>
                  <a:ext uri="{0D108BD9-81ED-4DB2-BD59-A6C34878D82A}">
                    <a16:rowId xmlns:a16="http://schemas.microsoft.com/office/drawing/2014/main" val="10003"/>
                  </a:ext>
                </a:extLst>
              </a:tr>
              <a:tr h="324036">
                <a:tc>
                  <a:txBody>
                    <a:bodyPr/>
                    <a:lstStyle/>
                    <a:p>
                      <a:pPr algn="l">
                        <a:lnSpc>
                          <a:spcPct val="107000"/>
                        </a:lnSpc>
                        <a:spcAft>
                          <a:spcPts val="0"/>
                        </a:spcAft>
                      </a:pPr>
                      <a:r>
                        <a:rPr lang="en-ZA" sz="1100" b="0" dirty="0">
                          <a:solidFill>
                            <a:schemeClr val="tx1">
                              <a:lumMod val="95000"/>
                              <a:lumOff val="5000"/>
                            </a:schemeClr>
                          </a:solidFill>
                          <a:effectLst/>
                        </a:rPr>
                        <a:t>250ML BOTTLES WITH CAPS (FOR SANITISER)</a:t>
                      </a:r>
                      <a:endParaRPr lang="en-ZA" sz="1100" b="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6">
                        <a:lumMod val="20000"/>
                        <a:lumOff val="80000"/>
                      </a:schemeClr>
                    </a:solidFill>
                  </a:tcPr>
                </a:tc>
                <a:tc>
                  <a:txBody>
                    <a:bodyPr/>
                    <a:lstStyle/>
                    <a:p>
                      <a:pPr algn="ctr">
                        <a:lnSpc>
                          <a:spcPct val="107000"/>
                        </a:lnSpc>
                        <a:spcAft>
                          <a:spcPts val="0"/>
                        </a:spcAft>
                      </a:pPr>
                      <a:r>
                        <a:rPr lang="en-ZA" sz="1100" dirty="0">
                          <a:solidFill>
                            <a:schemeClr val="tx1">
                              <a:lumMod val="95000"/>
                              <a:lumOff val="5000"/>
                            </a:schemeClr>
                          </a:solidFill>
                          <a:effectLst/>
                        </a:rPr>
                        <a:t>250</a:t>
                      </a:r>
                      <a:endParaRPr lang="en-ZA" sz="11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6">
                        <a:lumMod val="20000"/>
                        <a:lumOff val="80000"/>
                      </a:schemeClr>
                    </a:solidFill>
                  </a:tcPr>
                </a:tc>
                <a:tc>
                  <a:txBody>
                    <a:bodyPr/>
                    <a:lstStyle/>
                    <a:p>
                      <a:pPr algn="ctr">
                        <a:lnSpc>
                          <a:spcPct val="107000"/>
                        </a:lnSpc>
                        <a:spcAft>
                          <a:spcPts val="0"/>
                        </a:spcAft>
                      </a:pPr>
                      <a:r>
                        <a:rPr lang="en-ZA" sz="1100" dirty="0">
                          <a:solidFill>
                            <a:schemeClr val="tx1">
                              <a:lumMod val="95000"/>
                              <a:lumOff val="5000"/>
                            </a:schemeClr>
                          </a:solidFill>
                          <a:effectLst/>
                        </a:rPr>
                        <a:t>3 750,00</a:t>
                      </a:r>
                      <a:endParaRPr lang="en-ZA" sz="11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6">
                        <a:lumMod val="20000"/>
                        <a:lumOff val="80000"/>
                      </a:schemeClr>
                    </a:solidFill>
                  </a:tcPr>
                </a:tc>
                <a:extLst>
                  <a:ext uri="{0D108BD9-81ED-4DB2-BD59-A6C34878D82A}">
                    <a16:rowId xmlns:a16="http://schemas.microsoft.com/office/drawing/2014/main" val="10004"/>
                  </a:ext>
                </a:extLst>
              </a:tr>
              <a:tr h="315035">
                <a:tc>
                  <a:txBody>
                    <a:bodyPr/>
                    <a:lstStyle/>
                    <a:p>
                      <a:pPr algn="l">
                        <a:lnSpc>
                          <a:spcPct val="107000"/>
                        </a:lnSpc>
                        <a:spcAft>
                          <a:spcPts val="0"/>
                        </a:spcAft>
                      </a:pPr>
                      <a:r>
                        <a:rPr lang="en-ZA" sz="1100" b="0" dirty="0">
                          <a:solidFill>
                            <a:schemeClr val="tx1">
                              <a:lumMod val="95000"/>
                              <a:lumOff val="5000"/>
                            </a:schemeClr>
                          </a:solidFill>
                          <a:effectLst/>
                        </a:rPr>
                        <a:t>CLEAR FACE SHIELD</a:t>
                      </a:r>
                      <a:endParaRPr lang="en-ZA" sz="1100" b="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5">
                        <a:lumMod val="20000"/>
                        <a:lumOff val="80000"/>
                      </a:schemeClr>
                    </a:solidFill>
                  </a:tcPr>
                </a:tc>
                <a:tc>
                  <a:txBody>
                    <a:bodyPr/>
                    <a:lstStyle/>
                    <a:p>
                      <a:pPr algn="ctr">
                        <a:lnSpc>
                          <a:spcPct val="107000"/>
                        </a:lnSpc>
                        <a:spcAft>
                          <a:spcPts val="0"/>
                        </a:spcAft>
                      </a:pPr>
                      <a:r>
                        <a:rPr lang="en-ZA" sz="1100" dirty="0">
                          <a:solidFill>
                            <a:schemeClr val="tx1">
                              <a:lumMod val="95000"/>
                              <a:lumOff val="5000"/>
                            </a:schemeClr>
                          </a:solidFill>
                          <a:effectLst/>
                        </a:rPr>
                        <a:t>250</a:t>
                      </a:r>
                      <a:endParaRPr lang="en-ZA" sz="11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5">
                        <a:lumMod val="20000"/>
                        <a:lumOff val="80000"/>
                      </a:schemeClr>
                    </a:solidFill>
                  </a:tcPr>
                </a:tc>
                <a:tc>
                  <a:txBody>
                    <a:bodyPr/>
                    <a:lstStyle/>
                    <a:p>
                      <a:pPr algn="ctr">
                        <a:lnSpc>
                          <a:spcPct val="107000"/>
                        </a:lnSpc>
                        <a:spcAft>
                          <a:spcPts val="0"/>
                        </a:spcAft>
                      </a:pPr>
                      <a:r>
                        <a:rPr lang="en-ZA" sz="1100" dirty="0">
                          <a:solidFill>
                            <a:schemeClr val="tx1">
                              <a:lumMod val="95000"/>
                              <a:lumOff val="5000"/>
                            </a:schemeClr>
                          </a:solidFill>
                          <a:effectLst/>
                        </a:rPr>
                        <a:t>8 437,50</a:t>
                      </a:r>
                      <a:endParaRPr lang="en-ZA" sz="11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5">
                        <a:lumMod val="20000"/>
                        <a:lumOff val="80000"/>
                      </a:schemeClr>
                    </a:solidFill>
                  </a:tcPr>
                </a:tc>
                <a:extLst>
                  <a:ext uri="{0D108BD9-81ED-4DB2-BD59-A6C34878D82A}">
                    <a16:rowId xmlns:a16="http://schemas.microsoft.com/office/drawing/2014/main" val="10005"/>
                  </a:ext>
                </a:extLst>
              </a:tr>
              <a:tr h="315035">
                <a:tc>
                  <a:txBody>
                    <a:bodyPr/>
                    <a:lstStyle/>
                    <a:p>
                      <a:pPr algn="l">
                        <a:lnSpc>
                          <a:spcPct val="107000"/>
                        </a:lnSpc>
                        <a:spcAft>
                          <a:spcPts val="0"/>
                        </a:spcAft>
                      </a:pPr>
                      <a:r>
                        <a:rPr lang="en-ZA" sz="1100" b="0" dirty="0">
                          <a:solidFill>
                            <a:schemeClr val="tx1">
                              <a:lumMod val="95000"/>
                              <a:lumOff val="5000"/>
                            </a:schemeClr>
                          </a:solidFill>
                          <a:effectLst/>
                        </a:rPr>
                        <a:t>NITRILE SURGICAL POWDER FREE GLOVES ( box of 100)</a:t>
                      </a:r>
                      <a:endParaRPr lang="en-ZA" sz="1100" b="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6">
                        <a:lumMod val="20000"/>
                        <a:lumOff val="80000"/>
                      </a:schemeClr>
                    </a:solidFill>
                  </a:tcPr>
                </a:tc>
                <a:tc>
                  <a:txBody>
                    <a:bodyPr/>
                    <a:lstStyle/>
                    <a:p>
                      <a:pPr algn="ctr">
                        <a:lnSpc>
                          <a:spcPct val="107000"/>
                        </a:lnSpc>
                        <a:spcAft>
                          <a:spcPts val="0"/>
                        </a:spcAft>
                      </a:pPr>
                      <a:r>
                        <a:rPr lang="en-ZA" sz="1100" dirty="0">
                          <a:solidFill>
                            <a:schemeClr val="tx1">
                              <a:lumMod val="95000"/>
                              <a:lumOff val="5000"/>
                            </a:schemeClr>
                          </a:solidFill>
                          <a:effectLst/>
                        </a:rPr>
                        <a:t>150</a:t>
                      </a:r>
                      <a:endParaRPr lang="en-ZA" sz="11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6">
                        <a:lumMod val="20000"/>
                        <a:lumOff val="80000"/>
                      </a:schemeClr>
                    </a:solidFill>
                  </a:tcPr>
                </a:tc>
                <a:tc>
                  <a:txBody>
                    <a:bodyPr/>
                    <a:lstStyle/>
                    <a:p>
                      <a:pPr algn="ctr">
                        <a:lnSpc>
                          <a:spcPct val="107000"/>
                        </a:lnSpc>
                        <a:spcAft>
                          <a:spcPts val="0"/>
                        </a:spcAft>
                      </a:pPr>
                      <a:r>
                        <a:rPr lang="en-ZA" sz="1100" dirty="0">
                          <a:solidFill>
                            <a:schemeClr val="tx1">
                              <a:lumMod val="95000"/>
                              <a:lumOff val="5000"/>
                            </a:schemeClr>
                          </a:solidFill>
                          <a:effectLst/>
                        </a:rPr>
                        <a:t>20 872,50</a:t>
                      </a:r>
                      <a:endParaRPr lang="en-ZA" sz="11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6">
                        <a:lumMod val="20000"/>
                        <a:lumOff val="80000"/>
                      </a:schemeClr>
                    </a:solidFill>
                  </a:tcPr>
                </a:tc>
                <a:extLst>
                  <a:ext uri="{0D108BD9-81ED-4DB2-BD59-A6C34878D82A}">
                    <a16:rowId xmlns:a16="http://schemas.microsoft.com/office/drawing/2014/main" val="10006"/>
                  </a:ext>
                </a:extLst>
              </a:tr>
              <a:tr h="315035">
                <a:tc>
                  <a:txBody>
                    <a:bodyPr/>
                    <a:lstStyle/>
                    <a:p>
                      <a:pPr algn="l">
                        <a:lnSpc>
                          <a:spcPct val="107000"/>
                        </a:lnSpc>
                        <a:spcAft>
                          <a:spcPts val="0"/>
                        </a:spcAft>
                      </a:pPr>
                      <a:r>
                        <a:rPr lang="en-ZA" sz="1100" b="0" dirty="0">
                          <a:solidFill>
                            <a:schemeClr val="tx1">
                              <a:lumMod val="95000"/>
                              <a:lumOff val="5000"/>
                            </a:schemeClr>
                          </a:solidFill>
                          <a:effectLst/>
                        </a:rPr>
                        <a:t>SANITISER 5L ( 70% ALCOHOL BASE)</a:t>
                      </a:r>
                      <a:endParaRPr lang="en-ZA" sz="1100" b="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5">
                        <a:lumMod val="20000"/>
                        <a:lumOff val="80000"/>
                      </a:schemeClr>
                    </a:solidFill>
                  </a:tcPr>
                </a:tc>
                <a:tc>
                  <a:txBody>
                    <a:bodyPr/>
                    <a:lstStyle/>
                    <a:p>
                      <a:pPr algn="ctr">
                        <a:lnSpc>
                          <a:spcPct val="107000"/>
                        </a:lnSpc>
                        <a:spcAft>
                          <a:spcPts val="0"/>
                        </a:spcAft>
                      </a:pPr>
                      <a:r>
                        <a:rPr lang="en-ZA" sz="1100" dirty="0">
                          <a:solidFill>
                            <a:schemeClr val="tx1">
                              <a:lumMod val="95000"/>
                              <a:lumOff val="5000"/>
                            </a:schemeClr>
                          </a:solidFill>
                          <a:effectLst/>
                        </a:rPr>
                        <a:t>30</a:t>
                      </a:r>
                      <a:endParaRPr lang="en-ZA" sz="11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5">
                        <a:lumMod val="20000"/>
                        <a:lumOff val="80000"/>
                      </a:schemeClr>
                    </a:solidFill>
                  </a:tcPr>
                </a:tc>
                <a:tc>
                  <a:txBody>
                    <a:bodyPr/>
                    <a:lstStyle/>
                    <a:p>
                      <a:pPr algn="ctr">
                        <a:lnSpc>
                          <a:spcPct val="107000"/>
                        </a:lnSpc>
                        <a:spcAft>
                          <a:spcPts val="0"/>
                        </a:spcAft>
                      </a:pPr>
                      <a:r>
                        <a:rPr lang="en-ZA" sz="1100" dirty="0">
                          <a:solidFill>
                            <a:schemeClr val="tx1">
                              <a:lumMod val="95000"/>
                              <a:lumOff val="5000"/>
                            </a:schemeClr>
                          </a:solidFill>
                          <a:effectLst/>
                        </a:rPr>
                        <a:t>18 600,00</a:t>
                      </a:r>
                      <a:endParaRPr lang="en-ZA" sz="11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5">
                        <a:lumMod val="20000"/>
                        <a:lumOff val="80000"/>
                      </a:schemeClr>
                    </a:solidFill>
                  </a:tcPr>
                </a:tc>
                <a:extLst>
                  <a:ext uri="{0D108BD9-81ED-4DB2-BD59-A6C34878D82A}">
                    <a16:rowId xmlns:a16="http://schemas.microsoft.com/office/drawing/2014/main" val="10007"/>
                  </a:ext>
                </a:extLst>
              </a:tr>
              <a:tr h="315035">
                <a:tc>
                  <a:txBody>
                    <a:bodyPr/>
                    <a:lstStyle/>
                    <a:p>
                      <a:pPr algn="l">
                        <a:lnSpc>
                          <a:spcPct val="107000"/>
                        </a:lnSpc>
                        <a:spcAft>
                          <a:spcPts val="0"/>
                        </a:spcAft>
                      </a:pPr>
                      <a:r>
                        <a:rPr lang="en-ZA" sz="1100" b="0" dirty="0" smtClean="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TOTAL</a:t>
                      </a:r>
                      <a:r>
                        <a:rPr lang="en-ZA" sz="1100" b="0" baseline="0" dirty="0" smtClean="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 PPE’s EXPENDITURE (figures includes VAT @15%)</a:t>
                      </a:r>
                      <a:endParaRPr lang="en-ZA" sz="1100" b="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5">
                        <a:lumMod val="20000"/>
                        <a:lumOff val="80000"/>
                      </a:schemeClr>
                    </a:solidFill>
                  </a:tcPr>
                </a:tc>
                <a:tc>
                  <a:txBody>
                    <a:bodyPr/>
                    <a:lstStyle/>
                    <a:p>
                      <a:pPr algn="ctr">
                        <a:lnSpc>
                          <a:spcPct val="107000"/>
                        </a:lnSpc>
                        <a:spcAft>
                          <a:spcPts val="0"/>
                        </a:spcAft>
                      </a:pPr>
                      <a:endParaRPr lang="en-ZA" sz="11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5">
                        <a:lumMod val="20000"/>
                        <a:lumOff val="80000"/>
                      </a:schemeClr>
                    </a:solidFill>
                  </a:tcPr>
                </a:tc>
                <a:tc>
                  <a:txBody>
                    <a:bodyPr/>
                    <a:lstStyle/>
                    <a:p>
                      <a:pPr algn="ctr">
                        <a:lnSpc>
                          <a:spcPct val="107000"/>
                        </a:lnSpc>
                        <a:spcAft>
                          <a:spcPts val="0"/>
                        </a:spcAft>
                      </a:pPr>
                      <a:r>
                        <a:rPr lang="en-ZA" sz="1200" b="1" i="1" u="none" strike="noStrike" cap="none" spc="0" baseline="0" dirty="0" smtClean="0">
                          <a:ln>
                            <a:noFill/>
                          </a:ln>
                          <a:solidFill>
                            <a:schemeClr val="dk1"/>
                          </a:solidFill>
                          <a:effectLst/>
                          <a:uFillTx/>
                          <a:latin typeface="+mn-lt"/>
                          <a:ea typeface="+mn-ea"/>
                          <a:cs typeface="+mn-cs"/>
                          <a:sym typeface="Calibri"/>
                        </a:rPr>
                        <a:t>126 432.15</a:t>
                      </a:r>
                      <a:endParaRPr lang="en-ZA" sz="11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5">
                        <a:lumMod val="20000"/>
                        <a:lumOff val="80000"/>
                      </a:schemeClr>
                    </a:solid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709549804"/>
      </p:ext>
    </p:extLst>
  </p:cSld>
  <p:clrMapOvr>
    <a:masterClrMapping/>
  </p:clrMapOvr>
  <p:transition spd="med"/>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smtClean="0">
                <a:solidFill>
                  <a:srgbClr val="002060"/>
                </a:solidFill>
              </a:rPr>
              <a:t>Sanitisation of JICS Offices-COVID-19</a:t>
            </a:r>
            <a:endParaRPr lang="en-ZA" dirty="0"/>
          </a:p>
        </p:txBody>
      </p:sp>
      <p:sp>
        <p:nvSpPr>
          <p:cNvPr id="3" name="Text Placeholder 2"/>
          <p:cNvSpPr>
            <a:spLocks noGrp="1"/>
          </p:cNvSpPr>
          <p:nvPr>
            <p:ph type="body" idx="1"/>
          </p:nvPr>
        </p:nvSpPr>
        <p:spPr/>
        <p:txBody>
          <a:bodyPr>
            <a:normAutofit/>
          </a:bodyPr>
          <a:lstStyle/>
          <a:p>
            <a:r>
              <a:rPr lang="en-ZA" sz="2400" dirty="0"/>
              <a:t>T</a:t>
            </a:r>
            <a:r>
              <a:rPr lang="en-ZA" sz="2400" dirty="0" smtClean="0"/>
              <a:t>he following JICS offices have been sanitised with effect from 6 May 2020 by accredited service providers:</a:t>
            </a:r>
          </a:p>
          <a:p>
            <a:pPr lvl="1"/>
            <a:r>
              <a:rPr lang="en-ZA" sz="2400" dirty="0" smtClean="0"/>
              <a:t>Pretoria Head Office</a:t>
            </a:r>
          </a:p>
          <a:p>
            <a:pPr lvl="1"/>
            <a:r>
              <a:rPr lang="en-ZA" sz="2400" dirty="0" smtClean="0"/>
              <a:t>Western Cape Management Region</a:t>
            </a:r>
          </a:p>
          <a:p>
            <a:pPr lvl="1"/>
            <a:r>
              <a:rPr lang="en-ZA" sz="2400" dirty="0" smtClean="0"/>
              <a:t>Eastern Cape </a:t>
            </a:r>
            <a:r>
              <a:rPr lang="en-ZA" sz="2400" dirty="0"/>
              <a:t>Management Region</a:t>
            </a:r>
          </a:p>
          <a:p>
            <a:pPr lvl="1"/>
            <a:r>
              <a:rPr lang="en-ZA" sz="2400" dirty="0" err="1" smtClean="0"/>
              <a:t>KwaZulu</a:t>
            </a:r>
            <a:r>
              <a:rPr lang="en-ZA" sz="2400" dirty="0" smtClean="0"/>
              <a:t> Natal </a:t>
            </a:r>
            <a:r>
              <a:rPr lang="en-ZA" sz="2400" dirty="0"/>
              <a:t>Management Region</a:t>
            </a:r>
          </a:p>
          <a:p>
            <a:pPr lvl="1"/>
            <a:r>
              <a:rPr lang="en-ZA" sz="2400" dirty="0" smtClean="0"/>
              <a:t>Central Management Region</a:t>
            </a:r>
          </a:p>
          <a:p>
            <a:pPr lvl="1"/>
            <a:r>
              <a:rPr lang="en-ZA" sz="2400" dirty="0" smtClean="0"/>
              <a:t>Northern Management Region</a:t>
            </a:r>
            <a:endParaRPr lang="en-ZA" dirty="0" smtClean="0"/>
          </a:p>
          <a:p>
            <a:pPr lvl="1"/>
            <a:r>
              <a:rPr lang="en-ZA" sz="2400" dirty="0" smtClean="0"/>
              <a:t>27 government vehicles were sanitised.</a:t>
            </a:r>
          </a:p>
          <a:p>
            <a:pPr marL="457200" lvl="1" indent="0">
              <a:buNone/>
            </a:pPr>
            <a:r>
              <a:rPr lang="en-ZA" sz="2400" dirty="0" smtClean="0"/>
              <a:t>Compliance certificates have been issued.</a:t>
            </a:r>
            <a:endParaRPr lang="en-ZA" sz="2400" dirty="0"/>
          </a:p>
        </p:txBody>
      </p:sp>
      <p:sp>
        <p:nvSpPr>
          <p:cNvPr id="4" name="Slide Number Placeholder 3"/>
          <p:cNvSpPr>
            <a:spLocks noGrp="1"/>
          </p:cNvSpPr>
          <p:nvPr>
            <p:ph type="sldNum" sz="quarter" idx="2"/>
          </p:nvPr>
        </p:nvSpPr>
        <p:spPr/>
        <p:txBody>
          <a:bodyPr/>
          <a:lstStyle/>
          <a:p>
            <a:fld id="{86CB4B4D-7CA3-9044-876B-883B54F8677D}" type="slidenum">
              <a:rPr lang="en-ZA" smtClean="0"/>
              <a:pPr/>
              <a:t>36</a:t>
            </a:fld>
            <a:endParaRPr lang="en-ZA" dirty="0"/>
          </a:p>
        </p:txBody>
      </p:sp>
    </p:spTree>
    <p:extLst>
      <p:ext uri="{BB962C8B-B14F-4D97-AF65-F5344CB8AC3E}">
        <p14:creationId xmlns:p14="http://schemas.microsoft.com/office/powerpoint/2010/main" val="3331924761"/>
      </p:ext>
    </p:extLst>
  </p:cSld>
  <p:clrMapOvr>
    <a:masterClrMapping/>
  </p:clrMapOvr>
  <p:transition spd="med"/>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
          </p:nvPr>
        </p:nvSpPr>
        <p:spPr>
          <a:xfrm>
            <a:off x="1187624" y="116632"/>
            <a:ext cx="7772401" cy="890026"/>
          </a:xfrm>
        </p:spPr>
        <p:txBody>
          <a:bodyPr>
            <a:normAutofit/>
          </a:bodyPr>
          <a:lstStyle/>
          <a:p>
            <a:r>
              <a:rPr lang="en-GB" sz="4000" b="1" dirty="0" smtClean="0">
                <a:solidFill>
                  <a:srgbClr val="002060"/>
                </a:solidFill>
                <a:latin typeface="Arial" panose="020B0604020202020204" pitchFamily="34" charset="0"/>
                <a:cs typeface="Arial" panose="020B0604020202020204" pitchFamily="34" charset="0"/>
              </a:rPr>
              <a:t>ICT</a:t>
            </a:r>
            <a:endParaRPr lang="en-GB" sz="4000" b="1" dirty="0">
              <a:solidFill>
                <a:srgbClr val="00206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2"/>
          </p:nvPr>
        </p:nvSpPr>
        <p:spPr/>
        <p:txBody>
          <a:bodyPr/>
          <a:lstStyle/>
          <a:p>
            <a:fld id="{86CB4B4D-7CA3-9044-876B-883B54F8677D}" type="slidenum">
              <a:rPr lang="en-GB" smtClean="0"/>
              <a:pPr/>
              <a:t>37</a:t>
            </a:fld>
            <a:endParaRPr lang="en-GB"/>
          </a:p>
        </p:txBody>
      </p:sp>
      <p:sp>
        <p:nvSpPr>
          <p:cNvPr id="5" name="Rectangle 4"/>
          <p:cNvSpPr txBox="1"/>
          <p:nvPr/>
        </p:nvSpPr>
        <p:spPr>
          <a:xfrm>
            <a:off x="327214" y="1150674"/>
            <a:ext cx="8227595" cy="492122"/>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hangingPunct="0">
              <a:lnSpc>
                <a:spcPct val="115000"/>
              </a:lnSpc>
              <a:spcBef>
                <a:spcPts val="1000"/>
              </a:spcBef>
              <a:buSzPct val="100000"/>
              <a:defRPr sz="2400"/>
            </a:pPr>
            <a:endParaRPr lang="en-GB" sz="2400" kern="0" dirty="0" smtClean="0">
              <a:solidFill>
                <a:srgbClr val="000000"/>
              </a:solidFill>
              <a:sym typeface="Calibri"/>
            </a:endParaRPr>
          </a:p>
        </p:txBody>
      </p:sp>
      <p:sp>
        <p:nvSpPr>
          <p:cNvPr id="2" name="Rectangle 1"/>
          <p:cNvSpPr/>
          <p:nvPr/>
        </p:nvSpPr>
        <p:spPr>
          <a:xfrm>
            <a:off x="327214" y="1150674"/>
            <a:ext cx="8359587" cy="4216539"/>
          </a:xfrm>
          <a:prstGeom prst="rect">
            <a:avLst/>
          </a:prstGeom>
        </p:spPr>
        <p:txBody>
          <a:bodyPr wrap="square">
            <a:spAutoFit/>
          </a:bodyPr>
          <a:lstStyle/>
          <a:p>
            <a:pPr hangingPunct="0"/>
            <a:r>
              <a:rPr lang="en-GB" sz="2800" b="1" kern="0" dirty="0" smtClean="0">
                <a:solidFill>
                  <a:srgbClr val="000000"/>
                </a:solidFill>
                <a:latin typeface="Arial" panose="020B0604020202020204" pitchFamily="34" charset="0"/>
                <a:cs typeface="Arial" panose="020B0604020202020204" pitchFamily="34" charset="0"/>
                <a:sym typeface="Calibri"/>
              </a:rPr>
              <a:t>Activities</a:t>
            </a:r>
          </a:p>
          <a:p>
            <a:pPr marL="285750" indent="-285750" hangingPunct="0">
              <a:buFont typeface="Arial" panose="020B0604020202020204" pitchFamily="34" charset="0"/>
              <a:buChar char="•"/>
            </a:pPr>
            <a:r>
              <a:rPr lang="en-GB" sz="2400" kern="0" dirty="0">
                <a:solidFill>
                  <a:srgbClr val="000000"/>
                </a:solidFill>
                <a:latin typeface="Arial" panose="020B0604020202020204" pitchFamily="34" charset="0"/>
                <a:cs typeface="Arial" panose="020B0604020202020204" pitchFamily="34" charset="0"/>
                <a:sym typeface="Calibri"/>
              </a:rPr>
              <a:t>Create </a:t>
            </a:r>
            <a:r>
              <a:rPr lang="en-GB" sz="2400" kern="0" dirty="0" smtClean="0">
                <a:solidFill>
                  <a:srgbClr val="000000"/>
                </a:solidFill>
                <a:latin typeface="Arial" panose="020B0604020202020204" pitchFamily="34" charset="0"/>
                <a:cs typeface="Arial" panose="020B0604020202020204" pitchFamily="34" charset="0"/>
                <a:sym typeface="Calibri"/>
              </a:rPr>
              <a:t>accessible, functioning JICS </a:t>
            </a:r>
            <a:r>
              <a:rPr lang="en-GB" sz="2400" kern="0" dirty="0">
                <a:solidFill>
                  <a:srgbClr val="000000"/>
                </a:solidFill>
                <a:latin typeface="Arial" panose="020B0604020202020204" pitchFamily="34" charset="0"/>
                <a:cs typeface="Arial" panose="020B0604020202020204" pitchFamily="34" charset="0"/>
                <a:sym typeface="Calibri"/>
              </a:rPr>
              <a:t>website to ensure </a:t>
            </a:r>
            <a:r>
              <a:rPr lang="en-GB" sz="2400" kern="0" dirty="0" smtClean="0">
                <a:solidFill>
                  <a:srgbClr val="000000"/>
                </a:solidFill>
                <a:latin typeface="Arial" panose="020B0604020202020204" pitchFamily="34" charset="0"/>
                <a:cs typeface="Arial" panose="020B0604020202020204" pitchFamily="34" charset="0"/>
                <a:sym typeface="Calibri"/>
              </a:rPr>
              <a:t>public access</a:t>
            </a:r>
            <a:endParaRPr lang="en-GB" sz="2400" kern="0" dirty="0">
              <a:solidFill>
                <a:srgbClr val="000000"/>
              </a:solidFill>
              <a:latin typeface="Arial" panose="020B0604020202020204" pitchFamily="34" charset="0"/>
              <a:cs typeface="Arial" panose="020B0604020202020204" pitchFamily="34" charset="0"/>
              <a:sym typeface="Calibri"/>
            </a:endParaRPr>
          </a:p>
          <a:p>
            <a:pPr marL="285750" indent="-285750" hangingPunct="0">
              <a:buFont typeface="Arial" panose="020B0604020202020204" pitchFamily="34" charset="0"/>
              <a:buChar char="•"/>
            </a:pPr>
            <a:r>
              <a:rPr lang="en-GB" sz="2400" kern="0" dirty="0">
                <a:solidFill>
                  <a:srgbClr val="000000"/>
                </a:solidFill>
                <a:latin typeface="Arial" panose="020B0604020202020204" pitchFamily="34" charset="0"/>
                <a:cs typeface="Arial" panose="020B0604020202020204" pitchFamily="34" charset="0"/>
                <a:sym typeface="Calibri"/>
              </a:rPr>
              <a:t>Manage, update and maintain </a:t>
            </a:r>
            <a:r>
              <a:rPr lang="en-GB" sz="2400" kern="0" dirty="0" smtClean="0">
                <a:solidFill>
                  <a:srgbClr val="000000"/>
                </a:solidFill>
                <a:latin typeface="Arial" panose="020B0604020202020204" pitchFamily="34" charset="0"/>
                <a:cs typeface="Arial" panose="020B0604020202020204" pitchFamily="34" charset="0"/>
                <a:sym typeface="Calibri"/>
              </a:rPr>
              <a:t>website</a:t>
            </a:r>
            <a:endParaRPr lang="en-GB" sz="2400" kern="0" dirty="0">
              <a:solidFill>
                <a:srgbClr val="000000"/>
              </a:solidFill>
              <a:latin typeface="Arial" panose="020B0604020202020204" pitchFamily="34" charset="0"/>
              <a:cs typeface="Arial" panose="020B0604020202020204" pitchFamily="34" charset="0"/>
              <a:sym typeface="Calibri"/>
            </a:endParaRPr>
          </a:p>
          <a:p>
            <a:pPr marL="285750" indent="-285750" hangingPunct="0">
              <a:buFont typeface="Arial" panose="020B0604020202020204" pitchFamily="34" charset="0"/>
              <a:buChar char="•"/>
            </a:pPr>
            <a:r>
              <a:rPr lang="en-GB" sz="2400" kern="0" dirty="0" smtClean="0">
                <a:solidFill>
                  <a:srgbClr val="000000"/>
                </a:solidFill>
                <a:latin typeface="Arial" panose="020B0604020202020204" pitchFamily="34" charset="0"/>
                <a:cs typeface="Arial" panose="020B0604020202020204" pitchFamily="34" charset="0"/>
                <a:sym typeface="Calibri"/>
              </a:rPr>
              <a:t>Access </a:t>
            </a:r>
            <a:r>
              <a:rPr lang="en-GB" sz="2400" kern="0" dirty="0">
                <a:solidFill>
                  <a:srgbClr val="000000"/>
                </a:solidFill>
                <a:latin typeface="Arial" panose="020B0604020202020204" pitchFamily="34" charset="0"/>
                <a:cs typeface="Arial" panose="020B0604020202020204" pitchFamily="34" charset="0"/>
                <a:sym typeface="Calibri"/>
              </a:rPr>
              <a:t>LOGIS, BAS, PERSAL and MIS</a:t>
            </a:r>
          </a:p>
          <a:p>
            <a:pPr marL="285750" indent="-285750" hangingPunct="0">
              <a:buFont typeface="Arial" panose="020B0604020202020204" pitchFamily="34" charset="0"/>
              <a:buChar char="•"/>
            </a:pPr>
            <a:r>
              <a:rPr lang="en-GB" sz="2400" kern="0" dirty="0">
                <a:solidFill>
                  <a:srgbClr val="000000"/>
                </a:solidFill>
                <a:latin typeface="Arial" panose="020B0604020202020204" pitchFamily="34" charset="0"/>
                <a:cs typeface="Arial" panose="020B0604020202020204" pitchFamily="34" charset="0"/>
                <a:sym typeface="Calibri"/>
              </a:rPr>
              <a:t>Manage and maintain the </a:t>
            </a:r>
            <a:r>
              <a:rPr lang="en-GB" sz="2400" kern="0" dirty="0" smtClean="0">
                <a:solidFill>
                  <a:srgbClr val="000000"/>
                </a:solidFill>
                <a:latin typeface="Arial" panose="020B0604020202020204" pitchFamily="34" charset="0"/>
                <a:cs typeface="Arial" panose="020B0604020202020204" pitchFamily="34" charset="0"/>
                <a:sym typeface="Calibri"/>
              </a:rPr>
              <a:t>LAN, WAN </a:t>
            </a:r>
            <a:r>
              <a:rPr lang="en-GB" sz="2400" kern="0" dirty="0">
                <a:solidFill>
                  <a:srgbClr val="000000"/>
                </a:solidFill>
                <a:latin typeface="Arial" panose="020B0604020202020204" pitchFamily="34" charset="0"/>
                <a:cs typeface="Arial" panose="020B0604020202020204" pitchFamily="34" charset="0"/>
                <a:sym typeface="Calibri"/>
              </a:rPr>
              <a:t>and exchange </a:t>
            </a:r>
            <a:r>
              <a:rPr lang="en-GB" sz="2400" kern="0" dirty="0" smtClean="0">
                <a:solidFill>
                  <a:srgbClr val="000000"/>
                </a:solidFill>
                <a:latin typeface="Arial" panose="020B0604020202020204" pitchFamily="34" charset="0"/>
                <a:cs typeface="Arial" panose="020B0604020202020204" pitchFamily="34" charset="0"/>
                <a:sym typeface="Calibri"/>
              </a:rPr>
              <a:t>server which supports our </a:t>
            </a:r>
            <a:r>
              <a:rPr lang="en-GB" sz="2400" kern="0" dirty="0">
                <a:solidFill>
                  <a:srgbClr val="000000"/>
                </a:solidFill>
                <a:latin typeface="Arial" panose="020B0604020202020204" pitchFamily="34" charset="0"/>
                <a:cs typeface="Arial" panose="020B0604020202020204" pitchFamily="34" charset="0"/>
                <a:sym typeface="Calibri"/>
              </a:rPr>
              <a:t>disaster and </a:t>
            </a:r>
            <a:r>
              <a:rPr lang="en-GB" sz="2400" kern="0" dirty="0" smtClean="0">
                <a:solidFill>
                  <a:srgbClr val="000000"/>
                </a:solidFill>
                <a:latin typeface="Arial" panose="020B0604020202020204" pitchFamily="34" charset="0"/>
                <a:cs typeface="Arial" panose="020B0604020202020204" pitchFamily="34" charset="0"/>
                <a:sym typeface="Calibri"/>
              </a:rPr>
              <a:t>recovery</a:t>
            </a:r>
            <a:endParaRPr lang="en-GB" sz="2400" kern="0" dirty="0">
              <a:solidFill>
                <a:srgbClr val="000000"/>
              </a:solidFill>
              <a:latin typeface="Arial" panose="020B0604020202020204" pitchFamily="34" charset="0"/>
              <a:cs typeface="Arial" panose="020B0604020202020204" pitchFamily="34" charset="0"/>
              <a:sym typeface="Calibri"/>
            </a:endParaRPr>
          </a:p>
          <a:p>
            <a:pPr marL="285750" indent="-285750" hangingPunct="0">
              <a:buFont typeface="Arial" panose="020B0604020202020204" pitchFamily="34" charset="0"/>
              <a:buChar char="•"/>
            </a:pPr>
            <a:r>
              <a:rPr lang="en-GB" sz="2400" kern="0" dirty="0">
                <a:solidFill>
                  <a:srgbClr val="000000"/>
                </a:solidFill>
                <a:latin typeface="Arial" panose="020B0604020202020204" pitchFamily="34" charset="0"/>
                <a:cs typeface="Arial" panose="020B0604020202020204" pitchFamily="34" charset="0"/>
                <a:sym typeface="Calibri"/>
              </a:rPr>
              <a:t>Remote Access i.e. VPN, 3G connection </a:t>
            </a:r>
            <a:r>
              <a:rPr lang="en-GB" sz="2400" kern="0" dirty="0" smtClean="0">
                <a:solidFill>
                  <a:srgbClr val="000000"/>
                </a:solidFill>
                <a:latin typeface="Arial" panose="020B0604020202020204" pitchFamily="34" charset="0"/>
                <a:cs typeface="Arial" panose="020B0604020202020204" pitchFamily="34" charset="0"/>
                <a:sym typeface="Calibri"/>
              </a:rPr>
              <a:t>support</a:t>
            </a:r>
            <a:endParaRPr lang="en-GB" sz="2400" kern="0" dirty="0">
              <a:solidFill>
                <a:srgbClr val="000000"/>
              </a:solidFill>
              <a:latin typeface="Arial" panose="020B0604020202020204" pitchFamily="34" charset="0"/>
              <a:cs typeface="Arial" panose="020B0604020202020204" pitchFamily="34" charset="0"/>
              <a:sym typeface="Calibri"/>
            </a:endParaRPr>
          </a:p>
          <a:p>
            <a:pPr marL="285750" indent="-285750" hangingPunct="0">
              <a:buFont typeface="Arial" panose="020B0604020202020204" pitchFamily="34" charset="0"/>
              <a:buChar char="•"/>
            </a:pPr>
            <a:r>
              <a:rPr lang="en-GB" sz="2400" kern="0" dirty="0">
                <a:solidFill>
                  <a:srgbClr val="000000"/>
                </a:solidFill>
                <a:latin typeface="Arial" panose="020B0604020202020204" pitchFamily="34" charset="0"/>
                <a:cs typeface="Arial" panose="020B0604020202020204" pitchFamily="34" charset="0"/>
                <a:sym typeface="Calibri"/>
              </a:rPr>
              <a:t>Provision and renewal of </a:t>
            </a:r>
            <a:r>
              <a:rPr lang="en-GB" sz="2400" kern="0" dirty="0" smtClean="0">
                <a:solidFill>
                  <a:srgbClr val="000000"/>
                </a:solidFill>
                <a:latin typeface="Arial" panose="020B0604020202020204" pitchFamily="34" charset="0"/>
                <a:cs typeface="Arial" panose="020B0604020202020204" pitchFamily="34" charset="0"/>
                <a:sym typeface="Calibri"/>
              </a:rPr>
              <a:t>electronic </a:t>
            </a:r>
            <a:r>
              <a:rPr lang="en-GB" sz="2400" kern="0" dirty="0">
                <a:solidFill>
                  <a:srgbClr val="000000"/>
                </a:solidFill>
                <a:latin typeface="Arial" panose="020B0604020202020204" pitchFamily="34" charset="0"/>
                <a:cs typeface="Arial" panose="020B0604020202020204" pitchFamily="34" charset="0"/>
                <a:sym typeface="Calibri"/>
              </a:rPr>
              <a:t>t</a:t>
            </a:r>
            <a:r>
              <a:rPr lang="en-GB" sz="2400" kern="0" dirty="0" smtClean="0">
                <a:solidFill>
                  <a:srgbClr val="000000"/>
                </a:solidFill>
                <a:latin typeface="Arial" panose="020B0604020202020204" pitchFamily="34" charset="0"/>
                <a:cs typeface="Arial" panose="020B0604020202020204" pitchFamily="34" charset="0"/>
                <a:sym typeface="Calibri"/>
              </a:rPr>
              <a:t>ools </a:t>
            </a:r>
            <a:r>
              <a:rPr lang="en-GB" sz="2400" kern="0" dirty="0">
                <a:solidFill>
                  <a:srgbClr val="000000"/>
                </a:solidFill>
                <a:latin typeface="Arial" panose="020B0604020202020204" pitchFamily="34" charset="0"/>
                <a:cs typeface="Arial" panose="020B0604020202020204" pitchFamily="34" charset="0"/>
                <a:sym typeface="Calibri"/>
              </a:rPr>
              <a:t>of </a:t>
            </a:r>
            <a:r>
              <a:rPr lang="en-GB" sz="2400" kern="0" dirty="0" smtClean="0">
                <a:solidFill>
                  <a:srgbClr val="000000"/>
                </a:solidFill>
                <a:latin typeface="Arial" panose="020B0604020202020204" pitchFamily="34" charset="0"/>
                <a:cs typeface="Arial" panose="020B0604020202020204" pitchFamily="34" charset="0"/>
                <a:sym typeface="Calibri"/>
              </a:rPr>
              <a:t>trade (desktops</a:t>
            </a:r>
            <a:r>
              <a:rPr lang="en-GB" sz="2400" kern="0" dirty="0">
                <a:solidFill>
                  <a:srgbClr val="000000"/>
                </a:solidFill>
                <a:latin typeface="Arial" panose="020B0604020202020204" pitchFamily="34" charset="0"/>
                <a:cs typeface="Arial" panose="020B0604020202020204" pitchFamily="34" charset="0"/>
                <a:sym typeface="Calibri"/>
              </a:rPr>
              <a:t>, laptops etc.)</a:t>
            </a:r>
          </a:p>
          <a:p>
            <a:pPr marL="285750" indent="-285750" hangingPunct="0">
              <a:buFont typeface="Arial" panose="020B0604020202020204" pitchFamily="34" charset="0"/>
              <a:buChar char="•"/>
            </a:pPr>
            <a:r>
              <a:rPr lang="en-GB" sz="2400" kern="0" dirty="0">
                <a:solidFill>
                  <a:srgbClr val="000000"/>
                </a:solidFill>
                <a:latin typeface="Arial" panose="020B0604020202020204" pitchFamily="34" charset="0"/>
                <a:cs typeface="Arial" panose="020B0604020202020204" pitchFamily="34" charset="0"/>
                <a:sym typeface="Calibri"/>
              </a:rPr>
              <a:t>Manage </a:t>
            </a:r>
            <a:r>
              <a:rPr lang="en-GB" sz="2400" kern="0" dirty="0" smtClean="0">
                <a:solidFill>
                  <a:srgbClr val="000000"/>
                </a:solidFill>
                <a:latin typeface="Arial" panose="020B0604020202020204" pitchFamily="34" charset="0"/>
                <a:cs typeface="Arial" panose="020B0604020202020204" pitchFamily="34" charset="0"/>
                <a:sym typeface="Calibri"/>
              </a:rPr>
              <a:t>disposal </a:t>
            </a:r>
            <a:r>
              <a:rPr lang="en-GB" sz="2400" kern="0" dirty="0">
                <a:solidFill>
                  <a:srgbClr val="000000"/>
                </a:solidFill>
                <a:latin typeface="Arial" panose="020B0604020202020204" pitchFamily="34" charset="0"/>
                <a:cs typeface="Arial" panose="020B0604020202020204" pitchFamily="34" charset="0"/>
                <a:sym typeface="Calibri"/>
              </a:rPr>
              <a:t>of ICT tools and equipment</a:t>
            </a:r>
          </a:p>
        </p:txBody>
      </p:sp>
    </p:spTree>
    <p:extLst>
      <p:ext uri="{BB962C8B-B14F-4D97-AF65-F5344CB8AC3E}">
        <p14:creationId xmlns:p14="http://schemas.microsoft.com/office/powerpoint/2010/main" val="3841846886"/>
      </p:ext>
    </p:extLst>
  </p:cSld>
  <p:clrMapOvr>
    <a:masterClrMapping/>
  </p:clrMapOvr>
  <p:transition spd="med"/>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
          </p:nvPr>
        </p:nvSpPr>
        <p:spPr>
          <a:xfrm>
            <a:off x="1117724" y="-712445"/>
            <a:ext cx="7772401" cy="1500188"/>
          </a:xfrm>
        </p:spPr>
        <p:txBody>
          <a:bodyPr>
            <a:normAutofit/>
          </a:bodyPr>
          <a:lstStyle/>
          <a:p>
            <a:r>
              <a:rPr lang="en-ZA" sz="4000" b="1" dirty="0" smtClean="0">
                <a:solidFill>
                  <a:srgbClr val="002060"/>
                </a:solidFill>
                <a:latin typeface="Arial" panose="020B0604020202020204" pitchFamily="34" charset="0"/>
                <a:cs typeface="Arial" panose="020B0604020202020204" pitchFamily="34" charset="0"/>
              </a:rPr>
              <a:t>Media and Communication</a:t>
            </a:r>
            <a:endParaRPr lang="en-GB" sz="4000" b="1" dirty="0">
              <a:solidFill>
                <a:srgbClr val="00206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2"/>
          </p:nvPr>
        </p:nvSpPr>
        <p:spPr/>
        <p:txBody>
          <a:bodyPr/>
          <a:lstStyle/>
          <a:p>
            <a:fld id="{86CB4B4D-7CA3-9044-876B-883B54F8677D}" type="slidenum">
              <a:rPr lang="en-GB" smtClean="0"/>
              <a:pPr/>
              <a:t>38</a:t>
            </a:fld>
            <a:endParaRPr lang="en-GB"/>
          </a:p>
        </p:txBody>
      </p:sp>
      <p:sp>
        <p:nvSpPr>
          <p:cNvPr id="5" name="Rectangle 4"/>
          <p:cNvSpPr txBox="1"/>
          <p:nvPr/>
        </p:nvSpPr>
        <p:spPr>
          <a:xfrm>
            <a:off x="327214" y="1150674"/>
            <a:ext cx="8227595" cy="492122"/>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hangingPunct="0">
              <a:lnSpc>
                <a:spcPct val="115000"/>
              </a:lnSpc>
              <a:spcBef>
                <a:spcPts val="1000"/>
              </a:spcBef>
              <a:buSzPct val="100000"/>
              <a:defRPr sz="2400"/>
            </a:pPr>
            <a:endParaRPr lang="en-GB" sz="2400" kern="0" dirty="0" smtClean="0">
              <a:solidFill>
                <a:srgbClr val="000000"/>
              </a:solidFill>
              <a:sym typeface="Calibri"/>
            </a:endParaRPr>
          </a:p>
        </p:txBody>
      </p:sp>
      <p:sp>
        <p:nvSpPr>
          <p:cNvPr id="2" name="Rectangle 1"/>
          <p:cNvSpPr/>
          <p:nvPr/>
        </p:nvSpPr>
        <p:spPr>
          <a:xfrm>
            <a:off x="179512" y="908720"/>
            <a:ext cx="8737232" cy="4739759"/>
          </a:xfrm>
          <a:prstGeom prst="rect">
            <a:avLst/>
          </a:prstGeom>
        </p:spPr>
        <p:txBody>
          <a:bodyPr wrap="square">
            <a:spAutoFit/>
          </a:bodyPr>
          <a:lstStyle/>
          <a:p>
            <a:pPr hangingPunct="0"/>
            <a:r>
              <a:rPr lang="en-GB" sz="2800" b="1" kern="0" dirty="0" smtClean="0">
                <a:solidFill>
                  <a:srgbClr val="000000"/>
                </a:solidFill>
                <a:latin typeface="Arial" panose="020B0604020202020204" pitchFamily="34" charset="0"/>
                <a:cs typeface="Arial" panose="020B0604020202020204" pitchFamily="34" charset="0"/>
                <a:sym typeface="Calibri"/>
              </a:rPr>
              <a:t>Activities</a:t>
            </a:r>
          </a:p>
          <a:p>
            <a:pPr hangingPunct="0"/>
            <a:r>
              <a:rPr lang="en-GB" sz="2600" b="1" kern="0" dirty="0">
                <a:solidFill>
                  <a:srgbClr val="000000"/>
                </a:solidFill>
                <a:latin typeface="Arial" panose="020B0604020202020204" pitchFamily="34" charset="0"/>
                <a:cs typeface="Arial" panose="020B0604020202020204" pitchFamily="34" charset="0"/>
                <a:sym typeface="Calibri"/>
              </a:rPr>
              <a:t>Brand </a:t>
            </a:r>
            <a:r>
              <a:rPr lang="en-GB" sz="2600" b="1" kern="0" dirty="0" smtClean="0">
                <a:solidFill>
                  <a:srgbClr val="000000"/>
                </a:solidFill>
                <a:latin typeface="Arial" panose="020B0604020202020204" pitchFamily="34" charset="0"/>
                <a:cs typeface="Arial" panose="020B0604020202020204" pitchFamily="34" charset="0"/>
                <a:sym typeface="Calibri"/>
              </a:rPr>
              <a:t>Communication</a:t>
            </a:r>
          </a:p>
          <a:p>
            <a:pPr hangingPunct="0"/>
            <a:r>
              <a:rPr lang="en-GB" sz="2400" b="1" kern="0" dirty="0" smtClean="0">
                <a:solidFill>
                  <a:srgbClr val="000000"/>
                </a:solidFill>
                <a:latin typeface="Arial" panose="020B0604020202020204" pitchFamily="34" charset="0"/>
                <a:cs typeface="Arial" panose="020B0604020202020204" pitchFamily="34" charset="0"/>
                <a:sym typeface="Calibri"/>
              </a:rPr>
              <a:t> </a:t>
            </a:r>
            <a:r>
              <a:rPr lang="en-GB" sz="2400" kern="0" dirty="0" smtClean="0">
                <a:solidFill>
                  <a:srgbClr val="000000"/>
                </a:solidFill>
                <a:latin typeface="Arial" panose="020B0604020202020204" pitchFamily="34" charset="0"/>
                <a:cs typeface="Arial" panose="020B0604020202020204" pitchFamily="34" charset="0"/>
                <a:sym typeface="Calibri"/>
              </a:rPr>
              <a:t>Tool </a:t>
            </a:r>
            <a:r>
              <a:rPr lang="en-GB" sz="2400" kern="0" dirty="0">
                <a:solidFill>
                  <a:srgbClr val="000000"/>
                </a:solidFill>
                <a:latin typeface="Arial" panose="020B0604020202020204" pitchFamily="34" charset="0"/>
                <a:cs typeface="Arial" panose="020B0604020202020204" pitchFamily="34" charset="0"/>
                <a:sym typeface="Calibri"/>
              </a:rPr>
              <a:t>of brand management by which </a:t>
            </a:r>
            <a:r>
              <a:rPr lang="en-GB" sz="2400" kern="0" dirty="0" smtClean="0">
                <a:solidFill>
                  <a:srgbClr val="000000"/>
                </a:solidFill>
                <a:latin typeface="Arial" panose="020B0604020202020204" pitchFamily="34" charset="0"/>
                <a:cs typeface="Arial" panose="020B0604020202020204" pitchFamily="34" charset="0"/>
                <a:sym typeface="Calibri"/>
              </a:rPr>
              <a:t>JICS – </a:t>
            </a:r>
          </a:p>
          <a:p>
            <a:pPr marL="342900" indent="-342900" hangingPunct="0">
              <a:buFontTx/>
              <a:buChar char="-"/>
            </a:pPr>
            <a:r>
              <a:rPr lang="en-GB" sz="2400" kern="0" dirty="0" smtClean="0">
                <a:solidFill>
                  <a:srgbClr val="000000"/>
                </a:solidFill>
                <a:latin typeface="Arial" panose="020B0604020202020204" pitchFamily="34" charset="0"/>
                <a:cs typeface="Arial" panose="020B0604020202020204" pitchFamily="34" charset="0"/>
                <a:sym typeface="Calibri"/>
              </a:rPr>
              <a:t>Informs</a:t>
            </a:r>
          </a:p>
          <a:p>
            <a:pPr marL="342900" indent="-342900" hangingPunct="0">
              <a:buFontTx/>
              <a:buChar char="-"/>
            </a:pPr>
            <a:r>
              <a:rPr lang="en-GB" sz="2400" kern="0" dirty="0" smtClean="0">
                <a:solidFill>
                  <a:srgbClr val="000000"/>
                </a:solidFill>
                <a:latin typeface="Arial" panose="020B0604020202020204" pitchFamily="34" charset="0"/>
                <a:cs typeface="Arial" panose="020B0604020202020204" pitchFamily="34" charset="0"/>
                <a:sym typeface="Calibri"/>
              </a:rPr>
              <a:t>Recommends</a:t>
            </a:r>
          </a:p>
          <a:p>
            <a:pPr marL="342900" indent="-342900" hangingPunct="0">
              <a:buFontTx/>
              <a:buChar char="-"/>
            </a:pPr>
            <a:r>
              <a:rPr lang="en-GB" sz="2400" kern="0" dirty="0" smtClean="0">
                <a:solidFill>
                  <a:srgbClr val="000000"/>
                </a:solidFill>
                <a:latin typeface="Arial" panose="020B0604020202020204" pitchFamily="34" charset="0"/>
                <a:cs typeface="Arial" panose="020B0604020202020204" pitchFamily="34" charset="0"/>
                <a:sym typeface="Calibri"/>
              </a:rPr>
              <a:t>Reminds</a:t>
            </a:r>
            <a:r>
              <a:rPr lang="en-GB" sz="2400" kern="0" dirty="0">
                <a:solidFill>
                  <a:srgbClr val="000000"/>
                </a:solidFill>
                <a:latin typeface="Arial" panose="020B0604020202020204" pitchFamily="34" charset="0"/>
                <a:cs typeface="Arial" panose="020B0604020202020204" pitchFamily="34" charset="0"/>
                <a:sym typeface="Calibri"/>
              </a:rPr>
              <a:t>, and </a:t>
            </a:r>
            <a:endParaRPr lang="en-GB" sz="2400" kern="0" dirty="0" smtClean="0">
              <a:solidFill>
                <a:srgbClr val="000000"/>
              </a:solidFill>
              <a:latin typeface="Arial" panose="020B0604020202020204" pitchFamily="34" charset="0"/>
              <a:cs typeface="Arial" panose="020B0604020202020204" pitchFamily="34" charset="0"/>
              <a:sym typeface="Calibri"/>
            </a:endParaRPr>
          </a:p>
          <a:p>
            <a:pPr marL="342900" indent="-342900" hangingPunct="0">
              <a:buFontTx/>
              <a:buChar char="-"/>
            </a:pPr>
            <a:r>
              <a:rPr lang="en-GB" sz="2400" kern="0" dirty="0" smtClean="0">
                <a:solidFill>
                  <a:srgbClr val="000000"/>
                </a:solidFill>
                <a:latin typeface="Arial" panose="020B0604020202020204" pitchFamily="34" charset="0"/>
                <a:cs typeface="Arial" panose="020B0604020202020204" pitchFamily="34" charset="0"/>
                <a:sym typeface="Calibri"/>
              </a:rPr>
              <a:t>Enriches </a:t>
            </a:r>
            <a:r>
              <a:rPr lang="en-GB" sz="2400" kern="0" dirty="0">
                <a:solidFill>
                  <a:srgbClr val="000000"/>
                </a:solidFill>
                <a:latin typeface="Arial" panose="020B0604020202020204" pitchFamily="34" charset="0"/>
                <a:cs typeface="Arial" panose="020B0604020202020204" pitchFamily="34" charset="0"/>
                <a:sym typeface="Calibri"/>
              </a:rPr>
              <a:t>the knowledge of its </a:t>
            </a:r>
            <a:r>
              <a:rPr lang="en-GB" sz="2400" kern="0" dirty="0" smtClean="0">
                <a:solidFill>
                  <a:srgbClr val="000000"/>
                </a:solidFill>
                <a:latin typeface="Arial" panose="020B0604020202020204" pitchFamily="34" charset="0"/>
                <a:cs typeface="Arial" panose="020B0604020202020204" pitchFamily="34" charset="0"/>
                <a:sym typeface="Calibri"/>
              </a:rPr>
              <a:t>stakeholders, </a:t>
            </a:r>
            <a:r>
              <a:rPr lang="en-GB" sz="2400" kern="0" dirty="0">
                <a:solidFill>
                  <a:srgbClr val="000000"/>
                </a:solidFill>
                <a:latin typeface="Arial" panose="020B0604020202020204" pitchFamily="34" charset="0"/>
                <a:cs typeface="Arial" panose="020B0604020202020204" pitchFamily="34" charset="0"/>
                <a:sym typeface="Calibri"/>
              </a:rPr>
              <a:t>including the public and </a:t>
            </a:r>
            <a:r>
              <a:rPr lang="en-GB" sz="2400" kern="0" dirty="0" smtClean="0">
                <a:solidFill>
                  <a:srgbClr val="000000"/>
                </a:solidFill>
                <a:latin typeface="Arial" panose="020B0604020202020204" pitchFamily="34" charset="0"/>
                <a:cs typeface="Arial" panose="020B0604020202020204" pitchFamily="34" charset="0"/>
                <a:sym typeface="Calibri"/>
              </a:rPr>
              <a:t>media, </a:t>
            </a:r>
            <a:r>
              <a:rPr lang="en-GB" sz="2400" kern="0" dirty="0">
                <a:solidFill>
                  <a:srgbClr val="000000"/>
                </a:solidFill>
                <a:latin typeface="Arial" panose="020B0604020202020204" pitchFamily="34" charset="0"/>
                <a:cs typeface="Arial" panose="020B0604020202020204" pitchFamily="34" charset="0"/>
                <a:sym typeface="Calibri"/>
              </a:rPr>
              <a:t>about the JICS brand, its strengths, </a:t>
            </a:r>
            <a:r>
              <a:rPr lang="en-GB" sz="2400" kern="0" dirty="0" smtClean="0">
                <a:solidFill>
                  <a:srgbClr val="000000"/>
                </a:solidFill>
                <a:latin typeface="Arial" panose="020B0604020202020204" pitchFamily="34" charset="0"/>
                <a:cs typeface="Arial" panose="020B0604020202020204" pitchFamily="34" charset="0"/>
                <a:sym typeface="Calibri"/>
              </a:rPr>
              <a:t>values and </a:t>
            </a:r>
            <a:r>
              <a:rPr lang="en-GB" sz="2400" kern="0" dirty="0">
                <a:solidFill>
                  <a:srgbClr val="000000"/>
                </a:solidFill>
                <a:latin typeface="Arial" panose="020B0604020202020204" pitchFamily="34" charset="0"/>
                <a:cs typeface="Arial" panose="020B0604020202020204" pitchFamily="34" charset="0"/>
                <a:sym typeface="Calibri"/>
              </a:rPr>
              <a:t>its </a:t>
            </a:r>
            <a:r>
              <a:rPr lang="en-GB" sz="2400" kern="0" dirty="0" smtClean="0">
                <a:solidFill>
                  <a:srgbClr val="000000"/>
                </a:solidFill>
                <a:latin typeface="Arial" panose="020B0604020202020204" pitchFamily="34" charset="0"/>
                <a:cs typeface="Arial" panose="020B0604020202020204" pitchFamily="34" charset="0"/>
                <a:sym typeface="Calibri"/>
              </a:rPr>
              <a:t>services.</a:t>
            </a:r>
          </a:p>
          <a:p>
            <a:pPr hangingPunct="0"/>
            <a:r>
              <a:rPr lang="en-GB" sz="2600" b="1" kern="0" dirty="0" smtClean="0">
                <a:solidFill>
                  <a:srgbClr val="000000"/>
                </a:solidFill>
                <a:latin typeface="Arial" panose="020B0604020202020204" pitchFamily="34" charset="0"/>
                <a:cs typeface="Arial" panose="020B0604020202020204" pitchFamily="34" charset="0"/>
                <a:sym typeface="Calibri"/>
              </a:rPr>
              <a:t>Brand Awareness</a:t>
            </a:r>
          </a:p>
          <a:p>
            <a:pPr marL="342900" indent="-342900" hangingPunct="0">
              <a:buFontTx/>
              <a:buChar char="-"/>
            </a:pPr>
            <a:r>
              <a:rPr lang="en-GB" sz="2400" kern="0" dirty="0" smtClean="0">
                <a:solidFill>
                  <a:srgbClr val="000000"/>
                </a:solidFill>
                <a:latin typeface="Arial" panose="020B0604020202020204" pitchFamily="34" charset="0"/>
                <a:cs typeface="Arial" panose="020B0604020202020204" pitchFamily="34" charset="0"/>
                <a:sym typeface="Calibri"/>
              </a:rPr>
              <a:t>Creating JICS branding material for raising JICS profile and raising public advocacy and awareness.</a:t>
            </a:r>
          </a:p>
        </p:txBody>
      </p:sp>
    </p:spTree>
    <p:extLst>
      <p:ext uri="{BB962C8B-B14F-4D97-AF65-F5344CB8AC3E}">
        <p14:creationId xmlns:p14="http://schemas.microsoft.com/office/powerpoint/2010/main" val="1688167243"/>
      </p:ext>
    </p:extLst>
  </p:cSld>
  <p:clrMapOvr>
    <a:masterClrMapping/>
  </p:clrMapOvr>
  <p:transition spd="med"/>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457200" y="1340768"/>
            <a:ext cx="8435280" cy="5332765"/>
          </a:xfrm>
        </p:spPr>
        <p:txBody>
          <a:bodyPr>
            <a:normAutofit fontScale="85000" lnSpcReduction="20000"/>
          </a:bodyPr>
          <a:lstStyle/>
          <a:p>
            <a:pPr marL="0" indent="0">
              <a:buNone/>
            </a:pPr>
            <a:r>
              <a:rPr lang="en-GB" sz="3100" b="1" dirty="0">
                <a:latin typeface="Arial" panose="020B0604020202020204" pitchFamily="34" charset="0"/>
                <a:cs typeface="Arial" panose="020B0604020202020204" pitchFamily="34" charset="0"/>
              </a:rPr>
              <a:t>Corporate identity</a:t>
            </a:r>
          </a:p>
          <a:p>
            <a:pPr marL="0" indent="0">
              <a:buNone/>
            </a:pPr>
            <a:r>
              <a:rPr lang="en-GB" dirty="0">
                <a:latin typeface="Arial" panose="020B0604020202020204" pitchFamily="34" charset="0"/>
                <a:cs typeface="Arial" panose="020B0604020202020204" pitchFamily="34" charset="0"/>
              </a:rPr>
              <a:t>F</a:t>
            </a:r>
            <a:r>
              <a:rPr lang="en-GB" dirty="0" smtClean="0">
                <a:latin typeface="Arial" panose="020B0604020202020204" pitchFamily="34" charset="0"/>
                <a:cs typeface="Arial" panose="020B0604020202020204" pitchFamily="34" charset="0"/>
              </a:rPr>
              <a:t>ostering </a:t>
            </a:r>
            <a:r>
              <a:rPr lang="en-GB" dirty="0">
                <a:latin typeface="Arial" panose="020B0604020202020204" pitchFamily="34" charset="0"/>
                <a:cs typeface="Arial" panose="020B0604020202020204" pitchFamily="34" charset="0"/>
              </a:rPr>
              <a:t>better relations with the media through:</a:t>
            </a:r>
          </a:p>
          <a:p>
            <a:pPr marL="0" indent="0">
              <a:buNone/>
            </a:pPr>
            <a:r>
              <a:rPr lang="en-GB" dirty="0" smtClean="0">
                <a:latin typeface="Arial" panose="020B0604020202020204" pitchFamily="34" charset="0"/>
                <a:cs typeface="Arial" panose="020B0604020202020204" pitchFamily="34" charset="0"/>
              </a:rPr>
              <a:t>issuing </a:t>
            </a:r>
            <a:r>
              <a:rPr lang="en-GB" dirty="0">
                <a:latin typeface="Arial" panose="020B0604020202020204" pitchFamily="34" charset="0"/>
                <a:cs typeface="Arial" panose="020B0604020202020204" pitchFamily="34" charset="0"/>
              </a:rPr>
              <a:t>media statements, media conferences and publicising media pieces on relevant themes like mandatory reporting and overcrowding in correctional centres.</a:t>
            </a:r>
          </a:p>
          <a:p>
            <a:pPr marL="0" indent="0">
              <a:buNone/>
            </a:pPr>
            <a:endParaRPr lang="en-GB" b="1" dirty="0" smtClean="0">
              <a:latin typeface="Arial" panose="020B0604020202020204" pitchFamily="34" charset="0"/>
              <a:cs typeface="Arial" panose="020B0604020202020204" pitchFamily="34" charset="0"/>
            </a:endParaRPr>
          </a:p>
          <a:p>
            <a:pPr marL="0" indent="0">
              <a:buNone/>
            </a:pPr>
            <a:r>
              <a:rPr lang="en-GB" sz="3100" b="1" dirty="0" smtClean="0">
                <a:latin typeface="Arial" panose="020B0604020202020204" pitchFamily="34" charset="0"/>
                <a:cs typeface="Arial" panose="020B0604020202020204" pitchFamily="34" charset="0"/>
              </a:rPr>
              <a:t>Internal Communications</a:t>
            </a:r>
          </a:p>
          <a:p>
            <a:pPr marL="0" indent="0">
              <a:buNone/>
            </a:pPr>
            <a:r>
              <a:rPr lang="en-GB" dirty="0">
                <a:latin typeface="Arial" panose="020B0604020202020204" pitchFamily="34" charset="0"/>
                <a:cs typeface="Arial" panose="020B0604020202020204" pitchFamily="34" charset="0"/>
              </a:rPr>
              <a:t>JICS management </a:t>
            </a:r>
            <a:r>
              <a:rPr lang="en-GB" dirty="0" smtClean="0">
                <a:latin typeface="Arial" panose="020B0604020202020204" pitchFamily="34" charset="0"/>
                <a:cs typeface="Arial" panose="020B0604020202020204" pitchFamily="34" charset="0"/>
              </a:rPr>
              <a:t>releases </a:t>
            </a:r>
            <a:r>
              <a:rPr lang="en-GB" dirty="0">
                <a:latin typeface="Arial" panose="020B0604020202020204" pitchFamily="34" charset="0"/>
                <a:cs typeface="Arial" panose="020B0604020202020204" pitchFamily="34" charset="0"/>
              </a:rPr>
              <a:t>internal </a:t>
            </a:r>
            <a:r>
              <a:rPr lang="en-GB" dirty="0" smtClean="0">
                <a:latin typeface="Arial" panose="020B0604020202020204" pitchFamily="34" charset="0"/>
                <a:cs typeface="Arial" panose="020B0604020202020204" pitchFamily="34" charset="0"/>
              </a:rPr>
              <a:t>communiques </a:t>
            </a:r>
            <a:r>
              <a:rPr lang="en-GB" dirty="0">
                <a:latin typeface="Arial" panose="020B0604020202020204" pitchFamily="34" charset="0"/>
                <a:cs typeface="Arial" panose="020B0604020202020204" pitchFamily="34" charset="0"/>
              </a:rPr>
              <a:t>to keep JICS staff informed and ensure and maintain an environment of accountability and transparency. </a:t>
            </a:r>
          </a:p>
          <a:p>
            <a:pPr marL="0" indent="0">
              <a:buNone/>
            </a:pPr>
            <a:endParaRPr lang="en-GB" b="1" dirty="0" smtClean="0">
              <a:latin typeface="Arial" panose="020B0604020202020204" pitchFamily="34" charset="0"/>
              <a:cs typeface="Arial" panose="020B0604020202020204" pitchFamily="34" charset="0"/>
            </a:endParaRPr>
          </a:p>
          <a:p>
            <a:pPr marL="0" indent="0">
              <a:buNone/>
            </a:pPr>
            <a:r>
              <a:rPr lang="en-GB" sz="3100" b="1" dirty="0" smtClean="0">
                <a:latin typeface="Arial" panose="020B0604020202020204" pitchFamily="34" charset="0"/>
                <a:cs typeface="Arial" panose="020B0604020202020204" pitchFamily="34" charset="0"/>
              </a:rPr>
              <a:t>Future Online Brand Development</a:t>
            </a:r>
            <a:r>
              <a:rPr lang="en-GB" b="1" dirty="0" smtClean="0">
                <a:latin typeface="Arial" panose="020B0604020202020204" pitchFamily="34" charset="0"/>
                <a:cs typeface="Arial" panose="020B0604020202020204" pitchFamily="34" charset="0"/>
              </a:rPr>
              <a:t/>
            </a:r>
            <a:br>
              <a:rPr lang="en-GB" b="1" dirty="0" smtClean="0">
                <a:latin typeface="Arial" panose="020B0604020202020204" pitchFamily="34" charset="0"/>
                <a:cs typeface="Arial" panose="020B0604020202020204" pitchFamily="34" charset="0"/>
              </a:rPr>
            </a:br>
            <a:r>
              <a:rPr lang="en-GB" b="1" dirty="0" smtClean="0">
                <a:latin typeface="Arial" panose="020B0604020202020204" pitchFamily="34" charset="0"/>
                <a:cs typeface="Arial" panose="020B0604020202020204" pitchFamily="34" charset="0"/>
              </a:rPr>
              <a:t>- </a:t>
            </a:r>
            <a:r>
              <a:rPr lang="en-GB" dirty="0" smtClean="0">
                <a:latin typeface="Arial" panose="020B0604020202020204" pitchFamily="34" charset="0"/>
                <a:cs typeface="Arial" panose="020B0604020202020204" pitchFamily="34" charset="0"/>
              </a:rPr>
              <a:t>Content for web</a:t>
            </a:r>
            <a:br>
              <a:rPr lang="en-GB" dirty="0" smtClean="0">
                <a:latin typeface="Arial" panose="020B0604020202020204" pitchFamily="34" charset="0"/>
                <a:cs typeface="Arial" panose="020B0604020202020204" pitchFamily="34" charset="0"/>
              </a:rPr>
            </a:br>
            <a:r>
              <a:rPr lang="en-GB" dirty="0" smtClean="0">
                <a:latin typeface="Arial" panose="020B0604020202020204" pitchFamily="34" charset="0"/>
                <a:cs typeface="Arial" panose="020B0604020202020204" pitchFamily="34" charset="0"/>
              </a:rPr>
              <a:t>- Social media strategy</a:t>
            </a:r>
          </a:p>
          <a:p>
            <a:pPr marL="0" indent="0">
              <a:buNone/>
            </a:pPr>
            <a:r>
              <a:rPr lang="en-GB" dirty="0" smtClean="0">
                <a:latin typeface="Arial" panose="020B0604020202020204" pitchFamily="34" charset="0"/>
                <a:cs typeface="Arial" panose="020B0604020202020204" pitchFamily="34" charset="0"/>
              </a:rPr>
              <a:t>- External and Internal online </a:t>
            </a:r>
            <a:r>
              <a:rPr lang="en-GB" smtClean="0">
                <a:latin typeface="Arial" panose="020B0604020202020204" pitchFamily="34" charset="0"/>
                <a:cs typeface="Arial" panose="020B0604020202020204" pitchFamily="34" charset="0"/>
              </a:rPr>
              <a:t>communication analytics.</a:t>
            </a:r>
            <a:endParaRPr lang="en-GB"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2"/>
          </p:nvPr>
        </p:nvSpPr>
        <p:spPr/>
        <p:txBody>
          <a:bodyPr/>
          <a:lstStyle/>
          <a:p>
            <a:fld id="{86CB4B4D-7CA3-9044-876B-883B54F8677D}" type="slidenum">
              <a:rPr lang="en-ZA" smtClean="0"/>
              <a:pPr/>
              <a:t>39</a:t>
            </a:fld>
            <a:endParaRPr lang="en-ZA"/>
          </a:p>
        </p:txBody>
      </p:sp>
      <p:sp>
        <p:nvSpPr>
          <p:cNvPr id="5" name="Text Placeholder 2"/>
          <p:cNvSpPr>
            <a:spLocks noGrp="1"/>
          </p:cNvSpPr>
          <p:nvPr>
            <p:ph type="title"/>
          </p:nvPr>
        </p:nvSpPr>
        <p:spPr/>
        <p:txBody>
          <a:bodyPr>
            <a:noAutofit/>
          </a:bodyPr>
          <a:lstStyle/>
          <a:p>
            <a:r>
              <a:rPr lang="en-ZA" sz="4000" b="1" dirty="0" smtClean="0">
                <a:solidFill>
                  <a:srgbClr val="002060"/>
                </a:solidFill>
                <a:latin typeface="Arial" panose="020B0604020202020204" pitchFamily="34" charset="0"/>
                <a:cs typeface="Arial" panose="020B0604020202020204" pitchFamily="34" charset="0"/>
              </a:rPr>
              <a:t>Media and Communication (</a:t>
            </a:r>
            <a:r>
              <a:rPr lang="en-ZA" sz="4000" b="1" i="1" dirty="0" smtClean="0">
                <a:solidFill>
                  <a:srgbClr val="002060"/>
                </a:solidFill>
                <a:latin typeface="Arial" panose="020B0604020202020204" pitchFamily="34" charset="0"/>
                <a:cs typeface="Arial" panose="020B0604020202020204" pitchFamily="34" charset="0"/>
              </a:rPr>
              <a:t>continued</a:t>
            </a:r>
            <a:r>
              <a:rPr lang="en-ZA" sz="4000" b="1" dirty="0" smtClean="0">
                <a:solidFill>
                  <a:srgbClr val="002060"/>
                </a:solidFill>
                <a:latin typeface="Arial" panose="020B0604020202020204" pitchFamily="34" charset="0"/>
                <a:cs typeface="Arial" panose="020B0604020202020204" pitchFamily="34" charset="0"/>
              </a:rPr>
              <a:t>)</a:t>
            </a:r>
            <a:endParaRPr lang="en-GB" sz="4000" b="1"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85207487"/>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smtClean="0">
                <a:solidFill>
                  <a:srgbClr val="002060"/>
                </a:solidFill>
              </a:rPr>
              <a:t>JICS programmes/directorates</a:t>
            </a:r>
            <a:endParaRPr lang="en-GB" b="1" i="1" dirty="0">
              <a:solidFill>
                <a:srgbClr val="002060"/>
              </a:solidFill>
            </a:endParaRPr>
          </a:p>
        </p:txBody>
      </p:sp>
      <p:sp>
        <p:nvSpPr>
          <p:cNvPr id="3" name="Content Placeholder 2"/>
          <p:cNvSpPr>
            <a:spLocks noGrp="1"/>
          </p:cNvSpPr>
          <p:nvPr>
            <p:ph type="body" idx="1"/>
          </p:nvPr>
        </p:nvSpPr>
        <p:spPr>
          <a:xfrm>
            <a:off x="193218" y="1647984"/>
            <a:ext cx="8493582" cy="4525963"/>
          </a:xfrm>
        </p:spPr>
        <p:txBody>
          <a:bodyPr>
            <a:normAutofit/>
          </a:bodyPr>
          <a:lstStyle/>
          <a:p>
            <a:pPr marL="0" indent="0">
              <a:buNone/>
            </a:pPr>
            <a:r>
              <a:rPr lang="en-GB" sz="2400" dirty="0" smtClean="0"/>
              <a:t>To </a:t>
            </a:r>
            <a:r>
              <a:rPr lang="en-GB" sz="2400" dirty="0"/>
              <a:t>effectively and efficiently deliver on our </a:t>
            </a:r>
            <a:r>
              <a:rPr lang="en-GB" sz="2400" dirty="0" smtClean="0"/>
              <a:t>mandate</a:t>
            </a:r>
            <a:r>
              <a:rPr lang="en-GB" sz="2400" dirty="0"/>
              <a:t> </a:t>
            </a:r>
            <a:r>
              <a:rPr lang="en-GB" sz="2400" dirty="0" smtClean="0"/>
              <a:t>through the following </a:t>
            </a:r>
            <a:r>
              <a:rPr lang="en-GB" sz="2400" dirty="0"/>
              <a:t>programmes</a:t>
            </a:r>
            <a:r>
              <a:rPr lang="en-GB" sz="2400" dirty="0" smtClean="0"/>
              <a:t>:</a:t>
            </a:r>
          </a:p>
          <a:p>
            <a:r>
              <a:rPr lang="en-ZA" sz="2400" dirty="0" smtClean="0">
                <a:solidFill>
                  <a:schemeClr val="tx1"/>
                </a:solidFill>
              </a:rPr>
              <a:t>Programme 1</a:t>
            </a:r>
            <a:r>
              <a:rPr lang="en-ZA" sz="2400" dirty="0">
                <a:solidFill>
                  <a:schemeClr val="tx1"/>
                </a:solidFill>
              </a:rPr>
              <a:t>: Strategic Management and Leadership</a:t>
            </a:r>
          </a:p>
          <a:p>
            <a:r>
              <a:rPr lang="en-ZA" sz="2400" dirty="0">
                <a:solidFill>
                  <a:schemeClr val="tx1"/>
                </a:solidFill>
              </a:rPr>
              <a:t>Programme 2: Administration</a:t>
            </a:r>
          </a:p>
          <a:p>
            <a:r>
              <a:rPr lang="en-ZA" sz="2400" dirty="0">
                <a:solidFill>
                  <a:schemeClr val="tx1"/>
                </a:solidFill>
              </a:rPr>
              <a:t>Programme 3: Legal Services</a:t>
            </a:r>
          </a:p>
          <a:p>
            <a:r>
              <a:rPr lang="en-ZA" sz="2400" dirty="0">
                <a:solidFill>
                  <a:schemeClr val="tx1"/>
                </a:solidFill>
              </a:rPr>
              <a:t>Programme 4: Management Regions</a:t>
            </a:r>
          </a:p>
          <a:p>
            <a:pPr marL="0" indent="0" algn="just">
              <a:buNone/>
            </a:pPr>
            <a:endParaRPr lang="en-ZA" sz="2800" dirty="0" smtClean="0">
              <a:solidFill>
                <a:schemeClr val="tx1"/>
              </a:solidFill>
            </a:endParaRPr>
          </a:p>
        </p:txBody>
      </p:sp>
      <p:sp>
        <p:nvSpPr>
          <p:cNvPr id="4" name="Slide Number Placeholder 3"/>
          <p:cNvSpPr>
            <a:spLocks noGrp="1"/>
          </p:cNvSpPr>
          <p:nvPr>
            <p:ph type="sldNum" sz="quarter" idx="2"/>
          </p:nvPr>
        </p:nvSpPr>
        <p:spPr/>
        <p:txBody>
          <a:bodyPr/>
          <a:lstStyle/>
          <a:p>
            <a:fld id="{86CB4B4D-7CA3-9044-876B-883B54F8677D}" type="slidenum">
              <a:rPr lang="en-ZA" smtClean="0"/>
              <a:pPr/>
              <a:t>4</a:t>
            </a:fld>
            <a:endParaRPr lang="en-ZA" dirty="0"/>
          </a:p>
        </p:txBody>
      </p:sp>
    </p:spTree>
    <p:extLst>
      <p:ext uri="{BB962C8B-B14F-4D97-AF65-F5344CB8AC3E}">
        <p14:creationId xmlns:p14="http://schemas.microsoft.com/office/powerpoint/2010/main" val="2110285694"/>
      </p:ext>
    </p:extLst>
  </p:cSld>
  <p:clrMapOvr>
    <a:masterClrMapping/>
  </p:clrMapOvr>
  <p:transition spd="med"/>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4" name="Picture 4" descr="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a:ln w="12700">
            <a:miter lim="400000"/>
          </a:ln>
        </p:spPr>
      </p:pic>
      <p:sp>
        <p:nvSpPr>
          <p:cNvPr id="325" name="Title 1"/>
          <p:cNvSpPr txBox="1">
            <a:spLocks noGrp="1"/>
          </p:cNvSpPr>
          <p:nvPr>
            <p:ph type="ctrTitle"/>
          </p:nvPr>
        </p:nvSpPr>
        <p:spPr>
          <a:xfrm>
            <a:off x="331038" y="5044387"/>
            <a:ext cx="5252923" cy="1230798"/>
          </a:xfrm>
          <a:prstGeom prst="rect">
            <a:avLst/>
          </a:prstGeom>
        </p:spPr>
        <p:txBody>
          <a:bodyPr/>
          <a:lstStyle>
            <a:lvl1pPr>
              <a:defRPr sz="6000" b="1">
                <a:solidFill>
                  <a:srgbClr val="808080"/>
                </a:solidFill>
                <a:latin typeface="Arial"/>
                <a:ea typeface="Arial"/>
                <a:cs typeface="Arial"/>
                <a:sym typeface="Arial"/>
              </a:defRPr>
            </a:lvl1pPr>
          </a:lstStyle>
          <a:p>
            <a:r>
              <a:rPr dirty="0"/>
              <a:t>QUESTIONS</a:t>
            </a:r>
          </a:p>
        </p:txBody>
      </p:sp>
      <p:sp>
        <p:nvSpPr>
          <p:cNvPr id="326" name="Title 1"/>
          <p:cNvSpPr txBox="1"/>
          <p:nvPr/>
        </p:nvSpPr>
        <p:spPr>
          <a:xfrm>
            <a:off x="1162396" y="602742"/>
            <a:ext cx="3630693" cy="3171580"/>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normAutofit/>
          </a:bodyPr>
          <a:lstStyle/>
          <a:p>
            <a:pPr algn="ctr" defTabSz="457200" hangingPunct="0">
              <a:defRPr sz="6000" b="1">
                <a:solidFill>
                  <a:srgbClr val="002541"/>
                </a:solidFill>
                <a:latin typeface="Arial"/>
                <a:ea typeface="Arial"/>
                <a:cs typeface="Arial"/>
                <a:sym typeface="Arial"/>
              </a:defRPr>
            </a:pPr>
            <a:r>
              <a:rPr sz="6000" b="1" kern="0" dirty="0">
                <a:solidFill>
                  <a:srgbClr val="002060"/>
                </a:solidFill>
                <a:latin typeface="Arial"/>
                <a:ea typeface="Arial"/>
                <a:cs typeface="Arial"/>
                <a:sym typeface="Arial"/>
              </a:rPr>
              <a:t>THANK</a:t>
            </a:r>
            <a:endParaRPr sz="4400" b="1" kern="0" dirty="0">
              <a:solidFill>
                <a:srgbClr val="002060"/>
              </a:solidFill>
              <a:latin typeface="Arial"/>
              <a:ea typeface="Arial"/>
              <a:cs typeface="Arial"/>
              <a:sym typeface="Arial"/>
            </a:endParaRPr>
          </a:p>
          <a:p>
            <a:pPr algn="ctr" defTabSz="457200" hangingPunct="0">
              <a:defRPr sz="6000" b="1">
                <a:solidFill>
                  <a:srgbClr val="002541"/>
                </a:solidFill>
                <a:latin typeface="Arial"/>
                <a:ea typeface="Arial"/>
                <a:cs typeface="Arial"/>
                <a:sym typeface="Arial"/>
              </a:defRPr>
            </a:pPr>
            <a:r>
              <a:rPr sz="6000" b="1" kern="0" dirty="0">
                <a:solidFill>
                  <a:srgbClr val="002060"/>
                </a:solidFill>
                <a:latin typeface="Arial"/>
                <a:ea typeface="Arial"/>
                <a:cs typeface="Arial"/>
                <a:sym typeface="Arial"/>
              </a:rPr>
              <a:t>YOU</a:t>
            </a:r>
          </a:p>
        </p:txBody>
      </p:sp>
      <p:sp>
        <p:nvSpPr>
          <p:cNvPr id="327" name="Slide Number Placeholder 2"/>
          <p:cNvSpPr txBox="1">
            <a:spLocks noGrp="1"/>
          </p:cNvSpPr>
          <p:nvPr>
            <p:ph type="sldNum" sz="quarter" idx="2"/>
          </p:nvPr>
        </p:nvSpPr>
        <p:spPr>
          <a:xfrm>
            <a:off x="8422818" y="6404292"/>
            <a:ext cx="263983" cy="26924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40</a:t>
            </a:fld>
            <a:endParaRPr dirty="0"/>
          </a:p>
        </p:txBody>
      </p:sp>
    </p:spTree>
    <p:extLst>
      <p:ext uri="{BB962C8B-B14F-4D97-AF65-F5344CB8AC3E}">
        <p14:creationId xmlns:p14="http://schemas.microsoft.com/office/powerpoint/2010/main" val="1353964292"/>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Rectangle 8"/>
          <p:cNvSpPr txBox="1"/>
          <p:nvPr/>
        </p:nvSpPr>
        <p:spPr>
          <a:xfrm>
            <a:off x="545957" y="6658471"/>
            <a:ext cx="2740011" cy="231141"/>
          </a:xfrm>
          <a:prstGeom prst="rect">
            <a:avLst/>
          </a:prstGeom>
          <a:ln w="12700">
            <a:miter lim="400000"/>
          </a:ln>
          <a:extLst>
            <a:ext uri="{C572A759-6A51-4108-AA02-DFA0A04FC94B}">
              <ma14:wrappingTextBoxFlag xmlns="" xmlns:ma14="http://schemas.microsoft.com/office/mac/drawingml/2011/main" val="1"/>
            </a:ext>
          </a:extLst>
        </p:spPr>
        <p:txBody>
          <a:bodyPr wrap="none" lIns="45719" rIns="45719">
            <a:spAutoFit/>
          </a:bodyPr>
          <a:lstStyle>
            <a:lvl1pPr>
              <a:defRPr sz="1000">
                <a:solidFill>
                  <a:srgbClr val="FFFFFF"/>
                </a:solidFill>
              </a:defRPr>
            </a:lvl1pPr>
          </a:lstStyle>
          <a:p>
            <a:pPr hangingPunct="0"/>
            <a:r>
              <a:rPr kern="0">
                <a:sym typeface="Calibri"/>
              </a:rPr>
              <a:t>Judicial Inspectorate for Correctional Services</a:t>
            </a:r>
          </a:p>
        </p:txBody>
      </p:sp>
      <p:sp>
        <p:nvSpPr>
          <p:cNvPr id="169" name="Rectangle 4"/>
          <p:cNvSpPr txBox="1"/>
          <p:nvPr/>
        </p:nvSpPr>
        <p:spPr>
          <a:xfrm>
            <a:off x="1524000" y="1950967"/>
            <a:ext cx="127000" cy="617362"/>
          </a:xfrm>
          <a:prstGeom prst="rect">
            <a:avLst/>
          </a:prstGeom>
          <a:ln w="12700">
            <a:miter lim="400000"/>
          </a:ln>
          <a:extLst>
            <a:ext uri="{C572A759-6A51-4108-AA02-DFA0A04FC94B}">
              <ma14:wrappingTextBoxFlag xmlns="" xmlns:ma14="http://schemas.microsoft.com/office/mac/drawingml/2011/main" val="1"/>
            </a:ext>
          </a:extLst>
        </p:spPr>
        <p:txBody>
          <a:bodyPr wrap="none" lIns="45719" rIns="45719" anchor="ctr">
            <a:spAutoFit/>
          </a:bodyPr>
          <a:lstStyle>
            <a:lvl1pPr>
              <a:defRPr>
                <a:latin typeface="Arial"/>
                <a:ea typeface="Arial"/>
                <a:cs typeface="Arial"/>
                <a:sym typeface="Arial"/>
              </a:defRPr>
            </a:lvl1pPr>
          </a:lstStyle>
          <a:p>
            <a:pPr hangingPunct="0"/>
            <a:r>
              <a:rPr kern="0">
                <a:solidFill>
                  <a:srgbClr val="000000"/>
                </a:solidFill>
              </a:rPr>
              <a:t/>
            </a:r>
            <a:br>
              <a:rPr kern="0">
                <a:solidFill>
                  <a:srgbClr val="000000"/>
                </a:solidFill>
              </a:rPr>
            </a:br>
            <a:endParaRPr kern="0">
              <a:solidFill>
                <a:srgbClr val="000000"/>
              </a:solidFill>
            </a:endParaRPr>
          </a:p>
        </p:txBody>
      </p:sp>
      <p:sp>
        <p:nvSpPr>
          <p:cNvPr id="170" name="Rectangle 15"/>
          <p:cNvSpPr txBox="1"/>
          <p:nvPr/>
        </p:nvSpPr>
        <p:spPr>
          <a:xfrm>
            <a:off x="527740" y="4818979"/>
            <a:ext cx="6996587" cy="50292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hangingPunct="0">
              <a:lnSpc>
                <a:spcPct val="115000"/>
              </a:lnSpc>
              <a:defRPr sz="1400"/>
            </a:pPr>
            <a:r>
              <a:rPr sz="1400" kern="0">
                <a:solidFill>
                  <a:srgbClr val="000000"/>
                </a:solidFill>
                <a:sym typeface="Calibri"/>
              </a:rPr>
              <a:t> </a:t>
            </a:r>
          </a:p>
          <a:p>
            <a:pPr hangingPunct="0">
              <a:lnSpc>
                <a:spcPct val="115000"/>
              </a:lnSpc>
              <a:defRPr sz="1200"/>
            </a:pPr>
            <a:r>
              <a:rPr sz="1200" kern="0">
                <a:solidFill>
                  <a:srgbClr val="000000"/>
                </a:solidFill>
                <a:sym typeface="Calibri"/>
              </a:rPr>
              <a:t> </a:t>
            </a:r>
          </a:p>
        </p:txBody>
      </p:sp>
      <p:grpSp>
        <p:nvGrpSpPr>
          <p:cNvPr id="176" name="Rectangle 5"/>
          <p:cNvGrpSpPr/>
          <p:nvPr/>
        </p:nvGrpSpPr>
        <p:grpSpPr>
          <a:xfrm>
            <a:off x="0" y="5805209"/>
            <a:ext cx="9144000" cy="1084403"/>
            <a:chOff x="-1060481" y="-59970"/>
            <a:chExt cx="10758757" cy="1049562"/>
          </a:xfrm>
          <a:scene3d>
            <a:camera prst="orthographicFront">
              <a:rot lat="0" lon="0" rev="0"/>
            </a:camera>
            <a:lightRig rig="balanced" dir="t">
              <a:rot lat="0" lon="0" rev="8700000"/>
            </a:lightRig>
          </a:scene3d>
        </p:grpSpPr>
        <p:sp>
          <p:nvSpPr>
            <p:cNvPr id="174" name="Rectangle"/>
            <p:cNvSpPr/>
            <p:nvPr/>
          </p:nvSpPr>
          <p:spPr>
            <a:xfrm>
              <a:off x="-1060481" y="0"/>
              <a:ext cx="10758757" cy="989592"/>
            </a:xfrm>
            <a:prstGeom prst="rect">
              <a:avLst/>
            </a:prstGeom>
            <a:solidFill>
              <a:srgbClr val="BE3B4D"/>
            </a:solidFill>
            <a:ln w="12700" cap="flat">
              <a:noFill/>
              <a:miter lim="400000"/>
            </a:ln>
            <a:effectLst>
              <a:outerShdw blurRad="44450" dist="27940" dir="5400000" algn="ctr">
                <a:srgbClr val="000000">
                  <a:alpha val="32000"/>
                </a:srgbClr>
              </a:outerShdw>
            </a:effectLst>
            <a:sp3d>
              <a:bevelT w="190500" h="38100"/>
            </a:sp3d>
          </p:spPr>
          <p:txBody>
            <a:bodyPr wrap="square" lIns="45719" tIns="45719" rIns="45719" bIns="45719" numCol="1" anchor="t">
              <a:noAutofit/>
            </a:bodyPr>
            <a:lstStyle/>
            <a:p>
              <a:pPr hangingPunct="0">
                <a:defRPr sz="2800" b="1">
                  <a:solidFill>
                    <a:srgbClr val="FFFFFF"/>
                  </a:solidFill>
                  <a:latin typeface="Trebuchet MS"/>
                  <a:ea typeface="Trebuchet MS"/>
                  <a:cs typeface="Trebuchet MS"/>
                  <a:sym typeface="Trebuchet MS"/>
                </a:defRPr>
              </a:pPr>
              <a:endParaRPr sz="2800" b="1" kern="0">
                <a:solidFill>
                  <a:srgbClr val="FFFFFF"/>
                </a:solidFill>
                <a:latin typeface="Trebuchet MS"/>
                <a:ea typeface="Trebuchet MS"/>
                <a:cs typeface="Trebuchet MS"/>
                <a:sym typeface="Trebuchet MS"/>
              </a:endParaRPr>
            </a:p>
          </p:txBody>
        </p:sp>
        <p:sp>
          <p:nvSpPr>
            <p:cNvPr id="175" name="PART B: Performance Information…"/>
            <p:cNvSpPr txBox="1"/>
            <p:nvPr/>
          </p:nvSpPr>
          <p:spPr>
            <a:xfrm>
              <a:off x="-333173" y="-59970"/>
              <a:ext cx="8555516" cy="880785"/>
            </a:xfrm>
            <a:prstGeom prst="rect">
              <a:avLst/>
            </a:prstGeom>
            <a:noFill/>
            <a:ln w="12700" cap="flat">
              <a:noFill/>
              <a:miter lim="400000"/>
            </a:ln>
            <a:effectLst>
              <a:outerShdw blurRad="44450" dist="27940" dir="5400000" algn="ctr">
                <a:srgbClr val="000000">
                  <a:alpha val="32000"/>
                </a:srgbClr>
              </a:outerShdw>
            </a:effectLst>
            <a:sp3d>
              <a:bevelT w="190500" h="38100"/>
            </a:sp3d>
            <a:extLst>
              <a:ext uri="{C572A759-6A51-4108-AA02-DFA0A04FC94B}">
                <ma14:wrappingTextBoxFlag xmlns="" xmlns:ma14="http://schemas.microsoft.com/office/mac/drawingml/2011/main" val="1"/>
              </a:ext>
            </a:extLst>
          </p:spPr>
          <p:txBody>
            <a:bodyPr wrap="square" lIns="45719" tIns="45719" rIns="45719" bIns="45719" numCol="1" anchor="t">
              <a:noAutofit/>
            </a:bodyPr>
            <a:lstStyle/>
            <a:p>
              <a:pPr hangingPunct="0">
                <a:defRPr sz="2800" b="1">
                  <a:solidFill>
                    <a:srgbClr val="FFFFFF"/>
                  </a:solidFill>
                  <a:latin typeface="Trebuchet MS"/>
                  <a:ea typeface="Trebuchet MS"/>
                  <a:cs typeface="Trebuchet MS"/>
                  <a:sym typeface="Trebuchet MS"/>
                </a:defRPr>
              </a:pPr>
              <a:r>
                <a:rPr sz="2800" b="1" kern="0" dirty="0" smtClean="0">
                  <a:solidFill>
                    <a:srgbClr val="FFFFFF"/>
                  </a:solidFill>
                  <a:latin typeface="Trebuchet MS"/>
                  <a:ea typeface="Trebuchet MS"/>
                  <a:cs typeface="Trebuchet MS"/>
                  <a:sym typeface="Trebuchet MS"/>
                </a:rPr>
                <a:t>Performance Information</a:t>
              </a:r>
              <a:r>
                <a:rPr lang="en-ZA" sz="2800" b="1" kern="0" dirty="0" smtClean="0">
                  <a:solidFill>
                    <a:srgbClr val="FFFFFF"/>
                  </a:solidFill>
                  <a:latin typeface="Trebuchet MS"/>
                  <a:ea typeface="Trebuchet MS"/>
                  <a:cs typeface="Trebuchet MS"/>
                  <a:sym typeface="Trebuchet MS"/>
                </a:rPr>
                <a:t> </a:t>
              </a:r>
              <a:r>
                <a:rPr sz="2800" b="1" kern="0" dirty="0" smtClean="0">
                  <a:solidFill>
                    <a:srgbClr val="FFFFFF"/>
                  </a:solidFill>
                  <a:latin typeface="Trebuchet MS"/>
                  <a:ea typeface="Trebuchet MS"/>
                  <a:cs typeface="Trebuchet MS"/>
                  <a:sym typeface="Trebuchet MS"/>
                </a:rPr>
                <a:t>and </a:t>
              </a:r>
              <a:r>
                <a:rPr sz="2800" b="1" kern="0" dirty="0">
                  <a:solidFill>
                    <a:srgbClr val="FFFFFF"/>
                  </a:solidFill>
                  <a:latin typeface="Trebuchet MS"/>
                  <a:ea typeface="Trebuchet MS"/>
                  <a:cs typeface="Trebuchet MS"/>
                  <a:sym typeface="Trebuchet MS"/>
                </a:rPr>
                <a:t>Oversight Reporting</a:t>
              </a:r>
            </a:p>
          </p:txBody>
        </p:sp>
      </p:gr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43408"/>
            <a:ext cx="9167420" cy="6110578"/>
          </a:xfrm>
          <a:prstGeom prst="rect">
            <a:avLst/>
          </a:prstGeom>
        </p:spPr>
      </p:pic>
    </p:spTree>
    <p:extLst>
      <p:ext uri="{BB962C8B-B14F-4D97-AF65-F5344CB8AC3E}">
        <p14:creationId xmlns:p14="http://schemas.microsoft.com/office/powerpoint/2010/main" val="1023907273"/>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332656"/>
            <a:ext cx="8229600" cy="1143001"/>
          </a:xfrm>
        </p:spPr>
        <p:txBody>
          <a:bodyPr>
            <a:normAutofit fontScale="90000"/>
          </a:bodyPr>
          <a:lstStyle/>
          <a:p>
            <a:r>
              <a:rPr lang="en-GB" b="1" i="1" dirty="0" smtClean="0">
                <a:solidFill>
                  <a:srgbClr val="002060"/>
                </a:solidFill>
              </a:rPr>
              <a:t> </a:t>
            </a:r>
            <a:r>
              <a:rPr lang="en-GB" b="1" i="1" dirty="0">
                <a:solidFill>
                  <a:srgbClr val="002060"/>
                </a:solidFill>
              </a:rPr>
              <a:t>Strategic Management and </a:t>
            </a:r>
            <a:r>
              <a:rPr lang="en-GB" b="1" i="1" dirty="0" smtClean="0">
                <a:solidFill>
                  <a:srgbClr val="002060"/>
                </a:solidFill>
              </a:rPr>
              <a:t>Leadership</a:t>
            </a:r>
            <a:endParaRPr lang="en-GB" b="1" i="1" dirty="0">
              <a:solidFill>
                <a:srgbClr val="002060"/>
              </a:solidFill>
            </a:endParaRPr>
          </a:p>
        </p:txBody>
      </p:sp>
      <p:sp>
        <p:nvSpPr>
          <p:cNvPr id="3" name="Content Placeholder 2"/>
          <p:cNvSpPr>
            <a:spLocks noGrp="1"/>
          </p:cNvSpPr>
          <p:nvPr>
            <p:ph type="body" idx="1"/>
          </p:nvPr>
        </p:nvSpPr>
        <p:spPr/>
        <p:txBody>
          <a:bodyPr>
            <a:normAutofit/>
          </a:bodyPr>
          <a:lstStyle/>
          <a:p>
            <a:pPr marL="0" indent="0" algn="just">
              <a:buNone/>
            </a:pPr>
            <a:r>
              <a:rPr lang="en-GB" sz="2800" b="1" dirty="0" smtClean="0">
                <a:solidFill>
                  <a:schemeClr val="tx1"/>
                </a:solidFill>
              </a:rPr>
              <a:t>Purpose </a:t>
            </a:r>
          </a:p>
          <a:p>
            <a:pPr marL="0" indent="0">
              <a:buNone/>
            </a:pPr>
            <a:r>
              <a:rPr lang="en-GB" sz="2400" dirty="0"/>
              <a:t>Ensure </a:t>
            </a:r>
            <a:r>
              <a:rPr lang="en-GB" sz="2400" dirty="0" smtClean="0"/>
              <a:t>the </a:t>
            </a:r>
            <a:r>
              <a:rPr lang="en-GB" sz="2400" dirty="0"/>
              <a:t>organisation has </a:t>
            </a:r>
            <a:r>
              <a:rPr lang="en-GB" sz="2400" dirty="0" smtClean="0"/>
              <a:t>an efficient and effective </a:t>
            </a:r>
            <a:r>
              <a:rPr lang="en-GB" sz="2400" dirty="0"/>
              <a:t>monitoring and evaluation system in place </a:t>
            </a:r>
            <a:r>
              <a:rPr lang="en-GB" sz="2400" dirty="0" smtClean="0"/>
              <a:t>and compiles </a:t>
            </a:r>
            <a:r>
              <a:rPr lang="en-GB" sz="2400" dirty="0"/>
              <a:t>strategic </a:t>
            </a:r>
            <a:r>
              <a:rPr lang="en-GB" sz="2400" dirty="0" smtClean="0"/>
              <a:t>documents.</a:t>
            </a:r>
            <a:endParaRPr lang="en-GB" sz="2400" dirty="0"/>
          </a:p>
          <a:p>
            <a:pPr marL="0" indent="0">
              <a:buNone/>
            </a:pPr>
            <a:endParaRPr lang="en-GB" sz="2400" dirty="0" smtClean="0"/>
          </a:p>
          <a:p>
            <a:pPr marL="0" indent="0">
              <a:buNone/>
            </a:pPr>
            <a:r>
              <a:rPr lang="en-GB" sz="2400" dirty="0" smtClean="0"/>
              <a:t>All directorates comply with JICS </a:t>
            </a:r>
            <a:r>
              <a:rPr lang="en-GB" sz="2400" dirty="0"/>
              <a:t>policies and </a:t>
            </a:r>
            <a:r>
              <a:rPr lang="en-GB" sz="2400" dirty="0" smtClean="0"/>
              <a:t>procedures including all applicable government regulations.</a:t>
            </a:r>
          </a:p>
        </p:txBody>
      </p:sp>
      <p:sp>
        <p:nvSpPr>
          <p:cNvPr id="4" name="Slide Number Placeholder 3"/>
          <p:cNvSpPr>
            <a:spLocks noGrp="1"/>
          </p:cNvSpPr>
          <p:nvPr>
            <p:ph type="sldNum" sz="quarter" idx="2"/>
          </p:nvPr>
        </p:nvSpPr>
        <p:spPr/>
        <p:txBody>
          <a:bodyPr/>
          <a:lstStyle/>
          <a:p>
            <a:fld id="{86CB4B4D-7CA3-9044-876B-883B54F8677D}" type="slidenum">
              <a:rPr lang="en-ZA" smtClean="0"/>
              <a:pPr/>
              <a:t>6</a:t>
            </a:fld>
            <a:endParaRPr lang="en-ZA" dirty="0"/>
          </a:p>
        </p:txBody>
      </p:sp>
    </p:spTree>
    <p:extLst>
      <p:ext uri="{BB962C8B-B14F-4D97-AF65-F5344CB8AC3E}">
        <p14:creationId xmlns:p14="http://schemas.microsoft.com/office/powerpoint/2010/main" val="3868721991"/>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332656"/>
            <a:ext cx="8229600" cy="1143001"/>
          </a:xfrm>
        </p:spPr>
        <p:txBody>
          <a:bodyPr>
            <a:normAutofit fontScale="90000"/>
          </a:bodyPr>
          <a:lstStyle/>
          <a:p>
            <a:r>
              <a:rPr lang="en-GB" b="1" i="1" dirty="0" smtClean="0">
                <a:solidFill>
                  <a:srgbClr val="002060"/>
                </a:solidFill>
              </a:rPr>
              <a:t> </a:t>
            </a:r>
            <a:r>
              <a:rPr lang="en-GB" b="1" i="1" dirty="0">
                <a:solidFill>
                  <a:srgbClr val="002060"/>
                </a:solidFill>
              </a:rPr>
              <a:t>Strategic Management and </a:t>
            </a:r>
            <a:r>
              <a:rPr lang="en-GB" b="1" i="1" dirty="0" smtClean="0">
                <a:solidFill>
                  <a:srgbClr val="002060"/>
                </a:solidFill>
              </a:rPr>
              <a:t>Leadership (continued)</a:t>
            </a:r>
            <a:endParaRPr lang="en-GB" b="1" i="1" dirty="0">
              <a:solidFill>
                <a:srgbClr val="002060"/>
              </a:solidFill>
            </a:endParaRPr>
          </a:p>
        </p:txBody>
      </p:sp>
      <p:sp>
        <p:nvSpPr>
          <p:cNvPr id="3" name="Content Placeholder 2"/>
          <p:cNvSpPr>
            <a:spLocks noGrp="1"/>
          </p:cNvSpPr>
          <p:nvPr>
            <p:ph type="body" idx="1"/>
          </p:nvPr>
        </p:nvSpPr>
        <p:spPr/>
        <p:txBody>
          <a:bodyPr>
            <a:noAutofit/>
          </a:bodyPr>
          <a:lstStyle/>
          <a:p>
            <a:pPr marL="0" indent="0" algn="just">
              <a:buNone/>
            </a:pPr>
            <a:r>
              <a:rPr lang="en-GB" sz="2800" b="1" dirty="0" smtClean="0">
                <a:solidFill>
                  <a:schemeClr val="tx1"/>
                </a:solidFill>
              </a:rPr>
              <a:t>Functions </a:t>
            </a:r>
            <a:endParaRPr lang="en-GB" sz="2800" b="1" dirty="0">
              <a:solidFill>
                <a:schemeClr val="tx1"/>
              </a:solidFill>
            </a:endParaRPr>
          </a:p>
          <a:p>
            <a:pPr>
              <a:buFont typeface="Arial" panose="020B0604020202020204" pitchFamily="34" charset="0"/>
              <a:buChar char="•"/>
            </a:pPr>
            <a:r>
              <a:rPr lang="en-GB" sz="2400" dirty="0" smtClean="0">
                <a:solidFill>
                  <a:schemeClr val="tx1"/>
                </a:solidFill>
              </a:rPr>
              <a:t>Work performance conforms </a:t>
            </a:r>
            <a:r>
              <a:rPr lang="en-GB" sz="2400" dirty="0">
                <a:solidFill>
                  <a:schemeClr val="tx1"/>
                </a:solidFill>
              </a:rPr>
              <a:t>to </a:t>
            </a:r>
            <a:r>
              <a:rPr lang="en-GB" sz="2400" dirty="0" smtClean="0">
                <a:solidFill>
                  <a:schemeClr val="tx1"/>
                </a:solidFill>
              </a:rPr>
              <a:t>set </a:t>
            </a:r>
            <a:r>
              <a:rPr lang="en-GB" sz="2400" dirty="0">
                <a:solidFill>
                  <a:schemeClr val="tx1"/>
                </a:solidFill>
              </a:rPr>
              <a:t>standards.</a:t>
            </a:r>
          </a:p>
          <a:p>
            <a:pPr>
              <a:buFont typeface="Arial" panose="020B0604020202020204" pitchFamily="34" charset="0"/>
              <a:buChar char="•"/>
            </a:pPr>
            <a:r>
              <a:rPr lang="en-GB" sz="2400" dirty="0" smtClean="0">
                <a:solidFill>
                  <a:schemeClr val="tx1"/>
                </a:solidFill>
              </a:rPr>
              <a:t>Measure </a:t>
            </a:r>
            <a:r>
              <a:rPr lang="en-GB" sz="2400" dirty="0">
                <a:solidFill>
                  <a:schemeClr val="tx1"/>
                </a:solidFill>
              </a:rPr>
              <a:t>the efficiency and effectiveness of all directorates.</a:t>
            </a:r>
          </a:p>
          <a:p>
            <a:pPr>
              <a:buFont typeface="Arial" panose="020B0604020202020204" pitchFamily="34" charset="0"/>
              <a:buChar char="•"/>
            </a:pPr>
            <a:r>
              <a:rPr lang="en-GB" sz="2400" dirty="0" smtClean="0">
                <a:solidFill>
                  <a:schemeClr val="tx1"/>
                </a:solidFill>
              </a:rPr>
              <a:t>Ensuring Directorates deliver on the mandates and evaluate their performance.</a:t>
            </a:r>
            <a:endParaRPr lang="en-GB" sz="2400" dirty="0">
              <a:solidFill>
                <a:schemeClr val="tx1"/>
              </a:solidFill>
            </a:endParaRPr>
          </a:p>
          <a:p>
            <a:pPr>
              <a:buFont typeface="Arial" panose="020B0604020202020204" pitchFamily="34" charset="0"/>
              <a:buChar char="•"/>
            </a:pPr>
            <a:r>
              <a:rPr lang="en-GB" sz="2400" dirty="0" smtClean="0">
                <a:solidFill>
                  <a:schemeClr val="tx1"/>
                </a:solidFill>
              </a:rPr>
              <a:t>To </a:t>
            </a:r>
            <a:r>
              <a:rPr lang="en-GB" sz="2400" dirty="0">
                <a:solidFill>
                  <a:schemeClr val="tx1"/>
                </a:solidFill>
              </a:rPr>
              <a:t>ensure all Directorates adhere to good corporate governance principles and </a:t>
            </a:r>
            <a:r>
              <a:rPr lang="en-GB" sz="2400" dirty="0" smtClean="0">
                <a:solidFill>
                  <a:schemeClr val="tx1"/>
                </a:solidFill>
              </a:rPr>
              <a:t>practices.</a:t>
            </a:r>
            <a:endParaRPr lang="en-GB" sz="2400" dirty="0">
              <a:solidFill>
                <a:schemeClr val="tx1"/>
              </a:solidFill>
            </a:endParaRPr>
          </a:p>
        </p:txBody>
      </p:sp>
      <p:sp>
        <p:nvSpPr>
          <p:cNvPr id="4" name="Slide Number Placeholder 3"/>
          <p:cNvSpPr>
            <a:spLocks noGrp="1"/>
          </p:cNvSpPr>
          <p:nvPr>
            <p:ph type="sldNum" sz="quarter" idx="2"/>
          </p:nvPr>
        </p:nvSpPr>
        <p:spPr/>
        <p:txBody>
          <a:bodyPr/>
          <a:lstStyle/>
          <a:p>
            <a:fld id="{86CB4B4D-7CA3-9044-876B-883B54F8677D}" type="slidenum">
              <a:rPr lang="en-ZA" smtClean="0"/>
              <a:pPr/>
              <a:t>7</a:t>
            </a:fld>
            <a:endParaRPr lang="en-ZA" dirty="0"/>
          </a:p>
        </p:txBody>
      </p:sp>
    </p:spTree>
    <p:extLst>
      <p:ext uri="{BB962C8B-B14F-4D97-AF65-F5344CB8AC3E}">
        <p14:creationId xmlns:p14="http://schemas.microsoft.com/office/powerpoint/2010/main" val="597922378"/>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332656"/>
            <a:ext cx="8229600" cy="1143001"/>
          </a:xfrm>
        </p:spPr>
        <p:txBody>
          <a:bodyPr>
            <a:normAutofit fontScale="90000"/>
          </a:bodyPr>
          <a:lstStyle/>
          <a:p>
            <a:r>
              <a:rPr lang="en-GB" b="1" i="1" dirty="0" smtClean="0">
                <a:solidFill>
                  <a:srgbClr val="002060"/>
                </a:solidFill>
              </a:rPr>
              <a:t> </a:t>
            </a:r>
            <a:r>
              <a:rPr lang="en-GB" b="1" i="1" dirty="0">
                <a:solidFill>
                  <a:srgbClr val="002060"/>
                </a:solidFill>
              </a:rPr>
              <a:t>Strategic Management and </a:t>
            </a:r>
            <a:r>
              <a:rPr lang="en-GB" b="1" i="1" dirty="0" smtClean="0">
                <a:solidFill>
                  <a:srgbClr val="002060"/>
                </a:solidFill>
              </a:rPr>
              <a:t>Leadership (continued)</a:t>
            </a:r>
            <a:endParaRPr lang="en-GB" b="1" i="1" dirty="0">
              <a:solidFill>
                <a:srgbClr val="002060"/>
              </a:solidFill>
            </a:endParaRPr>
          </a:p>
        </p:txBody>
      </p:sp>
      <p:sp>
        <p:nvSpPr>
          <p:cNvPr id="3" name="Content Placeholder 2"/>
          <p:cNvSpPr>
            <a:spLocks noGrp="1"/>
          </p:cNvSpPr>
          <p:nvPr>
            <p:ph type="body" idx="1"/>
          </p:nvPr>
        </p:nvSpPr>
        <p:spPr/>
        <p:txBody>
          <a:bodyPr>
            <a:noAutofit/>
          </a:bodyPr>
          <a:lstStyle/>
          <a:p>
            <a:pPr marL="0" indent="0" algn="just">
              <a:buNone/>
            </a:pPr>
            <a:r>
              <a:rPr lang="en-GB" sz="2800" b="1" dirty="0" smtClean="0">
                <a:solidFill>
                  <a:schemeClr val="tx1"/>
                </a:solidFill>
              </a:rPr>
              <a:t>Functions </a:t>
            </a:r>
            <a:endParaRPr lang="en-GB" sz="2800" b="1" dirty="0">
              <a:solidFill>
                <a:schemeClr val="tx1"/>
              </a:solidFill>
            </a:endParaRPr>
          </a:p>
          <a:p>
            <a:pPr>
              <a:buFont typeface="Arial" panose="020B0604020202020204" pitchFamily="34" charset="0"/>
              <a:buChar char="•"/>
            </a:pPr>
            <a:r>
              <a:rPr lang="en-GB" sz="2400" dirty="0" smtClean="0">
                <a:solidFill>
                  <a:schemeClr val="tx1"/>
                </a:solidFill>
              </a:rPr>
              <a:t>Document, evaluate, test systems and controls to determine their adequacy and effectiveness to ensure:</a:t>
            </a:r>
          </a:p>
          <a:p>
            <a:pPr lvl="1">
              <a:buFontTx/>
              <a:buChar char="-"/>
            </a:pPr>
            <a:r>
              <a:rPr lang="en-GB" sz="2400" dirty="0" smtClean="0">
                <a:solidFill>
                  <a:schemeClr val="tx1"/>
                </a:solidFill>
              </a:rPr>
              <a:t>Compliance with rules and regulations,</a:t>
            </a:r>
          </a:p>
          <a:p>
            <a:pPr lvl="1">
              <a:buFontTx/>
              <a:buChar char="-"/>
            </a:pPr>
            <a:r>
              <a:rPr lang="en-GB" sz="2400" dirty="0" smtClean="0">
                <a:solidFill>
                  <a:schemeClr val="tx1"/>
                </a:solidFill>
              </a:rPr>
              <a:t>Meeting organisational objectives,</a:t>
            </a:r>
          </a:p>
          <a:p>
            <a:pPr lvl="1">
              <a:buFontTx/>
              <a:buChar char="-"/>
            </a:pPr>
            <a:r>
              <a:rPr lang="en-GB" sz="2400" dirty="0" smtClean="0">
                <a:solidFill>
                  <a:schemeClr val="tx1"/>
                </a:solidFill>
              </a:rPr>
              <a:t>Reliability and integrity of information,</a:t>
            </a:r>
          </a:p>
          <a:p>
            <a:pPr lvl="1">
              <a:buFontTx/>
              <a:buChar char="-"/>
            </a:pPr>
            <a:r>
              <a:rPr lang="en-GB" sz="2400" dirty="0" smtClean="0">
                <a:solidFill>
                  <a:schemeClr val="tx1"/>
                </a:solidFill>
              </a:rPr>
              <a:t>Economic use of resources, and</a:t>
            </a:r>
          </a:p>
          <a:p>
            <a:pPr lvl="1">
              <a:buFontTx/>
              <a:buChar char="-"/>
            </a:pPr>
            <a:r>
              <a:rPr lang="en-GB" sz="2400" dirty="0" smtClean="0">
                <a:solidFill>
                  <a:schemeClr val="tx1"/>
                </a:solidFill>
              </a:rPr>
              <a:t>Safeguarding of assets.</a:t>
            </a:r>
            <a:endParaRPr lang="en-ZA" sz="2400" dirty="0">
              <a:solidFill>
                <a:schemeClr val="tx1"/>
              </a:solidFill>
            </a:endParaRPr>
          </a:p>
        </p:txBody>
      </p:sp>
      <p:sp>
        <p:nvSpPr>
          <p:cNvPr id="4" name="Slide Number Placeholder 3"/>
          <p:cNvSpPr>
            <a:spLocks noGrp="1"/>
          </p:cNvSpPr>
          <p:nvPr>
            <p:ph type="sldNum" sz="quarter" idx="2"/>
          </p:nvPr>
        </p:nvSpPr>
        <p:spPr/>
        <p:txBody>
          <a:bodyPr/>
          <a:lstStyle/>
          <a:p>
            <a:fld id="{86CB4B4D-7CA3-9044-876B-883B54F8677D}" type="slidenum">
              <a:rPr lang="en-ZA" smtClean="0"/>
              <a:pPr/>
              <a:t>8</a:t>
            </a:fld>
            <a:endParaRPr lang="en-ZA" dirty="0"/>
          </a:p>
        </p:txBody>
      </p:sp>
    </p:spTree>
    <p:extLst>
      <p:ext uri="{BB962C8B-B14F-4D97-AF65-F5344CB8AC3E}">
        <p14:creationId xmlns:p14="http://schemas.microsoft.com/office/powerpoint/2010/main" val="971258180"/>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332656"/>
            <a:ext cx="8229600" cy="1143001"/>
          </a:xfrm>
        </p:spPr>
        <p:txBody>
          <a:bodyPr>
            <a:normAutofit fontScale="90000"/>
          </a:bodyPr>
          <a:lstStyle/>
          <a:p>
            <a:r>
              <a:rPr lang="en-GB" b="1" i="1" dirty="0" smtClean="0">
                <a:solidFill>
                  <a:srgbClr val="002060"/>
                </a:solidFill>
              </a:rPr>
              <a:t> </a:t>
            </a:r>
            <a:r>
              <a:rPr lang="en-GB" b="1" i="1" dirty="0">
                <a:solidFill>
                  <a:srgbClr val="002060"/>
                </a:solidFill>
              </a:rPr>
              <a:t>Strategic Management and </a:t>
            </a:r>
            <a:r>
              <a:rPr lang="en-GB" b="1" i="1" dirty="0" smtClean="0">
                <a:solidFill>
                  <a:srgbClr val="002060"/>
                </a:solidFill>
              </a:rPr>
              <a:t>Leadership (continued)</a:t>
            </a:r>
            <a:endParaRPr lang="en-GB" b="1" i="1" dirty="0">
              <a:solidFill>
                <a:srgbClr val="002060"/>
              </a:solidFill>
            </a:endParaRPr>
          </a:p>
        </p:txBody>
      </p:sp>
      <p:sp>
        <p:nvSpPr>
          <p:cNvPr id="3" name="Content Placeholder 2"/>
          <p:cNvSpPr>
            <a:spLocks noGrp="1"/>
          </p:cNvSpPr>
          <p:nvPr>
            <p:ph type="body" idx="1"/>
          </p:nvPr>
        </p:nvSpPr>
        <p:spPr/>
        <p:txBody>
          <a:bodyPr>
            <a:normAutofit fontScale="77500" lnSpcReduction="20000"/>
          </a:bodyPr>
          <a:lstStyle/>
          <a:p>
            <a:pPr marL="0" indent="0" algn="just">
              <a:buNone/>
            </a:pPr>
            <a:r>
              <a:rPr lang="en-GB" sz="3300" b="1" dirty="0" smtClean="0">
                <a:solidFill>
                  <a:schemeClr val="tx1"/>
                </a:solidFill>
              </a:rPr>
              <a:t>Activities </a:t>
            </a:r>
          </a:p>
          <a:p>
            <a:r>
              <a:rPr lang="en-GB" sz="2800" dirty="0" smtClean="0">
                <a:solidFill>
                  <a:schemeClr val="tx1"/>
                </a:solidFill>
              </a:rPr>
              <a:t>Compilation of: </a:t>
            </a:r>
          </a:p>
          <a:p>
            <a:pPr lvl="1"/>
            <a:r>
              <a:rPr lang="en-GB" sz="2800" dirty="0" smtClean="0">
                <a:solidFill>
                  <a:schemeClr val="tx1"/>
                </a:solidFill>
              </a:rPr>
              <a:t>Operational plan</a:t>
            </a:r>
          </a:p>
          <a:p>
            <a:pPr lvl="1"/>
            <a:r>
              <a:rPr lang="en-GB" sz="2800" dirty="0" smtClean="0">
                <a:solidFill>
                  <a:schemeClr val="tx1"/>
                </a:solidFill>
              </a:rPr>
              <a:t>Annual Performance Plan </a:t>
            </a:r>
          </a:p>
          <a:p>
            <a:pPr lvl="1"/>
            <a:r>
              <a:rPr lang="en-GB" sz="2800" dirty="0" smtClean="0">
                <a:solidFill>
                  <a:schemeClr val="tx1"/>
                </a:solidFill>
              </a:rPr>
              <a:t>Governance Calendar</a:t>
            </a:r>
          </a:p>
          <a:p>
            <a:pPr lvl="1"/>
            <a:r>
              <a:rPr lang="en-GB" sz="2800" dirty="0" smtClean="0">
                <a:solidFill>
                  <a:schemeClr val="tx1"/>
                </a:solidFill>
              </a:rPr>
              <a:t>Monthly reporting Mechanism (M&amp;E reporting) </a:t>
            </a:r>
          </a:p>
          <a:p>
            <a:pPr lvl="1"/>
            <a:r>
              <a:rPr lang="en-GB" sz="2800" dirty="0" smtClean="0">
                <a:solidFill>
                  <a:schemeClr val="tx1"/>
                </a:solidFill>
              </a:rPr>
              <a:t>Quarterly reports</a:t>
            </a:r>
          </a:p>
          <a:p>
            <a:pPr lvl="1"/>
            <a:r>
              <a:rPr lang="en-GB" sz="2800" dirty="0" smtClean="0">
                <a:solidFill>
                  <a:schemeClr val="tx1"/>
                </a:solidFill>
              </a:rPr>
              <a:t>Annual report</a:t>
            </a:r>
          </a:p>
          <a:p>
            <a:r>
              <a:rPr lang="en-GB" sz="2800" dirty="0" smtClean="0">
                <a:solidFill>
                  <a:schemeClr val="tx1"/>
                </a:solidFill>
              </a:rPr>
              <a:t>Ensure development, drafting and reviewing of JICS policies</a:t>
            </a:r>
          </a:p>
          <a:p>
            <a:r>
              <a:rPr lang="en-GB" sz="2800" dirty="0" smtClean="0">
                <a:solidFill>
                  <a:schemeClr val="tx1"/>
                </a:solidFill>
              </a:rPr>
              <a:t>Ensure compliance and quality management through spot checks </a:t>
            </a:r>
          </a:p>
          <a:p>
            <a:r>
              <a:rPr lang="en-GB" sz="2800" dirty="0"/>
              <a:t>Monitor and report on implementation status of recommendations </a:t>
            </a:r>
            <a:r>
              <a:rPr lang="en-GB" sz="2800" dirty="0" smtClean="0"/>
              <a:t>from internal/external audits</a:t>
            </a:r>
            <a:endParaRPr lang="en-GB" sz="2800" dirty="0"/>
          </a:p>
          <a:p>
            <a:pPr algn="just"/>
            <a:endParaRPr lang="en-GB" sz="2800" dirty="0" smtClean="0">
              <a:solidFill>
                <a:schemeClr val="tx1"/>
              </a:solidFill>
            </a:endParaRPr>
          </a:p>
          <a:p>
            <a:pPr lvl="1" algn="just"/>
            <a:endParaRPr lang="en-GB" sz="2800" dirty="0" smtClean="0">
              <a:solidFill>
                <a:schemeClr val="tx1"/>
              </a:solidFill>
            </a:endParaRPr>
          </a:p>
        </p:txBody>
      </p:sp>
      <p:sp>
        <p:nvSpPr>
          <p:cNvPr id="4" name="Slide Number Placeholder 3"/>
          <p:cNvSpPr>
            <a:spLocks noGrp="1"/>
          </p:cNvSpPr>
          <p:nvPr>
            <p:ph type="sldNum" sz="quarter" idx="2"/>
          </p:nvPr>
        </p:nvSpPr>
        <p:spPr/>
        <p:txBody>
          <a:bodyPr/>
          <a:lstStyle/>
          <a:p>
            <a:fld id="{86CB4B4D-7CA3-9044-876B-883B54F8677D}" type="slidenum">
              <a:rPr lang="en-ZA" smtClean="0"/>
              <a:pPr/>
              <a:t>9</a:t>
            </a:fld>
            <a:endParaRPr lang="en-ZA" dirty="0"/>
          </a:p>
        </p:txBody>
      </p:sp>
    </p:spTree>
    <p:extLst>
      <p:ext uri="{BB962C8B-B14F-4D97-AF65-F5344CB8AC3E}">
        <p14:creationId xmlns:p14="http://schemas.microsoft.com/office/powerpoint/2010/main" val="194146354"/>
      </p:ext>
    </p:extLst>
  </p:cSld>
  <p:clrMapOvr>
    <a:masterClrMapping/>
  </p:clrMapOvr>
  <p:transition spd="med"/>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2_Office Theme">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4.xml><?xml version="1.0" encoding="utf-8"?>
<a:theme xmlns:a="http://schemas.openxmlformats.org/drawingml/2006/main" name="1_Office Theme">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5.xml><?xml version="1.0" encoding="utf-8"?>
<a:theme xmlns:a="http://schemas.openxmlformats.org/drawingml/2006/main" name="3_Office Theme">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6.xml><?xml version="1.0" encoding="utf-8"?>
<a:theme xmlns:a="http://schemas.openxmlformats.org/drawingml/2006/main" name="4_Office Theme">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7.xml><?xml version="1.0" encoding="utf-8"?>
<a:theme xmlns:a="http://schemas.openxmlformats.org/drawingml/2006/main" name="5_Office Theme">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7261</TotalTime>
  <Words>2398</Words>
  <Application>Microsoft Office PowerPoint</Application>
  <PresentationFormat>On-screen Show (4:3)</PresentationFormat>
  <Paragraphs>484</Paragraphs>
  <Slides>40</Slides>
  <Notes>1</Notes>
  <HiddenSlides>0</HiddenSlides>
  <MMClips>0</MMClips>
  <ScaleCrop>false</ScaleCrop>
  <HeadingPairs>
    <vt:vector size="6" baseType="variant">
      <vt:variant>
        <vt:lpstr>Fonts Used</vt:lpstr>
      </vt:variant>
      <vt:variant>
        <vt:i4>7</vt:i4>
      </vt:variant>
      <vt:variant>
        <vt:lpstr>Theme</vt:lpstr>
      </vt:variant>
      <vt:variant>
        <vt:i4>7</vt:i4>
      </vt:variant>
      <vt:variant>
        <vt:lpstr>Slide Titles</vt:lpstr>
      </vt:variant>
      <vt:variant>
        <vt:i4>40</vt:i4>
      </vt:variant>
    </vt:vector>
  </HeadingPairs>
  <TitlesOfParts>
    <vt:vector size="54" baseType="lpstr">
      <vt:lpstr>Arial</vt:lpstr>
      <vt:lpstr>Arial Nova Cond Light</vt:lpstr>
      <vt:lpstr>Calibri</vt:lpstr>
      <vt:lpstr>Times New Roman</vt:lpstr>
      <vt:lpstr>Trebuchet MS</vt:lpstr>
      <vt:lpstr>Wingdings</vt:lpstr>
      <vt:lpstr>Wingdings 2</vt:lpstr>
      <vt:lpstr>Median</vt:lpstr>
      <vt:lpstr>Office Theme</vt:lpstr>
      <vt:lpstr>2_Office Theme</vt:lpstr>
      <vt:lpstr>1_Office Theme</vt:lpstr>
      <vt:lpstr>3_Office Theme</vt:lpstr>
      <vt:lpstr>4_Office Theme</vt:lpstr>
      <vt:lpstr>5_Office Theme</vt:lpstr>
      <vt:lpstr>PowerPoint Presentation</vt:lpstr>
      <vt:lpstr>PowerPoint Presentation</vt:lpstr>
      <vt:lpstr>PURPOSE</vt:lpstr>
      <vt:lpstr>JICS programmes/directorates</vt:lpstr>
      <vt:lpstr>PowerPoint Presentation</vt:lpstr>
      <vt:lpstr> Strategic Management and Leadership</vt:lpstr>
      <vt:lpstr> Strategic Management and Leadership (continued)</vt:lpstr>
      <vt:lpstr> Strategic Management and Leadership (continued)</vt:lpstr>
      <vt:lpstr> Strategic Management and Leadership (continued)</vt:lpstr>
      <vt:lpstr> Directorate: Legal Services </vt:lpstr>
      <vt:lpstr> Inspections</vt:lpstr>
      <vt:lpstr> Inspections</vt:lpstr>
      <vt:lpstr> Inspections</vt:lpstr>
      <vt:lpstr> Inspections – Catch up plan</vt:lpstr>
      <vt:lpstr> Inspections</vt:lpstr>
      <vt:lpstr> Inspections – Catch up plan Revised Targets- COVID-19</vt:lpstr>
      <vt:lpstr> Investigation</vt:lpstr>
      <vt:lpstr> Mandatory reports</vt:lpstr>
      <vt:lpstr>PowerPoint Presentation</vt:lpstr>
      <vt:lpstr> Directorate: Management Regions</vt:lpstr>
      <vt:lpstr> Management Regions</vt:lpstr>
      <vt:lpstr> ICCV Management</vt:lpstr>
      <vt:lpstr>Visitors Committee (VC) </vt:lpstr>
      <vt:lpstr> COVID-19Nationwide Lockdown Reporting</vt:lpstr>
      <vt:lpstr>PowerPoint Presentation</vt:lpstr>
      <vt:lpstr> Directorate: Support Services </vt:lpstr>
      <vt:lpstr> Directorate: Support Services (continued)</vt:lpstr>
      <vt:lpstr>Human Resource Management </vt:lpstr>
      <vt:lpstr>Human Resource Management (continued)</vt:lpstr>
      <vt:lpstr>Finance and Supply Chain Management </vt:lpstr>
      <vt:lpstr>Finance and Supply Chain Management (continued)</vt:lpstr>
      <vt:lpstr> 2020/2021 JICS Budget Allocation </vt:lpstr>
      <vt:lpstr>Budget allocation in percentages </vt:lpstr>
      <vt:lpstr>JICS adjusted budget allocation</vt:lpstr>
      <vt:lpstr>Procurement of JICS PPE’s COVID-19</vt:lpstr>
      <vt:lpstr>Sanitisation of JICS Offices-COVID-19</vt:lpstr>
      <vt:lpstr>PowerPoint Presentation</vt:lpstr>
      <vt:lpstr>PowerPoint Presentation</vt:lpstr>
      <vt:lpstr>Media and Communication (continued)</vt:lpstr>
      <vt:lpstr>QUESTIONS</vt:lpstr>
    </vt:vector>
  </TitlesOfParts>
  <Company>Proline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lennardd</dc:creator>
  <cp:lastModifiedBy>Siyabamkela Mthonjeni</cp:lastModifiedBy>
  <cp:revision>284</cp:revision>
  <dcterms:created xsi:type="dcterms:W3CDTF">2015-10-29T13:09:24Z</dcterms:created>
  <dcterms:modified xsi:type="dcterms:W3CDTF">2020-05-19T12:35:42Z</dcterms:modified>
</cp:coreProperties>
</file>