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51" r:id="rId2"/>
    <p:sldMasterId id="2147483656" r:id="rId3"/>
    <p:sldMasterId id="2147483673" r:id="rId4"/>
    <p:sldMasterId id="2147483689" r:id="rId5"/>
    <p:sldMasterId id="2147483729" r:id="rId6"/>
  </p:sldMasterIdLst>
  <p:notesMasterIdLst>
    <p:notesMasterId r:id="rId83"/>
  </p:notesMasterIdLst>
  <p:handoutMasterIdLst>
    <p:handoutMasterId r:id="rId84"/>
  </p:handoutMasterIdLst>
  <p:sldIdLst>
    <p:sldId id="420" r:id="rId7"/>
    <p:sldId id="583" r:id="rId8"/>
    <p:sldId id="615" r:id="rId9"/>
    <p:sldId id="258" r:id="rId10"/>
    <p:sldId id="510" r:id="rId11"/>
    <p:sldId id="511" r:id="rId12"/>
    <p:sldId id="517" r:id="rId13"/>
    <p:sldId id="429" r:id="rId14"/>
    <p:sldId id="430" r:id="rId15"/>
    <p:sldId id="512" r:id="rId16"/>
    <p:sldId id="488" r:id="rId17"/>
    <p:sldId id="513" r:id="rId18"/>
    <p:sldId id="489" r:id="rId19"/>
    <p:sldId id="490" r:id="rId20"/>
    <p:sldId id="514" r:id="rId21"/>
    <p:sldId id="491" r:id="rId22"/>
    <p:sldId id="492" r:id="rId23"/>
    <p:sldId id="515" r:id="rId24"/>
    <p:sldId id="493" r:id="rId25"/>
    <p:sldId id="516" r:id="rId26"/>
    <p:sldId id="494" r:id="rId27"/>
    <p:sldId id="439" r:id="rId28"/>
    <p:sldId id="262" r:id="rId29"/>
    <p:sldId id="453" r:id="rId30"/>
    <p:sldId id="464" r:id="rId31"/>
    <p:sldId id="498" r:id="rId32"/>
    <p:sldId id="465" r:id="rId33"/>
    <p:sldId id="265" r:id="rId34"/>
    <p:sldId id="500" r:id="rId35"/>
    <p:sldId id="501" r:id="rId36"/>
    <p:sldId id="502" r:id="rId37"/>
    <p:sldId id="274" r:id="rId38"/>
    <p:sldId id="472" r:id="rId39"/>
    <p:sldId id="503" r:id="rId40"/>
    <p:sldId id="473" r:id="rId41"/>
    <p:sldId id="474" r:id="rId42"/>
    <p:sldId id="324" r:id="rId43"/>
    <p:sldId id="475" r:id="rId44"/>
    <p:sldId id="476" r:id="rId45"/>
    <p:sldId id="477" r:id="rId46"/>
    <p:sldId id="505" r:id="rId47"/>
    <p:sldId id="337" r:id="rId48"/>
    <p:sldId id="506" r:id="rId49"/>
    <p:sldId id="479" r:id="rId50"/>
    <p:sldId id="350" r:id="rId51"/>
    <p:sldId id="480" r:id="rId52"/>
    <p:sldId id="483" r:id="rId53"/>
    <p:sldId id="486" r:id="rId54"/>
    <p:sldId id="484" r:id="rId55"/>
    <p:sldId id="487" r:id="rId56"/>
    <p:sldId id="485" r:id="rId57"/>
    <p:sldId id="584" r:id="rId58"/>
    <p:sldId id="586" r:id="rId59"/>
    <p:sldId id="587" r:id="rId60"/>
    <p:sldId id="588" r:id="rId61"/>
    <p:sldId id="589" r:id="rId62"/>
    <p:sldId id="590" r:id="rId63"/>
    <p:sldId id="591" r:id="rId64"/>
    <p:sldId id="592" r:id="rId65"/>
    <p:sldId id="593" r:id="rId66"/>
    <p:sldId id="594" r:id="rId67"/>
    <p:sldId id="595" r:id="rId68"/>
    <p:sldId id="596" r:id="rId69"/>
    <p:sldId id="597" r:id="rId70"/>
    <p:sldId id="598" r:id="rId71"/>
    <p:sldId id="599" r:id="rId72"/>
    <p:sldId id="600" r:id="rId73"/>
    <p:sldId id="601" r:id="rId74"/>
    <p:sldId id="602" r:id="rId75"/>
    <p:sldId id="603" r:id="rId76"/>
    <p:sldId id="604" r:id="rId77"/>
    <p:sldId id="605" r:id="rId78"/>
    <p:sldId id="606" r:id="rId79"/>
    <p:sldId id="607" r:id="rId80"/>
    <p:sldId id="614" r:id="rId81"/>
    <p:sldId id="379" r:id="rId8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312"/>
    <a:srgbClr val="6F9D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5" autoAdjust="0"/>
    <p:restoredTop sz="95865" autoAdjust="0"/>
  </p:normalViewPr>
  <p:slideViewPr>
    <p:cSldViewPr>
      <p:cViewPr varScale="1">
        <p:scale>
          <a:sx n="73" d="100"/>
          <a:sy n="73" d="100"/>
        </p:scale>
        <p:origin x="1212"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7546"/>
    </p:cViewPr>
  </p:sorterViewPr>
  <p:notesViewPr>
    <p:cSldViewPr>
      <p:cViewPr varScale="1">
        <p:scale>
          <a:sx n="50" d="100"/>
          <a:sy n="50" d="100"/>
        </p:scale>
        <p:origin x="-2532"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handoutMaster" Target="handoutMasters/handoutMaster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theme" Target="theme/theme1.xml"/><Relationship Id="rId61" Type="http://schemas.openxmlformats.org/officeDocument/2006/relationships/slide" Target="slides/slide55.xml"/><Relationship Id="rId82"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5B3E96-510A-4CE8-A11B-31CBD2FA4C0D}" type="datetimeFigureOut">
              <a:rPr lang="en-US" smtClean="0"/>
              <a:pPr/>
              <a:t>5/20/2020</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B90656-425C-4BD6-8B59-937B71857D80}" type="datetimeFigureOut">
              <a:rPr lang="en-US" smtClean="0"/>
              <a:pPr/>
              <a:t>5/20/2020</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6BAB15-4B2E-417D-B449-5DDBE8D66A53}" type="slidenum">
              <a:rPr lang="en-ZA" altLang="en-US"/>
              <a:pPr>
                <a:spcBef>
                  <a:spcPct val="0"/>
                </a:spcBef>
              </a:pPr>
              <a:t>1</a:t>
            </a:fld>
            <a:endParaRPr lang="en-ZA" altLang="en-US"/>
          </a:p>
        </p:txBody>
      </p:sp>
    </p:spTree>
    <p:extLst>
      <p:ext uri="{BB962C8B-B14F-4D97-AF65-F5344CB8AC3E}">
        <p14:creationId xmlns:p14="http://schemas.microsoft.com/office/powerpoint/2010/main" val="400324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C4E617D-DEF6-45D3-A519-C59F72A6F730}" type="slidenum">
              <a:rPr lang="en-ZA" altLang="en-US" smtClean="0">
                <a:solidFill>
                  <a:srgbClr val="000000"/>
                </a:solidFill>
                <a:latin typeface="Calibri" panose="020F0502020204030204" pitchFamily="34" charset="0"/>
              </a:rPr>
              <a:pPr/>
              <a:t>65</a:t>
            </a:fld>
            <a:endParaRPr lang="en-ZA" altLang="en-US">
              <a:solidFill>
                <a:srgbClr val="000000"/>
              </a:solidFill>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CB410-A345-40DE-B554-FE437A937FD4}" type="datetime1">
              <a:rPr lang="en-US" smtClean="0">
                <a:solidFill>
                  <a:prstClr val="black"/>
                </a:solidFill>
              </a:rPr>
              <a:pPr fontAlgn="base">
                <a:spcBef>
                  <a:spcPct val="0"/>
                </a:spcBef>
                <a:spcAft>
                  <a:spcPct val="0"/>
                </a:spcAft>
                <a:defRPr/>
              </a:pPr>
              <a:t>5/20/2020</a:t>
            </a:fld>
            <a:endParaRPr lang="en-ZA">
              <a:solidFill>
                <a:prstClr val="black"/>
              </a:solidFill>
            </a:endParaRPr>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a:solidFill>
                <a:prstClr val="black"/>
              </a:solidFill>
            </a:endParaRPr>
          </a:p>
        </p:txBody>
      </p:sp>
    </p:spTree>
    <p:extLst>
      <p:ext uri="{BB962C8B-B14F-4D97-AF65-F5344CB8AC3E}">
        <p14:creationId xmlns:p14="http://schemas.microsoft.com/office/powerpoint/2010/main" val="2004930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9DD75E9-0CB1-40C2-8C4C-5753CE822950}" type="slidenum">
              <a:rPr lang="en-ZA" altLang="en-US" smtClean="0">
                <a:solidFill>
                  <a:srgbClr val="000000"/>
                </a:solidFill>
                <a:latin typeface="Calibri" panose="020F0502020204030204" pitchFamily="34" charset="0"/>
              </a:rPr>
              <a:pPr/>
              <a:t>66</a:t>
            </a:fld>
            <a:endParaRPr lang="en-ZA" altLang="en-US">
              <a:solidFill>
                <a:srgbClr val="000000"/>
              </a:solidFill>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CB410-A345-40DE-B554-FE437A937FD4}" type="datetime1">
              <a:rPr lang="en-US" smtClean="0">
                <a:solidFill>
                  <a:prstClr val="black"/>
                </a:solidFill>
              </a:rPr>
              <a:pPr fontAlgn="base">
                <a:spcBef>
                  <a:spcPct val="0"/>
                </a:spcBef>
                <a:spcAft>
                  <a:spcPct val="0"/>
                </a:spcAft>
                <a:defRPr/>
              </a:pPr>
              <a:t>5/20/2020</a:t>
            </a:fld>
            <a:endParaRPr lang="en-ZA">
              <a:solidFill>
                <a:prstClr val="black"/>
              </a:solidFill>
            </a:endParaRPr>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a:solidFill>
                <a:prstClr val="black"/>
              </a:solidFill>
            </a:endParaRPr>
          </a:p>
        </p:txBody>
      </p:sp>
    </p:spTree>
    <p:extLst>
      <p:ext uri="{BB962C8B-B14F-4D97-AF65-F5344CB8AC3E}">
        <p14:creationId xmlns:p14="http://schemas.microsoft.com/office/powerpoint/2010/main" val="936525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1A673E-1B38-49C6-8C5F-F44AA65C3E37}" type="slidenum">
              <a:rPr lang="en-ZA" altLang="en-US" smtClean="0">
                <a:solidFill>
                  <a:srgbClr val="000000"/>
                </a:solidFill>
                <a:latin typeface="Calibri" panose="020F0502020204030204" pitchFamily="34" charset="0"/>
              </a:rPr>
              <a:pPr/>
              <a:t>67</a:t>
            </a:fld>
            <a:endParaRPr lang="en-ZA" altLang="en-US">
              <a:solidFill>
                <a:srgbClr val="000000"/>
              </a:solidFill>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CB410-A345-40DE-B554-FE437A937FD4}" type="datetime1">
              <a:rPr lang="en-US" smtClean="0">
                <a:solidFill>
                  <a:prstClr val="black"/>
                </a:solidFill>
              </a:rPr>
              <a:pPr fontAlgn="base">
                <a:spcBef>
                  <a:spcPct val="0"/>
                </a:spcBef>
                <a:spcAft>
                  <a:spcPct val="0"/>
                </a:spcAft>
                <a:defRPr/>
              </a:pPr>
              <a:t>5/20/2020</a:t>
            </a:fld>
            <a:endParaRPr lang="en-ZA">
              <a:solidFill>
                <a:prstClr val="black"/>
              </a:solidFill>
            </a:endParaRPr>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a:solidFill>
                <a:prstClr val="black"/>
              </a:solidFill>
            </a:endParaRPr>
          </a:p>
        </p:txBody>
      </p:sp>
    </p:spTree>
    <p:extLst>
      <p:ext uri="{BB962C8B-B14F-4D97-AF65-F5344CB8AC3E}">
        <p14:creationId xmlns:p14="http://schemas.microsoft.com/office/powerpoint/2010/main" val="544632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D14884-20A6-494F-A5DF-29FEADCAFBB7}" type="slidenum">
              <a:rPr lang="en-ZA" altLang="en-US" smtClean="0">
                <a:solidFill>
                  <a:srgbClr val="000000"/>
                </a:solidFill>
                <a:latin typeface="Calibri" panose="020F0502020204030204" pitchFamily="34" charset="0"/>
              </a:rPr>
              <a:pPr/>
              <a:t>68</a:t>
            </a:fld>
            <a:endParaRPr lang="en-ZA" altLang="en-US">
              <a:solidFill>
                <a:srgbClr val="000000"/>
              </a:solidFill>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CB410-A345-40DE-B554-FE437A937FD4}" type="datetime1">
              <a:rPr lang="en-US" smtClean="0">
                <a:solidFill>
                  <a:prstClr val="black"/>
                </a:solidFill>
              </a:rPr>
              <a:pPr fontAlgn="base">
                <a:spcBef>
                  <a:spcPct val="0"/>
                </a:spcBef>
                <a:spcAft>
                  <a:spcPct val="0"/>
                </a:spcAft>
                <a:defRPr/>
              </a:pPr>
              <a:t>5/20/2020</a:t>
            </a:fld>
            <a:endParaRPr lang="en-ZA">
              <a:solidFill>
                <a:prstClr val="black"/>
              </a:solidFill>
            </a:endParaRPr>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a:solidFill>
                <a:prstClr val="black"/>
              </a:solidFill>
            </a:endParaRPr>
          </a:p>
        </p:txBody>
      </p:sp>
    </p:spTree>
    <p:extLst>
      <p:ext uri="{BB962C8B-B14F-4D97-AF65-F5344CB8AC3E}">
        <p14:creationId xmlns:p14="http://schemas.microsoft.com/office/powerpoint/2010/main" val="2254860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9ED30AE-0B5D-4A5C-9C13-033CFEF648C9}" type="slidenum">
              <a:rPr lang="en-ZA" altLang="en-US" smtClean="0">
                <a:solidFill>
                  <a:srgbClr val="000000"/>
                </a:solidFill>
                <a:latin typeface="Calibri" panose="020F0502020204030204" pitchFamily="34" charset="0"/>
              </a:rPr>
              <a:pPr/>
              <a:t>69</a:t>
            </a:fld>
            <a:endParaRPr lang="en-ZA" altLang="en-US">
              <a:solidFill>
                <a:srgbClr val="000000"/>
              </a:solidFill>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CB410-A345-40DE-B554-FE437A937FD4}" type="datetime1">
              <a:rPr lang="en-US" smtClean="0">
                <a:solidFill>
                  <a:prstClr val="black"/>
                </a:solidFill>
              </a:rPr>
              <a:pPr fontAlgn="base">
                <a:spcBef>
                  <a:spcPct val="0"/>
                </a:spcBef>
                <a:spcAft>
                  <a:spcPct val="0"/>
                </a:spcAft>
                <a:defRPr/>
              </a:pPr>
              <a:t>5/20/2020</a:t>
            </a:fld>
            <a:endParaRPr lang="en-ZA">
              <a:solidFill>
                <a:prstClr val="black"/>
              </a:solidFill>
            </a:endParaRPr>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a:solidFill>
                <a:prstClr val="black"/>
              </a:solidFill>
            </a:endParaRPr>
          </a:p>
        </p:txBody>
      </p:sp>
    </p:spTree>
    <p:extLst>
      <p:ext uri="{BB962C8B-B14F-4D97-AF65-F5344CB8AC3E}">
        <p14:creationId xmlns:p14="http://schemas.microsoft.com/office/powerpoint/2010/main" val="2247002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BE9A0B-5150-47A8-82B6-075A4FE77687}" type="slidenum">
              <a:rPr lang="en-ZA" altLang="en-US" smtClean="0">
                <a:solidFill>
                  <a:srgbClr val="000000"/>
                </a:solidFill>
                <a:latin typeface="Calibri" panose="020F0502020204030204" pitchFamily="34" charset="0"/>
              </a:rPr>
              <a:pPr/>
              <a:t>70</a:t>
            </a:fld>
            <a:endParaRPr lang="en-ZA" altLang="en-US">
              <a:solidFill>
                <a:srgbClr val="000000"/>
              </a:solidFill>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CB410-A345-40DE-B554-FE437A937FD4}" type="datetime1">
              <a:rPr lang="en-US" smtClean="0">
                <a:solidFill>
                  <a:prstClr val="black"/>
                </a:solidFill>
              </a:rPr>
              <a:pPr fontAlgn="base">
                <a:spcBef>
                  <a:spcPct val="0"/>
                </a:spcBef>
                <a:spcAft>
                  <a:spcPct val="0"/>
                </a:spcAft>
                <a:defRPr/>
              </a:pPr>
              <a:t>5/20/2020</a:t>
            </a:fld>
            <a:endParaRPr lang="en-ZA">
              <a:solidFill>
                <a:prstClr val="black"/>
              </a:solidFill>
            </a:endParaRPr>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a:solidFill>
                <a:prstClr val="black"/>
              </a:solidFill>
            </a:endParaRPr>
          </a:p>
        </p:txBody>
      </p:sp>
    </p:spTree>
    <p:extLst>
      <p:ext uri="{BB962C8B-B14F-4D97-AF65-F5344CB8AC3E}">
        <p14:creationId xmlns:p14="http://schemas.microsoft.com/office/powerpoint/2010/main" val="1414694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B8194D-5DAF-458A-9624-4E0D7F82AD5D}" type="slidenum">
              <a:rPr lang="en-ZA" altLang="en-US" smtClean="0">
                <a:solidFill>
                  <a:srgbClr val="000000"/>
                </a:solidFill>
                <a:latin typeface="Calibri" panose="020F0502020204030204" pitchFamily="34" charset="0"/>
              </a:rPr>
              <a:pPr/>
              <a:t>71</a:t>
            </a:fld>
            <a:endParaRPr lang="en-ZA" altLang="en-US">
              <a:solidFill>
                <a:srgbClr val="000000"/>
              </a:solidFill>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CB410-A345-40DE-B554-FE437A937FD4}" type="datetime1">
              <a:rPr lang="en-US" smtClean="0">
                <a:solidFill>
                  <a:prstClr val="black"/>
                </a:solidFill>
              </a:rPr>
              <a:pPr fontAlgn="base">
                <a:spcBef>
                  <a:spcPct val="0"/>
                </a:spcBef>
                <a:spcAft>
                  <a:spcPct val="0"/>
                </a:spcAft>
                <a:defRPr/>
              </a:pPr>
              <a:t>5/20/2020</a:t>
            </a:fld>
            <a:endParaRPr lang="en-ZA">
              <a:solidFill>
                <a:prstClr val="black"/>
              </a:solidFill>
            </a:endParaRPr>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a:solidFill>
                <a:prstClr val="black"/>
              </a:solidFill>
            </a:endParaRPr>
          </a:p>
        </p:txBody>
      </p:sp>
    </p:spTree>
    <p:extLst>
      <p:ext uri="{BB962C8B-B14F-4D97-AF65-F5344CB8AC3E}">
        <p14:creationId xmlns:p14="http://schemas.microsoft.com/office/powerpoint/2010/main" val="3727921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6635AA-49AB-4042-B5C6-0C04AA0749BB}" type="slidenum">
              <a:rPr lang="en-ZA" altLang="en-US" smtClean="0">
                <a:solidFill>
                  <a:srgbClr val="000000"/>
                </a:solidFill>
                <a:latin typeface="Calibri" panose="020F0502020204030204" pitchFamily="34" charset="0"/>
              </a:rPr>
              <a:pPr/>
              <a:t>72</a:t>
            </a:fld>
            <a:endParaRPr lang="en-ZA" altLang="en-US">
              <a:solidFill>
                <a:srgbClr val="000000"/>
              </a:solidFill>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CB410-A345-40DE-B554-FE437A937FD4}" type="datetime1">
              <a:rPr lang="en-US" smtClean="0">
                <a:solidFill>
                  <a:prstClr val="black"/>
                </a:solidFill>
              </a:rPr>
              <a:pPr fontAlgn="base">
                <a:spcBef>
                  <a:spcPct val="0"/>
                </a:spcBef>
                <a:spcAft>
                  <a:spcPct val="0"/>
                </a:spcAft>
                <a:defRPr/>
              </a:pPr>
              <a:t>5/20/2020</a:t>
            </a:fld>
            <a:endParaRPr lang="en-ZA">
              <a:solidFill>
                <a:prstClr val="black"/>
              </a:solidFill>
            </a:endParaRPr>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a:solidFill>
                <a:prstClr val="black"/>
              </a:solidFill>
            </a:endParaRPr>
          </a:p>
        </p:txBody>
      </p:sp>
    </p:spTree>
    <p:extLst>
      <p:ext uri="{BB962C8B-B14F-4D97-AF65-F5344CB8AC3E}">
        <p14:creationId xmlns:p14="http://schemas.microsoft.com/office/powerpoint/2010/main" val="2107098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93CAFD2-524B-4BD2-AD00-32C97908E712}" type="slidenum">
              <a:rPr lang="en-ZA" altLang="en-US" smtClean="0">
                <a:solidFill>
                  <a:srgbClr val="000000"/>
                </a:solidFill>
                <a:latin typeface="Calibri" panose="020F0502020204030204" pitchFamily="34" charset="0"/>
              </a:rPr>
              <a:pPr/>
              <a:t>73</a:t>
            </a:fld>
            <a:endParaRPr lang="en-ZA" altLang="en-US">
              <a:solidFill>
                <a:srgbClr val="000000"/>
              </a:solidFill>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CB410-A345-40DE-B554-FE437A937FD4}" type="datetime1">
              <a:rPr lang="en-US" smtClean="0">
                <a:solidFill>
                  <a:prstClr val="black"/>
                </a:solidFill>
              </a:rPr>
              <a:pPr fontAlgn="base">
                <a:spcBef>
                  <a:spcPct val="0"/>
                </a:spcBef>
                <a:spcAft>
                  <a:spcPct val="0"/>
                </a:spcAft>
                <a:defRPr/>
              </a:pPr>
              <a:t>5/20/2020</a:t>
            </a:fld>
            <a:endParaRPr lang="en-ZA">
              <a:solidFill>
                <a:prstClr val="black"/>
              </a:solidFill>
            </a:endParaRPr>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a:solidFill>
                <a:prstClr val="black"/>
              </a:solidFill>
            </a:endParaRPr>
          </a:p>
        </p:txBody>
      </p:sp>
    </p:spTree>
    <p:extLst>
      <p:ext uri="{BB962C8B-B14F-4D97-AF65-F5344CB8AC3E}">
        <p14:creationId xmlns:p14="http://schemas.microsoft.com/office/powerpoint/2010/main" val="745854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C337AD-797F-4A7C-880C-259B8FCD3007}" type="slidenum">
              <a:rPr lang="en-ZA" altLang="en-US" smtClean="0">
                <a:solidFill>
                  <a:srgbClr val="000000"/>
                </a:solidFill>
                <a:latin typeface="Calibri" panose="020F0502020204030204" pitchFamily="34" charset="0"/>
              </a:rPr>
              <a:pPr/>
              <a:t>74</a:t>
            </a:fld>
            <a:endParaRPr lang="en-ZA" altLang="en-US">
              <a:solidFill>
                <a:srgbClr val="000000"/>
              </a:solidFill>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CB410-A345-40DE-B554-FE437A937FD4}" type="datetime1">
              <a:rPr lang="en-US" smtClean="0">
                <a:solidFill>
                  <a:prstClr val="black"/>
                </a:solidFill>
              </a:rPr>
              <a:pPr fontAlgn="base">
                <a:spcBef>
                  <a:spcPct val="0"/>
                </a:spcBef>
                <a:spcAft>
                  <a:spcPct val="0"/>
                </a:spcAft>
                <a:defRPr/>
              </a:pPr>
              <a:t>5/20/2020</a:t>
            </a:fld>
            <a:endParaRPr lang="en-ZA">
              <a:solidFill>
                <a:prstClr val="black"/>
              </a:solidFill>
            </a:endParaRPr>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a:solidFill>
                <a:prstClr val="black"/>
              </a:solidFill>
            </a:endParaRPr>
          </a:p>
        </p:txBody>
      </p:sp>
    </p:spTree>
    <p:extLst>
      <p:ext uri="{BB962C8B-B14F-4D97-AF65-F5344CB8AC3E}">
        <p14:creationId xmlns:p14="http://schemas.microsoft.com/office/powerpoint/2010/main" val="171351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B057DA0D-B1AA-474B-A2F6-72248F0B5572}" type="slidenum">
              <a:rPr lang="en-ZA" smtClean="0">
                <a:solidFill>
                  <a:prstClr val="black"/>
                </a:solidFill>
                <a:latin typeface="Calibri"/>
                <a:cs typeface="+mn-cs"/>
              </a:rPr>
              <a:pPr fontAlgn="auto">
                <a:spcBef>
                  <a:spcPts val="0"/>
                </a:spcBef>
                <a:spcAft>
                  <a:spcPts val="0"/>
                </a:spcAft>
                <a:defRPr/>
              </a:pPr>
              <a:t>53</a:t>
            </a:fld>
            <a:endParaRPr lang="en-ZA" dirty="0">
              <a:solidFill>
                <a:prstClr val="black"/>
              </a:solidFill>
              <a:latin typeface="Calibri"/>
              <a:cs typeface="+mn-cs"/>
            </a:endParaRPr>
          </a:p>
        </p:txBody>
      </p:sp>
      <p:sp>
        <p:nvSpPr>
          <p:cNvPr id="5" name="Date Placeholder 4"/>
          <p:cNvSpPr>
            <a:spLocks noGrp="1"/>
          </p:cNvSpPr>
          <p:nvPr>
            <p:ph type="dt" sz="quarter" idx="1"/>
          </p:nvPr>
        </p:nvSpPr>
        <p:spPr/>
        <p:txBody>
          <a:bodyPr/>
          <a:lstStyle/>
          <a:p>
            <a:pPr>
              <a:defRPr/>
            </a:pPr>
            <a:fld id="{7503E255-4AEF-4C54-9967-59FBF84C76AC}" type="datetime1">
              <a:rPr lang="en-US" smtClean="0">
                <a:solidFill>
                  <a:prstClr val="black"/>
                </a:solidFill>
              </a:rPr>
              <a:pPr>
                <a:defRPr/>
              </a:pPr>
              <a:t>5/20/2020</a:t>
            </a:fld>
            <a:endParaRPr lang="en-ZA" dirty="0">
              <a:solidFill>
                <a:prstClr val="black"/>
              </a:solidFill>
            </a:endParaRPr>
          </a:p>
        </p:txBody>
      </p:sp>
      <p:sp>
        <p:nvSpPr>
          <p:cNvPr id="6" name="Footer Placeholder 5"/>
          <p:cNvSpPr>
            <a:spLocks noGrp="1"/>
          </p:cNvSpPr>
          <p:nvPr>
            <p:ph type="ftr" sz="quarter" idx="4"/>
          </p:nvPr>
        </p:nvSpPr>
        <p:spPr/>
        <p:txBody>
          <a:bodyPr/>
          <a:lstStyle/>
          <a:p>
            <a:pPr>
              <a:defRPr/>
            </a:pPr>
            <a:endParaRPr lang="en-ZA" dirty="0">
              <a:solidFill>
                <a:prstClr val="black"/>
              </a:solidFill>
            </a:endParaRPr>
          </a:p>
        </p:txBody>
      </p:sp>
    </p:spTree>
    <p:extLst>
      <p:ext uri="{BB962C8B-B14F-4D97-AF65-F5344CB8AC3E}">
        <p14:creationId xmlns:p14="http://schemas.microsoft.com/office/powerpoint/2010/main" val="218045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4" name="Date Placeholder 3"/>
          <p:cNvSpPr>
            <a:spLocks noGrp="1"/>
          </p:cNvSpPr>
          <p:nvPr>
            <p:ph type="dt" sz="quarter" idx="1"/>
          </p:nvPr>
        </p:nvSpPr>
        <p:spPr/>
        <p:txBody>
          <a:bodyPr/>
          <a:lstStyle/>
          <a:p>
            <a:pPr>
              <a:defRPr/>
            </a:pPr>
            <a:fld id="{CD5EC3D4-EC9E-4CF9-A419-672A1E2A981E}" type="datetime1">
              <a:rPr lang="en-US" smtClean="0">
                <a:solidFill>
                  <a:prstClr val="black"/>
                </a:solidFill>
              </a:rPr>
              <a:pPr>
                <a:defRPr/>
              </a:pPr>
              <a:t>5/20/2020</a:t>
            </a:fld>
            <a:endParaRPr lang="en-ZA" dirty="0">
              <a:solidFill>
                <a:prstClr val="black"/>
              </a:solidFill>
            </a:endParaRPr>
          </a:p>
        </p:txBody>
      </p:sp>
      <p:sp>
        <p:nvSpPr>
          <p:cNvPr id="5" name="Footer Placeholder 4"/>
          <p:cNvSpPr>
            <a:spLocks noGrp="1"/>
          </p:cNvSpPr>
          <p:nvPr>
            <p:ph type="ftr" sz="quarter" idx="4"/>
          </p:nvPr>
        </p:nvSpPr>
        <p:spPr/>
        <p:txBody>
          <a:bodyPr/>
          <a:lstStyle/>
          <a:p>
            <a:pPr>
              <a:defRPr/>
            </a:pPr>
            <a:endParaRPr lang="en-ZA" dirty="0">
              <a:solidFill>
                <a:prstClr val="black"/>
              </a:solidFill>
            </a:endParaRPr>
          </a:p>
        </p:txBody>
      </p:sp>
      <p:sp>
        <p:nvSpPr>
          <p:cNvPr id="6" name="Slide Number Placeholder 5"/>
          <p:cNvSpPr>
            <a:spLocks noGrp="1"/>
          </p:cNvSpPr>
          <p:nvPr>
            <p:ph type="sldNum" sz="quarter" idx="5"/>
          </p:nvPr>
        </p:nvSpPr>
        <p:spPr/>
        <p:txBody>
          <a:bodyPr/>
          <a:lstStyle/>
          <a:p>
            <a:pPr fontAlgn="auto">
              <a:spcBef>
                <a:spcPts val="0"/>
              </a:spcBef>
              <a:spcAft>
                <a:spcPts val="0"/>
              </a:spcAft>
              <a:defRPr/>
            </a:pPr>
            <a:fld id="{807DE05D-768B-462D-95F1-2DD749FD4682}" type="slidenum">
              <a:rPr lang="en-ZA" smtClean="0">
                <a:solidFill>
                  <a:prstClr val="black"/>
                </a:solidFill>
                <a:latin typeface="Calibri"/>
                <a:cs typeface="+mn-cs"/>
              </a:rPr>
              <a:pPr fontAlgn="auto">
                <a:spcBef>
                  <a:spcPts val="0"/>
                </a:spcBef>
                <a:spcAft>
                  <a:spcPts val="0"/>
                </a:spcAft>
                <a:defRPr/>
              </a:pPr>
              <a:t>54</a:t>
            </a:fld>
            <a:endParaRPr lang="en-ZA" dirty="0">
              <a:solidFill>
                <a:prstClr val="black"/>
              </a:solidFill>
              <a:latin typeface="Calibri"/>
              <a:cs typeface="+mn-cs"/>
            </a:endParaRPr>
          </a:p>
        </p:txBody>
      </p:sp>
    </p:spTree>
    <p:extLst>
      <p:ext uri="{BB962C8B-B14F-4D97-AF65-F5344CB8AC3E}">
        <p14:creationId xmlns:p14="http://schemas.microsoft.com/office/powerpoint/2010/main" val="925321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BC1A57-CCCC-401F-B4F1-F2166B0103BC}" type="slidenum">
              <a:rPr lang="en-ZA" altLang="en-US" smtClean="0">
                <a:latin typeface="Calibri" panose="020F0502020204030204" pitchFamily="34" charset="0"/>
              </a:rPr>
              <a:pPr/>
              <a:t>55</a:t>
            </a:fld>
            <a:endParaRPr lang="en-ZA" altLang="en-US">
              <a:latin typeface="Calibri" panose="020F0502020204030204" pitchFamily="34" charset="0"/>
            </a:endParaRPr>
          </a:p>
        </p:txBody>
      </p:sp>
      <p:sp>
        <p:nvSpPr>
          <p:cNvPr id="5" name="Date Placeholder 4"/>
          <p:cNvSpPr>
            <a:spLocks noGrp="1"/>
          </p:cNvSpPr>
          <p:nvPr>
            <p:ph type="dt" sz="quarter" idx="1"/>
          </p:nvPr>
        </p:nvSpPr>
        <p:spPr/>
        <p:txBody>
          <a:bodyPr/>
          <a:lstStyle/>
          <a:p>
            <a:pPr>
              <a:defRPr/>
            </a:pPr>
            <a:fld id="{7503E255-4AEF-4C54-9967-59FBF84C76AC}" type="datetime1">
              <a:rPr lang="en-US" smtClean="0"/>
              <a:pPr>
                <a:defRPr/>
              </a:pPr>
              <a:t>5/20/2020</a:t>
            </a:fld>
            <a:endParaRPr lang="en-ZA" dirty="0"/>
          </a:p>
        </p:txBody>
      </p:sp>
      <p:sp>
        <p:nvSpPr>
          <p:cNvPr id="6" name="Footer Placeholder 5"/>
          <p:cNvSpPr>
            <a:spLocks noGrp="1"/>
          </p:cNvSpPr>
          <p:nvPr>
            <p:ph type="ftr" sz="quarter" idx="4"/>
          </p:nvPr>
        </p:nvSpPr>
        <p:spPr/>
        <p:txBody>
          <a:bodyPr/>
          <a:lstStyle/>
          <a:p>
            <a:pPr>
              <a:defRPr/>
            </a:pPr>
            <a:endParaRPr lang="en-ZA" dirty="0"/>
          </a:p>
        </p:txBody>
      </p:sp>
    </p:spTree>
    <p:extLst>
      <p:ext uri="{BB962C8B-B14F-4D97-AF65-F5344CB8AC3E}">
        <p14:creationId xmlns:p14="http://schemas.microsoft.com/office/powerpoint/2010/main" val="831380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4" name="Date Placeholder 3"/>
          <p:cNvSpPr>
            <a:spLocks noGrp="1"/>
          </p:cNvSpPr>
          <p:nvPr>
            <p:ph type="dt" sz="quarter" idx="1"/>
          </p:nvPr>
        </p:nvSpPr>
        <p:spPr/>
        <p:txBody>
          <a:bodyPr/>
          <a:lstStyle/>
          <a:p>
            <a:pPr>
              <a:defRPr/>
            </a:pPr>
            <a:fld id="{CD5EC3D4-EC9E-4CF9-A419-672A1E2A981E}" type="datetime1">
              <a:rPr lang="en-US" smtClean="0"/>
              <a:pPr>
                <a:defRPr/>
              </a:pPr>
              <a:t>5/20/2020</a:t>
            </a:fld>
            <a:endParaRPr lang="en-ZA" dirty="0"/>
          </a:p>
        </p:txBody>
      </p:sp>
      <p:sp>
        <p:nvSpPr>
          <p:cNvPr id="5" name="Footer Placeholder 4"/>
          <p:cNvSpPr>
            <a:spLocks noGrp="1"/>
          </p:cNvSpPr>
          <p:nvPr>
            <p:ph type="ftr" sz="quarter" idx="4"/>
          </p:nvPr>
        </p:nvSpPr>
        <p:spPr/>
        <p:txBody>
          <a:bodyPr/>
          <a:lstStyle/>
          <a:p>
            <a:pPr>
              <a:defRPr/>
            </a:pPr>
            <a:endParaRPr lang="en-ZA" dirty="0"/>
          </a:p>
        </p:txBody>
      </p:sp>
      <p:sp>
        <p:nvSpPr>
          <p:cNvPr id="2048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8F5228-EF9A-4C90-8B58-6667F9C79B93}" type="slidenum">
              <a:rPr lang="en-ZA" altLang="en-US" smtClean="0">
                <a:latin typeface="Calibri" panose="020F0502020204030204" pitchFamily="34" charset="0"/>
              </a:rPr>
              <a:pPr/>
              <a:t>56</a:t>
            </a:fld>
            <a:endParaRPr lang="en-ZA" altLang="en-US">
              <a:latin typeface="Calibri" panose="020F0502020204030204" pitchFamily="34" charset="0"/>
            </a:endParaRPr>
          </a:p>
        </p:txBody>
      </p:sp>
    </p:spTree>
    <p:extLst>
      <p:ext uri="{BB962C8B-B14F-4D97-AF65-F5344CB8AC3E}">
        <p14:creationId xmlns:p14="http://schemas.microsoft.com/office/powerpoint/2010/main" val="2346548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65A58B-4D59-415C-8169-D356F5CF407A}" type="slidenum">
              <a:rPr lang="en-ZA" altLang="en-US" smtClean="0">
                <a:solidFill>
                  <a:srgbClr val="000000"/>
                </a:solidFill>
                <a:latin typeface="Calibri" panose="020F0502020204030204" pitchFamily="34" charset="0"/>
              </a:rPr>
              <a:pPr/>
              <a:t>57</a:t>
            </a:fld>
            <a:endParaRPr lang="en-ZA" altLang="en-US">
              <a:solidFill>
                <a:srgbClr val="000000"/>
              </a:solidFill>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CB410-A345-40DE-B554-FE437A937FD4}" type="datetime1">
              <a:rPr lang="en-US" smtClean="0">
                <a:solidFill>
                  <a:prstClr val="black"/>
                </a:solidFill>
              </a:rPr>
              <a:pPr fontAlgn="base">
                <a:spcBef>
                  <a:spcPct val="0"/>
                </a:spcBef>
                <a:spcAft>
                  <a:spcPct val="0"/>
                </a:spcAft>
                <a:defRPr/>
              </a:pPr>
              <a:t>5/20/2020</a:t>
            </a:fld>
            <a:endParaRPr lang="en-ZA">
              <a:solidFill>
                <a:prstClr val="black"/>
              </a:solidFill>
            </a:endParaRPr>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a:solidFill>
                <a:prstClr val="black"/>
              </a:solidFill>
            </a:endParaRPr>
          </a:p>
        </p:txBody>
      </p:sp>
    </p:spTree>
    <p:extLst>
      <p:ext uri="{BB962C8B-B14F-4D97-AF65-F5344CB8AC3E}">
        <p14:creationId xmlns:p14="http://schemas.microsoft.com/office/powerpoint/2010/main" val="2278854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589025-5D25-442A-AC81-7F534D7477B8}" type="slidenum">
              <a:rPr lang="en-ZA" altLang="en-US" smtClean="0">
                <a:solidFill>
                  <a:srgbClr val="000000"/>
                </a:solidFill>
                <a:latin typeface="Calibri" panose="020F0502020204030204" pitchFamily="34" charset="0"/>
              </a:rPr>
              <a:pPr/>
              <a:t>59</a:t>
            </a:fld>
            <a:endParaRPr lang="en-ZA" altLang="en-US">
              <a:solidFill>
                <a:srgbClr val="000000"/>
              </a:solidFill>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CB410-A345-40DE-B554-FE437A937FD4}" type="datetime1">
              <a:rPr lang="en-US" smtClean="0">
                <a:solidFill>
                  <a:prstClr val="black"/>
                </a:solidFill>
              </a:rPr>
              <a:pPr fontAlgn="base">
                <a:spcBef>
                  <a:spcPct val="0"/>
                </a:spcBef>
                <a:spcAft>
                  <a:spcPct val="0"/>
                </a:spcAft>
                <a:defRPr/>
              </a:pPr>
              <a:t>5/20/2020</a:t>
            </a:fld>
            <a:endParaRPr lang="en-ZA">
              <a:solidFill>
                <a:prstClr val="black"/>
              </a:solidFill>
            </a:endParaRPr>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a:solidFill>
                <a:prstClr val="black"/>
              </a:solidFill>
            </a:endParaRPr>
          </a:p>
        </p:txBody>
      </p:sp>
    </p:spTree>
    <p:extLst>
      <p:ext uri="{BB962C8B-B14F-4D97-AF65-F5344CB8AC3E}">
        <p14:creationId xmlns:p14="http://schemas.microsoft.com/office/powerpoint/2010/main" val="2253743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32A0CD-F847-4DD1-AD45-079C60D56788}" type="slidenum">
              <a:rPr lang="en-ZA" altLang="en-US" smtClean="0">
                <a:solidFill>
                  <a:srgbClr val="000000"/>
                </a:solidFill>
                <a:latin typeface="Calibri" panose="020F0502020204030204" pitchFamily="34" charset="0"/>
              </a:rPr>
              <a:pPr/>
              <a:t>63</a:t>
            </a:fld>
            <a:endParaRPr lang="en-ZA" altLang="en-US">
              <a:solidFill>
                <a:srgbClr val="000000"/>
              </a:solidFill>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CB410-A345-40DE-B554-FE437A937FD4}" type="datetime1">
              <a:rPr lang="en-US" smtClean="0">
                <a:solidFill>
                  <a:prstClr val="black"/>
                </a:solidFill>
              </a:rPr>
              <a:pPr fontAlgn="base">
                <a:spcBef>
                  <a:spcPct val="0"/>
                </a:spcBef>
                <a:spcAft>
                  <a:spcPct val="0"/>
                </a:spcAft>
                <a:defRPr/>
              </a:pPr>
              <a:t>5/20/2020</a:t>
            </a:fld>
            <a:endParaRPr lang="en-ZA">
              <a:solidFill>
                <a:prstClr val="black"/>
              </a:solidFill>
            </a:endParaRPr>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a:solidFill>
                <a:prstClr val="black"/>
              </a:solidFill>
            </a:endParaRPr>
          </a:p>
        </p:txBody>
      </p:sp>
    </p:spTree>
    <p:extLst>
      <p:ext uri="{BB962C8B-B14F-4D97-AF65-F5344CB8AC3E}">
        <p14:creationId xmlns:p14="http://schemas.microsoft.com/office/powerpoint/2010/main" val="2071975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43C477-C072-4136-8C8A-B94424A77CF9}" type="slidenum">
              <a:rPr lang="en-ZA" altLang="en-US" smtClean="0">
                <a:solidFill>
                  <a:srgbClr val="000000"/>
                </a:solidFill>
                <a:latin typeface="Calibri" panose="020F0502020204030204" pitchFamily="34" charset="0"/>
              </a:rPr>
              <a:pPr/>
              <a:t>64</a:t>
            </a:fld>
            <a:endParaRPr lang="en-ZA" altLang="en-US">
              <a:solidFill>
                <a:srgbClr val="000000"/>
              </a:solidFill>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CB410-A345-40DE-B554-FE437A937FD4}" type="datetime1">
              <a:rPr lang="en-US" smtClean="0">
                <a:solidFill>
                  <a:prstClr val="black"/>
                </a:solidFill>
              </a:rPr>
              <a:pPr fontAlgn="base">
                <a:spcBef>
                  <a:spcPct val="0"/>
                </a:spcBef>
                <a:spcAft>
                  <a:spcPct val="0"/>
                </a:spcAft>
                <a:defRPr/>
              </a:pPr>
              <a:t>5/20/2020</a:t>
            </a:fld>
            <a:endParaRPr lang="en-ZA">
              <a:solidFill>
                <a:prstClr val="black"/>
              </a:solidFill>
            </a:endParaRPr>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a:solidFill>
                <a:prstClr val="black"/>
              </a:solidFill>
            </a:endParaRPr>
          </a:p>
        </p:txBody>
      </p:sp>
    </p:spTree>
    <p:extLst>
      <p:ext uri="{BB962C8B-B14F-4D97-AF65-F5344CB8AC3E}">
        <p14:creationId xmlns:p14="http://schemas.microsoft.com/office/powerpoint/2010/main" val="33092151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6462042" cy="615603"/>
          </a:xfrm>
          <a:prstGeom prst="rect">
            <a:avLst/>
          </a:prstGeom>
        </p:spPr>
        <p:txBody>
          <a:bodyPr/>
          <a:lstStyle>
            <a:lvl1pPr>
              <a:defRPr lang="en-US" sz="2800" b="1" kern="1200" smtClean="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lgn="l" defTabSz="914400" rtl="0" eaLnBrk="1" latinLnBrk="0" hangingPunct="1">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3377594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1"/>
            <a:ext cx="6768752" cy="720080"/>
          </a:xfrm>
          <a:prstGeom prst="rect">
            <a:avLst/>
          </a:prstGeom>
        </p:spPr>
        <p:txBody>
          <a:bodyPr/>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C2E548F0-25AB-4D0C-9DD8-3BA9C1D1232D}" type="datetimeFigureOut">
              <a:rPr kumimoji="0" lang="en-US" sz="18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5/20/2020</a:t>
            </a:fld>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7"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6144650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3658768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234950"/>
            <a:ext cx="6822082" cy="530225"/>
          </a:xfrm>
          <a:prstGeom prst="rect">
            <a:avLst/>
          </a:prstGeom>
        </p:spPr>
        <p:txBody>
          <a:bodyPr anchor="b"/>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p:cNvSpPr>
            <a:spLocks noGrp="1"/>
          </p:cNvSpPr>
          <p:nvPr>
            <p:ph type="body" sz="half" idx="2"/>
          </p:nvPr>
        </p:nvSpPr>
        <p:spPr>
          <a:xfrm>
            <a:off x="630238" y="1061492"/>
            <a:ext cx="2949575" cy="4671764"/>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Content Placeholder 2"/>
          <p:cNvSpPr>
            <a:spLocks noGrp="1"/>
          </p:cNvSpPr>
          <p:nvPr>
            <p:ph idx="1"/>
          </p:nvPr>
        </p:nvSpPr>
        <p:spPr>
          <a:xfrm>
            <a:off x="3887788" y="2060848"/>
            <a:ext cx="4629150" cy="3600400"/>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3887788" y="1061492"/>
            <a:ext cx="4629150" cy="823912"/>
          </a:xfrm>
          <a:prstGeom prst="rect">
            <a:avLst/>
          </a:prstGeom>
        </p:spPr>
        <p:txBody>
          <a:bodyPr anchor="b"/>
          <a:lstStyle>
            <a:lvl1pPr marL="0" indent="0">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Edit Master text styles</a:t>
            </a:r>
          </a:p>
        </p:txBody>
      </p:sp>
    </p:spTree>
    <p:extLst>
      <p:ext uri="{BB962C8B-B14F-4D97-AF65-F5344CB8AC3E}">
        <p14:creationId xmlns:p14="http://schemas.microsoft.com/office/powerpoint/2010/main" val="1123956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234950"/>
            <a:ext cx="6822082" cy="530225"/>
          </a:xfrm>
          <a:prstGeom prst="rect">
            <a:avLst/>
          </a:prstGeom>
        </p:spPr>
        <p:txBody>
          <a:bodyPr anchor="b"/>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3887788" y="1124744"/>
            <a:ext cx="4629150" cy="46085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30238" y="1124744"/>
            <a:ext cx="2949575" cy="46085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3802506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6391622" cy="759619"/>
          </a:xfrm>
          <a:prstGeom prst="rect">
            <a:avLst/>
          </a:prstGeom>
        </p:spPr>
        <p:txBody>
          <a:bodyPr/>
          <a:lstStyle>
            <a:lvl1pPr>
              <a:defRPr lang="en-US" sz="2800" b="1" kern="120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51520" y="1196752"/>
            <a:ext cx="8640960" cy="4608512"/>
          </a:xfrm>
          <a:prstGeom prst="rect">
            <a:avLst/>
          </a:prstGeom>
        </p:spPr>
        <p:txBody>
          <a:bodyPr vert="eaVert"/>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121363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6751"/>
            <a:ext cx="1971675" cy="4464497"/>
          </a:xfrm>
          <a:prstGeom prst="rect">
            <a:avLst/>
          </a:prstGeom>
        </p:spPr>
        <p:txBody>
          <a:bodyPr vert="eaVert"/>
          <a:lstStyle>
            <a:lvl1pPr>
              <a:defRPr sz="24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96751"/>
            <a:ext cx="5762625" cy="4320481"/>
          </a:xfrm>
          <a:prstGeom prst="rect">
            <a:avLst/>
          </a:prstGeom>
        </p:spPr>
        <p:txBody>
          <a:bodyPr vert="eaVert"/>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txBox="1">
            <a:spLocks/>
          </p:cNvSpPr>
          <p:nvPr/>
        </p:nvSpPr>
        <p:spPr>
          <a:xfrm>
            <a:off x="251520" y="188640"/>
            <a:ext cx="6391622" cy="759619"/>
          </a:xfrm>
          <a:prstGeom prst="rect">
            <a:avLst/>
          </a:prstGeom>
        </p:spPr>
        <p:txBody>
          <a:bodyPr/>
          <a:lstStyle>
            <a:lvl1pPr algn="ctr" defTabSz="914400" rtl="0" eaLnBrk="1" latinLnBrk="0" hangingPunct="1">
              <a:spcBef>
                <a:spcPct val="0"/>
              </a:spcBef>
              <a:buNone/>
              <a:defRPr lang="en-US" sz="2800" b="1"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Click to edit Master title style</a:t>
            </a:r>
            <a:endParaRPr kumimoji="0" lang="en-ZA" sz="2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8"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6811173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5" descr="Phila.jpg"/>
          <p:cNvPicPr>
            <a:picLocks noChangeAspect="1"/>
          </p:cNvPicPr>
          <p:nvPr userDrawn="1"/>
        </p:nvPicPr>
        <p:blipFill>
          <a:blip r:embed="rId2" cstate="print"/>
          <a:srcRect/>
          <a:stretch>
            <a:fillRect/>
          </a:stretch>
        </p:blipFill>
        <p:spPr bwMode="auto">
          <a:xfrm>
            <a:off x="5584825" y="5929313"/>
            <a:ext cx="1071563" cy="909637"/>
          </a:xfrm>
          <a:prstGeom prst="rect">
            <a:avLst/>
          </a:prstGeom>
          <a:noFill/>
          <a:ln w="9525">
            <a:noFill/>
            <a:miter lim="800000"/>
            <a:headEnd/>
            <a:tailEnd/>
          </a:ln>
        </p:spPr>
      </p:pic>
      <p:pic>
        <p:nvPicPr>
          <p:cNvPr id="4" name="Picture 9" descr="Logo - NDP - Full colour.jpg"/>
          <p:cNvPicPr>
            <a:picLocks noChangeAspect="1"/>
          </p:cNvPicPr>
          <p:nvPr userDrawn="1"/>
        </p:nvPicPr>
        <p:blipFill>
          <a:blip r:embed="rId3" cstate="print"/>
          <a:srcRect/>
          <a:stretch>
            <a:fillRect/>
          </a:stretch>
        </p:blipFill>
        <p:spPr bwMode="auto">
          <a:xfrm>
            <a:off x="6799263" y="5870575"/>
            <a:ext cx="1058862" cy="1058863"/>
          </a:xfrm>
          <a:prstGeom prst="rect">
            <a:avLst/>
          </a:prstGeom>
          <a:noFill/>
          <a:ln w="9525">
            <a:noFill/>
            <a:miter lim="800000"/>
            <a:headEnd/>
            <a:tailEnd/>
          </a:ln>
        </p:spPr>
      </p:pic>
    </p:spTree>
    <p:extLst>
      <p:ext uri="{BB962C8B-B14F-4D97-AF65-F5344CB8AC3E}">
        <p14:creationId xmlns:p14="http://schemas.microsoft.com/office/powerpoint/2010/main" val="721933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extLst>
      <p:ext uri="{BB962C8B-B14F-4D97-AF65-F5344CB8AC3E}">
        <p14:creationId xmlns:p14="http://schemas.microsoft.com/office/powerpoint/2010/main" val="505319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Rectangle 1"/>
          <p:cNvSpPr/>
          <p:nvPr/>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11"/>
          <p:cNvPicPr>
            <a:picLocks noChangeAspect="1" noChangeArrowheads="1"/>
          </p:cNvPicPr>
          <p:nvPr/>
        </p:nvPicPr>
        <p:blipFill>
          <a:blip r:embed="rId2">
            <a:extLst>
              <a:ext uri="{28A0092B-C50C-407E-A947-70E740481C1C}">
                <a14:useLocalDpi xmlns:a14="http://schemas.microsoft.com/office/drawing/2010/main" val="0"/>
              </a:ext>
            </a:extLst>
          </a:blip>
          <a:srcRect r="25999"/>
          <a:stretch>
            <a:fillRect/>
          </a:stretch>
        </p:blipFill>
        <p:spPr bwMode="auto">
          <a:xfrm>
            <a:off x="228600" y="1219200"/>
            <a:ext cx="152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l="18813" r="5798"/>
          <a:stretch>
            <a:fillRect/>
          </a:stretch>
        </p:blipFill>
        <p:spPr bwMode="auto">
          <a:xfrm>
            <a:off x="228600" y="2743200"/>
            <a:ext cx="1524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4">
            <a:extLst>
              <a:ext uri="{28A0092B-C50C-407E-A947-70E740481C1C}">
                <a14:useLocalDpi xmlns:a14="http://schemas.microsoft.com/office/drawing/2010/main" val="0"/>
              </a:ext>
            </a:extLst>
          </a:blip>
          <a:srcRect l="11563" r="32932" b="27168"/>
          <a:stretch>
            <a:fillRect/>
          </a:stretch>
        </p:blipFill>
        <p:spPr bwMode="auto">
          <a:xfrm>
            <a:off x="228600" y="4267200"/>
            <a:ext cx="15668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8" name="Picture 12" descr="NDOH 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867400"/>
            <a:ext cx="2286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r="25999"/>
          <a:stretch>
            <a:fillRect/>
          </a:stretch>
        </p:blipFill>
        <p:spPr bwMode="auto">
          <a:xfrm>
            <a:off x="228600" y="1219200"/>
            <a:ext cx="152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l="18813" r="5798"/>
          <a:stretch>
            <a:fillRect/>
          </a:stretch>
        </p:blipFill>
        <p:spPr bwMode="auto">
          <a:xfrm>
            <a:off x="228600" y="2743200"/>
            <a:ext cx="1524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l="11563" r="32932" b="27168"/>
          <a:stretch>
            <a:fillRect/>
          </a:stretch>
        </p:blipFill>
        <p:spPr bwMode="auto">
          <a:xfrm>
            <a:off x="228600" y="4267200"/>
            <a:ext cx="15668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2" descr="NDOH Logo.jp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2400" y="5867400"/>
            <a:ext cx="2286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072438" y="5815013"/>
            <a:ext cx="928687"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069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DB408D39-6753-4252-83BF-25867BEE4363}" type="datetimeFigureOut">
              <a:rPr lang="en-US" smtClean="0"/>
              <a:pPr/>
              <a:t>5/20/2020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A3D2C757-A2D1-4D11-BDA9-37746333DD9E}" type="slidenum">
              <a:rPr lang="en-ZA" smtClean="0"/>
              <a:pPr/>
              <a:t>‹#›</a:t>
            </a:fld>
            <a:endParaRPr lang="en-ZA"/>
          </a:p>
        </p:txBody>
      </p:sp>
    </p:spTree>
    <p:extLst>
      <p:ext uri="{BB962C8B-B14F-4D97-AF65-F5344CB8AC3E}">
        <p14:creationId xmlns:p14="http://schemas.microsoft.com/office/powerpoint/2010/main" val="2781704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5" descr="Phil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4825" y="5929313"/>
            <a:ext cx="1071563"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Logo - NDP - Full colour.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99263" y="5870575"/>
            <a:ext cx="1058862"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2949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5" descr="Phil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4825" y="5929313"/>
            <a:ext cx="1071563"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Logo - NDP - Full colour.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99263" y="5870575"/>
            <a:ext cx="1058862"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4587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5" descr="Phil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4825" y="5929313"/>
            <a:ext cx="1071563"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Logo - NDP - Full colour.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99263" y="5870575"/>
            <a:ext cx="1058862"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914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5" descr="Phil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4825" y="5929313"/>
            <a:ext cx="1071563"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Logo - NDP - Full colour.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99263" y="5870575"/>
            <a:ext cx="1058862"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5652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682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5" descr="Logo - NDP - Full colou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99263" y="5870575"/>
            <a:ext cx="1058862"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2935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562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5" descr="Logo - NDP - Full colou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99263" y="5870575"/>
            <a:ext cx="1058862"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8407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5" descr="Logo - NDP - Full colou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99263" y="5870575"/>
            <a:ext cx="1058862"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7340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5" descr="Logo - NDP - Full colou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99263" y="5870575"/>
            <a:ext cx="1058862"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543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2333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4005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2389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8524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7137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0615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9183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684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904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64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pPr>
              <a:defRPr/>
            </a:pPr>
            <a:fld id="{88F0EF1D-2533-4374-94F2-4E80D8CA4F92}" type="datetimeFigureOut">
              <a:rPr lang="en-US"/>
              <a:pPr>
                <a:defRPr/>
              </a:pPr>
              <a:t>5/20/2020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Arial" pitchFamily="34" charset="0"/>
              </a:defRPr>
            </a:lvl1pPr>
          </a:lstStyle>
          <a:p>
            <a:pPr>
              <a:defRPr/>
            </a:pPr>
            <a:fld id="{705CE042-2166-4FD5-BC66-ED463611CB35}" type="slidenum">
              <a:rPr lang="en-US"/>
              <a:pPr>
                <a:defRPr/>
              </a:pPr>
              <a:t>‹#›</a:t>
            </a:fld>
            <a:endParaRPr lang="en-US"/>
          </a:p>
        </p:txBody>
      </p:sp>
    </p:spTree>
    <p:extLst>
      <p:ext uri="{BB962C8B-B14F-4D97-AF65-F5344CB8AC3E}">
        <p14:creationId xmlns:p14="http://schemas.microsoft.com/office/powerpoint/2010/main" val="17615087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597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0662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7" name="Rectangle 6"/>
          <p:cNvSpPr/>
          <p:nvPr/>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11"/>
          <p:cNvPicPr>
            <a:picLocks noChangeAspect="1" noChangeArrowheads="1"/>
          </p:cNvPicPr>
          <p:nvPr/>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p:nvPicPr>
        <p:blipFill>
          <a:blip r:embed="rId5" cstate="print"/>
          <a:stretch>
            <a:fillRect/>
          </a:stretch>
        </p:blipFill>
        <p:spPr>
          <a:xfrm>
            <a:off x="152400" y="5867400"/>
            <a:ext cx="2286000" cy="824484"/>
          </a:xfrm>
          <a:prstGeom prst="rect">
            <a:avLst/>
          </a:prstGeom>
        </p:spPr>
      </p:pic>
      <p:cxnSp>
        <p:nvCxnSpPr>
          <p:cNvPr id="17" name="Straight Connector 16"/>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2514600" y="1217612"/>
            <a:ext cx="6279018" cy="1325563"/>
          </a:xfrm>
          <a:prstGeom prst="rect">
            <a:avLst/>
          </a:prstGeom>
        </p:spPr>
        <p:txBody>
          <a:bodyPr/>
          <a:lstStyle>
            <a:lvl1pPr marL="0" algn="l" defTabSz="914400" rtl="0" eaLnBrk="1" latinLnBrk="0" hangingPunct="1">
              <a:defRPr lang="en-US" sz="3600" kern="1200" dirty="0">
                <a:solidFill>
                  <a:schemeClr val="bg1">
                    <a:lumMod val="50000"/>
                  </a:schemeClr>
                </a:solidFill>
                <a:latin typeface="Arial" pitchFamily="34" charset="0"/>
                <a:ea typeface="+mn-ea"/>
                <a:cs typeface="Arial" pitchFamily="34" charset="0"/>
              </a:defRPr>
            </a:lvl1pPr>
          </a:lstStyle>
          <a:p>
            <a:r>
              <a:rPr lang="en-ZA" dirty="0"/>
              <a:t>[Insert title of meeting/event here]</a:t>
            </a:r>
          </a:p>
        </p:txBody>
      </p:sp>
      <p:sp>
        <p:nvSpPr>
          <p:cNvPr id="15" name="TextBox 14"/>
          <p:cNvSpPr txBox="1"/>
          <p:nvPr/>
        </p:nvSpPr>
        <p:spPr>
          <a:xfrm>
            <a:off x="2485996" y="3207150"/>
            <a:ext cx="579120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[Insert name of presenter/unit here]</a:t>
            </a:r>
          </a:p>
        </p:txBody>
      </p:sp>
      <p:sp>
        <p:nvSpPr>
          <p:cNvPr id="19" name="Date Placeholder 1"/>
          <p:cNvSpPr>
            <a:spLocks noGrp="1"/>
          </p:cNvSpPr>
          <p:nvPr>
            <p:ph type="dt" sz="half" idx="10"/>
          </p:nvPr>
        </p:nvSpPr>
        <p:spPr>
          <a:xfrm>
            <a:off x="3923928" y="4669965"/>
            <a:ext cx="2808312" cy="365125"/>
          </a:xfrm>
          <a:prstGeom prst="rect">
            <a:avLst/>
          </a:prstGeom>
        </p:spPr>
        <p:txBody>
          <a:bodyPr/>
          <a:lstStyle>
            <a:lvl1pPr algn="ctr">
              <a:defRPr lang="en-US" sz="2000" kern="1200" smtClean="0">
                <a:solidFill>
                  <a:schemeClr val="bg1">
                    <a:lumMod val="50000"/>
                  </a:schemeClr>
                </a:solidFill>
                <a:latin typeface="Arial" pitchFamily="34" charset="0"/>
                <a:ea typeface="+mn-ea"/>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2E548F0-25AB-4D0C-9DD8-3BA9C1D1232D}" type="datetimeFigureOut">
              <a:rPr kumimoji="0" lang="en-US" sz="2000" b="0" i="0" u="none" strike="noStrike" kern="1200" cap="none" spc="0" normalizeH="0" baseline="0" noProof="0" smtClean="0">
                <a:ln>
                  <a:noFill/>
                </a:ln>
                <a:solidFill>
                  <a:prstClr val="white">
                    <a:lumMod val="50000"/>
                  </a:prstClr>
                </a:solidFill>
                <a:effectLst/>
                <a:uLnTx/>
                <a:uFillTx/>
                <a:latin typeface="Arial" pitchFamily="34" charset="0"/>
                <a:ea typeface="+mn-ea"/>
                <a:cs typeface="Arial"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5/20/2020</a:t>
            </a:fld>
            <a:endParaRPr kumimoji="0" lang="en-US" sz="20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360989627"/>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463630" cy="543595"/>
          </a:xfrm>
          <a:prstGeom prst="rect">
            <a:avLst/>
          </a:prstGeom>
        </p:spPr>
        <p:txBody>
          <a:bodyPr/>
          <a:lstStyle>
            <a:lvl1pPr>
              <a:defRPr lang="en-US" sz="2800" b="1" kern="1200" dirty="0">
                <a:solidFill>
                  <a:schemeClr val="bg1"/>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843808" y="6356349"/>
            <a:ext cx="30861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7"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99688191"/>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628650" y="365125"/>
            <a:ext cx="6463630" cy="543595"/>
          </a:xfrm>
          <a:prstGeom prst="rect">
            <a:avLst/>
          </a:prstGeom>
        </p:spPr>
        <p:txBody>
          <a:bodyPr/>
          <a:lstStyle>
            <a:lvl1pPr>
              <a:defRPr lang="en-US" sz="2800" b="1" kern="1200" dirty="0">
                <a:solidFill>
                  <a:schemeClr val="bg1"/>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Click to edit Master title style</a:t>
            </a:r>
            <a:endParaRPr lang="en-US" dirty="0"/>
          </a:p>
        </p:txBody>
      </p:sp>
      <p:sp>
        <p:nvSpPr>
          <p:cNvPr id="8" name="Slide Number Placeholder 5"/>
          <p:cNvSpPr txBox="1">
            <a:spLocks/>
          </p:cNvSpPr>
          <p:nvPr/>
        </p:nvSpPr>
        <p:spPr>
          <a:xfrm>
            <a:off x="8119306" y="6356349"/>
            <a:ext cx="792088" cy="365125"/>
          </a:xfrm>
          <a:prstGeom prst="rect">
            <a:avLst/>
          </a:prstGeom>
        </p:spPr>
        <p:txBody>
          <a:bodyPr/>
          <a:lstStyle>
            <a:defPPr>
              <a:defRPr lang="en-US"/>
            </a:defPPr>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00475194"/>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marL="0" algn="l" defTabSz="914400" rtl="0" eaLnBrk="1" latinLnBrk="0" hangingPunct="1">
              <a:spcBef>
                <a:spcPct val="0"/>
              </a:spcBef>
              <a:buNone/>
              <a:defRPr lang="en-US" sz="3600" kern="1200" dirty="0">
                <a:solidFill>
                  <a:schemeClr val="bg1">
                    <a:lumMod val="50000"/>
                  </a:schemeClr>
                </a:solidFill>
                <a:latin typeface="Arial" pitchFamily="34" charset="0"/>
                <a:ea typeface="+mn-ea"/>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3028950" y="6356350"/>
            <a:ext cx="2551162"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7"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74564940"/>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0618" y="260648"/>
            <a:ext cx="6535638" cy="543595"/>
          </a:xfrm>
          <a:prstGeom prst="rect">
            <a:avLst/>
          </a:prstGeom>
        </p:spPr>
        <p:txBody>
          <a:bodyPr/>
          <a:lstStyle>
            <a:lvl1pPr algn="l">
              <a:defRPr lang="en-US" sz="2800" b="1" kern="1200" dirty="0" smtClean="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67544" y="1196752"/>
            <a:ext cx="3867150" cy="4990684"/>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96752"/>
            <a:ext cx="3867150" cy="4980211"/>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2699792" y="6356350"/>
            <a:ext cx="280831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33576929"/>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6462042" cy="615603"/>
          </a:xfrm>
          <a:prstGeom prst="rect">
            <a:avLst/>
          </a:prstGeom>
        </p:spPr>
        <p:txBody>
          <a:bodyPr/>
          <a:lstStyle>
            <a:lvl1pPr>
              <a:defRPr lang="en-US" sz="2800" b="1" kern="1200" smtClean="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lgn="l" defTabSz="914400" rtl="0" eaLnBrk="1" latinLnBrk="0" hangingPunct="1">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68789541"/>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1"/>
            <a:ext cx="6768752" cy="720080"/>
          </a:xfrm>
          <a:prstGeom prst="rect">
            <a:avLst/>
          </a:prstGeom>
        </p:spPr>
        <p:txBody>
          <a:bodyPr/>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C2E548F0-25AB-4D0C-9DD8-3BA9C1D1232D}" type="datetimeFigureOut">
              <a:rPr kumimoji="0" lang="en-US" sz="18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5/20/2020</a:t>
            </a:fld>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7"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60994852"/>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0178904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7" name="Rectangle 6"/>
          <p:cNvSpPr/>
          <p:nvPr/>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11"/>
          <p:cNvPicPr>
            <a:picLocks noChangeAspect="1" noChangeArrowheads="1"/>
          </p:cNvPicPr>
          <p:nvPr/>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p:nvPicPr>
        <p:blipFill>
          <a:blip r:embed="rId5" cstate="print"/>
          <a:stretch>
            <a:fillRect/>
          </a:stretch>
        </p:blipFill>
        <p:spPr>
          <a:xfrm>
            <a:off x="152400" y="5867400"/>
            <a:ext cx="2286000" cy="824484"/>
          </a:xfrm>
          <a:prstGeom prst="rect">
            <a:avLst/>
          </a:prstGeom>
        </p:spPr>
      </p:pic>
      <p:cxnSp>
        <p:nvCxnSpPr>
          <p:cNvPr id="17" name="Straight Connector 16"/>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2514600" y="1217612"/>
            <a:ext cx="6279018" cy="1325563"/>
          </a:xfrm>
          <a:prstGeom prst="rect">
            <a:avLst/>
          </a:prstGeom>
        </p:spPr>
        <p:txBody>
          <a:bodyPr/>
          <a:lstStyle>
            <a:lvl1pPr marL="0" algn="l" defTabSz="914400" rtl="0" eaLnBrk="1" latinLnBrk="0" hangingPunct="1">
              <a:defRPr lang="en-US" sz="3600" kern="1200" dirty="0">
                <a:solidFill>
                  <a:schemeClr val="bg1">
                    <a:lumMod val="50000"/>
                  </a:schemeClr>
                </a:solidFill>
                <a:latin typeface="Arial" pitchFamily="34" charset="0"/>
                <a:ea typeface="+mn-ea"/>
                <a:cs typeface="Arial" pitchFamily="34" charset="0"/>
              </a:defRPr>
            </a:lvl1pPr>
          </a:lstStyle>
          <a:p>
            <a:r>
              <a:rPr lang="en-ZA" dirty="0"/>
              <a:t>[Insert title of meeting/event here]</a:t>
            </a:r>
          </a:p>
        </p:txBody>
      </p:sp>
      <p:sp>
        <p:nvSpPr>
          <p:cNvPr id="15" name="TextBox 14"/>
          <p:cNvSpPr txBox="1"/>
          <p:nvPr/>
        </p:nvSpPr>
        <p:spPr>
          <a:xfrm>
            <a:off x="2485996" y="3207150"/>
            <a:ext cx="579120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[Insert name of presenter/unit here]</a:t>
            </a:r>
          </a:p>
        </p:txBody>
      </p:sp>
      <p:sp>
        <p:nvSpPr>
          <p:cNvPr id="19" name="Date Placeholder 1"/>
          <p:cNvSpPr>
            <a:spLocks noGrp="1"/>
          </p:cNvSpPr>
          <p:nvPr>
            <p:ph type="dt" sz="half" idx="10"/>
          </p:nvPr>
        </p:nvSpPr>
        <p:spPr>
          <a:xfrm>
            <a:off x="3923928" y="4669965"/>
            <a:ext cx="2808312" cy="365125"/>
          </a:xfrm>
          <a:prstGeom prst="rect">
            <a:avLst/>
          </a:prstGeom>
        </p:spPr>
        <p:txBody>
          <a:bodyPr/>
          <a:lstStyle>
            <a:lvl1pPr algn="ctr">
              <a:defRPr lang="en-US" sz="2000" kern="1200" smtClean="0">
                <a:solidFill>
                  <a:schemeClr val="bg1">
                    <a:lumMod val="50000"/>
                  </a:schemeClr>
                </a:solidFill>
                <a:latin typeface="Arial" pitchFamily="34" charset="0"/>
                <a:ea typeface="+mn-ea"/>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2E548F0-25AB-4D0C-9DD8-3BA9C1D1232D}" type="datetimeFigureOut">
              <a:rPr kumimoji="0" lang="en-US" sz="2000" b="0" i="0" u="none" strike="noStrike" kern="1200" cap="none" spc="0" normalizeH="0" baseline="0" noProof="0" smtClean="0">
                <a:ln>
                  <a:noFill/>
                </a:ln>
                <a:solidFill>
                  <a:prstClr val="white">
                    <a:lumMod val="50000"/>
                  </a:prstClr>
                </a:solidFill>
                <a:effectLst/>
                <a:uLnTx/>
                <a:uFillTx/>
                <a:latin typeface="Arial" pitchFamily="34" charset="0"/>
                <a:ea typeface="+mn-ea"/>
                <a:cs typeface="Arial"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5/20/2020</a:t>
            </a:fld>
            <a:endParaRPr kumimoji="0" lang="en-US" sz="20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298783011"/>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234950"/>
            <a:ext cx="6822082" cy="530225"/>
          </a:xfrm>
          <a:prstGeom prst="rect">
            <a:avLst/>
          </a:prstGeom>
        </p:spPr>
        <p:txBody>
          <a:bodyPr anchor="b"/>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p:cNvSpPr>
            <a:spLocks noGrp="1"/>
          </p:cNvSpPr>
          <p:nvPr>
            <p:ph type="body" sz="half" idx="2"/>
          </p:nvPr>
        </p:nvSpPr>
        <p:spPr>
          <a:xfrm>
            <a:off x="630238" y="1061492"/>
            <a:ext cx="2949575" cy="4671764"/>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Content Placeholder 2"/>
          <p:cNvSpPr>
            <a:spLocks noGrp="1"/>
          </p:cNvSpPr>
          <p:nvPr>
            <p:ph idx="1"/>
          </p:nvPr>
        </p:nvSpPr>
        <p:spPr>
          <a:xfrm>
            <a:off x="3887788" y="2060848"/>
            <a:ext cx="4629150" cy="3600400"/>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3887788" y="1061492"/>
            <a:ext cx="4629150" cy="823912"/>
          </a:xfrm>
          <a:prstGeom prst="rect">
            <a:avLst/>
          </a:prstGeom>
        </p:spPr>
        <p:txBody>
          <a:bodyPr anchor="b"/>
          <a:lstStyle>
            <a:lvl1pPr marL="0" indent="0">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Edit Master text styles</a:t>
            </a:r>
          </a:p>
        </p:txBody>
      </p:sp>
    </p:spTree>
    <p:extLst>
      <p:ext uri="{BB962C8B-B14F-4D97-AF65-F5344CB8AC3E}">
        <p14:creationId xmlns:p14="http://schemas.microsoft.com/office/powerpoint/2010/main" val="706668372"/>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234950"/>
            <a:ext cx="6822082" cy="530225"/>
          </a:xfrm>
          <a:prstGeom prst="rect">
            <a:avLst/>
          </a:prstGeom>
        </p:spPr>
        <p:txBody>
          <a:bodyPr anchor="b"/>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3887788" y="1124744"/>
            <a:ext cx="4629150" cy="46085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30238" y="1124744"/>
            <a:ext cx="2949575" cy="46085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96705409"/>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6391622" cy="759619"/>
          </a:xfrm>
          <a:prstGeom prst="rect">
            <a:avLst/>
          </a:prstGeom>
        </p:spPr>
        <p:txBody>
          <a:bodyPr/>
          <a:lstStyle>
            <a:lvl1pPr>
              <a:defRPr lang="en-US" sz="2800" b="1" kern="120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51520" y="1196752"/>
            <a:ext cx="8640960" cy="4608512"/>
          </a:xfrm>
          <a:prstGeom prst="rect">
            <a:avLst/>
          </a:prstGeom>
        </p:spPr>
        <p:txBody>
          <a:bodyPr vert="eaVert"/>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80979563"/>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6751"/>
            <a:ext cx="1971675" cy="4464497"/>
          </a:xfrm>
          <a:prstGeom prst="rect">
            <a:avLst/>
          </a:prstGeom>
        </p:spPr>
        <p:txBody>
          <a:bodyPr vert="eaVert"/>
          <a:lstStyle>
            <a:lvl1pPr>
              <a:defRPr sz="24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96751"/>
            <a:ext cx="5762625" cy="4320481"/>
          </a:xfrm>
          <a:prstGeom prst="rect">
            <a:avLst/>
          </a:prstGeom>
        </p:spPr>
        <p:txBody>
          <a:bodyPr vert="eaVert"/>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txBox="1">
            <a:spLocks/>
          </p:cNvSpPr>
          <p:nvPr/>
        </p:nvSpPr>
        <p:spPr>
          <a:xfrm>
            <a:off x="251520" y="188640"/>
            <a:ext cx="6391622" cy="759619"/>
          </a:xfrm>
          <a:prstGeom prst="rect">
            <a:avLst/>
          </a:prstGeom>
        </p:spPr>
        <p:txBody>
          <a:bodyPr/>
          <a:lstStyle>
            <a:lvl1pPr algn="ctr" defTabSz="914400" rtl="0" eaLnBrk="1" latinLnBrk="0" hangingPunct="1">
              <a:spcBef>
                <a:spcPct val="0"/>
              </a:spcBef>
              <a:buNone/>
              <a:defRPr lang="en-US" sz="2800" b="1"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Click to edit Master title style</a:t>
            </a:r>
            <a:endParaRPr kumimoji="0" lang="en-ZA" sz="2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8"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21926980"/>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5" descr="Phila.jpg"/>
          <p:cNvPicPr>
            <a:picLocks noChangeAspect="1"/>
          </p:cNvPicPr>
          <p:nvPr userDrawn="1"/>
        </p:nvPicPr>
        <p:blipFill>
          <a:blip r:embed="rId2" cstate="print"/>
          <a:srcRect/>
          <a:stretch>
            <a:fillRect/>
          </a:stretch>
        </p:blipFill>
        <p:spPr bwMode="auto">
          <a:xfrm>
            <a:off x="5584825" y="5929313"/>
            <a:ext cx="1071563" cy="909637"/>
          </a:xfrm>
          <a:prstGeom prst="rect">
            <a:avLst/>
          </a:prstGeom>
          <a:noFill/>
          <a:ln w="9525">
            <a:noFill/>
            <a:miter lim="800000"/>
            <a:headEnd/>
            <a:tailEnd/>
          </a:ln>
        </p:spPr>
      </p:pic>
      <p:pic>
        <p:nvPicPr>
          <p:cNvPr id="4" name="Picture 9" descr="Logo - NDP - Full colour.jpg"/>
          <p:cNvPicPr>
            <a:picLocks noChangeAspect="1"/>
          </p:cNvPicPr>
          <p:nvPr userDrawn="1"/>
        </p:nvPicPr>
        <p:blipFill>
          <a:blip r:embed="rId3" cstate="print"/>
          <a:srcRect/>
          <a:stretch>
            <a:fillRect/>
          </a:stretch>
        </p:blipFill>
        <p:spPr bwMode="auto">
          <a:xfrm>
            <a:off x="6799263" y="5870575"/>
            <a:ext cx="1058862" cy="1058863"/>
          </a:xfrm>
          <a:prstGeom prst="rect">
            <a:avLst/>
          </a:prstGeom>
          <a:noFill/>
          <a:ln w="9525">
            <a:noFill/>
            <a:miter lim="800000"/>
            <a:headEnd/>
            <a:tailEnd/>
          </a:ln>
        </p:spPr>
      </p:pic>
    </p:spTree>
    <p:extLst>
      <p:ext uri="{BB962C8B-B14F-4D97-AF65-F5344CB8AC3E}">
        <p14:creationId xmlns:p14="http://schemas.microsoft.com/office/powerpoint/2010/main" val="9205786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extLst>
      <p:ext uri="{BB962C8B-B14F-4D97-AF65-F5344CB8AC3E}">
        <p14:creationId xmlns:p14="http://schemas.microsoft.com/office/powerpoint/2010/main" val="13642490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Rectangle 1"/>
          <p:cNvSpPr/>
          <p:nvPr/>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11"/>
          <p:cNvPicPr>
            <a:picLocks noChangeAspect="1" noChangeArrowheads="1"/>
          </p:cNvPicPr>
          <p:nvPr/>
        </p:nvPicPr>
        <p:blipFill>
          <a:blip r:embed="rId2">
            <a:extLst>
              <a:ext uri="{28A0092B-C50C-407E-A947-70E740481C1C}">
                <a14:useLocalDpi xmlns:a14="http://schemas.microsoft.com/office/drawing/2010/main" val="0"/>
              </a:ext>
            </a:extLst>
          </a:blip>
          <a:srcRect r="25999"/>
          <a:stretch>
            <a:fillRect/>
          </a:stretch>
        </p:blipFill>
        <p:spPr bwMode="auto">
          <a:xfrm>
            <a:off x="228600" y="1219200"/>
            <a:ext cx="152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l="18813" r="5798"/>
          <a:stretch>
            <a:fillRect/>
          </a:stretch>
        </p:blipFill>
        <p:spPr bwMode="auto">
          <a:xfrm>
            <a:off x="228600" y="2743200"/>
            <a:ext cx="1524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4">
            <a:extLst>
              <a:ext uri="{28A0092B-C50C-407E-A947-70E740481C1C}">
                <a14:useLocalDpi xmlns:a14="http://schemas.microsoft.com/office/drawing/2010/main" val="0"/>
              </a:ext>
            </a:extLst>
          </a:blip>
          <a:srcRect l="11563" r="32932" b="27168"/>
          <a:stretch>
            <a:fillRect/>
          </a:stretch>
        </p:blipFill>
        <p:spPr bwMode="auto">
          <a:xfrm>
            <a:off x="228600" y="4267200"/>
            <a:ext cx="15668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8" name="Picture 12" descr="NDOH 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867400"/>
            <a:ext cx="2286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r="25999"/>
          <a:stretch>
            <a:fillRect/>
          </a:stretch>
        </p:blipFill>
        <p:spPr bwMode="auto">
          <a:xfrm>
            <a:off x="228600" y="1219200"/>
            <a:ext cx="152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l="18813" r="5798"/>
          <a:stretch>
            <a:fillRect/>
          </a:stretch>
        </p:blipFill>
        <p:spPr bwMode="auto">
          <a:xfrm>
            <a:off x="228600" y="2743200"/>
            <a:ext cx="1524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l="11563" r="32932" b="27168"/>
          <a:stretch>
            <a:fillRect/>
          </a:stretch>
        </p:blipFill>
        <p:spPr bwMode="auto">
          <a:xfrm>
            <a:off x="228600" y="4267200"/>
            <a:ext cx="15668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2" descr="NDOH Logo.jp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2400" y="5867400"/>
            <a:ext cx="2286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072438" y="5815013"/>
            <a:ext cx="928687"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8749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7" name="Rectangle 6"/>
          <p:cNvSpPr/>
          <p:nvPr/>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11"/>
          <p:cNvPicPr>
            <a:picLocks noChangeAspect="1" noChangeArrowheads="1"/>
          </p:cNvPicPr>
          <p:nvPr/>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p:nvPicPr>
        <p:blipFill>
          <a:blip r:embed="rId5" cstate="print"/>
          <a:stretch>
            <a:fillRect/>
          </a:stretch>
        </p:blipFill>
        <p:spPr>
          <a:xfrm>
            <a:off x="152400" y="5867400"/>
            <a:ext cx="2286000" cy="824484"/>
          </a:xfrm>
          <a:prstGeom prst="rect">
            <a:avLst/>
          </a:prstGeom>
        </p:spPr>
      </p:pic>
      <p:cxnSp>
        <p:nvCxnSpPr>
          <p:cNvPr id="17" name="Straight Connector 16"/>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2514600" y="1217612"/>
            <a:ext cx="6279018" cy="1325563"/>
          </a:xfrm>
          <a:prstGeom prst="rect">
            <a:avLst/>
          </a:prstGeom>
        </p:spPr>
        <p:txBody>
          <a:bodyPr/>
          <a:lstStyle>
            <a:lvl1pPr marL="0" algn="l" defTabSz="914400" rtl="0" eaLnBrk="1" latinLnBrk="0" hangingPunct="1">
              <a:defRPr lang="en-US" sz="3600" kern="1200" dirty="0">
                <a:solidFill>
                  <a:schemeClr val="bg1">
                    <a:lumMod val="50000"/>
                  </a:schemeClr>
                </a:solidFill>
                <a:latin typeface="Arial" pitchFamily="34" charset="0"/>
                <a:ea typeface="+mn-ea"/>
                <a:cs typeface="Arial" pitchFamily="34" charset="0"/>
              </a:defRPr>
            </a:lvl1pPr>
          </a:lstStyle>
          <a:p>
            <a:r>
              <a:rPr lang="en-ZA" dirty="0"/>
              <a:t>[Insert title of meeting/event here]</a:t>
            </a:r>
          </a:p>
        </p:txBody>
      </p:sp>
      <p:sp>
        <p:nvSpPr>
          <p:cNvPr id="15" name="TextBox 14"/>
          <p:cNvSpPr txBox="1"/>
          <p:nvPr/>
        </p:nvSpPr>
        <p:spPr>
          <a:xfrm>
            <a:off x="2485996" y="3207150"/>
            <a:ext cx="579120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[Insert name of presenter/unit here]</a:t>
            </a:r>
          </a:p>
        </p:txBody>
      </p:sp>
      <p:sp>
        <p:nvSpPr>
          <p:cNvPr id="19" name="Date Placeholder 1"/>
          <p:cNvSpPr>
            <a:spLocks noGrp="1"/>
          </p:cNvSpPr>
          <p:nvPr>
            <p:ph type="dt" sz="half" idx="10"/>
          </p:nvPr>
        </p:nvSpPr>
        <p:spPr>
          <a:xfrm>
            <a:off x="3923928" y="4669965"/>
            <a:ext cx="2808312" cy="365125"/>
          </a:xfrm>
          <a:prstGeom prst="rect">
            <a:avLst/>
          </a:prstGeom>
        </p:spPr>
        <p:txBody>
          <a:bodyPr/>
          <a:lstStyle>
            <a:lvl1pPr algn="ctr">
              <a:defRPr lang="en-US" sz="2000" kern="1200" smtClean="0">
                <a:solidFill>
                  <a:schemeClr val="bg1">
                    <a:lumMod val="50000"/>
                  </a:schemeClr>
                </a:solidFill>
                <a:latin typeface="Arial" pitchFamily="34" charset="0"/>
                <a:ea typeface="+mn-ea"/>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2E548F0-25AB-4D0C-9DD8-3BA9C1D1232D}" type="datetimeFigureOut">
              <a:rPr kumimoji="0" lang="en-US" sz="2000" b="0" i="0" u="none" strike="noStrike" kern="1200" cap="none" spc="0" normalizeH="0" baseline="0" noProof="0" smtClean="0">
                <a:ln>
                  <a:noFill/>
                </a:ln>
                <a:solidFill>
                  <a:prstClr val="white">
                    <a:lumMod val="50000"/>
                  </a:prstClr>
                </a:solidFill>
                <a:effectLst/>
                <a:uLnTx/>
                <a:uFillTx/>
                <a:latin typeface="Arial" pitchFamily="34" charset="0"/>
                <a:ea typeface="+mn-ea"/>
                <a:cs typeface="Arial"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5/20/2020</a:t>
            </a:fld>
            <a:endParaRPr kumimoji="0" lang="en-US" sz="20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956670270"/>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463630" cy="543595"/>
          </a:xfrm>
          <a:prstGeom prst="rect">
            <a:avLst/>
          </a:prstGeom>
        </p:spPr>
        <p:txBody>
          <a:bodyPr/>
          <a:lstStyle>
            <a:lvl1pPr>
              <a:defRPr lang="en-US" sz="2800" b="1" kern="1200" dirty="0">
                <a:solidFill>
                  <a:schemeClr val="bg1"/>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843808" y="6356349"/>
            <a:ext cx="30861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7"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54426040"/>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628650" y="365125"/>
            <a:ext cx="6463630" cy="543595"/>
          </a:xfrm>
          <a:prstGeom prst="rect">
            <a:avLst/>
          </a:prstGeom>
        </p:spPr>
        <p:txBody>
          <a:bodyPr/>
          <a:lstStyle>
            <a:lvl1pPr>
              <a:defRPr lang="en-US" sz="2800" b="1" kern="1200" dirty="0">
                <a:solidFill>
                  <a:schemeClr val="bg1"/>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Click to edit Master title style</a:t>
            </a:r>
            <a:endParaRPr lang="en-US" dirty="0"/>
          </a:p>
        </p:txBody>
      </p:sp>
      <p:sp>
        <p:nvSpPr>
          <p:cNvPr id="8" name="Slide Number Placeholder 5"/>
          <p:cNvSpPr txBox="1">
            <a:spLocks/>
          </p:cNvSpPr>
          <p:nvPr/>
        </p:nvSpPr>
        <p:spPr>
          <a:xfrm>
            <a:off x="8119306" y="6356349"/>
            <a:ext cx="792088" cy="365125"/>
          </a:xfrm>
          <a:prstGeom prst="rect">
            <a:avLst/>
          </a:prstGeom>
        </p:spPr>
        <p:txBody>
          <a:bodyPr/>
          <a:lstStyle>
            <a:defPPr>
              <a:defRPr lang="en-US"/>
            </a:defPPr>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8155860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463630" cy="543595"/>
          </a:xfrm>
          <a:prstGeom prst="rect">
            <a:avLst/>
          </a:prstGeom>
        </p:spPr>
        <p:txBody>
          <a:bodyPr/>
          <a:lstStyle>
            <a:lvl1pPr>
              <a:defRPr lang="en-US" sz="2800" b="1" kern="1200" dirty="0">
                <a:solidFill>
                  <a:schemeClr val="bg1"/>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843808" y="6356349"/>
            <a:ext cx="30861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7"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89763583"/>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marL="0" algn="l" defTabSz="914400" rtl="0" eaLnBrk="1" latinLnBrk="0" hangingPunct="1">
              <a:spcBef>
                <a:spcPct val="0"/>
              </a:spcBef>
              <a:buNone/>
              <a:defRPr lang="en-US" sz="3600" kern="1200" dirty="0">
                <a:solidFill>
                  <a:schemeClr val="bg1">
                    <a:lumMod val="50000"/>
                  </a:schemeClr>
                </a:solidFill>
                <a:latin typeface="Arial" pitchFamily="34" charset="0"/>
                <a:ea typeface="+mn-ea"/>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3028950" y="6356350"/>
            <a:ext cx="2551162"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7"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52382782"/>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0618" y="260648"/>
            <a:ext cx="6535638" cy="543595"/>
          </a:xfrm>
          <a:prstGeom prst="rect">
            <a:avLst/>
          </a:prstGeom>
        </p:spPr>
        <p:txBody>
          <a:bodyPr/>
          <a:lstStyle>
            <a:lvl1pPr algn="l">
              <a:defRPr lang="en-US" sz="2800" b="1" kern="1200" dirty="0" smtClean="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67544" y="1196752"/>
            <a:ext cx="3867150" cy="4990684"/>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96752"/>
            <a:ext cx="3867150" cy="4980211"/>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2699792" y="6356350"/>
            <a:ext cx="280831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24118197"/>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6462042" cy="615603"/>
          </a:xfrm>
          <a:prstGeom prst="rect">
            <a:avLst/>
          </a:prstGeom>
        </p:spPr>
        <p:txBody>
          <a:bodyPr/>
          <a:lstStyle>
            <a:lvl1pPr>
              <a:defRPr lang="en-US" sz="2800" b="1" kern="1200" smtClean="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lgn="l" defTabSz="914400" rtl="0" eaLnBrk="1" latinLnBrk="0" hangingPunct="1">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68342420"/>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1"/>
            <a:ext cx="6768752" cy="720080"/>
          </a:xfrm>
          <a:prstGeom prst="rect">
            <a:avLst/>
          </a:prstGeom>
        </p:spPr>
        <p:txBody>
          <a:bodyPr/>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C2E548F0-25AB-4D0C-9DD8-3BA9C1D1232D}" type="datetimeFigureOut">
              <a:rPr kumimoji="0" lang="en-US" sz="18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5/20/2020</a:t>
            </a:fld>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7"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8937015"/>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41588443"/>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234950"/>
            <a:ext cx="6822082" cy="530225"/>
          </a:xfrm>
          <a:prstGeom prst="rect">
            <a:avLst/>
          </a:prstGeom>
        </p:spPr>
        <p:txBody>
          <a:bodyPr anchor="b"/>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p:cNvSpPr>
            <a:spLocks noGrp="1"/>
          </p:cNvSpPr>
          <p:nvPr>
            <p:ph type="body" sz="half" idx="2"/>
          </p:nvPr>
        </p:nvSpPr>
        <p:spPr>
          <a:xfrm>
            <a:off x="630238" y="1061492"/>
            <a:ext cx="2949575" cy="4671764"/>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Content Placeholder 2"/>
          <p:cNvSpPr>
            <a:spLocks noGrp="1"/>
          </p:cNvSpPr>
          <p:nvPr>
            <p:ph idx="1"/>
          </p:nvPr>
        </p:nvSpPr>
        <p:spPr>
          <a:xfrm>
            <a:off x="3887788" y="2060848"/>
            <a:ext cx="4629150" cy="3600400"/>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3887788" y="1061492"/>
            <a:ext cx="4629150" cy="823912"/>
          </a:xfrm>
          <a:prstGeom prst="rect">
            <a:avLst/>
          </a:prstGeom>
        </p:spPr>
        <p:txBody>
          <a:bodyPr anchor="b"/>
          <a:lstStyle>
            <a:lvl1pPr marL="0" indent="0">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Edit Master text styles</a:t>
            </a:r>
          </a:p>
        </p:txBody>
      </p:sp>
    </p:spTree>
    <p:extLst>
      <p:ext uri="{BB962C8B-B14F-4D97-AF65-F5344CB8AC3E}">
        <p14:creationId xmlns:p14="http://schemas.microsoft.com/office/powerpoint/2010/main" val="4124623245"/>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234950"/>
            <a:ext cx="6822082" cy="530225"/>
          </a:xfrm>
          <a:prstGeom prst="rect">
            <a:avLst/>
          </a:prstGeom>
        </p:spPr>
        <p:txBody>
          <a:bodyPr anchor="b"/>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3887788" y="1124744"/>
            <a:ext cx="4629150" cy="46085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30238" y="1124744"/>
            <a:ext cx="2949575" cy="46085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33939805"/>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6391622" cy="759619"/>
          </a:xfrm>
          <a:prstGeom prst="rect">
            <a:avLst/>
          </a:prstGeom>
        </p:spPr>
        <p:txBody>
          <a:bodyPr/>
          <a:lstStyle>
            <a:lvl1pPr>
              <a:defRPr lang="en-US" sz="2800" b="1" kern="120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51520" y="1196752"/>
            <a:ext cx="8640960" cy="4608512"/>
          </a:xfrm>
          <a:prstGeom prst="rect">
            <a:avLst/>
          </a:prstGeom>
        </p:spPr>
        <p:txBody>
          <a:bodyPr vert="eaVert"/>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75832062"/>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6751"/>
            <a:ext cx="1971675" cy="4464497"/>
          </a:xfrm>
          <a:prstGeom prst="rect">
            <a:avLst/>
          </a:prstGeom>
        </p:spPr>
        <p:txBody>
          <a:bodyPr vert="eaVert"/>
          <a:lstStyle>
            <a:lvl1pPr>
              <a:defRPr sz="24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96751"/>
            <a:ext cx="5762625" cy="4320481"/>
          </a:xfrm>
          <a:prstGeom prst="rect">
            <a:avLst/>
          </a:prstGeom>
        </p:spPr>
        <p:txBody>
          <a:bodyPr vert="eaVert"/>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txBox="1">
            <a:spLocks/>
          </p:cNvSpPr>
          <p:nvPr/>
        </p:nvSpPr>
        <p:spPr>
          <a:xfrm>
            <a:off x="251520" y="188640"/>
            <a:ext cx="6391622" cy="759619"/>
          </a:xfrm>
          <a:prstGeom prst="rect">
            <a:avLst/>
          </a:prstGeom>
        </p:spPr>
        <p:txBody>
          <a:bodyPr/>
          <a:lstStyle>
            <a:lvl1pPr algn="ctr" defTabSz="914400" rtl="0" eaLnBrk="1" latinLnBrk="0" hangingPunct="1">
              <a:spcBef>
                <a:spcPct val="0"/>
              </a:spcBef>
              <a:buNone/>
              <a:defRPr lang="en-US" sz="2800" b="1"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Click to edit Master title style</a:t>
            </a:r>
            <a:endParaRPr kumimoji="0" lang="en-ZA" sz="2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8"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42495760"/>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5" descr="Phila.jpg"/>
          <p:cNvPicPr>
            <a:picLocks noChangeAspect="1"/>
          </p:cNvPicPr>
          <p:nvPr userDrawn="1"/>
        </p:nvPicPr>
        <p:blipFill>
          <a:blip r:embed="rId2" cstate="print"/>
          <a:srcRect/>
          <a:stretch>
            <a:fillRect/>
          </a:stretch>
        </p:blipFill>
        <p:spPr bwMode="auto">
          <a:xfrm>
            <a:off x="5584825" y="5929313"/>
            <a:ext cx="1071563" cy="909637"/>
          </a:xfrm>
          <a:prstGeom prst="rect">
            <a:avLst/>
          </a:prstGeom>
          <a:noFill/>
          <a:ln w="9525">
            <a:noFill/>
            <a:miter lim="800000"/>
            <a:headEnd/>
            <a:tailEnd/>
          </a:ln>
        </p:spPr>
      </p:pic>
      <p:pic>
        <p:nvPicPr>
          <p:cNvPr id="4" name="Picture 9" descr="Logo - NDP - Full colour.jpg"/>
          <p:cNvPicPr>
            <a:picLocks noChangeAspect="1"/>
          </p:cNvPicPr>
          <p:nvPr userDrawn="1"/>
        </p:nvPicPr>
        <p:blipFill>
          <a:blip r:embed="rId3" cstate="print"/>
          <a:srcRect/>
          <a:stretch>
            <a:fillRect/>
          </a:stretch>
        </p:blipFill>
        <p:spPr bwMode="auto">
          <a:xfrm>
            <a:off x="6799263" y="5870575"/>
            <a:ext cx="1058862" cy="1058863"/>
          </a:xfrm>
          <a:prstGeom prst="rect">
            <a:avLst/>
          </a:prstGeom>
          <a:noFill/>
          <a:ln w="9525">
            <a:noFill/>
            <a:miter lim="800000"/>
            <a:headEnd/>
            <a:tailEnd/>
          </a:ln>
        </p:spPr>
      </p:pic>
    </p:spTree>
    <p:extLst>
      <p:ext uri="{BB962C8B-B14F-4D97-AF65-F5344CB8AC3E}">
        <p14:creationId xmlns:p14="http://schemas.microsoft.com/office/powerpoint/2010/main" val="167824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628650" y="365125"/>
            <a:ext cx="6463630" cy="543595"/>
          </a:xfrm>
          <a:prstGeom prst="rect">
            <a:avLst/>
          </a:prstGeom>
        </p:spPr>
        <p:txBody>
          <a:bodyPr/>
          <a:lstStyle>
            <a:lvl1pPr>
              <a:defRPr lang="en-US" sz="2800" b="1" kern="1200" dirty="0">
                <a:solidFill>
                  <a:schemeClr val="bg1"/>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Click to edit Master title style</a:t>
            </a:r>
            <a:endParaRPr lang="en-US" dirty="0"/>
          </a:p>
        </p:txBody>
      </p:sp>
      <p:sp>
        <p:nvSpPr>
          <p:cNvPr id="8" name="Slide Number Placeholder 5"/>
          <p:cNvSpPr txBox="1">
            <a:spLocks/>
          </p:cNvSpPr>
          <p:nvPr/>
        </p:nvSpPr>
        <p:spPr>
          <a:xfrm>
            <a:off x="8119306" y="6356349"/>
            <a:ext cx="792088" cy="365125"/>
          </a:xfrm>
          <a:prstGeom prst="rect">
            <a:avLst/>
          </a:prstGeom>
        </p:spPr>
        <p:txBody>
          <a:bodyPr/>
          <a:lstStyle>
            <a:defPPr>
              <a:defRPr lang="en-US"/>
            </a:defPPr>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61486948"/>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extLst>
      <p:ext uri="{BB962C8B-B14F-4D97-AF65-F5344CB8AC3E}">
        <p14:creationId xmlns:p14="http://schemas.microsoft.com/office/powerpoint/2010/main" val="6893872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Rectangle 1"/>
          <p:cNvSpPr/>
          <p:nvPr/>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11"/>
          <p:cNvPicPr>
            <a:picLocks noChangeAspect="1" noChangeArrowheads="1"/>
          </p:cNvPicPr>
          <p:nvPr/>
        </p:nvPicPr>
        <p:blipFill>
          <a:blip r:embed="rId2">
            <a:extLst>
              <a:ext uri="{28A0092B-C50C-407E-A947-70E740481C1C}">
                <a14:useLocalDpi xmlns:a14="http://schemas.microsoft.com/office/drawing/2010/main" val="0"/>
              </a:ext>
            </a:extLst>
          </a:blip>
          <a:srcRect r="25999"/>
          <a:stretch>
            <a:fillRect/>
          </a:stretch>
        </p:blipFill>
        <p:spPr bwMode="auto">
          <a:xfrm>
            <a:off x="228600" y="1219200"/>
            <a:ext cx="152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l="18813" r="5798"/>
          <a:stretch>
            <a:fillRect/>
          </a:stretch>
        </p:blipFill>
        <p:spPr bwMode="auto">
          <a:xfrm>
            <a:off x="228600" y="2743200"/>
            <a:ext cx="1524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4">
            <a:extLst>
              <a:ext uri="{28A0092B-C50C-407E-A947-70E740481C1C}">
                <a14:useLocalDpi xmlns:a14="http://schemas.microsoft.com/office/drawing/2010/main" val="0"/>
              </a:ext>
            </a:extLst>
          </a:blip>
          <a:srcRect l="11563" r="32932" b="27168"/>
          <a:stretch>
            <a:fillRect/>
          </a:stretch>
        </p:blipFill>
        <p:spPr bwMode="auto">
          <a:xfrm>
            <a:off x="228600" y="4267200"/>
            <a:ext cx="15668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8" name="Picture 12" descr="NDOH 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867400"/>
            <a:ext cx="2286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r="25999"/>
          <a:stretch>
            <a:fillRect/>
          </a:stretch>
        </p:blipFill>
        <p:spPr bwMode="auto">
          <a:xfrm>
            <a:off x="228600" y="1219200"/>
            <a:ext cx="152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l="18813" r="5798"/>
          <a:stretch>
            <a:fillRect/>
          </a:stretch>
        </p:blipFill>
        <p:spPr bwMode="auto">
          <a:xfrm>
            <a:off x="228600" y="2743200"/>
            <a:ext cx="1524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l="11563" r="32932" b="27168"/>
          <a:stretch>
            <a:fillRect/>
          </a:stretch>
        </p:blipFill>
        <p:spPr bwMode="auto">
          <a:xfrm>
            <a:off x="228600" y="4267200"/>
            <a:ext cx="15668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2" descr="NDOH Logo.jp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2400" y="5867400"/>
            <a:ext cx="2286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072438" y="5815013"/>
            <a:ext cx="928687"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15435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Footer Placeholder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4" name="Slide Number Placeholder 3"/>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F95C33E-24F2-452D-AE9F-D6633E523EED}" type="slidenum">
              <a:rPr kumimoji="0" lang="en-ZA" sz="18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ZA"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 name="Text Placeholder 5"/>
          <p:cNvSpPr>
            <a:spLocks noGrp="1"/>
          </p:cNvSpPr>
          <p:nvPr>
            <p:ph type="body" sz="quarter" idx="12"/>
          </p:nvPr>
        </p:nvSpPr>
        <p:spPr>
          <a:xfrm>
            <a:off x="250825" y="1268416"/>
            <a:ext cx="8602663" cy="396875"/>
          </a:xfrm>
        </p:spPr>
        <p:txBody>
          <a:bodyPr>
            <a:normAutofit/>
          </a:bodyPr>
          <a:lstStyle>
            <a:lvl1pPr marL="0" indent="0">
              <a:buNone/>
              <a:defRPr sz="1505" b="0">
                <a:solidFill>
                  <a:schemeClr val="tx2"/>
                </a:solidFill>
              </a:defRPr>
            </a:lvl1pPr>
            <a:lvl2pPr marL="430042" indent="0">
              <a:buNone/>
              <a:defRPr/>
            </a:lvl2pPr>
          </a:lstStyle>
          <a:p>
            <a:pPr lvl="0"/>
            <a:r>
              <a:rPr lang="en-US" dirty="0"/>
              <a:t>Edit Master text styles</a:t>
            </a:r>
          </a:p>
        </p:txBody>
      </p:sp>
      <p:sp>
        <p:nvSpPr>
          <p:cNvPr id="8" name="Text Placeholder 7"/>
          <p:cNvSpPr>
            <a:spLocks noGrp="1"/>
          </p:cNvSpPr>
          <p:nvPr>
            <p:ph type="body" sz="quarter" idx="13"/>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847605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5" descr="Phil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4825" y="5929313"/>
            <a:ext cx="1071563"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Logo - NDP - Full colour.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99263" y="5870575"/>
            <a:ext cx="1058862"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5230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463630" cy="543595"/>
          </a:xfrm>
          <a:prstGeom prst="rect">
            <a:avLst/>
          </a:prstGeom>
        </p:spPr>
        <p:txBody>
          <a:bodyPr/>
          <a:lstStyle>
            <a:lvl1pPr>
              <a:defRPr lang="en-US" sz="2800" b="1" kern="1200" dirty="0">
                <a:solidFill>
                  <a:schemeClr val="bg1"/>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843808" y="6356349"/>
            <a:ext cx="30861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7"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5279845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marL="0" algn="l" defTabSz="914400" rtl="0" eaLnBrk="1" latinLnBrk="0" hangingPunct="1">
              <a:spcBef>
                <a:spcPct val="0"/>
              </a:spcBef>
              <a:buNone/>
              <a:defRPr lang="en-US" sz="3600" kern="1200" dirty="0">
                <a:solidFill>
                  <a:schemeClr val="bg1">
                    <a:lumMod val="50000"/>
                  </a:schemeClr>
                </a:solidFill>
                <a:latin typeface="Arial" pitchFamily="34" charset="0"/>
                <a:ea typeface="+mn-ea"/>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3028950" y="6356350"/>
            <a:ext cx="2551162"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7"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5683446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0618" y="260648"/>
            <a:ext cx="6535638" cy="543595"/>
          </a:xfrm>
          <a:prstGeom prst="rect">
            <a:avLst/>
          </a:prstGeom>
        </p:spPr>
        <p:txBody>
          <a:bodyPr/>
          <a:lstStyle>
            <a:lvl1pPr algn="l">
              <a:defRPr lang="en-US" sz="2800" b="1" kern="1200" dirty="0" smtClean="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67544" y="1196752"/>
            <a:ext cx="3867150" cy="4990684"/>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96752"/>
            <a:ext cx="3867150" cy="4980211"/>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2699792" y="6356350"/>
            <a:ext cx="2808312" cy="365125"/>
          </a:xfrm>
          <a:prstGeom prst="rect">
            <a:avLst/>
          </a:prstGeo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23912965"/>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9" Type="http://schemas.openxmlformats.org/officeDocument/2006/relationships/image" Target="../media/image4.jpeg"/><Relationship Id="rId21" Type="http://schemas.openxmlformats.org/officeDocument/2006/relationships/slideLayout" Target="../slideLayouts/slideLayout25.xml"/><Relationship Id="rId34" Type="http://schemas.openxmlformats.org/officeDocument/2006/relationships/slideLayout" Target="../slideLayouts/slideLayout38.xml"/><Relationship Id="rId42" Type="http://schemas.openxmlformats.org/officeDocument/2006/relationships/image" Target="../media/image6.jpeg"/><Relationship Id="rId7" Type="http://schemas.openxmlformats.org/officeDocument/2006/relationships/slideLayout" Target="../slideLayouts/slideLayout1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slideLayout" Target="../slideLayouts/slideLayout33.xml"/><Relationship Id="rId41" Type="http://schemas.openxmlformats.org/officeDocument/2006/relationships/image" Target="../media/image5.jpe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slideLayout" Target="../slideLayouts/slideLayout36.xml"/><Relationship Id="rId37" Type="http://schemas.openxmlformats.org/officeDocument/2006/relationships/slideLayout" Target="../slideLayouts/slideLayout41.xml"/><Relationship Id="rId40" Type="http://schemas.openxmlformats.org/officeDocument/2006/relationships/image" Target="../media/image7.jpeg"/><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36" Type="http://schemas.openxmlformats.org/officeDocument/2006/relationships/slideLayout" Target="../slideLayouts/slideLayout40.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slideLayout" Target="../slideLayouts/slideLayout35.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 Id="rId35" Type="http://schemas.openxmlformats.org/officeDocument/2006/relationships/slideLayout" Target="../slideLayouts/slideLayout39.xml"/><Relationship Id="rId8" Type="http://schemas.openxmlformats.org/officeDocument/2006/relationships/slideLayout" Target="../slideLayouts/slideLayout12.xml"/><Relationship Id="rId3" Type="http://schemas.openxmlformats.org/officeDocument/2006/relationships/slideLayout" Target="../slideLayouts/slideLayout7.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slideLayout" Target="../slideLayouts/slideLayout37.xml"/><Relationship Id="rId38"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image" Target="../media/image7.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4.jpeg"/><Relationship Id="rId2" Type="http://schemas.openxmlformats.org/officeDocument/2006/relationships/slideLayout" Target="../slideLayouts/slideLayout43.xml"/><Relationship Id="rId16" Type="http://schemas.openxmlformats.org/officeDocument/2006/relationships/theme" Target="../theme/theme4.xml"/><Relationship Id="rId20" Type="http://schemas.openxmlformats.org/officeDocument/2006/relationships/image" Target="../media/image6.jpe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image" Target="../media/image5.jpe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image" Target="../media/image4.jpeg"/><Relationship Id="rId3" Type="http://schemas.openxmlformats.org/officeDocument/2006/relationships/slideLayout" Target="../slideLayouts/slideLayout59.xml"/><Relationship Id="rId21" Type="http://schemas.openxmlformats.org/officeDocument/2006/relationships/image" Target="../media/image6.jpeg"/><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theme" Target="../theme/theme5.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image" Target="../media/image7.jpeg"/><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74.xml"/><Relationship Id="rId1" Type="http://schemas.openxmlformats.org/officeDocument/2006/relationships/slideLayout" Target="../slideLayouts/slideLayout73.xml"/><Relationship Id="rId5" Type="http://schemas.openxmlformats.org/officeDocument/2006/relationships/image" Target="../media/image7.jpeg"/><Relationship Id="rId4" Type="http://schemas.openxmlformats.org/officeDocument/2006/relationships/image" Target="../media/image1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 id="2147483732"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4"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5"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descr="NDOH Logo.jpg"/>
          <p:cNvPicPr>
            <a:picLocks noChangeAspect="1"/>
          </p:cNvPicPr>
          <p:nvPr/>
        </p:nvPicPr>
        <p:blipFill>
          <a:blip r:embed="rId39" cstate="print"/>
          <a:stretch>
            <a:fillRect/>
          </a:stretch>
        </p:blipFill>
        <p:spPr>
          <a:xfrm>
            <a:off x="152400" y="5867400"/>
            <a:ext cx="2286000" cy="824484"/>
          </a:xfrm>
          <a:prstGeom prst="rect">
            <a:avLst/>
          </a:prstGeom>
        </p:spPr>
      </p:pic>
      <p:pic>
        <p:nvPicPr>
          <p:cNvPr id="9" name="Picture 11"/>
          <p:cNvPicPr>
            <a:picLocks noChangeAspect="1" noChangeArrowheads="1"/>
          </p:cNvPicPr>
          <p:nvPr/>
        </p:nvPicPr>
        <p:blipFill>
          <a:blip r:embed="rId40" cstate="print"/>
          <a:srcRect r="26000"/>
          <a:stretch>
            <a:fillRect/>
          </a:stretch>
        </p:blipFill>
        <p:spPr bwMode="auto">
          <a:xfrm>
            <a:off x="7341870" y="1"/>
            <a:ext cx="1184147" cy="1066799"/>
          </a:xfrm>
          <a:prstGeom prst="rect">
            <a:avLst/>
          </a:prstGeom>
          <a:noFill/>
          <a:ln w="9525">
            <a:noFill/>
            <a:miter lim="800000"/>
            <a:headEnd/>
            <a:tailEnd/>
          </a:ln>
          <a:effectLst/>
        </p:spPr>
      </p:pic>
      <p:pic>
        <p:nvPicPr>
          <p:cNvPr id="5" name="Picture 4" descr="Phila.jpg"/>
          <p:cNvPicPr>
            <a:picLocks noChangeAspect="1"/>
          </p:cNvPicPr>
          <p:nvPr/>
        </p:nvPicPr>
        <p:blipFill>
          <a:blip r:embed="rId41" cstate="print"/>
          <a:stretch>
            <a:fillRect/>
          </a:stretch>
        </p:blipFill>
        <p:spPr>
          <a:xfrm>
            <a:off x="5652120" y="5877272"/>
            <a:ext cx="1071570" cy="910387"/>
          </a:xfrm>
          <a:prstGeom prst="rect">
            <a:avLst/>
          </a:prstGeom>
        </p:spPr>
      </p:pic>
      <p:pic>
        <p:nvPicPr>
          <p:cNvPr id="6" name="Picture 5" descr="Logo - NDP - Full colour.jpg"/>
          <p:cNvPicPr>
            <a:picLocks noChangeAspect="1"/>
          </p:cNvPicPr>
          <p:nvPr/>
        </p:nvPicPr>
        <p:blipFill>
          <a:blip r:embed="rId42" cstate="print"/>
          <a:stretch>
            <a:fillRect/>
          </a:stretch>
        </p:blipFill>
        <p:spPr>
          <a:xfrm>
            <a:off x="6874965" y="5805264"/>
            <a:ext cx="1058978" cy="1058978"/>
          </a:xfrm>
          <a:prstGeom prst="rect">
            <a:avLst/>
          </a:prstGeom>
        </p:spPr>
      </p:pic>
      <p:cxnSp>
        <p:nvCxnSpPr>
          <p:cNvPr id="11" name="Straight Connector 10"/>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37281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 id="2147483722" r:id="rId31"/>
    <p:sldLayoutId id="2147483723" r:id="rId32"/>
    <p:sldLayoutId id="2147483724" r:id="rId33"/>
    <p:sldLayoutId id="2147483725" r:id="rId34"/>
    <p:sldLayoutId id="2147483726" r:id="rId35"/>
    <p:sldLayoutId id="2147483727" r:id="rId36"/>
    <p:sldLayoutId id="2147483728" r:id="rId3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descr="NDOH Logo.jpg"/>
          <p:cNvPicPr>
            <a:picLocks noChangeAspect="1"/>
          </p:cNvPicPr>
          <p:nvPr/>
        </p:nvPicPr>
        <p:blipFill>
          <a:blip r:embed="rId17" cstate="print"/>
          <a:stretch>
            <a:fillRect/>
          </a:stretch>
        </p:blipFill>
        <p:spPr>
          <a:xfrm>
            <a:off x="152400" y="5867400"/>
            <a:ext cx="2286000" cy="824484"/>
          </a:xfrm>
          <a:prstGeom prst="rect">
            <a:avLst/>
          </a:prstGeom>
        </p:spPr>
      </p:pic>
      <p:pic>
        <p:nvPicPr>
          <p:cNvPr id="9" name="Picture 11"/>
          <p:cNvPicPr>
            <a:picLocks noChangeAspect="1" noChangeArrowheads="1"/>
          </p:cNvPicPr>
          <p:nvPr/>
        </p:nvPicPr>
        <p:blipFill>
          <a:blip r:embed="rId18" cstate="print"/>
          <a:srcRect r="26000"/>
          <a:stretch>
            <a:fillRect/>
          </a:stretch>
        </p:blipFill>
        <p:spPr bwMode="auto">
          <a:xfrm>
            <a:off x="7341870" y="1"/>
            <a:ext cx="1184147" cy="1066799"/>
          </a:xfrm>
          <a:prstGeom prst="rect">
            <a:avLst/>
          </a:prstGeom>
          <a:noFill/>
          <a:ln w="9525">
            <a:noFill/>
            <a:miter lim="800000"/>
            <a:headEnd/>
            <a:tailEnd/>
          </a:ln>
          <a:effectLst/>
        </p:spPr>
      </p:pic>
      <p:pic>
        <p:nvPicPr>
          <p:cNvPr id="5" name="Picture 4" descr="Phila.jpg"/>
          <p:cNvPicPr>
            <a:picLocks noChangeAspect="1"/>
          </p:cNvPicPr>
          <p:nvPr/>
        </p:nvPicPr>
        <p:blipFill>
          <a:blip r:embed="rId19" cstate="print"/>
          <a:stretch>
            <a:fillRect/>
          </a:stretch>
        </p:blipFill>
        <p:spPr>
          <a:xfrm>
            <a:off x="5652120" y="5877272"/>
            <a:ext cx="1071570" cy="910387"/>
          </a:xfrm>
          <a:prstGeom prst="rect">
            <a:avLst/>
          </a:prstGeom>
        </p:spPr>
      </p:pic>
      <p:pic>
        <p:nvPicPr>
          <p:cNvPr id="6" name="Picture 5" descr="Logo - NDP - Full colour.jpg"/>
          <p:cNvPicPr>
            <a:picLocks noChangeAspect="1"/>
          </p:cNvPicPr>
          <p:nvPr/>
        </p:nvPicPr>
        <p:blipFill>
          <a:blip r:embed="rId20" cstate="print"/>
          <a:stretch>
            <a:fillRect/>
          </a:stretch>
        </p:blipFill>
        <p:spPr>
          <a:xfrm>
            <a:off x="6874965" y="5805264"/>
            <a:ext cx="1058978" cy="1058978"/>
          </a:xfrm>
          <a:prstGeom prst="rect">
            <a:avLst/>
          </a:prstGeom>
        </p:spPr>
      </p:pic>
      <p:cxnSp>
        <p:nvCxnSpPr>
          <p:cNvPr id="11" name="Straight Connector 10"/>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5435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descr="NDOH Logo.jpg"/>
          <p:cNvPicPr>
            <a:picLocks noChangeAspect="1"/>
          </p:cNvPicPr>
          <p:nvPr/>
        </p:nvPicPr>
        <p:blipFill>
          <a:blip r:embed="rId18" cstate="print"/>
          <a:stretch>
            <a:fillRect/>
          </a:stretch>
        </p:blipFill>
        <p:spPr>
          <a:xfrm>
            <a:off x="152400" y="5867400"/>
            <a:ext cx="2286000" cy="824484"/>
          </a:xfrm>
          <a:prstGeom prst="rect">
            <a:avLst/>
          </a:prstGeom>
        </p:spPr>
      </p:pic>
      <p:pic>
        <p:nvPicPr>
          <p:cNvPr id="9" name="Picture 11"/>
          <p:cNvPicPr>
            <a:picLocks noChangeAspect="1" noChangeArrowheads="1"/>
          </p:cNvPicPr>
          <p:nvPr/>
        </p:nvPicPr>
        <p:blipFill>
          <a:blip r:embed="rId19" cstate="print"/>
          <a:srcRect r="26000"/>
          <a:stretch>
            <a:fillRect/>
          </a:stretch>
        </p:blipFill>
        <p:spPr bwMode="auto">
          <a:xfrm>
            <a:off x="7341870" y="1"/>
            <a:ext cx="1184147" cy="1066799"/>
          </a:xfrm>
          <a:prstGeom prst="rect">
            <a:avLst/>
          </a:prstGeom>
          <a:noFill/>
          <a:ln w="9525">
            <a:noFill/>
            <a:miter lim="800000"/>
            <a:headEnd/>
            <a:tailEnd/>
          </a:ln>
          <a:effectLst/>
        </p:spPr>
      </p:pic>
      <p:pic>
        <p:nvPicPr>
          <p:cNvPr id="5" name="Picture 4" descr="Phila.jpg"/>
          <p:cNvPicPr>
            <a:picLocks noChangeAspect="1"/>
          </p:cNvPicPr>
          <p:nvPr/>
        </p:nvPicPr>
        <p:blipFill>
          <a:blip r:embed="rId20" cstate="print"/>
          <a:stretch>
            <a:fillRect/>
          </a:stretch>
        </p:blipFill>
        <p:spPr>
          <a:xfrm>
            <a:off x="5652120" y="5877272"/>
            <a:ext cx="1071570" cy="910387"/>
          </a:xfrm>
          <a:prstGeom prst="rect">
            <a:avLst/>
          </a:prstGeom>
        </p:spPr>
      </p:pic>
      <p:pic>
        <p:nvPicPr>
          <p:cNvPr id="6" name="Picture 5" descr="Logo - NDP - Full colour.jpg"/>
          <p:cNvPicPr>
            <a:picLocks noChangeAspect="1"/>
          </p:cNvPicPr>
          <p:nvPr/>
        </p:nvPicPr>
        <p:blipFill>
          <a:blip r:embed="rId21" cstate="print"/>
          <a:stretch>
            <a:fillRect/>
          </a:stretch>
        </p:blipFill>
        <p:spPr>
          <a:xfrm>
            <a:off x="6874965" y="5805264"/>
            <a:ext cx="1058978" cy="1058978"/>
          </a:xfrm>
          <a:prstGeom prst="rect">
            <a:avLst/>
          </a:prstGeom>
        </p:spPr>
      </p:pic>
      <p:cxnSp>
        <p:nvCxnSpPr>
          <p:cNvPr id="11" name="Straight Connector 10"/>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1753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099" name="Picture 7" descr="NDOH Logo.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2400" y="5867400"/>
            <a:ext cx="2286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r="25999"/>
          <a:stretch>
            <a:fillRect/>
          </a:stretch>
        </p:blipFill>
        <p:spPr bwMode="auto">
          <a:xfrm>
            <a:off x="7342188" y="0"/>
            <a:ext cx="11842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703985"/>
      </p:ext>
    </p:extLst>
  </p:cSld>
  <p:clrMap bg1="lt1" tx1="dk1" bg2="lt2" tx2="dk2" accent1="accent1" accent2="accent2" accent3="accent3" accent4="accent4" accent5="accent5" accent6="accent6" hlink="hlink" folHlink="folHlink"/>
  <p:sldLayoutIdLst>
    <p:sldLayoutId id="2147483730" r:id="rId1"/>
    <p:sldLayoutId id="2147483731"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vmlDrawing" Target="../drawings/vmlDrawing2.vml"/><Relationship Id="rId5" Type="http://schemas.openxmlformats.org/officeDocument/2006/relationships/image" Target="../media/image19.emf"/><Relationship Id="rId4" Type="http://schemas.openxmlformats.org/officeDocument/2006/relationships/oleObject" Target="../embeddings/oleObject2.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vmlDrawing" Target="../drawings/vmlDrawing3.vml"/><Relationship Id="rId5" Type="http://schemas.openxmlformats.org/officeDocument/2006/relationships/image" Target="../media/image20.emf"/><Relationship Id="rId4" Type="http://schemas.openxmlformats.org/officeDocument/2006/relationships/oleObject" Target="../embeddings/oleObject3.bin"/></Relationships>
</file>

<file path=ppt/slides/_rels/slide5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6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5.xml"/></Relationships>
</file>

<file path=ppt/slides/_rels/slide7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7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0947" y="1187132"/>
            <a:ext cx="7239000" cy="1692771"/>
          </a:xfrm>
          <a:prstGeom prst="rect">
            <a:avLst/>
          </a:prstGeom>
          <a:noFill/>
        </p:spPr>
        <p:txBody>
          <a:bodyPr>
            <a:spAutoFit/>
          </a:bodyPr>
          <a:lstStyle/>
          <a:p>
            <a:pPr algn="ctr" eaLnBrk="1" fontAlgn="auto" hangingPunct="1">
              <a:spcBef>
                <a:spcPts val="0"/>
              </a:spcBef>
              <a:spcAft>
                <a:spcPts val="0"/>
              </a:spcAft>
              <a:defRPr/>
            </a:pPr>
            <a:r>
              <a:rPr lang="en-ZA" sz="2800" b="1" dirty="0">
                <a:solidFill>
                  <a:srgbClr val="003300"/>
                </a:solidFill>
                <a:effectLst>
                  <a:outerShdw blurRad="38100" dist="38100" dir="2700000" algn="tl">
                    <a:srgbClr val="000000">
                      <a:alpha val="43137"/>
                    </a:srgbClr>
                  </a:outerShdw>
                </a:effectLst>
              </a:rPr>
              <a:t>Strategic Plan 2020/21-2024/25 </a:t>
            </a:r>
          </a:p>
          <a:p>
            <a:pPr algn="ctr" eaLnBrk="1" fontAlgn="auto" hangingPunct="1">
              <a:spcBef>
                <a:spcPts val="0"/>
              </a:spcBef>
              <a:spcAft>
                <a:spcPts val="0"/>
              </a:spcAft>
              <a:defRPr/>
            </a:pPr>
            <a:r>
              <a:rPr lang="en-ZA" sz="2800" b="1" dirty="0">
                <a:solidFill>
                  <a:srgbClr val="003300"/>
                </a:solidFill>
                <a:effectLst>
                  <a:outerShdw blurRad="38100" dist="38100" dir="2700000" algn="tl">
                    <a:srgbClr val="000000">
                      <a:alpha val="43137"/>
                    </a:srgbClr>
                  </a:outerShdw>
                </a:effectLst>
              </a:rPr>
              <a:t>&amp;</a:t>
            </a:r>
          </a:p>
          <a:p>
            <a:pPr eaLnBrk="1" fontAlgn="auto" hangingPunct="1">
              <a:spcBef>
                <a:spcPts val="0"/>
              </a:spcBef>
              <a:spcAft>
                <a:spcPts val="0"/>
              </a:spcAft>
              <a:defRPr/>
            </a:pPr>
            <a:r>
              <a:rPr lang="en-ZA" sz="2800" b="1" dirty="0">
                <a:solidFill>
                  <a:srgbClr val="003300"/>
                </a:solidFill>
                <a:effectLst>
                  <a:outerShdw blurRad="38100" dist="38100" dir="2700000" algn="tl">
                    <a:srgbClr val="000000">
                      <a:alpha val="43137"/>
                    </a:srgbClr>
                  </a:outerShdw>
                </a:effectLst>
              </a:rPr>
              <a:t> 	                      APP 2020/21</a:t>
            </a:r>
          </a:p>
          <a:p>
            <a:pPr algn="ctr" eaLnBrk="1" fontAlgn="auto" hangingPunct="1">
              <a:spcBef>
                <a:spcPts val="0"/>
              </a:spcBef>
              <a:spcAft>
                <a:spcPts val="0"/>
              </a:spcAft>
              <a:defRPr/>
            </a:pPr>
            <a:endParaRPr lang="en-US" sz="2000" b="1" dirty="0">
              <a:solidFill>
                <a:srgbClr val="003300"/>
              </a:solidFill>
              <a:effectLst>
                <a:outerShdw blurRad="38100" dist="38100" dir="2700000" algn="tl">
                  <a:srgbClr val="000000">
                    <a:alpha val="43137"/>
                  </a:srgbClr>
                </a:outerShdw>
              </a:effectLst>
            </a:endParaRPr>
          </a:p>
        </p:txBody>
      </p:sp>
      <p:sp>
        <p:nvSpPr>
          <p:cNvPr id="6" name="TextBox 5"/>
          <p:cNvSpPr txBox="1"/>
          <p:nvPr/>
        </p:nvSpPr>
        <p:spPr>
          <a:xfrm>
            <a:off x="1899371" y="4465568"/>
            <a:ext cx="6993109" cy="1200329"/>
          </a:xfrm>
          <a:prstGeom prst="rect">
            <a:avLst/>
          </a:prstGeom>
          <a:noFill/>
        </p:spPr>
        <p:txBody>
          <a:bodyPr wrap="square">
            <a:spAutoFit/>
          </a:bodyPr>
          <a:lstStyle/>
          <a:p>
            <a:pPr algn="ctr" eaLnBrk="1" fontAlgn="auto" hangingPunct="1">
              <a:spcBef>
                <a:spcPts val="0"/>
              </a:spcBef>
              <a:spcAft>
                <a:spcPts val="0"/>
              </a:spcAft>
              <a:defRPr/>
            </a:pPr>
            <a:r>
              <a:rPr lang="en-ZA" sz="3200" dirty="0">
                <a:solidFill>
                  <a:srgbClr val="003300"/>
                </a:solidFill>
                <a:effectLst>
                  <a:outerShdw blurRad="38100" dist="38100" dir="2700000" algn="tl">
                    <a:srgbClr val="000000">
                      <a:alpha val="43137"/>
                    </a:srgbClr>
                  </a:outerShdw>
                </a:effectLst>
              </a:rPr>
              <a:t>Dr </a:t>
            </a:r>
            <a:r>
              <a:rPr lang="en-ZA" sz="3200" dirty="0" err="1">
                <a:solidFill>
                  <a:srgbClr val="003300"/>
                </a:solidFill>
                <a:effectLst>
                  <a:outerShdw blurRad="38100" dist="38100" dir="2700000" algn="tl">
                    <a:srgbClr val="000000">
                      <a:alpha val="43137"/>
                    </a:srgbClr>
                  </a:outerShdw>
                </a:effectLst>
              </a:rPr>
              <a:t>Anban</a:t>
            </a:r>
            <a:r>
              <a:rPr lang="en-ZA" sz="3200" dirty="0">
                <a:solidFill>
                  <a:srgbClr val="003300"/>
                </a:solidFill>
                <a:effectLst>
                  <a:outerShdw blurRad="38100" dist="38100" dir="2700000" algn="tl">
                    <a:srgbClr val="000000">
                      <a:alpha val="43137"/>
                    </a:srgbClr>
                  </a:outerShdw>
                </a:effectLst>
              </a:rPr>
              <a:t> Pillay</a:t>
            </a:r>
          </a:p>
          <a:p>
            <a:pPr algn="ctr" eaLnBrk="1" fontAlgn="auto" hangingPunct="1">
              <a:spcBef>
                <a:spcPts val="0"/>
              </a:spcBef>
              <a:spcAft>
                <a:spcPts val="0"/>
              </a:spcAft>
              <a:defRPr/>
            </a:pPr>
            <a:r>
              <a:rPr lang="en-ZA" sz="2000" dirty="0">
                <a:solidFill>
                  <a:srgbClr val="003300"/>
                </a:solidFill>
                <a:effectLst>
                  <a:outerShdw blurRad="38100" dist="38100" dir="2700000" algn="tl">
                    <a:srgbClr val="000000">
                      <a:alpha val="43137"/>
                    </a:srgbClr>
                  </a:outerShdw>
                </a:effectLst>
              </a:rPr>
              <a:t>Acting Director-General</a:t>
            </a:r>
          </a:p>
          <a:p>
            <a:pPr algn="ctr" eaLnBrk="1" fontAlgn="auto" hangingPunct="1">
              <a:spcBef>
                <a:spcPts val="0"/>
              </a:spcBef>
              <a:spcAft>
                <a:spcPts val="0"/>
              </a:spcAft>
              <a:defRPr/>
            </a:pPr>
            <a:r>
              <a:rPr lang="en-ZA" sz="2000" dirty="0">
                <a:solidFill>
                  <a:srgbClr val="003300"/>
                </a:solidFill>
                <a:effectLst>
                  <a:outerShdw blurRad="38100" dist="38100" dir="2700000" algn="tl">
                    <a:srgbClr val="000000">
                      <a:alpha val="43137"/>
                    </a:srgbClr>
                  </a:outerShdw>
                </a:effectLst>
              </a:rPr>
              <a:t>National Department of Health</a:t>
            </a:r>
            <a:endParaRPr lang="en-US" sz="2000" dirty="0">
              <a:solidFill>
                <a:srgbClr val="003300"/>
              </a:solidFill>
              <a:effectLst>
                <a:outerShdw blurRad="38100" dist="38100" dir="2700000" algn="tl">
                  <a:srgbClr val="000000">
                    <a:alpha val="43137"/>
                  </a:srgbClr>
                </a:outerShdw>
              </a:effectLst>
            </a:endParaRPr>
          </a:p>
        </p:txBody>
      </p:sp>
      <p:sp>
        <p:nvSpPr>
          <p:cNvPr id="7" name="Rectangle 2"/>
          <p:cNvSpPr txBox="1">
            <a:spLocks noChangeArrowheads="1"/>
          </p:cNvSpPr>
          <p:nvPr/>
        </p:nvSpPr>
        <p:spPr>
          <a:xfrm>
            <a:off x="533400" y="142875"/>
            <a:ext cx="8110538" cy="928688"/>
          </a:xfrm>
          <a:prstGeom prst="rect">
            <a:avLst/>
          </a:prstGeom>
        </p:spPr>
        <p:txBody>
          <a:bodyPr anchor="b">
            <a:normAutofit/>
          </a:bodyPr>
          <a:lstStyle/>
          <a:p>
            <a:pPr algn="ctr" defTabSz="45720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effectLst>
                <a:outerShdw blurRad="38100" dist="38100" dir="2700000" algn="tl">
                  <a:srgbClr val="000000">
                    <a:alpha val="43137"/>
                  </a:srgbClr>
                </a:outerShdw>
              </a:effectLst>
              <a:ea typeface="+mj-ea"/>
            </a:endParaRPr>
          </a:p>
        </p:txBody>
      </p:sp>
      <p:sp>
        <p:nvSpPr>
          <p:cNvPr id="8" name="TextBox 7"/>
          <p:cNvSpPr txBox="1"/>
          <p:nvPr/>
        </p:nvSpPr>
        <p:spPr>
          <a:xfrm>
            <a:off x="1866748" y="3156248"/>
            <a:ext cx="6993109" cy="461665"/>
          </a:xfrm>
          <a:prstGeom prst="rect">
            <a:avLst/>
          </a:prstGeom>
          <a:noFill/>
        </p:spPr>
        <p:txBody>
          <a:bodyPr wrap="square">
            <a:spAutoFit/>
          </a:bodyPr>
          <a:lstStyle/>
          <a:p>
            <a:pPr algn="ctr" eaLnBrk="1" fontAlgn="auto" hangingPunct="1">
              <a:spcBef>
                <a:spcPts val="0"/>
              </a:spcBef>
              <a:spcAft>
                <a:spcPts val="0"/>
              </a:spcAft>
              <a:defRPr/>
            </a:pPr>
            <a:r>
              <a:rPr lang="en-ZA" sz="2400" dirty="0">
                <a:solidFill>
                  <a:srgbClr val="003300"/>
                </a:solidFill>
                <a:effectLst>
                  <a:outerShdw blurRad="38100" dist="38100" dir="2700000" algn="tl">
                    <a:srgbClr val="000000">
                      <a:alpha val="43137"/>
                    </a:srgbClr>
                  </a:outerShdw>
                </a:effectLst>
              </a:rPr>
              <a:t>20 May 2020</a:t>
            </a:r>
            <a:endParaRPr lang="en-US" sz="1600" dirty="0">
              <a:solidFill>
                <a:srgbClr val="003300"/>
              </a:solidFill>
              <a:effectLst>
                <a:outerShdw blurRad="38100" dist="38100" dir="2700000" algn="tl">
                  <a:srgbClr val="000000">
                    <a:alpha val="43137"/>
                  </a:srgbClr>
                </a:outerShdw>
              </a:effectLst>
            </a:endParaRPr>
          </a:p>
        </p:txBody>
      </p:sp>
      <p:sp>
        <p:nvSpPr>
          <p:cNvPr id="2" name="Rectangle 1"/>
          <p:cNvSpPr/>
          <p:nvPr/>
        </p:nvSpPr>
        <p:spPr>
          <a:xfrm>
            <a:off x="67291" y="265583"/>
            <a:ext cx="8249125" cy="523220"/>
          </a:xfrm>
          <a:prstGeom prst="rect">
            <a:avLst/>
          </a:prstGeom>
        </p:spPr>
        <p:txBody>
          <a:bodyPr wrap="square">
            <a:spAutoFit/>
          </a:bodyPr>
          <a:lstStyle/>
          <a:p>
            <a:r>
              <a:rPr lang="en-US" sz="2800" b="1" dirty="0">
                <a:solidFill>
                  <a:schemeClr val="bg1"/>
                </a:solidFill>
              </a:rPr>
              <a:t>BRIEFING TO THE PORTFOLIO COMMITTEE ON HEALTH</a:t>
            </a:r>
          </a:p>
        </p:txBody>
      </p:sp>
    </p:spTree>
    <p:extLst>
      <p:ext uri="{BB962C8B-B14F-4D97-AF65-F5344CB8AC3E}">
        <p14:creationId xmlns:p14="http://schemas.microsoft.com/office/powerpoint/2010/main" val="2182593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p:cNvSpPr>
            <a:spLocks noChangeArrowheads="1"/>
          </p:cNvSpPr>
          <p:nvPr/>
        </p:nvSpPr>
        <p:spPr bwMode="auto">
          <a:xfrm>
            <a:off x="2449512" y="1525318"/>
            <a:ext cx="98993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itle 1"/>
          <p:cNvSpPr>
            <a:spLocks noGrp="1"/>
          </p:cNvSpPr>
          <p:nvPr>
            <p:ph type="title"/>
          </p:nvPr>
        </p:nvSpPr>
        <p:spPr>
          <a:xfrm>
            <a:off x="611560" y="25890"/>
            <a:ext cx="6463630" cy="543595"/>
          </a:xfrm>
        </p:spPr>
        <p:txBody>
          <a:bodyPr/>
          <a:lstStyle/>
          <a:p>
            <a:r>
              <a:rPr lang="en-US" dirty="0"/>
              <a:t>Impact A Statement: </a:t>
            </a:r>
            <a:br>
              <a:rPr lang="en-US" dirty="0"/>
            </a:br>
            <a:r>
              <a:rPr lang="en-US" dirty="0"/>
              <a:t>Improved Life Expectancy </a:t>
            </a:r>
            <a:r>
              <a:rPr lang="en-US" dirty="0" err="1"/>
              <a:t>cont</a:t>
            </a:r>
            <a:r>
              <a:rPr lang="en-US" dirty="0"/>
              <a: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74959407"/>
              </p:ext>
            </p:extLst>
          </p:nvPr>
        </p:nvGraphicFramePr>
        <p:xfrm>
          <a:off x="0" y="1052737"/>
          <a:ext cx="9143999" cy="4898263"/>
        </p:xfrm>
        <a:graphic>
          <a:graphicData uri="http://schemas.openxmlformats.org/drawingml/2006/table">
            <a:tbl>
              <a:tblPr firstRow="1" bandRow="1">
                <a:tableStyleId>{F5AB1C69-6EDB-4FF4-983F-18BD219EF322}</a:tableStyleId>
              </a:tblPr>
              <a:tblGrid>
                <a:gridCol w="1930399">
                  <a:extLst>
                    <a:ext uri="{9D8B030D-6E8A-4147-A177-3AD203B41FA5}">
                      <a16:colId xmlns:a16="http://schemas.microsoft.com/office/drawing/2014/main" val="864473482"/>
                    </a:ext>
                  </a:extLst>
                </a:gridCol>
                <a:gridCol w="2113075">
                  <a:extLst>
                    <a:ext uri="{9D8B030D-6E8A-4147-A177-3AD203B41FA5}">
                      <a16:colId xmlns:a16="http://schemas.microsoft.com/office/drawing/2014/main" val="3652573500"/>
                    </a:ext>
                  </a:extLst>
                </a:gridCol>
                <a:gridCol w="2238215">
                  <a:extLst>
                    <a:ext uri="{9D8B030D-6E8A-4147-A177-3AD203B41FA5}">
                      <a16:colId xmlns:a16="http://schemas.microsoft.com/office/drawing/2014/main" val="3120399502"/>
                    </a:ext>
                  </a:extLst>
                </a:gridCol>
                <a:gridCol w="1115186">
                  <a:extLst>
                    <a:ext uri="{9D8B030D-6E8A-4147-A177-3AD203B41FA5}">
                      <a16:colId xmlns:a16="http://schemas.microsoft.com/office/drawing/2014/main" val="4130666513"/>
                    </a:ext>
                  </a:extLst>
                </a:gridCol>
                <a:gridCol w="1747124">
                  <a:extLst>
                    <a:ext uri="{9D8B030D-6E8A-4147-A177-3AD203B41FA5}">
                      <a16:colId xmlns:a16="http://schemas.microsoft.com/office/drawing/2014/main" val="1841700832"/>
                    </a:ext>
                  </a:extLst>
                </a:gridCol>
              </a:tblGrid>
              <a:tr h="414893">
                <a:tc>
                  <a:txBody>
                    <a:bodyPr/>
                    <a:lstStyle/>
                    <a:p>
                      <a:pPr marL="0" marR="0" algn="ctr">
                        <a:lnSpc>
                          <a:spcPct val="107000"/>
                        </a:lnSpc>
                        <a:spcBef>
                          <a:spcPts val="0"/>
                        </a:spcBef>
                        <a:spcAft>
                          <a:spcPts val="0"/>
                        </a:spcAft>
                      </a:pPr>
                      <a:r>
                        <a:rPr lang="en-US" sz="1400" dirty="0">
                          <a:effectLst/>
                        </a:rPr>
                        <a:t>MTSF Intervention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Outcome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Outcome Indicator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Baseline</a:t>
                      </a:r>
                    </a:p>
                    <a:p>
                      <a:pPr marL="0" marR="0" algn="ctr">
                        <a:lnSpc>
                          <a:spcPct val="107000"/>
                        </a:lnSpc>
                        <a:spcBef>
                          <a:spcPts val="0"/>
                        </a:spcBef>
                        <a:spcAft>
                          <a:spcPts val="0"/>
                        </a:spcAft>
                      </a:pPr>
                      <a:r>
                        <a:rPr lang="en-US" sz="1400" dirty="0">
                          <a:effectLst/>
                        </a:rPr>
                        <a:t>(2018/19)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Strategic Plan Target 2024/25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9361932"/>
                  </a:ext>
                </a:extLst>
              </a:tr>
              <a:tr h="474138">
                <a:tc rowSpan="2">
                  <a:txBody>
                    <a:bodyPr/>
                    <a:lstStyle/>
                    <a:p>
                      <a:pPr marL="0" marR="0">
                        <a:lnSpc>
                          <a:spcPct val="107000"/>
                        </a:lnSpc>
                        <a:spcBef>
                          <a:spcPts val="0"/>
                        </a:spcBef>
                        <a:spcAft>
                          <a:spcPts val="0"/>
                        </a:spcAft>
                      </a:pPr>
                      <a:r>
                        <a:rPr lang="en-US" sz="1600" dirty="0">
                          <a:effectLst/>
                        </a:rPr>
                        <a:t>Provide prompt treatment of HIV and other sexually transmitted infections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HIV incidence among youth reduced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Number of new HIV infections among youth*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88 000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&lt;44 000 by 2024/25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6356408"/>
                  </a:ext>
                </a:extLst>
              </a:tr>
              <a:tr h="959074">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90:90:90 targets for HIV AIDS achieved by 2020 and 95:95:95 targets by 2024/25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ART Client remain on ART at end of month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600" dirty="0">
                          <a:effectLst/>
                        </a:rPr>
                        <a:t>4.9m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600" dirty="0">
                          <a:effectLst/>
                        </a:rPr>
                        <a:t>6.1m by</a:t>
                      </a:r>
                      <a:endParaRPr lang="en-US" sz="1600" dirty="0">
                        <a:effectLst/>
                      </a:endParaRPr>
                    </a:p>
                    <a:p>
                      <a:pPr marL="0" marR="0" algn="ctr">
                        <a:lnSpc>
                          <a:spcPct val="107000"/>
                        </a:lnSpc>
                        <a:spcBef>
                          <a:spcPts val="0"/>
                        </a:spcBef>
                        <a:spcAft>
                          <a:spcPts val="0"/>
                        </a:spcAft>
                      </a:pPr>
                      <a:r>
                        <a:rPr lang="en-ZA" sz="1600" dirty="0">
                          <a:effectLst/>
                        </a:rPr>
                        <a:t>Dec 2020</a:t>
                      </a:r>
                      <a:endParaRPr lang="en-US" sz="1600" dirty="0">
                        <a:effectLst/>
                      </a:endParaRPr>
                    </a:p>
                    <a:p>
                      <a:pPr marL="0" marR="0" algn="ctr">
                        <a:lnSpc>
                          <a:spcPct val="107000"/>
                        </a:lnSpc>
                        <a:spcBef>
                          <a:spcPts val="0"/>
                        </a:spcBef>
                        <a:spcAft>
                          <a:spcPts val="0"/>
                        </a:spcAft>
                      </a:pPr>
                      <a:r>
                        <a:rPr lang="en-ZA" sz="1600" dirty="0">
                          <a:effectLst/>
                        </a:rPr>
                        <a:t> </a:t>
                      </a:r>
                      <a:endParaRPr lang="en-US" sz="1600" dirty="0">
                        <a:effectLst/>
                      </a:endParaRPr>
                    </a:p>
                    <a:p>
                      <a:pPr marL="0" marR="0" algn="ctr">
                        <a:lnSpc>
                          <a:spcPct val="107000"/>
                        </a:lnSpc>
                        <a:spcBef>
                          <a:spcPts val="0"/>
                        </a:spcBef>
                        <a:spcAft>
                          <a:spcPts val="0"/>
                        </a:spcAft>
                      </a:pPr>
                      <a:r>
                        <a:rPr lang="en-ZA" sz="1600" dirty="0">
                          <a:effectLst/>
                        </a:rPr>
                        <a:t>7m by 2024/25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7374448"/>
                  </a:ext>
                </a:extLst>
              </a:tr>
              <a:tr h="474138">
                <a:tc rowSpan="2">
                  <a:txBody>
                    <a:bodyPr/>
                    <a:lstStyle/>
                    <a:p>
                      <a:pPr marL="0" marR="0">
                        <a:lnSpc>
                          <a:spcPct val="107000"/>
                        </a:lnSpc>
                        <a:spcBef>
                          <a:spcPts val="0"/>
                        </a:spcBef>
                        <a:spcAft>
                          <a:spcPts val="0"/>
                        </a:spcAft>
                      </a:pPr>
                      <a:r>
                        <a:rPr lang="en-US" sz="1600" dirty="0">
                          <a:effectLst/>
                        </a:rPr>
                        <a:t>Drive national health wellness and healthy lifestyle campaigns to reduce the burden of disease and ill health</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nSpc>
                          <a:spcPct val="107000"/>
                        </a:lnSpc>
                        <a:spcBef>
                          <a:spcPts val="0"/>
                        </a:spcBef>
                        <a:spcAft>
                          <a:spcPts val="0"/>
                        </a:spcAft>
                      </a:pPr>
                      <a:r>
                        <a:rPr lang="en-ZA" sz="1600" dirty="0">
                          <a:effectLst/>
                        </a:rPr>
                        <a:t>Significant progress made towards ending TB by 2035 through improving prevention and treatment strategies</a:t>
                      </a:r>
                      <a:endParaRPr lang="en-US" sz="1600" dirty="0">
                        <a:effectLst/>
                      </a:endParaRPr>
                    </a:p>
                  </a:txBody>
                  <a:tcPr marL="68580" marR="68580" marT="0" marB="0"/>
                </a:tc>
                <a:tc>
                  <a:txBody>
                    <a:bodyPr/>
                    <a:lstStyle/>
                    <a:p>
                      <a:pPr marL="0" marR="0">
                        <a:lnSpc>
                          <a:spcPct val="107000"/>
                        </a:lnSpc>
                        <a:spcBef>
                          <a:spcPts val="0"/>
                        </a:spcBef>
                        <a:spcAft>
                          <a:spcPts val="0"/>
                        </a:spcAft>
                      </a:pPr>
                      <a:r>
                        <a:rPr lang="en-ZA" sz="1600">
                          <a:effectLst/>
                        </a:rPr>
                        <a:t>TB Treatment Success Rate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600" dirty="0">
                          <a:effectLst/>
                        </a:rPr>
                        <a:t>84.7%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600" dirty="0">
                          <a:effectLst/>
                        </a:rPr>
                        <a:t>95% by 2024/25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6434108"/>
                  </a:ext>
                </a:extLst>
              </a:tr>
              <a:tr h="994550">
                <a:tc vMerge="1">
                  <a:txBody>
                    <a:bodyPr/>
                    <a:lstStyle/>
                    <a:p>
                      <a:endParaRPr lang="en-US"/>
                    </a:p>
                  </a:txBody>
                  <a:tcPr/>
                </a:tc>
                <a:tc vMerge="1">
                  <a:txBody>
                    <a:bodyPr/>
                    <a:lstStyle/>
                    <a:p>
                      <a:endParaRPr lang="en-US" dirty="0"/>
                    </a:p>
                  </a:txBody>
                  <a:tcPr/>
                </a:tc>
                <a:tc>
                  <a:txBody>
                    <a:bodyPr/>
                    <a:lstStyle/>
                    <a:p>
                      <a:pPr marL="0" marR="0">
                        <a:lnSpc>
                          <a:spcPct val="107000"/>
                        </a:lnSpc>
                        <a:spcBef>
                          <a:spcPts val="0"/>
                        </a:spcBef>
                        <a:spcAft>
                          <a:spcPts val="0"/>
                        </a:spcAft>
                      </a:pPr>
                      <a:r>
                        <a:rPr lang="en-ZA" sz="1600" dirty="0">
                          <a:effectLst/>
                        </a:rPr>
                        <a:t>Number of TB Deaths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600" dirty="0">
                          <a:effectLst/>
                        </a:rPr>
                        <a:t>29 513</a:t>
                      </a:r>
                      <a:br>
                        <a:rPr lang="en-ZA" sz="1600" dirty="0">
                          <a:effectLst/>
                        </a:rPr>
                      </a:br>
                      <a:r>
                        <a:rPr lang="en-ZA" sz="1600" dirty="0">
                          <a:effectLst/>
                        </a:rPr>
                        <a:t>(2016)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600" dirty="0">
                          <a:effectLst/>
                        </a:rPr>
                        <a:t>8 510 deaths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9119193"/>
                  </a:ext>
                </a:extLst>
              </a:tr>
              <a:tr h="1217946">
                <a:tc>
                  <a:txBody>
                    <a:bodyPr/>
                    <a:lstStyle/>
                    <a:p>
                      <a:endParaRPr lang="en-US" sz="2800" b="1" dirty="0"/>
                    </a:p>
                  </a:txBody>
                  <a:tcPr/>
                </a:tc>
                <a:tc>
                  <a:txBody>
                    <a:bodyPr/>
                    <a:lstStyle/>
                    <a:p>
                      <a:r>
                        <a:rPr lang="en-US" sz="1600" kern="1200" dirty="0">
                          <a:effectLst/>
                        </a:rPr>
                        <a:t>Premature mortality from Non-communicable diseases reduced by 10%</a:t>
                      </a:r>
                      <a:endParaRPr lang="en-US" sz="1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a:lnSpc>
                          <a:spcPct val="107000"/>
                        </a:lnSpc>
                        <a:spcBef>
                          <a:spcPts val="0"/>
                        </a:spcBef>
                        <a:spcAft>
                          <a:spcPts val="0"/>
                        </a:spcAft>
                      </a:pPr>
                      <a:r>
                        <a:rPr lang="en-US" sz="1600" dirty="0">
                          <a:effectLst/>
                        </a:rPr>
                        <a:t>Premature mortality due to NCDs (NCDs 40q30)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29%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600" dirty="0">
                          <a:effectLst/>
                        </a:rPr>
                        <a:t>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7890397"/>
                  </a:ext>
                </a:extLst>
              </a:tr>
            </a:tbl>
          </a:graphicData>
        </a:graphic>
      </p:graphicFrame>
    </p:spTree>
    <p:extLst>
      <p:ext uri="{BB962C8B-B14F-4D97-AF65-F5344CB8AC3E}">
        <p14:creationId xmlns:p14="http://schemas.microsoft.com/office/powerpoint/2010/main" val="2224603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p:cNvSpPr>
            <a:spLocks noChangeArrowheads="1"/>
          </p:cNvSpPr>
          <p:nvPr/>
        </p:nvSpPr>
        <p:spPr bwMode="auto">
          <a:xfrm>
            <a:off x="2449512" y="1525318"/>
            <a:ext cx="98993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itle 1"/>
          <p:cNvSpPr>
            <a:spLocks noGrp="1"/>
          </p:cNvSpPr>
          <p:nvPr>
            <p:ph type="title"/>
          </p:nvPr>
        </p:nvSpPr>
        <p:spPr>
          <a:xfrm>
            <a:off x="225301" y="75961"/>
            <a:ext cx="7056784" cy="543595"/>
          </a:xfrm>
        </p:spPr>
        <p:txBody>
          <a:bodyPr/>
          <a:lstStyle/>
          <a:p>
            <a:r>
              <a:rPr lang="en-US" dirty="0"/>
              <a:t>Impact Statement B: </a:t>
            </a:r>
            <a:br>
              <a:rPr lang="en-US" dirty="0"/>
            </a:br>
            <a:r>
              <a:rPr lang="en-US" dirty="0"/>
              <a:t>UHC Progressively achieved</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75033460"/>
              </p:ext>
            </p:extLst>
          </p:nvPr>
        </p:nvGraphicFramePr>
        <p:xfrm>
          <a:off x="251520" y="1124744"/>
          <a:ext cx="8640960" cy="3489833"/>
        </p:xfrm>
        <a:graphic>
          <a:graphicData uri="http://schemas.openxmlformats.org/drawingml/2006/table">
            <a:tbl>
              <a:tblPr firstRow="1" bandRow="1">
                <a:tableStyleId>{F5AB1C69-6EDB-4FF4-983F-18BD219EF322}</a:tableStyleId>
              </a:tblPr>
              <a:tblGrid>
                <a:gridCol w="1728192">
                  <a:extLst>
                    <a:ext uri="{9D8B030D-6E8A-4147-A177-3AD203B41FA5}">
                      <a16:colId xmlns:a16="http://schemas.microsoft.com/office/drawing/2014/main" val="864473482"/>
                    </a:ext>
                  </a:extLst>
                </a:gridCol>
                <a:gridCol w="1728192">
                  <a:extLst>
                    <a:ext uri="{9D8B030D-6E8A-4147-A177-3AD203B41FA5}">
                      <a16:colId xmlns:a16="http://schemas.microsoft.com/office/drawing/2014/main" val="3652573500"/>
                    </a:ext>
                  </a:extLst>
                </a:gridCol>
                <a:gridCol w="1728192">
                  <a:extLst>
                    <a:ext uri="{9D8B030D-6E8A-4147-A177-3AD203B41FA5}">
                      <a16:colId xmlns:a16="http://schemas.microsoft.com/office/drawing/2014/main" val="3120399502"/>
                    </a:ext>
                  </a:extLst>
                </a:gridCol>
                <a:gridCol w="1728192">
                  <a:extLst>
                    <a:ext uri="{9D8B030D-6E8A-4147-A177-3AD203B41FA5}">
                      <a16:colId xmlns:a16="http://schemas.microsoft.com/office/drawing/2014/main" val="4130666513"/>
                    </a:ext>
                  </a:extLst>
                </a:gridCol>
                <a:gridCol w="1728192">
                  <a:extLst>
                    <a:ext uri="{9D8B030D-6E8A-4147-A177-3AD203B41FA5}">
                      <a16:colId xmlns:a16="http://schemas.microsoft.com/office/drawing/2014/main" val="1841700832"/>
                    </a:ext>
                  </a:extLst>
                </a:gridCol>
              </a:tblGrid>
              <a:tr h="351641">
                <a:tc>
                  <a:txBody>
                    <a:bodyPr/>
                    <a:lstStyle/>
                    <a:p>
                      <a:pPr marL="0" marR="0" algn="ctr">
                        <a:lnSpc>
                          <a:spcPct val="107000"/>
                        </a:lnSpc>
                        <a:spcBef>
                          <a:spcPts val="0"/>
                        </a:spcBef>
                        <a:spcAft>
                          <a:spcPts val="0"/>
                        </a:spcAft>
                      </a:pPr>
                      <a:r>
                        <a:rPr lang="en-US" sz="1100" dirty="0">
                          <a:effectLst/>
                        </a:rPr>
                        <a:t>MTSF Intervention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Outcome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Outcome Indicator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Baseline</a:t>
                      </a:r>
                    </a:p>
                    <a:p>
                      <a:pPr marL="0" marR="0" algn="ctr">
                        <a:lnSpc>
                          <a:spcPct val="107000"/>
                        </a:lnSpc>
                        <a:spcBef>
                          <a:spcPts val="0"/>
                        </a:spcBef>
                        <a:spcAft>
                          <a:spcPts val="0"/>
                        </a:spcAft>
                      </a:pPr>
                      <a:r>
                        <a:rPr lang="en-US" sz="1100" dirty="0">
                          <a:effectLst/>
                        </a:rPr>
                        <a:t>(2018/19)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Strategic Plan Target 2024/25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9361932"/>
                  </a:ext>
                </a:extLst>
              </a:tr>
              <a:tr h="370840">
                <a:tc rowSpan="2">
                  <a:txBody>
                    <a:bodyPr/>
                    <a:lstStyle/>
                    <a:p>
                      <a:pPr marL="0" marR="0" algn="ctr" defTabSz="914400" rtl="0" eaLnBrk="1" latinLnBrk="0" hangingPunct="1">
                        <a:lnSpc>
                          <a:spcPct val="107000"/>
                        </a:lnSpc>
                        <a:spcBef>
                          <a:spcPts val="0"/>
                        </a:spcBef>
                        <a:spcAft>
                          <a:spcPts val="0"/>
                        </a:spcAft>
                      </a:pPr>
                      <a:r>
                        <a:rPr lang="en-US" sz="1600" kern="1200" dirty="0">
                          <a:effectLst/>
                        </a:rPr>
                        <a:t> </a:t>
                      </a:r>
                    </a:p>
                    <a:p>
                      <a:pPr marL="0" marR="0" algn="ctr" defTabSz="914400" rtl="0" eaLnBrk="1" latinLnBrk="0" hangingPunct="1">
                        <a:lnSpc>
                          <a:spcPct val="107000"/>
                        </a:lnSpc>
                        <a:spcBef>
                          <a:spcPts val="0"/>
                        </a:spcBef>
                        <a:spcAft>
                          <a:spcPts val="0"/>
                        </a:spcAft>
                      </a:pPr>
                      <a:r>
                        <a:rPr lang="en-US" sz="1600" kern="1200" dirty="0">
                          <a:effectLst/>
                        </a:rPr>
                        <a:t>Enabling legal framework created for the implementation of NHI Bill</a:t>
                      </a:r>
                      <a:endParaRPr lang="en-US" sz="16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rowSpan="2">
                  <a:txBody>
                    <a:bodyPr/>
                    <a:lstStyle/>
                    <a:p>
                      <a:pPr marL="0" marR="0" algn="ctr" defTabSz="914400" rtl="0" eaLnBrk="1" latinLnBrk="0" hangingPunct="1">
                        <a:lnSpc>
                          <a:spcPct val="107000"/>
                        </a:lnSpc>
                        <a:spcBef>
                          <a:spcPts val="0"/>
                        </a:spcBef>
                        <a:spcAft>
                          <a:spcPts val="0"/>
                        </a:spcAft>
                      </a:pPr>
                      <a:r>
                        <a:rPr lang="en-US" sz="1600" kern="1200" dirty="0">
                          <a:effectLst/>
                        </a:rPr>
                        <a:t> </a:t>
                      </a:r>
                    </a:p>
                    <a:p>
                      <a:pPr marL="0" marR="0" algn="ctr" defTabSz="914400" rtl="0" eaLnBrk="1" latinLnBrk="0" hangingPunct="1">
                        <a:lnSpc>
                          <a:spcPct val="107000"/>
                        </a:lnSpc>
                        <a:spcBef>
                          <a:spcPts val="0"/>
                        </a:spcBef>
                        <a:spcAft>
                          <a:spcPts val="0"/>
                        </a:spcAft>
                      </a:pPr>
                      <a:r>
                        <a:rPr lang="en-US" sz="1600" kern="1200" dirty="0">
                          <a:effectLst/>
                        </a:rPr>
                        <a:t>An equitable budgeting system progressively implemented and fragmentation reduced</a:t>
                      </a:r>
                      <a:endParaRPr lang="en-US" sz="1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defTabSz="914400" rtl="0" eaLnBrk="1" latinLnBrk="0" hangingPunct="1">
                        <a:lnSpc>
                          <a:spcPct val="107000"/>
                        </a:lnSpc>
                        <a:spcBef>
                          <a:spcPts val="0"/>
                        </a:spcBef>
                        <a:spcAft>
                          <a:spcPts val="0"/>
                        </a:spcAft>
                      </a:pPr>
                      <a:r>
                        <a:rPr lang="en-US" sz="1600" kern="1200" dirty="0">
                          <a:effectLst/>
                        </a:rPr>
                        <a:t>Equitable share model for financing health care progressively reviewed and implemented</a:t>
                      </a:r>
                      <a:endParaRPr lang="en-US" sz="1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defTabSz="914400" rtl="0" eaLnBrk="1" latinLnBrk="0" hangingPunct="1">
                        <a:lnSpc>
                          <a:spcPct val="107000"/>
                        </a:lnSpc>
                        <a:spcBef>
                          <a:spcPts val="0"/>
                        </a:spcBef>
                        <a:spcAft>
                          <a:spcPts val="0"/>
                        </a:spcAft>
                      </a:pPr>
                      <a:r>
                        <a:rPr lang="en-US" sz="1600" kern="1200" dirty="0">
                          <a:effectLst/>
                        </a:rPr>
                        <a:t>Allocations not adequately equitable</a:t>
                      </a:r>
                      <a:endParaRPr lang="en-US" sz="1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defTabSz="914400" rtl="0" eaLnBrk="1" latinLnBrk="0" hangingPunct="1">
                        <a:lnSpc>
                          <a:spcPct val="107000"/>
                        </a:lnSpc>
                        <a:spcBef>
                          <a:spcPts val="0"/>
                        </a:spcBef>
                        <a:spcAft>
                          <a:spcPts val="0"/>
                        </a:spcAft>
                      </a:pPr>
                      <a:r>
                        <a:rPr lang="en-US" sz="1600" kern="1200" dirty="0">
                          <a:effectLst/>
                        </a:rPr>
                        <a:t>Equitable share model for financing health care progressively reviewed and implemented </a:t>
                      </a:r>
                      <a:endParaRPr lang="en-US" sz="1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687419898"/>
                  </a:ext>
                </a:extLst>
              </a:tr>
              <a:tr h="370840">
                <a:tc vMerge="1">
                  <a:txBody>
                    <a:bodyPr/>
                    <a:lstStyle/>
                    <a:p>
                      <a:endParaRPr lang="en-US"/>
                    </a:p>
                  </a:txBody>
                  <a:tcPr/>
                </a:tc>
                <a:tc vMerge="1">
                  <a:txBody>
                    <a:bodyPr/>
                    <a:lstStyle/>
                    <a:p>
                      <a:endParaRPr lang="en-US"/>
                    </a:p>
                  </a:txBody>
                  <a:tcPr/>
                </a:tc>
                <a:tc>
                  <a:txBody>
                    <a:bodyPr/>
                    <a:lstStyle/>
                    <a:p>
                      <a:pPr marL="0" marR="0" algn="ctr" defTabSz="914400" rtl="0" eaLnBrk="1" latinLnBrk="0" hangingPunct="1">
                        <a:lnSpc>
                          <a:spcPct val="107000"/>
                        </a:lnSpc>
                        <a:spcBef>
                          <a:spcPts val="0"/>
                        </a:spcBef>
                        <a:spcAft>
                          <a:spcPts val="0"/>
                        </a:spcAft>
                      </a:pPr>
                      <a:r>
                        <a:rPr lang="en-US" sz="1600" kern="1200" dirty="0">
                          <a:effectLst/>
                        </a:rPr>
                        <a:t>Conditional grants of the health sector progressively reviewed and implemented</a:t>
                      </a:r>
                      <a:endParaRPr lang="en-US" sz="1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defTabSz="914400" rtl="0" eaLnBrk="1" latinLnBrk="0" hangingPunct="1">
                        <a:lnSpc>
                          <a:spcPct val="107000"/>
                        </a:lnSpc>
                        <a:spcBef>
                          <a:spcPts val="0"/>
                        </a:spcBef>
                        <a:spcAft>
                          <a:spcPts val="0"/>
                        </a:spcAft>
                      </a:pPr>
                      <a:r>
                        <a:rPr lang="en-US" sz="1600" kern="1200" dirty="0">
                          <a:effectLst/>
                        </a:rPr>
                        <a:t>Fragmented conditional grants</a:t>
                      </a:r>
                      <a:endParaRPr lang="en-US" sz="1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defTabSz="914400" rtl="0" eaLnBrk="1" latinLnBrk="0" hangingPunct="1">
                        <a:lnSpc>
                          <a:spcPct val="107000"/>
                        </a:lnSpc>
                        <a:spcBef>
                          <a:spcPts val="0"/>
                        </a:spcBef>
                        <a:spcAft>
                          <a:spcPts val="0"/>
                        </a:spcAft>
                      </a:pPr>
                      <a:r>
                        <a:rPr lang="en-US" sz="1600" kern="1200" dirty="0">
                          <a:effectLst/>
                        </a:rPr>
                        <a:t>Conditional grants of the health sector progressively reviewed and implemented </a:t>
                      </a:r>
                      <a:endParaRPr lang="en-US" sz="1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93880037"/>
                  </a:ext>
                </a:extLst>
              </a:tr>
            </a:tbl>
          </a:graphicData>
        </a:graphic>
      </p:graphicFrame>
    </p:spTree>
    <p:extLst>
      <p:ext uri="{BB962C8B-B14F-4D97-AF65-F5344CB8AC3E}">
        <p14:creationId xmlns:p14="http://schemas.microsoft.com/office/powerpoint/2010/main" val="1646856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p:cNvSpPr>
            <a:spLocks noChangeArrowheads="1"/>
          </p:cNvSpPr>
          <p:nvPr/>
        </p:nvSpPr>
        <p:spPr bwMode="auto">
          <a:xfrm>
            <a:off x="2449512" y="1525318"/>
            <a:ext cx="98993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itle 1"/>
          <p:cNvSpPr>
            <a:spLocks noGrp="1"/>
          </p:cNvSpPr>
          <p:nvPr>
            <p:ph type="title"/>
          </p:nvPr>
        </p:nvSpPr>
        <p:spPr>
          <a:xfrm>
            <a:off x="0" y="35837"/>
            <a:ext cx="7056784" cy="543595"/>
          </a:xfrm>
        </p:spPr>
        <p:txBody>
          <a:bodyPr/>
          <a:lstStyle/>
          <a:p>
            <a:r>
              <a:rPr lang="en-US" dirty="0"/>
              <a:t>Impact Statement B: </a:t>
            </a:r>
            <a:br>
              <a:rPr lang="en-US" dirty="0"/>
            </a:br>
            <a:r>
              <a:rPr lang="en-US" dirty="0"/>
              <a:t>UHC Progressively achieved </a:t>
            </a:r>
            <a:r>
              <a:rPr lang="en-US" dirty="0" err="1"/>
              <a:t>cont</a:t>
            </a:r>
            <a:r>
              <a:rPr lang="en-US" dirty="0"/>
              <a: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374064474"/>
              </p:ext>
            </p:extLst>
          </p:nvPr>
        </p:nvGraphicFramePr>
        <p:xfrm>
          <a:off x="0" y="1068746"/>
          <a:ext cx="9144000" cy="4746614"/>
        </p:xfrm>
        <a:graphic>
          <a:graphicData uri="http://schemas.openxmlformats.org/drawingml/2006/table">
            <a:tbl>
              <a:tblPr firstRow="1" bandRow="1">
                <a:tableStyleId>{F5AB1C69-6EDB-4FF4-983F-18BD219EF322}</a:tableStyleId>
              </a:tblPr>
              <a:tblGrid>
                <a:gridCol w="1403648">
                  <a:extLst>
                    <a:ext uri="{9D8B030D-6E8A-4147-A177-3AD203B41FA5}">
                      <a16:colId xmlns:a16="http://schemas.microsoft.com/office/drawing/2014/main" val="864473482"/>
                    </a:ext>
                  </a:extLst>
                </a:gridCol>
                <a:gridCol w="1440160">
                  <a:extLst>
                    <a:ext uri="{9D8B030D-6E8A-4147-A177-3AD203B41FA5}">
                      <a16:colId xmlns:a16="http://schemas.microsoft.com/office/drawing/2014/main" val="3652573500"/>
                    </a:ext>
                  </a:extLst>
                </a:gridCol>
                <a:gridCol w="2232248">
                  <a:extLst>
                    <a:ext uri="{9D8B030D-6E8A-4147-A177-3AD203B41FA5}">
                      <a16:colId xmlns:a16="http://schemas.microsoft.com/office/drawing/2014/main" val="3120399502"/>
                    </a:ext>
                  </a:extLst>
                </a:gridCol>
                <a:gridCol w="1800200">
                  <a:extLst>
                    <a:ext uri="{9D8B030D-6E8A-4147-A177-3AD203B41FA5}">
                      <a16:colId xmlns:a16="http://schemas.microsoft.com/office/drawing/2014/main" val="4130666513"/>
                    </a:ext>
                  </a:extLst>
                </a:gridCol>
                <a:gridCol w="2267744">
                  <a:extLst>
                    <a:ext uri="{9D8B030D-6E8A-4147-A177-3AD203B41FA5}">
                      <a16:colId xmlns:a16="http://schemas.microsoft.com/office/drawing/2014/main" val="1841700832"/>
                    </a:ext>
                  </a:extLst>
                </a:gridCol>
              </a:tblGrid>
              <a:tr h="391125">
                <a:tc>
                  <a:txBody>
                    <a:bodyPr/>
                    <a:lstStyle/>
                    <a:p>
                      <a:pPr marL="0" marR="0" algn="ctr">
                        <a:lnSpc>
                          <a:spcPct val="107000"/>
                        </a:lnSpc>
                        <a:spcBef>
                          <a:spcPts val="0"/>
                        </a:spcBef>
                        <a:spcAft>
                          <a:spcPts val="0"/>
                        </a:spcAft>
                      </a:pPr>
                      <a:r>
                        <a:rPr lang="en-US" sz="1400" dirty="0">
                          <a:effectLst/>
                        </a:rPr>
                        <a:t>MTSF Intervention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Outcome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Outcome Indicator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Baseline</a:t>
                      </a:r>
                    </a:p>
                    <a:p>
                      <a:pPr marL="0" marR="0" algn="ctr">
                        <a:lnSpc>
                          <a:spcPct val="107000"/>
                        </a:lnSpc>
                        <a:spcBef>
                          <a:spcPts val="0"/>
                        </a:spcBef>
                        <a:spcAft>
                          <a:spcPts val="0"/>
                        </a:spcAft>
                      </a:pPr>
                      <a:r>
                        <a:rPr lang="en-US" sz="1400" dirty="0">
                          <a:effectLst/>
                        </a:rPr>
                        <a:t>(2018/19)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Strategic Plan Target 2024/25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9361932"/>
                  </a:ext>
                </a:extLst>
              </a:tr>
              <a:tr h="889470">
                <a:tc rowSpan="4">
                  <a:txBody>
                    <a:bodyPr/>
                    <a:lstStyle/>
                    <a:p>
                      <a:pPr marL="0" marR="0" algn="ctr" defTabSz="914400" rtl="0" eaLnBrk="1" latinLnBrk="0" hangingPunct="1">
                        <a:lnSpc>
                          <a:spcPct val="107000"/>
                        </a:lnSpc>
                        <a:spcBef>
                          <a:spcPts val="0"/>
                        </a:spcBef>
                        <a:spcAft>
                          <a:spcPts val="0"/>
                        </a:spcAft>
                      </a:pPr>
                      <a:r>
                        <a:rPr lang="en-US" sz="1400" kern="1200" dirty="0">
                          <a:effectLst/>
                        </a:rPr>
                        <a:t> </a:t>
                      </a:r>
                    </a:p>
                    <a:p>
                      <a:pPr marL="0" marR="0" algn="ctr" defTabSz="914400" rtl="0" eaLnBrk="1" latinLnBrk="0" hangingPunct="1">
                        <a:lnSpc>
                          <a:spcPct val="107000"/>
                        </a:lnSpc>
                        <a:spcBef>
                          <a:spcPts val="0"/>
                        </a:spcBef>
                        <a:spcAft>
                          <a:spcPts val="0"/>
                        </a:spcAft>
                      </a:pPr>
                      <a:r>
                        <a:rPr lang="en-US" sz="1400" kern="1200" dirty="0">
                          <a:effectLst/>
                        </a:rPr>
                        <a:t>Not Applicable</a:t>
                      </a:r>
                      <a:endParaRPr lang="en-US" sz="14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rowSpan="4">
                  <a:txBody>
                    <a:bodyPr/>
                    <a:lstStyle/>
                    <a:p>
                      <a:pPr marL="0" marR="0" algn="ctr" defTabSz="914400" rtl="0" eaLnBrk="1" latinLnBrk="0" hangingPunct="1">
                        <a:lnSpc>
                          <a:spcPct val="107000"/>
                        </a:lnSpc>
                        <a:spcBef>
                          <a:spcPts val="0"/>
                        </a:spcBef>
                        <a:spcAft>
                          <a:spcPts val="0"/>
                        </a:spcAft>
                      </a:pPr>
                      <a:r>
                        <a:rPr lang="en-US" sz="1400" kern="1200" dirty="0">
                          <a:effectLst/>
                        </a:rPr>
                        <a:t> </a:t>
                      </a:r>
                    </a:p>
                    <a:p>
                      <a:pPr marL="0" marR="0" algn="ctr" defTabSz="914400" rtl="0" eaLnBrk="1" latinLnBrk="0" hangingPunct="1">
                        <a:lnSpc>
                          <a:spcPct val="107000"/>
                        </a:lnSpc>
                        <a:spcBef>
                          <a:spcPts val="0"/>
                        </a:spcBef>
                        <a:spcAft>
                          <a:spcPts val="0"/>
                        </a:spcAft>
                      </a:pPr>
                      <a:r>
                        <a:rPr lang="en-US" sz="1400" kern="1200" dirty="0">
                          <a:effectLst/>
                        </a:rPr>
                        <a:t>Resources are available to managers and frontline providers, with flexibility to manage it according to their local needs</a:t>
                      </a:r>
                      <a:endParaRPr lang="en-US" sz="14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defTabSz="914400" rtl="0" eaLnBrk="1" latinLnBrk="0" hangingPunct="1">
                        <a:lnSpc>
                          <a:spcPct val="107000"/>
                        </a:lnSpc>
                        <a:spcBef>
                          <a:spcPts val="0"/>
                        </a:spcBef>
                        <a:spcAft>
                          <a:spcPts val="0"/>
                        </a:spcAft>
                      </a:pPr>
                      <a:r>
                        <a:rPr lang="en-US" sz="1400" kern="1200" dirty="0">
                          <a:effectLst/>
                        </a:rPr>
                        <a:t>Percentage of hospitals with increased decision making space </a:t>
                      </a:r>
                      <a:endParaRPr lang="en-US" sz="14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defTabSz="914400" rtl="0" eaLnBrk="1" latinLnBrk="0" hangingPunct="1">
                        <a:lnSpc>
                          <a:spcPct val="107000"/>
                        </a:lnSpc>
                        <a:spcBef>
                          <a:spcPts val="0"/>
                        </a:spcBef>
                        <a:spcAft>
                          <a:spcPts val="0"/>
                        </a:spcAft>
                      </a:pPr>
                      <a:r>
                        <a:rPr lang="en-US" sz="1400" kern="1200">
                          <a:effectLst/>
                        </a:rPr>
                        <a:t> </a:t>
                      </a:r>
                    </a:p>
                    <a:p>
                      <a:pPr marL="0" marR="0" algn="ctr" defTabSz="914400" rtl="0" eaLnBrk="1" latinLnBrk="0" hangingPunct="1">
                        <a:lnSpc>
                          <a:spcPct val="107000"/>
                        </a:lnSpc>
                        <a:spcBef>
                          <a:spcPts val="0"/>
                        </a:spcBef>
                        <a:spcAft>
                          <a:spcPts val="0"/>
                        </a:spcAft>
                      </a:pPr>
                      <a:r>
                        <a:rPr lang="en-US" sz="1400" kern="1200">
                          <a:effectLst/>
                        </a:rPr>
                        <a:t>Inadequate and/or ineffective delegations</a:t>
                      </a:r>
                    </a:p>
                    <a:p>
                      <a:pPr marL="0" marR="0" algn="ctr" defTabSz="914400" rtl="0" eaLnBrk="1" latinLnBrk="0" hangingPunct="1">
                        <a:lnSpc>
                          <a:spcPct val="107000"/>
                        </a:lnSpc>
                        <a:spcBef>
                          <a:spcPts val="0"/>
                        </a:spcBef>
                        <a:spcAft>
                          <a:spcPts val="0"/>
                        </a:spcAft>
                      </a:pPr>
                      <a:r>
                        <a:rPr lang="en-US" sz="1400" kern="1200">
                          <a:effectLst/>
                        </a:rPr>
                        <a:t> </a:t>
                      </a:r>
                      <a:endParaRPr lang="en-US" sz="1400" kern="120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defTabSz="914400" rtl="0" eaLnBrk="1" latinLnBrk="0" hangingPunct="1">
                        <a:lnSpc>
                          <a:spcPct val="107000"/>
                        </a:lnSpc>
                        <a:spcBef>
                          <a:spcPts val="0"/>
                        </a:spcBef>
                        <a:spcAft>
                          <a:spcPts val="0"/>
                        </a:spcAft>
                      </a:pPr>
                      <a:r>
                        <a:rPr lang="en-US" sz="1400" kern="1200" dirty="0">
                          <a:effectLst/>
                        </a:rPr>
                        <a:t>100% of the hospitals granted increased decision making space </a:t>
                      </a:r>
                      <a:endParaRPr lang="en-US" sz="14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908114517"/>
                  </a:ext>
                </a:extLst>
              </a:tr>
              <a:tr h="1778941">
                <a:tc vMerge="1">
                  <a:txBody>
                    <a:bodyPr/>
                    <a:lstStyle/>
                    <a:p>
                      <a:endParaRPr lang="en-US"/>
                    </a:p>
                  </a:txBody>
                  <a:tcPr/>
                </a:tc>
                <a:tc vMerge="1">
                  <a:txBody>
                    <a:bodyPr/>
                    <a:lstStyle/>
                    <a:p>
                      <a:endParaRPr lang="en-US"/>
                    </a:p>
                  </a:txBody>
                  <a:tcPr/>
                </a:tc>
                <a:tc>
                  <a:txBody>
                    <a:bodyPr/>
                    <a:lstStyle/>
                    <a:p>
                      <a:pPr marL="0" marR="0" algn="ctr" defTabSz="914400" rtl="0" eaLnBrk="1" latinLnBrk="0" hangingPunct="1">
                        <a:lnSpc>
                          <a:spcPct val="107000"/>
                        </a:lnSpc>
                        <a:spcBef>
                          <a:spcPts val="0"/>
                        </a:spcBef>
                        <a:spcAft>
                          <a:spcPts val="0"/>
                        </a:spcAft>
                      </a:pPr>
                      <a:r>
                        <a:rPr lang="en-US" sz="1400" kern="1200" dirty="0">
                          <a:effectLst/>
                        </a:rPr>
                        <a:t>Centralized procurement through sector transversal contracts for core supplies and low value equipment implemented to reduce buy outs and derive economies of scale</a:t>
                      </a:r>
                      <a:endParaRPr lang="en-US" sz="14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defTabSz="914400" rtl="0" eaLnBrk="1" latinLnBrk="0" hangingPunct="1">
                        <a:lnSpc>
                          <a:spcPct val="107000"/>
                        </a:lnSpc>
                        <a:spcBef>
                          <a:spcPts val="0"/>
                        </a:spcBef>
                        <a:spcAft>
                          <a:spcPts val="0"/>
                        </a:spcAft>
                      </a:pPr>
                      <a:r>
                        <a:rPr lang="en-US" sz="1400" kern="1200" dirty="0">
                          <a:effectLst/>
                        </a:rPr>
                        <a:t>Lengthy and cumbersome procurement system core supplies</a:t>
                      </a:r>
                      <a:endParaRPr lang="en-US" sz="14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defTabSz="914400" rtl="0" eaLnBrk="1" latinLnBrk="0" hangingPunct="1">
                        <a:lnSpc>
                          <a:spcPct val="107000"/>
                        </a:lnSpc>
                        <a:spcBef>
                          <a:spcPts val="0"/>
                        </a:spcBef>
                        <a:spcAft>
                          <a:spcPts val="0"/>
                        </a:spcAft>
                      </a:pPr>
                      <a:r>
                        <a:rPr lang="en-US" sz="1400" kern="1200" dirty="0">
                          <a:effectLst/>
                        </a:rPr>
                        <a:t>Centralized procurement through sector transversal contracts for core supplies and low value equipment implemented to reduce buy outs and derive economies of scale</a:t>
                      </a:r>
                      <a:endParaRPr lang="en-US" sz="14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847058713"/>
                  </a:ext>
                </a:extLst>
              </a:tr>
              <a:tr h="897754">
                <a:tc vMerge="1">
                  <a:txBody>
                    <a:bodyPr/>
                    <a:lstStyle/>
                    <a:p>
                      <a:endParaRPr lang="en-US"/>
                    </a:p>
                  </a:txBody>
                  <a:tcPr/>
                </a:tc>
                <a:tc vMerge="1">
                  <a:txBody>
                    <a:bodyPr/>
                    <a:lstStyle/>
                    <a:p>
                      <a:endParaRPr lang="en-US"/>
                    </a:p>
                  </a:txBody>
                  <a:tcPr/>
                </a:tc>
                <a:tc>
                  <a:txBody>
                    <a:bodyPr/>
                    <a:lstStyle/>
                    <a:p>
                      <a:pPr marL="0" marR="0" algn="ctr" defTabSz="914400" rtl="0" eaLnBrk="1" latinLnBrk="0" hangingPunct="1">
                        <a:lnSpc>
                          <a:spcPct val="107000"/>
                        </a:lnSpc>
                        <a:spcBef>
                          <a:spcPts val="0"/>
                        </a:spcBef>
                        <a:spcAft>
                          <a:spcPts val="0"/>
                        </a:spcAft>
                      </a:pPr>
                      <a:r>
                        <a:rPr lang="en-US" sz="1400" kern="1200">
                          <a:effectLst/>
                        </a:rPr>
                        <a:t>Percentage of health facilities with no stock outs on essential medicines </a:t>
                      </a:r>
                      <a:endParaRPr lang="en-US" sz="1400" kern="120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defTabSz="914400" rtl="0" eaLnBrk="1" latinLnBrk="0" hangingPunct="1">
                        <a:lnSpc>
                          <a:spcPct val="107000"/>
                        </a:lnSpc>
                        <a:spcBef>
                          <a:spcPts val="0"/>
                        </a:spcBef>
                        <a:spcAft>
                          <a:spcPts val="0"/>
                        </a:spcAft>
                      </a:pPr>
                      <a:r>
                        <a:rPr lang="en-US" sz="1400" kern="1200" dirty="0">
                          <a:effectLst/>
                        </a:rPr>
                        <a:t>74.4% health facilities with stock outs on essential medicines reported</a:t>
                      </a:r>
                      <a:endParaRPr lang="en-US" sz="14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kern="1200" dirty="0">
                          <a:effectLst/>
                        </a:rPr>
                        <a:t>100% (3830) health </a:t>
                      </a:r>
                      <a:r>
                        <a:rPr lang="en-US" sz="1400" kern="1200" dirty="0" smtClean="0">
                          <a:effectLst/>
                        </a:rPr>
                        <a:t>facilities with </a:t>
                      </a:r>
                      <a:r>
                        <a:rPr lang="en-US" sz="1400" kern="1200" dirty="0">
                          <a:effectLst/>
                        </a:rPr>
                        <a:t>stock outs on essential medicines reported</a:t>
                      </a:r>
                      <a:endParaRPr lang="en-US" sz="14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defTabSz="914400" rtl="0" eaLnBrk="1" latinLnBrk="0" hangingPunct="1">
                        <a:lnSpc>
                          <a:spcPct val="107000"/>
                        </a:lnSpc>
                        <a:spcBef>
                          <a:spcPts val="0"/>
                        </a:spcBef>
                        <a:spcAft>
                          <a:spcPts val="0"/>
                        </a:spcAft>
                      </a:pPr>
                      <a:r>
                        <a:rPr lang="en-US" sz="1400" kern="1200" dirty="0">
                          <a:effectLst/>
                        </a:rPr>
                        <a:t> </a:t>
                      </a:r>
                      <a:endParaRPr lang="en-US" sz="14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376356408"/>
                  </a:ext>
                </a:extLst>
              </a:tr>
              <a:tr h="667103">
                <a:tc vMerge="1">
                  <a:txBody>
                    <a:bodyPr/>
                    <a:lstStyle/>
                    <a:p>
                      <a:endParaRPr lang="en-US"/>
                    </a:p>
                  </a:txBody>
                  <a:tcPr/>
                </a:tc>
                <a:tc vMerge="1">
                  <a:txBody>
                    <a:bodyPr/>
                    <a:lstStyle/>
                    <a:p>
                      <a:endParaRPr lang="en-US"/>
                    </a:p>
                  </a:txBody>
                  <a:tcPr/>
                </a:tc>
                <a:tc>
                  <a:txBody>
                    <a:bodyPr/>
                    <a:lstStyle/>
                    <a:p>
                      <a:pPr marL="0" marR="0" algn="ctr" defTabSz="914400" rtl="0" eaLnBrk="1" latinLnBrk="0" hangingPunct="1">
                        <a:lnSpc>
                          <a:spcPct val="107000"/>
                        </a:lnSpc>
                        <a:spcBef>
                          <a:spcPts val="0"/>
                        </a:spcBef>
                        <a:spcAft>
                          <a:spcPts val="0"/>
                        </a:spcAft>
                      </a:pPr>
                      <a:r>
                        <a:rPr lang="en-US" sz="1400" kern="1200">
                          <a:effectLst/>
                        </a:rPr>
                        <a:t>Percentage of Health Facilities with cost-Centre accounting</a:t>
                      </a:r>
                      <a:endParaRPr lang="en-US" sz="1400" kern="120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defTabSz="914400" rtl="0" eaLnBrk="1" latinLnBrk="0" hangingPunct="1">
                        <a:lnSpc>
                          <a:spcPct val="107000"/>
                        </a:lnSpc>
                        <a:spcBef>
                          <a:spcPts val="0"/>
                        </a:spcBef>
                        <a:spcAft>
                          <a:spcPts val="0"/>
                        </a:spcAft>
                      </a:pPr>
                      <a:r>
                        <a:rPr lang="en-US" sz="1400" kern="1200" dirty="0">
                          <a:effectLst/>
                        </a:rPr>
                        <a:t>PHC facilities not operating as cost </a:t>
                      </a:r>
                      <a:r>
                        <a:rPr lang="en-US" sz="1400" kern="1200" dirty="0" err="1">
                          <a:effectLst/>
                        </a:rPr>
                        <a:t>centres</a:t>
                      </a:r>
                      <a:r>
                        <a:rPr lang="en-US" sz="1400" kern="1200" dirty="0">
                          <a:effectLst/>
                        </a:rPr>
                        <a:t> in BAS </a:t>
                      </a:r>
                      <a:endParaRPr lang="en-US" sz="14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defTabSz="914400" rtl="0" eaLnBrk="1" latinLnBrk="0" hangingPunct="1">
                        <a:lnSpc>
                          <a:spcPct val="107000"/>
                        </a:lnSpc>
                        <a:spcBef>
                          <a:spcPts val="0"/>
                        </a:spcBef>
                        <a:spcAft>
                          <a:spcPts val="0"/>
                        </a:spcAft>
                      </a:pPr>
                      <a:r>
                        <a:rPr lang="en-US" sz="1400" kern="1200" dirty="0">
                          <a:effectLst/>
                        </a:rPr>
                        <a:t>100% of PHC facilities and public hospitals operating as cost-</a:t>
                      </a:r>
                      <a:r>
                        <a:rPr lang="en-US" sz="1400" kern="1200" dirty="0" err="1">
                          <a:effectLst/>
                        </a:rPr>
                        <a:t>centres</a:t>
                      </a:r>
                      <a:endParaRPr lang="en-US" sz="14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457374448"/>
                  </a:ext>
                </a:extLst>
              </a:tr>
            </a:tbl>
          </a:graphicData>
        </a:graphic>
      </p:graphicFrame>
    </p:spTree>
    <p:extLst>
      <p:ext uri="{BB962C8B-B14F-4D97-AF65-F5344CB8AC3E}">
        <p14:creationId xmlns:p14="http://schemas.microsoft.com/office/powerpoint/2010/main" val="2392441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p:cNvSpPr>
            <a:spLocks noChangeArrowheads="1"/>
          </p:cNvSpPr>
          <p:nvPr/>
        </p:nvSpPr>
        <p:spPr bwMode="auto">
          <a:xfrm>
            <a:off x="2449512" y="1525318"/>
            <a:ext cx="98993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itle 1"/>
          <p:cNvSpPr>
            <a:spLocks noGrp="1"/>
          </p:cNvSpPr>
          <p:nvPr>
            <p:ph type="title"/>
          </p:nvPr>
        </p:nvSpPr>
        <p:spPr>
          <a:xfrm>
            <a:off x="0" y="24717"/>
            <a:ext cx="7003182" cy="543595"/>
          </a:xfrm>
        </p:spPr>
        <p:txBody>
          <a:bodyPr/>
          <a:lstStyle/>
          <a:p>
            <a:r>
              <a:rPr lang="en-US" dirty="0"/>
              <a:t>Impact Statement B: </a:t>
            </a:r>
            <a:br>
              <a:rPr lang="en-US" dirty="0"/>
            </a:br>
            <a:r>
              <a:rPr lang="en-US" dirty="0"/>
              <a:t>UHC Progressively achieved </a:t>
            </a:r>
            <a:r>
              <a:rPr lang="en-US" dirty="0" err="1"/>
              <a:t>cont</a:t>
            </a:r>
            <a:r>
              <a:rPr lang="en-US" dirty="0"/>
              <a: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91740231"/>
              </p:ext>
            </p:extLst>
          </p:nvPr>
        </p:nvGraphicFramePr>
        <p:xfrm>
          <a:off x="0" y="1052736"/>
          <a:ext cx="9143999" cy="4957065"/>
        </p:xfrm>
        <a:graphic>
          <a:graphicData uri="http://schemas.openxmlformats.org/drawingml/2006/table">
            <a:tbl>
              <a:tblPr firstRow="1" bandRow="1">
                <a:tableStyleId>{F5AB1C69-6EDB-4FF4-983F-18BD219EF322}</a:tableStyleId>
              </a:tblPr>
              <a:tblGrid>
                <a:gridCol w="2051720">
                  <a:extLst>
                    <a:ext uri="{9D8B030D-6E8A-4147-A177-3AD203B41FA5}">
                      <a16:colId xmlns:a16="http://schemas.microsoft.com/office/drawing/2014/main" val="864473482"/>
                    </a:ext>
                  </a:extLst>
                </a:gridCol>
                <a:gridCol w="1440160">
                  <a:extLst>
                    <a:ext uri="{9D8B030D-6E8A-4147-A177-3AD203B41FA5}">
                      <a16:colId xmlns:a16="http://schemas.microsoft.com/office/drawing/2014/main" val="3652573500"/>
                    </a:ext>
                  </a:extLst>
                </a:gridCol>
                <a:gridCol w="1512168">
                  <a:extLst>
                    <a:ext uri="{9D8B030D-6E8A-4147-A177-3AD203B41FA5}">
                      <a16:colId xmlns:a16="http://schemas.microsoft.com/office/drawing/2014/main" val="3120399502"/>
                    </a:ext>
                  </a:extLst>
                </a:gridCol>
                <a:gridCol w="1872842">
                  <a:extLst>
                    <a:ext uri="{9D8B030D-6E8A-4147-A177-3AD203B41FA5}">
                      <a16:colId xmlns:a16="http://schemas.microsoft.com/office/drawing/2014/main" val="4130666513"/>
                    </a:ext>
                  </a:extLst>
                </a:gridCol>
                <a:gridCol w="2267109">
                  <a:extLst>
                    <a:ext uri="{9D8B030D-6E8A-4147-A177-3AD203B41FA5}">
                      <a16:colId xmlns:a16="http://schemas.microsoft.com/office/drawing/2014/main" val="1841700832"/>
                    </a:ext>
                  </a:extLst>
                </a:gridCol>
              </a:tblGrid>
              <a:tr h="201968">
                <a:tc>
                  <a:txBody>
                    <a:bodyPr/>
                    <a:lstStyle/>
                    <a:p>
                      <a:pPr marL="0" marR="0" algn="ctr">
                        <a:lnSpc>
                          <a:spcPct val="107000"/>
                        </a:lnSpc>
                        <a:spcBef>
                          <a:spcPts val="0"/>
                        </a:spcBef>
                        <a:spcAft>
                          <a:spcPts val="0"/>
                        </a:spcAft>
                      </a:pPr>
                      <a:r>
                        <a:rPr lang="en-US" sz="1200" dirty="0">
                          <a:effectLst/>
                        </a:rPr>
                        <a:t>MTSF Intervention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Outcome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Outcome Indicator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Baseline</a:t>
                      </a:r>
                    </a:p>
                    <a:p>
                      <a:pPr marL="0" marR="0" algn="ctr">
                        <a:lnSpc>
                          <a:spcPct val="107000"/>
                        </a:lnSpc>
                        <a:spcBef>
                          <a:spcPts val="0"/>
                        </a:spcBef>
                        <a:spcAft>
                          <a:spcPts val="0"/>
                        </a:spcAft>
                      </a:pPr>
                      <a:r>
                        <a:rPr lang="en-US" sz="1200" dirty="0">
                          <a:effectLst/>
                        </a:rPr>
                        <a:t>(2018/19)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Strategic Plan Target 2024/25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9361932"/>
                  </a:ext>
                </a:extLst>
              </a:tr>
              <a:tr h="476474">
                <a:tc rowSpan="3">
                  <a:txBody>
                    <a:bodyPr/>
                    <a:lstStyle/>
                    <a:p>
                      <a:pPr marL="0" marR="0">
                        <a:lnSpc>
                          <a:spcPct val="107000"/>
                        </a:lnSpc>
                        <a:spcBef>
                          <a:spcPts val="0"/>
                        </a:spcBef>
                        <a:spcAft>
                          <a:spcPts val="0"/>
                        </a:spcAft>
                      </a:pPr>
                      <a:r>
                        <a:rPr lang="en-US" sz="1400" dirty="0">
                          <a:effectLst/>
                        </a:rPr>
                        <a:t>Not Applicable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marL="0" marR="0">
                        <a:lnSpc>
                          <a:spcPct val="107000"/>
                        </a:lnSpc>
                        <a:spcBef>
                          <a:spcPts val="0"/>
                        </a:spcBef>
                        <a:spcAft>
                          <a:spcPts val="0"/>
                        </a:spcAft>
                      </a:pPr>
                      <a:r>
                        <a:rPr lang="en-US" sz="1400" kern="1200" dirty="0">
                          <a:effectLst/>
                        </a:rPr>
                        <a:t>Financial management strengthened in the health sector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Audit Outcome of National </a:t>
                      </a:r>
                      <a:r>
                        <a:rPr lang="en-US" sz="1400" dirty="0" err="1">
                          <a:effectLst/>
                        </a:rPr>
                        <a:t>DoH</a:t>
                      </a: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National </a:t>
                      </a:r>
                      <a:r>
                        <a:rPr lang="en-US" sz="1400" dirty="0" err="1">
                          <a:effectLst/>
                        </a:rPr>
                        <a:t>DoH</a:t>
                      </a:r>
                      <a:r>
                        <a:rPr lang="en-US" sz="1400" dirty="0">
                          <a:effectLst/>
                        </a:rPr>
                        <a:t> receiving unqualified audit opinion from Auditor-General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National </a:t>
                      </a:r>
                      <a:r>
                        <a:rPr lang="en-US" sz="1400" dirty="0" err="1">
                          <a:effectLst/>
                        </a:rPr>
                        <a:t>DoH</a:t>
                      </a:r>
                      <a:r>
                        <a:rPr lang="en-US" sz="1400" dirty="0">
                          <a:effectLst/>
                        </a:rPr>
                        <a:t> receiving Clean audit opinion from Auditor-General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6434108"/>
                  </a:ext>
                </a:extLst>
              </a:tr>
              <a:tr h="83782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dirty="0">
                          <a:effectLst/>
                        </a:rPr>
                        <a:t>Audit Outcomes of Provincial </a:t>
                      </a:r>
                      <a:r>
                        <a:rPr lang="en-US" sz="1400" dirty="0" err="1">
                          <a:effectLst/>
                        </a:rPr>
                        <a:t>DoH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1 Provincial </a:t>
                      </a:r>
                      <a:r>
                        <a:rPr lang="en-US" sz="1400" dirty="0" err="1">
                          <a:effectLst/>
                        </a:rPr>
                        <a:t>DoH</a:t>
                      </a:r>
                      <a:r>
                        <a:rPr lang="en-US" sz="1400" dirty="0">
                          <a:effectLst/>
                        </a:rPr>
                        <a:t> with unqualified Audit opinion, 1 Provincial </a:t>
                      </a:r>
                      <a:r>
                        <a:rPr lang="en-US" sz="1400" dirty="0" err="1">
                          <a:effectLst/>
                        </a:rPr>
                        <a:t>DoH</a:t>
                      </a:r>
                      <a:r>
                        <a:rPr lang="en-US" sz="1400" dirty="0">
                          <a:effectLst/>
                        </a:rPr>
                        <a:t> with clean Audit Opinion for 2018/19 FY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8 Provincial </a:t>
                      </a:r>
                      <a:r>
                        <a:rPr lang="en-US" sz="1400" dirty="0" err="1">
                          <a:effectLst/>
                        </a:rPr>
                        <a:t>DoH</a:t>
                      </a:r>
                      <a:r>
                        <a:rPr lang="en-US" sz="1400" dirty="0">
                          <a:effectLst/>
                        </a:rPr>
                        <a:t> with unqualified audit opinions and 1 Provincial </a:t>
                      </a:r>
                      <a:r>
                        <a:rPr lang="en-US" sz="1400" dirty="0" err="1">
                          <a:effectLst/>
                        </a:rPr>
                        <a:t>DoH</a:t>
                      </a:r>
                      <a:r>
                        <a:rPr lang="en-US" sz="1400" dirty="0">
                          <a:effectLst/>
                        </a:rPr>
                        <a:t> with Clean audit opinion for 2023/24 financial year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9119193"/>
                  </a:ext>
                </a:extLst>
              </a:tr>
              <a:tr h="958276">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Audit Outcomes Public entities reporting to Minister of Health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5 Public entities with unqualified audit opinion for 2018/19 FY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50% (3 of 6) public entities receiving clean audit opinions and the remaining 3 receiving unqualified audit opinions by 2023/24 Financial year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0822940"/>
                  </a:ext>
                </a:extLst>
              </a:tr>
              <a:tr h="837825">
                <a:tc>
                  <a:txBody>
                    <a:bodyPr/>
                    <a:lstStyle/>
                    <a:p>
                      <a:pPr marL="0" marR="0">
                        <a:lnSpc>
                          <a:spcPct val="107000"/>
                        </a:lnSpc>
                        <a:spcBef>
                          <a:spcPts val="0"/>
                        </a:spcBef>
                        <a:spcAft>
                          <a:spcPts val="0"/>
                        </a:spcAft>
                      </a:pPr>
                      <a:r>
                        <a:rPr lang="en-US" sz="1400" kern="1200" dirty="0">
                          <a:effectLst/>
                        </a:rPr>
                        <a:t>Develop a comprehensive policy and legislative framework to mitigate the risks related to medical litigation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200">
                          <a:effectLst/>
                        </a:rPr>
                        <a:t>Management of Medico-legal cases in the health system strengthened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Contingent liability of current medico-legal cases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Contingent liability at R90bn (March 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Contingent liability of current medico-legal cases reduced to under 50% by 2021/22, and 80% by 2024/25 for all claims on the register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9431181"/>
                  </a:ext>
                </a:extLst>
              </a:tr>
            </a:tbl>
          </a:graphicData>
        </a:graphic>
      </p:graphicFrame>
    </p:spTree>
    <p:extLst>
      <p:ext uri="{BB962C8B-B14F-4D97-AF65-F5344CB8AC3E}">
        <p14:creationId xmlns:p14="http://schemas.microsoft.com/office/powerpoint/2010/main" val="330929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p:cNvSpPr>
            <a:spLocks noChangeArrowheads="1"/>
          </p:cNvSpPr>
          <p:nvPr/>
        </p:nvSpPr>
        <p:spPr bwMode="auto">
          <a:xfrm>
            <a:off x="2449512" y="1525318"/>
            <a:ext cx="98993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itle 1"/>
          <p:cNvSpPr>
            <a:spLocks noGrp="1"/>
          </p:cNvSpPr>
          <p:nvPr>
            <p:ph type="title"/>
          </p:nvPr>
        </p:nvSpPr>
        <p:spPr>
          <a:xfrm>
            <a:off x="0" y="0"/>
            <a:ext cx="7092280" cy="543595"/>
          </a:xfrm>
        </p:spPr>
        <p:txBody>
          <a:bodyPr/>
          <a:lstStyle/>
          <a:p>
            <a:r>
              <a:rPr lang="en-US" dirty="0"/>
              <a:t>Impact Statement B: </a:t>
            </a:r>
            <a:br>
              <a:rPr lang="en-US" dirty="0"/>
            </a:br>
            <a:r>
              <a:rPr lang="en-US" dirty="0"/>
              <a:t>UHC Progressively achieved </a:t>
            </a:r>
            <a:r>
              <a:rPr lang="en-US" dirty="0" err="1"/>
              <a:t>cont</a:t>
            </a:r>
            <a:r>
              <a:rPr lang="en-US" dirty="0"/>
              <a: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28803524"/>
              </p:ext>
            </p:extLst>
          </p:nvPr>
        </p:nvGraphicFramePr>
        <p:xfrm>
          <a:off x="2" y="1124744"/>
          <a:ext cx="9144000" cy="3195955"/>
        </p:xfrm>
        <a:graphic>
          <a:graphicData uri="http://schemas.openxmlformats.org/drawingml/2006/table">
            <a:tbl>
              <a:tblPr firstRow="1" bandRow="1">
                <a:tableStyleId>{F5AB1C69-6EDB-4FF4-983F-18BD219EF322}</a:tableStyleId>
              </a:tblPr>
              <a:tblGrid>
                <a:gridCol w="1828800">
                  <a:extLst>
                    <a:ext uri="{9D8B030D-6E8A-4147-A177-3AD203B41FA5}">
                      <a16:colId xmlns:a16="http://schemas.microsoft.com/office/drawing/2014/main" val="864473482"/>
                    </a:ext>
                  </a:extLst>
                </a:gridCol>
                <a:gridCol w="1828800">
                  <a:extLst>
                    <a:ext uri="{9D8B030D-6E8A-4147-A177-3AD203B41FA5}">
                      <a16:colId xmlns:a16="http://schemas.microsoft.com/office/drawing/2014/main" val="3652573500"/>
                    </a:ext>
                  </a:extLst>
                </a:gridCol>
                <a:gridCol w="1828800">
                  <a:extLst>
                    <a:ext uri="{9D8B030D-6E8A-4147-A177-3AD203B41FA5}">
                      <a16:colId xmlns:a16="http://schemas.microsoft.com/office/drawing/2014/main" val="3120399502"/>
                    </a:ext>
                  </a:extLst>
                </a:gridCol>
                <a:gridCol w="1828800">
                  <a:extLst>
                    <a:ext uri="{9D8B030D-6E8A-4147-A177-3AD203B41FA5}">
                      <a16:colId xmlns:a16="http://schemas.microsoft.com/office/drawing/2014/main" val="4130666513"/>
                    </a:ext>
                  </a:extLst>
                </a:gridCol>
                <a:gridCol w="1828800">
                  <a:extLst>
                    <a:ext uri="{9D8B030D-6E8A-4147-A177-3AD203B41FA5}">
                      <a16:colId xmlns:a16="http://schemas.microsoft.com/office/drawing/2014/main" val="1841700832"/>
                    </a:ext>
                  </a:extLst>
                </a:gridCol>
              </a:tblGrid>
              <a:tr h="351641">
                <a:tc>
                  <a:txBody>
                    <a:bodyPr/>
                    <a:lstStyle/>
                    <a:p>
                      <a:pPr marL="0" marR="0" algn="ctr">
                        <a:lnSpc>
                          <a:spcPct val="107000"/>
                        </a:lnSpc>
                        <a:spcBef>
                          <a:spcPts val="0"/>
                        </a:spcBef>
                        <a:spcAft>
                          <a:spcPts val="0"/>
                        </a:spcAft>
                      </a:pPr>
                      <a:r>
                        <a:rPr lang="en-US" sz="1400" dirty="0">
                          <a:effectLst/>
                        </a:rPr>
                        <a:t>MTSF Intervention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Outcome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Outcome Indicator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Baseline</a:t>
                      </a:r>
                    </a:p>
                    <a:p>
                      <a:pPr marL="0" marR="0" algn="ctr">
                        <a:lnSpc>
                          <a:spcPct val="107000"/>
                        </a:lnSpc>
                        <a:spcBef>
                          <a:spcPts val="0"/>
                        </a:spcBef>
                        <a:spcAft>
                          <a:spcPts val="0"/>
                        </a:spcAft>
                      </a:pPr>
                      <a:r>
                        <a:rPr lang="en-US" sz="1400" dirty="0">
                          <a:effectLst/>
                        </a:rPr>
                        <a:t>(2018/19)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Strategic Plan Target 2024/25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9361932"/>
                  </a:ext>
                </a:extLst>
              </a:tr>
              <a:tr h="370840">
                <a:tc rowSpan="3">
                  <a:txBody>
                    <a:bodyPr/>
                    <a:lstStyle/>
                    <a:p>
                      <a:pPr marL="0" marR="0">
                        <a:lnSpc>
                          <a:spcPct val="107000"/>
                        </a:lnSpc>
                        <a:spcBef>
                          <a:spcPts val="0"/>
                        </a:spcBef>
                        <a:spcAft>
                          <a:spcPts val="0"/>
                        </a:spcAft>
                      </a:pPr>
                      <a:r>
                        <a:rPr lang="en-US" sz="1400" dirty="0">
                          <a:effectLst/>
                        </a:rPr>
                        <a:t>Enabling legal framework created for the implementation of NHI Bill</a:t>
                      </a:r>
                    </a:p>
                    <a:p>
                      <a:pPr marL="0" marR="0">
                        <a:lnSpc>
                          <a:spcPct val="107000"/>
                        </a:lnSpc>
                        <a:spcBef>
                          <a:spcPts val="0"/>
                        </a:spcBef>
                        <a:spcAft>
                          <a:spcPts val="0"/>
                        </a:spcAft>
                      </a:pPr>
                      <a:r>
                        <a:rPr lang="en-US" sz="1400" dirty="0">
                          <a:effectLst/>
                        </a:rPr>
                        <a:t> </a:t>
                      </a:r>
                    </a:p>
                    <a:p>
                      <a:pPr marL="0" marR="0">
                        <a:lnSpc>
                          <a:spcPct val="107000"/>
                        </a:lnSpc>
                        <a:spcBef>
                          <a:spcPts val="0"/>
                        </a:spcBef>
                        <a:spcAft>
                          <a:spcPts val="0"/>
                        </a:spcAft>
                      </a:pPr>
                      <a:r>
                        <a:rPr lang="en-US" sz="1400"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nSpc>
                          <a:spcPct val="107000"/>
                        </a:lnSpc>
                        <a:spcBef>
                          <a:spcPts val="0"/>
                        </a:spcBef>
                        <a:spcAft>
                          <a:spcPts val="0"/>
                        </a:spcAft>
                      </a:pPr>
                      <a:r>
                        <a:rPr lang="en-US" sz="1400" kern="1200" dirty="0">
                          <a:effectLst/>
                        </a:rPr>
                        <a:t>Package of services available to the population is expanded on the basis of cost-effectiveness and equity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NHI Fund purchasing services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NHI Bill in the parliamentary process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NHI Fund purchasing services by 2022/23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96434108"/>
                  </a:ext>
                </a:extLst>
              </a:tr>
              <a:tr h="370840">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dirty="0">
                          <a:effectLst/>
                        </a:rPr>
                        <a:t>UHC Service Index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68%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75%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49119193"/>
                  </a:ext>
                </a:extLst>
              </a:tr>
              <a:tr h="370840">
                <a:tc vMerge="1">
                  <a:txBody>
                    <a:bodyPr/>
                    <a:lstStyle/>
                    <a:p>
                      <a:endParaRPr lang="en-US"/>
                    </a:p>
                  </a:txBody>
                  <a:tcPr/>
                </a:tc>
                <a:tc>
                  <a:txBody>
                    <a:bodyPr/>
                    <a:lstStyle/>
                    <a:p>
                      <a:pPr marL="0" marR="0">
                        <a:lnSpc>
                          <a:spcPct val="107000"/>
                        </a:lnSpc>
                        <a:spcBef>
                          <a:spcPts val="0"/>
                        </a:spcBef>
                        <a:spcAft>
                          <a:spcPts val="0"/>
                        </a:spcAft>
                      </a:pPr>
                      <a:r>
                        <a:rPr lang="en-US" sz="1400" kern="1200">
                          <a:effectLst/>
                        </a:rPr>
                        <a:t>Integrated services delivered according to the referral policy, at the most appropriate level, to ensure continuity of care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Number of Districts with referral systems with care pathways defined and institutionalized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Final draft referral policy available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52 Districts with referral systems with care pathways defined and institutionalized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0822940"/>
                  </a:ext>
                </a:extLst>
              </a:tr>
            </a:tbl>
          </a:graphicData>
        </a:graphic>
      </p:graphicFrame>
    </p:spTree>
    <p:extLst>
      <p:ext uri="{BB962C8B-B14F-4D97-AF65-F5344CB8AC3E}">
        <p14:creationId xmlns:p14="http://schemas.microsoft.com/office/powerpoint/2010/main" val="1800352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p:cNvSpPr>
            <a:spLocks noChangeArrowheads="1"/>
          </p:cNvSpPr>
          <p:nvPr/>
        </p:nvSpPr>
        <p:spPr bwMode="auto">
          <a:xfrm>
            <a:off x="2449512" y="1525318"/>
            <a:ext cx="98993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itle 1"/>
          <p:cNvSpPr>
            <a:spLocks noGrp="1"/>
          </p:cNvSpPr>
          <p:nvPr>
            <p:ph type="title"/>
          </p:nvPr>
        </p:nvSpPr>
        <p:spPr>
          <a:xfrm>
            <a:off x="16942" y="0"/>
            <a:ext cx="7092280" cy="543595"/>
          </a:xfrm>
        </p:spPr>
        <p:txBody>
          <a:bodyPr/>
          <a:lstStyle/>
          <a:p>
            <a:r>
              <a:rPr lang="en-US"/>
              <a:t>Impact Statement B: </a:t>
            </a:r>
            <a:br>
              <a:rPr lang="en-US"/>
            </a:br>
            <a:r>
              <a:rPr lang="en-US"/>
              <a:t>UHC Progressively achieved cont…</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371050395"/>
              </p:ext>
            </p:extLst>
          </p:nvPr>
        </p:nvGraphicFramePr>
        <p:xfrm>
          <a:off x="0" y="1124744"/>
          <a:ext cx="9144000" cy="4337369"/>
        </p:xfrm>
        <a:graphic>
          <a:graphicData uri="http://schemas.openxmlformats.org/drawingml/2006/table">
            <a:tbl>
              <a:tblPr firstRow="1" bandRow="1">
                <a:tableStyleId>{F5AB1C69-6EDB-4FF4-983F-18BD219EF322}</a:tableStyleId>
              </a:tblPr>
              <a:tblGrid>
                <a:gridCol w="1828800">
                  <a:extLst>
                    <a:ext uri="{9D8B030D-6E8A-4147-A177-3AD203B41FA5}">
                      <a16:colId xmlns:a16="http://schemas.microsoft.com/office/drawing/2014/main" val="864473482"/>
                    </a:ext>
                  </a:extLst>
                </a:gridCol>
                <a:gridCol w="1828800">
                  <a:extLst>
                    <a:ext uri="{9D8B030D-6E8A-4147-A177-3AD203B41FA5}">
                      <a16:colId xmlns:a16="http://schemas.microsoft.com/office/drawing/2014/main" val="3652573500"/>
                    </a:ext>
                  </a:extLst>
                </a:gridCol>
                <a:gridCol w="1828800">
                  <a:extLst>
                    <a:ext uri="{9D8B030D-6E8A-4147-A177-3AD203B41FA5}">
                      <a16:colId xmlns:a16="http://schemas.microsoft.com/office/drawing/2014/main" val="3120399502"/>
                    </a:ext>
                  </a:extLst>
                </a:gridCol>
                <a:gridCol w="1828800">
                  <a:extLst>
                    <a:ext uri="{9D8B030D-6E8A-4147-A177-3AD203B41FA5}">
                      <a16:colId xmlns:a16="http://schemas.microsoft.com/office/drawing/2014/main" val="4130666513"/>
                    </a:ext>
                  </a:extLst>
                </a:gridCol>
                <a:gridCol w="1828800">
                  <a:extLst>
                    <a:ext uri="{9D8B030D-6E8A-4147-A177-3AD203B41FA5}">
                      <a16:colId xmlns:a16="http://schemas.microsoft.com/office/drawing/2014/main" val="1841700832"/>
                    </a:ext>
                  </a:extLst>
                </a:gridCol>
              </a:tblGrid>
              <a:tr h="351641">
                <a:tc>
                  <a:txBody>
                    <a:bodyPr/>
                    <a:lstStyle/>
                    <a:p>
                      <a:pPr marL="0" marR="0" algn="ctr">
                        <a:lnSpc>
                          <a:spcPct val="107000"/>
                        </a:lnSpc>
                        <a:spcBef>
                          <a:spcPts val="0"/>
                        </a:spcBef>
                        <a:spcAft>
                          <a:spcPts val="0"/>
                        </a:spcAft>
                      </a:pPr>
                      <a:r>
                        <a:rPr lang="en-US" sz="1400" dirty="0">
                          <a:effectLst/>
                        </a:rPr>
                        <a:t>MTSF Intervention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Outcome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Outcome Indicator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Baseline</a:t>
                      </a:r>
                    </a:p>
                    <a:p>
                      <a:pPr marL="0" marR="0" algn="ctr">
                        <a:lnSpc>
                          <a:spcPct val="107000"/>
                        </a:lnSpc>
                        <a:spcBef>
                          <a:spcPts val="0"/>
                        </a:spcBef>
                        <a:spcAft>
                          <a:spcPts val="0"/>
                        </a:spcAft>
                      </a:pPr>
                      <a:r>
                        <a:rPr lang="en-US" sz="1400" dirty="0">
                          <a:effectLst/>
                        </a:rPr>
                        <a:t>(2018/19)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Strategic Plan Target 2024/25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9361932"/>
                  </a:ext>
                </a:extLst>
              </a:tr>
              <a:tr h="370840">
                <a:tc rowSpan="4">
                  <a:txBody>
                    <a:bodyPr/>
                    <a:lstStyle/>
                    <a:p>
                      <a:pPr marL="0" marR="0">
                        <a:lnSpc>
                          <a:spcPct val="107000"/>
                        </a:lnSpc>
                        <a:spcBef>
                          <a:spcPts val="0"/>
                        </a:spcBef>
                        <a:spcAft>
                          <a:spcPts val="0"/>
                        </a:spcAft>
                      </a:pPr>
                      <a:r>
                        <a:rPr lang="en-US" sz="1400" dirty="0">
                          <a:effectLst/>
                        </a:rPr>
                        <a:t>Roll-out a quality health improvement </a:t>
                      </a:r>
                      <a:r>
                        <a:rPr lang="en-US" sz="1400" dirty="0" err="1">
                          <a:effectLst/>
                        </a:rPr>
                        <a:t>programme</a:t>
                      </a:r>
                      <a:r>
                        <a:rPr lang="en-US" sz="1400" dirty="0">
                          <a:effectLst/>
                        </a:rPr>
                        <a:t> in public health facilities to ensure that they meet the quality standards required for certification and accreditation for NHI; </a:t>
                      </a:r>
                    </a:p>
                    <a:p>
                      <a:pPr marL="0" marR="0">
                        <a:lnSpc>
                          <a:spcPct val="107000"/>
                        </a:lnSpc>
                        <a:spcBef>
                          <a:spcPts val="0"/>
                        </a:spcBef>
                        <a:spcAft>
                          <a:spcPts val="0"/>
                        </a:spcAft>
                      </a:pPr>
                      <a:r>
                        <a:rPr lang="en-US" sz="1400" dirty="0">
                          <a:effectLst/>
                        </a:rPr>
                        <a:t> </a:t>
                      </a:r>
                    </a:p>
                    <a:p>
                      <a:pPr marL="0" marR="0">
                        <a:lnSpc>
                          <a:spcPct val="107000"/>
                        </a:lnSpc>
                        <a:spcBef>
                          <a:spcPts val="0"/>
                        </a:spcBef>
                        <a:spcAft>
                          <a:spcPts val="0"/>
                        </a:spcAft>
                      </a:pPr>
                      <a:r>
                        <a:rPr lang="en-US" sz="1400" dirty="0">
                          <a:effectLst/>
                        </a:rPr>
                        <a:t> </a:t>
                      </a:r>
                    </a:p>
                    <a:p>
                      <a:pPr marL="0" marR="0">
                        <a:lnSpc>
                          <a:spcPct val="107000"/>
                        </a:lnSpc>
                        <a:spcBef>
                          <a:spcPts val="0"/>
                        </a:spcBef>
                        <a:spcAft>
                          <a:spcPts val="0"/>
                        </a:spcAft>
                      </a:pPr>
                      <a:r>
                        <a:rPr lang="en-US" sz="1400" dirty="0">
                          <a:effectLst/>
                        </a:rPr>
                        <a:t> </a:t>
                      </a:r>
                    </a:p>
                    <a:p>
                      <a:pPr marL="0" marR="0">
                        <a:lnSpc>
                          <a:spcPct val="107000"/>
                        </a:lnSpc>
                        <a:spcBef>
                          <a:spcPts val="0"/>
                        </a:spcBef>
                        <a:spcAft>
                          <a:spcPts val="0"/>
                        </a:spcAft>
                      </a:pPr>
                      <a:r>
                        <a:rPr lang="en-US" sz="1400" dirty="0">
                          <a:effectLst/>
                        </a:rPr>
                        <a:t>Improved quality of primary healthcare services through expansion of the Ideal Clinic </a:t>
                      </a:r>
                      <a:r>
                        <a:rPr lang="en-US" sz="1400" dirty="0" err="1">
                          <a:effectLst/>
                        </a:rPr>
                        <a:t>Programme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4">
                  <a:txBody>
                    <a:bodyPr/>
                    <a:lstStyle/>
                    <a:p>
                      <a:pPr marL="0" marR="0">
                        <a:lnSpc>
                          <a:spcPct val="107000"/>
                        </a:lnSpc>
                        <a:spcBef>
                          <a:spcPts val="0"/>
                        </a:spcBef>
                        <a:spcAft>
                          <a:spcPts val="0"/>
                        </a:spcAft>
                      </a:pPr>
                      <a:r>
                        <a:rPr lang="en-US" sz="1400" kern="1200" dirty="0">
                          <a:effectLst/>
                        </a:rPr>
                        <a:t>Quality and safety of  care improved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Percentage of public health facilities certified by OHSC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No PHC facilities certified by OHSC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 </a:t>
                      </a:r>
                    </a:p>
                    <a:p>
                      <a:pPr marL="0" marR="0" algn="ctr">
                        <a:lnSpc>
                          <a:spcPct val="107000"/>
                        </a:lnSpc>
                        <a:spcBef>
                          <a:spcPts val="0"/>
                        </a:spcBef>
                        <a:spcAft>
                          <a:spcPts val="0"/>
                        </a:spcAft>
                      </a:pPr>
                      <a:r>
                        <a:rPr lang="en-US" sz="1400" dirty="0">
                          <a:effectLst/>
                        </a:rPr>
                        <a:t> </a:t>
                      </a:r>
                    </a:p>
                    <a:p>
                      <a:pPr marL="0" marR="0" algn="ctr">
                        <a:lnSpc>
                          <a:spcPct val="107000"/>
                        </a:lnSpc>
                        <a:spcBef>
                          <a:spcPts val="0"/>
                        </a:spcBef>
                        <a:spcAft>
                          <a:spcPts val="0"/>
                        </a:spcAft>
                      </a:pPr>
                      <a:r>
                        <a:rPr lang="en-US" sz="1400" dirty="0">
                          <a:effectLst/>
                        </a:rPr>
                        <a:t>100% of PHC facilities and 60% of hospitals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9431181"/>
                  </a:ext>
                </a:extLst>
              </a:tr>
              <a:tr h="370840">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a:effectLst/>
                        </a:rPr>
                        <a:t>Percentage of PHC facilities that qualify as ideal clinics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56% (1920) PHC facilities qualify as Ideal clinics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100% primary health care facilities  qualify as Ideal Clinics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6244592"/>
                  </a:ext>
                </a:extLst>
              </a:tr>
              <a:tr h="370840">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a:effectLst/>
                        </a:rPr>
                        <a:t>Percentage of public hospitals obtaining 75% and above on food service quality assessments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 </a:t>
                      </a:r>
                    </a:p>
                    <a:p>
                      <a:pPr marL="0" marR="0">
                        <a:lnSpc>
                          <a:spcPct val="107000"/>
                        </a:lnSpc>
                        <a:spcBef>
                          <a:spcPts val="0"/>
                        </a:spcBef>
                        <a:spcAft>
                          <a:spcPts val="0"/>
                        </a:spcAft>
                      </a:pPr>
                      <a:r>
                        <a:rPr lang="en-US" sz="1400">
                          <a:effectLst/>
                        </a:rPr>
                        <a:t> </a:t>
                      </a:r>
                    </a:p>
                    <a:p>
                      <a:pPr marL="0" marR="0">
                        <a:lnSpc>
                          <a:spcPct val="107000"/>
                        </a:lnSpc>
                        <a:spcBef>
                          <a:spcPts val="0"/>
                        </a:spcBef>
                        <a:spcAft>
                          <a:spcPts val="0"/>
                        </a:spcAft>
                      </a:pPr>
                      <a:r>
                        <a:rPr lang="en-US" sz="1400">
                          <a:effectLst/>
                        </a:rPr>
                        <a:t>Not Available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100% Hospitals obtain 75% and above on the food service quality assessments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4519472"/>
                  </a:ext>
                </a:extLst>
              </a:tr>
              <a:tr h="370840">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dirty="0">
                          <a:effectLst/>
                        </a:rPr>
                        <a:t>Percentage of traditional health practitioners offering high quality services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Draft policy on traditional medicine developed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80% (of 300 000) traditional health practitioners (who are registered) offering high quality services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6453684"/>
                  </a:ext>
                </a:extLst>
              </a:tr>
            </a:tbl>
          </a:graphicData>
        </a:graphic>
      </p:graphicFrame>
    </p:spTree>
    <p:extLst>
      <p:ext uri="{BB962C8B-B14F-4D97-AF65-F5344CB8AC3E}">
        <p14:creationId xmlns:p14="http://schemas.microsoft.com/office/powerpoint/2010/main" val="3246295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p:cNvSpPr>
            <a:spLocks noChangeArrowheads="1"/>
          </p:cNvSpPr>
          <p:nvPr/>
        </p:nvSpPr>
        <p:spPr bwMode="auto">
          <a:xfrm>
            <a:off x="2449512" y="1525318"/>
            <a:ext cx="98993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itle 1"/>
          <p:cNvSpPr>
            <a:spLocks noGrp="1"/>
          </p:cNvSpPr>
          <p:nvPr>
            <p:ph type="title"/>
          </p:nvPr>
        </p:nvSpPr>
        <p:spPr>
          <a:xfrm>
            <a:off x="107504" y="16959"/>
            <a:ext cx="7092280" cy="543595"/>
          </a:xfrm>
        </p:spPr>
        <p:txBody>
          <a:bodyPr/>
          <a:lstStyle/>
          <a:p>
            <a:r>
              <a:rPr lang="en-US" dirty="0"/>
              <a:t>Impact Statement B: </a:t>
            </a:r>
            <a:br>
              <a:rPr lang="en-US" dirty="0"/>
            </a:br>
            <a:r>
              <a:rPr lang="en-US" dirty="0"/>
              <a:t>UHC Progressively achieved </a:t>
            </a:r>
            <a:r>
              <a:rPr lang="en-US" dirty="0" err="1"/>
              <a:t>cont</a:t>
            </a:r>
            <a:r>
              <a:rPr lang="en-US" dirty="0"/>
              <a: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85481850"/>
              </p:ext>
            </p:extLst>
          </p:nvPr>
        </p:nvGraphicFramePr>
        <p:xfrm>
          <a:off x="0" y="1057274"/>
          <a:ext cx="9144000" cy="4793934"/>
        </p:xfrm>
        <a:graphic>
          <a:graphicData uri="http://schemas.openxmlformats.org/drawingml/2006/table">
            <a:tbl>
              <a:tblPr firstRow="1" bandRow="1">
                <a:tableStyleId>{F5AB1C69-6EDB-4FF4-983F-18BD219EF322}</a:tableStyleId>
              </a:tblPr>
              <a:tblGrid>
                <a:gridCol w="1828800">
                  <a:extLst>
                    <a:ext uri="{9D8B030D-6E8A-4147-A177-3AD203B41FA5}">
                      <a16:colId xmlns:a16="http://schemas.microsoft.com/office/drawing/2014/main" val="864473482"/>
                    </a:ext>
                  </a:extLst>
                </a:gridCol>
                <a:gridCol w="1828800">
                  <a:extLst>
                    <a:ext uri="{9D8B030D-6E8A-4147-A177-3AD203B41FA5}">
                      <a16:colId xmlns:a16="http://schemas.microsoft.com/office/drawing/2014/main" val="3652573500"/>
                    </a:ext>
                  </a:extLst>
                </a:gridCol>
                <a:gridCol w="1828800">
                  <a:extLst>
                    <a:ext uri="{9D8B030D-6E8A-4147-A177-3AD203B41FA5}">
                      <a16:colId xmlns:a16="http://schemas.microsoft.com/office/drawing/2014/main" val="3120399502"/>
                    </a:ext>
                  </a:extLst>
                </a:gridCol>
                <a:gridCol w="1828800">
                  <a:extLst>
                    <a:ext uri="{9D8B030D-6E8A-4147-A177-3AD203B41FA5}">
                      <a16:colId xmlns:a16="http://schemas.microsoft.com/office/drawing/2014/main" val="4130666513"/>
                    </a:ext>
                  </a:extLst>
                </a:gridCol>
                <a:gridCol w="1828800">
                  <a:extLst>
                    <a:ext uri="{9D8B030D-6E8A-4147-A177-3AD203B41FA5}">
                      <a16:colId xmlns:a16="http://schemas.microsoft.com/office/drawing/2014/main" val="1841700832"/>
                    </a:ext>
                  </a:extLst>
                </a:gridCol>
              </a:tblGrid>
              <a:tr h="352437">
                <a:tc>
                  <a:txBody>
                    <a:bodyPr/>
                    <a:lstStyle/>
                    <a:p>
                      <a:pPr marL="0" marR="0" algn="ctr">
                        <a:lnSpc>
                          <a:spcPct val="107000"/>
                        </a:lnSpc>
                        <a:spcBef>
                          <a:spcPts val="0"/>
                        </a:spcBef>
                        <a:spcAft>
                          <a:spcPts val="0"/>
                        </a:spcAft>
                      </a:pPr>
                      <a:r>
                        <a:rPr lang="en-US" sz="1400" dirty="0">
                          <a:effectLst/>
                        </a:rPr>
                        <a:t>MTSF Intervention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Outcome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Outcome Indicator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Baseline</a:t>
                      </a:r>
                    </a:p>
                    <a:p>
                      <a:pPr marL="0" marR="0" algn="ctr">
                        <a:lnSpc>
                          <a:spcPct val="107000"/>
                        </a:lnSpc>
                        <a:spcBef>
                          <a:spcPts val="0"/>
                        </a:spcBef>
                        <a:spcAft>
                          <a:spcPts val="0"/>
                        </a:spcAft>
                      </a:pPr>
                      <a:r>
                        <a:rPr lang="en-US" sz="1400" dirty="0">
                          <a:effectLst/>
                        </a:rPr>
                        <a:t>(2018/19)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Strategic Plan Target 2024/25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9361932"/>
                  </a:ext>
                </a:extLst>
              </a:tr>
              <a:tr h="893046">
                <a:tc rowSpan="4">
                  <a:txBody>
                    <a:bodyPr/>
                    <a:lstStyle/>
                    <a:p>
                      <a:pPr marL="0" marR="0">
                        <a:lnSpc>
                          <a:spcPct val="107000"/>
                        </a:lnSpc>
                        <a:spcBef>
                          <a:spcPts val="0"/>
                        </a:spcBef>
                        <a:spcAft>
                          <a:spcPts val="0"/>
                        </a:spcAft>
                      </a:pPr>
                      <a:r>
                        <a:rPr lang="en-US" sz="1400" dirty="0">
                          <a:effectLst/>
                        </a:rPr>
                        <a:t>Roll-out a quality health improvement </a:t>
                      </a:r>
                      <a:r>
                        <a:rPr lang="en-US" sz="1400" dirty="0" err="1">
                          <a:effectLst/>
                        </a:rPr>
                        <a:t>programme</a:t>
                      </a:r>
                      <a:r>
                        <a:rPr lang="en-US" sz="1400" dirty="0">
                          <a:effectLst/>
                        </a:rPr>
                        <a:t> in public health facilities to ensure that they meet the quality standards required for certification and accreditation for NHI; </a:t>
                      </a:r>
                    </a:p>
                    <a:p>
                      <a:pPr marL="0" marR="0">
                        <a:lnSpc>
                          <a:spcPct val="107000"/>
                        </a:lnSpc>
                        <a:spcBef>
                          <a:spcPts val="0"/>
                        </a:spcBef>
                        <a:spcAft>
                          <a:spcPts val="0"/>
                        </a:spcAft>
                      </a:pPr>
                      <a:r>
                        <a:rPr lang="en-US" sz="1400" dirty="0">
                          <a:effectLst/>
                        </a:rPr>
                        <a:t> </a:t>
                      </a:r>
                    </a:p>
                    <a:p>
                      <a:pPr marL="0" marR="0">
                        <a:lnSpc>
                          <a:spcPct val="107000"/>
                        </a:lnSpc>
                        <a:spcBef>
                          <a:spcPts val="0"/>
                        </a:spcBef>
                        <a:spcAft>
                          <a:spcPts val="0"/>
                        </a:spcAft>
                      </a:pPr>
                      <a:r>
                        <a:rPr lang="en-US" sz="1400" dirty="0">
                          <a:effectLst/>
                        </a:rPr>
                        <a:t> </a:t>
                      </a:r>
                    </a:p>
                    <a:p>
                      <a:pPr marL="0" marR="0">
                        <a:lnSpc>
                          <a:spcPct val="107000"/>
                        </a:lnSpc>
                        <a:spcBef>
                          <a:spcPts val="0"/>
                        </a:spcBef>
                        <a:spcAft>
                          <a:spcPts val="0"/>
                        </a:spcAft>
                      </a:pPr>
                      <a:r>
                        <a:rPr lang="en-US" sz="1400" dirty="0">
                          <a:effectLst/>
                        </a:rPr>
                        <a:t> </a:t>
                      </a:r>
                    </a:p>
                    <a:p>
                      <a:pPr marL="0" marR="0">
                        <a:lnSpc>
                          <a:spcPct val="107000"/>
                        </a:lnSpc>
                        <a:spcBef>
                          <a:spcPts val="0"/>
                        </a:spcBef>
                        <a:spcAft>
                          <a:spcPts val="0"/>
                        </a:spcAft>
                      </a:pPr>
                      <a:r>
                        <a:rPr lang="en-US" sz="1400" dirty="0">
                          <a:effectLst/>
                        </a:rPr>
                        <a:t>Improved quality of primary healthcare services through expansion of the Ideal Clinic </a:t>
                      </a:r>
                      <a:r>
                        <a:rPr lang="en-US" sz="1400" dirty="0" err="1">
                          <a:effectLst/>
                        </a:rPr>
                        <a:t>Programme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4">
                  <a:txBody>
                    <a:bodyPr/>
                    <a:lstStyle/>
                    <a:p>
                      <a:pPr marL="0" marR="0">
                        <a:lnSpc>
                          <a:spcPct val="107000"/>
                        </a:lnSpc>
                        <a:spcBef>
                          <a:spcPts val="0"/>
                        </a:spcBef>
                        <a:spcAft>
                          <a:spcPts val="0"/>
                        </a:spcAft>
                      </a:pPr>
                      <a:r>
                        <a:rPr lang="en-US" sz="1400" kern="1200" dirty="0">
                          <a:effectLst/>
                        </a:rPr>
                        <a:t>Quality and safety of  care improved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Percentage of people requiring preventive chemotherapy  for schistosomiasis reduced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80%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96434108"/>
                  </a:ext>
                </a:extLst>
              </a:tr>
              <a:tr h="893046">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dirty="0">
                          <a:effectLst/>
                        </a:rPr>
                        <a:t>Number of ports of entry where health services comply with international health regulations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15 Ports of entries compliant with international health regulations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All 44 Ports of entries compliant with international health regulations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49119193"/>
                  </a:ext>
                </a:extLst>
              </a:tr>
              <a:tr h="712843">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a:effectLst/>
                        </a:rPr>
                        <a:t>Number of provinces compliant with Emergency Medical Services Regulations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Baselines to be determined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All 9 provinces compliant with Emergency Medical Services Regulations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20822940"/>
                  </a:ext>
                </a:extLst>
              </a:tr>
              <a:tr h="893046">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a:effectLst/>
                        </a:rPr>
                        <a:t>Percentage of blood alcohol tests completed within normative period of 90 days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80% of blood alcohol tests completed within normative period of 90 days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98% of blood alcohol tests completed within normative period of 90 days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9431181"/>
                  </a:ext>
                </a:extLst>
              </a:tr>
            </a:tbl>
          </a:graphicData>
        </a:graphic>
      </p:graphicFrame>
    </p:spTree>
    <p:extLst>
      <p:ext uri="{BB962C8B-B14F-4D97-AF65-F5344CB8AC3E}">
        <p14:creationId xmlns:p14="http://schemas.microsoft.com/office/powerpoint/2010/main" val="973985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p:cNvSpPr>
            <a:spLocks noChangeArrowheads="1"/>
          </p:cNvSpPr>
          <p:nvPr/>
        </p:nvSpPr>
        <p:spPr bwMode="auto">
          <a:xfrm>
            <a:off x="2449512" y="1525318"/>
            <a:ext cx="98993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itle 1"/>
          <p:cNvSpPr>
            <a:spLocks noGrp="1"/>
          </p:cNvSpPr>
          <p:nvPr>
            <p:ph type="title"/>
          </p:nvPr>
        </p:nvSpPr>
        <p:spPr>
          <a:xfrm>
            <a:off x="683568" y="0"/>
            <a:ext cx="6463630" cy="543595"/>
          </a:xfrm>
        </p:spPr>
        <p:txBody>
          <a:bodyPr/>
          <a:lstStyle/>
          <a:p>
            <a:r>
              <a:rPr lang="en-US" dirty="0"/>
              <a:t>Impact Statement B: </a:t>
            </a:r>
            <a:br>
              <a:rPr lang="en-US" dirty="0"/>
            </a:br>
            <a:r>
              <a:rPr lang="en-US" dirty="0"/>
              <a:t>UHC Progressively achieved </a:t>
            </a:r>
            <a:r>
              <a:rPr lang="en-US" dirty="0" err="1"/>
              <a:t>cont</a:t>
            </a:r>
            <a:r>
              <a:rPr lang="en-US" dirty="0"/>
              <a: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79428449"/>
              </p:ext>
            </p:extLst>
          </p:nvPr>
        </p:nvGraphicFramePr>
        <p:xfrm>
          <a:off x="2" y="1124744"/>
          <a:ext cx="9144000" cy="4239578"/>
        </p:xfrm>
        <a:graphic>
          <a:graphicData uri="http://schemas.openxmlformats.org/drawingml/2006/table">
            <a:tbl>
              <a:tblPr firstRow="1" bandRow="1">
                <a:tableStyleId>{F5AB1C69-6EDB-4FF4-983F-18BD219EF322}</a:tableStyleId>
              </a:tblPr>
              <a:tblGrid>
                <a:gridCol w="1828800">
                  <a:extLst>
                    <a:ext uri="{9D8B030D-6E8A-4147-A177-3AD203B41FA5}">
                      <a16:colId xmlns:a16="http://schemas.microsoft.com/office/drawing/2014/main" val="864473482"/>
                    </a:ext>
                  </a:extLst>
                </a:gridCol>
                <a:gridCol w="1828800">
                  <a:extLst>
                    <a:ext uri="{9D8B030D-6E8A-4147-A177-3AD203B41FA5}">
                      <a16:colId xmlns:a16="http://schemas.microsoft.com/office/drawing/2014/main" val="3652573500"/>
                    </a:ext>
                  </a:extLst>
                </a:gridCol>
                <a:gridCol w="1828800">
                  <a:extLst>
                    <a:ext uri="{9D8B030D-6E8A-4147-A177-3AD203B41FA5}">
                      <a16:colId xmlns:a16="http://schemas.microsoft.com/office/drawing/2014/main" val="3120399502"/>
                    </a:ext>
                  </a:extLst>
                </a:gridCol>
                <a:gridCol w="1828800">
                  <a:extLst>
                    <a:ext uri="{9D8B030D-6E8A-4147-A177-3AD203B41FA5}">
                      <a16:colId xmlns:a16="http://schemas.microsoft.com/office/drawing/2014/main" val="4130666513"/>
                    </a:ext>
                  </a:extLst>
                </a:gridCol>
                <a:gridCol w="1828800">
                  <a:extLst>
                    <a:ext uri="{9D8B030D-6E8A-4147-A177-3AD203B41FA5}">
                      <a16:colId xmlns:a16="http://schemas.microsoft.com/office/drawing/2014/main" val="1841700832"/>
                    </a:ext>
                  </a:extLst>
                </a:gridCol>
              </a:tblGrid>
              <a:tr h="351641">
                <a:tc>
                  <a:txBody>
                    <a:bodyPr/>
                    <a:lstStyle/>
                    <a:p>
                      <a:pPr marL="0" marR="0" algn="ctr">
                        <a:lnSpc>
                          <a:spcPct val="107000"/>
                        </a:lnSpc>
                        <a:spcBef>
                          <a:spcPts val="0"/>
                        </a:spcBef>
                        <a:spcAft>
                          <a:spcPts val="0"/>
                        </a:spcAft>
                      </a:pPr>
                      <a:r>
                        <a:rPr lang="en-US" sz="1100" dirty="0">
                          <a:effectLst/>
                        </a:rPr>
                        <a:t>MTSF Intervention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Outcome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Outcome Indicator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Baseline</a:t>
                      </a:r>
                    </a:p>
                    <a:p>
                      <a:pPr marL="0" marR="0" algn="ctr">
                        <a:lnSpc>
                          <a:spcPct val="107000"/>
                        </a:lnSpc>
                        <a:spcBef>
                          <a:spcPts val="0"/>
                        </a:spcBef>
                        <a:spcAft>
                          <a:spcPts val="0"/>
                        </a:spcAft>
                      </a:pPr>
                      <a:r>
                        <a:rPr lang="en-US" sz="1100" dirty="0">
                          <a:effectLst/>
                        </a:rPr>
                        <a:t>(2018/19)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Strategic Plan Target 2024/25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9361932"/>
                  </a:ext>
                </a:extLst>
              </a:tr>
              <a:tr h="370840">
                <a:tc>
                  <a:txBody>
                    <a:bodyPr/>
                    <a:lstStyle/>
                    <a:p>
                      <a:pPr marL="0" marR="0">
                        <a:lnSpc>
                          <a:spcPct val="107000"/>
                        </a:lnSpc>
                        <a:spcBef>
                          <a:spcPts val="0"/>
                        </a:spcBef>
                        <a:spcAft>
                          <a:spcPts val="0"/>
                        </a:spcAft>
                      </a:pPr>
                      <a:r>
                        <a:rPr lang="en-US" sz="1400" dirty="0">
                          <a:effectLst/>
                        </a:rPr>
                        <a:t>Establish provincial nursing colleges with satellite campuses in all 9 provinces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nSpc>
                          <a:spcPct val="107000"/>
                        </a:lnSpc>
                        <a:spcBef>
                          <a:spcPts val="0"/>
                        </a:spcBef>
                        <a:spcAft>
                          <a:spcPts val="0"/>
                        </a:spcAft>
                      </a:pPr>
                      <a:r>
                        <a:rPr lang="en-US" sz="1400" kern="1200" dirty="0">
                          <a:effectLst/>
                        </a:rPr>
                        <a:t>Staff equitably distributed and have right skills and attitudes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Number of public Nursing colleges accredited and registered to offer quality basic and specialist nursing </a:t>
                      </a:r>
                      <a:r>
                        <a:rPr lang="en-US" sz="1400" dirty="0" err="1">
                          <a:effectLst/>
                        </a:rPr>
                        <a:t>programmes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7 public Nursing colleges accredited and registered to offer basic nursing programmes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9 public Nursing colleges accredited and registered to offer quality basic and specialist nursing programmes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96434108"/>
                  </a:ext>
                </a:extLst>
              </a:tr>
              <a:tr h="370840">
                <a:tc>
                  <a:txBody>
                    <a:bodyPr/>
                    <a:lstStyle/>
                    <a:p>
                      <a:pPr marL="0" marR="0">
                        <a:lnSpc>
                          <a:spcPct val="107000"/>
                        </a:lnSpc>
                        <a:spcBef>
                          <a:spcPts val="0"/>
                        </a:spcBef>
                        <a:spcAft>
                          <a:spcPts val="0"/>
                        </a:spcAft>
                      </a:pPr>
                      <a:r>
                        <a:rPr lang="en-US" sz="1400" dirty="0">
                          <a:effectLst/>
                        </a:rPr>
                        <a:t>Develop and implement a comprehensive HRH strategy 2030 and a HRH plan 2020/21-2024/25 to address the human resources requirements, including filling critical vacant posts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nSpc>
                          <a:spcPct val="107000"/>
                        </a:lnSpc>
                        <a:spcBef>
                          <a:spcPts val="0"/>
                        </a:spcBef>
                        <a:spcAft>
                          <a:spcPts val="0"/>
                        </a:spcAft>
                      </a:pPr>
                      <a:r>
                        <a:rPr lang="en-US" sz="1400" dirty="0">
                          <a:effectLst/>
                        </a:rPr>
                        <a:t>HRH Plan for 2020/21 – 2024/25  implemented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Draft HRH Plan for 2020/21 – 2024/25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HRH Plan for 2020/21 – 2024/25 implemented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9119193"/>
                  </a:ext>
                </a:extLst>
              </a:tr>
            </a:tbl>
          </a:graphicData>
        </a:graphic>
      </p:graphicFrame>
    </p:spTree>
    <p:extLst>
      <p:ext uri="{BB962C8B-B14F-4D97-AF65-F5344CB8AC3E}">
        <p14:creationId xmlns:p14="http://schemas.microsoft.com/office/powerpoint/2010/main" val="2566568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p:cNvSpPr>
            <a:spLocks noChangeArrowheads="1"/>
          </p:cNvSpPr>
          <p:nvPr/>
        </p:nvSpPr>
        <p:spPr bwMode="auto">
          <a:xfrm>
            <a:off x="2449512" y="1525318"/>
            <a:ext cx="98993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itle 1"/>
          <p:cNvSpPr>
            <a:spLocks noGrp="1"/>
          </p:cNvSpPr>
          <p:nvPr>
            <p:ph type="title"/>
          </p:nvPr>
        </p:nvSpPr>
        <p:spPr>
          <a:xfrm>
            <a:off x="683568" y="0"/>
            <a:ext cx="6463630" cy="543595"/>
          </a:xfrm>
        </p:spPr>
        <p:txBody>
          <a:bodyPr/>
          <a:lstStyle/>
          <a:p>
            <a:r>
              <a:rPr lang="en-US" dirty="0"/>
              <a:t>Impact Statement B: </a:t>
            </a:r>
            <a:br>
              <a:rPr lang="en-US" dirty="0"/>
            </a:br>
            <a:r>
              <a:rPr lang="en-US" dirty="0"/>
              <a:t>UHC Progressively achieved </a:t>
            </a:r>
            <a:r>
              <a:rPr lang="en-US" dirty="0" err="1"/>
              <a:t>cont</a:t>
            </a:r>
            <a:r>
              <a:rPr lang="en-US" dirty="0"/>
              <a: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09343483"/>
              </p:ext>
            </p:extLst>
          </p:nvPr>
        </p:nvGraphicFramePr>
        <p:xfrm>
          <a:off x="2" y="1124744"/>
          <a:ext cx="9144000" cy="4272598"/>
        </p:xfrm>
        <a:graphic>
          <a:graphicData uri="http://schemas.openxmlformats.org/drawingml/2006/table">
            <a:tbl>
              <a:tblPr firstRow="1" bandRow="1">
                <a:tableStyleId>{F5AB1C69-6EDB-4FF4-983F-18BD219EF322}</a:tableStyleId>
              </a:tblPr>
              <a:tblGrid>
                <a:gridCol w="1828800">
                  <a:extLst>
                    <a:ext uri="{9D8B030D-6E8A-4147-A177-3AD203B41FA5}">
                      <a16:colId xmlns:a16="http://schemas.microsoft.com/office/drawing/2014/main" val="864473482"/>
                    </a:ext>
                  </a:extLst>
                </a:gridCol>
                <a:gridCol w="1828800">
                  <a:extLst>
                    <a:ext uri="{9D8B030D-6E8A-4147-A177-3AD203B41FA5}">
                      <a16:colId xmlns:a16="http://schemas.microsoft.com/office/drawing/2014/main" val="3652573500"/>
                    </a:ext>
                  </a:extLst>
                </a:gridCol>
                <a:gridCol w="1828800">
                  <a:extLst>
                    <a:ext uri="{9D8B030D-6E8A-4147-A177-3AD203B41FA5}">
                      <a16:colId xmlns:a16="http://schemas.microsoft.com/office/drawing/2014/main" val="3120399502"/>
                    </a:ext>
                  </a:extLst>
                </a:gridCol>
                <a:gridCol w="1828800">
                  <a:extLst>
                    <a:ext uri="{9D8B030D-6E8A-4147-A177-3AD203B41FA5}">
                      <a16:colId xmlns:a16="http://schemas.microsoft.com/office/drawing/2014/main" val="4130666513"/>
                    </a:ext>
                  </a:extLst>
                </a:gridCol>
                <a:gridCol w="1828800">
                  <a:extLst>
                    <a:ext uri="{9D8B030D-6E8A-4147-A177-3AD203B41FA5}">
                      <a16:colId xmlns:a16="http://schemas.microsoft.com/office/drawing/2014/main" val="1841700832"/>
                    </a:ext>
                  </a:extLst>
                </a:gridCol>
              </a:tblGrid>
              <a:tr h="351641">
                <a:tc>
                  <a:txBody>
                    <a:bodyPr/>
                    <a:lstStyle/>
                    <a:p>
                      <a:pPr marL="0" marR="0" algn="ctr">
                        <a:lnSpc>
                          <a:spcPct val="107000"/>
                        </a:lnSpc>
                        <a:spcBef>
                          <a:spcPts val="0"/>
                        </a:spcBef>
                        <a:spcAft>
                          <a:spcPts val="0"/>
                        </a:spcAft>
                      </a:pPr>
                      <a:r>
                        <a:rPr lang="en-US" sz="1100" dirty="0">
                          <a:effectLst/>
                        </a:rPr>
                        <a:t>MTSF Intervention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Outcome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Outcome Indicator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Baseline</a:t>
                      </a:r>
                    </a:p>
                    <a:p>
                      <a:pPr marL="0" marR="0" algn="ctr">
                        <a:lnSpc>
                          <a:spcPct val="107000"/>
                        </a:lnSpc>
                        <a:spcBef>
                          <a:spcPts val="0"/>
                        </a:spcBef>
                        <a:spcAft>
                          <a:spcPts val="0"/>
                        </a:spcAft>
                      </a:pPr>
                      <a:r>
                        <a:rPr lang="en-US" sz="1100" dirty="0">
                          <a:effectLst/>
                        </a:rPr>
                        <a:t>(2018/19)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Strategic Plan Target 2024/25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9361932"/>
                  </a:ext>
                </a:extLst>
              </a:tr>
              <a:tr h="370840">
                <a:tc rowSpan="3">
                  <a:txBody>
                    <a:bodyPr/>
                    <a:lstStyle/>
                    <a:p>
                      <a:pPr marL="0" marR="0">
                        <a:lnSpc>
                          <a:spcPct val="107000"/>
                        </a:lnSpc>
                        <a:spcBef>
                          <a:spcPts val="0"/>
                        </a:spcBef>
                        <a:spcAft>
                          <a:spcPts val="0"/>
                        </a:spcAft>
                      </a:pPr>
                      <a:r>
                        <a:rPr lang="en-US" sz="1600" dirty="0">
                          <a:effectLst/>
                        </a:rPr>
                        <a:t>Expand the primary healthcare system by integrating community health workers into the public health system.</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marL="0" marR="0">
                        <a:lnSpc>
                          <a:spcPct val="107000"/>
                        </a:lnSpc>
                        <a:spcBef>
                          <a:spcPts val="0"/>
                        </a:spcBef>
                        <a:spcAft>
                          <a:spcPts val="0"/>
                        </a:spcAft>
                      </a:pPr>
                      <a:r>
                        <a:rPr lang="en-US" sz="1600" dirty="0">
                          <a:effectLst/>
                        </a:rPr>
                        <a:t>Community participation promoted to ensure health system responsiveness and effective management of their health needs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Percentage of patients satisfied (positive experience) with their Experience of Care in public health facilities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76% patients satisfied (positive experience) with their Experience of Care in public health facilities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85% of patients satisfied (positive experience) with their Experience of Care in public health facilities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0822940"/>
                  </a:ext>
                </a:extLst>
              </a:tr>
              <a:tr h="370840">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600">
                          <a:effectLst/>
                        </a:rPr>
                        <a:t>Percentage of PHC facilities with functional Clinic Committees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rPr>
                        <a:t>Baselines not available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rPr>
                        <a:t>100% of PHC facilities with functional Clinic Committees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9431181"/>
                  </a:ext>
                </a:extLst>
              </a:tr>
              <a:tr h="370840">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600">
                          <a:effectLst/>
                        </a:rPr>
                        <a:t>Percentage of Hospitals with functional Hospital Boards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a:effectLst/>
                        </a:rPr>
                        <a:t>Baselines not available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rPr>
                        <a:t>100% of all Hospitals with functional Hospital Boards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40865548"/>
                  </a:ext>
                </a:extLst>
              </a:tr>
            </a:tbl>
          </a:graphicData>
        </a:graphic>
      </p:graphicFrame>
    </p:spTree>
    <p:extLst>
      <p:ext uri="{BB962C8B-B14F-4D97-AF65-F5344CB8AC3E}">
        <p14:creationId xmlns:p14="http://schemas.microsoft.com/office/powerpoint/2010/main" val="4137975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p:cNvSpPr>
            <a:spLocks noChangeArrowheads="1"/>
          </p:cNvSpPr>
          <p:nvPr/>
        </p:nvSpPr>
        <p:spPr bwMode="auto">
          <a:xfrm>
            <a:off x="2449512" y="1525318"/>
            <a:ext cx="98993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itle 1"/>
          <p:cNvSpPr>
            <a:spLocks noGrp="1"/>
          </p:cNvSpPr>
          <p:nvPr>
            <p:ph type="title"/>
          </p:nvPr>
        </p:nvSpPr>
        <p:spPr>
          <a:xfrm>
            <a:off x="611560" y="109065"/>
            <a:ext cx="6463630" cy="543595"/>
          </a:xfrm>
        </p:spPr>
        <p:txBody>
          <a:bodyPr/>
          <a:lstStyle/>
          <a:p>
            <a:r>
              <a:rPr lang="en-US" dirty="0"/>
              <a:t>Impact Statement B: </a:t>
            </a:r>
            <a:br>
              <a:rPr lang="en-US" dirty="0"/>
            </a:br>
            <a:r>
              <a:rPr lang="en-US" dirty="0"/>
              <a:t>UHC Progressively achieved </a:t>
            </a:r>
            <a:r>
              <a:rPr lang="en-US" dirty="0" err="1"/>
              <a:t>cont</a:t>
            </a:r>
            <a:r>
              <a:rPr lang="en-US" dirty="0"/>
              <a: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53258859"/>
              </p:ext>
            </p:extLst>
          </p:nvPr>
        </p:nvGraphicFramePr>
        <p:xfrm>
          <a:off x="-1" y="1124744"/>
          <a:ext cx="9144000" cy="3652521"/>
        </p:xfrm>
        <a:graphic>
          <a:graphicData uri="http://schemas.openxmlformats.org/drawingml/2006/table">
            <a:tbl>
              <a:tblPr firstRow="1" bandRow="1">
                <a:tableStyleId>{F5AB1C69-6EDB-4FF4-983F-18BD219EF322}</a:tableStyleId>
              </a:tblPr>
              <a:tblGrid>
                <a:gridCol w="1828800">
                  <a:extLst>
                    <a:ext uri="{9D8B030D-6E8A-4147-A177-3AD203B41FA5}">
                      <a16:colId xmlns:a16="http://schemas.microsoft.com/office/drawing/2014/main" val="864473482"/>
                    </a:ext>
                  </a:extLst>
                </a:gridCol>
                <a:gridCol w="1828800">
                  <a:extLst>
                    <a:ext uri="{9D8B030D-6E8A-4147-A177-3AD203B41FA5}">
                      <a16:colId xmlns:a16="http://schemas.microsoft.com/office/drawing/2014/main" val="3652573500"/>
                    </a:ext>
                  </a:extLst>
                </a:gridCol>
                <a:gridCol w="1828800">
                  <a:extLst>
                    <a:ext uri="{9D8B030D-6E8A-4147-A177-3AD203B41FA5}">
                      <a16:colId xmlns:a16="http://schemas.microsoft.com/office/drawing/2014/main" val="3120399502"/>
                    </a:ext>
                  </a:extLst>
                </a:gridCol>
                <a:gridCol w="1828800">
                  <a:extLst>
                    <a:ext uri="{9D8B030D-6E8A-4147-A177-3AD203B41FA5}">
                      <a16:colId xmlns:a16="http://schemas.microsoft.com/office/drawing/2014/main" val="4130666513"/>
                    </a:ext>
                  </a:extLst>
                </a:gridCol>
                <a:gridCol w="1828800">
                  <a:extLst>
                    <a:ext uri="{9D8B030D-6E8A-4147-A177-3AD203B41FA5}">
                      <a16:colId xmlns:a16="http://schemas.microsoft.com/office/drawing/2014/main" val="1841700832"/>
                    </a:ext>
                  </a:extLst>
                </a:gridCol>
              </a:tblGrid>
              <a:tr h="351641">
                <a:tc>
                  <a:txBody>
                    <a:bodyPr/>
                    <a:lstStyle/>
                    <a:p>
                      <a:pPr marL="0" marR="0" algn="ctr">
                        <a:lnSpc>
                          <a:spcPct val="107000"/>
                        </a:lnSpc>
                        <a:spcBef>
                          <a:spcPts val="0"/>
                        </a:spcBef>
                        <a:spcAft>
                          <a:spcPts val="0"/>
                        </a:spcAft>
                      </a:pPr>
                      <a:r>
                        <a:rPr lang="en-US" sz="1400" dirty="0">
                          <a:effectLst/>
                        </a:rPr>
                        <a:t>MTSF Intervention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Outcome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Outcome Indicator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Baseline</a:t>
                      </a:r>
                    </a:p>
                    <a:p>
                      <a:pPr marL="0" marR="0" algn="ctr">
                        <a:lnSpc>
                          <a:spcPct val="107000"/>
                        </a:lnSpc>
                        <a:spcBef>
                          <a:spcPts val="0"/>
                        </a:spcBef>
                        <a:spcAft>
                          <a:spcPts val="0"/>
                        </a:spcAft>
                      </a:pPr>
                      <a:r>
                        <a:rPr lang="en-US" sz="1400" dirty="0">
                          <a:effectLst/>
                        </a:rPr>
                        <a:t>(2018/19)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Strategic Plan Target 2024/25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9361932"/>
                  </a:ext>
                </a:extLst>
              </a:tr>
              <a:tr h="370840">
                <a:tc>
                  <a:txBody>
                    <a:bodyPr/>
                    <a:lstStyle/>
                    <a:p>
                      <a:pPr marL="0" marR="0">
                        <a:lnSpc>
                          <a:spcPct val="107000"/>
                        </a:lnSpc>
                        <a:spcBef>
                          <a:spcPts val="0"/>
                        </a:spcBef>
                        <a:spcAft>
                          <a:spcPts val="0"/>
                        </a:spcAft>
                      </a:pPr>
                      <a:r>
                        <a:rPr lang="en-US" sz="1400" dirty="0">
                          <a:effectLst/>
                        </a:rPr>
                        <a:t>Expand the primary healthcare system by integrating community health workers into the public health system.</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Community participation promoted to ensure health system responsiveness and effective management of their health needs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Percentage of households with low Socio Economic status visited by CHWs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Baselines not available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100% of households with low Socio Economic status visited by CHWs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96434108"/>
                  </a:ext>
                </a:extLst>
              </a:tr>
              <a:tr h="370840">
                <a:tc>
                  <a:txBody>
                    <a:bodyPr/>
                    <a:lstStyle/>
                    <a:p>
                      <a:pPr marL="0" marR="0">
                        <a:lnSpc>
                          <a:spcPct val="107000"/>
                        </a:lnSpc>
                        <a:spcBef>
                          <a:spcPts val="0"/>
                        </a:spcBef>
                        <a:spcAft>
                          <a:spcPts val="0"/>
                        </a:spcAft>
                      </a:pPr>
                      <a:r>
                        <a:rPr lang="en-US" sz="1400" dirty="0">
                          <a:effectLst/>
                        </a:rPr>
                        <a:t>Not Applicable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Environmental Health strengthened by contributing to improved quality of water, sanitation, waste management and food services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Number of metropolitan and district municipalities compliant with environmental norms and standards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20 metropolitan and district municipalities compliant with environmental norms and standards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52 metropolitan and district municipalities compliant with environmental norms and standards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5505108"/>
                  </a:ext>
                </a:extLst>
              </a:tr>
            </a:tbl>
          </a:graphicData>
        </a:graphic>
      </p:graphicFrame>
    </p:spTree>
    <p:extLst>
      <p:ext uri="{BB962C8B-B14F-4D97-AF65-F5344CB8AC3E}">
        <p14:creationId xmlns:p14="http://schemas.microsoft.com/office/powerpoint/2010/main" val="1536991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DB0FD-0DCE-4D6A-BD25-430BB7C5B9BD}"/>
              </a:ext>
            </a:extLst>
          </p:cNvPr>
          <p:cNvSpPr>
            <a:spLocks noGrp="1"/>
          </p:cNvSpPr>
          <p:nvPr>
            <p:ph type="title"/>
          </p:nvPr>
        </p:nvSpPr>
        <p:spPr>
          <a:xfrm>
            <a:off x="611560" y="116632"/>
            <a:ext cx="6463630" cy="543595"/>
          </a:xfrm>
        </p:spPr>
        <p:txBody>
          <a:bodyPr/>
          <a:lstStyle/>
          <a:p>
            <a:r>
              <a:rPr lang="en-ZA" dirty="0"/>
              <a:t>Basis and Context of the National DoH Strategic Plan and APP</a:t>
            </a:r>
          </a:p>
        </p:txBody>
      </p:sp>
      <p:sp>
        <p:nvSpPr>
          <p:cNvPr id="3" name="Content Placeholder 2">
            <a:extLst>
              <a:ext uri="{FF2B5EF4-FFF2-40B4-BE49-F238E27FC236}">
                <a16:creationId xmlns:a16="http://schemas.microsoft.com/office/drawing/2014/main" id="{18D338FA-D443-4D87-ADA4-8C453895E840}"/>
              </a:ext>
            </a:extLst>
          </p:cNvPr>
          <p:cNvSpPr>
            <a:spLocks noGrp="1"/>
          </p:cNvSpPr>
          <p:nvPr>
            <p:ph idx="1"/>
          </p:nvPr>
        </p:nvSpPr>
        <p:spPr>
          <a:xfrm>
            <a:off x="179512" y="1052736"/>
            <a:ext cx="8856984" cy="4608512"/>
          </a:xfrm>
        </p:spPr>
        <p:txBody>
          <a:bodyPr/>
          <a:lstStyle/>
          <a:p>
            <a:pPr marL="358775" indent="-358775">
              <a:buFont typeface="Wingdings" panose="05000000000000000000" pitchFamily="2" charset="2"/>
              <a:buChar char="ü"/>
            </a:pPr>
            <a:r>
              <a:rPr lang="en-US" sz="2000" b="1" dirty="0"/>
              <a:t>National DoH Strategic Plan 2020/21 -2024/25 and Annual Performance Plan 2020/21:</a:t>
            </a:r>
          </a:p>
          <a:p>
            <a:pPr marL="815975" lvl="1" indent="-358775">
              <a:buFont typeface="Arial" panose="020B0604020202020204" pitchFamily="34" charset="0"/>
              <a:buChar char="•"/>
            </a:pPr>
            <a:r>
              <a:rPr lang="en-US" sz="1600" b="1" dirty="0"/>
              <a:t>Founded on government’s 2030 vision </a:t>
            </a:r>
            <a:r>
              <a:rPr lang="en-US" sz="1600" dirty="0"/>
              <a:t>outlined in the National Development Plan 2030, and Sustainable Development Goals.</a:t>
            </a:r>
          </a:p>
          <a:p>
            <a:pPr marL="815975" lvl="1" indent="-358775">
              <a:buFont typeface="Arial" panose="020B0604020202020204" pitchFamily="34" charset="0"/>
              <a:buChar char="•"/>
            </a:pPr>
            <a:r>
              <a:rPr lang="en-US" sz="1600" dirty="0"/>
              <a:t>Derived its </a:t>
            </a:r>
            <a:r>
              <a:rPr lang="en-US" sz="1600" b="1" dirty="0"/>
              <a:t>mandate from MTSF 2019-2024</a:t>
            </a:r>
            <a:r>
              <a:rPr lang="en-US" sz="1600" dirty="0"/>
              <a:t>;</a:t>
            </a:r>
          </a:p>
          <a:p>
            <a:pPr marL="815975" lvl="1" indent="-358775">
              <a:buFont typeface="Arial" panose="020B0604020202020204" pitchFamily="34" charset="0"/>
              <a:buChar char="•"/>
            </a:pPr>
            <a:r>
              <a:rPr lang="en-US" sz="1600" b="1" dirty="0"/>
              <a:t>Recognizes the NHI policy </a:t>
            </a:r>
            <a:r>
              <a:rPr lang="en-US" sz="1600" dirty="0"/>
              <a:t>directive of government, noting </a:t>
            </a:r>
            <a:r>
              <a:rPr lang="en-US" sz="1600" b="1" dirty="0"/>
              <a:t>the consultations on the NHI Bill</a:t>
            </a:r>
            <a:r>
              <a:rPr lang="en-US" sz="1600" dirty="0"/>
              <a:t> led by Parliament ;</a:t>
            </a:r>
          </a:p>
          <a:p>
            <a:pPr marL="815975" lvl="1" indent="-358775">
              <a:buFont typeface="Arial" panose="020B0604020202020204" pitchFamily="34" charset="0"/>
              <a:buChar char="•"/>
            </a:pPr>
            <a:r>
              <a:rPr lang="en-US" sz="1600" dirty="0"/>
              <a:t>Responds to key diagnostics provided by </a:t>
            </a:r>
            <a:r>
              <a:rPr lang="en-US" sz="1600" b="1" dirty="0"/>
              <a:t>Presidential health summit compact</a:t>
            </a:r>
            <a:r>
              <a:rPr lang="en-US" sz="1600" dirty="0"/>
              <a:t>; recommendations from the </a:t>
            </a:r>
            <a:r>
              <a:rPr lang="en-US" sz="1600" b="1" dirty="0"/>
              <a:t>Lancet quality commission</a:t>
            </a:r>
            <a:r>
              <a:rPr lang="en-US" sz="1600" dirty="0"/>
              <a:t>; recommendations by the </a:t>
            </a:r>
            <a:r>
              <a:rPr lang="en-US" sz="1600" b="1" dirty="0"/>
              <a:t>Health Markey Inquiry</a:t>
            </a:r>
            <a:r>
              <a:rPr lang="en-US" sz="1600" dirty="0"/>
              <a:t>; and the </a:t>
            </a:r>
            <a:r>
              <a:rPr lang="en-US" sz="1600" b="1" dirty="0"/>
              <a:t>South African Demographic and Health survey</a:t>
            </a:r>
          </a:p>
          <a:p>
            <a:pPr marL="815975" lvl="1" indent="-358775">
              <a:buFont typeface="Arial" panose="020B0604020202020204" pitchFamily="34" charset="0"/>
              <a:buChar char="•"/>
            </a:pPr>
            <a:r>
              <a:rPr lang="en-US" sz="1600" dirty="0"/>
              <a:t>Rationalized the number of indicators to be monitored </a:t>
            </a:r>
            <a:r>
              <a:rPr lang="en-US" sz="1600" dirty="0" smtClean="0"/>
              <a:t>in the APP 2020/2021 through </a:t>
            </a:r>
            <a:r>
              <a:rPr lang="en-US" sz="1600" dirty="0"/>
              <a:t>the</a:t>
            </a:r>
            <a:r>
              <a:rPr lang="en-US" sz="1600" b="1" dirty="0"/>
              <a:t> National Indicator Data Set (NIDS) </a:t>
            </a:r>
            <a:r>
              <a:rPr lang="en-US" sz="1600" dirty="0"/>
              <a:t>in line with the revised 2020-2024 strategic objectives, and the growing need to reduce data collection </a:t>
            </a:r>
            <a:r>
              <a:rPr lang="en-US" sz="1600" dirty="0" smtClean="0"/>
              <a:t>burden on facilities.</a:t>
            </a:r>
            <a:endParaRPr lang="en-ZA" dirty="0"/>
          </a:p>
        </p:txBody>
      </p:sp>
    </p:spTree>
    <p:extLst>
      <p:ext uri="{BB962C8B-B14F-4D97-AF65-F5344CB8AC3E}">
        <p14:creationId xmlns:p14="http://schemas.microsoft.com/office/powerpoint/2010/main" val="2955858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p:cNvSpPr>
            <a:spLocks noChangeArrowheads="1"/>
          </p:cNvSpPr>
          <p:nvPr/>
        </p:nvSpPr>
        <p:spPr bwMode="auto">
          <a:xfrm>
            <a:off x="2449512" y="1525318"/>
            <a:ext cx="98993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itle 1"/>
          <p:cNvSpPr>
            <a:spLocks noGrp="1"/>
          </p:cNvSpPr>
          <p:nvPr>
            <p:ph type="title"/>
          </p:nvPr>
        </p:nvSpPr>
        <p:spPr>
          <a:xfrm>
            <a:off x="755576" y="0"/>
            <a:ext cx="6463630" cy="543595"/>
          </a:xfrm>
        </p:spPr>
        <p:txBody>
          <a:bodyPr/>
          <a:lstStyle/>
          <a:p>
            <a:r>
              <a:rPr lang="en-US" dirty="0"/>
              <a:t>Impact Statement B: </a:t>
            </a:r>
            <a:br>
              <a:rPr lang="en-US" dirty="0"/>
            </a:br>
            <a:r>
              <a:rPr lang="en-US" dirty="0"/>
              <a:t>UHC Progressively achieved </a:t>
            </a:r>
            <a:r>
              <a:rPr lang="en-US" dirty="0" err="1"/>
              <a:t>cont</a:t>
            </a:r>
            <a:r>
              <a:rPr lang="en-US" dirty="0"/>
              <a: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00659189"/>
              </p:ext>
            </p:extLst>
          </p:nvPr>
        </p:nvGraphicFramePr>
        <p:xfrm>
          <a:off x="0" y="1052737"/>
          <a:ext cx="9144000" cy="4858792"/>
        </p:xfrm>
        <a:graphic>
          <a:graphicData uri="http://schemas.openxmlformats.org/drawingml/2006/table">
            <a:tbl>
              <a:tblPr firstRow="1" bandRow="1">
                <a:tableStyleId>{F5AB1C69-6EDB-4FF4-983F-18BD219EF322}</a:tableStyleId>
              </a:tblPr>
              <a:tblGrid>
                <a:gridCol w="1964827">
                  <a:extLst>
                    <a:ext uri="{9D8B030D-6E8A-4147-A177-3AD203B41FA5}">
                      <a16:colId xmlns:a16="http://schemas.microsoft.com/office/drawing/2014/main" val="864473482"/>
                    </a:ext>
                  </a:extLst>
                </a:gridCol>
                <a:gridCol w="1692773">
                  <a:extLst>
                    <a:ext uri="{9D8B030D-6E8A-4147-A177-3AD203B41FA5}">
                      <a16:colId xmlns:a16="http://schemas.microsoft.com/office/drawing/2014/main" val="3652573500"/>
                    </a:ext>
                  </a:extLst>
                </a:gridCol>
                <a:gridCol w="2085741">
                  <a:extLst>
                    <a:ext uri="{9D8B030D-6E8A-4147-A177-3AD203B41FA5}">
                      <a16:colId xmlns:a16="http://schemas.microsoft.com/office/drawing/2014/main" val="3120399502"/>
                    </a:ext>
                  </a:extLst>
                </a:gridCol>
                <a:gridCol w="1276931">
                  <a:extLst>
                    <a:ext uri="{9D8B030D-6E8A-4147-A177-3AD203B41FA5}">
                      <a16:colId xmlns:a16="http://schemas.microsoft.com/office/drawing/2014/main" val="4130666513"/>
                    </a:ext>
                  </a:extLst>
                </a:gridCol>
                <a:gridCol w="2123728">
                  <a:extLst>
                    <a:ext uri="{9D8B030D-6E8A-4147-A177-3AD203B41FA5}">
                      <a16:colId xmlns:a16="http://schemas.microsoft.com/office/drawing/2014/main" val="1841700832"/>
                    </a:ext>
                  </a:extLst>
                </a:gridCol>
              </a:tblGrid>
              <a:tr h="443165">
                <a:tc>
                  <a:txBody>
                    <a:bodyPr/>
                    <a:lstStyle/>
                    <a:p>
                      <a:pPr marL="0" marR="0" algn="ctr">
                        <a:lnSpc>
                          <a:spcPct val="107000"/>
                        </a:lnSpc>
                        <a:spcBef>
                          <a:spcPts val="0"/>
                        </a:spcBef>
                        <a:spcAft>
                          <a:spcPts val="0"/>
                        </a:spcAft>
                      </a:pPr>
                      <a:r>
                        <a:rPr lang="en-US" sz="1400" dirty="0">
                          <a:effectLst/>
                        </a:rPr>
                        <a:t>MTSF Intervention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Outcome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Outcome Indicator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Baseline</a:t>
                      </a:r>
                    </a:p>
                    <a:p>
                      <a:pPr marL="0" marR="0" algn="ctr">
                        <a:lnSpc>
                          <a:spcPct val="107000"/>
                        </a:lnSpc>
                        <a:spcBef>
                          <a:spcPts val="0"/>
                        </a:spcBef>
                        <a:spcAft>
                          <a:spcPts val="0"/>
                        </a:spcAft>
                      </a:pPr>
                      <a:r>
                        <a:rPr lang="en-US" sz="1400" dirty="0">
                          <a:effectLst/>
                        </a:rPr>
                        <a:t>(2018/19)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Strategic Plan Target 2024/25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9361932"/>
                  </a:ext>
                </a:extLst>
              </a:tr>
              <a:tr h="1176577">
                <a:tc>
                  <a:txBody>
                    <a:bodyPr/>
                    <a:lstStyle/>
                    <a:p>
                      <a:pPr marL="0" marR="0">
                        <a:lnSpc>
                          <a:spcPct val="107000"/>
                        </a:lnSpc>
                        <a:spcBef>
                          <a:spcPts val="0"/>
                        </a:spcBef>
                        <a:spcAft>
                          <a:spcPts val="0"/>
                        </a:spcAft>
                      </a:pPr>
                      <a:r>
                        <a:rPr lang="en-US" sz="1500" dirty="0">
                          <a:effectLst/>
                        </a:rPr>
                        <a:t>Implement the costed infrastructure plan to improve efficiency and effectiveness of health services delivery</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500" dirty="0">
                          <a:effectLst/>
                        </a:rPr>
                        <a:t>Financing and Delivery of infrastructure projects improved</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500" dirty="0">
                          <a:effectLst/>
                        </a:rPr>
                        <a:t>Percentage of public health facilities refurbished, repaired and maintained</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500" dirty="0">
                          <a:effectLst/>
                        </a:rPr>
                        <a:t> </a:t>
                      </a:r>
                    </a:p>
                    <a:p>
                      <a:pPr marL="0" marR="0">
                        <a:lnSpc>
                          <a:spcPct val="107000"/>
                        </a:lnSpc>
                        <a:spcBef>
                          <a:spcPts val="0"/>
                        </a:spcBef>
                        <a:spcAft>
                          <a:spcPts val="0"/>
                        </a:spcAft>
                      </a:pPr>
                      <a:r>
                        <a:rPr lang="en-US" sz="1500" dirty="0">
                          <a:effectLst/>
                        </a:rPr>
                        <a:t>Baselines not available</a:t>
                      </a:r>
                      <a:br>
                        <a:rPr lang="en-US" sz="1500" dirty="0">
                          <a:effectLst/>
                        </a:rPr>
                      </a:b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500" dirty="0">
                          <a:effectLst/>
                        </a:rPr>
                        <a:t>80% of public health facilities refurbished, repaired and maintained</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0895772"/>
                  </a:ext>
                </a:extLst>
              </a:tr>
              <a:tr h="1176577">
                <a:tc rowSpan="2">
                  <a:txBody>
                    <a:bodyPr/>
                    <a:lstStyle/>
                    <a:p>
                      <a:pPr marL="0" marR="0">
                        <a:lnSpc>
                          <a:spcPct val="107000"/>
                        </a:lnSpc>
                        <a:spcBef>
                          <a:spcPts val="0"/>
                        </a:spcBef>
                        <a:spcAft>
                          <a:spcPts val="0"/>
                        </a:spcAft>
                      </a:pPr>
                      <a:r>
                        <a:rPr lang="en-US" sz="1500" dirty="0">
                          <a:effectLst/>
                        </a:rPr>
                        <a:t> Public health facilities supplied with adequate ICT infrastructure to implement the Digital Health Strategy 2019-2024 of South Africa</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nSpc>
                          <a:spcPct val="107000"/>
                        </a:lnSpc>
                        <a:spcBef>
                          <a:spcPts val="0"/>
                        </a:spcBef>
                        <a:spcAft>
                          <a:spcPts val="0"/>
                        </a:spcAft>
                      </a:pPr>
                      <a:r>
                        <a:rPr lang="en-US" sz="1500" kern="1200" dirty="0">
                          <a:effectLst/>
                        </a:rPr>
                        <a:t> </a:t>
                      </a:r>
                      <a:r>
                        <a:rPr lang="en-US" sz="1500" dirty="0">
                          <a:effectLst/>
                        </a:rPr>
                        <a:t>Adaptive learning and decision making is improved through use of strategic information and evidence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500" dirty="0">
                          <a:effectLst/>
                        </a:rPr>
                        <a:t>National Health Research strategy developed, implemented and goals of the strategy achieved</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500" dirty="0">
                          <a:effectLst/>
                        </a:rPr>
                        <a:t>Inadequate co-ordination of health research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500" dirty="0">
                          <a:effectLst/>
                        </a:rPr>
                        <a:t>National Health Research strategy developed, implemented and goals of the strategy achieved</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5829190"/>
                  </a:ext>
                </a:extLst>
              </a:tr>
              <a:tr h="1956207">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500" dirty="0">
                          <a:effectLst/>
                        </a:rPr>
                        <a:t>Performance dashboards implemented at National DoH;  9 x Provincial Head Offices, and 52x District Offices for adaptive learning and decision making</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500" dirty="0">
                          <a:effectLst/>
                        </a:rPr>
                        <a:t>Fragmented dashboards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500" dirty="0">
                          <a:effectLst/>
                        </a:rPr>
                        <a:t>Performance dashboards implemented at National </a:t>
                      </a:r>
                      <a:r>
                        <a:rPr lang="en-US" sz="1500" dirty="0" err="1">
                          <a:effectLst/>
                        </a:rPr>
                        <a:t>DoH</a:t>
                      </a:r>
                      <a:r>
                        <a:rPr lang="en-US" sz="1500" dirty="0">
                          <a:effectLst/>
                        </a:rPr>
                        <a:t>;  9 x Provincial Head Offices, and 52x District Offices for adaptive learning and decision making</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0993275"/>
                  </a:ext>
                </a:extLst>
              </a:tr>
            </a:tbl>
          </a:graphicData>
        </a:graphic>
      </p:graphicFrame>
    </p:spTree>
    <p:extLst>
      <p:ext uri="{BB962C8B-B14F-4D97-AF65-F5344CB8AC3E}">
        <p14:creationId xmlns:p14="http://schemas.microsoft.com/office/powerpoint/2010/main" val="971385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p:cNvSpPr>
            <a:spLocks noChangeArrowheads="1"/>
          </p:cNvSpPr>
          <p:nvPr/>
        </p:nvSpPr>
        <p:spPr bwMode="auto">
          <a:xfrm>
            <a:off x="2449512" y="1525318"/>
            <a:ext cx="98993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itle 1"/>
          <p:cNvSpPr>
            <a:spLocks noGrp="1"/>
          </p:cNvSpPr>
          <p:nvPr>
            <p:ph type="title"/>
          </p:nvPr>
        </p:nvSpPr>
        <p:spPr>
          <a:xfrm>
            <a:off x="683568" y="109065"/>
            <a:ext cx="6463630" cy="543595"/>
          </a:xfrm>
        </p:spPr>
        <p:txBody>
          <a:bodyPr/>
          <a:lstStyle/>
          <a:p>
            <a:r>
              <a:rPr lang="en-US" dirty="0"/>
              <a:t>Impact Statement B: </a:t>
            </a:r>
            <a:br>
              <a:rPr lang="en-US" dirty="0"/>
            </a:br>
            <a:r>
              <a:rPr lang="en-US" dirty="0"/>
              <a:t>UHC Progressively achieved </a:t>
            </a:r>
            <a:r>
              <a:rPr lang="en-US" dirty="0" err="1"/>
              <a:t>cont</a:t>
            </a:r>
            <a:r>
              <a:rPr lang="en-US" dirty="0"/>
              <a: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99346412"/>
              </p:ext>
            </p:extLst>
          </p:nvPr>
        </p:nvGraphicFramePr>
        <p:xfrm>
          <a:off x="2" y="1124744"/>
          <a:ext cx="9144000" cy="4109467"/>
        </p:xfrm>
        <a:graphic>
          <a:graphicData uri="http://schemas.openxmlformats.org/drawingml/2006/table">
            <a:tbl>
              <a:tblPr firstRow="1" bandRow="1">
                <a:tableStyleId>{F5AB1C69-6EDB-4FF4-983F-18BD219EF322}</a:tableStyleId>
              </a:tblPr>
              <a:tblGrid>
                <a:gridCol w="1828800">
                  <a:extLst>
                    <a:ext uri="{9D8B030D-6E8A-4147-A177-3AD203B41FA5}">
                      <a16:colId xmlns:a16="http://schemas.microsoft.com/office/drawing/2014/main" val="864473482"/>
                    </a:ext>
                  </a:extLst>
                </a:gridCol>
                <a:gridCol w="1828800">
                  <a:extLst>
                    <a:ext uri="{9D8B030D-6E8A-4147-A177-3AD203B41FA5}">
                      <a16:colId xmlns:a16="http://schemas.microsoft.com/office/drawing/2014/main" val="3652573500"/>
                    </a:ext>
                  </a:extLst>
                </a:gridCol>
                <a:gridCol w="1828800">
                  <a:extLst>
                    <a:ext uri="{9D8B030D-6E8A-4147-A177-3AD203B41FA5}">
                      <a16:colId xmlns:a16="http://schemas.microsoft.com/office/drawing/2014/main" val="3120399502"/>
                    </a:ext>
                  </a:extLst>
                </a:gridCol>
                <a:gridCol w="1828800">
                  <a:extLst>
                    <a:ext uri="{9D8B030D-6E8A-4147-A177-3AD203B41FA5}">
                      <a16:colId xmlns:a16="http://schemas.microsoft.com/office/drawing/2014/main" val="4130666513"/>
                    </a:ext>
                  </a:extLst>
                </a:gridCol>
                <a:gridCol w="1828800">
                  <a:extLst>
                    <a:ext uri="{9D8B030D-6E8A-4147-A177-3AD203B41FA5}">
                      <a16:colId xmlns:a16="http://schemas.microsoft.com/office/drawing/2014/main" val="1841700832"/>
                    </a:ext>
                  </a:extLst>
                </a:gridCol>
              </a:tblGrid>
              <a:tr h="351641">
                <a:tc>
                  <a:txBody>
                    <a:bodyPr/>
                    <a:lstStyle/>
                    <a:p>
                      <a:pPr marL="0" marR="0" algn="ctr">
                        <a:lnSpc>
                          <a:spcPct val="107000"/>
                        </a:lnSpc>
                        <a:spcBef>
                          <a:spcPts val="0"/>
                        </a:spcBef>
                        <a:spcAft>
                          <a:spcPts val="0"/>
                        </a:spcAft>
                      </a:pPr>
                      <a:r>
                        <a:rPr lang="en-US" sz="1400" dirty="0">
                          <a:effectLst/>
                        </a:rPr>
                        <a:t>MTSF Intervention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Outcome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Outcome Indicator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Baseline</a:t>
                      </a:r>
                    </a:p>
                    <a:p>
                      <a:pPr marL="0" marR="0" algn="ctr">
                        <a:lnSpc>
                          <a:spcPct val="107000"/>
                        </a:lnSpc>
                        <a:spcBef>
                          <a:spcPts val="0"/>
                        </a:spcBef>
                        <a:spcAft>
                          <a:spcPts val="0"/>
                        </a:spcAft>
                      </a:pPr>
                      <a:r>
                        <a:rPr lang="en-US" sz="1400" dirty="0">
                          <a:effectLst/>
                        </a:rPr>
                        <a:t>(2018/19)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Strategic Plan Target 2024/25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9361932"/>
                  </a:ext>
                </a:extLst>
              </a:tr>
              <a:tr h="370840">
                <a:tc rowSpan="2">
                  <a:txBody>
                    <a:bodyPr/>
                    <a:lstStyle/>
                    <a:p>
                      <a:pPr marL="0" marR="0">
                        <a:lnSpc>
                          <a:spcPct val="107000"/>
                        </a:lnSpc>
                        <a:spcBef>
                          <a:spcPts val="0"/>
                        </a:spcBef>
                        <a:spcAft>
                          <a:spcPts val="0"/>
                        </a:spcAft>
                      </a:pPr>
                      <a:r>
                        <a:rPr lang="en-US" sz="1600" dirty="0">
                          <a:effectLst/>
                        </a:rPr>
                        <a:t>Public health facilities supplied with adequate ICT infrastructure to implement the Digital Health Strategy 2019-2024 of South Africa</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nSpc>
                          <a:spcPct val="107000"/>
                        </a:lnSpc>
                        <a:spcBef>
                          <a:spcPts val="0"/>
                        </a:spcBef>
                        <a:spcAft>
                          <a:spcPts val="0"/>
                        </a:spcAft>
                      </a:pPr>
                      <a:r>
                        <a:rPr lang="en-US" sz="1600" dirty="0">
                          <a:effectLst/>
                        </a:rPr>
                        <a:t>Information systems are responsive to local needs to enhance data use and improve quality of care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Percentage of PHC facilities implementing priority interoperability use cases in patient information systems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gn="ctr">
                        <a:lnSpc>
                          <a:spcPct val="107000"/>
                        </a:lnSpc>
                        <a:spcBef>
                          <a:spcPts val="0"/>
                        </a:spcBef>
                        <a:spcAft>
                          <a:spcPts val="0"/>
                        </a:spcAft>
                      </a:pPr>
                      <a:r>
                        <a:rPr lang="en-US" sz="1600" dirty="0">
                          <a:effectLst/>
                        </a:rPr>
                        <a:t>Fragmented information systems in PHC facilities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100% of PHC facilities implementing priority interoperability use cases in patient information systems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6434108"/>
                  </a:ext>
                </a:extLst>
              </a:tr>
              <a:tr h="370840">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600" dirty="0">
                          <a:effectLst/>
                        </a:rPr>
                        <a:t>Percentage of public health facilities using </a:t>
                      </a:r>
                      <a:r>
                        <a:rPr lang="en-US" sz="1600" dirty="0" err="1">
                          <a:effectLst/>
                        </a:rPr>
                        <a:t>standardised</a:t>
                      </a:r>
                      <a:r>
                        <a:rPr lang="en-US" sz="1600" dirty="0">
                          <a:effectLst/>
                        </a:rPr>
                        <a:t> diagnostic and procedure coding systems to record clinical care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Public health facilities without capacity and capabilities to record clinical codes for patient visits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rPr>
                        <a:t>50% of public health facilities using </a:t>
                      </a:r>
                      <a:r>
                        <a:rPr lang="en-US" sz="1600" dirty="0" err="1">
                          <a:effectLst/>
                        </a:rPr>
                        <a:t>standardised</a:t>
                      </a:r>
                      <a:r>
                        <a:rPr lang="en-US" sz="1600" dirty="0">
                          <a:effectLst/>
                        </a:rPr>
                        <a:t> diagnostic and procedure coding systems to record clinical care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5505108"/>
                  </a:ext>
                </a:extLst>
              </a:tr>
            </a:tbl>
          </a:graphicData>
        </a:graphic>
      </p:graphicFrame>
    </p:spTree>
    <p:extLst>
      <p:ext uri="{BB962C8B-B14F-4D97-AF65-F5344CB8AC3E}">
        <p14:creationId xmlns:p14="http://schemas.microsoft.com/office/powerpoint/2010/main" val="308341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723" y="1700808"/>
            <a:ext cx="3300040" cy="2852737"/>
          </a:xfrm>
        </p:spPr>
        <p:txBody>
          <a:bodyPr/>
          <a:lstStyle/>
          <a:p>
            <a:pPr algn="ctr"/>
            <a:r>
              <a:rPr lang="en-US" dirty="0"/>
              <a:t>Annual Performance Plan 2020/21</a:t>
            </a:r>
          </a:p>
        </p:txBody>
      </p:sp>
      <p:pic>
        <p:nvPicPr>
          <p:cNvPr id="8" name="Picture 7">
            <a:extLst>
              <a:ext uri="{FF2B5EF4-FFF2-40B4-BE49-F238E27FC236}">
                <a16:creationId xmlns:a16="http://schemas.microsoft.com/office/drawing/2014/main" id="{354A2554-39C5-4A90-866B-D9CB1F25BD83}"/>
              </a:ext>
            </a:extLst>
          </p:cNvPr>
          <p:cNvPicPr>
            <a:picLocks noChangeAspect="1"/>
          </p:cNvPicPr>
          <p:nvPr/>
        </p:nvPicPr>
        <p:blipFill>
          <a:blip r:embed="rId2"/>
          <a:stretch>
            <a:fillRect/>
          </a:stretch>
        </p:blipFill>
        <p:spPr>
          <a:xfrm>
            <a:off x="5004048" y="1049050"/>
            <a:ext cx="3672408" cy="4759900"/>
          </a:xfrm>
          <a:prstGeom prst="rect">
            <a:avLst/>
          </a:prstGeom>
        </p:spPr>
      </p:pic>
    </p:spTree>
    <p:extLst>
      <p:ext uri="{BB962C8B-B14F-4D97-AF65-F5344CB8AC3E}">
        <p14:creationId xmlns:p14="http://schemas.microsoft.com/office/powerpoint/2010/main" val="3333046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sz="2400" dirty="0"/>
              <a:t>PROGRAMME 1 - ADMINISTRATION</a:t>
            </a:r>
          </a:p>
        </p:txBody>
      </p:sp>
      <p:sp>
        <p:nvSpPr>
          <p:cNvPr id="9" name="Content Placeholder 8"/>
          <p:cNvSpPr>
            <a:spLocks noGrp="1"/>
          </p:cNvSpPr>
          <p:nvPr>
            <p:ph sz="quarter" idx="1"/>
          </p:nvPr>
        </p:nvSpPr>
        <p:spPr>
          <a:xfrm>
            <a:off x="612144" y="1124744"/>
            <a:ext cx="7886700" cy="4351338"/>
          </a:xfrm>
        </p:spPr>
        <p:txBody>
          <a:bodyPr/>
          <a:lstStyle/>
          <a:p>
            <a:pPr algn="ctr">
              <a:buNone/>
            </a:pPr>
            <a:endParaRPr lang="en-ZA" sz="2400" dirty="0"/>
          </a:p>
          <a:p>
            <a:pPr algn="ctr">
              <a:buNone/>
            </a:pPr>
            <a:endParaRPr lang="en-ZA" sz="2400" dirty="0"/>
          </a:p>
          <a:p>
            <a:pPr algn="ctr">
              <a:buNone/>
            </a:pPr>
            <a:r>
              <a:rPr lang="en-ZA" sz="2400" dirty="0"/>
              <a:t>The purpose of the Administration Programme is to provide </a:t>
            </a:r>
            <a:r>
              <a:rPr lang="en-ZA" sz="2400" b="1" dirty="0">
                <a:solidFill>
                  <a:schemeClr val="accent3">
                    <a:lumMod val="50000"/>
                  </a:schemeClr>
                </a:solidFill>
              </a:rPr>
              <a:t>support services to the National Department of Health</a:t>
            </a:r>
            <a:r>
              <a:rPr lang="en-ZA" sz="2400" dirty="0"/>
              <a:t>. These include: Human Resources Development and Management, Labour Relations Services, Information Communication Technology Services, Property Management Services, Security Services, Legal Services, Supply Chain Management and Financial Management Services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Programme</a:t>
            </a:r>
            <a:r>
              <a:rPr lang="en-US" dirty="0"/>
              <a:t> 1: Administration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36876727"/>
              </p:ext>
            </p:extLst>
          </p:nvPr>
        </p:nvGraphicFramePr>
        <p:xfrm>
          <a:off x="395536" y="1340769"/>
          <a:ext cx="8352928" cy="3986690"/>
        </p:xfrm>
        <a:graphic>
          <a:graphicData uri="http://schemas.openxmlformats.org/drawingml/2006/table">
            <a:tbl>
              <a:tblPr firstRow="1" firstCol="1" bandRow="1"/>
              <a:tblGrid>
                <a:gridCol w="1147358">
                  <a:extLst>
                    <a:ext uri="{9D8B030D-6E8A-4147-A177-3AD203B41FA5}">
                      <a16:colId xmlns:a16="http://schemas.microsoft.com/office/drawing/2014/main" val="4112152419"/>
                    </a:ext>
                  </a:extLst>
                </a:gridCol>
                <a:gridCol w="1009023">
                  <a:extLst>
                    <a:ext uri="{9D8B030D-6E8A-4147-A177-3AD203B41FA5}">
                      <a16:colId xmlns:a16="http://schemas.microsoft.com/office/drawing/2014/main" val="4209582640"/>
                    </a:ext>
                  </a:extLst>
                </a:gridCol>
                <a:gridCol w="1009023">
                  <a:extLst>
                    <a:ext uri="{9D8B030D-6E8A-4147-A177-3AD203B41FA5}">
                      <a16:colId xmlns:a16="http://schemas.microsoft.com/office/drawing/2014/main" val="3219560461"/>
                    </a:ext>
                  </a:extLst>
                </a:gridCol>
                <a:gridCol w="1296881">
                  <a:extLst>
                    <a:ext uri="{9D8B030D-6E8A-4147-A177-3AD203B41FA5}">
                      <a16:colId xmlns:a16="http://schemas.microsoft.com/office/drawing/2014/main" val="1062045837"/>
                    </a:ext>
                  </a:extLst>
                </a:gridCol>
                <a:gridCol w="1296881">
                  <a:extLst>
                    <a:ext uri="{9D8B030D-6E8A-4147-A177-3AD203B41FA5}">
                      <a16:colId xmlns:a16="http://schemas.microsoft.com/office/drawing/2014/main" val="2510434904"/>
                    </a:ext>
                  </a:extLst>
                </a:gridCol>
                <a:gridCol w="1296881">
                  <a:extLst>
                    <a:ext uri="{9D8B030D-6E8A-4147-A177-3AD203B41FA5}">
                      <a16:colId xmlns:a16="http://schemas.microsoft.com/office/drawing/2014/main" val="2741476998"/>
                    </a:ext>
                  </a:extLst>
                </a:gridCol>
                <a:gridCol w="1296881">
                  <a:extLst>
                    <a:ext uri="{9D8B030D-6E8A-4147-A177-3AD203B41FA5}">
                      <a16:colId xmlns:a16="http://schemas.microsoft.com/office/drawing/2014/main" val="3866115593"/>
                    </a:ext>
                  </a:extLst>
                </a:gridCol>
              </a:tblGrid>
              <a:tr h="447045">
                <a:tc rowSpan="2">
                  <a:txBody>
                    <a:bodyPr/>
                    <a:lstStyle/>
                    <a:p>
                      <a:pPr marL="0" marR="0" algn="ctr">
                        <a:lnSpc>
                          <a:spcPct val="107000"/>
                        </a:lnSpc>
                        <a:spcBef>
                          <a:spcPts val="0"/>
                        </a:spcBef>
                        <a:spcAft>
                          <a:spcPts val="80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Outcome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Output</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Output Indicator</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80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Estimated Performance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gridSpan="3">
                  <a:txBody>
                    <a:bodyPr/>
                    <a:lstStyle/>
                    <a:p>
                      <a:pPr marL="0" marR="0" algn="ctr">
                        <a:lnSpc>
                          <a:spcPct val="107000"/>
                        </a:lnSpc>
                        <a:spcBef>
                          <a:spcPts val="0"/>
                        </a:spcBef>
                        <a:spcAft>
                          <a:spcPts val="800"/>
                        </a:spcAft>
                      </a:pPr>
                      <a:r>
                        <a:rPr lang="en-US" sz="1200" b="1" kern="1200" dirty="0">
                          <a:solidFill>
                            <a:schemeClr val="tx1"/>
                          </a:solidFill>
                          <a:effectLst/>
                          <a:latin typeface="Arial Narrow" panose="020B0606020202030204" pitchFamily="34" charset="0"/>
                          <a:ea typeface="+mn-ea"/>
                          <a:cs typeface="+mn-cs"/>
                        </a:rPr>
                        <a:t>MTEF Targets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626783535"/>
                  </a:ext>
                </a:extLst>
              </a:tr>
              <a:tr h="32115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80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2019/20</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2020/21</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2021/22</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2022/23</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553457464"/>
                  </a:ext>
                </a:extLst>
              </a:tr>
              <a:tr h="1392037">
                <a:tc rowSpan="2">
                  <a:txBody>
                    <a:bodyPr/>
                    <a:lstStyle/>
                    <a:p>
                      <a:pPr marL="0" marR="0" algn="l" defTabSz="914400" rtl="0" eaLnBrk="1" latinLnBrk="0" hangingPunct="1">
                        <a:lnSpc>
                          <a:spcPct val="107000"/>
                        </a:lnSpc>
                        <a:spcBef>
                          <a:spcPts val="0"/>
                        </a:spcBef>
                        <a:spcAft>
                          <a:spcPts val="800"/>
                        </a:spcAft>
                      </a:pPr>
                      <a:r>
                        <a:rPr lang="en-US" sz="16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An equitable budgeting system progressively implemented and fragmentation reduced</a:t>
                      </a:r>
                    </a:p>
                    <a:p>
                      <a:pPr marL="0" marR="0" algn="l" defTabSz="914400" rtl="0" eaLnBrk="1" latinLnBrk="0" hangingPunct="1">
                        <a:lnSpc>
                          <a:spcPct val="107000"/>
                        </a:lnSpc>
                        <a:spcBef>
                          <a:spcPts val="0"/>
                        </a:spcBef>
                        <a:spcAft>
                          <a:spcPts val="800"/>
                        </a:spcAft>
                      </a:pPr>
                      <a:r>
                        <a:rPr lang="en-US" sz="16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a:t>
                      </a: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6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Equitable share model for financing health care reviewed </a:t>
                      </a: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6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Equitable share model for financing health care reviewed </a:t>
                      </a: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6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6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Equitable (need-based) approach to distribution of budgets adopted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6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Equitable (need-based) approach to distribution of budgets implemented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6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Equitable (need-based) approach to distribution of budgets reviewed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3039805"/>
                  </a:ext>
                </a:extLst>
              </a:tr>
              <a:tr h="1403507">
                <a:tc vMerge="1">
                  <a:txBody>
                    <a:bodyPr/>
                    <a:lstStyle/>
                    <a:p>
                      <a:endParaRPr lang="en-US"/>
                    </a:p>
                  </a:txBody>
                  <a:tcPr/>
                </a:tc>
                <a:tc>
                  <a:txBody>
                    <a:bodyPr/>
                    <a:lstStyle/>
                    <a:p>
                      <a:pPr marL="0" marR="0" algn="l" defTabSz="914400" rtl="0" eaLnBrk="1" latinLnBrk="0" hangingPunct="1">
                        <a:lnSpc>
                          <a:spcPct val="107000"/>
                        </a:lnSpc>
                        <a:spcBef>
                          <a:spcPts val="0"/>
                        </a:spcBef>
                        <a:spcAft>
                          <a:spcPts val="800"/>
                        </a:spcAft>
                      </a:pPr>
                      <a:r>
                        <a:rPr lang="en-US" sz="16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Conditional grants of the health sector reviewed </a:t>
                      </a: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6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Conditional grants of the health sector reviewed </a:t>
                      </a: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6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6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Conditional grants of the health sector reviewed for implementation from 2021/22 financial year</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6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Revised Conditional grants of the health sector implemented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6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222543"/>
                  </a:ext>
                </a:extLst>
              </a:tr>
            </a:tbl>
          </a:graphicData>
        </a:graphic>
      </p:graphicFrame>
    </p:spTree>
    <p:extLst>
      <p:ext uri="{BB962C8B-B14F-4D97-AF65-F5344CB8AC3E}">
        <p14:creationId xmlns:p14="http://schemas.microsoft.com/office/powerpoint/2010/main" val="988177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Programme</a:t>
            </a:r>
            <a:r>
              <a:rPr lang="en-US" dirty="0"/>
              <a:t> 1: Administration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83879606"/>
              </p:ext>
            </p:extLst>
          </p:nvPr>
        </p:nvGraphicFramePr>
        <p:xfrm>
          <a:off x="-7790" y="992238"/>
          <a:ext cx="9151788" cy="4873524"/>
        </p:xfrm>
        <a:graphic>
          <a:graphicData uri="http://schemas.openxmlformats.org/drawingml/2006/table">
            <a:tbl>
              <a:tblPr firstRow="1" firstCol="1" bandRow="1"/>
              <a:tblGrid>
                <a:gridCol w="1307398">
                  <a:extLst>
                    <a:ext uri="{9D8B030D-6E8A-4147-A177-3AD203B41FA5}">
                      <a16:colId xmlns:a16="http://schemas.microsoft.com/office/drawing/2014/main" val="4112152419"/>
                    </a:ext>
                  </a:extLst>
                </a:gridCol>
                <a:gridCol w="1307398">
                  <a:extLst>
                    <a:ext uri="{9D8B030D-6E8A-4147-A177-3AD203B41FA5}">
                      <a16:colId xmlns:a16="http://schemas.microsoft.com/office/drawing/2014/main" val="4209582640"/>
                    </a:ext>
                  </a:extLst>
                </a:gridCol>
                <a:gridCol w="1307398">
                  <a:extLst>
                    <a:ext uri="{9D8B030D-6E8A-4147-A177-3AD203B41FA5}">
                      <a16:colId xmlns:a16="http://schemas.microsoft.com/office/drawing/2014/main" val="3219560461"/>
                    </a:ext>
                  </a:extLst>
                </a:gridCol>
                <a:gridCol w="1103786">
                  <a:extLst>
                    <a:ext uri="{9D8B030D-6E8A-4147-A177-3AD203B41FA5}">
                      <a16:colId xmlns:a16="http://schemas.microsoft.com/office/drawing/2014/main" val="1062045837"/>
                    </a:ext>
                  </a:extLst>
                </a:gridCol>
                <a:gridCol w="1275249">
                  <a:extLst>
                    <a:ext uri="{9D8B030D-6E8A-4147-A177-3AD203B41FA5}">
                      <a16:colId xmlns:a16="http://schemas.microsoft.com/office/drawing/2014/main" val="2510434904"/>
                    </a:ext>
                  </a:extLst>
                </a:gridCol>
                <a:gridCol w="1543161">
                  <a:extLst>
                    <a:ext uri="{9D8B030D-6E8A-4147-A177-3AD203B41FA5}">
                      <a16:colId xmlns:a16="http://schemas.microsoft.com/office/drawing/2014/main" val="2741476998"/>
                    </a:ext>
                  </a:extLst>
                </a:gridCol>
                <a:gridCol w="1307398">
                  <a:extLst>
                    <a:ext uri="{9D8B030D-6E8A-4147-A177-3AD203B41FA5}">
                      <a16:colId xmlns:a16="http://schemas.microsoft.com/office/drawing/2014/main" val="3866115593"/>
                    </a:ext>
                  </a:extLst>
                </a:gridCol>
              </a:tblGrid>
              <a:tr h="372899">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Outcome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 Indicator</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Estimated Performance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gridSpan="3">
                  <a:txBody>
                    <a:bodyPr/>
                    <a:lstStyle/>
                    <a:p>
                      <a:pPr marL="0" marR="0" algn="ctr">
                        <a:lnSpc>
                          <a:spcPct val="107000"/>
                        </a:lnSpc>
                        <a:spcBef>
                          <a:spcPts val="0"/>
                        </a:spcBef>
                        <a:spcAft>
                          <a:spcPts val="800"/>
                        </a:spcAft>
                      </a:pPr>
                      <a:r>
                        <a:rPr lang="en-US" sz="1200" b="1" kern="1200" dirty="0">
                          <a:solidFill>
                            <a:schemeClr val="tx1"/>
                          </a:solidFill>
                          <a:effectLst/>
                          <a:latin typeface="+mn-lt"/>
                          <a:ea typeface="+mn-ea"/>
                          <a:cs typeface="+mn-cs"/>
                        </a:rPr>
                        <a:t>MTEF Targets</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626783535"/>
                  </a:ext>
                </a:extLst>
              </a:tr>
              <a:tr h="26134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2019/20</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2020/21</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2021/22</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2022/23</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553457464"/>
                  </a:ext>
                </a:extLst>
              </a:tr>
              <a:tr h="1522391">
                <a:tc rowSpan="2">
                  <a:txBody>
                    <a:bodyPr/>
                    <a:lstStyle/>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Resources are available to managers and frontline providers, with flexibility to manage it according to their local needs</a:t>
                      </a:r>
                    </a:p>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Policy and guidelines developed to facilitate cost-centre accounting for PHC facilities completed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Policy and guidelines for cost centre accounting developed for PHC facilities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Policy and guidelines for cost </a:t>
                      </a:r>
                      <a:r>
                        <a:rPr lang="en-US" sz="1400" kern="1200" dirty="0" err="1">
                          <a:solidFill>
                            <a:srgbClr val="000000"/>
                          </a:solidFill>
                          <a:effectLst/>
                          <a:latin typeface="Arial Narrow" panose="020B0606020202030204" pitchFamily="34" charset="0"/>
                          <a:ea typeface="Calibri" panose="020F0502020204030204" pitchFamily="34" charset="0"/>
                          <a:cs typeface="Calibri" panose="020F0502020204030204" pitchFamily="34" charset="0"/>
                        </a:rPr>
                        <a:t>centre</a:t>
                      </a: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accounting developed for PHC facilities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Guidelines implemented to ensure clinics, CHCs and District Hospitals are cost-</a:t>
                      </a:r>
                      <a:r>
                        <a:rPr lang="en-US" sz="1400" kern="1200" dirty="0" err="1">
                          <a:solidFill>
                            <a:srgbClr val="000000"/>
                          </a:solidFill>
                          <a:effectLst/>
                          <a:latin typeface="Arial Narrow" panose="020B0606020202030204" pitchFamily="34" charset="0"/>
                          <a:ea typeface="Calibri" panose="020F0502020204030204" pitchFamily="34" charset="0"/>
                          <a:cs typeface="Calibri" panose="020F0502020204030204" pitchFamily="34" charset="0"/>
                        </a:rPr>
                        <a:t>centres</a:t>
                      </a: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in 26 Districts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Guidelines implemented to ensure clinics, CHCs and District Hospitals are cost-</a:t>
                      </a:r>
                      <a:r>
                        <a:rPr lang="en-US" sz="1400" kern="1200" dirty="0" err="1">
                          <a:solidFill>
                            <a:srgbClr val="000000"/>
                          </a:solidFill>
                          <a:effectLst/>
                          <a:latin typeface="Arial Narrow" panose="020B0606020202030204" pitchFamily="34" charset="0"/>
                          <a:ea typeface="Calibri" panose="020F0502020204030204" pitchFamily="34" charset="0"/>
                          <a:cs typeface="Calibri" panose="020F0502020204030204" pitchFamily="34" charset="0"/>
                        </a:rPr>
                        <a:t>centres</a:t>
                      </a: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in 26 Districts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3039805"/>
                  </a:ext>
                </a:extLst>
              </a:tr>
              <a:tr h="2609812">
                <a:tc vMerge="1">
                  <a:txBody>
                    <a:bodyPr/>
                    <a:lstStyle/>
                    <a:p>
                      <a:endParaRPr lang="en-US"/>
                    </a:p>
                  </a:txBody>
                  <a:tcPr/>
                </a:tc>
                <a:tc>
                  <a:txBody>
                    <a:bodyPr/>
                    <a:lstStyle/>
                    <a:p>
                      <a:pPr marL="0" marR="0" algn="l" defTabSz="914400" rtl="0" eaLnBrk="1" latinLnBrk="0" hangingPunct="1">
                        <a:lnSpc>
                          <a:spcPct val="107000"/>
                        </a:lnSpc>
                        <a:spcBef>
                          <a:spcPts val="0"/>
                        </a:spcBef>
                        <a:spcAft>
                          <a:spcPts val="800"/>
                        </a:spcAft>
                      </a:pPr>
                      <a:r>
                        <a:rPr lang="en-US" sz="14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Procurement policy framework and SOPs  adopted for district offices and health facilities with delegations, and effective controls developed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Procurement policy framework and SOPs  adopted for district offices and health facilities with delegations, and effective controls developed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Procurement policy framework and SOPs  adopted for district offices and health facilities with delegations, and effective controls developed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An automated information system for supply chain management implemented that stores available contracts, automates procurement workflows (ordering, delivery and payments), and provides an audit trail.</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Implementation of the automated information system for supply chain management evaluated, and reviewed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222543"/>
                  </a:ext>
                </a:extLst>
              </a:tr>
            </a:tbl>
          </a:graphicData>
        </a:graphic>
      </p:graphicFrame>
    </p:spTree>
    <p:extLst>
      <p:ext uri="{BB962C8B-B14F-4D97-AF65-F5344CB8AC3E}">
        <p14:creationId xmlns:p14="http://schemas.microsoft.com/office/powerpoint/2010/main" val="4174071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Programme</a:t>
            </a:r>
            <a:r>
              <a:rPr lang="en-US" dirty="0"/>
              <a:t> 1: Administration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9091456"/>
              </p:ext>
            </p:extLst>
          </p:nvPr>
        </p:nvGraphicFramePr>
        <p:xfrm>
          <a:off x="-1" y="1124744"/>
          <a:ext cx="9144000" cy="4226252"/>
        </p:xfrm>
        <a:graphic>
          <a:graphicData uri="http://schemas.openxmlformats.org/drawingml/2006/table">
            <a:tbl>
              <a:tblPr firstRow="1" firstCol="1" bandRow="1"/>
              <a:tblGrid>
                <a:gridCol w="1256020">
                  <a:extLst>
                    <a:ext uri="{9D8B030D-6E8A-4147-A177-3AD203B41FA5}">
                      <a16:colId xmlns:a16="http://schemas.microsoft.com/office/drawing/2014/main" val="4112152419"/>
                    </a:ext>
                  </a:extLst>
                </a:gridCol>
                <a:gridCol w="1104584">
                  <a:extLst>
                    <a:ext uri="{9D8B030D-6E8A-4147-A177-3AD203B41FA5}">
                      <a16:colId xmlns:a16="http://schemas.microsoft.com/office/drawing/2014/main" val="4209582640"/>
                    </a:ext>
                  </a:extLst>
                </a:gridCol>
                <a:gridCol w="1104584">
                  <a:extLst>
                    <a:ext uri="{9D8B030D-6E8A-4147-A177-3AD203B41FA5}">
                      <a16:colId xmlns:a16="http://schemas.microsoft.com/office/drawing/2014/main" val="3219560461"/>
                    </a:ext>
                  </a:extLst>
                </a:gridCol>
                <a:gridCol w="1145233">
                  <a:extLst>
                    <a:ext uri="{9D8B030D-6E8A-4147-A177-3AD203B41FA5}">
                      <a16:colId xmlns:a16="http://schemas.microsoft.com/office/drawing/2014/main" val="1062045837"/>
                    </a:ext>
                  </a:extLst>
                </a:gridCol>
                <a:gridCol w="1613646">
                  <a:extLst>
                    <a:ext uri="{9D8B030D-6E8A-4147-A177-3AD203B41FA5}">
                      <a16:colId xmlns:a16="http://schemas.microsoft.com/office/drawing/2014/main" val="2510434904"/>
                    </a:ext>
                  </a:extLst>
                </a:gridCol>
                <a:gridCol w="1500230">
                  <a:extLst>
                    <a:ext uri="{9D8B030D-6E8A-4147-A177-3AD203B41FA5}">
                      <a16:colId xmlns:a16="http://schemas.microsoft.com/office/drawing/2014/main" val="2741476998"/>
                    </a:ext>
                  </a:extLst>
                </a:gridCol>
                <a:gridCol w="1419703">
                  <a:extLst>
                    <a:ext uri="{9D8B030D-6E8A-4147-A177-3AD203B41FA5}">
                      <a16:colId xmlns:a16="http://schemas.microsoft.com/office/drawing/2014/main" val="3866115593"/>
                    </a:ext>
                  </a:extLst>
                </a:gridCol>
              </a:tblGrid>
              <a:tr h="447045">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Outcome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 Indicator</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Estimated Performance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gridSpan="3">
                  <a:txBody>
                    <a:bodyPr/>
                    <a:lstStyle/>
                    <a:p>
                      <a:pPr marL="0" marR="0" algn="ctr">
                        <a:lnSpc>
                          <a:spcPct val="107000"/>
                        </a:lnSpc>
                        <a:spcBef>
                          <a:spcPts val="0"/>
                        </a:spcBef>
                        <a:spcAft>
                          <a:spcPts val="800"/>
                        </a:spcAft>
                      </a:pPr>
                      <a:r>
                        <a:rPr lang="en-US" sz="1200" b="1" kern="1200" dirty="0">
                          <a:solidFill>
                            <a:schemeClr val="tx1"/>
                          </a:solidFill>
                          <a:effectLst/>
                          <a:latin typeface="+mn-lt"/>
                          <a:ea typeface="+mn-ea"/>
                          <a:cs typeface="+mn-cs"/>
                        </a:rPr>
                        <a:t>MTEF Targets</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626783535"/>
                  </a:ext>
                </a:extLst>
              </a:tr>
              <a:tr h="32115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2019/20</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2020/21</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2021/22</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2022/23</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553457464"/>
                  </a:ext>
                </a:extLst>
              </a:tr>
              <a:tr h="1403507">
                <a:tc rowSpan="2">
                  <a:txBody>
                    <a:bodyPr/>
                    <a:lstStyle/>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Financial management strengthened in the health sector</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Reduction in the number of audit Qualifications for Provincial DoH</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Number of Provincial </a:t>
                      </a:r>
                      <a:r>
                        <a:rPr lang="en-US" sz="1400" kern="1200" dirty="0" err="1">
                          <a:solidFill>
                            <a:srgbClr val="000000"/>
                          </a:solidFill>
                          <a:effectLst/>
                          <a:latin typeface="Arial Narrow" panose="020B0606020202030204" pitchFamily="34" charset="0"/>
                          <a:ea typeface="Calibri" panose="020F0502020204030204" pitchFamily="34" charset="0"/>
                          <a:cs typeface="Calibri" panose="020F0502020204030204" pitchFamily="34" charset="0"/>
                        </a:rPr>
                        <a:t>DoH</a:t>
                      </a: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that demonstrate improvements in Audit with no significant matters for 2019/20FY</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6 X Provincial </a:t>
                      </a:r>
                      <a:r>
                        <a:rPr lang="en-US" sz="1400" kern="1200" dirty="0" err="1">
                          <a:solidFill>
                            <a:srgbClr val="000000"/>
                          </a:solidFill>
                          <a:effectLst/>
                          <a:latin typeface="Arial Narrow" panose="020B0606020202030204" pitchFamily="34" charset="0"/>
                          <a:ea typeface="Calibri" panose="020F0502020204030204" pitchFamily="34" charset="0"/>
                          <a:cs typeface="Calibri" panose="020F0502020204030204" pitchFamily="34" charset="0"/>
                        </a:rPr>
                        <a:t>DoH</a:t>
                      </a: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that demonstrate improvements in Audit with no significant matters for 2019/20FY</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7X Provincial DoH that demonstrate improvements in Audit with no significant matters for 2020/21 FY received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8X Provincial </a:t>
                      </a:r>
                      <a:r>
                        <a:rPr lang="en-US" sz="1400" kern="1200" dirty="0" err="1">
                          <a:solidFill>
                            <a:srgbClr val="000000"/>
                          </a:solidFill>
                          <a:effectLst/>
                          <a:latin typeface="Arial Narrow" panose="020B0606020202030204" pitchFamily="34" charset="0"/>
                          <a:ea typeface="Calibri" panose="020F0502020204030204" pitchFamily="34" charset="0"/>
                          <a:cs typeface="Calibri" panose="020F0502020204030204" pitchFamily="34" charset="0"/>
                        </a:rPr>
                        <a:t>DoH</a:t>
                      </a: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that demonstrate improvements in Audit with no significant matters for 2021/22 FY received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9325594"/>
                  </a:ext>
                </a:extLst>
              </a:tr>
              <a:tr h="1403507">
                <a:tc vMerge="1">
                  <a:txBody>
                    <a:bodyPr/>
                    <a:lstStyle/>
                    <a:p>
                      <a:pPr marL="0" marR="0" algn="l" defTabSz="914400" rtl="0" eaLnBrk="1" latinLnBrk="0" hangingPunct="1">
                        <a:lnSpc>
                          <a:spcPct val="107000"/>
                        </a:lnSpc>
                        <a:spcBef>
                          <a:spcPts val="0"/>
                        </a:spcBef>
                        <a:spcAft>
                          <a:spcPts val="800"/>
                        </a:spcAft>
                      </a:pPr>
                      <a:endPar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4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Audit outcome of National DoH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Audit outcome of National </a:t>
                      </a:r>
                      <a:r>
                        <a:rPr lang="en-US" sz="1400" kern="1200" dirty="0" err="1">
                          <a:solidFill>
                            <a:srgbClr val="000000"/>
                          </a:solidFill>
                          <a:effectLst/>
                          <a:latin typeface="Arial Narrow" panose="020B0606020202030204" pitchFamily="34" charset="0"/>
                          <a:ea typeface="Calibri" panose="020F0502020204030204" pitchFamily="34" charset="0"/>
                          <a:cs typeface="Calibri" panose="020F0502020204030204" pitchFamily="34" charset="0"/>
                        </a:rPr>
                        <a:t>DoH</a:t>
                      </a: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Unqualified audit opinion</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Unqualified audit opinion for 2019/20 FY received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Unqualified audit opinion for 2020/21 FY received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Clean audit opinion for 2021/22 FY received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1841182"/>
                  </a:ext>
                </a:extLst>
              </a:tr>
            </a:tbl>
          </a:graphicData>
        </a:graphic>
      </p:graphicFrame>
    </p:spTree>
    <p:extLst>
      <p:ext uri="{BB962C8B-B14F-4D97-AF65-F5344CB8AC3E}">
        <p14:creationId xmlns:p14="http://schemas.microsoft.com/office/powerpoint/2010/main" val="1256603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Programme</a:t>
            </a:r>
            <a:r>
              <a:rPr lang="en-US" dirty="0"/>
              <a:t> 1: Administration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97519398"/>
              </p:ext>
            </p:extLst>
          </p:nvPr>
        </p:nvGraphicFramePr>
        <p:xfrm>
          <a:off x="0" y="1052736"/>
          <a:ext cx="9144000" cy="4211253"/>
        </p:xfrm>
        <a:graphic>
          <a:graphicData uri="http://schemas.openxmlformats.org/drawingml/2006/table">
            <a:tbl>
              <a:tblPr firstRow="1" firstCol="1" bandRow="1"/>
              <a:tblGrid>
                <a:gridCol w="1256019">
                  <a:extLst>
                    <a:ext uri="{9D8B030D-6E8A-4147-A177-3AD203B41FA5}">
                      <a16:colId xmlns:a16="http://schemas.microsoft.com/office/drawing/2014/main" val="4112152419"/>
                    </a:ext>
                  </a:extLst>
                </a:gridCol>
                <a:gridCol w="1351155">
                  <a:extLst>
                    <a:ext uri="{9D8B030D-6E8A-4147-A177-3AD203B41FA5}">
                      <a16:colId xmlns:a16="http://schemas.microsoft.com/office/drawing/2014/main" val="4209582640"/>
                    </a:ext>
                  </a:extLst>
                </a:gridCol>
                <a:gridCol w="1133554">
                  <a:extLst>
                    <a:ext uri="{9D8B030D-6E8A-4147-A177-3AD203B41FA5}">
                      <a16:colId xmlns:a16="http://schemas.microsoft.com/office/drawing/2014/main" val="3219560461"/>
                    </a:ext>
                  </a:extLst>
                </a:gridCol>
                <a:gridCol w="1144163">
                  <a:extLst>
                    <a:ext uri="{9D8B030D-6E8A-4147-A177-3AD203B41FA5}">
                      <a16:colId xmlns:a16="http://schemas.microsoft.com/office/drawing/2014/main" val="1062045837"/>
                    </a:ext>
                  </a:extLst>
                </a:gridCol>
                <a:gridCol w="1419703">
                  <a:extLst>
                    <a:ext uri="{9D8B030D-6E8A-4147-A177-3AD203B41FA5}">
                      <a16:colId xmlns:a16="http://schemas.microsoft.com/office/drawing/2014/main" val="2510434904"/>
                    </a:ext>
                  </a:extLst>
                </a:gridCol>
                <a:gridCol w="1419703">
                  <a:extLst>
                    <a:ext uri="{9D8B030D-6E8A-4147-A177-3AD203B41FA5}">
                      <a16:colId xmlns:a16="http://schemas.microsoft.com/office/drawing/2014/main" val="2741476998"/>
                    </a:ext>
                  </a:extLst>
                </a:gridCol>
                <a:gridCol w="1419703">
                  <a:extLst>
                    <a:ext uri="{9D8B030D-6E8A-4147-A177-3AD203B41FA5}">
                      <a16:colId xmlns:a16="http://schemas.microsoft.com/office/drawing/2014/main" val="3866115593"/>
                    </a:ext>
                  </a:extLst>
                </a:gridCol>
              </a:tblGrid>
              <a:tr h="402967">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Outcome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 Indicator</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Estimated Performance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gridSpan="3">
                  <a:txBody>
                    <a:bodyPr/>
                    <a:lstStyle/>
                    <a:p>
                      <a:pPr marL="0" marR="0" algn="ctr">
                        <a:lnSpc>
                          <a:spcPct val="107000"/>
                        </a:lnSpc>
                        <a:spcBef>
                          <a:spcPts val="0"/>
                        </a:spcBef>
                        <a:spcAft>
                          <a:spcPts val="800"/>
                        </a:spcAft>
                      </a:pPr>
                      <a:r>
                        <a:rPr lang="en-US" sz="1200" b="1" kern="1200" dirty="0">
                          <a:solidFill>
                            <a:schemeClr val="tx1"/>
                          </a:solidFill>
                          <a:effectLst/>
                          <a:latin typeface="+mn-lt"/>
                          <a:ea typeface="+mn-ea"/>
                          <a:cs typeface="+mn-cs"/>
                        </a:rPr>
                        <a:t>MTEF Targets</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626783535"/>
                  </a:ext>
                </a:extLst>
              </a:tr>
              <a:tr h="24933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2019/20</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2020/21</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2021/22</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2022/23</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553457464"/>
                  </a:ext>
                </a:extLst>
              </a:tr>
              <a:tr h="1404307">
                <a:tc rowSpan="2">
                  <a:txBody>
                    <a:bodyPr/>
                    <a:lstStyle/>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Management of Medico-legal cases in the health system strengthened</a:t>
                      </a:r>
                    </a:p>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A policy and legal framework to manage medico-legal claims in South Africa</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A policy and legal framework to manage medico-legal claims in South Africa developed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4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A policy and legal framework developed to manage medico-legal claims in South Africa drafted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Policy and legal framework developed to manage medico-legal claims in South Africa adopted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A policy and legal framework developed to manage medico-legal claims in South Africa implemented and monitored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3039805"/>
                  </a:ext>
                </a:extLst>
              </a:tr>
              <a:tr h="1935988">
                <a:tc vMerge="1">
                  <a:txBody>
                    <a:bodyPr/>
                    <a:lstStyle/>
                    <a:p>
                      <a:endParaRPr lang="en-US"/>
                    </a:p>
                  </a:txBody>
                  <a:tcPr/>
                </a:tc>
                <a:tc>
                  <a:txBody>
                    <a:bodyPr/>
                    <a:lstStyle/>
                    <a:p>
                      <a:pPr marL="0" marR="0" algn="l" defTabSz="914400" rtl="0" eaLnBrk="1" latinLnBrk="0" hangingPunct="1">
                        <a:lnSpc>
                          <a:spcPct val="107000"/>
                        </a:lnSpc>
                        <a:spcBef>
                          <a:spcPts val="0"/>
                        </a:spcBef>
                        <a:spcAft>
                          <a:spcPts val="800"/>
                        </a:spcAft>
                      </a:pPr>
                      <a:r>
                        <a:rPr lang="en-US" sz="14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a secure case management system developed and implemented to streamline case management and reduce contingent liability</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A secure case management system developed and implemented to streamline case management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4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Case Management system developed and implemented in 8 provinces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Reduce contingent liability to under 50% of the backlog in value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Reduce contingent liability to under 60% of the backlog in value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222543"/>
                  </a:ext>
                </a:extLst>
              </a:tr>
            </a:tbl>
          </a:graphicData>
        </a:graphic>
      </p:graphicFrame>
    </p:spTree>
    <p:extLst>
      <p:ext uri="{BB962C8B-B14F-4D97-AF65-F5344CB8AC3E}">
        <p14:creationId xmlns:p14="http://schemas.microsoft.com/office/powerpoint/2010/main" val="1315768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188640"/>
            <a:ext cx="6463630" cy="543595"/>
          </a:xfrm>
        </p:spPr>
        <p:txBody>
          <a:bodyPr/>
          <a:lstStyle/>
          <a:p>
            <a:r>
              <a:rPr lang="en-ZA" sz="2400" b="1" dirty="0"/>
              <a:t>PROGRAMME 2 - </a:t>
            </a:r>
            <a:r>
              <a:rPr lang="en-GB" sz="2400" b="1" dirty="0"/>
              <a:t>NATIONAL HEALTH INSURANCE</a:t>
            </a:r>
            <a:endParaRPr lang="en-ZA" sz="2400" b="1" dirty="0"/>
          </a:p>
        </p:txBody>
      </p:sp>
      <p:sp>
        <p:nvSpPr>
          <p:cNvPr id="6" name="Content Placeholder 5"/>
          <p:cNvSpPr>
            <a:spLocks noGrp="1"/>
          </p:cNvSpPr>
          <p:nvPr>
            <p:ph sz="quarter" idx="1"/>
          </p:nvPr>
        </p:nvSpPr>
        <p:spPr>
          <a:xfrm>
            <a:off x="381000" y="1916832"/>
            <a:ext cx="8229600" cy="2514600"/>
          </a:xfrm>
        </p:spPr>
        <p:txBody>
          <a:bodyPr/>
          <a:lstStyle/>
          <a:p>
            <a:pPr algn="ctr">
              <a:buNone/>
            </a:pPr>
            <a:r>
              <a:rPr lang="en-ZA" sz="2800" dirty="0"/>
              <a:t>The purpose of </a:t>
            </a:r>
            <a:r>
              <a:rPr lang="en-GB" sz="2800" dirty="0"/>
              <a:t>National Health Insurance Programme is to </a:t>
            </a:r>
            <a:r>
              <a:rPr lang="en-GB" sz="2800" b="1" dirty="0">
                <a:solidFill>
                  <a:schemeClr val="accent3">
                    <a:lumMod val="50000"/>
                  </a:schemeClr>
                </a:solidFill>
              </a:rPr>
              <a:t>improve access to quality health services</a:t>
            </a:r>
            <a:r>
              <a:rPr lang="en-GB" sz="2800" dirty="0"/>
              <a:t> through the development and implementation of policies to </a:t>
            </a:r>
            <a:r>
              <a:rPr lang="en-GB" sz="2800" b="1" dirty="0">
                <a:solidFill>
                  <a:schemeClr val="accent3">
                    <a:lumMod val="50000"/>
                  </a:schemeClr>
                </a:solidFill>
              </a:rPr>
              <a:t>achieve universal health coverage</a:t>
            </a:r>
            <a:r>
              <a:rPr lang="en-GB" sz="2800" dirty="0">
                <a:solidFill>
                  <a:schemeClr val="accent3">
                    <a:lumMod val="50000"/>
                  </a:schemeClr>
                </a:solidFill>
              </a:rPr>
              <a:t> </a:t>
            </a:r>
            <a:r>
              <a:rPr lang="en-GB" sz="2800" dirty="0"/>
              <a:t>and</a:t>
            </a:r>
            <a:r>
              <a:rPr lang="en-GB" sz="2800" dirty="0">
                <a:solidFill>
                  <a:schemeClr val="accent3">
                    <a:lumMod val="50000"/>
                  </a:schemeClr>
                </a:solidFill>
              </a:rPr>
              <a:t> </a:t>
            </a:r>
            <a:r>
              <a:rPr lang="en-GB" sz="2800" b="1" dirty="0">
                <a:solidFill>
                  <a:schemeClr val="accent3">
                    <a:lumMod val="50000"/>
                  </a:schemeClr>
                </a:solidFill>
              </a:rPr>
              <a:t>health financing reform</a:t>
            </a:r>
            <a:endParaRPr lang="en-ZA"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6463630" cy="543595"/>
          </a:xfrm>
        </p:spPr>
        <p:txBody>
          <a:bodyPr/>
          <a:lstStyle/>
          <a:p>
            <a:r>
              <a:rPr lang="en-US" dirty="0" err="1"/>
              <a:t>Programme</a:t>
            </a:r>
            <a:r>
              <a:rPr lang="en-US" dirty="0"/>
              <a:t> 2: National Health Insurance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65918019"/>
              </p:ext>
            </p:extLst>
          </p:nvPr>
        </p:nvGraphicFramePr>
        <p:xfrm>
          <a:off x="0" y="1080100"/>
          <a:ext cx="9144000" cy="4739094"/>
        </p:xfrm>
        <a:graphic>
          <a:graphicData uri="http://schemas.openxmlformats.org/drawingml/2006/table">
            <a:tbl>
              <a:tblPr firstRow="1" firstCol="1" bandRow="1"/>
              <a:tblGrid>
                <a:gridCol w="1256020">
                  <a:extLst>
                    <a:ext uri="{9D8B030D-6E8A-4147-A177-3AD203B41FA5}">
                      <a16:colId xmlns:a16="http://schemas.microsoft.com/office/drawing/2014/main" val="4112152419"/>
                    </a:ext>
                  </a:extLst>
                </a:gridCol>
                <a:gridCol w="1487180">
                  <a:extLst>
                    <a:ext uri="{9D8B030D-6E8A-4147-A177-3AD203B41FA5}">
                      <a16:colId xmlns:a16="http://schemas.microsoft.com/office/drawing/2014/main" val="4209582640"/>
                    </a:ext>
                  </a:extLst>
                </a:gridCol>
                <a:gridCol w="1271240">
                  <a:extLst>
                    <a:ext uri="{9D8B030D-6E8A-4147-A177-3AD203B41FA5}">
                      <a16:colId xmlns:a16="http://schemas.microsoft.com/office/drawing/2014/main" val="3219560461"/>
                    </a:ext>
                  </a:extLst>
                </a:gridCol>
                <a:gridCol w="1189463">
                  <a:extLst>
                    <a:ext uri="{9D8B030D-6E8A-4147-A177-3AD203B41FA5}">
                      <a16:colId xmlns:a16="http://schemas.microsoft.com/office/drawing/2014/main" val="1062045837"/>
                    </a:ext>
                  </a:extLst>
                </a:gridCol>
                <a:gridCol w="1100691">
                  <a:extLst>
                    <a:ext uri="{9D8B030D-6E8A-4147-A177-3AD203B41FA5}">
                      <a16:colId xmlns:a16="http://schemas.microsoft.com/office/drawing/2014/main" val="2510434904"/>
                    </a:ext>
                  </a:extLst>
                </a:gridCol>
                <a:gridCol w="1419703">
                  <a:extLst>
                    <a:ext uri="{9D8B030D-6E8A-4147-A177-3AD203B41FA5}">
                      <a16:colId xmlns:a16="http://schemas.microsoft.com/office/drawing/2014/main" val="2741476998"/>
                    </a:ext>
                  </a:extLst>
                </a:gridCol>
                <a:gridCol w="1419703">
                  <a:extLst>
                    <a:ext uri="{9D8B030D-6E8A-4147-A177-3AD203B41FA5}">
                      <a16:colId xmlns:a16="http://schemas.microsoft.com/office/drawing/2014/main" val="3866115593"/>
                    </a:ext>
                  </a:extLst>
                </a:gridCol>
              </a:tblGrid>
              <a:tr h="384682">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Outcome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 Indicator</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Estimated Performance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gridSpan="3">
                  <a:txBody>
                    <a:bodyPr/>
                    <a:lstStyle/>
                    <a:p>
                      <a:pPr marL="0" marR="0" algn="ctr">
                        <a:lnSpc>
                          <a:spcPct val="107000"/>
                        </a:lnSpc>
                        <a:spcBef>
                          <a:spcPts val="0"/>
                        </a:spcBef>
                        <a:spcAft>
                          <a:spcPts val="800"/>
                        </a:spcAft>
                      </a:pPr>
                      <a:r>
                        <a:rPr lang="en-US" sz="1200" b="1" kern="1200" dirty="0">
                          <a:solidFill>
                            <a:schemeClr val="tx1"/>
                          </a:solidFill>
                          <a:effectLst/>
                          <a:latin typeface="+mn-lt"/>
                          <a:ea typeface="+mn-ea"/>
                          <a:cs typeface="+mn-cs"/>
                        </a:rPr>
                        <a:t>MTEF Targets</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626783535"/>
                  </a:ext>
                </a:extLst>
              </a:tr>
              <a:tr h="26960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2019/20</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2020/21</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2021/22</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2022/23</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553457464"/>
                  </a:ext>
                </a:extLst>
              </a:tr>
              <a:tr h="1154046">
                <a:tc rowSpan="3">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Package of services available to the population is expanded on the basis of cost-effectiveness and equity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Comprehensive response provided to Portfolio Committee and NCOP on the NHI bill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Comprehensive response provided to Portfolio Committee and NCOP on the NHI bill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Comprehensive response to Portfolio Committee and NCOP on the NHI bill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Institutional arrangements  completed and NHI Fund established as a public entity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NHI Fund purchasing Health services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3039805"/>
                  </a:ext>
                </a:extLst>
              </a:tr>
              <a:tr h="1333462">
                <a:tc vMerge="1">
                  <a:txBody>
                    <a:bodyPr/>
                    <a:lstStyle/>
                    <a:p>
                      <a:endParaRPr lang="en-US"/>
                    </a:p>
                  </a:txBody>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46 million  individuals registered on the Health Patient Registration System</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Total number of individuals registered on the Health Patient Registration System</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43 million</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46 million</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49 million</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54 million</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222543"/>
                  </a:ext>
                </a:extLst>
              </a:tr>
              <a:tr h="1538728">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National accreditation framework for PHC facilities and General Practitioners published for public comments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National accreditation framework for PHC facilities and General Practitioners published for public comments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National accreditation framework for PHC facilities and General Practitioners published for public comments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National accreditation framework for PHC facilities and General Practitioners published for implementation</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National accreditation framework for hospitals published for public comments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9819261"/>
                  </a:ext>
                </a:extLst>
              </a:tr>
            </a:tbl>
          </a:graphicData>
        </a:graphic>
      </p:graphicFrame>
    </p:spTree>
    <p:extLst>
      <p:ext uri="{BB962C8B-B14F-4D97-AF65-F5344CB8AC3E}">
        <p14:creationId xmlns:p14="http://schemas.microsoft.com/office/powerpoint/2010/main" val="2575228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213"/>
            <a:ext cx="7236296" cy="773852"/>
          </a:xfrm>
        </p:spPr>
        <p:txBody>
          <a:bodyPr/>
          <a:lstStyle/>
          <a:p>
            <a:r>
              <a:rPr lang="en-US" sz="2000" dirty="0" err="1" smtClean="0"/>
              <a:t>NDoH</a:t>
            </a:r>
            <a:r>
              <a:rPr lang="en-US" sz="2000" dirty="0" smtClean="0"/>
              <a:t> </a:t>
            </a:r>
            <a:r>
              <a:rPr lang="en-US" sz="2000" dirty="0"/>
              <a:t>Strategic Plan and </a:t>
            </a:r>
            <a:r>
              <a:rPr lang="en-US" sz="2000" dirty="0" smtClean="0"/>
              <a:t>APP in Context</a:t>
            </a:r>
            <a:r>
              <a:rPr lang="en-US" sz="1800" dirty="0" smtClean="0"/>
              <a:t/>
            </a:r>
            <a:br>
              <a:rPr lang="en-US" sz="1800" dirty="0" smtClean="0"/>
            </a:br>
            <a:r>
              <a:rPr lang="en-US" sz="1000" dirty="0" smtClean="0"/>
              <a:t/>
            </a:r>
            <a:br>
              <a:rPr lang="en-US" sz="1000" dirty="0" smtClean="0"/>
            </a:br>
            <a:r>
              <a:rPr lang="en-US" sz="1800" dirty="0" smtClean="0"/>
              <a:t>Health Status Indicators</a:t>
            </a:r>
            <a:endParaRPr lang="en-ZA" sz="20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550356197"/>
              </p:ext>
            </p:extLst>
          </p:nvPr>
        </p:nvGraphicFramePr>
        <p:xfrm>
          <a:off x="251521" y="1052737"/>
          <a:ext cx="8602738" cy="5053627"/>
        </p:xfrm>
        <a:graphic>
          <a:graphicData uri="http://schemas.openxmlformats.org/drawingml/2006/table">
            <a:tbl>
              <a:tblPr firstRow="1"/>
              <a:tblGrid>
                <a:gridCol w="1535316">
                  <a:extLst>
                    <a:ext uri="{9D8B030D-6E8A-4147-A177-3AD203B41FA5}">
                      <a16:colId xmlns:a16="http://schemas.microsoft.com/office/drawing/2014/main" val="20000"/>
                    </a:ext>
                  </a:extLst>
                </a:gridCol>
                <a:gridCol w="1117227">
                  <a:extLst>
                    <a:ext uri="{9D8B030D-6E8A-4147-A177-3AD203B41FA5}">
                      <a16:colId xmlns:a16="http://schemas.microsoft.com/office/drawing/2014/main" val="20002"/>
                    </a:ext>
                  </a:extLst>
                </a:gridCol>
                <a:gridCol w="1473635">
                  <a:extLst>
                    <a:ext uri="{9D8B030D-6E8A-4147-A177-3AD203B41FA5}">
                      <a16:colId xmlns:a16="http://schemas.microsoft.com/office/drawing/2014/main" val="20003"/>
                    </a:ext>
                  </a:extLst>
                </a:gridCol>
                <a:gridCol w="1418437">
                  <a:extLst>
                    <a:ext uri="{9D8B030D-6E8A-4147-A177-3AD203B41FA5}">
                      <a16:colId xmlns:a16="http://schemas.microsoft.com/office/drawing/2014/main" val="20004"/>
                    </a:ext>
                  </a:extLst>
                </a:gridCol>
                <a:gridCol w="1647131">
                  <a:extLst>
                    <a:ext uri="{9D8B030D-6E8A-4147-A177-3AD203B41FA5}">
                      <a16:colId xmlns:a16="http://schemas.microsoft.com/office/drawing/2014/main" val="4140183532"/>
                    </a:ext>
                  </a:extLst>
                </a:gridCol>
                <a:gridCol w="1410992">
                  <a:extLst>
                    <a:ext uri="{9D8B030D-6E8A-4147-A177-3AD203B41FA5}">
                      <a16:colId xmlns:a16="http://schemas.microsoft.com/office/drawing/2014/main" val="406323602"/>
                    </a:ext>
                  </a:extLst>
                </a:gridCol>
              </a:tblGrid>
              <a:tr h="360039">
                <a:tc>
                  <a:txBody>
                    <a:bodyPr/>
                    <a:lstStyle/>
                    <a:p>
                      <a:pPr algn="ctr">
                        <a:lnSpc>
                          <a:spcPct val="115000"/>
                        </a:lnSpc>
                        <a:spcAft>
                          <a:spcPts val="0"/>
                        </a:spcAft>
                      </a:pPr>
                      <a:r>
                        <a:rPr lang="en-ZA" sz="1200" b="1" dirty="0">
                          <a:latin typeface="Arial"/>
                          <a:ea typeface="Calibri"/>
                          <a:cs typeface="Arial"/>
                        </a:rPr>
                        <a:t>Impact </a:t>
                      </a:r>
                      <a:endParaRPr lang="en-ZA" sz="1200" b="1" dirty="0">
                        <a:latin typeface="Arial"/>
                        <a:ea typeface="Calibri"/>
                        <a:cs typeface="Times New Roman"/>
                      </a:endParaRPr>
                    </a:p>
                    <a:p>
                      <a:pPr algn="ctr">
                        <a:lnSpc>
                          <a:spcPct val="115000"/>
                        </a:lnSpc>
                        <a:spcAft>
                          <a:spcPts val="0"/>
                        </a:spcAft>
                      </a:pPr>
                      <a:r>
                        <a:rPr lang="en-ZA" sz="1200" b="1" dirty="0">
                          <a:latin typeface="Arial"/>
                          <a:ea typeface="Calibri"/>
                          <a:cs typeface="Arial"/>
                        </a:rPr>
                        <a:t>Indicator </a:t>
                      </a:r>
                      <a:endParaRPr lang="en-ZA" sz="1200" b="1" dirty="0">
                        <a:latin typeface="Arial"/>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en-ZA" sz="1200" b="1" dirty="0">
                          <a:latin typeface="Arial"/>
                          <a:ea typeface="Calibri"/>
                          <a:cs typeface="Arial"/>
                        </a:rPr>
                        <a:t>2009</a:t>
                      </a:r>
                      <a:endParaRPr lang="en-ZA" sz="1200" b="1" dirty="0">
                        <a:latin typeface="Arial"/>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en-ZA" sz="1200" b="1" dirty="0">
                          <a:latin typeface="Arial"/>
                          <a:ea typeface="Calibri"/>
                          <a:cs typeface="Arial"/>
                        </a:rPr>
                        <a:t>2014</a:t>
                      </a:r>
                      <a:endParaRPr lang="en-ZA" sz="1200" b="1"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en-ZA" sz="1200" b="1" dirty="0">
                          <a:latin typeface="Arial"/>
                          <a:ea typeface="Calibri"/>
                          <a:cs typeface="Arial"/>
                        </a:rPr>
                        <a:t>2019 targets </a:t>
                      </a:r>
                      <a:endParaRPr lang="en-ZA" sz="1200" b="1"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a:lnSpc>
                          <a:spcPct val="115000"/>
                        </a:lnSpc>
                        <a:spcAft>
                          <a:spcPts val="0"/>
                        </a:spcAft>
                      </a:pPr>
                      <a:r>
                        <a:rPr lang="en-ZA" sz="1200" b="1" dirty="0" smtClean="0">
                          <a:latin typeface="Arial"/>
                          <a:ea typeface="Calibri"/>
                          <a:cs typeface="Times New Roman"/>
                        </a:rPr>
                        <a:t>Current Status</a:t>
                      </a:r>
                      <a:endParaRPr lang="en-ZA" sz="1200" b="1"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en-ZA" sz="1200" b="1" dirty="0">
                          <a:latin typeface="Arial"/>
                          <a:ea typeface="Calibri"/>
                          <a:cs typeface="Times New Roman"/>
                        </a:rPr>
                        <a:t>SDG/NDP</a:t>
                      </a:r>
                    </a:p>
                    <a:p>
                      <a:pPr algn="ctr">
                        <a:lnSpc>
                          <a:spcPct val="115000"/>
                        </a:lnSpc>
                        <a:spcAft>
                          <a:spcPts val="0"/>
                        </a:spcAft>
                      </a:pPr>
                      <a:r>
                        <a:rPr lang="en-ZA" sz="1200" b="1" dirty="0">
                          <a:latin typeface="Arial"/>
                          <a:ea typeface="Calibri"/>
                          <a:cs typeface="Times New Roman"/>
                        </a:rPr>
                        <a:t>2030 Targets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587487">
                <a:tc>
                  <a:txBody>
                    <a:bodyPr/>
                    <a:lstStyle/>
                    <a:p>
                      <a:pPr marR="194310">
                        <a:lnSpc>
                          <a:spcPct val="115000"/>
                        </a:lnSpc>
                        <a:spcAft>
                          <a:spcPts val="0"/>
                        </a:spcAft>
                      </a:pPr>
                      <a:r>
                        <a:rPr lang="en-ZA" sz="1200" b="1" kern="1200" dirty="0">
                          <a:solidFill>
                            <a:srgbClr val="000000"/>
                          </a:solidFill>
                          <a:latin typeface="Arial"/>
                          <a:ea typeface="Calibri"/>
                          <a:cs typeface="Arial"/>
                        </a:rPr>
                        <a:t>Life expectancy at birth: Total</a:t>
                      </a:r>
                      <a:endParaRPr lang="en-ZA" sz="1200" dirty="0">
                        <a:latin typeface="Arial"/>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ZA" sz="1200" kern="1200" dirty="0">
                          <a:solidFill>
                            <a:srgbClr val="000000"/>
                          </a:solidFill>
                          <a:latin typeface="Arial"/>
                          <a:ea typeface="Calibri"/>
                          <a:cs typeface="Arial"/>
                        </a:rPr>
                        <a:t>56.5 years</a:t>
                      </a:r>
                      <a:endParaRPr lang="en-ZA" sz="1200" dirty="0">
                        <a:latin typeface="Arial"/>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ZA" sz="1200" kern="1200" dirty="0">
                          <a:solidFill>
                            <a:srgbClr val="000000"/>
                          </a:solidFill>
                          <a:latin typeface="Arial"/>
                          <a:ea typeface="Calibri"/>
                          <a:cs typeface="Arial"/>
                        </a:rPr>
                        <a:t>62.9  years</a:t>
                      </a:r>
                      <a:endParaRPr lang="en-ZA" sz="1200" dirty="0">
                        <a:latin typeface="Arial"/>
                        <a:ea typeface="Calibri"/>
                        <a:cs typeface="Times New Roman"/>
                      </a:endParaRPr>
                    </a:p>
                    <a:p>
                      <a:pPr>
                        <a:lnSpc>
                          <a:spcPct val="115000"/>
                        </a:lnSpc>
                        <a:spcAft>
                          <a:spcPts val="0"/>
                        </a:spcAft>
                      </a:pPr>
                      <a:endParaRPr lang="en-ZA"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r>
                        <a:rPr lang="en-ZA" sz="1200" kern="1200" dirty="0">
                          <a:latin typeface="Arial"/>
                          <a:ea typeface="Calibri"/>
                          <a:cs typeface="Arial"/>
                        </a:rPr>
                        <a:t>64.2 years </a:t>
                      </a:r>
                      <a:endParaRPr lang="en-ZA"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r>
                        <a:rPr lang="en-ZA" sz="1200" dirty="0" smtClean="0">
                          <a:solidFill>
                            <a:srgbClr val="00B050"/>
                          </a:solidFill>
                          <a:latin typeface="Arial"/>
                          <a:ea typeface="Calibri"/>
                          <a:cs typeface="Times New Roman"/>
                        </a:rPr>
                        <a:t>64.8 years (RMS</a:t>
                      </a:r>
                      <a:r>
                        <a:rPr lang="en-ZA" sz="1200" baseline="0" dirty="0" smtClean="0">
                          <a:solidFill>
                            <a:srgbClr val="00B050"/>
                          </a:solidFill>
                          <a:latin typeface="Arial"/>
                          <a:ea typeface="Calibri"/>
                          <a:cs typeface="Times New Roman"/>
                        </a:rPr>
                        <a:t> 2018</a:t>
                      </a:r>
                      <a:r>
                        <a:rPr lang="en-ZA" sz="1200" dirty="0" smtClean="0">
                          <a:solidFill>
                            <a:srgbClr val="00B050"/>
                          </a:solidFill>
                          <a:latin typeface="Arial"/>
                          <a:ea typeface="Calibri"/>
                          <a:cs typeface="Times New Roman"/>
                        </a:rPr>
                        <a:t>)</a:t>
                      </a:r>
                      <a:endParaRPr lang="en-ZA" sz="1200" dirty="0">
                        <a:solidFill>
                          <a:srgbClr val="00B050"/>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algn="ctr">
                        <a:lnSpc>
                          <a:spcPct val="115000"/>
                        </a:lnSpc>
                        <a:spcAft>
                          <a:spcPts val="1000"/>
                        </a:spcAft>
                      </a:pPr>
                      <a:endParaRPr lang="en-ZA" sz="1200" dirty="0">
                        <a:latin typeface="Arial"/>
                        <a:ea typeface="Calibri"/>
                        <a:cs typeface="Times New Roman"/>
                      </a:endParaRPr>
                    </a:p>
                    <a:p>
                      <a:pPr algn="ctr">
                        <a:lnSpc>
                          <a:spcPct val="115000"/>
                        </a:lnSpc>
                        <a:spcAft>
                          <a:spcPts val="1000"/>
                        </a:spcAft>
                      </a:pPr>
                      <a:endParaRPr lang="en-ZA" sz="1200" dirty="0">
                        <a:latin typeface="Arial"/>
                        <a:ea typeface="Calibri"/>
                        <a:cs typeface="Times New Roman"/>
                      </a:endParaRPr>
                    </a:p>
                    <a:p>
                      <a:pPr algn="ctr">
                        <a:lnSpc>
                          <a:spcPct val="115000"/>
                        </a:lnSpc>
                        <a:spcAft>
                          <a:spcPts val="1000"/>
                        </a:spcAft>
                      </a:pPr>
                      <a:endParaRPr lang="en-ZA" sz="1200" dirty="0">
                        <a:latin typeface="Arial"/>
                        <a:ea typeface="Calibri"/>
                        <a:cs typeface="Times New Roman"/>
                      </a:endParaRPr>
                    </a:p>
                    <a:p>
                      <a:pPr algn="ctr">
                        <a:lnSpc>
                          <a:spcPct val="115000"/>
                        </a:lnSpc>
                        <a:spcAft>
                          <a:spcPts val="1000"/>
                        </a:spcAft>
                      </a:pPr>
                      <a:r>
                        <a:rPr lang="en-ZA" sz="1200" dirty="0">
                          <a:latin typeface="Arial"/>
                          <a:ea typeface="Calibri"/>
                          <a:cs typeface="Times New Roman"/>
                        </a:rPr>
                        <a:t>70 years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49519">
                <a:tc>
                  <a:txBody>
                    <a:bodyPr/>
                    <a:lstStyle/>
                    <a:p>
                      <a:pPr marR="194310">
                        <a:lnSpc>
                          <a:spcPct val="115000"/>
                        </a:lnSpc>
                        <a:spcAft>
                          <a:spcPts val="0"/>
                        </a:spcAft>
                      </a:pPr>
                      <a:r>
                        <a:rPr lang="en-ZA" sz="1200" b="1" kern="1200" dirty="0">
                          <a:solidFill>
                            <a:srgbClr val="000000"/>
                          </a:solidFill>
                          <a:latin typeface="Arial"/>
                          <a:ea typeface="Calibri"/>
                          <a:cs typeface="Arial"/>
                        </a:rPr>
                        <a:t>Life expectancy at birth: Male</a:t>
                      </a:r>
                      <a:endParaRPr lang="en-ZA" sz="1200" dirty="0">
                        <a:latin typeface="Arial"/>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US" sz="1200" kern="1200" dirty="0">
                          <a:solidFill>
                            <a:srgbClr val="000000"/>
                          </a:solidFill>
                          <a:latin typeface="Arial"/>
                          <a:ea typeface="Calibri"/>
                        </a:rPr>
                        <a:t>54.0 years</a:t>
                      </a:r>
                      <a:endParaRPr lang="en-ZA" sz="1200" dirty="0">
                        <a:latin typeface="Calibri"/>
                        <a:ea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US" sz="1200" kern="1200" dirty="0">
                          <a:latin typeface="Arial"/>
                          <a:ea typeface="Calibri"/>
                          <a:cs typeface="Times New Roman"/>
                        </a:rPr>
                        <a:t>60.0 years</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lnSpc>
                          <a:spcPct val="115000"/>
                        </a:lnSpc>
                        <a:spcAft>
                          <a:spcPts val="1000"/>
                        </a:spcAft>
                      </a:pPr>
                      <a:r>
                        <a:rPr lang="en-ZA" sz="1200" kern="1200" dirty="0">
                          <a:solidFill>
                            <a:schemeClr val="tx1"/>
                          </a:solidFill>
                          <a:latin typeface="Arial"/>
                          <a:ea typeface="Calibri"/>
                          <a:cs typeface="Times New Roman"/>
                        </a:rPr>
                        <a:t>61.5 years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lnSpc>
                          <a:spcPct val="115000"/>
                        </a:lnSpc>
                        <a:spcAft>
                          <a:spcPts val="1000"/>
                        </a:spcAft>
                      </a:pPr>
                      <a:r>
                        <a:rPr lang="en-ZA" sz="1200" kern="1200" dirty="0" smtClean="0">
                          <a:solidFill>
                            <a:srgbClr val="00B050"/>
                          </a:solidFill>
                          <a:latin typeface="Arial"/>
                          <a:ea typeface="Calibri"/>
                          <a:cs typeface="Times New Roman"/>
                        </a:rPr>
                        <a:t>61.9</a:t>
                      </a:r>
                      <a:r>
                        <a:rPr lang="en-ZA" sz="1200" kern="1200" baseline="0" dirty="0" smtClean="0">
                          <a:solidFill>
                            <a:srgbClr val="00B050"/>
                          </a:solidFill>
                          <a:latin typeface="Arial"/>
                          <a:ea typeface="Calibri"/>
                          <a:cs typeface="Times New Roman"/>
                        </a:rPr>
                        <a:t> </a:t>
                      </a:r>
                      <a:r>
                        <a:rPr lang="en-ZA" sz="1200" kern="1200" baseline="0" dirty="0">
                          <a:solidFill>
                            <a:srgbClr val="00B050"/>
                          </a:solidFill>
                          <a:latin typeface="Arial"/>
                          <a:ea typeface="Calibri"/>
                          <a:cs typeface="Times New Roman"/>
                        </a:rPr>
                        <a:t>years</a:t>
                      </a:r>
                      <a:br>
                        <a:rPr lang="en-ZA" sz="1200" kern="1200" baseline="0" dirty="0">
                          <a:solidFill>
                            <a:srgbClr val="00B050"/>
                          </a:solidFill>
                          <a:latin typeface="Arial"/>
                          <a:ea typeface="Calibri"/>
                          <a:cs typeface="Times New Roman"/>
                        </a:rPr>
                      </a:br>
                      <a:r>
                        <a:rPr lang="en-ZA" sz="1200" kern="1200" baseline="0" dirty="0">
                          <a:solidFill>
                            <a:srgbClr val="00B050"/>
                          </a:solidFill>
                          <a:latin typeface="Arial"/>
                          <a:ea typeface="Calibri"/>
                          <a:cs typeface="Times New Roman"/>
                        </a:rPr>
                        <a:t>(RMS 2018)</a:t>
                      </a:r>
                      <a:endParaRPr lang="en-ZA" sz="1200" kern="1200" dirty="0">
                        <a:solidFill>
                          <a:srgbClr val="00B050"/>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ZA" sz="1200" b="0" i="0" u="none" strike="noStrike" kern="1200" cap="none" spc="0" normalizeH="0" baseline="0" noProof="0" dirty="0">
                        <a:ln>
                          <a:noFill/>
                        </a:ln>
                        <a:solidFill>
                          <a:srgbClr val="FF0000"/>
                        </a:solidFill>
                        <a:effectLst/>
                        <a:uLnTx/>
                        <a:uFillTx/>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38023">
                <a:tc>
                  <a:txBody>
                    <a:bodyPr/>
                    <a:lstStyle/>
                    <a:p>
                      <a:pPr marR="194310">
                        <a:lnSpc>
                          <a:spcPct val="115000"/>
                        </a:lnSpc>
                        <a:spcAft>
                          <a:spcPts val="0"/>
                        </a:spcAft>
                      </a:pPr>
                      <a:r>
                        <a:rPr lang="en-ZA" sz="1200" b="1" kern="1200" dirty="0">
                          <a:solidFill>
                            <a:srgbClr val="000000"/>
                          </a:solidFill>
                          <a:latin typeface="Arial"/>
                          <a:ea typeface="Calibri"/>
                          <a:cs typeface="Arial"/>
                        </a:rPr>
                        <a:t>Life expectancy at birth: Female</a:t>
                      </a:r>
                      <a:endParaRPr lang="en-ZA" sz="1200" dirty="0">
                        <a:latin typeface="Arial"/>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US" sz="1200" kern="1200" dirty="0">
                          <a:solidFill>
                            <a:srgbClr val="000000"/>
                          </a:solidFill>
                          <a:latin typeface="Arial"/>
                          <a:ea typeface="Calibri"/>
                        </a:rPr>
                        <a:t>59.0 years</a:t>
                      </a:r>
                      <a:endParaRPr lang="en-ZA" sz="1200" dirty="0">
                        <a:latin typeface="Calibri"/>
                        <a:ea typeface="Times New Roman"/>
                      </a:endParaRPr>
                    </a:p>
                    <a:p>
                      <a:pPr>
                        <a:lnSpc>
                          <a:spcPct val="115000"/>
                        </a:lnSpc>
                        <a:spcAft>
                          <a:spcPts val="0"/>
                        </a:spcAft>
                      </a:pPr>
                      <a:r>
                        <a:rPr lang="en-ZA" sz="1200" kern="1200" dirty="0">
                          <a:solidFill>
                            <a:srgbClr val="000000"/>
                          </a:solidFill>
                          <a:latin typeface="Arial"/>
                          <a:ea typeface="Calibri"/>
                        </a:rPr>
                        <a:t> </a:t>
                      </a:r>
                      <a:endParaRPr lang="en-ZA" sz="1200" dirty="0">
                        <a:latin typeface="Calibri"/>
                        <a:ea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US" sz="1200" kern="1200" dirty="0">
                          <a:solidFill>
                            <a:srgbClr val="000000"/>
                          </a:solidFill>
                          <a:latin typeface="Arial"/>
                          <a:ea typeface="Calibri"/>
                          <a:cs typeface="Times New Roman"/>
                        </a:rPr>
                        <a:t>65.8 years</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lnSpc>
                          <a:spcPct val="115000"/>
                        </a:lnSpc>
                        <a:spcAft>
                          <a:spcPts val="1000"/>
                        </a:spcAft>
                      </a:pPr>
                      <a:r>
                        <a:rPr lang="en-ZA" sz="1200" kern="1200" dirty="0">
                          <a:solidFill>
                            <a:schemeClr val="tx1"/>
                          </a:solidFill>
                          <a:latin typeface="Arial"/>
                          <a:ea typeface="Calibri"/>
                          <a:cs typeface="Times New Roman"/>
                        </a:rPr>
                        <a:t>67 years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ZA" sz="1200" kern="1200" dirty="0" smtClean="0">
                          <a:solidFill>
                            <a:srgbClr val="00B050"/>
                          </a:solidFill>
                          <a:latin typeface="Arial"/>
                          <a:ea typeface="Calibri"/>
                          <a:cs typeface="Times New Roman"/>
                        </a:rPr>
                        <a:t>67.9</a:t>
                      </a:r>
                      <a:r>
                        <a:rPr lang="en-ZA" sz="1200" kern="1200" baseline="0" dirty="0" smtClean="0">
                          <a:solidFill>
                            <a:srgbClr val="00B050"/>
                          </a:solidFill>
                          <a:latin typeface="Arial"/>
                          <a:ea typeface="Calibri"/>
                          <a:cs typeface="Times New Roman"/>
                        </a:rPr>
                        <a:t> </a:t>
                      </a:r>
                      <a:r>
                        <a:rPr lang="en-ZA" sz="1200" kern="1200" baseline="0" dirty="0">
                          <a:solidFill>
                            <a:srgbClr val="00B050"/>
                          </a:solidFill>
                          <a:latin typeface="Arial"/>
                          <a:ea typeface="Calibri"/>
                          <a:cs typeface="Times New Roman"/>
                        </a:rPr>
                        <a:t>years</a:t>
                      </a:r>
                      <a:br>
                        <a:rPr lang="en-ZA" sz="1200" kern="1200" baseline="0" dirty="0">
                          <a:solidFill>
                            <a:srgbClr val="00B050"/>
                          </a:solidFill>
                          <a:latin typeface="Arial"/>
                          <a:ea typeface="Calibri"/>
                          <a:cs typeface="Times New Roman"/>
                        </a:rPr>
                      </a:br>
                      <a:r>
                        <a:rPr lang="en-ZA" sz="1200" kern="1200" baseline="0" dirty="0">
                          <a:solidFill>
                            <a:srgbClr val="00B050"/>
                          </a:solidFill>
                          <a:latin typeface="Arial"/>
                          <a:ea typeface="Calibri"/>
                          <a:cs typeface="Times New Roman"/>
                        </a:rPr>
                        <a:t>(RMS </a:t>
                      </a:r>
                      <a:r>
                        <a:rPr lang="en-ZA" sz="1200" kern="1200" baseline="0" dirty="0" smtClean="0">
                          <a:solidFill>
                            <a:srgbClr val="00B050"/>
                          </a:solidFill>
                          <a:latin typeface="Arial"/>
                          <a:ea typeface="Calibri"/>
                          <a:cs typeface="Times New Roman"/>
                        </a:rPr>
                        <a:t>2018)</a:t>
                      </a:r>
                      <a:endParaRPr lang="en-ZA" sz="1200" kern="1200" dirty="0">
                        <a:solidFill>
                          <a:srgbClr val="00B050"/>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ZA" sz="1200" b="0" i="0" u="none" strike="noStrike" kern="1200" cap="none" spc="0" normalizeH="0" baseline="0" noProof="0" dirty="0">
                        <a:ln>
                          <a:noFill/>
                        </a:ln>
                        <a:solidFill>
                          <a:srgbClr val="FF0000"/>
                        </a:solidFill>
                        <a:effectLst/>
                        <a:uLnTx/>
                        <a:uFillTx/>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49519">
                <a:tc>
                  <a:txBody>
                    <a:bodyPr/>
                    <a:lstStyle/>
                    <a:p>
                      <a:pPr marR="194310">
                        <a:lnSpc>
                          <a:spcPct val="115000"/>
                        </a:lnSpc>
                        <a:spcAft>
                          <a:spcPts val="0"/>
                        </a:spcAft>
                      </a:pPr>
                      <a:r>
                        <a:rPr lang="en-ZA" sz="1200" b="1" dirty="0">
                          <a:latin typeface="Arial"/>
                          <a:ea typeface="Calibri"/>
                          <a:cs typeface="Arial"/>
                        </a:rPr>
                        <a:t>Under-5 Mortality Rate (U5MR) </a:t>
                      </a:r>
                      <a:endParaRPr lang="en-ZA" sz="1200" dirty="0">
                        <a:latin typeface="Arial"/>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ZA" sz="1200" kern="1200" dirty="0">
                          <a:latin typeface="Arial"/>
                          <a:ea typeface="Calibri"/>
                          <a:cs typeface="Arial"/>
                        </a:rPr>
                        <a:t>56 per 1,000</a:t>
                      </a:r>
                      <a:endParaRPr lang="en-ZA" sz="1200" dirty="0">
                        <a:latin typeface="Arial"/>
                        <a:ea typeface="Calibri"/>
                        <a:cs typeface="Times New Roman"/>
                      </a:endParaRPr>
                    </a:p>
                    <a:p>
                      <a:pPr>
                        <a:lnSpc>
                          <a:spcPct val="115000"/>
                        </a:lnSpc>
                        <a:spcAft>
                          <a:spcPts val="0"/>
                        </a:spcAft>
                      </a:pPr>
                      <a:r>
                        <a:rPr lang="en-ZA" sz="1200" kern="1200" dirty="0">
                          <a:latin typeface="Arial"/>
                          <a:ea typeface="Calibri"/>
                          <a:cs typeface="Arial"/>
                        </a:rPr>
                        <a:t> live-births</a:t>
                      </a:r>
                      <a:endParaRPr lang="en-ZA" sz="1200" dirty="0">
                        <a:latin typeface="Arial"/>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ZA" sz="1200" kern="1200" dirty="0">
                          <a:latin typeface="Arial"/>
                          <a:ea typeface="Calibri"/>
                          <a:cs typeface="Arial"/>
                        </a:rPr>
                        <a:t>39 per 1,000  live-births</a:t>
                      </a:r>
                      <a:endParaRPr lang="en-ZA"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lnSpc>
                          <a:spcPct val="115000"/>
                        </a:lnSpc>
                        <a:spcAft>
                          <a:spcPts val="1000"/>
                        </a:spcAft>
                      </a:pPr>
                      <a:r>
                        <a:rPr lang="en-ZA" sz="1200" kern="1200" dirty="0">
                          <a:solidFill>
                            <a:schemeClr val="tx1"/>
                          </a:solidFill>
                          <a:latin typeface="Arial"/>
                          <a:ea typeface="Calibri"/>
                          <a:cs typeface="Times New Roman"/>
                        </a:rPr>
                        <a:t>33 per 1,000  live-births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lnSpc>
                          <a:spcPct val="115000"/>
                        </a:lnSpc>
                        <a:spcAft>
                          <a:spcPts val="1000"/>
                        </a:spcAft>
                      </a:pPr>
                      <a:r>
                        <a:rPr lang="en-ZA" sz="1200" kern="1200" dirty="0" smtClean="0">
                          <a:solidFill>
                            <a:srgbClr val="00B050"/>
                          </a:solidFill>
                          <a:latin typeface="Arial"/>
                          <a:ea typeface="Calibri"/>
                          <a:cs typeface="Times New Roman"/>
                        </a:rPr>
                        <a:t>34</a:t>
                      </a:r>
                      <a:r>
                        <a:rPr lang="en-ZA" sz="1200" kern="1200" baseline="0" dirty="0" smtClean="0">
                          <a:solidFill>
                            <a:srgbClr val="00B050"/>
                          </a:solidFill>
                          <a:latin typeface="Arial"/>
                          <a:ea typeface="Calibri"/>
                          <a:cs typeface="Times New Roman"/>
                        </a:rPr>
                        <a:t> </a:t>
                      </a:r>
                      <a:r>
                        <a:rPr lang="en-ZA" sz="1200" kern="1200" baseline="0" dirty="0">
                          <a:solidFill>
                            <a:srgbClr val="00B050"/>
                          </a:solidFill>
                          <a:latin typeface="Arial"/>
                          <a:ea typeface="Calibri"/>
                          <a:cs typeface="Times New Roman"/>
                        </a:rPr>
                        <a:t>per 1,000 live Births  (RMS </a:t>
                      </a:r>
                      <a:r>
                        <a:rPr lang="en-ZA" sz="1200" kern="1200" baseline="0" dirty="0" smtClean="0">
                          <a:solidFill>
                            <a:srgbClr val="00B050"/>
                          </a:solidFill>
                          <a:latin typeface="Arial"/>
                          <a:ea typeface="Calibri"/>
                          <a:cs typeface="Times New Roman"/>
                        </a:rPr>
                        <a:t>2018)</a:t>
                      </a:r>
                      <a:endParaRPr lang="en-ZA" sz="1200" kern="1200" dirty="0">
                        <a:solidFill>
                          <a:srgbClr val="00B050"/>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Arial"/>
                          <a:ea typeface="Calibri"/>
                          <a:cs typeface="Times New Roman"/>
                        </a:rPr>
                        <a:t>&lt;30 per 1,000 live births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49519">
                <a:tc>
                  <a:txBody>
                    <a:bodyPr/>
                    <a:lstStyle/>
                    <a:p>
                      <a:pPr marR="194310">
                        <a:lnSpc>
                          <a:spcPct val="115000"/>
                        </a:lnSpc>
                        <a:spcAft>
                          <a:spcPts val="0"/>
                        </a:spcAft>
                      </a:pPr>
                      <a:r>
                        <a:rPr lang="en-ZA" sz="1200" b="1">
                          <a:latin typeface="Arial"/>
                          <a:ea typeface="Calibri"/>
                          <a:cs typeface="Arial"/>
                        </a:rPr>
                        <a:t>Neonatal Mortality Rate</a:t>
                      </a:r>
                      <a:endParaRPr lang="en-ZA" sz="1200">
                        <a:latin typeface="Arial"/>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ZA" sz="1200" kern="1200" dirty="0">
                          <a:latin typeface="Arial"/>
                          <a:ea typeface="Calibri"/>
                          <a:cs typeface="Arial"/>
                        </a:rPr>
                        <a:t>-</a:t>
                      </a:r>
                      <a:endParaRPr lang="en-ZA" sz="1200" dirty="0">
                        <a:latin typeface="Arial"/>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ZA" sz="1200" kern="1200" dirty="0">
                          <a:latin typeface="Arial"/>
                          <a:ea typeface="Calibri"/>
                          <a:cs typeface="Arial"/>
                        </a:rPr>
                        <a:t>14 neonatal deaths per 1000 live births</a:t>
                      </a:r>
                      <a:endParaRPr lang="en-ZA"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lnSpc>
                          <a:spcPct val="115000"/>
                        </a:lnSpc>
                        <a:spcAft>
                          <a:spcPts val="1000"/>
                        </a:spcAft>
                      </a:pPr>
                      <a:r>
                        <a:rPr lang="en-ZA" sz="1200" kern="1200" dirty="0">
                          <a:solidFill>
                            <a:schemeClr val="tx1"/>
                          </a:solidFill>
                          <a:latin typeface="Arial"/>
                          <a:ea typeface="Calibri"/>
                          <a:cs typeface="Times New Roman"/>
                        </a:rPr>
                        <a:t>8 per 1000 live births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ZA" sz="1200" kern="1200" dirty="0" smtClean="0">
                          <a:solidFill>
                            <a:srgbClr val="FF0000"/>
                          </a:solidFill>
                          <a:latin typeface="Arial"/>
                          <a:ea typeface="Calibri"/>
                          <a:cs typeface="Times New Roman"/>
                        </a:rPr>
                        <a:t>11</a:t>
                      </a:r>
                      <a:r>
                        <a:rPr lang="en-ZA" sz="1200" kern="1200" baseline="0" dirty="0" smtClean="0">
                          <a:solidFill>
                            <a:srgbClr val="FF0000"/>
                          </a:solidFill>
                          <a:latin typeface="Arial"/>
                          <a:ea typeface="Calibri"/>
                          <a:cs typeface="Times New Roman"/>
                        </a:rPr>
                        <a:t> </a:t>
                      </a:r>
                      <a:r>
                        <a:rPr lang="en-ZA" sz="1200" kern="1200" baseline="0" dirty="0">
                          <a:solidFill>
                            <a:srgbClr val="FF0000"/>
                          </a:solidFill>
                          <a:latin typeface="Arial"/>
                          <a:ea typeface="Calibri"/>
                          <a:cs typeface="Times New Roman"/>
                        </a:rPr>
                        <a:t>per 1 000 live births (RMS </a:t>
                      </a:r>
                      <a:r>
                        <a:rPr lang="en-ZA" sz="1200" kern="1200" baseline="0" dirty="0" smtClean="0">
                          <a:solidFill>
                            <a:srgbClr val="FF0000"/>
                          </a:solidFill>
                          <a:latin typeface="Arial"/>
                          <a:ea typeface="Calibri"/>
                          <a:cs typeface="Times New Roman"/>
                        </a:rPr>
                        <a:t>2018</a:t>
                      </a:r>
                      <a:r>
                        <a:rPr lang="en-ZA" sz="1200" kern="1200" baseline="0" dirty="0" smtClean="0">
                          <a:solidFill>
                            <a:schemeClr val="tx1"/>
                          </a:solidFill>
                          <a:latin typeface="Arial"/>
                          <a:ea typeface="Calibri"/>
                          <a:cs typeface="Times New Roman"/>
                        </a:rPr>
                        <a:t>)</a:t>
                      </a:r>
                      <a:endParaRPr lang="en-ZA" sz="1200" kern="1200" dirty="0">
                        <a:solidFill>
                          <a:schemeClr val="tx1"/>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Arial"/>
                          <a:ea typeface="Calibri"/>
                          <a:cs typeface="Times New Roman"/>
                        </a:rPr>
                        <a:t>8 per 1,000 live births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63350">
                <a:tc>
                  <a:txBody>
                    <a:bodyPr/>
                    <a:lstStyle/>
                    <a:p>
                      <a:pPr marR="194310">
                        <a:lnSpc>
                          <a:spcPct val="115000"/>
                        </a:lnSpc>
                        <a:spcAft>
                          <a:spcPts val="0"/>
                        </a:spcAft>
                      </a:pPr>
                      <a:r>
                        <a:rPr lang="en-ZA" sz="1200" b="1" kern="1200" dirty="0">
                          <a:solidFill>
                            <a:srgbClr val="000000"/>
                          </a:solidFill>
                          <a:latin typeface="Arial"/>
                          <a:ea typeface="Calibri"/>
                          <a:cs typeface="Arial"/>
                        </a:rPr>
                        <a:t>Infant Mortality Rate (IMR)</a:t>
                      </a:r>
                      <a:endParaRPr lang="en-ZA" sz="1200" dirty="0">
                        <a:latin typeface="Arial"/>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ZA" sz="1200" kern="1200" dirty="0">
                          <a:latin typeface="Arial"/>
                          <a:ea typeface="Calibri"/>
                        </a:rPr>
                        <a:t>39 </a:t>
                      </a:r>
                      <a:r>
                        <a:rPr lang="en-US" sz="1200" kern="1200" dirty="0">
                          <a:latin typeface="Arial"/>
                          <a:ea typeface="Calibri"/>
                        </a:rPr>
                        <a:t>per 1,000</a:t>
                      </a:r>
                      <a:endParaRPr lang="en-ZA" sz="1200" dirty="0">
                        <a:latin typeface="Calibri"/>
                        <a:ea typeface="Times New Roman"/>
                      </a:endParaRPr>
                    </a:p>
                    <a:p>
                      <a:pPr>
                        <a:lnSpc>
                          <a:spcPct val="115000"/>
                        </a:lnSpc>
                        <a:spcAft>
                          <a:spcPts val="0"/>
                        </a:spcAft>
                      </a:pPr>
                      <a:r>
                        <a:rPr lang="en-US" sz="1200" kern="1200" dirty="0">
                          <a:latin typeface="Arial"/>
                          <a:ea typeface="Calibri"/>
                        </a:rPr>
                        <a:t>live-births</a:t>
                      </a:r>
                      <a:endParaRPr lang="en-ZA" sz="1200" dirty="0">
                        <a:latin typeface="Calibri"/>
                        <a:ea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ZA" sz="1200" kern="1200" dirty="0">
                          <a:latin typeface="Arial"/>
                          <a:ea typeface="Calibri"/>
                          <a:cs typeface="Times New Roman"/>
                        </a:rPr>
                        <a:t>28 infant deaths </a:t>
                      </a:r>
                      <a:r>
                        <a:rPr lang="en-US" sz="1200" kern="1200" dirty="0">
                          <a:latin typeface="Arial"/>
                          <a:ea typeface="Calibri"/>
                          <a:cs typeface="Times New Roman"/>
                        </a:rPr>
                        <a:t>per 1,000 live-births </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lnSpc>
                          <a:spcPct val="115000"/>
                        </a:lnSpc>
                        <a:spcAft>
                          <a:spcPts val="1000"/>
                        </a:spcAft>
                      </a:pPr>
                      <a:r>
                        <a:rPr lang="en-US" sz="1200" kern="1200" dirty="0">
                          <a:solidFill>
                            <a:schemeClr val="tx1"/>
                          </a:solidFill>
                          <a:latin typeface="Arial"/>
                          <a:ea typeface="Calibri"/>
                          <a:cs typeface="Times New Roman"/>
                        </a:rPr>
                        <a:t>23 per 1000 live births</a:t>
                      </a:r>
                      <a:endParaRPr lang="en-ZA" sz="1200" kern="1200" dirty="0">
                        <a:solidFill>
                          <a:schemeClr val="tx1"/>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ZA" sz="1200" kern="1200" dirty="0" smtClean="0">
                          <a:solidFill>
                            <a:srgbClr val="FF0000"/>
                          </a:solidFill>
                          <a:latin typeface="Arial"/>
                          <a:ea typeface="Calibri"/>
                          <a:cs typeface="Times New Roman"/>
                        </a:rPr>
                        <a:t>25 </a:t>
                      </a:r>
                      <a:r>
                        <a:rPr lang="en-ZA" sz="1200" kern="1200" dirty="0">
                          <a:solidFill>
                            <a:srgbClr val="FF0000"/>
                          </a:solidFill>
                          <a:latin typeface="Arial"/>
                          <a:ea typeface="Calibri"/>
                          <a:cs typeface="Times New Roman"/>
                        </a:rPr>
                        <a:t>per 1000 live births  </a:t>
                      </a:r>
                      <a:r>
                        <a:rPr lang="en-ZA" sz="1200" kern="1200" baseline="0" dirty="0">
                          <a:solidFill>
                            <a:srgbClr val="FF0000"/>
                          </a:solidFill>
                          <a:latin typeface="Arial"/>
                          <a:ea typeface="Calibri"/>
                          <a:cs typeface="Times New Roman"/>
                        </a:rPr>
                        <a:t>(RMS </a:t>
                      </a:r>
                      <a:r>
                        <a:rPr lang="en-ZA" sz="1200" kern="1200" baseline="0" dirty="0" smtClean="0">
                          <a:solidFill>
                            <a:srgbClr val="FF0000"/>
                          </a:solidFill>
                          <a:latin typeface="Arial"/>
                          <a:ea typeface="Calibri"/>
                          <a:cs typeface="Times New Roman"/>
                        </a:rPr>
                        <a:t>2018)</a:t>
                      </a:r>
                      <a:endParaRPr lang="en-ZA" sz="1200" kern="1200" dirty="0">
                        <a:solidFill>
                          <a:srgbClr val="FF0000"/>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Arial"/>
                          <a:ea typeface="Calibri"/>
                          <a:cs typeface="Times New Roman"/>
                        </a:rPr>
                        <a:t>&lt;20 per 1,000 live births</a:t>
                      </a:r>
                    </a:p>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819583">
                <a:tc>
                  <a:txBody>
                    <a:bodyPr/>
                    <a:lstStyle/>
                    <a:p>
                      <a:pPr marR="194310">
                        <a:lnSpc>
                          <a:spcPct val="115000"/>
                        </a:lnSpc>
                        <a:spcAft>
                          <a:spcPts val="0"/>
                        </a:spcAft>
                      </a:pPr>
                      <a:r>
                        <a:rPr lang="en-ZA" sz="1200" b="1" dirty="0">
                          <a:latin typeface="Arial"/>
                          <a:ea typeface="Calibri"/>
                          <a:cs typeface="Arial"/>
                        </a:rPr>
                        <a:t>Maternal Mortality Ratio</a:t>
                      </a:r>
                      <a:endParaRPr lang="en-ZA" sz="1200" dirty="0">
                        <a:latin typeface="Arial"/>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latin typeface="Arial"/>
                          <a:ea typeface="Times New Roman"/>
                        </a:rPr>
                        <a:t>304 per 100,000 live-births</a:t>
                      </a:r>
                      <a:endParaRPr lang="en-ZA" sz="1200" dirty="0">
                        <a:latin typeface="Calibri"/>
                        <a:ea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latin typeface="Arial"/>
                          <a:ea typeface="Times New Roman"/>
                          <a:cs typeface="Times New Roman"/>
                        </a:rPr>
                        <a:t>269 maternal deaths per 100,000 live-births (2010 data)</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lnSpc>
                          <a:spcPct val="115000"/>
                        </a:lnSpc>
                        <a:spcAft>
                          <a:spcPts val="1000"/>
                        </a:spcAft>
                      </a:pPr>
                      <a:r>
                        <a:rPr lang="en-ZA" sz="1200" kern="1200" dirty="0">
                          <a:solidFill>
                            <a:schemeClr val="tx1"/>
                          </a:solidFill>
                          <a:latin typeface="Arial"/>
                          <a:ea typeface="Calibri"/>
                          <a:cs typeface="Times New Roman"/>
                        </a:rPr>
                        <a:t>&lt;100 maternal deaths  </a:t>
                      </a:r>
                      <a:r>
                        <a:rPr lang="en-US" sz="1200" kern="1200" dirty="0">
                          <a:solidFill>
                            <a:schemeClr val="tx1"/>
                          </a:solidFill>
                          <a:latin typeface="Arial"/>
                          <a:ea typeface="Calibri"/>
                          <a:cs typeface="Times New Roman"/>
                        </a:rPr>
                        <a:t>per 100,000live-births</a:t>
                      </a:r>
                      <a:endParaRPr lang="en-ZA" sz="1200" kern="1200" dirty="0">
                        <a:solidFill>
                          <a:schemeClr val="tx1"/>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ZA" sz="1200" kern="1200" dirty="0">
                          <a:solidFill>
                            <a:srgbClr val="FF0000"/>
                          </a:solidFill>
                          <a:latin typeface="Arial"/>
                          <a:ea typeface="Calibri"/>
                          <a:cs typeface="Times New Roman"/>
                        </a:rPr>
                        <a:t>134 per 100 000 live births</a:t>
                      </a:r>
                      <a:r>
                        <a:rPr lang="en-ZA" sz="1200" kern="1200" baseline="0" dirty="0">
                          <a:solidFill>
                            <a:srgbClr val="FF0000"/>
                          </a:solidFill>
                          <a:latin typeface="Arial"/>
                          <a:ea typeface="Calibri"/>
                          <a:cs typeface="Times New Roman"/>
                        </a:rPr>
                        <a:t> (RMS 2017) </a:t>
                      </a:r>
                      <a:endParaRPr lang="en-ZA" sz="1200" kern="1200" dirty="0">
                        <a:solidFill>
                          <a:srgbClr val="FF0000"/>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Arial"/>
                          <a:ea typeface="Calibri"/>
                          <a:cs typeface="Times New Roman"/>
                        </a:rPr>
                        <a:t>&lt;70 per 100 000 live births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a:ln>
                  <a:noFill/>
                </a:ln>
                <a:solidFill>
                  <a:prstClr val="black"/>
                </a:solidFill>
                <a:effectLst/>
                <a:uLnTx/>
                <a:uFillTx/>
                <a:latin typeface="Arial" pitchFamily="34" charset="0"/>
                <a:ea typeface="+mn-ea"/>
                <a:cs typeface="Arial" pitchFamily="34" charset="0"/>
              </a:rPr>
              <a:t/>
            </a:r>
            <a:br>
              <a:rPr kumimoji="0" lang="en-ZA" sz="1800" b="0" i="0" u="none" strike="noStrike" kern="1200" cap="none" spc="0" normalizeH="0" baseline="0" noProof="0">
                <a:ln>
                  <a:noFill/>
                </a:ln>
                <a:solidFill>
                  <a:prstClr val="black"/>
                </a:solidFill>
                <a:effectLst/>
                <a:uLnTx/>
                <a:uFillTx/>
                <a:latin typeface="Arial" pitchFamily="34" charset="0"/>
                <a:ea typeface="+mn-ea"/>
                <a:cs typeface="Arial" pitchFamily="34" charset="0"/>
              </a:rPr>
            </a:br>
            <a:endParaRPr kumimoji="0" lang="en-ZA"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026"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027" name="Rectangle 3"/>
          <p:cNvSpPr>
            <a:spLocks noChangeArrowheads="1"/>
          </p:cNvSpPr>
          <p:nvPr/>
        </p:nvSpPr>
        <p:spPr bwMode="auto">
          <a:xfrm>
            <a:off x="2267744" y="6604962"/>
            <a:ext cx="6586516" cy="27699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bmk="">
                <a:ln>
                  <a:noFill/>
                </a:ln>
                <a:solidFill>
                  <a:prstClr val="black"/>
                </a:solidFill>
                <a:effectLst/>
                <a:uLnTx/>
                <a:uFillTx/>
                <a:latin typeface="Arial" pitchFamily="34" charset="0"/>
                <a:ea typeface="Times New Roman" pitchFamily="18" charset="0"/>
                <a:cs typeface="Times New Roman" pitchFamily="18" charset="0"/>
              </a:rPr>
              <a:t>RMS</a:t>
            </a:r>
            <a:r>
              <a:rPr kumimoji="0" lang="en-US" sz="1200" b="0" i="0" u="none" strike="noStrike" kern="1200" cap="none" spc="0" normalizeH="0" baseline="0" noProof="0" dirty="0" bmk="">
                <a:ln>
                  <a:noFill/>
                </a:ln>
                <a:solidFill>
                  <a:prstClr val="black"/>
                </a:solidFill>
                <a:effectLst/>
                <a:uLnTx/>
                <a:uFillTx/>
                <a:latin typeface="Arial" pitchFamily="34" charset="0"/>
                <a:ea typeface="Times New Roman" pitchFamily="18" charset="0"/>
                <a:cs typeface="Times New Roman" pitchFamily="18" charset="0"/>
              </a:rPr>
              <a:t>: Rapid Mortality Surveillance (RMS) Report </a:t>
            </a:r>
            <a:r>
              <a:rPr kumimoji="0" lang="en-US" sz="1200" b="0" i="0" u="none" strike="noStrike" kern="1200" cap="none" spc="0" normalizeH="0" baseline="0" noProof="0" dirty="0" smtClean="0" bmk="">
                <a:ln>
                  <a:noFill/>
                </a:ln>
                <a:solidFill>
                  <a:prstClr val="black"/>
                </a:solidFill>
                <a:effectLst/>
                <a:uLnTx/>
                <a:uFillTx/>
                <a:latin typeface="Arial" pitchFamily="34" charset="0"/>
                <a:ea typeface="Times New Roman" pitchFamily="18" charset="0"/>
                <a:cs typeface="Times New Roman" pitchFamily="18" charset="0"/>
              </a:rPr>
              <a:t>2018  </a:t>
            </a:r>
            <a:r>
              <a:rPr kumimoji="0" lang="en-US" sz="1200" b="0" i="0" u="none" strike="noStrike" kern="1200" cap="none" spc="0" normalizeH="0" baseline="0" noProof="0" dirty="0" bmk="">
                <a:ln>
                  <a:noFill/>
                </a:ln>
                <a:solidFill>
                  <a:prstClr val="black"/>
                </a:solidFill>
                <a:effectLst/>
                <a:uLnTx/>
                <a:uFillTx/>
                <a:latin typeface="Arial" pitchFamily="34" charset="0"/>
                <a:ea typeface="Times New Roman" pitchFamily="18" charset="0"/>
                <a:cs typeface="Times New Roman" pitchFamily="18" charset="0"/>
              </a:rPr>
              <a:t>(Released -January </a:t>
            </a:r>
            <a:r>
              <a:rPr kumimoji="0" lang="en-US" sz="1200" b="0" i="0" u="none" strike="noStrike" kern="1200" cap="none" spc="0" normalizeH="0" baseline="0" noProof="0" dirty="0" smtClean="0" bmk="">
                <a:ln>
                  <a:noFill/>
                </a:ln>
                <a:solidFill>
                  <a:prstClr val="black"/>
                </a:solidFill>
                <a:effectLst/>
                <a:uLnTx/>
                <a:uFillTx/>
                <a:latin typeface="Arial" pitchFamily="34" charset="0"/>
                <a:ea typeface="Times New Roman" pitchFamily="18" charset="0"/>
                <a:cs typeface="Times New Roman" pitchFamily="18" charset="0"/>
              </a:rPr>
              <a:t>2020)</a:t>
            </a:r>
            <a:endParaRPr kumimoji="0" lang="en-ZA" sz="800" b="0" i="0" u="none" strike="noStrike" kern="1200" cap="none" spc="0" normalizeH="0" baseline="0" noProof="0" dirty="0" bmk="">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9566185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6463630" cy="543595"/>
          </a:xfrm>
        </p:spPr>
        <p:txBody>
          <a:bodyPr/>
          <a:lstStyle/>
          <a:p>
            <a:r>
              <a:rPr lang="en-US" dirty="0" err="1"/>
              <a:t>Programme</a:t>
            </a:r>
            <a:r>
              <a:rPr lang="en-US" dirty="0"/>
              <a:t> 2: National Health Insurance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0429755"/>
              </p:ext>
            </p:extLst>
          </p:nvPr>
        </p:nvGraphicFramePr>
        <p:xfrm>
          <a:off x="-2" y="1052736"/>
          <a:ext cx="9144004" cy="4485767"/>
        </p:xfrm>
        <a:graphic>
          <a:graphicData uri="http://schemas.openxmlformats.org/drawingml/2006/table">
            <a:tbl>
              <a:tblPr firstRow="1" firstCol="1" bandRow="1"/>
              <a:tblGrid>
                <a:gridCol w="1427126">
                  <a:extLst>
                    <a:ext uri="{9D8B030D-6E8A-4147-A177-3AD203B41FA5}">
                      <a16:colId xmlns:a16="http://schemas.microsoft.com/office/drawing/2014/main" val="4112152419"/>
                    </a:ext>
                  </a:extLst>
                </a:gridCol>
                <a:gridCol w="1272926">
                  <a:extLst>
                    <a:ext uri="{9D8B030D-6E8A-4147-A177-3AD203B41FA5}">
                      <a16:colId xmlns:a16="http://schemas.microsoft.com/office/drawing/2014/main" val="4209582640"/>
                    </a:ext>
                  </a:extLst>
                </a:gridCol>
                <a:gridCol w="1123170">
                  <a:extLst>
                    <a:ext uri="{9D8B030D-6E8A-4147-A177-3AD203B41FA5}">
                      <a16:colId xmlns:a16="http://schemas.microsoft.com/office/drawing/2014/main" val="3219560461"/>
                    </a:ext>
                  </a:extLst>
                </a:gridCol>
                <a:gridCol w="1198048">
                  <a:extLst>
                    <a:ext uri="{9D8B030D-6E8A-4147-A177-3AD203B41FA5}">
                      <a16:colId xmlns:a16="http://schemas.microsoft.com/office/drawing/2014/main" val="1062045837"/>
                    </a:ext>
                  </a:extLst>
                </a:gridCol>
                <a:gridCol w="1283326">
                  <a:extLst>
                    <a:ext uri="{9D8B030D-6E8A-4147-A177-3AD203B41FA5}">
                      <a16:colId xmlns:a16="http://schemas.microsoft.com/office/drawing/2014/main" val="2510434904"/>
                    </a:ext>
                  </a:extLst>
                </a:gridCol>
                <a:gridCol w="1419704">
                  <a:extLst>
                    <a:ext uri="{9D8B030D-6E8A-4147-A177-3AD203B41FA5}">
                      <a16:colId xmlns:a16="http://schemas.microsoft.com/office/drawing/2014/main" val="2741476998"/>
                    </a:ext>
                  </a:extLst>
                </a:gridCol>
                <a:gridCol w="1419704">
                  <a:extLst>
                    <a:ext uri="{9D8B030D-6E8A-4147-A177-3AD203B41FA5}">
                      <a16:colId xmlns:a16="http://schemas.microsoft.com/office/drawing/2014/main" val="3866115593"/>
                    </a:ext>
                  </a:extLst>
                </a:gridCol>
              </a:tblGrid>
              <a:tr h="328438">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Outcome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 Indicator</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Estimated Performance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gridSpan="3">
                  <a:txBody>
                    <a:bodyPr/>
                    <a:lstStyle/>
                    <a:p>
                      <a:pPr marL="0" marR="0" algn="ctr">
                        <a:lnSpc>
                          <a:spcPct val="107000"/>
                        </a:lnSpc>
                        <a:spcBef>
                          <a:spcPts val="0"/>
                        </a:spcBef>
                        <a:spcAft>
                          <a:spcPts val="800"/>
                        </a:spcAft>
                      </a:pPr>
                      <a:r>
                        <a:rPr lang="en-US" sz="1200" b="1" kern="1200" dirty="0">
                          <a:solidFill>
                            <a:schemeClr val="tx1"/>
                          </a:solidFill>
                          <a:effectLst/>
                          <a:latin typeface="+mn-lt"/>
                          <a:ea typeface="+mn-ea"/>
                          <a:cs typeface="+mn-cs"/>
                        </a:rPr>
                        <a:t>MTEF Targets</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626783535"/>
                  </a:ext>
                </a:extLst>
              </a:tr>
              <a:tr h="2359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2019/20</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2020/21</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2021/22</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2022/23</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553457464"/>
                  </a:ext>
                </a:extLst>
              </a:tr>
              <a:tr h="1031139">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Package of services available to the population is expanded on the basis of cost-effectiveness and equity </a:t>
                      </a:r>
                    </a:p>
                    <a:p>
                      <a:pPr marL="0" marR="0" algn="l" defTabSz="914400" rtl="0" eaLnBrk="1" latinLnBrk="0" hangingPunct="1">
                        <a:lnSpc>
                          <a:spcPct val="107000"/>
                        </a:lnSpc>
                        <a:spcBef>
                          <a:spcPts val="0"/>
                        </a:spcBef>
                        <a:spcAft>
                          <a:spcPts val="800"/>
                        </a:spcAft>
                      </a:pPr>
                      <a:endPar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Service benefit framework for PHC developed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Service benefit framework for PHC developed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Service benefit framework for PHC developed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Service benefit framework for District, Central and Tertiary Hospitals developed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Service benefit framework for Regional and Specialist Hospitals developed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7065745"/>
                  </a:ext>
                </a:extLst>
              </a:tr>
              <a:tr h="1031139">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Information systems are responsive to local needs to enhance data use and improve quality of care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Master Health facility list(MFL) for South Africa</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Electronic platform for  master health facility list published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Electronic platform for  master health facility list published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A policy directive on the use of the MFL by all Health Information Systems in the Public Sector issues and implementation monitored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Master Health facility list(MFL) for South Africa maintained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1594106"/>
                  </a:ext>
                </a:extLst>
              </a:tr>
              <a:tr h="1031139">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Resources are available to managers and frontline providers, with flexibility to manage it according to their local needs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3765 health facilities reporting stock availability at national surveillance centre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Total number of health facilities reporting stock availability at national surveillance centre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3 650</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3 765 </a:t>
                      </a:r>
                      <a:b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b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(3290 Clinics/CHC/CDC, 385 Hospitals, </a:t>
                      </a:r>
                      <a:b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b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90 Other medicine</a:t>
                      </a:r>
                      <a:b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b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storage sites)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3790</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3830</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7827388"/>
                  </a:ext>
                </a:extLst>
              </a:tr>
            </a:tbl>
          </a:graphicData>
        </a:graphic>
      </p:graphicFrame>
    </p:spTree>
    <p:extLst>
      <p:ext uri="{BB962C8B-B14F-4D97-AF65-F5344CB8AC3E}">
        <p14:creationId xmlns:p14="http://schemas.microsoft.com/office/powerpoint/2010/main" val="2078373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6463630" cy="543595"/>
          </a:xfrm>
        </p:spPr>
        <p:txBody>
          <a:bodyPr/>
          <a:lstStyle/>
          <a:p>
            <a:r>
              <a:rPr lang="en-US" dirty="0" err="1"/>
              <a:t>Programme</a:t>
            </a:r>
            <a:r>
              <a:rPr lang="en-US" dirty="0"/>
              <a:t> 2: National Health Insurance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90017636"/>
              </p:ext>
            </p:extLst>
          </p:nvPr>
        </p:nvGraphicFramePr>
        <p:xfrm>
          <a:off x="0" y="1124744"/>
          <a:ext cx="9143998" cy="2035683"/>
        </p:xfrm>
        <a:graphic>
          <a:graphicData uri="http://schemas.openxmlformats.org/drawingml/2006/table">
            <a:tbl>
              <a:tblPr firstRow="1" firstCol="1" bandRow="1"/>
              <a:tblGrid>
                <a:gridCol w="1256019">
                  <a:extLst>
                    <a:ext uri="{9D8B030D-6E8A-4147-A177-3AD203B41FA5}">
                      <a16:colId xmlns:a16="http://schemas.microsoft.com/office/drawing/2014/main" val="4112152419"/>
                    </a:ext>
                  </a:extLst>
                </a:gridCol>
                <a:gridCol w="1298718">
                  <a:extLst>
                    <a:ext uri="{9D8B030D-6E8A-4147-A177-3AD203B41FA5}">
                      <a16:colId xmlns:a16="http://schemas.microsoft.com/office/drawing/2014/main" val="4209582640"/>
                    </a:ext>
                  </a:extLst>
                </a:gridCol>
                <a:gridCol w="1347803">
                  <a:extLst>
                    <a:ext uri="{9D8B030D-6E8A-4147-A177-3AD203B41FA5}">
                      <a16:colId xmlns:a16="http://schemas.microsoft.com/office/drawing/2014/main" val="3219560461"/>
                    </a:ext>
                  </a:extLst>
                </a:gridCol>
                <a:gridCol w="1272925">
                  <a:extLst>
                    <a:ext uri="{9D8B030D-6E8A-4147-A177-3AD203B41FA5}">
                      <a16:colId xmlns:a16="http://schemas.microsoft.com/office/drawing/2014/main" val="1062045837"/>
                    </a:ext>
                  </a:extLst>
                </a:gridCol>
                <a:gridCol w="1347803">
                  <a:extLst>
                    <a:ext uri="{9D8B030D-6E8A-4147-A177-3AD203B41FA5}">
                      <a16:colId xmlns:a16="http://schemas.microsoft.com/office/drawing/2014/main" val="2510434904"/>
                    </a:ext>
                  </a:extLst>
                </a:gridCol>
                <a:gridCol w="1422681">
                  <a:extLst>
                    <a:ext uri="{9D8B030D-6E8A-4147-A177-3AD203B41FA5}">
                      <a16:colId xmlns:a16="http://schemas.microsoft.com/office/drawing/2014/main" val="2741476998"/>
                    </a:ext>
                  </a:extLst>
                </a:gridCol>
                <a:gridCol w="1198049">
                  <a:extLst>
                    <a:ext uri="{9D8B030D-6E8A-4147-A177-3AD203B41FA5}">
                      <a16:colId xmlns:a16="http://schemas.microsoft.com/office/drawing/2014/main" val="3866115593"/>
                    </a:ext>
                  </a:extLst>
                </a:gridCol>
              </a:tblGrid>
              <a:tr h="328438">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Outcome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 Indicator</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Estimated Performance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gridSpan="3">
                  <a:txBody>
                    <a:bodyPr/>
                    <a:lstStyle/>
                    <a:p>
                      <a:pPr marL="0" marR="0" algn="ctr">
                        <a:lnSpc>
                          <a:spcPct val="107000"/>
                        </a:lnSpc>
                        <a:spcBef>
                          <a:spcPts val="0"/>
                        </a:spcBef>
                        <a:spcAft>
                          <a:spcPts val="800"/>
                        </a:spcAft>
                      </a:pPr>
                      <a:r>
                        <a:rPr lang="en-US" sz="1200" b="1" kern="1200" dirty="0">
                          <a:solidFill>
                            <a:schemeClr val="tx1"/>
                          </a:solidFill>
                          <a:effectLst/>
                          <a:latin typeface="+mn-lt"/>
                          <a:ea typeface="+mn-ea"/>
                          <a:cs typeface="+mn-cs"/>
                        </a:rPr>
                        <a:t>MTEF Targets</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626783535"/>
                  </a:ext>
                </a:extLst>
              </a:tr>
              <a:tr h="2359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2019/20</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2020/21</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2021/22</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2022/23</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553457464"/>
                  </a:ext>
                </a:extLst>
              </a:tr>
              <a:tr h="1026926">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Quality and Safety of Care Improved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3.5 million Patients registered to receive medicines through the </a:t>
                      </a:r>
                      <a:r>
                        <a:rPr lang="en-US" sz="1200" kern="1200" dirty="0" err="1">
                          <a:solidFill>
                            <a:srgbClr val="000000"/>
                          </a:solidFill>
                          <a:effectLst/>
                          <a:latin typeface="Arial Narrow" panose="020B0606020202030204" pitchFamily="34" charset="0"/>
                          <a:ea typeface="Calibri" panose="020F0502020204030204" pitchFamily="34" charset="0"/>
                          <a:cs typeface="Calibri" panose="020F0502020204030204" pitchFamily="34" charset="0"/>
                        </a:rPr>
                        <a:t>centralised</a:t>
                      </a: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chronic medicine dispensing and distribution (CCMDD) system</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Total number of patients registered to receive medicines through the CCMDD system</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3 million</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3.5 million</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4 million</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4.5 million</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9819261"/>
                  </a:ext>
                </a:extLst>
              </a:tr>
            </a:tbl>
          </a:graphicData>
        </a:graphic>
      </p:graphicFrame>
    </p:spTree>
    <p:extLst>
      <p:ext uri="{BB962C8B-B14F-4D97-AF65-F5344CB8AC3E}">
        <p14:creationId xmlns:p14="http://schemas.microsoft.com/office/powerpoint/2010/main" val="1260982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6707088" cy="648072"/>
          </a:xfrm>
        </p:spPr>
        <p:txBody>
          <a:bodyPr/>
          <a:lstStyle/>
          <a:p>
            <a:r>
              <a:rPr lang="en-ZA" sz="2800" b="1" dirty="0"/>
              <a:t>Programme 3 - Communicable and Non-Communicable Diseases</a:t>
            </a:r>
          </a:p>
        </p:txBody>
      </p:sp>
      <p:sp>
        <p:nvSpPr>
          <p:cNvPr id="6" name="Content Placeholder 5"/>
          <p:cNvSpPr>
            <a:spLocks noGrp="1"/>
          </p:cNvSpPr>
          <p:nvPr>
            <p:ph sz="quarter" idx="1"/>
          </p:nvPr>
        </p:nvSpPr>
        <p:spPr>
          <a:xfrm>
            <a:off x="457200" y="990600"/>
            <a:ext cx="8229600" cy="4709160"/>
          </a:xfrm>
        </p:spPr>
        <p:txBody>
          <a:bodyPr/>
          <a:lstStyle/>
          <a:p>
            <a:pPr marL="0" indent="0" algn="ctr">
              <a:buNone/>
            </a:pPr>
            <a:endParaRPr lang="en-ZA" sz="2400" dirty="0"/>
          </a:p>
          <a:p>
            <a:pPr marL="0" indent="0" algn="ctr">
              <a:buNone/>
            </a:pPr>
            <a:r>
              <a:rPr lang="en-GB" sz="2400" dirty="0"/>
              <a:t>The programme </a:t>
            </a:r>
            <a:r>
              <a:rPr lang="en-GB" sz="2400" b="1" dirty="0">
                <a:solidFill>
                  <a:schemeClr val="accent3"/>
                </a:solidFill>
              </a:rPr>
              <a:t>develops and supports the implementation </a:t>
            </a:r>
            <a:r>
              <a:rPr lang="en-GB" sz="2400" dirty="0"/>
              <a:t>of national policies, guidelines, norms and standards, and achievement of targets for the national response needed to </a:t>
            </a:r>
            <a:r>
              <a:rPr lang="en-GB" sz="2400" b="1" dirty="0">
                <a:solidFill>
                  <a:schemeClr val="accent3"/>
                </a:solidFill>
              </a:rPr>
              <a:t>decrease morbidity and mortality</a:t>
            </a:r>
            <a:r>
              <a:rPr lang="en-GB" sz="2400" b="1" dirty="0"/>
              <a:t> </a:t>
            </a:r>
            <a:r>
              <a:rPr lang="en-GB" sz="2400" dirty="0"/>
              <a:t>associated with </a:t>
            </a:r>
            <a:r>
              <a:rPr lang="en-GB" sz="2400" b="1" dirty="0">
                <a:solidFill>
                  <a:schemeClr val="accent3"/>
                </a:solidFill>
              </a:rPr>
              <a:t>communicable diseases </a:t>
            </a:r>
            <a:r>
              <a:rPr lang="en-GB" sz="2400" dirty="0"/>
              <a:t>(HIV, Tuberculosis, Malaria, Influenza and others) and </a:t>
            </a:r>
            <a:r>
              <a:rPr lang="en-GB" sz="2400" b="1" dirty="0">
                <a:solidFill>
                  <a:schemeClr val="accent3"/>
                </a:solidFill>
              </a:rPr>
              <a:t>non-communicable diseases </a:t>
            </a:r>
            <a:r>
              <a:rPr lang="en-GB" sz="2400" dirty="0"/>
              <a:t>(mental health; cancer, hypertension, diabetes and others). It is also responsible to develop strategies and implement programmes that </a:t>
            </a:r>
            <a:r>
              <a:rPr lang="en-GB" sz="2400" b="1" dirty="0">
                <a:solidFill>
                  <a:schemeClr val="accent3"/>
                </a:solidFill>
              </a:rPr>
              <a:t>reduces Maternal and Child Mortality</a:t>
            </a:r>
            <a:r>
              <a:rPr lang="en-GB" sz="2400" dirty="0"/>
              <a:t>.</a:t>
            </a:r>
            <a:endParaRPr lang="en-US" sz="2400" dirty="0"/>
          </a:p>
          <a:p>
            <a:pPr algn="ctr">
              <a:buNone/>
            </a:pPr>
            <a:endParaRPr lang="en-ZA"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6463630" cy="543595"/>
          </a:xfrm>
        </p:spPr>
        <p:txBody>
          <a:bodyPr/>
          <a:lstStyle/>
          <a:p>
            <a:r>
              <a:rPr lang="en-US" dirty="0" err="1"/>
              <a:t>Programme</a:t>
            </a:r>
            <a:r>
              <a:rPr lang="en-US" dirty="0"/>
              <a:t> 3: Communicable and non-communicable diseases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03321324"/>
              </p:ext>
            </p:extLst>
          </p:nvPr>
        </p:nvGraphicFramePr>
        <p:xfrm>
          <a:off x="-5071" y="1124744"/>
          <a:ext cx="9144000" cy="3476752"/>
        </p:xfrm>
        <a:graphic>
          <a:graphicData uri="http://schemas.openxmlformats.org/drawingml/2006/table">
            <a:tbl>
              <a:tblPr firstRow="1" firstCol="1" bandRow="1"/>
              <a:tblGrid>
                <a:gridCol w="1256020">
                  <a:extLst>
                    <a:ext uri="{9D8B030D-6E8A-4147-A177-3AD203B41FA5}">
                      <a16:colId xmlns:a16="http://schemas.microsoft.com/office/drawing/2014/main" val="4112152419"/>
                    </a:ext>
                  </a:extLst>
                </a:gridCol>
                <a:gridCol w="1104584">
                  <a:extLst>
                    <a:ext uri="{9D8B030D-6E8A-4147-A177-3AD203B41FA5}">
                      <a16:colId xmlns:a16="http://schemas.microsoft.com/office/drawing/2014/main" val="4209582640"/>
                    </a:ext>
                  </a:extLst>
                </a:gridCol>
                <a:gridCol w="1408964">
                  <a:extLst>
                    <a:ext uri="{9D8B030D-6E8A-4147-A177-3AD203B41FA5}">
                      <a16:colId xmlns:a16="http://schemas.microsoft.com/office/drawing/2014/main" val="3219560461"/>
                    </a:ext>
                  </a:extLst>
                </a:gridCol>
                <a:gridCol w="1115323">
                  <a:extLst>
                    <a:ext uri="{9D8B030D-6E8A-4147-A177-3AD203B41FA5}">
                      <a16:colId xmlns:a16="http://schemas.microsoft.com/office/drawing/2014/main" val="1062045837"/>
                    </a:ext>
                  </a:extLst>
                </a:gridCol>
                <a:gridCol w="1419703">
                  <a:extLst>
                    <a:ext uri="{9D8B030D-6E8A-4147-A177-3AD203B41FA5}">
                      <a16:colId xmlns:a16="http://schemas.microsoft.com/office/drawing/2014/main" val="2510434904"/>
                    </a:ext>
                  </a:extLst>
                </a:gridCol>
                <a:gridCol w="1419703">
                  <a:extLst>
                    <a:ext uri="{9D8B030D-6E8A-4147-A177-3AD203B41FA5}">
                      <a16:colId xmlns:a16="http://schemas.microsoft.com/office/drawing/2014/main" val="2741476998"/>
                    </a:ext>
                  </a:extLst>
                </a:gridCol>
                <a:gridCol w="1419703">
                  <a:extLst>
                    <a:ext uri="{9D8B030D-6E8A-4147-A177-3AD203B41FA5}">
                      <a16:colId xmlns:a16="http://schemas.microsoft.com/office/drawing/2014/main" val="3866115593"/>
                    </a:ext>
                  </a:extLst>
                </a:gridCol>
              </a:tblGrid>
              <a:tr h="328438">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Outcome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 Indicator</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Estimated Performance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gridSpan="3">
                  <a:txBody>
                    <a:bodyPr/>
                    <a:lstStyle/>
                    <a:p>
                      <a:pPr marL="0" marR="0" algn="ctr">
                        <a:lnSpc>
                          <a:spcPct val="107000"/>
                        </a:lnSpc>
                        <a:spcBef>
                          <a:spcPts val="0"/>
                        </a:spcBef>
                        <a:spcAft>
                          <a:spcPts val="800"/>
                        </a:spcAft>
                      </a:pPr>
                      <a:r>
                        <a:rPr lang="en-US" sz="1200" b="1" kern="1200" dirty="0">
                          <a:solidFill>
                            <a:schemeClr val="tx1"/>
                          </a:solidFill>
                          <a:effectLst/>
                          <a:latin typeface="+mn-lt"/>
                          <a:ea typeface="+mn-ea"/>
                          <a:cs typeface="+mn-cs"/>
                        </a:rPr>
                        <a:t>MTEF Targets</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626783535"/>
                  </a:ext>
                </a:extLst>
              </a:tr>
              <a:tr h="2359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2019/20</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2020/21</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2021/22</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2022/23</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553457464"/>
                  </a:ext>
                </a:extLst>
              </a:tr>
              <a:tr h="1022712">
                <a:tc rowSpan="2">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Maternal, Child, Infant and neonatal mortalities reduced </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Side-by-Side campaign radio shows which promote all components of child health and nutrition broadcast</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Number of Side-by-Side campaign radio shows broadcast </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396 radio shows  (36 episodes broadcast on 11  radio stations)</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Radio shows evaluated. Third season broadcast</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3039805"/>
                  </a:ext>
                </a:extLst>
              </a:tr>
              <a:tr h="1024819">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Implementation of Early Childhood Development programmes monitored</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Monitoring and reporting system developed and piloted in 9 Districts to monitor implementation of the Nutrition guidelines for ECD programmes</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Monitoring and reporting system developed and piloted in 9 Districts to monitor implementation of the Nutrition guidelines for ECD programmes</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Monitoring and reporting system used by 52 Districts </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Monitoring and reporting system used by 52 Districts </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222543"/>
                  </a:ext>
                </a:extLst>
              </a:tr>
            </a:tbl>
          </a:graphicData>
        </a:graphic>
      </p:graphicFrame>
    </p:spTree>
    <p:extLst>
      <p:ext uri="{BB962C8B-B14F-4D97-AF65-F5344CB8AC3E}">
        <p14:creationId xmlns:p14="http://schemas.microsoft.com/office/powerpoint/2010/main" val="2199980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6463630" cy="543595"/>
          </a:xfrm>
        </p:spPr>
        <p:txBody>
          <a:bodyPr/>
          <a:lstStyle/>
          <a:p>
            <a:r>
              <a:rPr lang="en-US" dirty="0" err="1"/>
              <a:t>Programme</a:t>
            </a:r>
            <a:r>
              <a:rPr lang="en-US" dirty="0"/>
              <a:t> 3: Communicable and non-communicable diseases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83732385"/>
              </p:ext>
            </p:extLst>
          </p:nvPr>
        </p:nvGraphicFramePr>
        <p:xfrm>
          <a:off x="2" y="1124744"/>
          <a:ext cx="9143998" cy="3098169"/>
        </p:xfrm>
        <a:graphic>
          <a:graphicData uri="http://schemas.openxmlformats.org/drawingml/2006/table">
            <a:tbl>
              <a:tblPr firstRow="1" firstCol="1" bandRow="1"/>
              <a:tblGrid>
                <a:gridCol w="1256020">
                  <a:extLst>
                    <a:ext uri="{9D8B030D-6E8A-4147-A177-3AD203B41FA5}">
                      <a16:colId xmlns:a16="http://schemas.microsoft.com/office/drawing/2014/main" val="4112152419"/>
                    </a:ext>
                  </a:extLst>
                </a:gridCol>
                <a:gridCol w="1104583">
                  <a:extLst>
                    <a:ext uri="{9D8B030D-6E8A-4147-A177-3AD203B41FA5}">
                      <a16:colId xmlns:a16="http://schemas.microsoft.com/office/drawing/2014/main" val="4209582640"/>
                    </a:ext>
                  </a:extLst>
                </a:gridCol>
                <a:gridCol w="1104583">
                  <a:extLst>
                    <a:ext uri="{9D8B030D-6E8A-4147-A177-3AD203B41FA5}">
                      <a16:colId xmlns:a16="http://schemas.microsoft.com/office/drawing/2014/main" val="3219560461"/>
                    </a:ext>
                  </a:extLst>
                </a:gridCol>
                <a:gridCol w="1419703">
                  <a:extLst>
                    <a:ext uri="{9D8B030D-6E8A-4147-A177-3AD203B41FA5}">
                      <a16:colId xmlns:a16="http://schemas.microsoft.com/office/drawing/2014/main" val="1062045837"/>
                    </a:ext>
                  </a:extLst>
                </a:gridCol>
                <a:gridCol w="1419703">
                  <a:extLst>
                    <a:ext uri="{9D8B030D-6E8A-4147-A177-3AD203B41FA5}">
                      <a16:colId xmlns:a16="http://schemas.microsoft.com/office/drawing/2014/main" val="2510434904"/>
                    </a:ext>
                  </a:extLst>
                </a:gridCol>
                <a:gridCol w="1419703">
                  <a:extLst>
                    <a:ext uri="{9D8B030D-6E8A-4147-A177-3AD203B41FA5}">
                      <a16:colId xmlns:a16="http://schemas.microsoft.com/office/drawing/2014/main" val="2741476998"/>
                    </a:ext>
                  </a:extLst>
                </a:gridCol>
                <a:gridCol w="1419703">
                  <a:extLst>
                    <a:ext uri="{9D8B030D-6E8A-4147-A177-3AD203B41FA5}">
                      <a16:colId xmlns:a16="http://schemas.microsoft.com/office/drawing/2014/main" val="3866115593"/>
                    </a:ext>
                  </a:extLst>
                </a:gridCol>
              </a:tblGrid>
              <a:tr h="328438">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Outcome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 Indicator</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Estimated Performance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gridSpan="3">
                  <a:txBody>
                    <a:bodyPr/>
                    <a:lstStyle/>
                    <a:p>
                      <a:pPr marL="0" marR="0" algn="ctr">
                        <a:lnSpc>
                          <a:spcPct val="107000"/>
                        </a:lnSpc>
                        <a:spcBef>
                          <a:spcPts val="0"/>
                        </a:spcBef>
                        <a:spcAft>
                          <a:spcPts val="800"/>
                        </a:spcAft>
                      </a:pPr>
                      <a:r>
                        <a:rPr lang="en-US" sz="1200" b="1" kern="1200" dirty="0">
                          <a:solidFill>
                            <a:schemeClr val="tx1"/>
                          </a:solidFill>
                          <a:effectLst/>
                          <a:latin typeface="+mn-lt"/>
                          <a:ea typeface="+mn-ea"/>
                          <a:cs typeface="+mn-cs"/>
                        </a:rPr>
                        <a:t>MTEF Targets</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626783535"/>
                  </a:ext>
                </a:extLst>
              </a:tr>
              <a:tr h="2359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2019/20</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2020/21</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2021/22</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2022/23</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553457464"/>
                  </a:ext>
                </a:extLst>
              </a:tr>
              <a:tr h="1026926">
                <a:tc rowSpan="2">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Quality and Safety of Care Improved</a:t>
                      </a:r>
                    </a:p>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98 Hospitals obtain 75% and above on the food service quality assessments</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Percentage of hospitals compliant with the Policy for Food Service Management</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25% (98 of 391) Hospitals obtain 75% and above on the food service quality assessments</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50% Hospitals obtain 75% and above on the food service quality assessments</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75% Hospitals obtain 75% and above on the food service quality assessments</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9819261"/>
                  </a:ext>
                </a:extLst>
              </a:tr>
              <a:tr h="1026926">
                <a:tc vMerge="1">
                  <a:txBody>
                    <a:bodyPr/>
                    <a:lstStyle/>
                    <a:p>
                      <a:pPr marL="0" marR="0" algn="l" defTabSz="914400" rtl="0" eaLnBrk="1" latinLnBrk="0" hangingPunct="1">
                        <a:lnSpc>
                          <a:spcPct val="107000"/>
                        </a:lnSpc>
                        <a:spcBef>
                          <a:spcPts val="0"/>
                        </a:spcBef>
                        <a:spcAft>
                          <a:spcPts val="800"/>
                        </a:spcAft>
                      </a:pPr>
                      <a:endPar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Mass drug administration (MDA) implementation plan for schistosomiasis developed</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Mass drug administration (MDA) implementation plan for schistosomiasis developed</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MDA implementation plans developed</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MDA Campaign conducted </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Impact assessment on schistosomiasis MDA completed</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5222899"/>
                  </a:ext>
                </a:extLst>
              </a:tr>
            </a:tbl>
          </a:graphicData>
        </a:graphic>
      </p:graphicFrame>
    </p:spTree>
    <p:extLst>
      <p:ext uri="{BB962C8B-B14F-4D97-AF65-F5344CB8AC3E}">
        <p14:creationId xmlns:p14="http://schemas.microsoft.com/office/powerpoint/2010/main" val="3001494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6463630" cy="543595"/>
          </a:xfrm>
        </p:spPr>
        <p:txBody>
          <a:bodyPr/>
          <a:lstStyle/>
          <a:p>
            <a:r>
              <a:rPr lang="en-US" dirty="0" err="1"/>
              <a:t>Programme</a:t>
            </a:r>
            <a:r>
              <a:rPr lang="en-US" dirty="0"/>
              <a:t> 3: Communicable and non-communicable diseases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69230012"/>
              </p:ext>
            </p:extLst>
          </p:nvPr>
        </p:nvGraphicFramePr>
        <p:xfrm>
          <a:off x="0" y="1124744"/>
          <a:ext cx="9144000" cy="4501571"/>
        </p:xfrm>
        <a:graphic>
          <a:graphicData uri="http://schemas.openxmlformats.org/drawingml/2006/table">
            <a:tbl>
              <a:tblPr firstRow="1" firstCol="1" bandRow="1"/>
              <a:tblGrid>
                <a:gridCol w="1256020">
                  <a:extLst>
                    <a:ext uri="{9D8B030D-6E8A-4147-A177-3AD203B41FA5}">
                      <a16:colId xmlns:a16="http://schemas.microsoft.com/office/drawing/2014/main" val="4112152419"/>
                    </a:ext>
                  </a:extLst>
                </a:gridCol>
                <a:gridCol w="1292308">
                  <a:extLst>
                    <a:ext uri="{9D8B030D-6E8A-4147-A177-3AD203B41FA5}">
                      <a16:colId xmlns:a16="http://schemas.microsoft.com/office/drawing/2014/main" val="4209582640"/>
                    </a:ext>
                  </a:extLst>
                </a:gridCol>
                <a:gridCol w="1124263">
                  <a:extLst>
                    <a:ext uri="{9D8B030D-6E8A-4147-A177-3AD203B41FA5}">
                      <a16:colId xmlns:a16="http://schemas.microsoft.com/office/drawing/2014/main" val="3219560461"/>
                    </a:ext>
                  </a:extLst>
                </a:gridCol>
                <a:gridCol w="1212300">
                  <a:extLst>
                    <a:ext uri="{9D8B030D-6E8A-4147-A177-3AD203B41FA5}">
                      <a16:colId xmlns:a16="http://schemas.microsoft.com/office/drawing/2014/main" val="1062045837"/>
                    </a:ext>
                  </a:extLst>
                </a:gridCol>
                <a:gridCol w="1419703">
                  <a:extLst>
                    <a:ext uri="{9D8B030D-6E8A-4147-A177-3AD203B41FA5}">
                      <a16:colId xmlns:a16="http://schemas.microsoft.com/office/drawing/2014/main" val="2510434904"/>
                    </a:ext>
                  </a:extLst>
                </a:gridCol>
                <a:gridCol w="1419703">
                  <a:extLst>
                    <a:ext uri="{9D8B030D-6E8A-4147-A177-3AD203B41FA5}">
                      <a16:colId xmlns:a16="http://schemas.microsoft.com/office/drawing/2014/main" val="2741476998"/>
                    </a:ext>
                  </a:extLst>
                </a:gridCol>
                <a:gridCol w="1419703">
                  <a:extLst>
                    <a:ext uri="{9D8B030D-6E8A-4147-A177-3AD203B41FA5}">
                      <a16:colId xmlns:a16="http://schemas.microsoft.com/office/drawing/2014/main" val="3866115593"/>
                    </a:ext>
                  </a:extLst>
                </a:gridCol>
              </a:tblGrid>
              <a:tr h="328438">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Outcome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 Indicator</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Estimated Performance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gridSpan="3">
                  <a:txBody>
                    <a:bodyPr/>
                    <a:lstStyle/>
                    <a:p>
                      <a:pPr marL="0" marR="0" algn="ctr">
                        <a:lnSpc>
                          <a:spcPct val="107000"/>
                        </a:lnSpc>
                        <a:spcBef>
                          <a:spcPts val="0"/>
                        </a:spcBef>
                        <a:spcAft>
                          <a:spcPts val="800"/>
                        </a:spcAft>
                      </a:pPr>
                      <a:r>
                        <a:rPr lang="en-US" sz="1200" b="1" kern="1200" dirty="0">
                          <a:solidFill>
                            <a:schemeClr val="tx1"/>
                          </a:solidFill>
                          <a:effectLst/>
                          <a:latin typeface="+mn-lt"/>
                          <a:ea typeface="+mn-ea"/>
                          <a:cs typeface="+mn-cs"/>
                        </a:rPr>
                        <a:t>MTEF Targets</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626783535"/>
                  </a:ext>
                </a:extLst>
              </a:tr>
              <a:tr h="2359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2019/20</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2020/21</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2021/22</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2022/23</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553457464"/>
                  </a:ext>
                </a:extLst>
              </a:tr>
              <a:tr h="1024819">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HIV incidence among youth reduced</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800 PHC facilities with youth zones</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Number of PHC facilities with youth zones</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800 PHC facilities with youth zones</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1600 PHC facilities with youth zones</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2400 PHC facilities with youth zones</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222543"/>
                  </a:ext>
                </a:extLst>
              </a:tr>
              <a:tr h="1026926">
                <a:tc rowSpan="2">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Premature mortality due to NCDs reduced to 26% (10% reduction)</a:t>
                      </a:r>
                    </a:p>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National Strategic Plan (NSP) for Non-Communicable Diseases (NCDs) developed and published</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NSP for NCDs developed and published</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NSP for NCDs developed and published</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9819261"/>
                  </a:ext>
                </a:extLst>
              </a:tr>
              <a:tr h="1026926">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9 Provincial Implementation plans for the National Strategic Plan for Non-Communicable Diseases developed </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9 Provincial Implementation plans for the National Strategic Plan for Non-Communicable Diseases developed </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9 Provincial Implementation plans for the National Strategic Plan for Non-Communicable Diseases developed </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9 Provincial Implementation Plans of  NSP of NCDs monitored</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9 Provincial Implementation Plans of  NSP of NCDs monitored</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2852370"/>
                  </a:ext>
                </a:extLst>
              </a:tr>
            </a:tbl>
          </a:graphicData>
        </a:graphic>
      </p:graphicFrame>
    </p:spTree>
    <p:extLst>
      <p:ext uri="{BB962C8B-B14F-4D97-AF65-F5344CB8AC3E}">
        <p14:creationId xmlns:p14="http://schemas.microsoft.com/office/powerpoint/2010/main" val="881146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6463630" cy="543595"/>
          </a:xfrm>
        </p:spPr>
        <p:txBody>
          <a:bodyPr/>
          <a:lstStyle/>
          <a:p>
            <a:r>
              <a:rPr lang="en-US" dirty="0" err="1"/>
              <a:t>Programme</a:t>
            </a:r>
            <a:r>
              <a:rPr lang="en-US" dirty="0"/>
              <a:t> 3: Communicable and non-communicable diseases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78557336"/>
              </p:ext>
            </p:extLst>
          </p:nvPr>
        </p:nvGraphicFramePr>
        <p:xfrm>
          <a:off x="1" y="1340769"/>
          <a:ext cx="9143998" cy="2266950"/>
        </p:xfrm>
        <a:graphic>
          <a:graphicData uri="http://schemas.openxmlformats.org/drawingml/2006/table">
            <a:tbl>
              <a:tblPr firstRow="1" firstCol="1" bandRow="1"/>
              <a:tblGrid>
                <a:gridCol w="1256020">
                  <a:extLst>
                    <a:ext uri="{9D8B030D-6E8A-4147-A177-3AD203B41FA5}">
                      <a16:colId xmlns:a16="http://schemas.microsoft.com/office/drawing/2014/main" val="4112152419"/>
                    </a:ext>
                  </a:extLst>
                </a:gridCol>
                <a:gridCol w="1104583">
                  <a:extLst>
                    <a:ext uri="{9D8B030D-6E8A-4147-A177-3AD203B41FA5}">
                      <a16:colId xmlns:a16="http://schemas.microsoft.com/office/drawing/2014/main" val="4209582640"/>
                    </a:ext>
                  </a:extLst>
                </a:gridCol>
                <a:gridCol w="1104583">
                  <a:extLst>
                    <a:ext uri="{9D8B030D-6E8A-4147-A177-3AD203B41FA5}">
                      <a16:colId xmlns:a16="http://schemas.microsoft.com/office/drawing/2014/main" val="3219560461"/>
                    </a:ext>
                  </a:extLst>
                </a:gridCol>
                <a:gridCol w="1419703">
                  <a:extLst>
                    <a:ext uri="{9D8B030D-6E8A-4147-A177-3AD203B41FA5}">
                      <a16:colId xmlns:a16="http://schemas.microsoft.com/office/drawing/2014/main" val="1062045837"/>
                    </a:ext>
                  </a:extLst>
                </a:gridCol>
                <a:gridCol w="1419703">
                  <a:extLst>
                    <a:ext uri="{9D8B030D-6E8A-4147-A177-3AD203B41FA5}">
                      <a16:colId xmlns:a16="http://schemas.microsoft.com/office/drawing/2014/main" val="2510434904"/>
                    </a:ext>
                  </a:extLst>
                </a:gridCol>
                <a:gridCol w="1419703">
                  <a:extLst>
                    <a:ext uri="{9D8B030D-6E8A-4147-A177-3AD203B41FA5}">
                      <a16:colId xmlns:a16="http://schemas.microsoft.com/office/drawing/2014/main" val="2741476998"/>
                    </a:ext>
                  </a:extLst>
                </a:gridCol>
                <a:gridCol w="1419703">
                  <a:extLst>
                    <a:ext uri="{9D8B030D-6E8A-4147-A177-3AD203B41FA5}">
                      <a16:colId xmlns:a16="http://schemas.microsoft.com/office/drawing/2014/main" val="3866115593"/>
                    </a:ext>
                  </a:extLst>
                </a:gridCol>
              </a:tblGrid>
              <a:tr h="328438">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Outcome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 Indicator</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Estimated Performance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gridSpan="3">
                  <a:txBody>
                    <a:bodyPr/>
                    <a:lstStyle/>
                    <a:p>
                      <a:pPr marL="0" marR="0" algn="ctr">
                        <a:lnSpc>
                          <a:spcPct val="107000"/>
                        </a:lnSpc>
                        <a:spcBef>
                          <a:spcPts val="0"/>
                        </a:spcBef>
                        <a:spcAft>
                          <a:spcPts val="800"/>
                        </a:spcAft>
                      </a:pPr>
                      <a:r>
                        <a:rPr lang="en-US" sz="1200" b="1" kern="1200" dirty="0">
                          <a:solidFill>
                            <a:schemeClr val="tx1"/>
                          </a:solidFill>
                          <a:effectLst/>
                          <a:latin typeface="+mn-lt"/>
                          <a:ea typeface="+mn-ea"/>
                          <a:cs typeface="+mn-cs"/>
                        </a:rPr>
                        <a:t>MTEF Targets</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626783535"/>
                  </a:ext>
                </a:extLst>
              </a:tr>
              <a:tr h="2359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2019/20</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2020/21</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2021/22</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2022/23</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553457464"/>
                  </a:ext>
                </a:extLst>
              </a:tr>
              <a:tr h="1022712">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Premature mortality due to NCDs reduced to 26% (10% reduction)</a:t>
                      </a:r>
                    </a:p>
                    <a:p>
                      <a:pPr marL="0" marR="0" algn="l" defTabSz="914400" rtl="0" eaLnBrk="1" latinLnBrk="0" hangingPunct="1">
                        <a:lnSpc>
                          <a:spcPct val="107000"/>
                        </a:lnSpc>
                        <a:spcBef>
                          <a:spcPts val="0"/>
                        </a:spcBef>
                        <a:spcAft>
                          <a:spcPts val="800"/>
                        </a:spcAft>
                      </a:pPr>
                      <a:endPar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100 Health Promotion messages actively marketed through social media</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Number of Health promotion messages broadcasted on Social Media to supplement other channels of communication</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100 (2 per week) health promotion messages broadcasted on social media </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25 health promotion messages broadcasted on social media </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25 health promotion messages broadcasted on social media </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3039805"/>
                  </a:ext>
                </a:extLst>
              </a:tr>
            </a:tbl>
          </a:graphicData>
        </a:graphic>
      </p:graphicFrame>
    </p:spTree>
    <p:extLst>
      <p:ext uri="{BB962C8B-B14F-4D97-AF65-F5344CB8AC3E}">
        <p14:creationId xmlns:p14="http://schemas.microsoft.com/office/powerpoint/2010/main" val="3204361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6707088" cy="648072"/>
          </a:xfrm>
        </p:spPr>
        <p:txBody>
          <a:bodyPr/>
          <a:lstStyle/>
          <a:p>
            <a:r>
              <a:rPr lang="en-ZA" sz="2800" b="1" dirty="0"/>
              <a:t>Programme 4: Primary Health Care</a:t>
            </a:r>
          </a:p>
        </p:txBody>
      </p:sp>
      <p:sp>
        <p:nvSpPr>
          <p:cNvPr id="6" name="Content Placeholder 5"/>
          <p:cNvSpPr>
            <a:spLocks noGrp="1"/>
          </p:cNvSpPr>
          <p:nvPr>
            <p:ph sz="quarter" idx="1"/>
          </p:nvPr>
        </p:nvSpPr>
        <p:spPr>
          <a:xfrm>
            <a:off x="628650" y="1124744"/>
            <a:ext cx="7886700" cy="4351338"/>
          </a:xfrm>
        </p:spPr>
        <p:txBody>
          <a:bodyPr/>
          <a:lstStyle/>
          <a:p>
            <a:pPr marL="0" indent="1588" algn="ctr">
              <a:buNone/>
            </a:pPr>
            <a:endParaRPr lang="en-ZA" sz="2800" dirty="0"/>
          </a:p>
          <a:p>
            <a:pPr marL="0" indent="0" algn="ctr">
              <a:buNone/>
            </a:pPr>
            <a:r>
              <a:rPr lang="en-GB" dirty="0"/>
              <a:t>To develop and oversee the implementation of legislation, policies, systems, and norms and standards for a </a:t>
            </a:r>
            <a:r>
              <a:rPr lang="en-GB" b="1" dirty="0">
                <a:solidFill>
                  <a:schemeClr val="accent3"/>
                </a:solidFill>
              </a:rPr>
              <a:t>uniform well-functioning District Health System</a:t>
            </a:r>
            <a:r>
              <a:rPr lang="en-GB" dirty="0"/>
              <a:t>, including </a:t>
            </a:r>
            <a:r>
              <a:rPr lang="en-GB" b="1" dirty="0">
                <a:solidFill>
                  <a:schemeClr val="accent3"/>
                </a:solidFill>
              </a:rPr>
              <a:t>Emergency and Environmental Health Services</a:t>
            </a:r>
            <a:r>
              <a:rPr lang="en-GB" dirty="0"/>
              <a:t>. </a:t>
            </a:r>
            <a:endParaRPr lang="en-US" dirty="0"/>
          </a:p>
          <a:p>
            <a:pPr>
              <a:buNone/>
            </a:pPr>
            <a:endParaRPr lang="en-ZA"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6463630" cy="543595"/>
          </a:xfrm>
        </p:spPr>
        <p:txBody>
          <a:bodyPr/>
          <a:lstStyle/>
          <a:p>
            <a:r>
              <a:rPr lang="en-US" dirty="0" err="1"/>
              <a:t>Programme</a:t>
            </a:r>
            <a:r>
              <a:rPr lang="en-US" dirty="0"/>
              <a:t> 4: Primary Health Care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95768017"/>
              </p:ext>
            </p:extLst>
          </p:nvPr>
        </p:nvGraphicFramePr>
        <p:xfrm>
          <a:off x="170966" y="1196752"/>
          <a:ext cx="8793524" cy="4087428"/>
        </p:xfrm>
        <a:graphic>
          <a:graphicData uri="http://schemas.openxmlformats.org/drawingml/2006/table">
            <a:tbl>
              <a:tblPr firstRow="1" firstCol="1" bandRow="1"/>
              <a:tblGrid>
                <a:gridCol w="1207878">
                  <a:extLst>
                    <a:ext uri="{9D8B030D-6E8A-4147-A177-3AD203B41FA5}">
                      <a16:colId xmlns:a16="http://schemas.microsoft.com/office/drawing/2014/main" val="4112152419"/>
                    </a:ext>
                  </a:extLst>
                </a:gridCol>
                <a:gridCol w="1062247">
                  <a:extLst>
                    <a:ext uri="{9D8B030D-6E8A-4147-A177-3AD203B41FA5}">
                      <a16:colId xmlns:a16="http://schemas.microsoft.com/office/drawing/2014/main" val="4209582640"/>
                    </a:ext>
                  </a:extLst>
                </a:gridCol>
                <a:gridCol w="1062247">
                  <a:extLst>
                    <a:ext uri="{9D8B030D-6E8A-4147-A177-3AD203B41FA5}">
                      <a16:colId xmlns:a16="http://schemas.microsoft.com/office/drawing/2014/main" val="3219560461"/>
                    </a:ext>
                  </a:extLst>
                </a:gridCol>
                <a:gridCol w="1365288">
                  <a:extLst>
                    <a:ext uri="{9D8B030D-6E8A-4147-A177-3AD203B41FA5}">
                      <a16:colId xmlns:a16="http://schemas.microsoft.com/office/drawing/2014/main" val="1062045837"/>
                    </a:ext>
                  </a:extLst>
                </a:gridCol>
                <a:gridCol w="1365288">
                  <a:extLst>
                    <a:ext uri="{9D8B030D-6E8A-4147-A177-3AD203B41FA5}">
                      <a16:colId xmlns:a16="http://schemas.microsoft.com/office/drawing/2014/main" val="2510434904"/>
                    </a:ext>
                  </a:extLst>
                </a:gridCol>
                <a:gridCol w="1365288">
                  <a:extLst>
                    <a:ext uri="{9D8B030D-6E8A-4147-A177-3AD203B41FA5}">
                      <a16:colId xmlns:a16="http://schemas.microsoft.com/office/drawing/2014/main" val="2741476998"/>
                    </a:ext>
                  </a:extLst>
                </a:gridCol>
                <a:gridCol w="1365288">
                  <a:extLst>
                    <a:ext uri="{9D8B030D-6E8A-4147-A177-3AD203B41FA5}">
                      <a16:colId xmlns:a16="http://schemas.microsoft.com/office/drawing/2014/main" val="3866115593"/>
                    </a:ext>
                  </a:extLst>
                </a:gridCol>
              </a:tblGrid>
              <a:tr h="328438">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Outcome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 Indicator</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Estimated Performance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gridSpan="3">
                  <a:txBody>
                    <a:bodyPr/>
                    <a:lstStyle/>
                    <a:p>
                      <a:pPr marL="0" marR="0" algn="ctr">
                        <a:lnSpc>
                          <a:spcPct val="107000"/>
                        </a:lnSpc>
                        <a:spcBef>
                          <a:spcPts val="0"/>
                        </a:spcBef>
                        <a:spcAft>
                          <a:spcPts val="800"/>
                        </a:spcAft>
                      </a:pPr>
                      <a:r>
                        <a:rPr lang="en-US" sz="1200" b="1" kern="1200" dirty="0">
                          <a:solidFill>
                            <a:schemeClr val="tx1"/>
                          </a:solidFill>
                          <a:effectLst/>
                          <a:latin typeface="+mn-lt"/>
                          <a:ea typeface="+mn-ea"/>
                          <a:cs typeface="+mn-cs"/>
                        </a:rPr>
                        <a:t>MTEF Targets</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626783535"/>
                  </a:ext>
                </a:extLst>
              </a:tr>
              <a:tr h="2359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2019/20</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2020/21</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2021/22</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2022/23</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553457464"/>
                  </a:ext>
                </a:extLst>
              </a:tr>
              <a:tr h="1022712">
                <a:tc rowSpan="3">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Quality and Safety of Care Improved</a:t>
                      </a:r>
                    </a:p>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350 PHC Facilities and 50 Hospitals implementing the National Quality Improvement Programme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Number of health facilities implementing the National Quality Improvement Programme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350 PHC Facilities and 50 Hospitals implementing the National Quality Improvement Programme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25% of public facilities implementing Quality Improvement Plan</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50% of public facilities implementing Quality Improvement Plan</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3039805"/>
                  </a:ext>
                </a:extLst>
              </a:tr>
              <a:tr h="1024819">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2100 PHC facilities that qualify as Ideal Clinics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Number of primary health care facilities that qualify as ideal clinics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2000 PHC facilities qualify as ideal clinics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2100  PHC facilities qualify as Ideal Clinics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2250 PHC facilities that qualify as Ideal Clinics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2500 PHC facilities that qualify as Ideal Clinics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222543"/>
                  </a:ext>
                </a:extLst>
              </a:tr>
              <a:tr h="1026926">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Policy on Traditional Medicine Developed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Policy on Traditional Medicine Developed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Policy on Traditional Medicine developed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Policy on Traditional Medicine completed;</a:t>
                      </a:r>
                    </a:p>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Implemented monitored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Policy on Traditional Medicine Implemented and Monitored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9819261"/>
                  </a:ext>
                </a:extLst>
              </a:tr>
            </a:tbl>
          </a:graphicData>
        </a:graphic>
      </p:graphicFrame>
    </p:spTree>
    <p:extLst>
      <p:ext uri="{BB962C8B-B14F-4D97-AF65-F5344CB8AC3E}">
        <p14:creationId xmlns:p14="http://schemas.microsoft.com/office/powerpoint/2010/main" val="3928770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6463630" cy="543595"/>
          </a:xfrm>
        </p:spPr>
        <p:txBody>
          <a:bodyPr/>
          <a:lstStyle/>
          <a:p>
            <a:r>
              <a:rPr lang="en-US" dirty="0" err="1"/>
              <a:t>Programme</a:t>
            </a:r>
            <a:r>
              <a:rPr lang="en-US" dirty="0"/>
              <a:t> 4: Primary Health Care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59008568"/>
              </p:ext>
            </p:extLst>
          </p:nvPr>
        </p:nvGraphicFramePr>
        <p:xfrm>
          <a:off x="251520" y="1052736"/>
          <a:ext cx="8640960" cy="4775581"/>
        </p:xfrm>
        <a:graphic>
          <a:graphicData uri="http://schemas.openxmlformats.org/drawingml/2006/table">
            <a:tbl>
              <a:tblPr firstRow="1" firstCol="1" bandRow="1"/>
              <a:tblGrid>
                <a:gridCol w="1186922">
                  <a:extLst>
                    <a:ext uri="{9D8B030D-6E8A-4147-A177-3AD203B41FA5}">
                      <a16:colId xmlns:a16="http://schemas.microsoft.com/office/drawing/2014/main" val="4112152419"/>
                    </a:ext>
                  </a:extLst>
                </a:gridCol>
                <a:gridCol w="1043817">
                  <a:extLst>
                    <a:ext uri="{9D8B030D-6E8A-4147-A177-3AD203B41FA5}">
                      <a16:colId xmlns:a16="http://schemas.microsoft.com/office/drawing/2014/main" val="4209582640"/>
                    </a:ext>
                  </a:extLst>
                </a:gridCol>
                <a:gridCol w="1225645">
                  <a:extLst>
                    <a:ext uri="{9D8B030D-6E8A-4147-A177-3AD203B41FA5}">
                      <a16:colId xmlns:a16="http://schemas.microsoft.com/office/drawing/2014/main" val="3219560461"/>
                    </a:ext>
                  </a:extLst>
                </a:gridCol>
                <a:gridCol w="1159773">
                  <a:extLst>
                    <a:ext uri="{9D8B030D-6E8A-4147-A177-3AD203B41FA5}">
                      <a16:colId xmlns:a16="http://schemas.microsoft.com/office/drawing/2014/main" val="1062045837"/>
                    </a:ext>
                  </a:extLst>
                </a:gridCol>
                <a:gridCol w="1341601">
                  <a:extLst>
                    <a:ext uri="{9D8B030D-6E8A-4147-A177-3AD203B41FA5}">
                      <a16:colId xmlns:a16="http://schemas.microsoft.com/office/drawing/2014/main" val="2510434904"/>
                    </a:ext>
                  </a:extLst>
                </a:gridCol>
                <a:gridCol w="1341601">
                  <a:extLst>
                    <a:ext uri="{9D8B030D-6E8A-4147-A177-3AD203B41FA5}">
                      <a16:colId xmlns:a16="http://schemas.microsoft.com/office/drawing/2014/main" val="2741476998"/>
                    </a:ext>
                  </a:extLst>
                </a:gridCol>
                <a:gridCol w="1341601">
                  <a:extLst>
                    <a:ext uri="{9D8B030D-6E8A-4147-A177-3AD203B41FA5}">
                      <a16:colId xmlns:a16="http://schemas.microsoft.com/office/drawing/2014/main" val="3866115593"/>
                    </a:ext>
                  </a:extLst>
                </a:gridCol>
              </a:tblGrid>
              <a:tr h="152676">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Outcome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 Indicator</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Estimated Performance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gridSpan="3">
                  <a:txBody>
                    <a:bodyPr/>
                    <a:lstStyle/>
                    <a:p>
                      <a:pPr marL="0" marR="0" algn="ctr">
                        <a:lnSpc>
                          <a:spcPct val="107000"/>
                        </a:lnSpc>
                        <a:spcBef>
                          <a:spcPts val="0"/>
                        </a:spcBef>
                        <a:spcAft>
                          <a:spcPts val="800"/>
                        </a:spcAft>
                      </a:pPr>
                      <a:r>
                        <a:rPr lang="en-US" sz="1200" b="1" kern="1200" dirty="0">
                          <a:solidFill>
                            <a:schemeClr val="tx1"/>
                          </a:solidFill>
                          <a:effectLst/>
                          <a:latin typeface="+mn-lt"/>
                          <a:ea typeface="+mn-ea"/>
                          <a:cs typeface="+mn-cs"/>
                        </a:rPr>
                        <a:t>MTEF Targets</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626783535"/>
                  </a:ext>
                </a:extLst>
              </a:tr>
              <a:tr h="9812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2019/20</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2020/21</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2021/22</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2022/23</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553457464"/>
                  </a:ext>
                </a:extLst>
              </a:tr>
              <a:tr h="46241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Quality and Safety of Care Improved</a:t>
                      </a:r>
                    </a:p>
                    <a:p>
                      <a:pPr marL="0" marR="0" algn="l" defTabSz="914400" rtl="0" eaLnBrk="1" latinLnBrk="0" hangingPunct="1">
                        <a:lnSpc>
                          <a:spcPct val="107000"/>
                        </a:lnSpc>
                        <a:spcBef>
                          <a:spcPts val="0"/>
                        </a:spcBef>
                        <a:spcAft>
                          <a:spcPts val="800"/>
                        </a:spcAft>
                      </a:pPr>
                      <a:endPar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Port health services compliant with international health regulations per year</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Number of ports of entry where health services comply with international health regulations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25 ports of entry compliant with international health regulations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30 ports of entry compliant with international health regulations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35 ports of entry compliant with international health regulations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3039805"/>
                  </a:ext>
                </a:extLst>
              </a:tr>
              <a:tr h="618531">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Quality of water, sanitation, waste management and food improved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16 metropolitan and district municipalities assessed for adherence to environmental norms and standards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Number of metropolitan and district municipalities assessed for adherence to environmental norms and standards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16 metropolitan and district municipalities assessed for adherence to environmental norms and standards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16 metropolitan and district municipalities assessed for adherence to environmental norms and standards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18 metropolitan and district municipalities assessed for adherence to environmental norms and standards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222543"/>
                  </a:ext>
                </a:extLst>
              </a:tr>
              <a:tr h="540471">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Services are integrated and delivered at most appropriate level, with continuity of care and appropriate referrals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10 Districts with Integrated referral system</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Number of Districts with Integrated referral system developed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10 Districts with Integrated referral system developed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30 Districts with Integrated referral system developed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40 Districts with Integrated referral system developed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4849316"/>
                  </a:ext>
                </a:extLst>
              </a:tr>
            </a:tbl>
          </a:graphicData>
        </a:graphic>
      </p:graphicFrame>
    </p:spTree>
    <p:extLst>
      <p:ext uri="{BB962C8B-B14F-4D97-AF65-F5344CB8AC3E}">
        <p14:creationId xmlns:p14="http://schemas.microsoft.com/office/powerpoint/2010/main" val="3331143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85813" y="0"/>
            <a:ext cx="7772400" cy="1143000"/>
          </a:xfrm>
          <a:solidFill>
            <a:schemeClr val="accent3">
              <a:lumMod val="50000"/>
            </a:schemeClr>
          </a:solidFill>
        </p:spPr>
        <p:txBody>
          <a:bodyPr rtlCol="0">
            <a:normAutofit/>
          </a:bodyPr>
          <a:lstStyle/>
          <a:p>
            <a:pPr eaLnBrk="1" fontAlgn="auto" hangingPunct="1">
              <a:spcAft>
                <a:spcPts val="0"/>
              </a:spcAft>
              <a:defRPr/>
            </a:pPr>
            <a:endParaRPr lang="en-US" sz="2000" dirty="0">
              <a:solidFill>
                <a:schemeClr val="tx2">
                  <a:lumMod val="75000"/>
                </a:schemeClr>
              </a:solidFill>
              <a:effectLst>
                <a:outerShdw blurRad="38100" dist="38100" dir="2700000" algn="tl">
                  <a:srgbClr val="C0C0C0"/>
                </a:outerShdw>
              </a:effectLst>
              <a:latin typeface="Verdana" pitchFamily="34" charset="0"/>
            </a:endParaRPr>
          </a:p>
        </p:txBody>
      </p:sp>
      <p:sp>
        <p:nvSpPr>
          <p:cNvPr id="12" name="Footer Placeholder 11"/>
          <p:cNvSpPr>
            <a:spLocks noGrp="1"/>
          </p:cNvSpPr>
          <p:nvPr>
            <p:ph type="ftr" sz="quarter" idx="11"/>
          </p:nvPr>
        </p:nvSpPr>
        <p:spPr/>
        <p:txBody>
          <a:bodyPr/>
          <a:lstStyle/>
          <a:p>
            <a:pPr>
              <a:defRPr/>
            </a:pPr>
            <a:endParaRPr lang="en-US" dirty="0"/>
          </a:p>
        </p:txBody>
      </p:sp>
      <p:sp>
        <p:nvSpPr>
          <p:cNvPr id="40962"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9EDA766-30E9-4F56-809B-244C84B4817B}" type="slidenum">
              <a:rPr lang="en-US"/>
              <a:pPr>
                <a:defRPr/>
              </a:pPr>
              <a:t>4</a:t>
            </a:fld>
            <a:endParaRPr lang="en-US"/>
          </a:p>
        </p:txBody>
      </p:sp>
      <p:sp>
        <p:nvSpPr>
          <p:cNvPr id="4101" name="AutoShape 5"/>
          <p:cNvSpPr>
            <a:spLocks noChangeArrowheads="1"/>
          </p:cNvSpPr>
          <p:nvPr/>
        </p:nvSpPr>
        <p:spPr bwMode="auto">
          <a:xfrm>
            <a:off x="357188" y="1714500"/>
            <a:ext cx="3000375" cy="2895600"/>
          </a:xfrm>
          <a:prstGeom prst="rightArrow">
            <a:avLst>
              <a:gd name="adj1" fmla="val 47796"/>
              <a:gd name="adj2" fmla="val 25146"/>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dirty="0">
                <a:latin typeface="Times New Roman" pitchFamily="18" charset="0"/>
              </a:rPr>
              <a:t>Presidential Health Compact</a:t>
            </a:r>
          </a:p>
        </p:txBody>
      </p:sp>
      <p:sp>
        <p:nvSpPr>
          <p:cNvPr id="4102" name="AutoShape 6"/>
          <p:cNvSpPr>
            <a:spLocks noChangeArrowheads="1"/>
          </p:cNvSpPr>
          <p:nvPr/>
        </p:nvSpPr>
        <p:spPr bwMode="auto">
          <a:xfrm>
            <a:off x="6143625" y="1828800"/>
            <a:ext cx="2771775" cy="2743200"/>
          </a:xfrm>
          <a:prstGeom prst="leftArrow">
            <a:avLst>
              <a:gd name="adj1" fmla="val 50926"/>
              <a:gd name="adj2" fmla="val 29861"/>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dirty="0">
                <a:latin typeface="Times New Roman" pitchFamily="18" charset="0"/>
              </a:rPr>
              <a:t>NDP</a:t>
            </a:r>
          </a:p>
        </p:txBody>
      </p:sp>
      <p:sp>
        <p:nvSpPr>
          <p:cNvPr id="4103" name="AutoShape 7"/>
          <p:cNvSpPr>
            <a:spLocks noChangeArrowheads="1"/>
          </p:cNvSpPr>
          <p:nvPr/>
        </p:nvSpPr>
        <p:spPr bwMode="auto">
          <a:xfrm>
            <a:off x="3500438" y="1857375"/>
            <a:ext cx="2428875" cy="2486025"/>
          </a:xfrm>
          <a:prstGeom prst="plus">
            <a:avLst>
              <a:gd name="adj" fmla="val 25000"/>
            </a:avLst>
          </a:prstGeom>
          <a:solidFill>
            <a:srgbClr val="008000"/>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GB" b="1" dirty="0">
                <a:effectLst>
                  <a:outerShdw blurRad="38100" dist="38100" dir="2700000" algn="tl">
                    <a:srgbClr val="000000">
                      <a:alpha val="43137"/>
                    </a:srgbClr>
                  </a:outerShdw>
                </a:effectLst>
                <a:latin typeface="Arial" charset="0"/>
              </a:rPr>
              <a:t>A LONG &amp; HEALTHY</a:t>
            </a:r>
          </a:p>
          <a:p>
            <a:pPr algn="ctr">
              <a:defRPr/>
            </a:pPr>
            <a:r>
              <a:rPr lang="en-GB" b="1" dirty="0">
                <a:effectLst>
                  <a:outerShdw blurRad="38100" dist="38100" dir="2700000" algn="tl">
                    <a:srgbClr val="000000">
                      <a:alpha val="43137"/>
                    </a:srgbClr>
                  </a:outerShdw>
                </a:effectLst>
                <a:latin typeface="Arial" charset="0"/>
              </a:rPr>
              <a:t> LIFE FOR ALL </a:t>
            </a:r>
          </a:p>
          <a:p>
            <a:pPr algn="ctr">
              <a:defRPr/>
            </a:pPr>
            <a:r>
              <a:rPr lang="en-GB" b="1" dirty="0">
                <a:effectLst>
                  <a:outerShdw blurRad="38100" dist="38100" dir="2700000" algn="tl">
                    <a:srgbClr val="000000">
                      <a:alpha val="43137"/>
                    </a:srgbClr>
                  </a:outerShdw>
                </a:effectLst>
                <a:latin typeface="Arial" charset="0"/>
              </a:rPr>
              <a:t>SOUTH AFRICANS</a:t>
            </a:r>
          </a:p>
          <a:p>
            <a:pPr algn="ctr">
              <a:defRPr/>
            </a:pPr>
            <a:endParaRPr lang="en-US" b="1" dirty="0">
              <a:effectLst>
                <a:outerShdw blurRad="38100" dist="38100" dir="2700000" algn="tl">
                  <a:srgbClr val="FFFFFF"/>
                </a:outerShdw>
              </a:effectLst>
              <a:latin typeface="Verdana" pitchFamily="34" charset="0"/>
            </a:endParaRPr>
          </a:p>
        </p:txBody>
      </p:sp>
      <p:sp>
        <p:nvSpPr>
          <p:cNvPr id="14344" name="Rectangle 10"/>
          <p:cNvSpPr>
            <a:spLocks noChangeArrowheads="1"/>
          </p:cNvSpPr>
          <p:nvPr/>
        </p:nvSpPr>
        <p:spPr bwMode="auto">
          <a:xfrm>
            <a:off x="228600" y="4876800"/>
            <a:ext cx="2971800" cy="1143000"/>
          </a:xfrm>
          <a:prstGeom prst="rect">
            <a:avLst/>
          </a:prstGeom>
          <a:solidFill>
            <a:schemeClr val="bg1"/>
          </a:solidFill>
          <a:ln w="57150">
            <a:solidFill>
              <a:schemeClr val="tx1"/>
            </a:solidFill>
            <a:prstDash val="sysDot"/>
            <a:miter lim="800000"/>
            <a:headEnd/>
            <a:tailEnd/>
          </a:ln>
        </p:spPr>
        <p:txBody>
          <a:bodyPr wrap="none" anchor="ctr"/>
          <a:lstStyle/>
          <a:p>
            <a:pPr algn="ctr"/>
            <a:r>
              <a:rPr lang="en-US">
                <a:latin typeface="Franklin Gothic Medium" pitchFamily="34" charset="0"/>
              </a:rPr>
              <a:t>Defined Targets</a:t>
            </a:r>
          </a:p>
        </p:txBody>
      </p:sp>
      <p:sp>
        <p:nvSpPr>
          <p:cNvPr id="14345" name="Rectangle 11"/>
          <p:cNvSpPr>
            <a:spLocks noChangeArrowheads="1"/>
          </p:cNvSpPr>
          <p:nvPr/>
        </p:nvSpPr>
        <p:spPr bwMode="auto">
          <a:xfrm>
            <a:off x="5867400" y="4876800"/>
            <a:ext cx="2971800" cy="1143000"/>
          </a:xfrm>
          <a:prstGeom prst="rect">
            <a:avLst/>
          </a:prstGeom>
          <a:solidFill>
            <a:schemeClr val="bg1"/>
          </a:solidFill>
          <a:ln w="57150">
            <a:solidFill>
              <a:schemeClr val="tx1"/>
            </a:solidFill>
            <a:prstDash val="sysDot"/>
            <a:miter lim="800000"/>
            <a:headEnd/>
            <a:tailEnd/>
          </a:ln>
        </p:spPr>
        <p:txBody>
          <a:bodyPr wrap="none" anchor="ctr"/>
          <a:lstStyle/>
          <a:p>
            <a:pPr algn="ctr"/>
            <a:r>
              <a:rPr lang="en-ZA" dirty="0">
                <a:latin typeface="Franklin Gothic Medium" pitchFamily="34" charset="0"/>
              </a:rPr>
              <a:t>Defined</a:t>
            </a:r>
          </a:p>
          <a:p>
            <a:pPr algn="ctr"/>
            <a:r>
              <a:rPr lang="en-ZA" dirty="0">
                <a:latin typeface="Franklin Gothic Medium" pitchFamily="34" charset="0"/>
              </a:rPr>
              <a:t>Timeframes &amp; critical </a:t>
            </a:r>
          </a:p>
          <a:p>
            <a:pPr algn="ctr"/>
            <a:r>
              <a:rPr lang="en-ZA" dirty="0">
                <a:latin typeface="Franklin Gothic Medium" pitchFamily="34" charset="0"/>
              </a:rPr>
              <a:t>milestones</a:t>
            </a:r>
            <a:endParaRPr lang="en-US" dirty="0">
              <a:latin typeface="Franklin Gothic Medium" pitchFamily="34" charset="0"/>
            </a:endParaRPr>
          </a:p>
        </p:txBody>
      </p:sp>
      <p:sp>
        <p:nvSpPr>
          <p:cNvPr id="14346" name="AutoShape 12"/>
          <p:cNvSpPr>
            <a:spLocks noChangeArrowheads="1"/>
          </p:cNvSpPr>
          <p:nvPr/>
        </p:nvSpPr>
        <p:spPr bwMode="auto">
          <a:xfrm>
            <a:off x="228600" y="3962400"/>
            <a:ext cx="2590800" cy="838200"/>
          </a:xfrm>
          <a:prstGeom prst="curvedDownArrow">
            <a:avLst>
              <a:gd name="adj1" fmla="val 61818"/>
              <a:gd name="adj2" fmla="val 123636"/>
              <a:gd name="adj3" fmla="val 33333"/>
            </a:avLst>
          </a:prstGeom>
          <a:solidFill>
            <a:schemeClr val="tx1"/>
          </a:solidFill>
          <a:ln w="9525">
            <a:solidFill>
              <a:srgbClr val="0099FF"/>
            </a:solidFill>
            <a:miter lim="800000"/>
            <a:headEnd/>
            <a:tailEnd/>
          </a:ln>
        </p:spPr>
        <p:txBody>
          <a:bodyPr wrap="none" anchor="ctr"/>
          <a:lstStyle/>
          <a:p>
            <a:endParaRPr lang="en-ZA"/>
          </a:p>
        </p:txBody>
      </p:sp>
      <p:sp>
        <p:nvSpPr>
          <p:cNvPr id="14347" name="AutoShape 14"/>
          <p:cNvSpPr>
            <a:spLocks noChangeArrowheads="1"/>
          </p:cNvSpPr>
          <p:nvPr/>
        </p:nvSpPr>
        <p:spPr bwMode="auto">
          <a:xfrm>
            <a:off x="6477000" y="3962400"/>
            <a:ext cx="2514600" cy="838200"/>
          </a:xfrm>
          <a:prstGeom prst="curvedDownArrow">
            <a:avLst>
              <a:gd name="adj1" fmla="val 60000"/>
              <a:gd name="adj2" fmla="val 120000"/>
              <a:gd name="adj3" fmla="val 33333"/>
            </a:avLst>
          </a:prstGeom>
          <a:solidFill>
            <a:schemeClr val="tx1"/>
          </a:solidFill>
          <a:ln w="9525">
            <a:solidFill>
              <a:srgbClr val="0099FF"/>
            </a:solidFill>
            <a:miter lim="800000"/>
            <a:headEnd/>
            <a:tailEnd/>
          </a:ln>
        </p:spPr>
        <p:txBody>
          <a:bodyPr wrap="none" anchor="ctr"/>
          <a:lstStyle/>
          <a:p>
            <a:endParaRPr lang="en-ZA"/>
          </a:p>
        </p:txBody>
      </p:sp>
      <p:sp>
        <p:nvSpPr>
          <p:cNvPr id="4112" name="AutoShape 16"/>
          <p:cNvSpPr>
            <a:spLocks noChangeArrowheads="1"/>
          </p:cNvSpPr>
          <p:nvPr/>
        </p:nvSpPr>
        <p:spPr bwMode="auto">
          <a:xfrm>
            <a:off x="3276600" y="4508500"/>
            <a:ext cx="2519363" cy="2160588"/>
          </a:xfrm>
          <a:prstGeom prst="upArrow">
            <a:avLst>
              <a:gd name="adj1" fmla="val 50000"/>
              <a:gd name="adj2" fmla="val 25000"/>
            </a:avLst>
          </a:prstGeom>
          <a:solidFill>
            <a:srgbClr val="FFFF99"/>
          </a:solidFill>
          <a:ln w="2857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US" dirty="0">
                <a:latin typeface="Times New Roman" pitchFamily="18" charset="0"/>
              </a:rPr>
              <a:t>NHI</a:t>
            </a:r>
          </a:p>
        </p:txBody>
      </p:sp>
      <p:sp>
        <p:nvSpPr>
          <p:cNvPr id="2" name="Rectangle 1">
            <a:extLst>
              <a:ext uri="{FF2B5EF4-FFF2-40B4-BE49-F238E27FC236}">
                <a16:creationId xmlns:a16="http://schemas.microsoft.com/office/drawing/2014/main" id="{1D350836-E41F-4760-8E36-2787CE4BA376}"/>
              </a:ext>
            </a:extLst>
          </p:cNvPr>
          <p:cNvSpPr/>
          <p:nvPr/>
        </p:nvSpPr>
        <p:spPr>
          <a:xfrm>
            <a:off x="0" y="45145"/>
            <a:ext cx="9144000" cy="1000720"/>
          </a:xfrm>
          <a:prstGeom prst="rect">
            <a:avLst/>
          </a:prstGeom>
          <a:solidFill>
            <a:srgbClr val="0B33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Black" pitchFamily="34" charset="0"/>
              </a:rPr>
              <a:t>Interrelationship across the Presidential Health Compact, the NDP and National Health Insurance</a:t>
            </a:r>
            <a:endParaRPr lang="en-ZA" dirty="0">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6463630" cy="543595"/>
          </a:xfrm>
        </p:spPr>
        <p:txBody>
          <a:bodyPr/>
          <a:lstStyle/>
          <a:p>
            <a:r>
              <a:rPr lang="en-US" dirty="0" err="1"/>
              <a:t>Programme</a:t>
            </a:r>
            <a:r>
              <a:rPr lang="en-US" dirty="0"/>
              <a:t> 4: Primary Health Care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41369085"/>
              </p:ext>
            </p:extLst>
          </p:nvPr>
        </p:nvGraphicFramePr>
        <p:xfrm>
          <a:off x="251520" y="1196752"/>
          <a:ext cx="8784975" cy="3891721"/>
        </p:xfrm>
        <a:graphic>
          <a:graphicData uri="http://schemas.openxmlformats.org/drawingml/2006/table">
            <a:tbl>
              <a:tblPr firstRow="1" firstCol="1" bandRow="1"/>
              <a:tblGrid>
                <a:gridCol w="1206704">
                  <a:extLst>
                    <a:ext uri="{9D8B030D-6E8A-4147-A177-3AD203B41FA5}">
                      <a16:colId xmlns:a16="http://schemas.microsoft.com/office/drawing/2014/main" val="4112152419"/>
                    </a:ext>
                  </a:extLst>
                </a:gridCol>
                <a:gridCol w="1209164">
                  <a:extLst>
                    <a:ext uri="{9D8B030D-6E8A-4147-A177-3AD203B41FA5}">
                      <a16:colId xmlns:a16="http://schemas.microsoft.com/office/drawing/2014/main" val="4209582640"/>
                    </a:ext>
                  </a:extLst>
                </a:gridCol>
                <a:gridCol w="1098122">
                  <a:extLst>
                    <a:ext uri="{9D8B030D-6E8A-4147-A177-3AD203B41FA5}">
                      <a16:colId xmlns:a16="http://schemas.microsoft.com/office/drawing/2014/main" val="3219560461"/>
                    </a:ext>
                  </a:extLst>
                </a:gridCol>
                <a:gridCol w="1317746">
                  <a:extLst>
                    <a:ext uri="{9D8B030D-6E8A-4147-A177-3AD203B41FA5}">
                      <a16:colId xmlns:a16="http://schemas.microsoft.com/office/drawing/2014/main" val="1062045837"/>
                    </a:ext>
                  </a:extLst>
                </a:gridCol>
                <a:gridCol w="1225317">
                  <a:extLst>
                    <a:ext uri="{9D8B030D-6E8A-4147-A177-3AD203B41FA5}">
                      <a16:colId xmlns:a16="http://schemas.microsoft.com/office/drawing/2014/main" val="2510434904"/>
                    </a:ext>
                  </a:extLst>
                </a:gridCol>
                <a:gridCol w="1363961">
                  <a:extLst>
                    <a:ext uri="{9D8B030D-6E8A-4147-A177-3AD203B41FA5}">
                      <a16:colId xmlns:a16="http://schemas.microsoft.com/office/drawing/2014/main" val="2741476998"/>
                    </a:ext>
                  </a:extLst>
                </a:gridCol>
                <a:gridCol w="1363961">
                  <a:extLst>
                    <a:ext uri="{9D8B030D-6E8A-4147-A177-3AD203B41FA5}">
                      <a16:colId xmlns:a16="http://schemas.microsoft.com/office/drawing/2014/main" val="3866115593"/>
                    </a:ext>
                  </a:extLst>
                </a:gridCol>
              </a:tblGrid>
              <a:tr h="328438">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Outcome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 Indicator</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Estimated Performance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gridSpan="3">
                  <a:txBody>
                    <a:bodyPr/>
                    <a:lstStyle/>
                    <a:p>
                      <a:pPr marL="0" marR="0" algn="ctr">
                        <a:lnSpc>
                          <a:spcPct val="107000"/>
                        </a:lnSpc>
                        <a:spcBef>
                          <a:spcPts val="0"/>
                        </a:spcBef>
                        <a:spcAft>
                          <a:spcPts val="800"/>
                        </a:spcAft>
                      </a:pPr>
                      <a:r>
                        <a:rPr lang="en-US" sz="1200" b="1" kern="1200" dirty="0">
                          <a:solidFill>
                            <a:schemeClr val="tx1"/>
                          </a:solidFill>
                          <a:effectLst/>
                          <a:latin typeface="+mn-lt"/>
                          <a:ea typeface="+mn-ea"/>
                          <a:cs typeface="+mn-cs"/>
                        </a:rPr>
                        <a:t>MTEF Targets</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626783535"/>
                  </a:ext>
                </a:extLst>
              </a:tr>
              <a:tr h="2359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2019/20</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2020/21</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2021/22</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2022/23</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553457464"/>
                  </a:ext>
                </a:extLst>
              </a:tr>
              <a:tr h="1022712">
                <a:tc rowSpan="3">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Community participation promoted to ensure health system responsiveness and effective management of their health needs</a:t>
                      </a:r>
                    </a:p>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Patient Experience of Care survey guidelines completed and piloted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Patient Experience of Care survey guidelines completed and piloted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Patient Experience of Care survey guidelines drafted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Patient Experience of Care survey guidelines completed and piloted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National Patient Experience of Care survey guidelines implemented and monitored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National Patient Experience of Care survey guidelines implemented and monitored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3039805"/>
                  </a:ext>
                </a:extLst>
              </a:tr>
              <a:tr h="1024819">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Monitoring system for measuring performance of clinic committees developed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Monitoring system for measuring effectiveness of clinic committees developed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Monitoring system for measuring effectiveness of clinic committees developed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Monitoring system for measuring effectiveness of clinic committees implemented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Monitoring system for measuring effectiveness of clinic committees evaluated and reviewed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222543"/>
                  </a:ext>
                </a:extLst>
              </a:tr>
              <a:tr h="1026926">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Training material for public hospital boards developed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Training material for public hospital boards developed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Training material for public hospital boards developed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Hospital boards trained using the approved  training material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Functionality of hospital boards monitored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9819261"/>
                  </a:ext>
                </a:extLst>
              </a:tr>
            </a:tbl>
          </a:graphicData>
        </a:graphic>
      </p:graphicFrame>
    </p:spTree>
    <p:extLst>
      <p:ext uri="{BB962C8B-B14F-4D97-AF65-F5344CB8AC3E}">
        <p14:creationId xmlns:p14="http://schemas.microsoft.com/office/powerpoint/2010/main" val="1478856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6463630" cy="543595"/>
          </a:xfrm>
        </p:spPr>
        <p:txBody>
          <a:bodyPr/>
          <a:lstStyle/>
          <a:p>
            <a:r>
              <a:rPr lang="en-US" dirty="0" err="1"/>
              <a:t>Programme</a:t>
            </a:r>
            <a:r>
              <a:rPr lang="en-US" dirty="0"/>
              <a:t> 4: Primary Health Care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20267806"/>
              </p:ext>
            </p:extLst>
          </p:nvPr>
        </p:nvGraphicFramePr>
        <p:xfrm>
          <a:off x="179512" y="1196752"/>
          <a:ext cx="8784976" cy="2528697"/>
        </p:xfrm>
        <a:graphic>
          <a:graphicData uri="http://schemas.openxmlformats.org/drawingml/2006/table">
            <a:tbl>
              <a:tblPr firstRow="1" firstCol="1" bandRow="1"/>
              <a:tblGrid>
                <a:gridCol w="1206704">
                  <a:extLst>
                    <a:ext uri="{9D8B030D-6E8A-4147-A177-3AD203B41FA5}">
                      <a16:colId xmlns:a16="http://schemas.microsoft.com/office/drawing/2014/main" val="4112152419"/>
                    </a:ext>
                  </a:extLst>
                </a:gridCol>
                <a:gridCol w="1241568">
                  <a:extLst>
                    <a:ext uri="{9D8B030D-6E8A-4147-A177-3AD203B41FA5}">
                      <a16:colId xmlns:a16="http://schemas.microsoft.com/office/drawing/2014/main" val="4209582640"/>
                    </a:ext>
                  </a:extLst>
                </a:gridCol>
                <a:gridCol w="1080120">
                  <a:extLst>
                    <a:ext uri="{9D8B030D-6E8A-4147-A177-3AD203B41FA5}">
                      <a16:colId xmlns:a16="http://schemas.microsoft.com/office/drawing/2014/main" val="3219560461"/>
                    </a:ext>
                  </a:extLst>
                </a:gridCol>
                <a:gridCol w="1164701">
                  <a:extLst>
                    <a:ext uri="{9D8B030D-6E8A-4147-A177-3AD203B41FA5}">
                      <a16:colId xmlns:a16="http://schemas.microsoft.com/office/drawing/2014/main" val="1062045837"/>
                    </a:ext>
                  </a:extLst>
                </a:gridCol>
                <a:gridCol w="1363961">
                  <a:extLst>
                    <a:ext uri="{9D8B030D-6E8A-4147-A177-3AD203B41FA5}">
                      <a16:colId xmlns:a16="http://schemas.microsoft.com/office/drawing/2014/main" val="2510434904"/>
                    </a:ext>
                  </a:extLst>
                </a:gridCol>
                <a:gridCol w="1363961">
                  <a:extLst>
                    <a:ext uri="{9D8B030D-6E8A-4147-A177-3AD203B41FA5}">
                      <a16:colId xmlns:a16="http://schemas.microsoft.com/office/drawing/2014/main" val="2741476998"/>
                    </a:ext>
                  </a:extLst>
                </a:gridCol>
                <a:gridCol w="1363961">
                  <a:extLst>
                    <a:ext uri="{9D8B030D-6E8A-4147-A177-3AD203B41FA5}">
                      <a16:colId xmlns:a16="http://schemas.microsoft.com/office/drawing/2014/main" val="3866115593"/>
                    </a:ext>
                  </a:extLst>
                </a:gridCol>
              </a:tblGrid>
              <a:tr h="277415">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Outcome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 Indicator</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Estimated Performance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gridSpan="3">
                  <a:txBody>
                    <a:bodyPr/>
                    <a:lstStyle/>
                    <a:p>
                      <a:pPr marL="0" marR="0" algn="ctr">
                        <a:lnSpc>
                          <a:spcPct val="107000"/>
                        </a:lnSpc>
                        <a:spcBef>
                          <a:spcPts val="0"/>
                        </a:spcBef>
                        <a:spcAft>
                          <a:spcPts val="800"/>
                        </a:spcAft>
                      </a:pPr>
                      <a:r>
                        <a:rPr lang="en-US" sz="1200" b="1" kern="1200" dirty="0">
                          <a:solidFill>
                            <a:schemeClr val="tx1"/>
                          </a:solidFill>
                          <a:effectLst/>
                          <a:latin typeface="+mn-lt"/>
                          <a:ea typeface="+mn-ea"/>
                          <a:cs typeface="+mn-cs"/>
                        </a:rPr>
                        <a:t>MTEF Targets</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626783535"/>
                  </a:ext>
                </a:extLst>
              </a:tr>
              <a:tr h="17828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2019/20</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2020/21</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2021/22</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2022/23</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553457464"/>
                  </a:ext>
                </a:extLst>
              </a:tr>
              <a:tr h="744257">
                <a:tc rowSpan="2">
                  <a:txBody>
                    <a:bodyPr/>
                    <a:lstStyle/>
                    <a:p>
                      <a:pPr marL="0" marR="0" algn="ctr"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Community participation promoted to ensure health system responsiveness and effective management of their health needs</a:t>
                      </a:r>
                    </a:p>
                    <a:p>
                      <a:pPr marL="0" marR="0" algn="ctr"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600 000 clients traced by CHWs and linked them to care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Number of clients traced by CHWs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600,000</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400,000</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200,000</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5068212"/>
                  </a:ext>
                </a:extLst>
              </a:tr>
              <a:tr h="744257">
                <a:tc vMerge="1">
                  <a:txBody>
                    <a:bodyPr/>
                    <a:lstStyle/>
                    <a:p>
                      <a:pPr marL="0" marR="0" algn="l" defTabSz="914400" rtl="0" eaLnBrk="1" latinLnBrk="0" hangingPunct="1">
                        <a:lnSpc>
                          <a:spcPct val="107000"/>
                        </a:lnSpc>
                        <a:spcBef>
                          <a:spcPts val="0"/>
                        </a:spcBef>
                        <a:spcAft>
                          <a:spcPts val="800"/>
                        </a:spcAft>
                      </a:pPr>
                      <a:endPar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2000 PHC Facilities with Community Outreach Services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Number of PHC Facilities with Community Outreach </a:t>
                      </a:r>
                      <a:r>
                        <a:rPr lang="en-US" sz="1200" kern="1200" dirty="0" err="1">
                          <a:solidFill>
                            <a:srgbClr val="000000"/>
                          </a:solidFill>
                          <a:effectLst/>
                          <a:latin typeface="Arial Narrow" panose="020B0606020202030204" pitchFamily="34" charset="0"/>
                          <a:ea typeface="Calibri" panose="020F0502020204030204" pitchFamily="34" charset="0"/>
                          <a:cs typeface="Calibri" panose="020F0502020204030204" pitchFamily="34" charset="0"/>
                        </a:rPr>
                        <a:t>Serivices</a:t>
                      </a:r>
                      <a:endPar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2,000</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3,000</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3,467</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4811954"/>
                  </a:ext>
                </a:extLst>
              </a:tr>
            </a:tbl>
          </a:graphicData>
        </a:graphic>
      </p:graphicFrame>
    </p:spTree>
    <p:extLst>
      <p:ext uri="{BB962C8B-B14F-4D97-AF65-F5344CB8AC3E}">
        <p14:creationId xmlns:p14="http://schemas.microsoft.com/office/powerpoint/2010/main" val="5200360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6707088" cy="648072"/>
          </a:xfrm>
        </p:spPr>
        <p:txBody>
          <a:bodyPr/>
          <a:lstStyle/>
          <a:p>
            <a:r>
              <a:rPr lang="en-ZA" sz="2400" b="1" dirty="0"/>
              <a:t>PROGRAMME 5: HOSPITAL SYSTEMS</a:t>
            </a:r>
          </a:p>
        </p:txBody>
      </p:sp>
      <p:sp>
        <p:nvSpPr>
          <p:cNvPr id="6" name="Content Placeholder 5"/>
          <p:cNvSpPr>
            <a:spLocks noGrp="1"/>
          </p:cNvSpPr>
          <p:nvPr>
            <p:ph sz="quarter" idx="1"/>
          </p:nvPr>
        </p:nvSpPr>
        <p:spPr>
          <a:xfrm>
            <a:off x="628650" y="1124744"/>
            <a:ext cx="7886700" cy="4351338"/>
          </a:xfrm>
        </p:spPr>
        <p:txBody>
          <a:bodyPr/>
          <a:lstStyle/>
          <a:p>
            <a:pPr marL="0" indent="0" algn="ctr">
              <a:buNone/>
            </a:pPr>
            <a:endParaRPr lang="en-ZA" sz="1800" dirty="0"/>
          </a:p>
          <a:p>
            <a:pPr marL="0" indent="0" algn="ctr">
              <a:buNone/>
            </a:pPr>
            <a:r>
              <a:rPr lang="en-GB" sz="2400" dirty="0"/>
              <a:t>Develops </a:t>
            </a:r>
            <a:r>
              <a:rPr lang="en-GB" sz="2400" b="1" dirty="0">
                <a:solidFill>
                  <a:schemeClr val="accent3"/>
                </a:solidFill>
              </a:rPr>
              <a:t>national policy on hospital services </a:t>
            </a:r>
            <a:r>
              <a:rPr lang="en-GB" sz="2400" dirty="0"/>
              <a:t>and responsibilities by level of care; providing clear guidelines for referral and improved communication; developing detailed hospital plans; and facilitating </a:t>
            </a:r>
            <a:r>
              <a:rPr lang="en-GB" sz="2400" b="1" dirty="0">
                <a:solidFill>
                  <a:schemeClr val="accent3"/>
                </a:solidFill>
              </a:rPr>
              <a:t>quality improvement </a:t>
            </a:r>
            <a:r>
              <a:rPr lang="en-GB" sz="2400" dirty="0">
                <a:solidFill>
                  <a:schemeClr val="accent3"/>
                </a:solidFill>
              </a:rPr>
              <a:t>for hospitals</a:t>
            </a:r>
            <a:r>
              <a:rPr lang="en-GB" sz="2400" dirty="0"/>
              <a:t>. </a:t>
            </a:r>
          </a:p>
          <a:p>
            <a:pPr marL="0" indent="0" algn="ctr">
              <a:buNone/>
            </a:pPr>
            <a:endParaRPr lang="en-GB" sz="2400" dirty="0"/>
          </a:p>
          <a:p>
            <a:pPr marL="0" indent="0" algn="ctr">
              <a:buNone/>
            </a:pPr>
            <a:r>
              <a:rPr lang="en-GB" sz="2400" dirty="0"/>
              <a:t>The programme is further responsible for the </a:t>
            </a:r>
            <a:r>
              <a:rPr lang="en-GB" sz="2400" b="1" dirty="0">
                <a:solidFill>
                  <a:schemeClr val="accent3"/>
                </a:solidFill>
              </a:rPr>
              <a:t>management of the national tertiary services grant</a:t>
            </a:r>
            <a:r>
              <a:rPr lang="en-GB" sz="2400" dirty="0"/>
              <a:t> and ensures that </a:t>
            </a:r>
            <a:r>
              <a:rPr lang="en-GB" sz="2400" b="1" dirty="0">
                <a:solidFill>
                  <a:schemeClr val="accent3"/>
                </a:solidFill>
              </a:rPr>
              <a:t>planning of health infrastructure</a:t>
            </a:r>
            <a:r>
              <a:rPr lang="en-GB" sz="2400" dirty="0"/>
              <a:t> meets the health needs of the country.</a:t>
            </a:r>
            <a:endParaRPr lang="en-US" sz="2400" dirty="0"/>
          </a:p>
          <a:p>
            <a:pPr marL="0" indent="0" algn="ctr">
              <a:buNone/>
            </a:pPr>
            <a:r>
              <a:rPr lang="en-GB" sz="2400" b="1" i="1" dirty="0"/>
              <a:t> </a:t>
            </a:r>
            <a:endParaRPr lang="en-US" sz="2400" dirty="0"/>
          </a:p>
          <a:p>
            <a:pPr marL="0" indent="0" algn="ctr">
              <a:buNone/>
            </a:pPr>
            <a:endParaRPr lang="en-ZA" sz="1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6463630" cy="543595"/>
          </a:xfrm>
        </p:spPr>
        <p:txBody>
          <a:bodyPr/>
          <a:lstStyle/>
          <a:p>
            <a:r>
              <a:rPr lang="en-US" dirty="0" err="1"/>
              <a:t>Programme</a:t>
            </a:r>
            <a:r>
              <a:rPr lang="en-US" dirty="0"/>
              <a:t> 5: Hospital Systems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58045678"/>
              </p:ext>
            </p:extLst>
          </p:nvPr>
        </p:nvGraphicFramePr>
        <p:xfrm>
          <a:off x="-5518" y="1052736"/>
          <a:ext cx="9143999" cy="4087428"/>
        </p:xfrm>
        <a:graphic>
          <a:graphicData uri="http://schemas.openxmlformats.org/drawingml/2006/table">
            <a:tbl>
              <a:tblPr firstRow="1" firstCol="1" bandRow="1"/>
              <a:tblGrid>
                <a:gridCol w="1040780">
                  <a:extLst>
                    <a:ext uri="{9D8B030D-6E8A-4147-A177-3AD203B41FA5}">
                      <a16:colId xmlns:a16="http://schemas.microsoft.com/office/drawing/2014/main" val="4112152419"/>
                    </a:ext>
                  </a:extLst>
                </a:gridCol>
                <a:gridCol w="1263804">
                  <a:extLst>
                    <a:ext uri="{9D8B030D-6E8A-4147-A177-3AD203B41FA5}">
                      <a16:colId xmlns:a16="http://schemas.microsoft.com/office/drawing/2014/main" val="4209582640"/>
                    </a:ext>
                  </a:extLst>
                </a:gridCol>
                <a:gridCol w="1412488">
                  <a:extLst>
                    <a:ext uri="{9D8B030D-6E8A-4147-A177-3AD203B41FA5}">
                      <a16:colId xmlns:a16="http://schemas.microsoft.com/office/drawing/2014/main" val="3219560461"/>
                    </a:ext>
                  </a:extLst>
                </a:gridCol>
                <a:gridCol w="1167818">
                  <a:extLst>
                    <a:ext uri="{9D8B030D-6E8A-4147-A177-3AD203B41FA5}">
                      <a16:colId xmlns:a16="http://schemas.microsoft.com/office/drawing/2014/main" val="1062045837"/>
                    </a:ext>
                  </a:extLst>
                </a:gridCol>
                <a:gridCol w="1419703">
                  <a:extLst>
                    <a:ext uri="{9D8B030D-6E8A-4147-A177-3AD203B41FA5}">
                      <a16:colId xmlns:a16="http://schemas.microsoft.com/office/drawing/2014/main" val="2510434904"/>
                    </a:ext>
                  </a:extLst>
                </a:gridCol>
                <a:gridCol w="1419703">
                  <a:extLst>
                    <a:ext uri="{9D8B030D-6E8A-4147-A177-3AD203B41FA5}">
                      <a16:colId xmlns:a16="http://schemas.microsoft.com/office/drawing/2014/main" val="2741476998"/>
                    </a:ext>
                  </a:extLst>
                </a:gridCol>
                <a:gridCol w="1419703">
                  <a:extLst>
                    <a:ext uri="{9D8B030D-6E8A-4147-A177-3AD203B41FA5}">
                      <a16:colId xmlns:a16="http://schemas.microsoft.com/office/drawing/2014/main" val="3866115593"/>
                    </a:ext>
                  </a:extLst>
                </a:gridCol>
              </a:tblGrid>
              <a:tr h="328438">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Outcome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 Indicator</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Estimated Performance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gridSpan="3">
                  <a:txBody>
                    <a:bodyPr/>
                    <a:lstStyle/>
                    <a:p>
                      <a:pPr marL="0" marR="0" algn="ctr">
                        <a:lnSpc>
                          <a:spcPct val="107000"/>
                        </a:lnSpc>
                        <a:spcBef>
                          <a:spcPts val="0"/>
                        </a:spcBef>
                        <a:spcAft>
                          <a:spcPts val="800"/>
                        </a:spcAft>
                      </a:pPr>
                      <a:r>
                        <a:rPr lang="en-US" sz="1200" b="1" kern="1200" dirty="0">
                          <a:solidFill>
                            <a:schemeClr val="tx1"/>
                          </a:solidFill>
                          <a:effectLst/>
                          <a:latin typeface="+mn-lt"/>
                          <a:ea typeface="+mn-ea"/>
                          <a:cs typeface="+mn-cs"/>
                        </a:rPr>
                        <a:t>MTEF Targets</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626783535"/>
                  </a:ext>
                </a:extLst>
              </a:tr>
              <a:tr h="2359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2019/20</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2020/21</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2021/22</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2022/23</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553457464"/>
                  </a:ext>
                </a:extLst>
              </a:tr>
              <a:tr h="1024819">
                <a:tc rowSpan="3">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Financing and Delivery of infrastructure projects improved</a:t>
                      </a:r>
                    </a:p>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54 PHC facilities constructed or revitalised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Number of PHC facilities constructed or revitalised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54 PHC facilities constructed or </a:t>
                      </a:r>
                      <a:r>
                        <a:rPr lang="en-US" sz="1200" kern="1200" dirty="0" err="1">
                          <a:solidFill>
                            <a:srgbClr val="000000"/>
                          </a:solidFill>
                          <a:effectLst/>
                          <a:latin typeface="Arial Narrow" panose="020B0606020202030204" pitchFamily="34" charset="0"/>
                          <a:ea typeface="Calibri" panose="020F0502020204030204" pitchFamily="34" charset="0"/>
                          <a:cs typeface="Calibri" panose="020F0502020204030204" pitchFamily="34" charset="0"/>
                        </a:rPr>
                        <a:t>revitalised</a:t>
                      </a: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40 PHC facilities constructed or </a:t>
                      </a:r>
                      <a:r>
                        <a:rPr lang="en-US" sz="1200" kern="1200" dirty="0" err="1">
                          <a:solidFill>
                            <a:srgbClr val="000000"/>
                          </a:solidFill>
                          <a:effectLst/>
                          <a:latin typeface="Arial Narrow" panose="020B0606020202030204" pitchFamily="34" charset="0"/>
                          <a:ea typeface="Calibri" panose="020F0502020204030204" pitchFamily="34" charset="0"/>
                          <a:cs typeface="Calibri" panose="020F0502020204030204" pitchFamily="34" charset="0"/>
                        </a:rPr>
                        <a:t>revitalised</a:t>
                      </a: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40 PHC facilities constructed or </a:t>
                      </a:r>
                      <a:r>
                        <a:rPr lang="en-US" sz="1200" kern="1200" dirty="0" err="1">
                          <a:solidFill>
                            <a:srgbClr val="000000"/>
                          </a:solidFill>
                          <a:effectLst/>
                          <a:latin typeface="Arial Narrow" panose="020B0606020202030204" pitchFamily="34" charset="0"/>
                          <a:ea typeface="Calibri" panose="020F0502020204030204" pitchFamily="34" charset="0"/>
                          <a:cs typeface="Calibri" panose="020F0502020204030204" pitchFamily="34" charset="0"/>
                        </a:rPr>
                        <a:t>revitalised</a:t>
                      </a: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222543"/>
                  </a:ext>
                </a:extLst>
              </a:tr>
              <a:tr h="1026926">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24 Hospitals constructed or revitalised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Number of Hospitals constructed or revitalised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24 Hospitals constructed or revitalised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28 Hospitals constructed or </a:t>
                      </a:r>
                      <a:r>
                        <a:rPr lang="en-US" sz="1200" kern="1200" dirty="0" err="1">
                          <a:solidFill>
                            <a:srgbClr val="000000"/>
                          </a:solidFill>
                          <a:effectLst/>
                          <a:latin typeface="Arial Narrow" panose="020B0606020202030204" pitchFamily="34" charset="0"/>
                          <a:ea typeface="Calibri" panose="020F0502020204030204" pitchFamily="34" charset="0"/>
                          <a:cs typeface="Calibri" panose="020F0502020204030204" pitchFamily="34" charset="0"/>
                        </a:rPr>
                        <a:t>revitalised</a:t>
                      </a: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30 Hospitals constructed or revitalised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9819261"/>
                  </a:ext>
                </a:extLst>
              </a:tr>
              <a:tr h="1026926">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150 public health Facilities (Clinics, Hospitals, nursing colleges, EMS base stations)  maintained, repaired and/or refurbished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Number of public health Facilities (Clinics, Hospitals, nursing colleges, EMS base stations)  maintained, repaired and/or refurbished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150 public health Facilities (Clinics, Hospitals, nursing colleges, EMS base stations)  maintained, repaired and/or refurbished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190 public health Facilities (Clinics, Hospitals, nursing colleges, EMS base stations)  maintained, repaired and/or refurbished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230 public health Facilities (Clinics, Hospitals, nursing colleges, EMS base stations)  maintained, repaired and/or refurbished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9066847"/>
                  </a:ext>
                </a:extLst>
              </a:tr>
            </a:tbl>
          </a:graphicData>
        </a:graphic>
      </p:graphicFrame>
    </p:spTree>
    <p:extLst>
      <p:ext uri="{BB962C8B-B14F-4D97-AF65-F5344CB8AC3E}">
        <p14:creationId xmlns:p14="http://schemas.microsoft.com/office/powerpoint/2010/main" val="171712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6463630" cy="543595"/>
          </a:xfrm>
        </p:spPr>
        <p:txBody>
          <a:bodyPr/>
          <a:lstStyle/>
          <a:p>
            <a:r>
              <a:rPr lang="en-US" dirty="0" err="1"/>
              <a:t>Programme</a:t>
            </a:r>
            <a:r>
              <a:rPr lang="en-US" dirty="0"/>
              <a:t> 5: Hospital Systems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83077830"/>
              </p:ext>
            </p:extLst>
          </p:nvPr>
        </p:nvGraphicFramePr>
        <p:xfrm>
          <a:off x="-14361" y="1052736"/>
          <a:ext cx="9144000" cy="4514215"/>
        </p:xfrm>
        <a:graphic>
          <a:graphicData uri="http://schemas.openxmlformats.org/drawingml/2006/table">
            <a:tbl>
              <a:tblPr firstRow="1" firstCol="1" bandRow="1"/>
              <a:tblGrid>
                <a:gridCol w="1256020">
                  <a:extLst>
                    <a:ext uri="{9D8B030D-6E8A-4147-A177-3AD203B41FA5}">
                      <a16:colId xmlns:a16="http://schemas.microsoft.com/office/drawing/2014/main" val="4112152419"/>
                    </a:ext>
                  </a:extLst>
                </a:gridCol>
                <a:gridCol w="1104584">
                  <a:extLst>
                    <a:ext uri="{9D8B030D-6E8A-4147-A177-3AD203B41FA5}">
                      <a16:colId xmlns:a16="http://schemas.microsoft.com/office/drawing/2014/main" val="4209582640"/>
                    </a:ext>
                  </a:extLst>
                </a:gridCol>
                <a:gridCol w="1104584">
                  <a:extLst>
                    <a:ext uri="{9D8B030D-6E8A-4147-A177-3AD203B41FA5}">
                      <a16:colId xmlns:a16="http://schemas.microsoft.com/office/drawing/2014/main" val="3219560461"/>
                    </a:ext>
                  </a:extLst>
                </a:gridCol>
                <a:gridCol w="1419703">
                  <a:extLst>
                    <a:ext uri="{9D8B030D-6E8A-4147-A177-3AD203B41FA5}">
                      <a16:colId xmlns:a16="http://schemas.microsoft.com/office/drawing/2014/main" val="1062045837"/>
                    </a:ext>
                  </a:extLst>
                </a:gridCol>
                <a:gridCol w="1419703">
                  <a:extLst>
                    <a:ext uri="{9D8B030D-6E8A-4147-A177-3AD203B41FA5}">
                      <a16:colId xmlns:a16="http://schemas.microsoft.com/office/drawing/2014/main" val="2510434904"/>
                    </a:ext>
                  </a:extLst>
                </a:gridCol>
                <a:gridCol w="1419703">
                  <a:extLst>
                    <a:ext uri="{9D8B030D-6E8A-4147-A177-3AD203B41FA5}">
                      <a16:colId xmlns:a16="http://schemas.microsoft.com/office/drawing/2014/main" val="2741476998"/>
                    </a:ext>
                  </a:extLst>
                </a:gridCol>
                <a:gridCol w="1419703">
                  <a:extLst>
                    <a:ext uri="{9D8B030D-6E8A-4147-A177-3AD203B41FA5}">
                      <a16:colId xmlns:a16="http://schemas.microsoft.com/office/drawing/2014/main" val="3866115593"/>
                    </a:ext>
                  </a:extLst>
                </a:gridCol>
              </a:tblGrid>
              <a:tr h="328438">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Outcome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 Indicator</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Estimated Performance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gridSpan="3">
                  <a:txBody>
                    <a:bodyPr/>
                    <a:lstStyle/>
                    <a:p>
                      <a:pPr marL="0" marR="0" algn="ctr">
                        <a:lnSpc>
                          <a:spcPct val="107000"/>
                        </a:lnSpc>
                        <a:spcBef>
                          <a:spcPts val="0"/>
                        </a:spcBef>
                        <a:spcAft>
                          <a:spcPts val="800"/>
                        </a:spcAft>
                      </a:pPr>
                      <a:r>
                        <a:rPr lang="en-US" sz="1200" b="1" kern="1200" dirty="0">
                          <a:solidFill>
                            <a:schemeClr val="tx1"/>
                          </a:solidFill>
                          <a:effectLst/>
                          <a:latin typeface="+mn-lt"/>
                          <a:ea typeface="+mn-ea"/>
                          <a:cs typeface="+mn-cs"/>
                        </a:rPr>
                        <a:t>MTEF Targets</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626783535"/>
                  </a:ext>
                </a:extLst>
              </a:tr>
              <a:tr h="2359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2019/20</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2020/21</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2021/22</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2022/23</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553457464"/>
                  </a:ext>
                </a:extLst>
              </a:tr>
              <a:tr h="1022712">
                <a:tc>
                  <a:txBody>
                    <a:bodyPr/>
                    <a:lstStyle/>
                    <a:p>
                      <a:pPr marL="0" marR="0" algn="ctr"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Quality and safety of  care improved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9 Provinces assessed for compliance with Emergency Medical Services Regulations, and quality improvement plans developed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Number of provinces assessed for compliance with Emergency Medical Services Regulations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9 Provinces assessed for compliance with Emergency Medical Services Regulations, and quality improvement plans developed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Quality improvement plans of 9 Provincial DoH monitored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7000"/>
                        </a:lnSpc>
                        <a:spcBef>
                          <a:spcPts val="0"/>
                        </a:spcBef>
                        <a:spcAft>
                          <a:spcPts val="800"/>
                        </a:spcAft>
                      </a:pP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Quality improvement plans of 9 Provincial </a:t>
                      </a:r>
                      <a:r>
                        <a:rPr lang="en-US" sz="1400" kern="1200" dirty="0" err="1">
                          <a:solidFill>
                            <a:srgbClr val="000000"/>
                          </a:solidFill>
                          <a:effectLst/>
                          <a:latin typeface="Arial Narrow" panose="020B0606020202030204" pitchFamily="34" charset="0"/>
                          <a:ea typeface="Calibri" panose="020F0502020204030204" pitchFamily="34" charset="0"/>
                          <a:cs typeface="Calibri" panose="020F0502020204030204" pitchFamily="34" charset="0"/>
                        </a:rPr>
                        <a:t>DoH</a:t>
                      </a:r>
                      <a:r>
                        <a:rPr lang="en-US" sz="14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monitored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2577201"/>
                  </a:ext>
                </a:extLst>
              </a:tr>
              <a:tr h="1022712">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Resources are available to managers and frontline providers, with flexibility to manage it according to their local needs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Guidelines on the </a:t>
                      </a:r>
                      <a:r>
                        <a:rPr lang="en-US" sz="1200" kern="1200" dirty="0" err="1">
                          <a:solidFill>
                            <a:srgbClr val="000000"/>
                          </a:solidFill>
                          <a:effectLst/>
                          <a:latin typeface="Arial Narrow" panose="020B0606020202030204" pitchFamily="34" charset="0"/>
                          <a:ea typeface="Calibri" panose="020F0502020204030204" pitchFamily="34" charset="0"/>
                          <a:cs typeface="Calibri" panose="020F0502020204030204" pitchFamily="34" charset="0"/>
                        </a:rPr>
                        <a:t>Organisational</a:t>
                      </a: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structures for tertiary, regional and </a:t>
                      </a:r>
                      <a:r>
                        <a:rPr lang="en-US" sz="1200" kern="1200" dirty="0" err="1">
                          <a:solidFill>
                            <a:srgbClr val="000000"/>
                          </a:solidFill>
                          <a:effectLst/>
                          <a:latin typeface="Arial Narrow" panose="020B0606020202030204" pitchFamily="34" charset="0"/>
                          <a:ea typeface="Calibri" panose="020F0502020204030204" pitchFamily="34" charset="0"/>
                          <a:cs typeface="Calibri" panose="020F0502020204030204" pitchFamily="34" charset="0"/>
                        </a:rPr>
                        <a:t>specialised</a:t>
                      </a: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hospitals developed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Guidelines on the </a:t>
                      </a:r>
                      <a:r>
                        <a:rPr lang="en-US" sz="1200" kern="1200" dirty="0" err="1">
                          <a:solidFill>
                            <a:srgbClr val="000000"/>
                          </a:solidFill>
                          <a:effectLst/>
                          <a:latin typeface="Arial Narrow" panose="020B0606020202030204" pitchFamily="34" charset="0"/>
                          <a:ea typeface="Calibri" panose="020F0502020204030204" pitchFamily="34" charset="0"/>
                          <a:cs typeface="Calibri" panose="020F0502020204030204" pitchFamily="34" charset="0"/>
                        </a:rPr>
                        <a:t>Organisational</a:t>
                      </a: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structures for tertiary, regional and </a:t>
                      </a:r>
                      <a:r>
                        <a:rPr lang="en-US" sz="1200" kern="1200" dirty="0" err="1">
                          <a:solidFill>
                            <a:srgbClr val="000000"/>
                          </a:solidFill>
                          <a:effectLst/>
                          <a:latin typeface="Arial Narrow" panose="020B0606020202030204" pitchFamily="34" charset="0"/>
                          <a:ea typeface="Calibri" panose="020F0502020204030204" pitchFamily="34" charset="0"/>
                          <a:cs typeface="Calibri" panose="020F0502020204030204" pitchFamily="34" charset="0"/>
                        </a:rPr>
                        <a:t>specialised</a:t>
                      </a: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hospitals developed.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Guidelines on the </a:t>
                      </a:r>
                      <a:r>
                        <a:rPr lang="en-US" sz="1200" kern="1200" dirty="0" err="1">
                          <a:solidFill>
                            <a:srgbClr val="000000"/>
                          </a:solidFill>
                          <a:effectLst/>
                          <a:latin typeface="Arial Narrow" panose="020B0606020202030204" pitchFamily="34" charset="0"/>
                          <a:ea typeface="Calibri" panose="020F0502020204030204" pitchFamily="34" charset="0"/>
                          <a:cs typeface="Calibri" panose="020F0502020204030204" pitchFamily="34" charset="0"/>
                        </a:rPr>
                        <a:t>Organisational</a:t>
                      </a: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structures for tertiary, regional and </a:t>
                      </a:r>
                      <a:r>
                        <a:rPr lang="en-US" sz="1200" kern="1200" dirty="0" err="1">
                          <a:solidFill>
                            <a:srgbClr val="000000"/>
                          </a:solidFill>
                          <a:effectLst/>
                          <a:latin typeface="Arial Narrow" panose="020B0606020202030204" pitchFamily="34" charset="0"/>
                          <a:ea typeface="Calibri" panose="020F0502020204030204" pitchFamily="34" charset="0"/>
                          <a:cs typeface="Calibri" panose="020F0502020204030204" pitchFamily="34" charset="0"/>
                        </a:rPr>
                        <a:t>specialised</a:t>
                      </a: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hospitals developed.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Guidelines on the </a:t>
                      </a:r>
                      <a:r>
                        <a:rPr lang="en-US" sz="1200" kern="1200" dirty="0" err="1">
                          <a:solidFill>
                            <a:srgbClr val="000000"/>
                          </a:solidFill>
                          <a:effectLst/>
                          <a:latin typeface="Arial Narrow" panose="020B0606020202030204" pitchFamily="34" charset="0"/>
                          <a:ea typeface="Calibri" panose="020F0502020204030204" pitchFamily="34" charset="0"/>
                          <a:cs typeface="Calibri" panose="020F0502020204030204" pitchFamily="34" charset="0"/>
                        </a:rPr>
                        <a:t>Organisational</a:t>
                      </a: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structures for tertiary, regional and </a:t>
                      </a:r>
                      <a:r>
                        <a:rPr lang="en-US" sz="1200" kern="1200" dirty="0" err="1">
                          <a:solidFill>
                            <a:srgbClr val="000000"/>
                          </a:solidFill>
                          <a:effectLst/>
                          <a:latin typeface="Arial Narrow" panose="020B0606020202030204" pitchFamily="34" charset="0"/>
                          <a:ea typeface="Calibri" panose="020F0502020204030204" pitchFamily="34" charset="0"/>
                          <a:cs typeface="Calibri" panose="020F0502020204030204" pitchFamily="34" charset="0"/>
                        </a:rPr>
                        <a:t>specialised</a:t>
                      </a: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hospitals approved and implementation monitored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Tertiary, regional and </a:t>
                      </a:r>
                      <a:r>
                        <a:rPr lang="en-US" sz="1200" kern="1200" dirty="0" err="1">
                          <a:solidFill>
                            <a:srgbClr val="000000"/>
                          </a:solidFill>
                          <a:effectLst/>
                          <a:latin typeface="Arial Narrow" panose="020B0606020202030204" pitchFamily="34" charset="0"/>
                          <a:ea typeface="Calibri" panose="020F0502020204030204" pitchFamily="34" charset="0"/>
                          <a:cs typeface="Calibri" panose="020F0502020204030204" pitchFamily="34" charset="0"/>
                        </a:rPr>
                        <a:t>specialised</a:t>
                      </a: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hospitals compliant with the guidelines on the </a:t>
                      </a:r>
                      <a:r>
                        <a:rPr lang="en-US" sz="1200" kern="1200" dirty="0" err="1">
                          <a:solidFill>
                            <a:srgbClr val="000000"/>
                          </a:solidFill>
                          <a:effectLst/>
                          <a:latin typeface="Arial Narrow" panose="020B0606020202030204" pitchFamily="34" charset="0"/>
                          <a:ea typeface="Calibri" panose="020F0502020204030204" pitchFamily="34" charset="0"/>
                          <a:cs typeface="Calibri" panose="020F0502020204030204" pitchFamily="34" charset="0"/>
                        </a:rPr>
                        <a:t>Organisational</a:t>
                      </a: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structures for tertiary, regional and </a:t>
                      </a:r>
                      <a:r>
                        <a:rPr lang="en-US" sz="1200" kern="1200" dirty="0" err="1">
                          <a:solidFill>
                            <a:srgbClr val="000000"/>
                          </a:solidFill>
                          <a:effectLst/>
                          <a:latin typeface="Arial Narrow" panose="020B0606020202030204" pitchFamily="34" charset="0"/>
                          <a:ea typeface="Calibri" panose="020F0502020204030204" pitchFamily="34" charset="0"/>
                          <a:cs typeface="Calibri" panose="020F0502020204030204" pitchFamily="34" charset="0"/>
                        </a:rPr>
                        <a:t>specialised</a:t>
                      </a: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hospitals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3039805"/>
                  </a:ext>
                </a:extLst>
              </a:tr>
            </a:tbl>
          </a:graphicData>
        </a:graphic>
      </p:graphicFrame>
    </p:spTree>
    <p:extLst>
      <p:ext uri="{BB962C8B-B14F-4D97-AF65-F5344CB8AC3E}">
        <p14:creationId xmlns:p14="http://schemas.microsoft.com/office/powerpoint/2010/main" val="39905938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6707088" cy="648072"/>
          </a:xfrm>
        </p:spPr>
        <p:txBody>
          <a:bodyPr/>
          <a:lstStyle/>
          <a:p>
            <a:r>
              <a:rPr lang="en-ZA" sz="2400" b="0" dirty="0"/>
              <a:t>PROGRAMME 6 – </a:t>
            </a:r>
            <a:r>
              <a:rPr lang="en-GB" sz="2400" b="0" dirty="0"/>
              <a:t>HEALTH SYSTEM GOVERNANCE AND HUMAN RESOURCES</a:t>
            </a:r>
            <a:endParaRPr lang="en-ZA" sz="2400" b="0" dirty="0"/>
          </a:p>
        </p:txBody>
      </p:sp>
      <p:sp>
        <p:nvSpPr>
          <p:cNvPr id="6" name="Content Placeholder 5"/>
          <p:cNvSpPr>
            <a:spLocks noGrp="1"/>
          </p:cNvSpPr>
          <p:nvPr>
            <p:ph sz="quarter" idx="1"/>
          </p:nvPr>
        </p:nvSpPr>
        <p:spPr>
          <a:xfrm>
            <a:off x="381000" y="1219200"/>
            <a:ext cx="8763000" cy="4800600"/>
          </a:xfrm>
        </p:spPr>
        <p:txBody>
          <a:bodyPr/>
          <a:lstStyle/>
          <a:p>
            <a:pPr marL="0" indent="0">
              <a:buNone/>
            </a:pPr>
            <a:r>
              <a:rPr lang="en-GB" sz="1800" dirty="0"/>
              <a:t>The purpose of the programme is threefold:</a:t>
            </a:r>
          </a:p>
          <a:p>
            <a:r>
              <a:rPr lang="en-GB" sz="1800" dirty="0"/>
              <a:t>to achieve </a:t>
            </a:r>
            <a:r>
              <a:rPr lang="en-GB" sz="1800" b="1" dirty="0">
                <a:solidFill>
                  <a:schemeClr val="accent3"/>
                </a:solidFill>
              </a:rPr>
              <a:t>integrated health systems planning, monitoring and evaluation, and research</a:t>
            </a:r>
            <a:r>
              <a:rPr lang="en-GB" sz="1800" dirty="0"/>
              <a:t>. </a:t>
            </a:r>
            <a:endParaRPr lang="en-US" sz="1800" dirty="0"/>
          </a:p>
          <a:p>
            <a:r>
              <a:rPr lang="en-GB" sz="1800" dirty="0"/>
              <a:t>Develops and monitors the implementation of</a:t>
            </a:r>
            <a:r>
              <a:rPr lang="en-GB" sz="1800" b="1" dirty="0">
                <a:solidFill>
                  <a:schemeClr val="accent3"/>
                </a:solidFill>
              </a:rPr>
              <a:t> health workforce policies </a:t>
            </a:r>
            <a:r>
              <a:rPr lang="en-GB" sz="1800" dirty="0"/>
              <a:t>and ensures effective health workforce planning, development and management in the national health system, as well as </a:t>
            </a:r>
            <a:r>
              <a:rPr lang="en-GB" sz="1800" b="1" dirty="0">
                <a:solidFill>
                  <a:schemeClr val="accent3"/>
                </a:solidFill>
              </a:rPr>
              <a:t>alignment of academic medical centres with health workforce programmes</a:t>
            </a:r>
            <a:r>
              <a:rPr lang="en-GB" sz="1800" dirty="0"/>
              <a:t> and training of health professionals.  It assists the government to achieve the population health goals of the country through nursing and midwifery, through the provision of </a:t>
            </a:r>
            <a:r>
              <a:rPr lang="en-GB" sz="1800" b="1" dirty="0">
                <a:solidFill>
                  <a:schemeClr val="accent3"/>
                </a:solidFill>
              </a:rPr>
              <a:t>expert policy and technical advice and recommendations on the role of nurses in attainment of desired health outputs</a:t>
            </a:r>
            <a:r>
              <a:rPr lang="en-GB" sz="1800" dirty="0"/>
              <a:t>. </a:t>
            </a:r>
            <a:endParaRPr lang="en-US" sz="1800" dirty="0"/>
          </a:p>
          <a:p>
            <a:r>
              <a:rPr lang="en-GB" sz="1800" dirty="0"/>
              <a:t>Lastly, the programme also has the responsibility for </a:t>
            </a:r>
            <a:r>
              <a:rPr lang="en-GB" sz="1800" b="1" dirty="0">
                <a:solidFill>
                  <a:schemeClr val="accent3"/>
                </a:solidFill>
              </a:rPr>
              <a:t>oversight over public entities and statutory health professional councils</a:t>
            </a:r>
            <a:r>
              <a:rPr lang="en-GB" sz="1800" dirty="0"/>
              <a:t>, and ensuring compliance </a:t>
            </a:r>
            <a:r>
              <a:rPr lang="en-GB" sz="1800" dirty="0" smtClean="0"/>
              <a:t>with </a:t>
            </a:r>
            <a:r>
              <a:rPr lang="en-GB" sz="1800" dirty="0"/>
              <a:t>applicable legislative prescripts.</a:t>
            </a:r>
            <a:endParaRPr lang="en-US" sz="1800" dirty="0"/>
          </a:p>
          <a:p>
            <a:pPr marL="0" indent="1588" algn="ctr">
              <a:buNone/>
            </a:pPr>
            <a:r>
              <a:rPr lang="en-GB" sz="1600" dirty="0"/>
              <a:t>. </a:t>
            </a:r>
            <a:endParaRPr lang="en-ZA" sz="1600" dirty="0"/>
          </a:p>
          <a:p>
            <a:pPr>
              <a:buNone/>
            </a:pPr>
            <a:endParaRPr lang="en-ZA" sz="1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6463630" cy="543595"/>
          </a:xfrm>
        </p:spPr>
        <p:txBody>
          <a:bodyPr/>
          <a:lstStyle/>
          <a:p>
            <a:r>
              <a:rPr lang="en-US" dirty="0" err="1"/>
              <a:t>Programme</a:t>
            </a:r>
            <a:r>
              <a:rPr lang="en-US" dirty="0"/>
              <a:t> 6: Health System Governance and Human Resources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2593436"/>
              </p:ext>
            </p:extLst>
          </p:nvPr>
        </p:nvGraphicFramePr>
        <p:xfrm>
          <a:off x="0" y="1052736"/>
          <a:ext cx="9144000" cy="3014218"/>
        </p:xfrm>
        <a:graphic>
          <a:graphicData uri="http://schemas.openxmlformats.org/drawingml/2006/table">
            <a:tbl>
              <a:tblPr firstRow="1" firstCol="1" bandRow="1"/>
              <a:tblGrid>
                <a:gridCol w="1066800">
                  <a:extLst>
                    <a:ext uri="{9D8B030D-6E8A-4147-A177-3AD203B41FA5}">
                      <a16:colId xmlns:a16="http://schemas.microsoft.com/office/drawing/2014/main" val="4112152419"/>
                    </a:ext>
                  </a:extLst>
                </a:gridCol>
                <a:gridCol w="1447800">
                  <a:extLst>
                    <a:ext uri="{9D8B030D-6E8A-4147-A177-3AD203B41FA5}">
                      <a16:colId xmlns:a16="http://schemas.microsoft.com/office/drawing/2014/main" val="4209582640"/>
                    </a:ext>
                  </a:extLst>
                </a:gridCol>
                <a:gridCol w="1371600">
                  <a:extLst>
                    <a:ext uri="{9D8B030D-6E8A-4147-A177-3AD203B41FA5}">
                      <a16:colId xmlns:a16="http://schemas.microsoft.com/office/drawing/2014/main" val="3219560461"/>
                    </a:ext>
                  </a:extLst>
                </a:gridCol>
                <a:gridCol w="1219200">
                  <a:extLst>
                    <a:ext uri="{9D8B030D-6E8A-4147-A177-3AD203B41FA5}">
                      <a16:colId xmlns:a16="http://schemas.microsoft.com/office/drawing/2014/main" val="1062045837"/>
                    </a:ext>
                  </a:extLst>
                </a:gridCol>
                <a:gridCol w="1447800">
                  <a:extLst>
                    <a:ext uri="{9D8B030D-6E8A-4147-A177-3AD203B41FA5}">
                      <a16:colId xmlns:a16="http://schemas.microsoft.com/office/drawing/2014/main" val="2510434904"/>
                    </a:ext>
                  </a:extLst>
                </a:gridCol>
                <a:gridCol w="1295400">
                  <a:extLst>
                    <a:ext uri="{9D8B030D-6E8A-4147-A177-3AD203B41FA5}">
                      <a16:colId xmlns:a16="http://schemas.microsoft.com/office/drawing/2014/main" val="2741476998"/>
                    </a:ext>
                  </a:extLst>
                </a:gridCol>
                <a:gridCol w="1295400">
                  <a:extLst>
                    <a:ext uri="{9D8B030D-6E8A-4147-A177-3AD203B41FA5}">
                      <a16:colId xmlns:a16="http://schemas.microsoft.com/office/drawing/2014/main" val="3866115593"/>
                    </a:ext>
                  </a:extLst>
                </a:gridCol>
              </a:tblGrid>
              <a:tr h="328438">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Outcome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 Indicator</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Estimated Performance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gridSpan="3">
                  <a:txBody>
                    <a:bodyPr/>
                    <a:lstStyle/>
                    <a:p>
                      <a:pPr marL="0" marR="0" algn="ctr">
                        <a:lnSpc>
                          <a:spcPct val="107000"/>
                        </a:lnSpc>
                        <a:spcBef>
                          <a:spcPts val="0"/>
                        </a:spcBef>
                        <a:spcAft>
                          <a:spcPts val="800"/>
                        </a:spcAft>
                      </a:pPr>
                      <a:r>
                        <a:rPr lang="en-US" sz="1200" b="1" kern="1200" dirty="0">
                          <a:solidFill>
                            <a:schemeClr val="tx1"/>
                          </a:solidFill>
                          <a:effectLst/>
                          <a:latin typeface="+mn-lt"/>
                          <a:ea typeface="+mn-ea"/>
                          <a:cs typeface="+mn-cs"/>
                        </a:rPr>
                        <a:t>MTEF Targets</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626783535"/>
                  </a:ext>
                </a:extLst>
              </a:tr>
              <a:tr h="2359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2019/20</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2020/21</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2021/22</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2022/23</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553457464"/>
                  </a:ext>
                </a:extLst>
              </a:tr>
              <a:tr h="1022712">
                <a:tc rowSpan="2">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Quality and safety of  care improved</a:t>
                      </a:r>
                    </a:p>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All 9 Public nursing colleges accredited and registered to offer basic nursing and midwifery  programmes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Number of Public nursing colleges accredited and registered to offer basic nursing and midwifery  programmes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9 Public nursing colleges accredited and registered to offer basic nursing and midwifery  </a:t>
                      </a:r>
                      <a:r>
                        <a:rPr lang="en-US" sz="1200" kern="1200" dirty="0" err="1">
                          <a:solidFill>
                            <a:srgbClr val="000000"/>
                          </a:solidFill>
                          <a:effectLst/>
                          <a:latin typeface="Arial Narrow" panose="020B0606020202030204" pitchFamily="34" charset="0"/>
                          <a:ea typeface="Calibri" panose="020F0502020204030204" pitchFamily="34" charset="0"/>
                          <a:cs typeface="Calibri" panose="020F0502020204030204" pitchFamily="34" charset="0"/>
                        </a:rPr>
                        <a:t>programmes</a:t>
                      </a:r>
                      <a:endPar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All 9 Public nursing colleges accredited and registered to offer quality specialist nursing </a:t>
                      </a:r>
                      <a:r>
                        <a:rPr lang="en-US" sz="1200" kern="1200" dirty="0" err="1">
                          <a:solidFill>
                            <a:srgbClr val="000000"/>
                          </a:solidFill>
                          <a:effectLst/>
                          <a:latin typeface="Arial Narrow" panose="020B0606020202030204" pitchFamily="34" charset="0"/>
                          <a:ea typeface="Calibri" panose="020F0502020204030204" pitchFamily="34" charset="0"/>
                          <a:cs typeface="Calibri" panose="020F0502020204030204" pitchFamily="34" charset="0"/>
                        </a:rPr>
                        <a:t>programmes</a:t>
                      </a:r>
                      <a:endPar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3039805"/>
                  </a:ext>
                </a:extLst>
              </a:tr>
              <a:tr h="1024819">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Clinical governance system assessed and 3 provinces supported to develop implementation plans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Clinical governance system assessed and 3 provinces supported to develop implementation plans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Clinical governance system assessed and 3 provinces supported to develop implementation plans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Clinical governance principles and practices implementation monitored and evaluated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222543"/>
                  </a:ext>
                </a:extLst>
              </a:tr>
            </a:tbl>
          </a:graphicData>
        </a:graphic>
      </p:graphicFrame>
    </p:spTree>
    <p:extLst>
      <p:ext uri="{BB962C8B-B14F-4D97-AF65-F5344CB8AC3E}">
        <p14:creationId xmlns:p14="http://schemas.microsoft.com/office/powerpoint/2010/main" val="14338427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6463630" cy="543595"/>
          </a:xfrm>
        </p:spPr>
        <p:txBody>
          <a:bodyPr/>
          <a:lstStyle/>
          <a:p>
            <a:r>
              <a:rPr lang="en-US" dirty="0" err="1"/>
              <a:t>Programme</a:t>
            </a:r>
            <a:r>
              <a:rPr lang="en-US" dirty="0"/>
              <a:t> 6: Health System Governance and Human Resources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53083208"/>
              </p:ext>
            </p:extLst>
          </p:nvPr>
        </p:nvGraphicFramePr>
        <p:xfrm>
          <a:off x="-1" y="1052736"/>
          <a:ext cx="9144002" cy="4392050"/>
        </p:xfrm>
        <a:graphic>
          <a:graphicData uri="http://schemas.openxmlformats.org/drawingml/2006/table">
            <a:tbl>
              <a:tblPr firstRow="1" firstCol="1" bandRow="1"/>
              <a:tblGrid>
                <a:gridCol w="1256020">
                  <a:extLst>
                    <a:ext uri="{9D8B030D-6E8A-4147-A177-3AD203B41FA5}">
                      <a16:colId xmlns:a16="http://schemas.microsoft.com/office/drawing/2014/main" val="4112152419"/>
                    </a:ext>
                  </a:extLst>
                </a:gridCol>
                <a:gridCol w="1367260">
                  <a:extLst>
                    <a:ext uri="{9D8B030D-6E8A-4147-A177-3AD203B41FA5}">
                      <a16:colId xmlns:a16="http://schemas.microsoft.com/office/drawing/2014/main" val="4209582640"/>
                    </a:ext>
                  </a:extLst>
                </a:gridCol>
                <a:gridCol w="1274164">
                  <a:extLst>
                    <a:ext uri="{9D8B030D-6E8A-4147-A177-3AD203B41FA5}">
                      <a16:colId xmlns:a16="http://schemas.microsoft.com/office/drawing/2014/main" val="3219560461"/>
                    </a:ext>
                  </a:extLst>
                </a:gridCol>
                <a:gridCol w="1049312">
                  <a:extLst>
                    <a:ext uri="{9D8B030D-6E8A-4147-A177-3AD203B41FA5}">
                      <a16:colId xmlns:a16="http://schemas.microsoft.com/office/drawing/2014/main" val="1062045837"/>
                    </a:ext>
                  </a:extLst>
                </a:gridCol>
                <a:gridCol w="1274164">
                  <a:extLst>
                    <a:ext uri="{9D8B030D-6E8A-4147-A177-3AD203B41FA5}">
                      <a16:colId xmlns:a16="http://schemas.microsoft.com/office/drawing/2014/main" val="2510434904"/>
                    </a:ext>
                  </a:extLst>
                </a:gridCol>
                <a:gridCol w="1503379">
                  <a:extLst>
                    <a:ext uri="{9D8B030D-6E8A-4147-A177-3AD203B41FA5}">
                      <a16:colId xmlns:a16="http://schemas.microsoft.com/office/drawing/2014/main" val="2741476998"/>
                    </a:ext>
                  </a:extLst>
                </a:gridCol>
                <a:gridCol w="1419703">
                  <a:extLst>
                    <a:ext uri="{9D8B030D-6E8A-4147-A177-3AD203B41FA5}">
                      <a16:colId xmlns:a16="http://schemas.microsoft.com/office/drawing/2014/main" val="3866115593"/>
                    </a:ext>
                  </a:extLst>
                </a:gridCol>
              </a:tblGrid>
              <a:tr h="361707">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Outcome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 Indicator</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Estimated Performance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gridSpan="3">
                  <a:txBody>
                    <a:bodyPr/>
                    <a:lstStyle/>
                    <a:p>
                      <a:pPr marL="0" marR="0" algn="ctr">
                        <a:lnSpc>
                          <a:spcPct val="107000"/>
                        </a:lnSpc>
                        <a:spcBef>
                          <a:spcPts val="0"/>
                        </a:spcBef>
                        <a:spcAft>
                          <a:spcPts val="800"/>
                        </a:spcAft>
                      </a:pPr>
                      <a:r>
                        <a:rPr lang="en-US" sz="1200" b="1" kern="1200" dirty="0">
                          <a:solidFill>
                            <a:schemeClr val="tx1"/>
                          </a:solidFill>
                          <a:effectLst/>
                          <a:latin typeface="+mn-lt"/>
                          <a:ea typeface="+mn-ea"/>
                          <a:cs typeface="+mn-cs"/>
                        </a:rPr>
                        <a:t>MTEF Targets</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626783535"/>
                  </a:ext>
                </a:extLst>
              </a:tr>
              <a:tr h="23245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2019/20</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2020/21</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2021/22</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2022/23</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553457464"/>
                  </a:ext>
                </a:extLst>
              </a:tr>
              <a:tr h="966413">
                <a:tc rowSpan="2">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Staff equitably distributed and have right skills and attitudes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Capacity for HRH Policy development,  Planning and monitoring available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Capacity for HRH Policy development,  Planning and monitoring available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Capacity for HRH Policy development,  Planning and monitoring available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Capacity for HRH  Planning and monitoring available in all 9 Provincial DoH</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3039805"/>
                  </a:ext>
                </a:extLst>
              </a:tr>
              <a:tr h="2759903">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HR Information System implemented at National </a:t>
                      </a:r>
                      <a:r>
                        <a:rPr lang="en-US" sz="1200" kern="1200" dirty="0" err="1">
                          <a:solidFill>
                            <a:srgbClr val="000000"/>
                          </a:solidFill>
                          <a:effectLst/>
                          <a:latin typeface="Arial Narrow" panose="020B0606020202030204" pitchFamily="34" charset="0"/>
                          <a:ea typeface="Calibri" panose="020F0502020204030204" pitchFamily="34" charset="0"/>
                          <a:cs typeface="Calibri" panose="020F0502020204030204" pitchFamily="34" charset="0"/>
                        </a:rPr>
                        <a:t>DoH</a:t>
                      </a: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and Provincial Head offices to provide access to information from PERSAL,  health professional councils and Internship and Community service </a:t>
                      </a:r>
                      <a:r>
                        <a:rPr lang="en-US" sz="1200" kern="1200" dirty="0" err="1">
                          <a:solidFill>
                            <a:srgbClr val="000000"/>
                          </a:solidFill>
                          <a:effectLst/>
                          <a:latin typeface="Arial Narrow" panose="020B0606020202030204" pitchFamily="34" charset="0"/>
                          <a:ea typeface="Calibri" panose="020F0502020204030204" pitchFamily="34" charset="0"/>
                          <a:cs typeface="Calibri" panose="020F0502020204030204" pitchFamily="34" charset="0"/>
                        </a:rPr>
                        <a:t>Programme</a:t>
                      </a: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to improve HRH Planning and monitoring</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HR Information System implemented at National DoH and Provincial Head offices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HR Information System implemented at National </a:t>
                      </a:r>
                      <a:r>
                        <a:rPr lang="en-US" sz="1200" kern="1200" dirty="0" err="1">
                          <a:solidFill>
                            <a:srgbClr val="000000"/>
                          </a:solidFill>
                          <a:effectLst/>
                          <a:latin typeface="Arial Narrow" panose="020B0606020202030204" pitchFamily="34" charset="0"/>
                          <a:ea typeface="Calibri" panose="020F0502020204030204" pitchFamily="34" charset="0"/>
                          <a:cs typeface="Calibri" panose="020F0502020204030204" pitchFamily="34" charset="0"/>
                        </a:rPr>
                        <a:t>DoH</a:t>
                      </a: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and Provincial Head offices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Capabilities of HRIS evaluated and reviewed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222543"/>
                  </a:ext>
                </a:extLst>
              </a:tr>
            </a:tbl>
          </a:graphicData>
        </a:graphic>
      </p:graphicFrame>
    </p:spTree>
    <p:extLst>
      <p:ext uri="{BB962C8B-B14F-4D97-AF65-F5344CB8AC3E}">
        <p14:creationId xmlns:p14="http://schemas.microsoft.com/office/powerpoint/2010/main" val="31804317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6463630" cy="543595"/>
          </a:xfrm>
        </p:spPr>
        <p:txBody>
          <a:bodyPr/>
          <a:lstStyle/>
          <a:p>
            <a:r>
              <a:rPr lang="en-US" dirty="0" err="1"/>
              <a:t>Programme</a:t>
            </a:r>
            <a:r>
              <a:rPr lang="en-US" dirty="0"/>
              <a:t> 6: Health System Governance and Human Resources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62427739"/>
              </p:ext>
            </p:extLst>
          </p:nvPr>
        </p:nvGraphicFramePr>
        <p:xfrm>
          <a:off x="1" y="1124745"/>
          <a:ext cx="9143998" cy="3992753"/>
        </p:xfrm>
        <a:graphic>
          <a:graphicData uri="http://schemas.openxmlformats.org/drawingml/2006/table">
            <a:tbl>
              <a:tblPr firstRow="1" firstCol="1" bandRow="1"/>
              <a:tblGrid>
                <a:gridCol w="974360">
                  <a:extLst>
                    <a:ext uri="{9D8B030D-6E8A-4147-A177-3AD203B41FA5}">
                      <a16:colId xmlns:a16="http://schemas.microsoft.com/office/drawing/2014/main" val="4112152419"/>
                    </a:ext>
                  </a:extLst>
                </a:gridCol>
                <a:gridCol w="1199213">
                  <a:extLst>
                    <a:ext uri="{9D8B030D-6E8A-4147-A177-3AD203B41FA5}">
                      <a16:colId xmlns:a16="http://schemas.microsoft.com/office/drawing/2014/main" val="4209582640"/>
                    </a:ext>
                  </a:extLst>
                </a:gridCol>
                <a:gridCol w="1424065">
                  <a:extLst>
                    <a:ext uri="{9D8B030D-6E8A-4147-A177-3AD203B41FA5}">
                      <a16:colId xmlns:a16="http://schemas.microsoft.com/office/drawing/2014/main" val="3219560461"/>
                    </a:ext>
                  </a:extLst>
                </a:gridCol>
                <a:gridCol w="1573967">
                  <a:extLst>
                    <a:ext uri="{9D8B030D-6E8A-4147-A177-3AD203B41FA5}">
                      <a16:colId xmlns:a16="http://schemas.microsoft.com/office/drawing/2014/main" val="1062045837"/>
                    </a:ext>
                  </a:extLst>
                </a:gridCol>
                <a:gridCol w="1349115">
                  <a:extLst>
                    <a:ext uri="{9D8B030D-6E8A-4147-A177-3AD203B41FA5}">
                      <a16:colId xmlns:a16="http://schemas.microsoft.com/office/drawing/2014/main" val="2510434904"/>
                    </a:ext>
                  </a:extLst>
                </a:gridCol>
                <a:gridCol w="1424065">
                  <a:extLst>
                    <a:ext uri="{9D8B030D-6E8A-4147-A177-3AD203B41FA5}">
                      <a16:colId xmlns:a16="http://schemas.microsoft.com/office/drawing/2014/main" val="2741476998"/>
                    </a:ext>
                  </a:extLst>
                </a:gridCol>
                <a:gridCol w="1199213">
                  <a:extLst>
                    <a:ext uri="{9D8B030D-6E8A-4147-A177-3AD203B41FA5}">
                      <a16:colId xmlns:a16="http://schemas.microsoft.com/office/drawing/2014/main" val="3866115593"/>
                    </a:ext>
                  </a:extLst>
                </a:gridCol>
              </a:tblGrid>
              <a:tr h="95490">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Outcome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 Indicator</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Estimated Performance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gridSpan="3">
                  <a:txBody>
                    <a:bodyPr/>
                    <a:lstStyle/>
                    <a:p>
                      <a:pPr marL="0" marR="0" algn="ctr">
                        <a:lnSpc>
                          <a:spcPct val="107000"/>
                        </a:lnSpc>
                        <a:spcBef>
                          <a:spcPts val="0"/>
                        </a:spcBef>
                        <a:spcAft>
                          <a:spcPts val="800"/>
                        </a:spcAft>
                      </a:pPr>
                      <a:r>
                        <a:rPr lang="en-US" sz="1200" b="1" kern="1200" dirty="0">
                          <a:solidFill>
                            <a:schemeClr val="tx1"/>
                          </a:solidFill>
                          <a:effectLst/>
                          <a:latin typeface="+mn-lt"/>
                          <a:ea typeface="+mn-ea"/>
                          <a:cs typeface="+mn-cs"/>
                        </a:rPr>
                        <a:t>MTEF Targets</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626783535"/>
                  </a:ext>
                </a:extLst>
              </a:tr>
              <a:tr h="7152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2019/20</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2020/21</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2021/22</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2022/23</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553457464"/>
                  </a:ext>
                </a:extLst>
              </a:tr>
              <a:tr h="297344">
                <a:tc rowSpan="3">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a:t>
                      </a:r>
                    </a:p>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a:t>
                      </a:r>
                    </a:p>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Staff equitably distributed and have right skills and attitudes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Community service policy reviewed and published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Community service policy reviewed and published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Community service policy reviewed and published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Community service policy implemented and monitored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1326359"/>
                  </a:ext>
                </a:extLst>
              </a:tr>
              <a:tr h="297344">
                <a:tc vMerge="1">
                  <a:txBody>
                    <a:bodyPr/>
                    <a:lstStyle/>
                    <a:p>
                      <a:pPr marL="0" marR="0" algn="l" defTabSz="914400" rtl="0" eaLnBrk="1" latinLnBrk="0" hangingPunct="1">
                        <a:lnSpc>
                          <a:spcPct val="107000"/>
                        </a:lnSpc>
                        <a:spcBef>
                          <a:spcPts val="0"/>
                        </a:spcBef>
                        <a:spcAft>
                          <a:spcPts val="800"/>
                        </a:spcAft>
                      </a:pPr>
                      <a:endPar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Evaluation of OSD, commuted overtime and RWOPS policies initiated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Evaluation of OSD, commuted overtime and RWOPS policies initiated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OSD, commuted overtime and RWOPS policies, evaluated, reviewed and published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OSD, commuted overtime and RWOPS policies implemented and monitored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OSD, commuted overtime and RWOPS policies, evaluated, reviewed and published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OSD, commuted overtime and RWOPS policies implemented and monitored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3039805"/>
                  </a:ext>
                </a:extLst>
              </a:tr>
              <a:tr h="678461">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Implementation plan for an automated employees time management system (with biometrics and automated notifications) for all health establishments developed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Implementation plan for an automated employees time management system (with biometrics and automated notifications) for all health establishments developed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Implementation plan for an automated employees time management system (with biometrics and automated notifications) for all health establishments developed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An automated employees time management system (with biometrics and automated notifications) for all health buildings adopted and progressively implemented in PHC facilities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An automated employees time management system (with biometrics and automated notifications) for all health buildings adopted and implemented in public hospitals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222543"/>
                  </a:ext>
                </a:extLst>
              </a:tr>
            </a:tbl>
          </a:graphicData>
        </a:graphic>
      </p:graphicFrame>
    </p:spTree>
    <p:extLst>
      <p:ext uri="{BB962C8B-B14F-4D97-AF65-F5344CB8AC3E}">
        <p14:creationId xmlns:p14="http://schemas.microsoft.com/office/powerpoint/2010/main" val="19618943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6463630" cy="543595"/>
          </a:xfrm>
        </p:spPr>
        <p:txBody>
          <a:bodyPr/>
          <a:lstStyle/>
          <a:p>
            <a:r>
              <a:rPr lang="en-US" dirty="0" err="1"/>
              <a:t>Programme</a:t>
            </a:r>
            <a:r>
              <a:rPr lang="en-US" dirty="0"/>
              <a:t> 6: Health System Governance and Human Resources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64243019"/>
              </p:ext>
            </p:extLst>
          </p:nvPr>
        </p:nvGraphicFramePr>
        <p:xfrm>
          <a:off x="1" y="1052736"/>
          <a:ext cx="9143998" cy="4384167"/>
        </p:xfrm>
        <a:graphic>
          <a:graphicData uri="http://schemas.openxmlformats.org/drawingml/2006/table">
            <a:tbl>
              <a:tblPr firstRow="1" firstCol="1" bandRow="1"/>
              <a:tblGrid>
                <a:gridCol w="1256020">
                  <a:extLst>
                    <a:ext uri="{9D8B030D-6E8A-4147-A177-3AD203B41FA5}">
                      <a16:colId xmlns:a16="http://schemas.microsoft.com/office/drawing/2014/main" val="4112152419"/>
                    </a:ext>
                  </a:extLst>
                </a:gridCol>
                <a:gridCol w="1104583">
                  <a:extLst>
                    <a:ext uri="{9D8B030D-6E8A-4147-A177-3AD203B41FA5}">
                      <a16:colId xmlns:a16="http://schemas.microsoft.com/office/drawing/2014/main" val="4209582640"/>
                    </a:ext>
                  </a:extLst>
                </a:gridCol>
                <a:gridCol w="1104583">
                  <a:extLst>
                    <a:ext uri="{9D8B030D-6E8A-4147-A177-3AD203B41FA5}">
                      <a16:colId xmlns:a16="http://schemas.microsoft.com/office/drawing/2014/main" val="3219560461"/>
                    </a:ext>
                  </a:extLst>
                </a:gridCol>
                <a:gridCol w="1419703">
                  <a:extLst>
                    <a:ext uri="{9D8B030D-6E8A-4147-A177-3AD203B41FA5}">
                      <a16:colId xmlns:a16="http://schemas.microsoft.com/office/drawing/2014/main" val="1062045837"/>
                    </a:ext>
                  </a:extLst>
                </a:gridCol>
                <a:gridCol w="1419703">
                  <a:extLst>
                    <a:ext uri="{9D8B030D-6E8A-4147-A177-3AD203B41FA5}">
                      <a16:colId xmlns:a16="http://schemas.microsoft.com/office/drawing/2014/main" val="2510434904"/>
                    </a:ext>
                  </a:extLst>
                </a:gridCol>
                <a:gridCol w="1419703">
                  <a:extLst>
                    <a:ext uri="{9D8B030D-6E8A-4147-A177-3AD203B41FA5}">
                      <a16:colId xmlns:a16="http://schemas.microsoft.com/office/drawing/2014/main" val="2741476998"/>
                    </a:ext>
                  </a:extLst>
                </a:gridCol>
                <a:gridCol w="1419703">
                  <a:extLst>
                    <a:ext uri="{9D8B030D-6E8A-4147-A177-3AD203B41FA5}">
                      <a16:colId xmlns:a16="http://schemas.microsoft.com/office/drawing/2014/main" val="3866115593"/>
                    </a:ext>
                  </a:extLst>
                </a:gridCol>
              </a:tblGrid>
              <a:tr h="328438">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Outcome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 Indicator</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Estimated Performance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gridSpan="3">
                  <a:txBody>
                    <a:bodyPr/>
                    <a:lstStyle/>
                    <a:p>
                      <a:pPr marL="0" marR="0" algn="ctr">
                        <a:lnSpc>
                          <a:spcPct val="107000"/>
                        </a:lnSpc>
                        <a:spcBef>
                          <a:spcPts val="0"/>
                        </a:spcBef>
                        <a:spcAft>
                          <a:spcPts val="800"/>
                        </a:spcAft>
                      </a:pPr>
                      <a:r>
                        <a:rPr lang="en-US" sz="1200" b="1" kern="1200" dirty="0">
                          <a:solidFill>
                            <a:schemeClr val="tx1"/>
                          </a:solidFill>
                          <a:effectLst/>
                          <a:latin typeface="+mn-lt"/>
                          <a:ea typeface="+mn-ea"/>
                          <a:cs typeface="+mn-cs"/>
                        </a:rPr>
                        <a:t>MTEF Targets</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626783535"/>
                  </a:ext>
                </a:extLst>
              </a:tr>
              <a:tr h="2359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2019/20</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2020/21</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2021/22</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2022/23</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553457464"/>
                  </a:ext>
                </a:extLst>
              </a:tr>
              <a:tr h="1022712">
                <a:tc rowSpan="2">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Information systems are responsive to local needs to enhance data use and improve quality of care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Framework on the use of diagnostic and procedural coding for public health facilities developed and consulted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Framework on the use of diagnostic and procedural coding for public health facilities developed and consulted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Framework on the use of diagnostic and procedural coding for public health facilities developed and consulted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Framework on the use of diagnostic and procedural coding clinical codes for public health facilities completed , and implementation commenced in public health facilities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Framework on the use of clinical codes for public health facilities completed, and implementation is expended in public health facilities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3039805"/>
                  </a:ext>
                </a:extLst>
              </a:tr>
              <a:tr h="1024819">
                <a:tc vMerge="1">
                  <a:txBody>
                    <a:bodyPr/>
                    <a:lstStyle/>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Implementation Guideline on the use of Health Patient Registration Number (HPRN) on clinical stationary in public health facilities published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Implementation Guideline on the use of Health Patient Registration Number (HPRN) on clinical stationary in public health facilities published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Implementation Guideline on the use of Health Patient Registration Number (HPRN) on clinical stationary in public health facilities published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Implementation Guidelines on the use of HPRN in public health facilities implemented nationally and implementation monitored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222543"/>
                  </a:ext>
                </a:extLst>
              </a:tr>
            </a:tbl>
          </a:graphicData>
        </a:graphic>
      </p:graphicFrame>
    </p:spTree>
    <p:extLst>
      <p:ext uri="{BB962C8B-B14F-4D97-AF65-F5344CB8AC3E}">
        <p14:creationId xmlns:p14="http://schemas.microsoft.com/office/powerpoint/2010/main" val="3702576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B2AE6-7AE6-4FCB-B16F-BA917860BED2}"/>
              </a:ext>
            </a:extLst>
          </p:cNvPr>
          <p:cNvSpPr>
            <a:spLocks noGrp="1"/>
          </p:cNvSpPr>
          <p:nvPr>
            <p:ph type="title"/>
          </p:nvPr>
        </p:nvSpPr>
        <p:spPr>
          <a:xfrm>
            <a:off x="323528" y="122696"/>
            <a:ext cx="6463630" cy="543595"/>
          </a:xfrm>
        </p:spPr>
        <p:txBody>
          <a:bodyPr/>
          <a:lstStyle/>
          <a:p>
            <a:r>
              <a:rPr lang="en-ZA" sz="2400" dirty="0"/>
              <a:t>Health sector’s response to MTSF 2019-2024 and Presidential Health Compact</a:t>
            </a:r>
          </a:p>
        </p:txBody>
      </p:sp>
      <p:sp>
        <p:nvSpPr>
          <p:cNvPr id="3" name="Content Placeholder 2">
            <a:extLst>
              <a:ext uri="{FF2B5EF4-FFF2-40B4-BE49-F238E27FC236}">
                <a16:creationId xmlns:a16="http://schemas.microsoft.com/office/drawing/2014/main" id="{83CCD6C2-55DA-4D11-B940-83BFF81DEDA2}"/>
              </a:ext>
            </a:extLst>
          </p:cNvPr>
          <p:cNvSpPr>
            <a:spLocks noGrp="1"/>
          </p:cNvSpPr>
          <p:nvPr>
            <p:ph idx="1"/>
          </p:nvPr>
        </p:nvSpPr>
        <p:spPr/>
        <p:txBody>
          <a:bodyPr/>
          <a:lstStyle/>
          <a:p>
            <a:endParaRPr lang="en-ZA"/>
          </a:p>
        </p:txBody>
      </p:sp>
      <p:pic>
        <p:nvPicPr>
          <p:cNvPr id="4" name="Picture 3">
            <a:extLst>
              <a:ext uri="{FF2B5EF4-FFF2-40B4-BE49-F238E27FC236}">
                <a16:creationId xmlns:a16="http://schemas.microsoft.com/office/drawing/2014/main" id="{5008F2C9-7CAD-4470-95C1-0F459CCF7BB9}"/>
              </a:ext>
            </a:extLst>
          </p:cNvPr>
          <p:cNvPicPr>
            <a:picLocks noChangeAspect="1"/>
          </p:cNvPicPr>
          <p:nvPr/>
        </p:nvPicPr>
        <p:blipFill>
          <a:blip r:embed="rId2"/>
          <a:stretch>
            <a:fillRect/>
          </a:stretch>
        </p:blipFill>
        <p:spPr>
          <a:xfrm>
            <a:off x="0" y="1052736"/>
            <a:ext cx="9144000" cy="4752528"/>
          </a:xfrm>
          <a:prstGeom prst="rect">
            <a:avLst/>
          </a:prstGeom>
        </p:spPr>
      </p:pic>
    </p:spTree>
    <p:extLst>
      <p:ext uri="{BB962C8B-B14F-4D97-AF65-F5344CB8AC3E}">
        <p14:creationId xmlns:p14="http://schemas.microsoft.com/office/powerpoint/2010/main" val="5205022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6463630" cy="543595"/>
          </a:xfrm>
        </p:spPr>
        <p:txBody>
          <a:bodyPr/>
          <a:lstStyle/>
          <a:p>
            <a:r>
              <a:rPr lang="en-US" dirty="0" err="1"/>
              <a:t>Programme</a:t>
            </a:r>
            <a:r>
              <a:rPr lang="en-US" dirty="0"/>
              <a:t> 6: Health System Governance and Human Resources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75846445"/>
              </p:ext>
            </p:extLst>
          </p:nvPr>
        </p:nvGraphicFramePr>
        <p:xfrm>
          <a:off x="1" y="1111473"/>
          <a:ext cx="9143998" cy="4635054"/>
        </p:xfrm>
        <a:graphic>
          <a:graphicData uri="http://schemas.openxmlformats.org/drawingml/2006/table">
            <a:tbl>
              <a:tblPr firstRow="1" firstCol="1" bandRow="1"/>
              <a:tblGrid>
                <a:gridCol w="1256019">
                  <a:extLst>
                    <a:ext uri="{9D8B030D-6E8A-4147-A177-3AD203B41FA5}">
                      <a16:colId xmlns:a16="http://schemas.microsoft.com/office/drawing/2014/main" val="4112152419"/>
                    </a:ext>
                  </a:extLst>
                </a:gridCol>
                <a:gridCol w="1457444">
                  <a:extLst>
                    <a:ext uri="{9D8B030D-6E8A-4147-A177-3AD203B41FA5}">
                      <a16:colId xmlns:a16="http://schemas.microsoft.com/office/drawing/2014/main" val="4209582640"/>
                    </a:ext>
                  </a:extLst>
                </a:gridCol>
                <a:gridCol w="1338146">
                  <a:extLst>
                    <a:ext uri="{9D8B030D-6E8A-4147-A177-3AD203B41FA5}">
                      <a16:colId xmlns:a16="http://schemas.microsoft.com/office/drawing/2014/main" val="3219560461"/>
                    </a:ext>
                  </a:extLst>
                </a:gridCol>
                <a:gridCol w="1040780">
                  <a:extLst>
                    <a:ext uri="{9D8B030D-6E8A-4147-A177-3AD203B41FA5}">
                      <a16:colId xmlns:a16="http://schemas.microsoft.com/office/drawing/2014/main" val="1062045837"/>
                    </a:ext>
                  </a:extLst>
                </a:gridCol>
                <a:gridCol w="1412488">
                  <a:extLst>
                    <a:ext uri="{9D8B030D-6E8A-4147-A177-3AD203B41FA5}">
                      <a16:colId xmlns:a16="http://schemas.microsoft.com/office/drawing/2014/main" val="2510434904"/>
                    </a:ext>
                  </a:extLst>
                </a:gridCol>
                <a:gridCol w="1486830">
                  <a:extLst>
                    <a:ext uri="{9D8B030D-6E8A-4147-A177-3AD203B41FA5}">
                      <a16:colId xmlns:a16="http://schemas.microsoft.com/office/drawing/2014/main" val="2741476998"/>
                    </a:ext>
                  </a:extLst>
                </a:gridCol>
                <a:gridCol w="1152291">
                  <a:extLst>
                    <a:ext uri="{9D8B030D-6E8A-4147-A177-3AD203B41FA5}">
                      <a16:colId xmlns:a16="http://schemas.microsoft.com/office/drawing/2014/main" val="3866115593"/>
                    </a:ext>
                  </a:extLst>
                </a:gridCol>
              </a:tblGrid>
              <a:tr h="446594">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Outcome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 Indicator</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Estimated Performance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gridSpan="3">
                  <a:txBody>
                    <a:bodyPr/>
                    <a:lstStyle/>
                    <a:p>
                      <a:pPr marL="0" marR="0" algn="ctr">
                        <a:lnSpc>
                          <a:spcPct val="107000"/>
                        </a:lnSpc>
                        <a:spcBef>
                          <a:spcPts val="0"/>
                        </a:spcBef>
                        <a:spcAft>
                          <a:spcPts val="800"/>
                        </a:spcAft>
                      </a:pPr>
                      <a:r>
                        <a:rPr lang="en-US" sz="1200" b="1" kern="1200" dirty="0">
                          <a:solidFill>
                            <a:schemeClr val="tx1"/>
                          </a:solidFill>
                          <a:effectLst/>
                          <a:latin typeface="+mn-lt"/>
                          <a:ea typeface="+mn-ea"/>
                          <a:cs typeface="+mn-cs"/>
                        </a:rPr>
                        <a:t>MTEF Targets</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626783535"/>
                  </a:ext>
                </a:extLst>
              </a:tr>
              <a:tr h="7926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2019/20</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2020/21</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2021/22</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2022/23</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553457464"/>
                  </a:ext>
                </a:extLst>
              </a:tr>
              <a:tr h="625768">
                <a:tc rowSpan="3">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Information systems are responsive to local needs to enhance data use and improve quality of care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1100 PHC facilities where the link between HPRS and the NHLS Track care systems are implemented to improve access to pathology results by clinicians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Number of facilities where the link between HPRS and the NHLS Track care systems are implemented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1100 PHC facilities where the link between HPRS and the NHLS Track care systems are implemented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2800 PHC facilities where the link between HPRS and the NHLS Track care systems are implemented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3400 PHC facilities where the link between HPRS and the NHLS Track care systems are implemented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1392310"/>
                  </a:ext>
                </a:extLst>
              </a:tr>
              <a:tr h="436595">
                <a:tc vMerge="1">
                  <a:txBody>
                    <a:bodyPr/>
                    <a:lstStyle/>
                    <a:p>
                      <a:pPr marL="0" marR="0" algn="l" defTabSz="914400" rtl="0" eaLnBrk="1" latinLnBrk="0" hangingPunct="1">
                        <a:lnSpc>
                          <a:spcPct val="107000"/>
                        </a:lnSpc>
                        <a:spcBef>
                          <a:spcPts val="0"/>
                        </a:spcBef>
                        <a:spcAft>
                          <a:spcPts val="800"/>
                        </a:spcAft>
                      </a:pPr>
                      <a:endPar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650 PHC facilities implementing the HPRS and Tier.net linkage to improve HIV  patient management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Number of PHC facilities implementing the HPRS and Tier linkage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650 PHC facilities implementing the HPRS and Tier linkage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2000 PHC facilities implementing the HPRS and Tier linkage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3400 PHC facilities implementing the HPRS and Tier linkage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3039805"/>
                  </a:ext>
                </a:extLst>
              </a:tr>
              <a:tr h="625768">
                <a:tc vMerge="1">
                  <a:txBody>
                    <a:bodyPr/>
                    <a:lstStyle/>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Revised version of the Interoperability Norms and Standards for Digital Health Published, and two priority use cases for applying standards identified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Revised version of the Interoperability Norms and Standards for Digital Health Published, and two priority use cases for applying standards identified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Revised version of the Interoperability Norms and Standards for Digital Health Published, and two priority use cases for applying standards identified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Implementation of HNSF commenced through the two priority use cases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2 additional priority use cases for applying standards identified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222543"/>
                  </a:ext>
                </a:extLst>
              </a:tr>
            </a:tbl>
          </a:graphicData>
        </a:graphic>
      </p:graphicFrame>
    </p:spTree>
    <p:extLst>
      <p:ext uri="{BB962C8B-B14F-4D97-AF65-F5344CB8AC3E}">
        <p14:creationId xmlns:p14="http://schemas.microsoft.com/office/powerpoint/2010/main" val="37524992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6463630" cy="543595"/>
          </a:xfrm>
        </p:spPr>
        <p:txBody>
          <a:bodyPr/>
          <a:lstStyle/>
          <a:p>
            <a:r>
              <a:rPr lang="en-US" dirty="0" err="1"/>
              <a:t>Programme</a:t>
            </a:r>
            <a:r>
              <a:rPr lang="en-US" dirty="0"/>
              <a:t> 6: Health System Governance and Human Resources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0647866"/>
              </p:ext>
            </p:extLst>
          </p:nvPr>
        </p:nvGraphicFramePr>
        <p:xfrm>
          <a:off x="33793" y="1124744"/>
          <a:ext cx="9144000" cy="4083214"/>
        </p:xfrm>
        <a:graphic>
          <a:graphicData uri="http://schemas.openxmlformats.org/drawingml/2006/table">
            <a:tbl>
              <a:tblPr firstRow="1" firstCol="1" bandRow="1"/>
              <a:tblGrid>
                <a:gridCol w="1256020">
                  <a:extLst>
                    <a:ext uri="{9D8B030D-6E8A-4147-A177-3AD203B41FA5}">
                      <a16:colId xmlns:a16="http://schemas.microsoft.com/office/drawing/2014/main" val="4112152419"/>
                    </a:ext>
                  </a:extLst>
                </a:gridCol>
                <a:gridCol w="1258580">
                  <a:extLst>
                    <a:ext uri="{9D8B030D-6E8A-4147-A177-3AD203B41FA5}">
                      <a16:colId xmlns:a16="http://schemas.microsoft.com/office/drawing/2014/main" val="4209582640"/>
                    </a:ext>
                  </a:extLst>
                </a:gridCol>
                <a:gridCol w="1295400">
                  <a:extLst>
                    <a:ext uri="{9D8B030D-6E8A-4147-A177-3AD203B41FA5}">
                      <a16:colId xmlns:a16="http://schemas.microsoft.com/office/drawing/2014/main" val="3219560461"/>
                    </a:ext>
                  </a:extLst>
                </a:gridCol>
                <a:gridCol w="1295400">
                  <a:extLst>
                    <a:ext uri="{9D8B030D-6E8A-4147-A177-3AD203B41FA5}">
                      <a16:colId xmlns:a16="http://schemas.microsoft.com/office/drawing/2014/main" val="1062045837"/>
                    </a:ext>
                  </a:extLst>
                </a:gridCol>
                <a:gridCol w="1199194">
                  <a:extLst>
                    <a:ext uri="{9D8B030D-6E8A-4147-A177-3AD203B41FA5}">
                      <a16:colId xmlns:a16="http://schemas.microsoft.com/office/drawing/2014/main" val="2510434904"/>
                    </a:ext>
                  </a:extLst>
                </a:gridCol>
                <a:gridCol w="1419703">
                  <a:extLst>
                    <a:ext uri="{9D8B030D-6E8A-4147-A177-3AD203B41FA5}">
                      <a16:colId xmlns:a16="http://schemas.microsoft.com/office/drawing/2014/main" val="2741476998"/>
                    </a:ext>
                  </a:extLst>
                </a:gridCol>
                <a:gridCol w="1419703">
                  <a:extLst>
                    <a:ext uri="{9D8B030D-6E8A-4147-A177-3AD203B41FA5}">
                      <a16:colId xmlns:a16="http://schemas.microsoft.com/office/drawing/2014/main" val="3866115593"/>
                    </a:ext>
                  </a:extLst>
                </a:gridCol>
              </a:tblGrid>
              <a:tr h="328438">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Outcome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Output Indicator</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Estimated Performance</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gridSpan="3">
                  <a:txBody>
                    <a:bodyPr/>
                    <a:lstStyle/>
                    <a:p>
                      <a:pPr marL="0" marR="0" algn="ctr">
                        <a:lnSpc>
                          <a:spcPct val="107000"/>
                        </a:lnSpc>
                        <a:spcBef>
                          <a:spcPts val="0"/>
                        </a:spcBef>
                        <a:spcAft>
                          <a:spcPts val="800"/>
                        </a:spcAft>
                      </a:pPr>
                      <a:r>
                        <a:rPr lang="en-US" sz="1200" b="1" kern="1200" dirty="0">
                          <a:solidFill>
                            <a:schemeClr val="tx1"/>
                          </a:solidFill>
                          <a:effectLst/>
                          <a:latin typeface="+mn-lt"/>
                          <a:ea typeface="+mn-ea"/>
                          <a:cs typeface="+mn-cs"/>
                        </a:rPr>
                        <a:t>MTEF Targets</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pPr marL="0" marR="0" algn="ctr">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3941" marR="1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626783535"/>
                  </a:ext>
                </a:extLst>
              </a:tr>
              <a:tr h="2359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2019/20</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2020/21</a:t>
                      </a:r>
                      <a:endParaRPr lang="en-US" sz="1200" dirty="0">
                        <a:effectLst/>
                        <a:latin typeface="+mn-lt"/>
                        <a:ea typeface="Calibri" panose="020F0502020204030204" pitchFamily="34" charset="0"/>
                        <a:cs typeface="Times New Roman" panose="02020603050405020304" pitchFamily="18" charset="0"/>
                      </a:endParaRPr>
                    </a:p>
                  </a:txBody>
                  <a:tcPr marL="13941" marR="13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2021/22</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2022/23</a:t>
                      </a:r>
                      <a:endParaRPr lang="en-US" sz="1200" dirty="0">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553457464"/>
                  </a:ext>
                </a:extLst>
              </a:tr>
              <a:tr h="1022712">
                <a:tc rowSpan="2">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Adaptive learning and decision making is improved through use of strategic information and evidence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Performance dashboards for national, provincial and district levels completed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Performance dashboards for national, provincial and district levels completed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 Performance dashboards for national, provincial and district levels completed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Performance dashboards implemented in 9 x Provincial Head Offices, and 52x District Offices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Performance dashboards implemented in 9 x Provincial Head Offices, and 52x District Offices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3039805"/>
                  </a:ext>
                </a:extLst>
              </a:tr>
              <a:tr h="1024819">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National Health Research Priorities identified to generate the required knowledge for the South African health system</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National Health Research strategy  published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National Health Research Priorities identified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Implementation plan for National Health Research Priority framework developed and monitored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National Health Research Priorities reviewed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222543"/>
                  </a:ext>
                </a:extLst>
              </a:tr>
              <a:tr h="1024819">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Quality and safety of  care improved</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90% of blood alcohol tests completed within normative period of 90 days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Percentage of blood alcohol tests completed within normative period of 90 days</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Not Applicable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90%</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95%</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800"/>
                        </a:spcAft>
                      </a:pPr>
                      <a:r>
                        <a:rPr lang="en-US" sz="1200" kern="12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98%</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1357253"/>
                  </a:ext>
                </a:extLst>
              </a:tr>
            </a:tbl>
          </a:graphicData>
        </a:graphic>
      </p:graphicFrame>
    </p:spTree>
    <p:extLst>
      <p:ext uri="{BB962C8B-B14F-4D97-AF65-F5344CB8AC3E}">
        <p14:creationId xmlns:p14="http://schemas.microsoft.com/office/powerpoint/2010/main" val="7731551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800" dirty="0" smtClean="0">
                <a:latin typeface="Arial Black" pitchFamily="34" charset="0"/>
              </a:rPr>
              <a:t>Financial Management</a:t>
            </a:r>
          </a:p>
        </p:txBody>
      </p:sp>
    </p:spTree>
    <p:extLst>
      <p:ext uri="{BB962C8B-B14F-4D97-AF65-F5344CB8AC3E}">
        <p14:creationId xmlns:p14="http://schemas.microsoft.com/office/powerpoint/2010/main" val="24099529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762000" y="1357313"/>
            <a:ext cx="7924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b="1">
              <a:solidFill>
                <a:srgbClr val="000000"/>
              </a:solidFill>
            </a:endParaRPr>
          </a:p>
          <a:p>
            <a:pPr algn="just" eaLnBrk="1" hangingPunct="1"/>
            <a:endParaRPr lang="en-US" altLang="en-US" sz="2400">
              <a:solidFill>
                <a:srgbClr val="7F7F7F"/>
              </a:solidFill>
            </a:endParaRPr>
          </a:p>
        </p:txBody>
      </p:sp>
      <p:sp>
        <p:nvSpPr>
          <p:cNvPr id="13315"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solidFill>
                <a:srgbClr val="000000"/>
              </a:solidFill>
            </a:endParaRP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13317" name="Title 7"/>
          <p:cNvSpPr>
            <a:spLocks noGrp="1"/>
          </p:cNvSpPr>
          <p:nvPr>
            <p:ph type="title" idx="4294967295"/>
          </p:nvPr>
        </p:nvSpPr>
        <p:spPr bwMode="auto">
          <a:xfrm>
            <a:off x="914400" y="5715000"/>
            <a:ext cx="783431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fld id="{7DF3E992-93F5-4A00-8DCF-B4B25CBA9AB1}" type="slidenum">
              <a:rPr lang="en-ZA" altLang="en-US" sz="1200" smtClean="0">
                <a:latin typeface="Arial" panose="020B0604020202020204" pitchFamily="34" charset="0"/>
                <a:cs typeface="Arial" panose="020B0604020202020204" pitchFamily="34" charset="0"/>
              </a:rPr>
              <a:pPr algn="r" eaLnBrk="1" hangingPunct="1"/>
              <a:t>53</a:t>
            </a:fld>
            <a:r>
              <a:rPr lang="en-ZA" altLang="en-US"/>
              <a:t> </a:t>
            </a:r>
          </a:p>
        </p:txBody>
      </p:sp>
      <p:sp>
        <p:nvSpPr>
          <p:cNvPr id="13318" name="Rectangle 2"/>
          <p:cNvSpPr txBox="1">
            <a:spLocks noChangeArrowheads="1"/>
          </p:cNvSpPr>
          <p:nvPr/>
        </p:nvSpPr>
        <p:spPr bwMode="auto">
          <a:xfrm>
            <a:off x="762000" y="-285750"/>
            <a:ext cx="5562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en-US" sz="2800" b="1">
                <a:solidFill>
                  <a:srgbClr val="FFFFFF"/>
                </a:solidFill>
              </a:rPr>
              <a:t>          Summary per Programme</a:t>
            </a:r>
          </a:p>
        </p:txBody>
      </p:sp>
      <p:graphicFrame>
        <p:nvGraphicFramePr>
          <p:cNvPr id="5" name="Table 4"/>
          <p:cNvGraphicFramePr>
            <a:graphicFrameLocks noGrp="1"/>
          </p:cNvGraphicFramePr>
          <p:nvPr>
            <p:extLst>
              <p:ext uri="{D42A27DB-BD31-4B8C-83A1-F6EECF244321}">
                <p14:modId xmlns:p14="http://schemas.microsoft.com/office/powerpoint/2010/main" val="3476679899"/>
              </p:ext>
            </p:extLst>
          </p:nvPr>
        </p:nvGraphicFramePr>
        <p:xfrm>
          <a:off x="2" y="1052736"/>
          <a:ext cx="9143998" cy="3705449"/>
        </p:xfrm>
        <a:graphic>
          <a:graphicData uri="http://schemas.openxmlformats.org/drawingml/2006/table">
            <a:tbl>
              <a:tblPr/>
              <a:tblGrid>
                <a:gridCol w="4470962">
                  <a:extLst>
                    <a:ext uri="{9D8B030D-6E8A-4147-A177-3AD203B41FA5}">
                      <a16:colId xmlns:a16="http://schemas.microsoft.com/office/drawing/2014/main" val="318712303"/>
                    </a:ext>
                  </a:extLst>
                </a:gridCol>
                <a:gridCol w="1225093">
                  <a:extLst>
                    <a:ext uri="{9D8B030D-6E8A-4147-A177-3AD203B41FA5}">
                      <a16:colId xmlns:a16="http://schemas.microsoft.com/office/drawing/2014/main" val="4214014320"/>
                    </a:ext>
                  </a:extLst>
                </a:gridCol>
                <a:gridCol w="1225093">
                  <a:extLst>
                    <a:ext uri="{9D8B030D-6E8A-4147-A177-3AD203B41FA5}">
                      <a16:colId xmlns:a16="http://schemas.microsoft.com/office/drawing/2014/main" val="3057967556"/>
                    </a:ext>
                  </a:extLst>
                </a:gridCol>
                <a:gridCol w="1111425">
                  <a:extLst>
                    <a:ext uri="{9D8B030D-6E8A-4147-A177-3AD203B41FA5}">
                      <a16:colId xmlns:a16="http://schemas.microsoft.com/office/drawing/2014/main" val="2149671366"/>
                    </a:ext>
                  </a:extLst>
                </a:gridCol>
                <a:gridCol w="1111425">
                  <a:extLst>
                    <a:ext uri="{9D8B030D-6E8A-4147-A177-3AD203B41FA5}">
                      <a16:colId xmlns:a16="http://schemas.microsoft.com/office/drawing/2014/main" val="745533201"/>
                    </a:ext>
                  </a:extLst>
                </a:gridCol>
              </a:tblGrid>
              <a:tr h="1397731">
                <a:tc rowSpan="2">
                  <a:txBody>
                    <a:bodyPr/>
                    <a:lstStyle/>
                    <a:p>
                      <a:pPr algn="ctr" rtl="0" fontAlgn="ctr"/>
                      <a:r>
                        <a:rPr lang="en-ZA" sz="1400" b="1" i="0" u="none" strike="noStrike">
                          <a:solidFill>
                            <a:srgbClr val="FFFFFF"/>
                          </a:solidFill>
                          <a:effectLst/>
                          <a:latin typeface="Arial" panose="020B0604020202020204" pitchFamily="34" charset="0"/>
                        </a:rPr>
                        <a:t>Subprogramme</a:t>
                      </a:r>
                    </a:p>
                  </a:txBody>
                  <a:tcPr marL="8204" marR="8204" marT="82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rtl="0" fontAlgn="ctr"/>
                      <a:r>
                        <a:rPr lang="en-ZA" sz="1400" b="1" i="0" u="none" strike="noStrike" dirty="0">
                          <a:solidFill>
                            <a:srgbClr val="FFFFFF"/>
                          </a:solidFill>
                          <a:effectLst/>
                          <a:latin typeface="Arial" panose="020B0604020202020204" pitchFamily="34" charset="0"/>
                        </a:rPr>
                        <a:t>2019/20</a:t>
                      </a:r>
                    </a:p>
                  </a:txBody>
                  <a:tcPr marL="8204" marR="8204"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rtl="0" fontAlgn="ctr"/>
                      <a:r>
                        <a:rPr lang="en-ZA" sz="1400" b="1" i="0" u="none" strike="noStrike" dirty="0">
                          <a:solidFill>
                            <a:srgbClr val="FFFFFF"/>
                          </a:solidFill>
                          <a:effectLst/>
                          <a:latin typeface="Arial" panose="020B0604020202020204" pitchFamily="34" charset="0"/>
                        </a:rPr>
                        <a:t>Change from 2019/20 to 2020/21</a:t>
                      </a:r>
                    </a:p>
                  </a:txBody>
                  <a:tcPr marL="8204" marR="8204"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rtl="0" fontAlgn="ctr"/>
                      <a:r>
                        <a:rPr lang="en-ZA" sz="1400" b="1" i="0" u="none" strike="noStrike" dirty="0">
                          <a:solidFill>
                            <a:srgbClr val="FFFFFF"/>
                          </a:solidFill>
                          <a:effectLst/>
                          <a:latin typeface="Arial" panose="020B0604020202020204" pitchFamily="34" charset="0"/>
                        </a:rPr>
                        <a:t>% Change from 2019/20 to 2020/21</a:t>
                      </a:r>
                    </a:p>
                  </a:txBody>
                  <a:tcPr marL="8204" marR="8204"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rtl="0" fontAlgn="ctr"/>
                      <a:r>
                        <a:rPr lang="en-ZA" sz="1400" b="1" i="0" u="none" strike="noStrike" dirty="0">
                          <a:solidFill>
                            <a:srgbClr val="FFFFFF"/>
                          </a:solidFill>
                          <a:effectLst/>
                          <a:latin typeface="Arial" panose="020B0604020202020204" pitchFamily="34" charset="0"/>
                        </a:rPr>
                        <a:t>2020/21</a:t>
                      </a:r>
                    </a:p>
                  </a:txBody>
                  <a:tcPr marL="8204" marR="8204" marT="82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2840506587"/>
                  </a:ext>
                </a:extLst>
              </a:tr>
              <a:tr h="235773">
                <a:tc vMerge="1">
                  <a:txBody>
                    <a:bodyPr/>
                    <a:lstStyle/>
                    <a:p>
                      <a:endParaRPr lang="en-ZA"/>
                    </a:p>
                  </a:txBody>
                  <a:tcPr/>
                </a:tc>
                <a:tc>
                  <a:txBody>
                    <a:bodyPr/>
                    <a:lstStyle/>
                    <a:p>
                      <a:pPr algn="ctr" rtl="0" fontAlgn="ctr"/>
                      <a:r>
                        <a:rPr lang="en-ZA" sz="1400" b="1" i="0" u="none" strike="noStrike">
                          <a:solidFill>
                            <a:srgbClr val="FFFFFF"/>
                          </a:solidFill>
                          <a:effectLst/>
                          <a:latin typeface="Arial" panose="020B0604020202020204" pitchFamily="34" charset="0"/>
                        </a:rPr>
                        <a:t>R'000</a:t>
                      </a:r>
                    </a:p>
                  </a:txBody>
                  <a:tcPr marL="8204" marR="8204"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rtl="0" fontAlgn="ctr"/>
                      <a:r>
                        <a:rPr lang="en-ZA" sz="1400" b="1" i="0" u="none" strike="noStrike">
                          <a:solidFill>
                            <a:srgbClr val="FFFFFF"/>
                          </a:solidFill>
                          <a:effectLst/>
                          <a:latin typeface="Arial" panose="020B0604020202020204" pitchFamily="34" charset="0"/>
                        </a:rPr>
                        <a:t>R'000</a:t>
                      </a:r>
                    </a:p>
                  </a:txBody>
                  <a:tcPr marL="8204" marR="8204"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rtl="0" fontAlgn="ctr"/>
                      <a:r>
                        <a:rPr lang="en-ZA" sz="1400" b="1" i="0" u="none" strike="noStrike">
                          <a:solidFill>
                            <a:srgbClr val="FFFFFF"/>
                          </a:solidFill>
                          <a:effectLst/>
                          <a:latin typeface="Arial" panose="020B0604020202020204" pitchFamily="34" charset="0"/>
                        </a:rPr>
                        <a:t>%</a:t>
                      </a:r>
                    </a:p>
                  </a:txBody>
                  <a:tcPr marL="8204" marR="8204"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rtl="0" fontAlgn="ctr"/>
                      <a:r>
                        <a:rPr lang="en-ZA" sz="1400" b="1" i="0" u="none" strike="noStrike">
                          <a:solidFill>
                            <a:srgbClr val="FFFFFF"/>
                          </a:solidFill>
                          <a:effectLst/>
                          <a:latin typeface="Arial" panose="020B0604020202020204" pitchFamily="34" charset="0"/>
                        </a:rPr>
                        <a:t>R'000</a:t>
                      </a:r>
                    </a:p>
                  </a:txBody>
                  <a:tcPr marL="8204" marR="8204" marT="82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2768880026"/>
                  </a:ext>
                </a:extLst>
              </a:tr>
              <a:tr h="235773">
                <a:tc>
                  <a:txBody>
                    <a:bodyPr/>
                    <a:lstStyle/>
                    <a:p>
                      <a:pPr algn="l" rtl="0" fontAlgn="b"/>
                      <a:r>
                        <a:rPr lang="en-ZA" sz="1400" b="0" i="0" u="none" strike="noStrike">
                          <a:solidFill>
                            <a:srgbClr val="000000"/>
                          </a:solidFill>
                          <a:effectLst/>
                          <a:latin typeface="Arial" panose="020B0604020202020204" pitchFamily="34" charset="0"/>
                        </a:rPr>
                        <a:t>ADMINISTRATION</a:t>
                      </a:r>
                    </a:p>
                  </a:txBody>
                  <a:tcPr marL="8204" marR="8204" marT="82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rial" panose="020B0604020202020204" pitchFamily="34" charset="0"/>
                        </a:rPr>
                        <a:t>661 277</a:t>
                      </a:r>
                    </a:p>
                  </a:txBody>
                  <a:tcPr marL="8204" marR="8204" marT="8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panose="020B0604020202020204" pitchFamily="34" charset="0"/>
                        </a:rPr>
                        <a:t>5 802</a:t>
                      </a:r>
                    </a:p>
                  </a:txBody>
                  <a:tcPr marL="8204" marR="8204" marT="8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rial" panose="020B0604020202020204" pitchFamily="34" charset="0"/>
                        </a:rPr>
                        <a:t>1</a:t>
                      </a:r>
                    </a:p>
                  </a:txBody>
                  <a:tcPr marL="8204" marR="8204" marT="8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rial" panose="020B0604020202020204" pitchFamily="34" charset="0"/>
                        </a:rPr>
                        <a:t>667 079</a:t>
                      </a:r>
                    </a:p>
                  </a:txBody>
                  <a:tcPr marL="8204" marR="8204" marT="8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0734381"/>
                  </a:ext>
                </a:extLst>
              </a:tr>
              <a:tr h="250836">
                <a:tc>
                  <a:txBody>
                    <a:bodyPr/>
                    <a:lstStyle/>
                    <a:p>
                      <a:pPr algn="l" rtl="0" fontAlgn="b"/>
                      <a:r>
                        <a:rPr lang="en-ZA" sz="1400" b="0" i="0" u="none" strike="noStrike">
                          <a:solidFill>
                            <a:srgbClr val="000000"/>
                          </a:solidFill>
                          <a:effectLst/>
                          <a:latin typeface="Arial" panose="020B0604020202020204" pitchFamily="34" charset="0"/>
                        </a:rPr>
                        <a:t>NATIONAL HEALTH INSURANCE</a:t>
                      </a:r>
                    </a:p>
                  </a:txBody>
                  <a:tcPr marL="8204" marR="8204" marT="82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rial" panose="020B0604020202020204" pitchFamily="34" charset="0"/>
                        </a:rPr>
                        <a:t>2 111 663</a:t>
                      </a:r>
                    </a:p>
                  </a:txBody>
                  <a:tcPr marL="8204" marR="8204" marT="8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panose="020B0604020202020204" pitchFamily="34" charset="0"/>
                        </a:rPr>
                        <a:t>-720 606</a:t>
                      </a:r>
                    </a:p>
                  </a:txBody>
                  <a:tcPr marL="8204" marR="8204" marT="8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rial" panose="020B0604020202020204" pitchFamily="34" charset="0"/>
                        </a:rPr>
                        <a:t>-34</a:t>
                      </a:r>
                    </a:p>
                  </a:txBody>
                  <a:tcPr marL="8204" marR="8204" marT="8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rial" panose="020B0604020202020204" pitchFamily="34" charset="0"/>
                        </a:rPr>
                        <a:t>1 391 057</a:t>
                      </a:r>
                    </a:p>
                  </a:txBody>
                  <a:tcPr marL="8204" marR="8204" marT="8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9017171"/>
                  </a:ext>
                </a:extLst>
              </a:tr>
              <a:tr h="435079">
                <a:tc>
                  <a:txBody>
                    <a:bodyPr/>
                    <a:lstStyle/>
                    <a:p>
                      <a:pPr algn="l" rtl="0" fontAlgn="b"/>
                      <a:r>
                        <a:rPr lang="en-ZA" sz="1400" b="0" i="0" u="none" strike="noStrike">
                          <a:solidFill>
                            <a:srgbClr val="000000"/>
                          </a:solidFill>
                          <a:effectLst/>
                          <a:latin typeface="Arial" panose="020B0604020202020204" pitchFamily="34" charset="0"/>
                        </a:rPr>
                        <a:t>COMMUNICABLE &amp; NON-COMMUNICABLE DISEASES</a:t>
                      </a:r>
                    </a:p>
                  </a:txBody>
                  <a:tcPr marL="8204" marR="8204" marT="82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rial" panose="020B0604020202020204" pitchFamily="34" charset="0"/>
                        </a:rPr>
                        <a:t>23 007 269</a:t>
                      </a:r>
                    </a:p>
                  </a:txBody>
                  <a:tcPr marL="8204" marR="8204" marT="8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panose="020B0604020202020204" pitchFamily="34" charset="0"/>
                        </a:rPr>
                        <a:t>2 157 833</a:t>
                      </a:r>
                    </a:p>
                  </a:txBody>
                  <a:tcPr marL="8204" marR="8204" marT="8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rial" panose="020B0604020202020204" pitchFamily="34" charset="0"/>
                        </a:rPr>
                        <a:t>9</a:t>
                      </a:r>
                    </a:p>
                  </a:txBody>
                  <a:tcPr marL="8204" marR="8204" marT="8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rial" panose="020B0604020202020204" pitchFamily="34" charset="0"/>
                        </a:rPr>
                        <a:t>25 165 102</a:t>
                      </a:r>
                    </a:p>
                  </a:txBody>
                  <a:tcPr marL="8204" marR="8204" marT="8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427726"/>
                  </a:ext>
                </a:extLst>
              </a:tr>
              <a:tr h="235773">
                <a:tc>
                  <a:txBody>
                    <a:bodyPr/>
                    <a:lstStyle/>
                    <a:p>
                      <a:pPr algn="l" rtl="0" fontAlgn="b"/>
                      <a:r>
                        <a:rPr lang="en-ZA" sz="1400" b="0" i="0" u="none" strike="noStrike">
                          <a:solidFill>
                            <a:srgbClr val="000000"/>
                          </a:solidFill>
                          <a:effectLst/>
                          <a:latin typeface="Arial" panose="020B0604020202020204" pitchFamily="34" charset="0"/>
                        </a:rPr>
                        <a:t>PRIMARY HEALTH CARE SERVICES</a:t>
                      </a:r>
                    </a:p>
                  </a:txBody>
                  <a:tcPr marL="8204" marR="8204" marT="82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rial" panose="020B0604020202020204" pitchFamily="34" charset="0"/>
                        </a:rPr>
                        <a:t>221 751</a:t>
                      </a:r>
                    </a:p>
                  </a:txBody>
                  <a:tcPr marL="8204" marR="8204" marT="8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panose="020B0604020202020204" pitchFamily="34" charset="0"/>
                        </a:rPr>
                        <a:t>7 730</a:t>
                      </a:r>
                    </a:p>
                  </a:txBody>
                  <a:tcPr marL="8204" marR="8204" marT="8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rial" panose="020B0604020202020204" pitchFamily="34" charset="0"/>
                        </a:rPr>
                        <a:t>3</a:t>
                      </a:r>
                    </a:p>
                  </a:txBody>
                  <a:tcPr marL="8204" marR="8204" marT="8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rial" panose="020B0604020202020204" pitchFamily="34" charset="0"/>
                        </a:rPr>
                        <a:t>229 481</a:t>
                      </a:r>
                    </a:p>
                  </a:txBody>
                  <a:tcPr marL="8204" marR="8204" marT="8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4794731"/>
                  </a:ext>
                </a:extLst>
              </a:tr>
              <a:tr h="243632">
                <a:tc>
                  <a:txBody>
                    <a:bodyPr/>
                    <a:lstStyle/>
                    <a:p>
                      <a:pPr algn="l" rtl="0" fontAlgn="b"/>
                      <a:r>
                        <a:rPr lang="en-ZA" sz="1400" b="0" i="0" u="none" strike="noStrike">
                          <a:solidFill>
                            <a:srgbClr val="000000"/>
                          </a:solidFill>
                          <a:effectLst/>
                          <a:latin typeface="Arial" panose="020B0604020202020204" pitchFamily="34" charset="0"/>
                        </a:rPr>
                        <a:t>HOSPITAL SYSTEMS</a:t>
                      </a:r>
                    </a:p>
                  </a:txBody>
                  <a:tcPr marL="8204" marR="8204" marT="82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rial" panose="020B0604020202020204" pitchFamily="34" charset="0"/>
                        </a:rPr>
                        <a:t>20 381 141</a:t>
                      </a:r>
                    </a:p>
                  </a:txBody>
                  <a:tcPr marL="8204" marR="8204" marT="8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panose="020B0604020202020204" pitchFamily="34" charset="0"/>
                        </a:rPr>
                        <a:t>1 393 453</a:t>
                      </a:r>
                    </a:p>
                  </a:txBody>
                  <a:tcPr marL="8204" marR="8204" marT="8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rial" panose="020B0604020202020204" pitchFamily="34" charset="0"/>
                        </a:rPr>
                        <a:t>7</a:t>
                      </a:r>
                    </a:p>
                  </a:txBody>
                  <a:tcPr marL="8204" marR="8204" marT="8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rial" panose="020B0604020202020204" pitchFamily="34" charset="0"/>
                        </a:rPr>
                        <a:t>21 774 594</a:t>
                      </a:r>
                    </a:p>
                  </a:txBody>
                  <a:tcPr marL="8204" marR="8204" marT="8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5652331"/>
                  </a:ext>
                </a:extLst>
              </a:tr>
              <a:tr h="435079">
                <a:tc>
                  <a:txBody>
                    <a:bodyPr/>
                    <a:lstStyle/>
                    <a:p>
                      <a:pPr algn="l" rtl="0" fontAlgn="b"/>
                      <a:r>
                        <a:rPr lang="en-ZA" sz="1400" b="0" i="0" u="none" strike="noStrike" dirty="0">
                          <a:solidFill>
                            <a:srgbClr val="000000"/>
                          </a:solidFill>
                          <a:effectLst/>
                          <a:latin typeface="Arial" panose="020B0604020202020204" pitchFamily="34" charset="0"/>
                        </a:rPr>
                        <a:t>HEALTH SYSTEM GOVERNANCE</a:t>
                      </a:r>
                      <a:r>
                        <a:rPr lang="en-ZA" sz="1400" b="0" i="0" u="none" strike="noStrike" baseline="0" dirty="0">
                          <a:solidFill>
                            <a:srgbClr val="000000"/>
                          </a:solidFill>
                          <a:effectLst/>
                          <a:latin typeface="Arial" panose="020B0604020202020204" pitchFamily="34" charset="0"/>
                        </a:rPr>
                        <a:t> &amp; HUMAN RESOURCES</a:t>
                      </a:r>
                      <a:endParaRPr lang="en-ZA" sz="1400" b="0" i="0" u="none" strike="noStrike" dirty="0">
                        <a:solidFill>
                          <a:srgbClr val="000000"/>
                        </a:solidFill>
                        <a:effectLst/>
                        <a:latin typeface="Arial" panose="020B0604020202020204" pitchFamily="34" charset="0"/>
                      </a:endParaRPr>
                    </a:p>
                  </a:txBody>
                  <a:tcPr marL="8204" marR="8204" marT="82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rial" panose="020B0604020202020204" pitchFamily="34" charset="0"/>
                        </a:rPr>
                        <a:t>5 077 589</a:t>
                      </a:r>
                    </a:p>
                  </a:txBody>
                  <a:tcPr marL="8204" marR="8204" marT="8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panose="020B0604020202020204" pitchFamily="34" charset="0"/>
                        </a:rPr>
                        <a:t>1 211 095</a:t>
                      </a:r>
                    </a:p>
                  </a:txBody>
                  <a:tcPr marL="8204" marR="8204" marT="8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rial" panose="020B0604020202020204" pitchFamily="34" charset="0"/>
                        </a:rPr>
                        <a:t>24</a:t>
                      </a:r>
                    </a:p>
                  </a:txBody>
                  <a:tcPr marL="8204" marR="8204" marT="8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Arial" panose="020B0604020202020204" pitchFamily="34" charset="0"/>
                        </a:rPr>
                        <a:t>6 288 684</a:t>
                      </a:r>
                    </a:p>
                  </a:txBody>
                  <a:tcPr marL="8204" marR="8204" marT="8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3082101"/>
                  </a:ext>
                </a:extLst>
              </a:tr>
              <a:tr h="235773">
                <a:tc>
                  <a:txBody>
                    <a:bodyPr/>
                    <a:lstStyle/>
                    <a:p>
                      <a:pPr algn="l" rtl="0" fontAlgn="b"/>
                      <a:r>
                        <a:rPr lang="en-ZA" sz="1400" b="1" i="0" u="none" strike="noStrike">
                          <a:solidFill>
                            <a:srgbClr val="000000"/>
                          </a:solidFill>
                          <a:effectLst/>
                          <a:latin typeface="Arial" panose="020B0604020202020204" pitchFamily="34" charset="0"/>
                        </a:rPr>
                        <a:t>TOTAL</a:t>
                      </a:r>
                    </a:p>
                  </a:txBody>
                  <a:tcPr marL="8204" marR="8204" marT="82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1" i="0" u="none" strike="noStrike">
                          <a:solidFill>
                            <a:srgbClr val="000000"/>
                          </a:solidFill>
                          <a:effectLst/>
                          <a:latin typeface="Arial" panose="020B0604020202020204" pitchFamily="34" charset="0"/>
                        </a:rPr>
                        <a:t>51 460 690</a:t>
                      </a:r>
                    </a:p>
                  </a:txBody>
                  <a:tcPr marL="8204" marR="8204" marT="82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1" i="0" u="none" strike="noStrike">
                          <a:solidFill>
                            <a:srgbClr val="000000"/>
                          </a:solidFill>
                          <a:effectLst/>
                          <a:latin typeface="Arial" panose="020B0604020202020204" pitchFamily="34" charset="0"/>
                        </a:rPr>
                        <a:t>4 055 307</a:t>
                      </a:r>
                    </a:p>
                  </a:txBody>
                  <a:tcPr marL="8204" marR="8204" marT="82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1" i="0" u="none" strike="noStrike">
                          <a:solidFill>
                            <a:srgbClr val="000000"/>
                          </a:solidFill>
                          <a:effectLst/>
                          <a:latin typeface="Arial" panose="020B0604020202020204" pitchFamily="34" charset="0"/>
                        </a:rPr>
                        <a:t>8</a:t>
                      </a:r>
                    </a:p>
                  </a:txBody>
                  <a:tcPr marL="8204" marR="8204" marT="8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1" i="0" u="none" strike="noStrike" dirty="0">
                          <a:solidFill>
                            <a:srgbClr val="000000"/>
                          </a:solidFill>
                          <a:effectLst/>
                          <a:latin typeface="Arial" panose="020B0604020202020204" pitchFamily="34" charset="0"/>
                        </a:rPr>
                        <a:t>55 515 997</a:t>
                      </a:r>
                    </a:p>
                  </a:txBody>
                  <a:tcPr marL="8204" marR="8204" marT="82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4689032"/>
                  </a:ext>
                </a:extLst>
              </a:tr>
            </a:tbl>
          </a:graphicData>
        </a:graphic>
      </p:graphicFrame>
    </p:spTree>
    <p:extLst>
      <p:ext uri="{BB962C8B-B14F-4D97-AF65-F5344CB8AC3E}">
        <p14:creationId xmlns:p14="http://schemas.microsoft.com/office/powerpoint/2010/main" val="5444051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bwMode="auto">
          <a:xfrm>
            <a:off x="971550" y="5951538"/>
            <a:ext cx="7834313" cy="43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fld id="{89CD5BC2-44F2-435A-BB65-3BF8572D4399}" type="slidenum">
              <a:rPr lang="en-ZA" altLang="en-US" sz="1200" smtClean="0">
                <a:latin typeface="Arial" panose="020B0604020202020204" pitchFamily="34" charset="0"/>
                <a:cs typeface="Arial" panose="020B0604020202020204" pitchFamily="34" charset="0"/>
              </a:rPr>
              <a:pPr algn="r" eaLnBrk="1" hangingPunct="1"/>
              <a:t>54</a:t>
            </a:fld>
            <a:r>
              <a:rPr lang="en-ZA" altLang="en-US" sz="1200">
                <a:latin typeface="Arial" panose="020B0604020202020204" pitchFamily="34" charset="0"/>
                <a:cs typeface="Arial" panose="020B0604020202020204" pitchFamily="34" charset="0"/>
              </a:rPr>
              <a:t> </a:t>
            </a:r>
          </a:p>
        </p:txBody>
      </p:sp>
      <p:sp>
        <p:nvSpPr>
          <p:cNvPr id="15363" name="Rectangle 2"/>
          <p:cNvSpPr txBox="1">
            <a:spLocks noChangeArrowheads="1"/>
          </p:cNvSpPr>
          <p:nvPr/>
        </p:nvSpPr>
        <p:spPr bwMode="auto">
          <a:xfrm>
            <a:off x="642938" y="-71438"/>
            <a:ext cx="5562600" cy="99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800" b="1">
                <a:solidFill>
                  <a:srgbClr val="FFFFFF"/>
                </a:solidFill>
              </a:rPr>
              <a:t>         Summary per    </a:t>
            </a:r>
          </a:p>
          <a:p>
            <a:pPr algn="ctr" eaLnBrk="1" hangingPunct="1"/>
            <a:r>
              <a:rPr lang="en-GB" altLang="en-US" sz="2800" b="1">
                <a:solidFill>
                  <a:srgbClr val="FFFFFF"/>
                </a:solidFill>
              </a:rPr>
              <a:t>         Economic Classification</a:t>
            </a:r>
          </a:p>
        </p:txBody>
      </p:sp>
      <p:graphicFrame>
        <p:nvGraphicFramePr>
          <p:cNvPr id="15364" name="Object 2"/>
          <p:cNvGraphicFramePr>
            <a:graphicFrameLocks noChangeAspect="1"/>
          </p:cNvGraphicFramePr>
          <p:nvPr>
            <p:extLst>
              <p:ext uri="{D42A27DB-BD31-4B8C-83A1-F6EECF244321}">
                <p14:modId xmlns:p14="http://schemas.microsoft.com/office/powerpoint/2010/main" val="1139993562"/>
              </p:ext>
            </p:extLst>
          </p:nvPr>
        </p:nvGraphicFramePr>
        <p:xfrm>
          <a:off x="5071" y="1052736"/>
          <a:ext cx="9144000" cy="3384550"/>
        </p:xfrm>
        <a:graphic>
          <a:graphicData uri="http://schemas.openxmlformats.org/presentationml/2006/ole">
            <mc:AlternateContent xmlns:mc="http://schemas.openxmlformats.org/markup-compatibility/2006">
              <mc:Choice xmlns:v="urn:schemas-microsoft-com:vml" Requires="v">
                <p:oleObj spid="_x0000_s1057" name="Worksheet" r:id="rId4" imgW="9410783" imgH="2301264" progId="Excel.Sheet.12">
                  <p:embed/>
                </p:oleObj>
              </mc:Choice>
              <mc:Fallback>
                <p:oleObj name="Worksheet" r:id="rId4" imgW="9410783" imgH="2301264" progId="Excel.Sheet.12">
                  <p:embed/>
                  <p:pic>
                    <p:nvPicPr>
                      <p:cNvPr id="1536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1" y="1052736"/>
                        <a:ext cx="9144000" cy="33845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273453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357313"/>
            <a:ext cx="7924800" cy="830262"/>
          </a:xfrm>
          <a:prstGeom prst="rect">
            <a:avLst/>
          </a:prstGeom>
          <a:noFill/>
        </p:spPr>
        <p:txBody>
          <a:bodyPr>
            <a:spAutoFit/>
          </a:bodyPr>
          <a:lstStyle/>
          <a:p>
            <a:pPr>
              <a:defRPr/>
            </a:pPr>
            <a:endParaRPr lang="en-US" sz="2400" b="1" dirty="0"/>
          </a:p>
          <a:p>
            <a:pPr algn="just">
              <a:defRPr/>
            </a:pPr>
            <a:endParaRPr lang="en-US" sz="2400" dirty="0">
              <a:solidFill>
                <a:schemeClr val="bg1">
                  <a:lumMod val="50000"/>
                </a:schemeClr>
              </a:solidFill>
            </a:endParaRPr>
          </a:p>
        </p:txBody>
      </p:sp>
      <p:sp>
        <p:nvSpPr>
          <p:cNvPr id="17411"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p>
        </p:txBody>
      </p:sp>
      <p:sp>
        <p:nvSpPr>
          <p:cNvPr id="17413" name="Title 7"/>
          <p:cNvSpPr>
            <a:spLocks noGrp="1"/>
          </p:cNvSpPr>
          <p:nvPr>
            <p:ph type="title" idx="4294967295"/>
          </p:nvPr>
        </p:nvSpPr>
        <p:spPr bwMode="auto">
          <a:xfrm>
            <a:off x="914400" y="5715000"/>
            <a:ext cx="783431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fld id="{181B1736-8AD0-483D-8431-C8E8EE96F64F}" type="slidenum">
              <a:rPr lang="en-ZA" altLang="en-US" sz="1200" smtClean="0">
                <a:latin typeface="Arial" panose="020B0604020202020204" pitchFamily="34" charset="0"/>
                <a:cs typeface="Arial" panose="020B0604020202020204" pitchFamily="34" charset="0"/>
              </a:rPr>
              <a:pPr algn="r" eaLnBrk="1" hangingPunct="1"/>
              <a:t>55</a:t>
            </a:fld>
            <a:r>
              <a:rPr lang="en-ZA" altLang="en-US"/>
              <a:t> </a:t>
            </a:r>
          </a:p>
        </p:txBody>
      </p:sp>
      <p:sp>
        <p:nvSpPr>
          <p:cNvPr id="9" name="Rectangle 2"/>
          <p:cNvSpPr txBox="1">
            <a:spLocks noChangeArrowheads="1"/>
          </p:cNvSpPr>
          <p:nvPr/>
        </p:nvSpPr>
        <p:spPr>
          <a:xfrm>
            <a:off x="762000" y="-285750"/>
            <a:ext cx="5562600" cy="990600"/>
          </a:xfrm>
          <a:prstGeom prst="rect">
            <a:avLst/>
          </a:prstGeom>
        </p:spPr>
        <p:txBody>
          <a:bodyPr anchor="b">
            <a:normAutofit/>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ea typeface="+mj-ea"/>
              </a:rPr>
              <a:t>          </a:t>
            </a:r>
            <a:r>
              <a:rPr lang="en-GB" sz="2800" b="1" dirty="0">
                <a:solidFill>
                  <a:schemeClr val="bg1"/>
                </a:solidFill>
              </a:rPr>
              <a:t>Summary per Programme</a:t>
            </a:r>
          </a:p>
        </p:txBody>
      </p:sp>
      <p:graphicFrame>
        <p:nvGraphicFramePr>
          <p:cNvPr id="17415" name="Object 9"/>
          <p:cNvGraphicFramePr>
            <a:graphicFrameLocks noChangeAspect="1"/>
          </p:cNvGraphicFramePr>
          <p:nvPr>
            <p:extLst>
              <p:ext uri="{D42A27DB-BD31-4B8C-83A1-F6EECF244321}">
                <p14:modId xmlns:p14="http://schemas.microsoft.com/office/powerpoint/2010/main" val="3055779058"/>
              </p:ext>
            </p:extLst>
          </p:nvPr>
        </p:nvGraphicFramePr>
        <p:xfrm>
          <a:off x="0" y="1052736"/>
          <a:ext cx="9144000" cy="3671887"/>
        </p:xfrm>
        <a:graphic>
          <a:graphicData uri="http://schemas.openxmlformats.org/presentationml/2006/ole">
            <mc:AlternateContent xmlns:mc="http://schemas.openxmlformats.org/markup-compatibility/2006">
              <mc:Choice xmlns:v="urn:schemas-microsoft-com:vml" Requires="v">
                <p:oleObj spid="_x0000_s2081" name="Worksheet" r:id="rId4" imgW="8648792" imgH="2682288" progId="Excel.Sheet.12">
                  <p:embed/>
                </p:oleObj>
              </mc:Choice>
              <mc:Fallback>
                <p:oleObj name="Worksheet" r:id="rId4" imgW="8648792" imgH="2682288" progId="Excel.Sheet.12">
                  <p:embed/>
                  <p:pic>
                    <p:nvPicPr>
                      <p:cNvPr id="17415"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52736"/>
                        <a:ext cx="9144000" cy="36718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05256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bwMode="auto">
          <a:xfrm>
            <a:off x="971550" y="5951538"/>
            <a:ext cx="7834313" cy="43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fld id="{00364B0A-46E4-48B2-A618-CDDE7E022BD9}" type="slidenum">
              <a:rPr lang="en-ZA" altLang="en-US" sz="1200" smtClean="0">
                <a:latin typeface="Arial" panose="020B0604020202020204" pitchFamily="34" charset="0"/>
                <a:cs typeface="Arial" panose="020B0604020202020204" pitchFamily="34" charset="0"/>
              </a:rPr>
              <a:pPr algn="r" eaLnBrk="1" hangingPunct="1"/>
              <a:t>56</a:t>
            </a:fld>
            <a:r>
              <a:rPr lang="en-ZA" altLang="en-US" sz="1200">
                <a:latin typeface="Arial" panose="020B0604020202020204" pitchFamily="34" charset="0"/>
                <a:cs typeface="Arial" panose="020B0604020202020204" pitchFamily="34" charset="0"/>
              </a:rPr>
              <a:t> </a:t>
            </a:r>
          </a:p>
        </p:txBody>
      </p:sp>
      <p:sp>
        <p:nvSpPr>
          <p:cNvPr id="19459" name="Rectangle 2"/>
          <p:cNvSpPr txBox="1">
            <a:spLocks noChangeArrowheads="1"/>
          </p:cNvSpPr>
          <p:nvPr/>
        </p:nvSpPr>
        <p:spPr bwMode="auto">
          <a:xfrm>
            <a:off x="642938" y="-71438"/>
            <a:ext cx="5562600" cy="99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a:r>
              <a:rPr lang="en-GB" altLang="en-US" sz="2800" b="1">
                <a:solidFill>
                  <a:schemeClr val="bg1"/>
                </a:solidFill>
              </a:rPr>
              <a:t>         Summary per    </a:t>
            </a:r>
          </a:p>
          <a:p>
            <a:pPr algn="ctr"/>
            <a:r>
              <a:rPr lang="en-GB" altLang="en-US" sz="2800" b="1">
                <a:solidFill>
                  <a:schemeClr val="bg1"/>
                </a:solidFill>
              </a:rPr>
              <a:t>         Economic Classification</a:t>
            </a:r>
          </a:p>
        </p:txBody>
      </p:sp>
      <p:graphicFrame>
        <p:nvGraphicFramePr>
          <p:cNvPr id="19460" name="Object 4"/>
          <p:cNvGraphicFramePr>
            <a:graphicFrameLocks noChangeAspect="1"/>
          </p:cNvGraphicFramePr>
          <p:nvPr>
            <p:extLst>
              <p:ext uri="{D42A27DB-BD31-4B8C-83A1-F6EECF244321}">
                <p14:modId xmlns:p14="http://schemas.microsoft.com/office/powerpoint/2010/main" val="2396274692"/>
              </p:ext>
            </p:extLst>
          </p:nvPr>
        </p:nvGraphicFramePr>
        <p:xfrm>
          <a:off x="0" y="1052736"/>
          <a:ext cx="9144000" cy="3133725"/>
        </p:xfrm>
        <a:graphic>
          <a:graphicData uri="http://schemas.openxmlformats.org/presentationml/2006/ole">
            <mc:AlternateContent xmlns:mc="http://schemas.openxmlformats.org/markup-compatibility/2006">
              <mc:Choice xmlns:v="urn:schemas-microsoft-com:vml" Requires="v">
                <p:oleObj spid="_x0000_s3105" name="Worksheet" r:id="rId4" imgW="8648792" imgH="2522232" progId="Excel.Sheet.12">
                  <p:embed/>
                </p:oleObj>
              </mc:Choice>
              <mc:Fallback>
                <p:oleObj name="Worksheet" r:id="rId4" imgW="8648792" imgH="2522232" progId="Excel.Sheet.12">
                  <p:embed/>
                  <p:pic>
                    <p:nvPicPr>
                      <p:cNvPr id="1946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52736"/>
                        <a:ext cx="9144000" cy="31337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9810006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solidFill>
                <a:srgbClr val="000000"/>
              </a:solidFill>
            </a:endParaRPr>
          </a:p>
        </p:txBody>
      </p:sp>
      <p:sp>
        <p:nvSpPr>
          <p:cNvPr id="21507" name="Rectangle 2"/>
          <p:cNvSpPr txBox="1">
            <a:spLocks noChangeArrowheads="1"/>
          </p:cNvSpPr>
          <p:nvPr/>
        </p:nvSpPr>
        <p:spPr bwMode="auto">
          <a:xfrm>
            <a:off x="-193675" y="112713"/>
            <a:ext cx="638810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rgbClr val="FFFFFF"/>
                </a:solidFill>
              </a:rPr>
              <a:t> INDIRECT GRANTS SUMMARY (01)</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solidFill>
                <a:prstClr val="white"/>
              </a:solidFill>
            </a:endParaRPr>
          </a:p>
        </p:txBody>
      </p:sp>
      <p:pic>
        <p:nvPicPr>
          <p:cNvPr id="2150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52736"/>
            <a:ext cx="9143999"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6"/>
          <p:cNvSpPr txBox="1">
            <a:spLocks/>
          </p:cNvSpPr>
          <p:nvPr/>
        </p:nvSpPr>
        <p:spPr>
          <a:xfrm>
            <a:off x="8305800" y="6324600"/>
            <a:ext cx="609600"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dirty="0"/>
              <a:t>65</a:t>
            </a:r>
          </a:p>
        </p:txBody>
      </p:sp>
    </p:spTree>
    <p:extLst>
      <p:ext uri="{BB962C8B-B14F-4D97-AF65-F5344CB8AC3E}">
        <p14:creationId xmlns:p14="http://schemas.microsoft.com/office/powerpoint/2010/main" val="25091417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bwMode="auto">
          <a:xfrm>
            <a:off x="3779838" y="6137275"/>
            <a:ext cx="4752975" cy="720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fld id="{E93FE79D-01F3-4EFC-BD9D-C58DB5FC669E}" type="slidenum">
              <a:rPr lang="en-ZA" altLang="en-US" sz="1200" smtClean="0">
                <a:latin typeface="Arial" panose="020B0604020202020204" pitchFamily="34" charset="0"/>
                <a:cs typeface="Arial" panose="020B0604020202020204" pitchFamily="34" charset="0"/>
              </a:rPr>
              <a:pPr algn="r" eaLnBrk="1" hangingPunct="1"/>
              <a:t>58</a:t>
            </a:fld>
            <a:r>
              <a:rPr lang="en-ZA" altLang="en-US" sz="1200">
                <a:latin typeface="Arial" panose="020B0604020202020204" pitchFamily="34" charset="0"/>
                <a:cs typeface="Arial" panose="020B0604020202020204" pitchFamily="34" charset="0"/>
              </a:rPr>
              <a:t> </a:t>
            </a:r>
          </a:p>
        </p:txBody>
      </p:sp>
      <p:sp>
        <p:nvSpPr>
          <p:cNvPr id="23555" name="Rectangle 2"/>
          <p:cNvSpPr txBox="1">
            <a:spLocks noChangeArrowheads="1"/>
          </p:cNvSpPr>
          <p:nvPr/>
        </p:nvSpPr>
        <p:spPr bwMode="auto">
          <a:xfrm>
            <a:off x="395288" y="-71438"/>
            <a:ext cx="6480175" cy="99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a:solidFill>
                  <a:srgbClr val="FFFFFF"/>
                </a:solidFill>
              </a:rPr>
              <a:t>[INDIRECT GRANTS SUMMARY (02)]</a:t>
            </a:r>
          </a:p>
        </p:txBody>
      </p:sp>
      <p:sp>
        <p:nvSpPr>
          <p:cNvPr id="6" name="TextBox 1"/>
          <p:cNvSpPr txBox="1">
            <a:spLocks noChangeArrowheads="1"/>
          </p:cNvSpPr>
          <p:nvPr/>
        </p:nvSpPr>
        <p:spPr bwMode="auto">
          <a:xfrm>
            <a:off x="0" y="952500"/>
            <a:ext cx="9144000"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auto" hangingPunct="1">
              <a:spcBef>
                <a:spcPts val="0"/>
              </a:spcBef>
              <a:spcAft>
                <a:spcPts val="0"/>
              </a:spcAft>
              <a:buFont typeface="Wingdings" panose="05000000000000000000" pitchFamily="2" charset="2"/>
              <a:buChar char="q"/>
              <a:defRPr/>
            </a:pPr>
            <a:endParaRPr lang="en-US" altLang="en-US" sz="2000" dirty="0">
              <a:solidFill>
                <a:prstClr val="black"/>
              </a:solidFill>
            </a:endParaRPr>
          </a:p>
          <a:p>
            <a:pPr marL="457200" indent="-457200" algn="just" eaLnBrk="1" fontAlgn="auto" hangingPunct="1">
              <a:spcBef>
                <a:spcPts val="0"/>
              </a:spcBef>
              <a:spcAft>
                <a:spcPts val="0"/>
              </a:spcAft>
              <a:buFont typeface="Wingdings" panose="05000000000000000000" pitchFamily="2" charset="2"/>
              <a:buChar char="q"/>
              <a:defRPr/>
            </a:pPr>
            <a:r>
              <a:rPr lang="en-US" altLang="en-US" sz="2000" b="1" dirty="0">
                <a:solidFill>
                  <a:prstClr val="black"/>
                </a:solidFill>
              </a:rPr>
              <a:t>INDIRECT GRANTS</a:t>
            </a:r>
          </a:p>
          <a:p>
            <a:pPr marL="914400" lvl="1" indent="-457200" algn="just" eaLnBrk="1" fontAlgn="auto" hangingPunct="1">
              <a:spcBef>
                <a:spcPts val="0"/>
              </a:spcBef>
              <a:spcAft>
                <a:spcPts val="0"/>
              </a:spcAft>
              <a:buFont typeface="Wingdings" panose="05000000000000000000" pitchFamily="2" charset="2"/>
              <a:buChar char="§"/>
              <a:defRPr/>
            </a:pPr>
            <a:r>
              <a:rPr lang="en-US" altLang="en-US" sz="2000" dirty="0">
                <a:solidFill>
                  <a:prstClr val="black"/>
                </a:solidFill>
              </a:rPr>
              <a:t>An overall reduction of 2% or R45,9 million is due to general reduction of various funding which affected the non-personal services (-2% or -R17,6 million) and personal services components (-27% or -R94,7 million) and infrastructure component (+5% or +R66,4 million).</a:t>
            </a:r>
          </a:p>
          <a:p>
            <a:pPr marL="457200" indent="-457200" algn="just" eaLnBrk="1" fontAlgn="auto" hangingPunct="1">
              <a:spcBef>
                <a:spcPts val="0"/>
              </a:spcBef>
              <a:spcAft>
                <a:spcPts val="0"/>
              </a:spcAft>
              <a:buFont typeface="Wingdings" panose="05000000000000000000" pitchFamily="2" charset="2"/>
              <a:buChar char="§"/>
              <a:defRPr/>
            </a:pPr>
            <a:endParaRPr lang="en-US" altLang="en-US" sz="2000" dirty="0">
              <a:solidFill>
                <a:prstClr val="black"/>
              </a:solidFill>
            </a:endParaRPr>
          </a:p>
          <a:p>
            <a:pPr marL="914400" lvl="1" indent="-457200" algn="just" eaLnBrk="1" fontAlgn="auto" hangingPunct="1">
              <a:spcBef>
                <a:spcPts val="0"/>
              </a:spcBef>
              <a:spcAft>
                <a:spcPts val="0"/>
              </a:spcAft>
              <a:buFont typeface="Wingdings" panose="05000000000000000000" pitchFamily="2" charset="2"/>
              <a:buChar char="§"/>
              <a:defRPr/>
            </a:pPr>
            <a:r>
              <a:rPr lang="en-US" altLang="en-US" sz="2000" dirty="0">
                <a:solidFill>
                  <a:prstClr val="black"/>
                </a:solidFill>
              </a:rPr>
              <a:t>Two sub-components were created for 2020/21 financial year under non-personal services namely:</a:t>
            </a:r>
          </a:p>
          <a:p>
            <a:pPr marL="1371600" lvl="2" indent="-457200" algn="just" eaLnBrk="1" fontAlgn="auto" hangingPunct="1">
              <a:spcBef>
                <a:spcPts val="0"/>
              </a:spcBef>
              <a:spcAft>
                <a:spcPts val="0"/>
              </a:spcAft>
              <a:buFont typeface="Wingdings" panose="05000000000000000000" pitchFamily="2" charset="2"/>
              <a:buChar char="ü"/>
              <a:defRPr/>
            </a:pPr>
            <a:r>
              <a:rPr lang="en-US" altLang="en-US" sz="2000" dirty="0">
                <a:solidFill>
                  <a:prstClr val="black"/>
                </a:solidFill>
              </a:rPr>
              <a:t>Quality improvement – to implement the quality improvement plan</a:t>
            </a:r>
          </a:p>
          <a:p>
            <a:pPr marL="1371600" lvl="2" indent="-457200" algn="just" eaLnBrk="1" fontAlgn="auto" hangingPunct="1">
              <a:spcBef>
                <a:spcPts val="0"/>
              </a:spcBef>
              <a:spcAft>
                <a:spcPts val="0"/>
              </a:spcAft>
              <a:buFont typeface="Wingdings" panose="05000000000000000000" pitchFamily="2" charset="2"/>
              <a:buChar char="ü"/>
              <a:defRPr/>
            </a:pPr>
            <a:r>
              <a:rPr lang="en-US" altLang="en-US" sz="2000" dirty="0">
                <a:solidFill>
                  <a:prstClr val="black"/>
                </a:solidFill>
              </a:rPr>
              <a:t>Internship &amp; Community Service </a:t>
            </a:r>
            <a:r>
              <a:rPr lang="en-US" altLang="en-US" sz="2000" dirty="0" err="1">
                <a:solidFill>
                  <a:prstClr val="black"/>
                </a:solidFill>
              </a:rPr>
              <a:t>Programme</a:t>
            </a:r>
            <a:r>
              <a:rPr lang="en-US" altLang="en-US" sz="2000" dirty="0">
                <a:solidFill>
                  <a:prstClr val="black"/>
                </a:solidFill>
              </a:rPr>
              <a:t> (ICSP) – for maintenance and improvement of ICSP system</a:t>
            </a:r>
          </a:p>
          <a:p>
            <a:pPr marL="1371600" lvl="2" indent="-457200" algn="just" eaLnBrk="1" fontAlgn="auto" hangingPunct="1">
              <a:spcBef>
                <a:spcPts val="0"/>
              </a:spcBef>
              <a:spcAft>
                <a:spcPts val="0"/>
              </a:spcAft>
              <a:buFont typeface="Wingdings" panose="05000000000000000000" pitchFamily="2" charset="2"/>
              <a:buChar char="ü"/>
              <a:defRPr/>
            </a:pPr>
            <a:endParaRPr lang="en-US" altLang="en-US" sz="2000" dirty="0">
              <a:solidFill>
                <a:prstClr val="black"/>
              </a:solidFill>
            </a:endParaRPr>
          </a:p>
          <a:p>
            <a:pPr marL="914400" lvl="1" indent="-457200" algn="just" eaLnBrk="1" fontAlgn="auto" hangingPunct="1">
              <a:spcBef>
                <a:spcPts val="0"/>
              </a:spcBef>
              <a:spcAft>
                <a:spcPts val="0"/>
              </a:spcAft>
              <a:buFont typeface="Wingdings" panose="05000000000000000000" pitchFamily="2" charset="2"/>
              <a:buChar char="§"/>
              <a:defRPr/>
            </a:pPr>
            <a:r>
              <a:rPr lang="en-US" altLang="en-US" sz="2000" dirty="0">
                <a:solidFill>
                  <a:prstClr val="black"/>
                </a:solidFill>
              </a:rPr>
              <a:t>The creation of the two components was the reprioritization of the NHIIG not new funding</a:t>
            </a:r>
          </a:p>
          <a:p>
            <a:pPr marL="457200" indent="-457200" algn="just" eaLnBrk="1" fontAlgn="auto" hangingPunct="1">
              <a:spcBef>
                <a:spcPts val="0"/>
              </a:spcBef>
              <a:spcAft>
                <a:spcPts val="0"/>
              </a:spcAft>
              <a:buFont typeface="Wingdings" panose="05000000000000000000" pitchFamily="2" charset="2"/>
              <a:buChar char="§"/>
              <a:defRPr/>
            </a:pPr>
            <a:endParaRPr lang="en-US" altLang="en-US" sz="2000" dirty="0">
              <a:solidFill>
                <a:prstClr val="black"/>
              </a:solidFill>
            </a:endParaRPr>
          </a:p>
          <a:p>
            <a:pPr lvl="1" eaLnBrk="1" fontAlgn="auto" hangingPunct="1">
              <a:spcBef>
                <a:spcPts val="0"/>
              </a:spcBef>
              <a:spcAft>
                <a:spcPts val="0"/>
              </a:spcAft>
              <a:defRPr/>
            </a:pPr>
            <a:endParaRPr lang="en-US" altLang="en-US" sz="2300" dirty="0">
              <a:solidFill>
                <a:prstClr val="black"/>
              </a:solidFill>
            </a:endParaRPr>
          </a:p>
          <a:p>
            <a:pPr lvl="1" eaLnBrk="1" fontAlgn="auto" hangingPunct="1">
              <a:spcBef>
                <a:spcPts val="0"/>
              </a:spcBef>
              <a:spcAft>
                <a:spcPts val="0"/>
              </a:spcAft>
              <a:defRPr/>
            </a:pPr>
            <a:r>
              <a:rPr lang="en-US" altLang="en-US" sz="2400" dirty="0">
                <a:solidFill>
                  <a:prstClr val="black"/>
                </a:solidFill>
              </a:rPr>
              <a:t>	</a:t>
            </a:r>
          </a:p>
        </p:txBody>
      </p:sp>
    </p:spTree>
    <p:extLst>
      <p:ext uri="{BB962C8B-B14F-4D97-AF65-F5344CB8AC3E}">
        <p14:creationId xmlns:p14="http://schemas.microsoft.com/office/powerpoint/2010/main" val="39412202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solidFill>
                <a:srgbClr val="000000"/>
              </a:solidFill>
            </a:endParaRPr>
          </a:p>
        </p:txBody>
      </p:sp>
      <p:sp>
        <p:nvSpPr>
          <p:cNvPr id="24579" name="Rectangle 2"/>
          <p:cNvSpPr txBox="1">
            <a:spLocks noChangeArrowheads="1"/>
          </p:cNvSpPr>
          <p:nvPr/>
        </p:nvSpPr>
        <p:spPr bwMode="auto">
          <a:xfrm>
            <a:off x="-193675" y="112713"/>
            <a:ext cx="638810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rgbClr val="FFFFFF"/>
                </a:solidFill>
              </a:rPr>
              <a:t> DIRECT GRANTS SUMMARY (01)</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solidFill>
                <a:prstClr val="white"/>
              </a:solidFill>
            </a:endParaRPr>
          </a:p>
        </p:txBody>
      </p:sp>
      <p:pic>
        <p:nvPicPr>
          <p:cNvPr id="2458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63762"/>
            <a:ext cx="91440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6"/>
          <p:cNvSpPr txBox="1">
            <a:spLocks/>
          </p:cNvSpPr>
          <p:nvPr/>
        </p:nvSpPr>
        <p:spPr>
          <a:xfrm>
            <a:off x="8305800" y="6324600"/>
            <a:ext cx="609600"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dirty="0"/>
              <a:t>67</a:t>
            </a:r>
          </a:p>
        </p:txBody>
      </p:sp>
    </p:spTree>
    <p:extLst>
      <p:ext uri="{BB962C8B-B14F-4D97-AF65-F5344CB8AC3E}">
        <p14:creationId xmlns:p14="http://schemas.microsoft.com/office/powerpoint/2010/main" val="2649672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690AA-6229-4760-A43C-F427F2806726}"/>
              </a:ext>
            </a:extLst>
          </p:cNvPr>
          <p:cNvSpPr>
            <a:spLocks noGrp="1"/>
          </p:cNvSpPr>
          <p:nvPr>
            <p:ph type="title"/>
          </p:nvPr>
        </p:nvSpPr>
        <p:spPr>
          <a:xfrm>
            <a:off x="628650" y="218964"/>
            <a:ext cx="6463630" cy="543595"/>
          </a:xfrm>
        </p:spPr>
        <p:txBody>
          <a:bodyPr/>
          <a:lstStyle/>
          <a:p>
            <a:r>
              <a:rPr lang="en-ZA" sz="2000" dirty="0"/>
              <a:t>Health sector’s response to MTSF 2019-2024 and Presidential Health Compact (</a:t>
            </a:r>
            <a:r>
              <a:rPr lang="en-ZA" sz="2000" dirty="0" err="1"/>
              <a:t>cont</a:t>
            </a:r>
            <a:r>
              <a:rPr lang="en-ZA" sz="2000" dirty="0"/>
              <a:t>)</a:t>
            </a:r>
          </a:p>
        </p:txBody>
      </p:sp>
      <p:sp>
        <p:nvSpPr>
          <p:cNvPr id="3" name="Content Placeholder 2">
            <a:extLst>
              <a:ext uri="{FF2B5EF4-FFF2-40B4-BE49-F238E27FC236}">
                <a16:creationId xmlns:a16="http://schemas.microsoft.com/office/drawing/2014/main" id="{7DAE3E94-FE04-4DE2-9A4D-87187B7B9362}"/>
              </a:ext>
            </a:extLst>
          </p:cNvPr>
          <p:cNvSpPr>
            <a:spLocks noGrp="1"/>
          </p:cNvSpPr>
          <p:nvPr>
            <p:ph idx="1"/>
          </p:nvPr>
        </p:nvSpPr>
        <p:spPr/>
        <p:txBody>
          <a:bodyPr/>
          <a:lstStyle/>
          <a:p>
            <a:endParaRPr lang="en-ZA" dirty="0"/>
          </a:p>
        </p:txBody>
      </p:sp>
      <p:pic>
        <p:nvPicPr>
          <p:cNvPr id="4" name="Picture 3">
            <a:extLst>
              <a:ext uri="{FF2B5EF4-FFF2-40B4-BE49-F238E27FC236}">
                <a16:creationId xmlns:a16="http://schemas.microsoft.com/office/drawing/2014/main" id="{03A311E4-DA1B-407E-8C96-EE478C0E8FCC}"/>
              </a:ext>
            </a:extLst>
          </p:cNvPr>
          <p:cNvPicPr>
            <a:picLocks noChangeAspect="1"/>
          </p:cNvPicPr>
          <p:nvPr/>
        </p:nvPicPr>
        <p:blipFill>
          <a:blip r:embed="rId2"/>
          <a:stretch>
            <a:fillRect/>
          </a:stretch>
        </p:blipFill>
        <p:spPr>
          <a:xfrm>
            <a:off x="16511" y="1124744"/>
            <a:ext cx="9127489" cy="4752528"/>
          </a:xfrm>
          <a:prstGeom prst="rect">
            <a:avLst/>
          </a:prstGeom>
        </p:spPr>
      </p:pic>
    </p:spTree>
    <p:extLst>
      <p:ext uri="{BB962C8B-B14F-4D97-AF65-F5344CB8AC3E}">
        <p14:creationId xmlns:p14="http://schemas.microsoft.com/office/powerpoint/2010/main" val="10358184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bwMode="auto">
          <a:xfrm>
            <a:off x="3779838" y="6137275"/>
            <a:ext cx="4752975" cy="720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fld id="{B8E522D9-9BAF-4E7F-9DCA-073C5D34D0A9}" type="slidenum">
              <a:rPr lang="en-ZA" altLang="en-US" sz="1200" smtClean="0">
                <a:latin typeface="Arial" panose="020B0604020202020204" pitchFamily="34" charset="0"/>
                <a:cs typeface="Arial" panose="020B0604020202020204" pitchFamily="34" charset="0"/>
              </a:rPr>
              <a:pPr algn="r" eaLnBrk="1" hangingPunct="1"/>
              <a:t>60</a:t>
            </a:fld>
            <a:r>
              <a:rPr lang="en-ZA" altLang="en-US" sz="1200">
                <a:latin typeface="Arial" panose="020B0604020202020204" pitchFamily="34" charset="0"/>
                <a:cs typeface="Arial" panose="020B0604020202020204" pitchFamily="34" charset="0"/>
              </a:rPr>
              <a:t> </a:t>
            </a:r>
          </a:p>
        </p:txBody>
      </p:sp>
      <p:sp>
        <p:nvSpPr>
          <p:cNvPr id="26627" name="Rectangle 2"/>
          <p:cNvSpPr txBox="1">
            <a:spLocks noChangeArrowheads="1"/>
          </p:cNvSpPr>
          <p:nvPr/>
        </p:nvSpPr>
        <p:spPr bwMode="auto">
          <a:xfrm>
            <a:off x="250825" y="-71438"/>
            <a:ext cx="6624638" cy="99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dirty="0">
                <a:solidFill>
                  <a:srgbClr val="FFFFFF"/>
                </a:solidFill>
              </a:rPr>
              <a:t>DIRECT GRANTS SUMMARY (02)</a:t>
            </a:r>
          </a:p>
        </p:txBody>
      </p:sp>
      <p:sp>
        <p:nvSpPr>
          <p:cNvPr id="26628" name="TextBox 1"/>
          <p:cNvSpPr txBox="1">
            <a:spLocks noChangeArrowheads="1"/>
          </p:cNvSpPr>
          <p:nvPr/>
        </p:nvSpPr>
        <p:spPr bwMode="auto">
          <a:xfrm>
            <a:off x="0" y="1052513"/>
            <a:ext cx="9144000"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914400" indent="-457200">
              <a:defRPr>
                <a:solidFill>
                  <a:schemeClr val="tx1"/>
                </a:solidFill>
                <a:latin typeface="Arial" panose="020B0604020202020204" pitchFamily="34" charset="0"/>
                <a:cs typeface="Arial" panose="020B0604020202020204" pitchFamily="34" charset="0"/>
              </a:defRPr>
            </a:lvl2pPr>
            <a:lvl3pPr marL="1371600" indent="-4572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q"/>
            </a:pPr>
            <a:r>
              <a:rPr lang="en-US" altLang="en-US" sz="2000" b="1" dirty="0">
                <a:solidFill>
                  <a:srgbClr val="000000"/>
                </a:solidFill>
              </a:rPr>
              <a:t>DIRECT GRANTS</a:t>
            </a:r>
          </a:p>
          <a:p>
            <a:pPr lvl="1" algn="just" eaLnBrk="1" hangingPunct="1">
              <a:buFont typeface="Wingdings" panose="05000000000000000000" pitchFamily="2" charset="2"/>
              <a:buChar char="§"/>
            </a:pPr>
            <a:r>
              <a:rPr lang="en-US" altLang="en-US" sz="2000" dirty="0">
                <a:solidFill>
                  <a:srgbClr val="000000"/>
                </a:solidFill>
              </a:rPr>
              <a:t>An overall increase of 7% or R3,1 billion. The increase above inflation is as a result of above inflation increase in HIV/AIDS component.</a:t>
            </a:r>
          </a:p>
          <a:p>
            <a:pPr algn="just" eaLnBrk="1" hangingPunct="1">
              <a:buFont typeface="Wingdings" panose="05000000000000000000" pitchFamily="2" charset="2"/>
              <a:buChar char="§"/>
            </a:pPr>
            <a:endParaRPr lang="en-US" altLang="en-US" sz="2000" dirty="0">
              <a:solidFill>
                <a:srgbClr val="000000"/>
              </a:solidFill>
            </a:endParaRPr>
          </a:p>
          <a:p>
            <a:pPr lvl="1" algn="just" eaLnBrk="1" hangingPunct="1">
              <a:buFont typeface="Wingdings" panose="05000000000000000000" pitchFamily="2" charset="2"/>
              <a:buChar char="§"/>
            </a:pPr>
            <a:r>
              <a:rPr lang="en-US" altLang="en-US" sz="2000" dirty="0">
                <a:solidFill>
                  <a:srgbClr val="000000"/>
                </a:solidFill>
              </a:rPr>
              <a:t>The increase in COS component is to address the previous shortfall in the grant. </a:t>
            </a:r>
          </a:p>
          <a:p>
            <a:pPr algn="just" eaLnBrk="1" hangingPunct="1">
              <a:buFont typeface="Wingdings" panose="05000000000000000000" pitchFamily="2" charset="2"/>
              <a:buChar char="§"/>
            </a:pPr>
            <a:endParaRPr lang="en-US" altLang="en-US" sz="2000" dirty="0">
              <a:solidFill>
                <a:srgbClr val="000000"/>
              </a:solidFill>
            </a:endParaRPr>
          </a:p>
          <a:p>
            <a:pPr lvl="1" algn="just" eaLnBrk="1" hangingPunct="1">
              <a:buFont typeface="Wingdings" panose="05000000000000000000" pitchFamily="2" charset="2"/>
              <a:buChar char="§"/>
            </a:pPr>
            <a:r>
              <a:rPr lang="en-US" altLang="en-US" sz="2000" dirty="0">
                <a:solidFill>
                  <a:srgbClr val="000000"/>
                </a:solidFill>
              </a:rPr>
              <a:t>The following grants were merged as part of the reforms that are being implemented to ensure reduction in number of grants and also ensure integrated planning:</a:t>
            </a:r>
          </a:p>
          <a:p>
            <a:pPr lvl="2" algn="just" eaLnBrk="1" hangingPunct="1">
              <a:buFont typeface="Wingdings" panose="05000000000000000000" pitchFamily="2" charset="2"/>
              <a:buChar char="ü"/>
            </a:pPr>
            <a:r>
              <a:rPr lang="en-US" altLang="en-US" sz="2000" dirty="0">
                <a:solidFill>
                  <a:srgbClr val="000000"/>
                </a:solidFill>
              </a:rPr>
              <a:t>HPV component has been merged with HIV grant;</a:t>
            </a:r>
          </a:p>
          <a:p>
            <a:pPr lvl="2" algn="just" eaLnBrk="1" hangingPunct="1">
              <a:buFont typeface="Wingdings" panose="05000000000000000000" pitchFamily="2" charset="2"/>
              <a:buChar char="ü"/>
            </a:pPr>
            <a:r>
              <a:rPr lang="en-US" altLang="en-US" sz="2000" dirty="0">
                <a:solidFill>
                  <a:srgbClr val="000000"/>
                </a:solidFill>
              </a:rPr>
              <a:t>HR grant and HPTD grant have been merged into Statutory HR &amp; Training grant. </a:t>
            </a:r>
          </a:p>
          <a:p>
            <a:pPr lvl="2" algn="just" eaLnBrk="1" hangingPunct="1">
              <a:buFont typeface="Wingdings" panose="05000000000000000000" pitchFamily="2" charset="2"/>
              <a:buChar char="ü"/>
            </a:pPr>
            <a:endParaRPr lang="en-US" altLang="en-US" dirty="0">
              <a:solidFill>
                <a:srgbClr val="000000"/>
              </a:solidFill>
            </a:endParaRPr>
          </a:p>
          <a:p>
            <a:pPr lvl="1" algn="just" eaLnBrk="1" hangingPunct="1">
              <a:buFont typeface="Wingdings" panose="05000000000000000000" pitchFamily="2" charset="2"/>
              <a:buChar char="§"/>
            </a:pPr>
            <a:r>
              <a:rPr lang="en-US" altLang="en-US" sz="2000" dirty="0">
                <a:solidFill>
                  <a:srgbClr val="000000"/>
                </a:solidFill>
              </a:rPr>
              <a:t>No increase in NHI direct grant (GP Contracting)</a:t>
            </a:r>
            <a:endParaRPr lang="en-US" altLang="en-US" sz="2400" dirty="0">
              <a:solidFill>
                <a:srgbClr val="000000"/>
              </a:solidFill>
            </a:endParaRPr>
          </a:p>
        </p:txBody>
      </p:sp>
    </p:spTree>
    <p:extLst>
      <p:ext uri="{BB962C8B-B14F-4D97-AF65-F5344CB8AC3E}">
        <p14:creationId xmlns:p14="http://schemas.microsoft.com/office/powerpoint/2010/main" val="25113974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bwMode="auto">
          <a:xfrm>
            <a:off x="3779838" y="6137275"/>
            <a:ext cx="4752975" cy="720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fld id="{5C8AB044-9961-4C9E-A14C-0F6872B67E93}" type="slidenum">
              <a:rPr lang="en-ZA" altLang="en-US" sz="1200" smtClean="0">
                <a:latin typeface="Arial" panose="020B0604020202020204" pitchFamily="34" charset="0"/>
                <a:cs typeface="Arial" panose="020B0604020202020204" pitchFamily="34" charset="0"/>
              </a:rPr>
              <a:pPr algn="r" eaLnBrk="1" hangingPunct="1"/>
              <a:t>61</a:t>
            </a:fld>
            <a:r>
              <a:rPr lang="en-ZA" altLang="en-US" sz="1200">
                <a:latin typeface="Arial" panose="020B0604020202020204" pitchFamily="34" charset="0"/>
                <a:cs typeface="Arial" panose="020B0604020202020204" pitchFamily="34" charset="0"/>
              </a:rPr>
              <a:t> </a:t>
            </a:r>
          </a:p>
        </p:txBody>
      </p:sp>
      <p:sp>
        <p:nvSpPr>
          <p:cNvPr id="27651" name="Rectangle 2"/>
          <p:cNvSpPr txBox="1">
            <a:spLocks noChangeArrowheads="1"/>
          </p:cNvSpPr>
          <p:nvPr/>
        </p:nvSpPr>
        <p:spPr bwMode="auto">
          <a:xfrm>
            <a:off x="395288" y="-71438"/>
            <a:ext cx="6480175" cy="99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dirty="0">
                <a:solidFill>
                  <a:srgbClr val="FFFFFF"/>
                </a:solidFill>
              </a:rPr>
              <a:t>DIRECT GRANTS SUMMARY (03)</a:t>
            </a:r>
          </a:p>
        </p:txBody>
      </p:sp>
      <p:sp>
        <p:nvSpPr>
          <p:cNvPr id="6" name="TextBox 1"/>
          <p:cNvSpPr txBox="1">
            <a:spLocks noChangeArrowheads="1"/>
          </p:cNvSpPr>
          <p:nvPr/>
        </p:nvSpPr>
        <p:spPr bwMode="auto">
          <a:xfrm>
            <a:off x="0" y="952500"/>
            <a:ext cx="914400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914400" lvl="1" indent="-457200" algn="just" eaLnBrk="1" fontAlgn="auto" hangingPunct="1">
              <a:spcBef>
                <a:spcPts val="0"/>
              </a:spcBef>
              <a:spcAft>
                <a:spcPts val="0"/>
              </a:spcAft>
              <a:buFont typeface="+mj-lt"/>
              <a:buAutoNum type="arabicPeriod"/>
              <a:defRPr/>
            </a:pPr>
            <a:endParaRPr lang="en-US" altLang="en-US" sz="2000" dirty="0">
              <a:solidFill>
                <a:prstClr val="black"/>
              </a:solidFill>
            </a:endParaRPr>
          </a:p>
          <a:p>
            <a:pPr marL="457200" indent="-457200" algn="just" eaLnBrk="1" fontAlgn="auto" hangingPunct="1">
              <a:spcBef>
                <a:spcPts val="0"/>
              </a:spcBef>
              <a:spcAft>
                <a:spcPts val="0"/>
              </a:spcAft>
              <a:buFont typeface="Wingdings" panose="05000000000000000000" pitchFamily="2" charset="2"/>
              <a:buChar char="§"/>
              <a:defRPr/>
            </a:pPr>
            <a:r>
              <a:rPr lang="en-US" altLang="en-US" sz="2000" dirty="0">
                <a:solidFill>
                  <a:prstClr val="black"/>
                </a:solidFill>
              </a:rPr>
              <a:t>National Tertiary Services grant -  there is a 4% increase which is within the inflation rate. The grant has been reprioritized to include the Developmental Portion. The purpose is to develop new services or expand tertiary services in developmental provinces (EC, LP, MP, NC &amp; NW)</a:t>
            </a:r>
          </a:p>
          <a:p>
            <a:pPr marL="457200" indent="-457200" algn="just" eaLnBrk="1" fontAlgn="auto" hangingPunct="1">
              <a:spcBef>
                <a:spcPts val="0"/>
              </a:spcBef>
              <a:spcAft>
                <a:spcPts val="0"/>
              </a:spcAft>
              <a:buFont typeface="Wingdings" panose="05000000000000000000" pitchFamily="2" charset="2"/>
              <a:buChar char="§"/>
              <a:defRPr/>
            </a:pPr>
            <a:endParaRPr lang="en-US" altLang="en-US" sz="2000" dirty="0">
              <a:solidFill>
                <a:prstClr val="black"/>
              </a:solidFill>
            </a:endParaRPr>
          </a:p>
          <a:p>
            <a:pPr marL="457200" indent="-457200" algn="just" eaLnBrk="1" fontAlgn="auto" hangingPunct="1">
              <a:spcBef>
                <a:spcPts val="0"/>
              </a:spcBef>
              <a:spcAft>
                <a:spcPts val="0"/>
              </a:spcAft>
              <a:buFont typeface="Wingdings" panose="05000000000000000000" pitchFamily="2" charset="2"/>
              <a:buChar char="§"/>
              <a:defRPr/>
            </a:pPr>
            <a:r>
              <a:rPr lang="en-US" altLang="en-US" sz="2000" dirty="0">
                <a:solidFill>
                  <a:prstClr val="black"/>
                </a:solidFill>
              </a:rPr>
              <a:t>The Training component of the HR grant also included a developmental portion to support the tertiary service by developing more specialists in Developmental provinces. An overall increase of 8% or R308 million in HR grant which is above inflation is due to reprioritization for Statutory posts.</a:t>
            </a:r>
          </a:p>
          <a:p>
            <a:pPr marL="457200" indent="-457200" algn="just" eaLnBrk="1" fontAlgn="auto" hangingPunct="1">
              <a:spcBef>
                <a:spcPts val="0"/>
              </a:spcBef>
              <a:spcAft>
                <a:spcPts val="0"/>
              </a:spcAft>
              <a:buFont typeface="Wingdings" panose="05000000000000000000" pitchFamily="2" charset="2"/>
              <a:buChar char="§"/>
              <a:defRPr/>
            </a:pPr>
            <a:endParaRPr lang="en-US" altLang="en-US" sz="2000" dirty="0">
              <a:solidFill>
                <a:prstClr val="black"/>
              </a:solidFill>
            </a:endParaRPr>
          </a:p>
          <a:p>
            <a:pPr marL="457200" indent="-457200" algn="just" eaLnBrk="1" fontAlgn="auto" hangingPunct="1">
              <a:spcBef>
                <a:spcPts val="0"/>
              </a:spcBef>
              <a:spcAft>
                <a:spcPts val="0"/>
              </a:spcAft>
              <a:buFont typeface="Wingdings" panose="05000000000000000000" pitchFamily="2" charset="2"/>
              <a:buChar char="§"/>
              <a:defRPr/>
            </a:pPr>
            <a:r>
              <a:rPr lang="en-US" altLang="en-US" sz="2000">
                <a:solidFill>
                  <a:prstClr val="black"/>
                </a:solidFill>
              </a:rPr>
              <a:t>The developmental allocation is the unallocated amount under National Tertiary Services Grant and Training Component of the HR grant. </a:t>
            </a:r>
            <a:endParaRPr lang="en-US" altLang="en-US" sz="2400">
              <a:solidFill>
                <a:prstClr val="black"/>
              </a:solidFill>
            </a:endParaRPr>
          </a:p>
          <a:p>
            <a:pPr eaLnBrk="1" fontAlgn="auto" hangingPunct="1">
              <a:spcBef>
                <a:spcPts val="0"/>
              </a:spcBef>
              <a:spcAft>
                <a:spcPts val="0"/>
              </a:spcAft>
              <a:buFont typeface="Wingdings" panose="05000000000000000000" pitchFamily="2" charset="2"/>
              <a:buChar char="§"/>
              <a:defRPr/>
            </a:pPr>
            <a:endParaRPr lang="en-US" altLang="en-US" sz="2400" dirty="0">
              <a:solidFill>
                <a:prstClr val="black"/>
              </a:solidFill>
            </a:endParaRPr>
          </a:p>
          <a:p>
            <a:pPr eaLnBrk="1" fontAlgn="auto" hangingPunct="1">
              <a:spcBef>
                <a:spcPts val="0"/>
              </a:spcBef>
              <a:spcAft>
                <a:spcPts val="0"/>
              </a:spcAft>
              <a:defRPr/>
            </a:pPr>
            <a:endParaRPr lang="en-US" altLang="en-US" sz="2400" dirty="0">
              <a:solidFill>
                <a:prstClr val="black"/>
              </a:solidFill>
            </a:endParaRPr>
          </a:p>
          <a:p>
            <a:pPr eaLnBrk="1" fontAlgn="auto" hangingPunct="1">
              <a:spcBef>
                <a:spcPts val="0"/>
              </a:spcBef>
              <a:spcAft>
                <a:spcPts val="0"/>
              </a:spcAft>
              <a:defRPr/>
            </a:pPr>
            <a:endParaRPr lang="en-US" altLang="en-US" sz="900" dirty="0">
              <a:solidFill>
                <a:prstClr val="black"/>
              </a:solidFill>
            </a:endParaRPr>
          </a:p>
          <a:p>
            <a:pPr eaLnBrk="1" fontAlgn="auto" hangingPunct="1">
              <a:spcBef>
                <a:spcPts val="0"/>
              </a:spcBef>
              <a:spcAft>
                <a:spcPts val="0"/>
              </a:spcAft>
              <a:defRPr/>
            </a:pPr>
            <a:endParaRPr lang="en-US" altLang="en-US" sz="900" dirty="0">
              <a:solidFill>
                <a:prstClr val="black"/>
              </a:solidFill>
            </a:endParaRPr>
          </a:p>
          <a:p>
            <a:pPr lvl="1" eaLnBrk="1" fontAlgn="auto" hangingPunct="1">
              <a:spcBef>
                <a:spcPts val="0"/>
              </a:spcBef>
              <a:spcAft>
                <a:spcPts val="0"/>
              </a:spcAft>
              <a:defRPr/>
            </a:pPr>
            <a:endParaRPr lang="en-US" altLang="en-US" sz="2300" dirty="0">
              <a:solidFill>
                <a:prstClr val="black"/>
              </a:solidFill>
            </a:endParaRPr>
          </a:p>
          <a:p>
            <a:pPr lvl="1" eaLnBrk="1" fontAlgn="auto" hangingPunct="1">
              <a:spcBef>
                <a:spcPts val="0"/>
              </a:spcBef>
              <a:spcAft>
                <a:spcPts val="0"/>
              </a:spcAft>
              <a:defRPr/>
            </a:pPr>
            <a:r>
              <a:rPr lang="en-US" altLang="en-US" sz="2400" dirty="0">
                <a:solidFill>
                  <a:prstClr val="black"/>
                </a:solidFill>
              </a:rPr>
              <a:t>	</a:t>
            </a:r>
          </a:p>
        </p:txBody>
      </p:sp>
    </p:spTree>
    <p:extLst>
      <p:ext uri="{BB962C8B-B14F-4D97-AF65-F5344CB8AC3E}">
        <p14:creationId xmlns:p14="http://schemas.microsoft.com/office/powerpoint/2010/main" val="22347692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bwMode="auto">
          <a:xfrm>
            <a:off x="3779838" y="6137275"/>
            <a:ext cx="4752975" cy="720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fld id="{B5F13FCD-E859-452D-BDED-3DE8A4FE1830}" type="slidenum">
              <a:rPr lang="en-ZA" altLang="en-US" sz="1200" smtClean="0">
                <a:latin typeface="Arial" panose="020B0604020202020204" pitchFamily="34" charset="0"/>
                <a:cs typeface="Arial" panose="020B0604020202020204" pitchFamily="34" charset="0"/>
              </a:rPr>
              <a:pPr algn="r" eaLnBrk="1" hangingPunct="1"/>
              <a:t>62</a:t>
            </a:fld>
            <a:r>
              <a:rPr lang="en-ZA" altLang="en-US" sz="1200">
                <a:latin typeface="Arial" panose="020B0604020202020204" pitchFamily="34" charset="0"/>
                <a:cs typeface="Arial" panose="020B0604020202020204" pitchFamily="34" charset="0"/>
              </a:rPr>
              <a:t> </a:t>
            </a:r>
          </a:p>
        </p:txBody>
      </p:sp>
      <p:sp>
        <p:nvSpPr>
          <p:cNvPr id="28675" name="Rectangle 2"/>
          <p:cNvSpPr txBox="1">
            <a:spLocks noChangeArrowheads="1"/>
          </p:cNvSpPr>
          <p:nvPr/>
        </p:nvSpPr>
        <p:spPr bwMode="auto">
          <a:xfrm>
            <a:off x="395288" y="-71438"/>
            <a:ext cx="6480175" cy="99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dirty="0">
                <a:solidFill>
                  <a:srgbClr val="FFFFFF"/>
                </a:solidFill>
              </a:rPr>
              <a:t>DIRECT GRANTS SUMMARY (04)</a:t>
            </a:r>
          </a:p>
        </p:txBody>
      </p:sp>
      <p:sp>
        <p:nvSpPr>
          <p:cNvPr id="6" name="TextBox 1"/>
          <p:cNvSpPr txBox="1">
            <a:spLocks noChangeArrowheads="1"/>
          </p:cNvSpPr>
          <p:nvPr/>
        </p:nvSpPr>
        <p:spPr bwMode="auto">
          <a:xfrm>
            <a:off x="0" y="952500"/>
            <a:ext cx="9144000"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914400" lvl="1" indent="-457200" algn="just" eaLnBrk="1" fontAlgn="auto" hangingPunct="1">
              <a:spcBef>
                <a:spcPts val="0"/>
              </a:spcBef>
              <a:spcAft>
                <a:spcPts val="0"/>
              </a:spcAft>
              <a:buFont typeface="+mj-lt"/>
              <a:buAutoNum type="arabicPeriod"/>
              <a:defRPr/>
            </a:pPr>
            <a:endParaRPr lang="en-US" altLang="en-US" sz="2000" dirty="0">
              <a:solidFill>
                <a:prstClr val="black"/>
              </a:solidFill>
            </a:endParaRPr>
          </a:p>
          <a:p>
            <a:pPr marL="457200" indent="-457200" algn="just" eaLnBrk="1" fontAlgn="auto" hangingPunct="1">
              <a:spcBef>
                <a:spcPts val="0"/>
              </a:spcBef>
              <a:spcAft>
                <a:spcPts val="0"/>
              </a:spcAft>
              <a:buFont typeface="Wingdings" panose="05000000000000000000" pitchFamily="2" charset="2"/>
              <a:buChar char="§"/>
              <a:defRPr/>
            </a:pPr>
            <a:r>
              <a:rPr lang="en-US" altLang="en-US" sz="2000" dirty="0">
                <a:solidFill>
                  <a:prstClr val="black"/>
                </a:solidFill>
              </a:rPr>
              <a:t>Health Facility </a:t>
            </a:r>
            <a:r>
              <a:rPr lang="en-US" altLang="en-US" sz="2000" dirty="0" err="1">
                <a:solidFill>
                  <a:prstClr val="black"/>
                </a:solidFill>
              </a:rPr>
              <a:t>Revitalisation</a:t>
            </a:r>
            <a:r>
              <a:rPr lang="en-US" altLang="en-US" sz="2000" dirty="0">
                <a:solidFill>
                  <a:prstClr val="black"/>
                </a:solidFill>
              </a:rPr>
              <a:t> grant increase of 1% or R59,9 million however in real terms there is a 2% reduction. There was a shifting of R200m from indirect to direct infrastructure for LP. </a:t>
            </a:r>
          </a:p>
          <a:p>
            <a:pPr marL="457200" indent="-457200" algn="just" eaLnBrk="1" fontAlgn="auto" hangingPunct="1">
              <a:spcBef>
                <a:spcPts val="0"/>
              </a:spcBef>
              <a:spcAft>
                <a:spcPts val="0"/>
              </a:spcAft>
              <a:buFont typeface="Wingdings" panose="05000000000000000000" pitchFamily="2" charset="2"/>
              <a:buChar char="§"/>
              <a:defRPr/>
            </a:pPr>
            <a:endParaRPr lang="en-US" altLang="en-US" sz="2000" dirty="0">
              <a:solidFill>
                <a:prstClr val="black"/>
              </a:solidFill>
            </a:endParaRPr>
          </a:p>
          <a:p>
            <a:pPr marL="457200" indent="-457200" algn="just" eaLnBrk="1" fontAlgn="auto" hangingPunct="1">
              <a:spcBef>
                <a:spcPts val="0"/>
              </a:spcBef>
              <a:spcAft>
                <a:spcPts val="0"/>
              </a:spcAft>
              <a:buFont typeface="Wingdings" panose="05000000000000000000" pitchFamily="2" charset="2"/>
              <a:buChar char="§"/>
              <a:defRPr/>
            </a:pPr>
            <a:r>
              <a:rPr lang="en-US" altLang="en-US" sz="2000" dirty="0">
                <a:solidFill>
                  <a:prstClr val="black"/>
                </a:solidFill>
              </a:rPr>
              <a:t>The unallocated amount under HFRG is for incentive allocation which is allocated based on the performance of each province.</a:t>
            </a:r>
            <a:endParaRPr lang="en-US" altLang="en-US" sz="2400" dirty="0">
              <a:solidFill>
                <a:prstClr val="black"/>
              </a:solidFill>
            </a:endParaRPr>
          </a:p>
          <a:p>
            <a:pPr eaLnBrk="1" fontAlgn="auto" hangingPunct="1">
              <a:spcBef>
                <a:spcPts val="0"/>
              </a:spcBef>
              <a:spcAft>
                <a:spcPts val="0"/>
              </a:spcAft>
              <a:buFont typeface="Wingdings" panose="05000000000000000000" pitchFamily="2" charset="2"/>
              <a:buChar char="§"/>
              <a:defRPr/>
            </a:pPr>
            <a:endParaRPr lang="en-US" altLang="en-US" sz="2400" dirty="0">
              <a:solidFill>
                <a:prstClr val="black"/>
              </a:solidFill>
            </a:endParaRPr>
          </a:p>
          <a:p>
            <a:pPr eaLnBrk="1" fontAlgn="auto" hangingPunct="1">
              <a:spcBef>
                <a:spcPts val="0"/>
              </a:spcBef>
              <a:spcAft>
                <a:spcPts val="0"/>
              </a:spcAft>
              <a:defRPr/>
            </a:pPr>
            <a:endParaRPr lang="en-US" altLang="en-US" sz="2400" dirty="0">
              <a:solidFill>
                <a:prstClr val="black"/>
              </a:solidFill>
            </a:endParaRPr>
          </a:p>
          <a:p>
            <a:pPr eaLnBrk="1" fontAlgn="auto" hangingPunct="1">
              <a:spcBef>
                <a:spcPts val="0"/>
              </a:spcBef>
              <a:spcAft>
                <a:spcPts val="0"/>
              </a:spcAft>
              <a:defRPr/>
            </a:pPr>
            <a:endParaRPr lang="en-US" altLang="en-US" sz="900" dirty="0">
              <a:solidFill>
                <a:prstClr val="black"/>
              </a:solidFill>
            </a:endParaRPr>
          </a:p>
          <a:p>
            <a:pPr eaLnBrk="1" fontAlgn="auto" hangingPunct="1">
              <a:spcBef>
                <a:spcPts val="0"/>
              </a:spcBef>
              <a:spcAft>
                <a:spcPts val="0"/>
              </a:spcAft>
              <a:defRPr/>
            </a:pPr>
            <a:endParaRPr lang="en-US" altLang="en-US" sz="900" dirty="0">
              <a:solidFill>
                <a:prstClr val="black"/>
              </a:solidFill>
            </a:endParaRPr>
          </a:p>
          <a:p>
            <a:pPr lvl="1" eaLnBrk="1" fontAlgn="auto" hangingPunct="1">
              <a:spcBef>
                <a:spcPts val="0"/>
              </a:spcBef>
              <a:spcAft>
                <a:spcPts val="0"/>
              </a:spcAft>
              <a:defRPr/>
            </a:pPr>
            <a:endParaRPr lang="en-US" altLang="en-US" sz="2300" dirty="0">
              <a:solidFill>
                <a:prstClr val="black"/>
              </a:solidFill>
            </a:endParaRPr>
          </a:p>
          <a:p>
            <a:pPr lvl="1" eaLnBrk="1" fontAlgn="auto" hangingPunct="1">
              <a:spcBef>
                <a:spcPts val="0"/>
              </a:spcBef>
              <a:spcAft>
                <a:spcPts val="0"/>
              </a:spcAft>
              <a:defRPr/>
            </a:pPr>
            <a:r>
              <a:rPr lang="en-US" altLang="en-US" sz="2400" dirty="0">
                <a:solidFill>
                  <a:prstClr val="black"/>
                </a:solidFill>
              </a:rPr>
              <a:t>	</a:t>
            </a:r>
          </a:p>
        </p:txBody>
      </p:sp>
    </p:spTree>
    <p:extLst>
      <p:ext uri="{BB962C8B-B14F-4D97-AF65-F5344CB8AC3E}">
        <p14:creationId xmlns:p14="http://schemas.microsoft.com/office/powerpoint/2010/main" val="927095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solidFill>
                <a:srgbClr val="000000"/>
              </a:solidFill>
            </a:endParaRPr>
          </a:p>
        </p:txBody>
      </p:sp>
      <p:sp>
        <p:nvSpPr>
          <p:cNvPr id="29699" name="Rectangle 2"/>
          <p:cNvSpPr txBox="1">
            <a:spLocks noChangeArrowheads="1"/>
          </p:cNvSpPr>
          <p:nvPr/>
        </p:nvSpPr>
        <p:spPr bwMode="auto">
          <a:xfrm>
            <a:off x="-193675" y="112713"/>
            <a:ext cx="638810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rgbClr val="FFFFFF"/>
                </a:solidFill>
              </a:rPr>
              <a:t> NATIONAL TERTIARY SERVICES</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solidFill>
                <a:prstClr val="white"/>
              </a:solidFill>
            </a:endParaRPr>
          </a:p>
        </p:txBody>
      </p:sp>
      <p:pic>
        <p:nvPicPr>
          <p:cNvPr id="2970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39" y="1052736"/>
            <a:ext cx="9129761"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6"/>
          <p:cNvSpPr txBox="1">
            <a:spLocks/>
          </p:cNvSpPr>
          <p:nvPr/>
        </p:nvSpPr>
        <p:spPr>
          <a:xfrm>
            <a:off x="8305800" y="6324600"/>
            <a:ext cx="609600"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dirty="0"/>
              <a:t>71</a:t>
            </a:r>
          </a:p>
        </p:txBody>
      </p:sp>
    </p:spTree>
    <p:extLst>
      <p:ext uri="{BB962C8B-B14F-4D97-AF65-F5344CB8AC3E}">
        <p14:creationId xmlns:p14="http://schemas.microsoft.com/office/powerpoint/2010/main" val="31831436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solidFill>
                <a:srgbClr val="000000"/>
              </a:solidFill>
            </a:endParaRPr>
          </a:p>
        </p:txBody>
      </p:sp>
      <p:sp>
        <p:nvSpPr>
          <p:cNvPr id="31747" name="Rectangle 2"/>
          <p:cNvSpPr txBox="1">
            <a:spLocks noChangeArrowheads="1"/>
          </p:cNvSpPr>
          <p:nvPr/>
        </p:nvSpPr>
        <p:spPr bwMode="auto">
          <a:xfrm>
            <a:off x="-193675" y="112713"/>
            <a:ext cx="638810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rgbClr val="FFFFFF"/>
                </a:solidFill>
              </a:rPr>
              <a:t> HIV, TB, COS, MALARIA &amp; HPV</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solidFill>
                <a:prstClr val="white"/>
              </a:solidFill>
            </a:endParaRPr>
          </a:p>
        </p:txBody>
      </p:sp>
      <p:pic>
        <p:nvPicPr>
          <p:cNvPr id="3174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52736"/>
            <a:ext cx="9143999"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6"/>
          <p:cNvSpPr txBox="1">
            <a:spLocks/>
          </p:cNvSpPr>
          <p:nvPr/>
        </p:nvSpPr>
        <p:spPr>
          <a:xfrm>
            <a:off x="8305800" y="6324600"/>
            <a:ext cx="609600"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dirty="0"/>
              <a:t>72</a:t>
            </a:r>
          </a:p>
        </p:txBody>
      </p:sp>
    </p:spTree>
    <p:extLst>
      <p:ext uri="{BB962C8B-B14F-4D97-AF65-F5344CB8AC3E}">
        <p14:creationId xmlns:p14="http://schemas.microsoft.com/office/powerpoint/2010/main" val="18101656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solidFill>
                <a:srgbClr val="000000"/>
              </a:solidFill>
            </a:endParaRPr>
          </a:p>
        </p:txBody>
      </p:sp>
      <p:sp>
        <p:nvSpPr>
          <p:cNvPr id="33795" name="Rectangle 2"/>
          <p:cNvSpPr txBox="1">
            <a:spLocks noChangeArrowheads="1"/>
          </p:cNvSpPr>
          <p:nvPr/>
        </p:nvSpPr>
        <p:spPr bwMode="auto">
          <a:xfrm>
            <a:off x="-193675" y="112713"/>
            <a:ext cx="638810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rgbClr val="FFFFFF"/>
                </a:solidFill>
              </a:rPr>
              <a:t>HIV/AIDS COMPONENT</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solidFill>
                <a:prstClr val="white"/>
              </a:solidFill>
            </a:endParaRPr>
          </a:p>
        </p:txBody>
      </p:sp>
      <p:pic>
        <p:nvPicPr>
          <p:cNvPr id="3379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78" y="1052736"/>
            <a:ext cx="91440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6"/>
          <p:cNvSpPr txBox="1">
            <a:spLocks/>
          </p:cNvSpPr>
          <p:nvPr/>
        </p:nvSpPr>
        <p:spPr>
          <a:xfrm>
            <a:off x="8305800" y="6324600"/>
            <a:ext cx="609600"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dirty="0"/>
              <a:t>73</a:t>
            </a:r>
          </a:p>
        </p:txBody>
      </p:sp>
    </p:spTree>
    <p:extLst>
      <p:ext uri="{BB962C8B-B14F-4D97-AF65-F5344CB8AC3E}">
        <p14:creationId xmlns:p14="http://schemas.microsoft.com/office/powerpoint/2010/main" val="14639240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solidFill>
                <a:srgbClr val="000000"/>
              </a:solidFill>
            </a:endParaRPr>
          </a:p>
        </p:txBody>
      </p:sp>
      <p:sp>
        <p:nvSpPr>
          <p:cNvPr id="35843" name="Rectangle 2"/>
          <p:cNvSpPr txBox="1">
            <a:spLocks noChangeArrowheads="1"/>
          </p:cNvSpPr>
          <p:nvPr/>
        </p:nvSpPr>
        <p:spPr bwMode="auto">
          <a:xfrm>
            <a:off x="-193675" y="112713"/>
            <a:ext cx="638810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rgbClr val="FFFFFF"/>
                </a:solidFill>
              </a:rPr>
              <a:t>TB COMPONENT</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solidFill>
                <a:prstClr val="white"/>
              </a:solidFill>
            </a:endParaRPr>
          </a:p>
        </p:txBody>
      </p:sp>
      <p:pic>
        <p:nvPicPr>
          <p:cNvPr id="3584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52736"/>
            <a:ext cx="9143999"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6"/>
          <p:cNvSpPr txBox="1">
            <a:spLocks/>
          </p:cNvSpPr>
          <p:nvPr/>
        </p:nvSpPr>
        <p:spPr>
          <a:xfrm>
            <a:off x="8305800" y="6324600"/>
            <a:ext cx="609600"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dirty="0"/>
              <a:t>74</a:t>
            </a:r>
          </a:p>
        </p:txBody>
      </p:sp>
    </p:spTree>
    <p:extLst>
      <p:ext uri="{BB962C8B-B14F-4D97-AF65-F5344CB8AC3E}">
        <p14:creationId xmlns:p14="http://schemas.microsoft.com/office/powerpoint/2010/main" val="41019186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solidFill>
                <a:srgbClr val="000000"/>
              </a:solidFill>
            </a:endParaRPr>
          </a:p>
        </p:txBody>
      </p:sp>
      <p:sp>
        <p:nvSpPr>
          <p:cNvPr id="37891" name="Rectangle 2"/>
          <p:cNvSpPr txBox="1">
            <a:spLocks noChangeArrowheads="1"/>
          </p:cNvSpPr>
          <p:nvPr/>
        </p:nvSpPr>
        <p:spPr bwMode="auto">
          <a:xfrm>
            <a:off x="-193675" y="112713"/>
            <a:ext cx="638810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rgbClr val="FFFFFF"/>
                </a:solidFill>
              </a:rPr>
              <a:t>COS COMPONENT</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solidFill>
                <a:prstClr val="white"/>
              </a:solidFill>
            </a:endParaRPr>
          </a:p>
        </p:txBody>
      </p:sp>
      <p:pic>
        <p:nvPicPr>
          <p:cNvPr id="3789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52736"/>
            <a:ext cx="91440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6"/>
          <p:cNvSpPr txBox="1">
            <a:spLocks/>
          </p:cNvSpPr>
          <p:nvPr/>
        </p:nvSpPr>
        <p:spPr>
          <a:xfrm>
            <a:off x="8305800" y="6324600"/>
            <a:ext cx="609600"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dirty="0"/>
              <a:t>75</a:t>
            </a:r>
          </a:p>
        </p:txBody>
      </p:sp>
    </p:spTree>
    <p:extLst>
      <p:ext uri="{BB962C8B-B14F-4D97-AF65-F5344CB8AC3E}">
        <p14:creationId xmlns:p14="http://schemas.microsoft.com/office/powerpoint/2010/main" val="22802061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solidFill>
                <a:srgbClr val="000000"/>
              </a:solidFill>
            </a:endParaRPr>
          </a:p>
        </p:txBody>
      </p:sp>
      <p:sp>
        <p:nvSpPr>
          <p:cNvPr id="39939" name="Rectangle 2"/>
          <p:cNvSpPr txBox="1">
            <a:spLocks noChangeArrowheads="1"/>
          </p:cNvSpPr>
          <p:nvPr/>
        </p:nvSpPr>
        <p:spPr bwMode="auto">
          <a:xfrm>
            <a:off x="-193675" y="112713"/>
            <a:ext cx="638810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rgbClr val="FFFFFF"/>
                </a:solidFill>
              </a:rPr>
              <a:t>MALARIA COMPONENT</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solidFill>
                <a:prstClr val="white"/>
              </a:solidFill>
            </a:endParaRPr>
          </a:p>
        </p:txBody>
      </p:sp>
      <p:pic>
        <p:nvPicPr>
          <p:cNvPr id="399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98" y="1050131"/>
            <a:ext cx="913840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6"/>
          <p:cNvSpPr txBox="1">
            <a:spLocks/>
          </p:cNvSpPr>
          <p:nvPr/>
        </p:nvSpPr>
        <p:spPr>
          <a:xfrm>
            <a:off x="8305800" y="6324600"/>
            <a:ext cx="609600"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dirty="0"/>
              <a:t>76</a:t>
            </a:r>
          </a:p>
        </p:txBody>
      </p:sp>
    </p:spTree>
    <p:extLst>
      <p:ext uri="{BB962C8B-B14F-4D97-AF65-F5344CB8AC3E}">
        <p14:creationId xmlns:p14="http://schemas.microsoft.com/office/powerpoint/2010/main" val="4426591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solidFill>
                <a:srgbClr val="000000"/>
              </a:solidFill>
            </a:endParaRPr>
          </a:p>
        </p:txBody>
      </p:sp>
      <p:sp>
        <p:nvSpPr>
          <p:cNvPr id="41987" name="Rectangle 2"/>
          <p:cNvSpPr txBox="1">
            <a:spLocks noChangeArrowheads="1"/>
          </p:cNvSpPr>
          <p:nvPr/>
        </p:nvSpPr>
        <p:spPr bwMode="auto">
          <a:xfrm>
            <a:off x="-193675" y="112713"/>
            <a:ext cx="638810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rgbClr val="FFFFFF"/>
                </a:solidFill>
              </a:rPr>
              <a:t>HPV COMPONENT</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solidFill>
                <a:prstClr val="white"/>
              </a:solidFill>
            </a:endParaRPr>
          </a:p>
        </p:txBody>
      </p:sp>
      <p:pic>
        <p:nvPicPr>
          <p:cNvPr id="4198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52736"/>
            <a:ext cx="914400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6"/>
          <p:cNvSpPr txBox="1">
            <a:spLocks/>
          </p:cNvSpPr>
          <p:nvPr/>
        </p:nvSpPr>
        <p:spPr>
          <a:xfrm>
            <a:off x="8305800" y="6324600"/>
            <a:ext cx="609600"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dirty="0"/>
              <a:t>77</a:t>
            </a:r>
          </a:p>
        </p:txBody>
      </p:sp>
    </p:spTree>
    <p:extLst>
      <p:ext uri="{BB962C8B-B14F-4D97-AF65-F5344CB8AC3E}">
        <p14:creationId xmlns:p14="http://schemas.microsoft.com/office/powerpoint/2010/main" val="3284423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3F8DE6-D30F-431F-9424-4AFA24DCA208}"/>
              </a:ext>
            </a:extLst>
          </p:cNvPr>
          <p:cNvSpPr>
            <a:spLocks noGrp="1"/>
          </p:cNvSpPr>
          <p:nvPr>
            <p:ph type="title"/>
          </p:nvPr>
        </p:nvSpPr>
        <p:spPr>
          <a:xfrm>
            <a:off x="683568" y="2348880"/>
            <a:ext cx="3732088" cy="2007294"/>
          </a:xfrm>
        </p:spPr>
        <p:txBody>
          <a:bodyPr/>
          <a:lstStyle/>
          <a:p>
            <a:pPr algn="ctr"/>
            <a:r>
              <a:rPr lang="en-ZA" dirty="0"/>
              <a:t>National DoH Strategic Plan 2020/21-2024/25</a:t>
            </a:r>
          </a:p>
        </p:txBody>
      </p:sp>
      <p:pic>
        <p:nvPicPr>
          <p:cNvPr id="6" name="Picture 5">
            <a:extLst>
              <a:ext uri="{FF2B5EF4-FFF2-40B4-BE49-F238E27FC236}">
                <a16:creationId xmlns:a16="http://schemas.microsoft.com/office/drawing/2014/main" id="{08A5D354-DD10-440C-A39E-FBC5110B3559}"/>
              </a:ext>
            </a:extLst>
          </p:cNvPr>
          <p:cNvPicPr>
            <a:picLocks noChangeAspect="1"/>
          </p:cNvPicPr>
          <p:nvPr/>
        </p:nvPicPr>
        <p:blipFill>
          <a:blip r:embed="rId2"/>
          <a:stretch>
            <a:fillRect/>
          </a:stretch>
        </p:blipFill>
        <p:spPr>
          <a:xfrm>
            <a:off x="4932040" y="1073944"/>
            <a:ext cx="3367580" cy="4710112"/>
          </a:xfrm>
          <a:prstGeom prst="rect">
            <a:avLst/>
          </a:prstGeom>
        </p:spPr>
      </p:pic>
    </p:spTree>
    <p:extLst>
      <p:ext uri="{BB962C8B-B14F-4D97-AF65-F5344CB8AC3E}">
        <p14:creationId xmlns:p14="http://schemas.microsoft.com/office/powerpoint/2010/main" val="27054151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solidFill>
                <a:srgbClr val="000000"/>
              </a:solidFill>
            </a:endParaRPr>
          </a:p>
        </p:txBody>
      </p:sp>
      <p:sp>
        <p:nvSpPr>
          <p:cNvPr id="44035" name="Rectangle 2"/>
          <p:cNvSpPr txBox="1">
            <a:spLocks noChangeArrowheads="1"/>
          </p:cNvSpPr>
          <p:nvPr/>
        </p:nvSpPr>
        <p:spPr bwMode="auto">
          <a:xfrm>
            <a:off x="-193675" y="112713"/>
            <a:ext cx="638810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rgbClr val="FFFFFF"/>
                </a:solidFill>
              </a:rPr>
              <a:t>HEALTH FACILITY REVITALISATION</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solidFill>
                <a:prstClr val="white"/>
              </a:solidFill>
            </a:endParaRPr>
          </a:p>
        </p:txBody>
      </p:sp>
      <p:pic>
        <p:nvPicPr>
          <p:cNvPr id="4403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52736"/>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6"/>
          <p:cNvSpPr txBox="1">
            <a:spLocks/>
          </p:cNvSpPr>
          <p:nvPr/>
        </p:nvSpPr>
        <p:spPr>
          <a:xfrm>
            <a:off x="8305800" y="6324600"/>
            <a:ext cx="609600"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dirty="0"/>
              <a:t>78</a:t>
            </a:r>
          </a:p>
        </p:txBody>
      </p:sp>
    </p:spTree>
    <p:extLst>
      <p:ext uri="{BB962C8B-B14F-4D97-AF65-F5344CB8AC3E}">
        <p14:creationId xmlns:p14="http://schemas.microsoft.com/office/powerpoint/2010/main" val="27123639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solidFill>
                <a:srgbClr val="000000"/>
              </a:solidFill>
            </a:endParaRPr>
          </a:p>
        </p:txBody>
      </p:sp>
      <p:sp>
        <p:nvSpPr>
          <p:cNvPr id="46083" name="Rectangle 2"/>
          <p:cNvSpPr txBox="1">
            <a:spLocks noChangeArrowheads="1"/>
          </p:cNvSpPr>
          <p:nvPr/>
        </p:nvSpPr>
        <p:spPr bwMode="auto">
          <a:xfrm>
            <a:off x="-193675" y="112713"/>
            <a:ext cx="638810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rgbClr val="FFFFFF"/>
                </a:solidFill>
              </a:rPr>
              <a:t>STATUTORY HR &amp; TRAINING</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solidFill>
                <a:prstClr val="white"/>
              </a:solidFill>
            </a:endParaRPr>
          </a:p>
        </p:txBody>
      </p:sp>
      <p:pic>
        <p:nvPicPr>
          <p:cNvPr id="4608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52736"/>
            <a:ext cx="91440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6"/>
          <p:cNvSpPr txBox="1">
            <a:spLocks/>
          </p:cNvSpPr>
          <p:nvPr/>
        </p:nvSpPr>
        <p:spPr>
          <a:xfrm>
            <a:off x="8305800" y="6324600"/>
            <a:ext cx="609600"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dirty="0"/>
              <a:t>79</a:t>
            </a:r>
          </a:p>
        </p:txBody>
      </p:sp>
    </p:spTree>
    <p:extLst>
      <p:ext uri="{BB962C8B-B14F-4D97-AF65-F5344CB8AC3E}">
        <p14:creationId xmlns:p14="http://schemas.microsoft.com/office/powerpoint/2010/main" val="21176948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solidFill>
                <a:srgbClr val="000000"/>
              </a:solidFill>
            </a:endParaRPr>
          </a:p>
        </p:txBody>
      </p:sp>
      <p:sp>
        <p:nvSpPr>
          <p:cNvPr id="48131" name="Rectangle 2"/>
          <p:cNvSpPr txBox="1">
            <a:spLocks noChangeArrowheads="1"/>
          </p:cNvSpPr>
          <p:nvPr/>
        </p:nvSpPr>
        <p:spPr bwMode="auto">
          <a:xfrm>
            <a:off x="-193675" y="112713"/>
            <a:ext cx="638810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rgbClr val="FFFFFF"/>
                </a:solidFill>
              </a:rPr>
              <a:t>STATUTORY HR COMPONENT</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solidFill>
                <a:prstClr val="white"/>
              </a:solidFill>
            </a:endParaRPr>
          </a:p>
        </p:txBody>
      </p:sp>
      <p:pic>
        <p:nvPicPr>
          <p:cNvPr id="4813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52736"/>
            <a:ext cx="9143999"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6"/>
          <p:cNvSpPr txBox="1">
            <a:spLocks/>
          </p:cNvSpPr>
          <p:nvPr/>
        </p:nvSpPr>
        <p:spPr>
          <a:xfrm>
            <a:off x="8305800" y="6324600"/>
            <a:ext cx="609600"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dirty="0"/>
              <a:t>80</a:t>
            </a:r>
          </a:p>
        </p:txBody>
      </p:sp>
    </p:spTree>
    <p:extLst>
      <p:ext uri="{BB962C8B-B14F-4D97-AF65-F5344CB8AC3E}">
        <p14:creationId xmlns:p14="http://schemas.microsoft.com/office/powerpoint/2010/main" val="21863277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solidFill>
                <a:srgbClr val="000000"/>
              </a:solidFill>
            </a:endParaRPr>
          </a:p>
        </p:txBody>
      </p:sp>
      <p:sp>
        <p:nvSpPr>
          <p:cNvPr id="50179" name="Rectangle 2"/>
          <p:cNvSpPr txBox="1">
            <a:spLocks noChangeArrowheads="1"/>
          </p:cNvSpPr>
          <p:nvPr/>
        </p:nvSpPr>
        <p:spPr bwMode="auto">
          <a:xfrm>
            <a:off x="-193675" y="112713"/>
            <a:ext cx="638810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rgbClr val="FFFFFF"/>
                </a:solidFill>
              </a:rPr>
              <a:t>TRAINING COMPONENT</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solidFill>
                <a:prstClr val="white"/>
              </a:solidFill>
            </a:endParaRPr>
          </a:p>
        </p:txBody>
      </p:sp>
      <p:pic>
        <p:nvPicPr>
          <p:cNvPr id="5018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52736"/>
            <a:ext cx="91440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6"/>
          <p:cNvSpPr txBox="1">
            <a:spLocks/>
          </p:cNvSpPr>
          <p:nvPr/>
        </p:nvSpPr>
        <p:spPr>
          <a:xfrm>
            <a:off x="8305800" y="6324600"/>
            <a:ext cx="609600"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dirty="0"/>
              <a:t>81</a:t>
            </a:r>
          </a:p>
        </p:txBody>
      </p:sp>
    </p:spTree>
    <p:extLst>
      <p:ext uri="{BB962C8B-B14F-4D97-AF65-F5344CB8AC3E}">
        <p14:creationId xmlns:p14="http://schemas.microsoft.com/office/powerpoint/2010/main" val="20329107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solidFill>
                <a:srgbClr val="000000"/>
              </a:solidFill>
            </a:endParaRPr>
          </a:p>
        </p:txBody>
      </p:sp>
      <p:sp>
        <p:nvSpPr>
          <p:cNvPr id="52227" name="Rectangle 2"/>
          <p:cNvSpPr txBox="1">
            <a:spLocks noChangeArrowheads="1"/>
          </p:cNvSpPr>
          <p:nvPr/>
        </p:nvSpPr>
        <p:spPr bwMode="auto">
          <a:xfrm>
            <a:off x="-193675" y="112713"/>
            <a:ext cx="638810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rgbClr val="FFFFFF"/>
                </a:solidFill>
              </a:rPr>
              <a:t>NATIONAL HEALTH INSURANCE</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solidFill>
                <a:prstClr val="white"/>
              </a:solidFill>
            </a:endParaRPr>
          </a:p>
        </p:txBody>
      </p:sp>
      <p:pic>
        <p:nvPicPr>
          <p:cNvPr id="5222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6" y="1052736"/>
            <a:ext cx="914574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6"/>
          <p:cNvSpPr txBox="1">
            <a:spLocks/>
          </p:cNvSpPr>
          <p:nvPr/>
        </p:nvSpPr>
        <p:spPr>
          <a:xfrm>
            <a:off x="8305800" y="6324600"/>
            <a:ext cx="609600"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dirty="0"/>
              <a:t>82</a:t>
            </a:r>
          </a:p>
        </p:txBody>
      </p:sp>
    </p:spTree>
    <p:extLst>
      <p:ext uri="{BB962C8B-B14F-4D97-AF65-F5344CB8AC3E}">
        <p14:creationId xmlns:p14="http://schemas.microsoft.com/office/powerpoint/2010/main" val="30404047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91064" cy="725470"/>
          </a:xfrm>
        </p:spPr>
        <p:txBody>
          <a:bodyPr>
            <a:normAutofit fontScale="90000"/>
          </a:bodyPr>
          <a:lstStyle/>
          <a:p>
            <a:r>
              <a:rPr lang="en-ZA" sz="3100" dirty="0">
                <a:solidFill>
                  <a:schemeClr val="bg1"/>
                </a:solidFill>
                <a:latin typeface="Arial Black" pitchFamily="34" charset="0"/>
              </a:rPr>
              <a:t>CONCLUSION</a:t>
            </a:r>
            <a:r>
              <a:rPr lang="en-ZA" b="1" dirty="0">
                <a:solidFill>
                  <a:schemeClr val="bg1"/>
                </a:solidFill>
                <a:latin typeface="Arial Black" pitchFamily="34" charset="0"/>
              </a:rPr>
              <a:t/>
            </a:r>
            <a:br>
              <a:rPr lang="en-ZA" b="1" dirty="0">
                <a:solidFill>
                  <a:schemeClr val="bg1"/>
                </a:solidFill>
                <a:latin typeface="Arial Black" pitchFamily="34" charset="0"/>
              </a:rPr>
            </a:br>
            <a:endParaRPr lang="en-ZA" dirty="0">
              <a:solidFill>
                <a:schemeClr val="bg1"/>
              </a:solidFill>
            </a:endParaRPr>
          </a:p>
        </p:txBody>
      </p:sp>
      <p:sp>
        <p:nvSpPr>
          <p:cNvPr id="10" name="TextBox 9"/>
          <p:cNvSpPr txBox="1"/>
          <p:nvPr/>
        </p:nvSpPr>
        <p:spPr>
          <a:xfrm>
            <a:off x="209177" y="1000810"/>
            <a:ext cx="8725646" cy="3893374"/>
          </a:xfrm>
          <a:prstGeom prst="rect">
            <a:avLst/>
          </a:prstGeom>
          <a:noFill/>
        </p:spPr>
        <p:txBody>
          <a:bodyPr wrap="square" rtlCol="0">
            <a:spAutoFit/>
          </a:bodyPr>
          <a:lstStyle/>
          <a:p>
            <a:endParaRPr lang="en-US" sz="700" dirty="0">
              <a:latin typeface="+mj-lt"/>
              <a:cs typeface="Arial" pitchFamily="34" charset="0"/>
            </a:endParaRPr>
          </a:p>
          <a:p>
            <a:pPr marL="358775" indent="-358775">
              <a:buFont typeface="Wingdings" panose="05000000000000000000" pitchFamily="2" charset="2"/>
              <a:buChar char="ü"/>
            </a:pPr>
            <a:r>
              <a:rPr lang="en-GB" sz="2000" dirty="0">
                <a:latin typeface="+mj-lt"/>
              </a:rPr>
              <a:t>Portfolio committee to note that </a:t>
            </a:r>
            <a:r>
              <a:rPr lang="en-GB" sz="2000" b="1" dirty="0">
                <a:latin typeface="+mj-lt"/>
              </a:rPr>
              <a:t>National DoH SP and APP are going to require an extensive review </a:t>
            </a:r>
            <a:r>
              <a:rPr lang="en-GB" sz="2000" dirty="0">
                <a:latin typeface="+mj-lt"/>
              </a:rPr>
              <a:t>in light of the </a:t>
            </a:r>
            <a:r>
              <a:rPr lang="en-GB" sz="2000" b="1" dirty="0">
                <a:latin typeface="+mj-lt"/>
              </a:rPr>
              <a:t>re-prioritisation due to Covid-19 pandemic</a:t>
            </a:r>
            <a:r>
              <a:rPr lang="en-GB" sz="2000" dirty="0">
                <a:latin typeface="+mj-lt"/>
              </a:rPr>
              <a:t>. </a:t>
            </a:r>
          </a:p>
          <a:p>
            <a:pPr marL="815975" lvl="1" indent="-358775">
              <a:buFont typeface="Arial" panose="020B0604020202020204" pitchFamily="34" charset="0"/>
              <a:buChar char="•"/>
            </a:pPr>
            <a:r>
              <a:rPr lang="en-GB" sz="2000" dirty="0">
                <a:cs typeface="Arial" pitchFamily="34" charset="0"/>
              </a:rPr>
              <a:t>Department of Planning Monitoring and Evaluation and National Treasury are formulating the review system for all plans of government departments. </a:t>
            </a:r>
          </a:p>
          <a:p>
            <a:pPr marL="815975" lvl="1" indent="-358775">
              <a:buFont typeface="Arial" panose="020B0604020202020204" pitchFamily="34" charset="0"/>
              <a:buChar char="•"/>
            </a:pPr>
            <a:r>
              <a:rPr lang="en-GB" sz="2000" dirty="0">
                <a:cs typeface="Arial" pitchFamily="34" charset="0"/>
              </a:rPr>
              <a:t>Guidance awaited from DPME and NT. </a:t>
            </a:r>
          </a:p>
          <a:p>
            <a:pPr lvl="1"/>
            <a:endParaRPr lang="en-GB" sz="2000" dirty="0">
              <a:cs typeface="Arial" pitchFamily="34" charset="0"/>
            </a:endParaRPr>
          </a:p>
          <a:p>
            <a:pPr marL="358775" indent="-358775">
              <a:buFont typeface="Wingdings" panose="05000000000000000000" pitchFamily="2" charset="2"/>
              <a:buChar char="ü"/>
            </a:pPr>
            <a:r>
              <a:rPr lang="en-GB" sz="2000" dirty="0">
                <a:latin typeface="+mj-lt"/>
              </a:rPr>
              <a:t>The Department will continue to  work towards improving equity, quality and access to healthcare</a:t>
            </a:r>
          </a:p>
          <a:p>
            <a:pPr marL="2295525" indent="-358775"/>
            <a:r>
              <a:rPr lang="en-GB" sz="1600" b="1" dirty="0">
                <a:latin typeface="+mj-lt"/>
              </a:rPr>
              <a:t>   </a:t>
            </a:r>
            <a:endParaRPr lang="en-GB" sz="1050" b="1" dirty="0">
              <a:latin typeface="+mj-lt"/>
            </a:endParaRPr>
          </a:p>
          <a:p>
            <a:pPr marL="358775" indent="-358775"/>
            <a:endParaRPr lang="en-GB" sz="1200" b="1" dirty="0">
              <a:solidFill>
                <a:schemeClr val="accent1">
                  <a:lumMod val="50000"/>
                </a:schemeClr>
              </a:solidFill>
              <a:latin typeface="+mj-lt"/>
            </a:endParaRPr>
          </a:p>
          <a:p>
            <a:pPr marL="358775" indent="-358775"/>
            <a:endParaRPr lang="en-GB" sz="1200" b="1" dirty="0">
              <a:solidFill>
                <a:schemeClr val="accent1">
                  <a:lumMod val="50000"/>
                </a:schemeClr>
              </a:solidFill>
              <a:latin typeface="+mj-lt"/>
            </a:endParaRPr>
          </a:p>
        </p:txBody>
      </p:sp>
    </p:spTree>
    <p:extLst>
      <p:ext uri="{BB962C8B-B14F-4D97-AF65-F5344CB8AC3E}">
        <p14:creationId xmlns:p14="http://schemas.microsoft.com/office/powerpoint/2010/main" val="5031941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THANK</a:t>
            </a:r>
            <a:r>
              <a:rPr lang="en-US" dirty="0"/>
              <a:t> </a:t>
            </a:r>
            <a:r>
              <a:rPr lang="en-US" dirty="0">
                <a:solidFill>
                  <a:schemeClr val="bg1"/>
                </a:solidFill>
              </a:rPr>
              <a:t>YOU</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1988840"/>
            <a:ext cx="8774044" cy="2880320"/>
          </a:xfrm>
        </p:spPr>
      </p:pic>
    </p:spTree>
    <p:extLst>
      <p:ext uri="{BB962C8B-B14F-4D97-AF65-F5344CB8AC3E}">
        <p14:creationId xmlns:p14="http://schemas.microsoft.com/office/powerpoint/2010/main" val="136881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6463630" cy="543595"/>
          </a:xfrm>
        </p:spPr>
        <p:txBody>
          <a:bodyPr/>
          <a:lstStyle/>
          <a:p>
            <a:r>
              <a:rPr lang="en-US" dirty="0"/>
              <a:t>Strategic Plan 2020/21-2024/25</a:t>
            </a:r>
          </a:p>
        </p:txBody>
      </p:sp>
      <p:pic>
        <p:nvPicPr>
          <p:cNvPr id="12" name="Picture 11">
            <a:extLst>
              <a:ext uri="{FF2B5EF4-FFF2-40B4-BE49-F238E27FC236}">
                <a16:creationId xmlns:a16="http://schemas.microsoft.com/office/drawing/2014/main" id="{269BFBF8-9AE5-468D-B733-52A1F972F738}"/>
              </a:ext>
            </a:extLst>
          </p:cNvPr>
          <p:cNvPicPr>
            <a:picLocks noChangeAspect="1"/>
          </p:cNvPicPr>
          <p:nvPr/>
        </p:nvPicPr>
        <p:blipFill>
          <a:blip r:embed="rId2"/>
          <a:stretch>
            <a:fillRect/>
          </a:stretch>
        </p:blipFill>
        <p:spPr>
          <a:xfrm>
            <a:off x="-78430" y="1001199"/>
            <a:ext cx="6436663" cy="4855601"/>
          </a:xfrm>
          <a:prstGeom prst="rect">
            <a:avLst/>
          </a:prstGeom>
        </p:spPr>
      </p:pic>
      <p:sp>
        <p:nvSpPr>
          <p:cNvPr id="5" name="TextBox 4">
            <a:extLst>
              <a:ext uri="{FF2B5EF4-FFF2-40B4-BE49-F238E27FC236}">
                <a16:creationId xmlns:a16="http://schemas.microsoft.com/office/drawing/2014/main" id="{FE5DB6F3-550F-405F-92C8-C90208EE58A0}"/>
              </a:ext>
            </a:extLst>
          </p:cNvPr>
          <p:cNvSpPr txBox="1"/>
          <p:nvPr/>
        </p:nvSpPr>
        <p:spPr>
          <a:xfrm>
            <a:off x="6355110" y="1700808"/>
            <a:ext cx="2681386" cy="3970318"/>
          </a:xfrm>
          <a:prstGeom prst="rect">
            <a:avLst/>
          </a:prstGeom>
          <a:noFill/>
        </p:spPr>
        <p:txBody>
          <a:bodyPr wrap="square" rtlCol="0">
            <a:spAutoFit/>
          </a:bodyPr>
          <a:lstStyle/>
          <a:p>
            <a:r>
              <a:rPr lang="en-ZA" b="1" u="sng" dirty="0"/>
              <a:t>2 Impact statements </a:t>
            </a:r>
            <a:r>
              <a:rPr lang="en-ZA" dirty="0"/>
              <a:t>of the National DoH plans </a:t>
            </a:r>
            <a:r>
              <a:rPr lang="en-ZA" b="1" dirty="0"/>
              <a:t>derived from the MTSF 2019-2024</a:t>
            </a:r>
          </a:p>
          <a:p>
            <a:endParaRPr lang="en-ZA" dirty="0"/>
          </a:p>
          <a:p>
            <a:r>
              <a:rPr lang="en-ZA" b="1" u="sng" dirty="0"/>
              <a:t>18 Outcomes </a:t>
            </a:r>
            <a:r>
              <a:rPr lang="en-ZA" b="1" dirty="0"/>
              <a:t>mapped against 2 Impact statements </a:t>
            </a:r>
          </a:p>
          <a:p>
            <a:pPr marL="285750" indent="-285750">
              <a:buFontTx/>
              <a:buChar char="-"/>
            </a:pPr>
            <a:r>
              <a:rPr lang="en-ZA" b="1" dirty="0"/>
              <a:t>5 outcomes </a:t>
            </a:r>
            <a:r>
              <a:rPr lang="en-ZA" dirty="0"/>
              <a:t>for quadruple Burden of Disease</a:t>
            </a:r>
          </a:p>
          <a:p>
            <a:pPr marL="285750" indent="-285750">
              <a:buFontTx/>
              <a:buChar char="-"/>
            </a:pPr>
            <a:r>
              <a:rPr lang="en-ZA" b="1" dirty="0"/>
              <a:t>13 Outcomes </a:t>
            </a:r>
            <a:r>
              <a:rPr lang="en-ZA" dirty="0"/>
              <a:t>for health system strengthening and NHI</a:t>
            </a:r>
          </a:p>
        </p:txBody>
      </p:sp>
    </p:spTree>
    <p:extLst>
      <p:ext uri="{BB962C8B-B14F-4D97-AF65-F5344CB8AC3E}">
        <p14:creationId xmlns:p14="http://schemas.microsoft.com/office/powerpoint/2010/main" val="762750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p:cNvSpPr>
            <a:spLocks noChangeArrowheads="1"/>
          </p:cNvSpPr>
          <p:nvPr/>
        </p:nvSpPr>
        <p:spPr bwMode="auto">
          <a:xfrm>
            <a:off x="2449512" y="1525318"/>
            <a:ext cx="98993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itle 1"/>
          <p:cNvSpPr>
            <a:spLocks noGrp="1"/>
          </p:cNvSpPr>
          <p:nvPr>
            <p:ph type="title"/>
          </p:nvPr>
        </p:nvSpPr>
        <p:spPr>
          <a:xfrm>
            <a:off x="611560" y="1053"/>
            <a:ext cx="6463630" cy="543595"/>
          </a:xfrm>
        </p:spPr>
        <p:txBody>
          <a:bodyPr/>
          <a:lstStyle/>
          <a:p>
            <a:r>
              <a:rPr lang="en-US" dirty="0"/>
              <a:t>Impact Statement A: </a:t>
            </a:r>
            <a:br>
              <a:rPr lang="en-US" dirty="0"/>
            </a:br>
            <a:r>
              <a:rPr lang="en-US" dirty="0"/>
              <a:t>Improved Life Expectancy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77593753"/>
              </p:ext>
            </p:extLst>
          </p:nvPr>
        </p:nvGraphicFramePr>
        <p:xfrm>
          <a:off x="0" y="1052736"/>
          <a:ext cx="9144000" cy="3293354"/>
        </p:xfrm>
        <a:graphic>
          <a:graphicData uri="http://schemas.openxmlformats.org/drawingml/2006/table">
            <a:tbl>
              <a:tblPr firstRow="1" bandRow="1">
                <a:tableStyleId>{F5AB1C69-6EDB-4FF4-983F-18BD219EF322}</a:tableStyleId>
              </a:tblPr>
              <a:tblGrid>
                <a:gridCol w="1828800">
                  <a:extLst>
                    <a:ext uri="{9D8B030D-6E8A-4147-A177-3AD203B41FA5}">
                      <a16:colId xmlns:a16="http://schemas.microsoft.com/office/drawing/2014/main" val="864473482"/>
                    </a:ext>
                  </a:extLst>
                </a:gridCol>
                <a:gridCol w="1828800">
                  <a:extLst>
                    <a:ext uri="{9D8B030D-6E8A-4147-A177-3AD203B41FA5}">
                      <a16:colId xmlns:a16="http://schemas.microsoft.com/office/drawing/2014/main" val="3652573500"/>
                    </a:ext>
                  </a:extLst>
                </a:gridCol>
                <a:gridCol w="1828800">
                  <a:extLst>
                    <a:ext uri="{9D8B030D-6E8A-4147-A177-3AD203B41FA5}">
                      <a16:colId xmlns:a16="http://schemas.microsoft.com/office/drawing/2014/main" val="3120399502"/>
                    </a:ext>
                  </a:extLst>
                </a:gridCol>
                <a:gridCol w="1828800">
                  <a:extLst>
                    <a:ext uri="{9D8B030D-6E8A-4147-A177-3AD203B41FA5}">
                      <a16:colId xmlns:a16="http://schemas.microsoft.com/office/drawing/2014/main" val="4130666513"/>
                    </a:ext>
                  </a:extLst>
                </a:gridCol>
                <a:gridCol w="1828800">
                  <a:extLst>
                    <a:ext uri="{9D8B030D-6E8A-4147-A177-3AD203B41FA5}">
                      <a16:colId xmlns:a16="http://schemas.microsoft.com/office/drawing/2014/main" val="1841700832"/>
                    </a:ext>
                  </a:extLst>
                </a:gridCol>
              </a:tblGrid>
              <a:tr h="420756">
                <a:tc>
                  <a:txBody>
                    <a:bodyPr/>
                    <a:lstStyle/>
                    <a:p>
                      <a:pPr marL="0" marR="0" algn="ctr">
                        <a:lnSpc>
                          <a:spcPct val="107000"/>
                        </a:lnSpc>
                        <a:spcBef>
                          <a:spcPts val="0"/>
                        </a:spcBef>
                        <a:spcAft>
                          <a:spcPts val="0"/>
                        </a:spcAft>
                      </a:pPr>
                      <a:r>
                        <a:rPr lang="en-US" sz="1400" dirty="0">
                          <a:effectLst/>
                        </a:rPr>
                        <a:t>MTSF Intervention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Outcome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Outcome Indicator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Baseline</a:t>
                      </a:r>
                    </a:p>
                    <a:p>
                      <a:pPr marL="0" marR="0" algn="ctr">
                        <a:lnSpc>
                          <a:spcPct val="107000"/>
                        </a:lnSpc>
                        <a:spcBef>
                          <a:spcPts val="0"/>
                        </a:spcBef>
                        <a:spcAft>
                          <a:spcPts val="0"/>
                        </a:spcAft>
                      </a:pPr>
                      <a:r>
                        <a:rPr lang="en-US" sz="1400" dirty="0">
                          <a:effectLst/>
                        </a:rPr>
                        <a:t>(2018/19)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Strategic Plan Target 2024/25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9361932"/>
                  </a:ext>
                </a:extLst>
              </a:tr>
              <a:tr h="480915">
                <a:tc rowSpan="4">
                  <a:txBody>
                    <a:bodyPr/>
                    <a:lstStyle/>
                    <a:p>
                      <a:pPr marL="0" marR="0">
                        <a:lnSpc>
                          <a:spcPct val="107000"/>
                        </a:lnSpc>
                        <a:spcBef>
                          <a:spcPts val="0"/>
                        </a:spcBef>
                        <a:spcAft>
                          <a:spcPts val="0"/>
                        </a:spcAft>
                      </a:pPr>
                      <a:r>
                        <a:rPr lang="en-US" sz="1400" dirty="0">
                          <a:effectLst/>
                        </a:rPr>
                        <a:t>Improve access to maternal health services; </a:t>
                      </a:r>
                    </a:p>
                    <a:p>
                      <a:pPr marL="0" marR="0">
                        <a:lnSpc>
                          <a:spcPct val="107000"/>
                        </a:lnSpc>
                        <a:spcBef>
                          <a:spcPts val="0"/>
                        </a:spcBef>
                        <a:spcAft>
                          <a:spcPts val="0"/>
                        </a:spcAft>
                      </a:pPr>
                      <a:r>
                        <a:rPr lang="en-US" sz="1400" dirty="0">
                          <a:effectLst/>
                        </a:rPr>
                        <a:t> </a:t>
                      </a:r>
                    </a:p>
                    <a:p>
                      <a:pPr marL="0" marR="0">
                        <a:lnSpc>
                          <a:spcPct val="107000"/>
                        </a:lnSpc>
                        <a:spcBef>
                          <a:spcPts val="0"/>
                        </a:spcBef>
                        <a:spcAft>
                          <a:spcPts val="0"/>
                        </a:spcAft>
                      </a:pPr>
                      <a:r>
                        <a:rPr lang="en-US" sz="1400" dirty="0">
                          <a:effectLst/>
                        </a:rPr>
                        <a:t>Protect children against vaccine preventable diseases; </a:t>
                      </a:r>
                    </a:p>
                    <a:p>
                      <a:pPr marL="0" marR="0">
                        <a:lnSpc>
                          <a:spcPct val="107000"/>
                        </a:lnSpc>
                        <a:spcBef>
                          <a:spcPts val="0"/>
                        </a:spcBef>
                        <a:spcAft>
                          <a:spcPts val="0"/>
                        </a:spcAft>
                      </a:pPr>
                      <a:r>
                        <a:rPr lang="en-US" sz="1400" dirty="0">
                          <a:effectLst/>
                        </a:rPr>
                        <a:t> </a:t>
                      </a:r>
                    </a:p>
                    <a:p>
                      <a:pPr marL="0" marR="0">
                        <a:lnSpc>
                          <a:spcPct val="107000"/>
                        </a:lnSpc>
                        <a:spcBef>
                          <a:spcPts val="0"/>
                        </a:spcBef>
                        <a:spcAft>
                          <a:spcPts val="0"/>
                        </a:spcAft>
                      </a:pPr>
                      <a:r>
                        <a:rPr lang="en-US" sz="1400" kern="1200" dirty="0">
                          <a:effectLst/>
                        </a:rPr>
                        <a:t>Improve the Integrated Management of Childhood Diseases services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4">
                  <a:txBody>
                    <a:bodyPr/>
                    <a:lstStyle/>
                    <a:p>
                      <a:pPr marL="0" marR="0">
                        <a:lnSpc>
                          <a:spcPct val="107000"/>
                        </a:lnSpc>
                        <a:spcBef>
                          <a:spcPts val="0"/>
                        </a:spcBef>
                        <a:spcAft>
                          <a:spcPts val="0"/>
                        </a:spcAft>
                      </a:pPr>
                      <a:r>
                        <a:rPr lang="en-US" sz="1400" dirty="0">
                          <a:effectLst/>
                        </a:rPr>
                        <a:t>Maternal, Child, Infant and neonatal mortalities reduced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400" dirty="0">
                          <a:effectLst/>
                        </a:rPr>
                        <a:t>Maternal Mortality Ratio (MMR)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400" dirty="0">
                          <a:effectLst/>
                        </a:rPr>
                        <a:t>129 per 100 000 live births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400" dirty="0">
                          <a:effectLst/>
                        </a:rPr>
                        <a:t>&lt;100 per 100 000 live births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7419898"/>
                  </a:ext>
                </a:extLst>
              </a:tr>
              <a:tr h="442160">
                <a:tc vMerge="1">
                  <a:txBody>
                    <a:bodyPr/>
                    <a:lstStyle/>
                    <a:p>
                      <a:endParaRPr lang="en-US"/>
                    </a:p>
                  </a:txBody>
                  <a:tcPr/>
                </a:tc>
                <a:tc vMerge="1">
                  <a:txBody>
                    <a:bodyPr/>
                    <a:lstStyle/>
                    <a:p>
                      <a:endParaRPr lang="en-US" dirty="0"/>
                    </a:p>
                  </a:txBody>
                  <a:tcPr/>
                </a:tc>
                <a:tc>
                  <a:txBody>
                    <a:bodyPr/>
                    <a:lstStyle/>
                    <a:p>
                      <a:pPr marL="0" marR="0">
                        <a:lnSpc>
                          <a:spcPct val="107000"/>
                        </a:lnSpc>
                        <a:spcBef>
                          <a:spcPts val="0"/>
                        </a:spcBef>
                        <a:spcAft>
                          <a:spcPts val="0"/>
                        </a:spcAft>
                      </a:pPr>
                      <a:r>
                        <a:rPr lang="en-ZA" sz="1400" dirty="0">
                          <a:effectLst/>
                        </a:rPr>
                        <a:t>Neonatal (&lt;28 days) Mortality Rate (NMR)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400" dirty="0">
                          <a:effectLst/>
                        </a:rPr>
                        <a:t>12 per 1 000 live births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400" dirty="0">
                          <a:effectLst/>
                        </a:rPr>
                        <a:t>&lt;10 per 1,000 live births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3880037"/>
                  </a:ext>
                </a:extLst>
              </a:tr>
              <a:tr h="453785">
                <a:tc vMerge="1">
                  <a:txBody>
                    <a:bodyPr/>
                    <a:lstStyle/>
                    <a:p>
                      <a:endParaRPr lang="en-US"/>
                    </a:p>
                  </a:txBody>
                  <a:tcPr/>
                </a:tc>
                <a:tc vMerge="1">
                  <a:txBody>
                    <a:bodyPr/>
                    <a:lstStyle/>
                    <a:p>
                      <a:endParaRPr lang="en-US" dirty="0"/>
                    </a:p>
                  </a:txBody>
                  <a:tcPr/>
                </a:tc>
                <a:tc>
                  <a:txBody>
                    <a:bodyPr/>
                    <a:lstStyle/>
                    <a:p>
                      <a:pPr marL="0" marR="0">
                        <a:lnSpc>
                          <a:spcPct val="107000"/>
                        </a:lnSpc>
                        <a:spcBef>
                          <a:spcPts val="0"/>
                        </a:spcBef>
                        <a:spcAft>
                          <a:spcPts val="0"/>
                        </a:spcAft>
                      </a:pPr>
                      <a:r>
                        <a:rPr lang="en-ZA" sz="1400" dirty="0">
                          <a:effectLst/>
                        </a:rPr>
                        <a:t>Infant (&lt;1 year) Mortality Rate (IMR)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400" dirty="0">
                          <a:effectLst/>
                        </a:rPr>
                        <a:t>23 per 1000 live births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&lt;20 per 1000 live births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8114517"/>
                  </a:ext>
                </a:extLst>
              </a:tr>
              <a:tr h="1442744">
                <a:tc vMerge="1">
                  <a:txBody>
                    <a:bodyPr/>
                    <a:lstStyle/>
                    <a:p>
                      <a:endParaRPr lang="en-US" dirty="0"/>
                    </a:p>
                  </a:txBody>
                  <a:tcPr/>
                </a:tc>
                <a:tc vMerge="1">
                  <a:txBody>
                    <a:bodyPr/>
                    <a:lstStyle/>
                    <a:p>
                      <a:endParaRPr lang="en-US" dirty="0"/>
                    </a:p>
                  </a:txBody>
                  <a:tcPr/>
                </a:tc>
                <a:tc>
                  <a:txBody>
                    <a:bodyPr/>
                    <a:lstStyle/>
                    <a:p>
                      <a:pPr marL="0" marR="0">
                        <a:lnSpc>
                          <a:spcPct val="107000"/>
                        </a:lnSpc>
                        <a:spcBef>
                          <a:spcPts val="0"/>
                        </a:spcBef>
                        <a:spcAft>
                          <a:spcPts val="0"/>
                        </a:spcAft>
                      </a:pPr>
                      <a:r>
                        <a:rPr lang="en-ZA" sz="1400" dirty="0">
                          <a:effectLst/>
                        </a:rPr>
                        <a:t>Child (&lt;5 years) Mortality Rate (U5MR)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400" dirty="0">
                          <a:effectLst/>
                        </a:rPr>
                        <a:t>32 per 1,000 live Births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&lt;25 per 1,000 live births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7058713"/>
                  </a:ext>
                </a:extLst>
              </a:tr>
            </a:tbl>
          </a:graphicData>
        </a:graphic>
      </p:graphicFrame>
    </p:spTree>
    <p:extLst>
      <p:ext uri="{BB962C8B-B14F-4D97-AF65-F5344CB8AC3E}">
        <p14:creationId xmlns:p14="http://schemas.microsoft.com/office/powerpoint/2010/main" val="490686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7105</Words>
  <Application>Microsoft Office PowerPoint</Application>
  <PresentationFormat>On-screen Show (4:3)</PresentationFormat>
  <Paragraphs>1195</Paragraphs>
  <Slides>76</Slides>
  <Notes>19</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1</vt:i4>
      </vt:variant>
      <vt:variant>
        <vt:lpstr>Slide Titles</vt:lpstr>
      </vt:variant>
      <vt:variant>
        <vt:i4>76</vt:i4>
      </vt:variant>
    </vt:vector>
  </HeadingPairs>
  <TitlesOfParts>
    <vt:vector size="91" baseType="lpstr">
      <vt:lpstr>Arial</vt:lpstr>
      <vt:lpstr>Arial Black</vt:lpstr>
      <vt:lpstr>Arial Narrow</vt:lpstr>
      <vt:lpstr>Calibri</vt:lpstr>
      <vt:lpstr>Franklin Gothic Medium</vt:lpstr>
      <vt:lpstr>Times New Roman</vt:lpstr>
      <vt:lpstr>Verdana</vt:lpstr>
      <vt:lpstr>Wingdings</vt:lpstr>
      <vt:lpstr>Office Theme</vt:lpstr>
      <vt:lpstr>Custom Design</vt:lpstr>
      <vt:lpstr>1_Custom Design</vt:lpstr>
      <vt:lpstr>2_Custom Design</vt:lpstr>
      <vt:lpstr>3_Custom Design</vt:lpstr>
      <vt:lpstr>4_Custom Design</vt:lpstr>
      <vt:lpstr>Worksheet</vt:lpstr>
      <vt:lpstr>PowerPoint Presentation</vt:lpstr>
      <vt:lpstr>Basis and Context of the National DoH Strategic Plan and APP</vt:lpstr>
      <vt:lpstr>NDoH Strategic Plan and APP in Context  Health Status Indicators</vt:lpstr>
      <vt:lpstr>PowerPoint Presentation</vt:lpstr>
      <vt:lpstr>Health sector’s response to MTSF 2019-2024 and Presidential Health Compact</vt:lpstr>
      <vt:lpstr>Health sector’s response to MTSF 2019-2024 and Presidential Health Compact (cont)</vt:lpstr>
      <vt:lpstr>National DoH Strategic Plan 2020/21-2024/25</vt:lpstr>
      <vt:lpstr>Strategic Plan 2020/21-2024/25</vt:lpstr>
      <vt:lpstr>Impact Statement A:  Improved Life Expectancy</vt:lpstr>
      <vt:lpstr>Impact A Statement:  Improved Life Expectancy cont…</vt:lpstr>
      <vt:lpstr>Impact Statement B:  UHC Progressively achieved</vt:lpstr>
      <vt:lpstr>Impact Statement B:  UHC Progressively achieved cont…</vt:lpstr>
      <vt:lpstr>Impact Statement B:  UHC Progressively achieved cont…</vt:lpstr>
      <vt:lpstr>Impact Statement B:  UHC Progressively achieved cont…</vt:lpstr>
      <vt:lpstr>Impact Statement B:  UHC Progressively achieved cont…</vt:lpstr>
      <vt:lpstr>Impact Statement B:  UHC Progressively achieved cont…</vt:lpstr>
      <vt:lpstr>Impact Statement B:  UHC Progressively achieved cont…</vt:lpstr>
      <vt:lpstr>Impact Statement B:  UHC Progressively achieved cont…</vt:lpstr>
      <vt:lpstr>Impact Statement B:  UHC Progressively achieved cont…</vt:lpstr>
      <vt:lpstr>Impact Statement B:  UHC Progressively achieved cont…</vt:lpstr>
      <vt:lpstr>Impact Statement B:  UHC Progressively achieved cont…</vt:lpstr>
      <vt:lpstr>Annual Performance Plan 2020/21</vt:lpstr>
      <vt:lpstr>PROGRAMME 1 - ADMINISTRATION</vt:lpstr>
      <vt:lpstr>Programme 1: Administration</vt:lpstr>
      <vt:lpstr>Programme 1: Administration</vt:lpstr>
      <vt:lpstr>Programme 1: Administration</vt:lpstr>
      <vt:lpstr>Programme 1: Administration</vt:lpstr>
      <vt:lpstr>PROGRAMME 2 - NATIONAL HEALTH INSURANCE</vt:lpstr>
      <vt:lpstr>Programme 2: National Health Insurance</vt:lpstr>
      <vt:lpstr>Programme 2: National Health Insurance</vt:lpstr>
      <vt:lpstr>Programme 2: National Health Insurance</vt:lpstr>
      <vt:lpstr>Programme 3 - Communicable and Non-Communicable Diseases</vt:lpstr>
      <vt:lpstr>Programme 3: Communicable and non-communicable diseases</vt:lpstr>
      <vt:lpstr>Programme 3: Communicable and non-communicable diseases</vt:lpstr>
      <vt:lpstr>Programme 3: Communicable and non-communicable diseases</vt:lpstr>
      <vt:lpstr>Programme 3: Communicable and non-communicable diseases</vt:lpstr>
      <vt:lpstr>Programme 4: Primary Health Care</vt:lpstr>
      <vt:lpstr>Programme 4: Primary Health Care</vt:lpstr>
      <vt:lpstr>Programme 4: Primary Health Care</vt:lpstr>
      <vt:lpstr>Programme 4: Primary Health Care</vt:lpstr>
      <vt:lpstr>Programme 4: Primary Health Care</vt:lpstr>
      <vt:lpstr>PROGRAMME 5: HOSPITAL SYSTEMS</vt:lpstr>
      <vt:lpstr>Programme 5: Hospital Systems</vt:lpstr>
      <vt:lpstr>Programme 5: Hospital Systems</vt:lpstr>
      <vt:lpstr>PROGRAMME 6 – HEALTH SYSTEM GOVERNANCE AND HUMAN RESOURCES</vt:lpstr>
      <vt:lpstr>Programme 6: Health System Governance and Human Resources</vt:lpstr>
      <vt:lpstr>Programme 6: Health System Governance and Human Resources</vt:lpstr>
      <vt:lpstr>Programme 6: Health System Governance and Human Resources</vt:lpstr>
      <vt:lpstr>Programme 6: Health System Governance and Human Resources</vt:lpstr>
      <vt:lpstr>Programme 6: Health System Governance and Human Resources</vt:lpstr>
      <vt:lpstr>Programme 6: Health System Governance and Human Resources</vt:lpstr>
      <vt:lpstr>PowerPoint Presentation</vt:lpstr>
      <vt:lpstr>53 </vt:lpstr>
      <vt:lpstr>54 </vt:lpstr>
      <vt:lpstr>55 </vt:lpstr>
      <vt:lpstr>56 </vt:lpstr>
      <vt:lpstr>PowerPoint Presentation</vt:lpstr>
      <vt:lpstr>58 </vt:lpstr>
      <vt:lpstr>PowerPoint Presentation</vt:lpstr>
      <vt:lpstr>60 </vt:lpstr>
      <vt:lpstr>61 </vt:lpstr>
      <vt:lpstr>62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Yoliswa Landu</cp:lastModifiedBy>
  <cp:revision>898</cp:revision>
  <cp:lastPrinted>2019-12-04T07:05:46Z</cp:lastPrinted>
  <dcterms:created xsi:type="dcterms:W3CDTF">2013-10-17T06:13:57Z</dcterms:created>
  <dcterms:modified xsi:type="dcterms:W3CDTF">2020-05-20T12:16:00Z</dcterms:modified>
</cp:coreProperties>
</file>