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Lst>
  <p:notesMasterIdLst>
    <p:notesMasterId r:id="rId30"/>
  </p:notesMasterIdLst>
  <p:sldIdLst>
    <p:sldId id="256" r:id="rId6"/>
    <p:sldId id="257" r:id="rId7"/>
    <p:sldId id="1523" r:id="rId8"/>
    <p:sldId id="1524" r:id="rId9"/>
    <p:sldId id="1525" r:id="rId10"/>
    <p:sldId id="1526" r:id="rId11"/>
    <p:sldId id="1527" r:id="rId12"/>
    <p:sldId id="1528" r:id="rId13"/>
    <p:sldId id="1529" r:id="rId14"/>
    <p:sldId id="1530" r:id="rId15"/>
    <p:sldId id="1543" r:id="rId16"/>
    <p:sldId id="1531" r:id="rId17"/>
    <p:sldId id="1532" r:id="rId18"/>
    <p:sldId id="1533" r:id="rId19"/>
    <p:sldId id="1534" r:id="rId20"/>
    <p:sldId id="1535" r:id="rId21"/>
    <p:sldId id="1537" r:id="rId22"/>
    <p:sldId id="1536" r:id="rId23"/>
    <p:sldId id="727" r:id="rId24"/>
    <p:sldId id="728" r:id="rId25"/>
    <p:sldId id="1538" r:id="rId26"/>
    <p:sldId id="1540" r:id="rId27"/>
    <p:sldId id="1541" r:id="rId28"/>
    <p:sldId id="1542" r:id="rId29"/>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la Raphuthing" initials="MR" lastIdx="1" clrIdx="0">
    <p:extLst>
      <p:ext uri="{19B8F6BF-5375-455C-9EA6-DF929625EA0E}">
        <p15:presenceInfo xmlns:p15="http://schemas.microsoft.com/office/powerpoint/2012/main" userId="S-1-5-21-466414844-2629134834-3731761825-1541" providerId="AD"/>
      </p:ext>
    </p:extLst>
  </p:cmAuthor>
  <p:cmAuthor id="2" name="Moeketsi Shai" initials="MS" lastIdx="2" clrIdx="1">
    <p:extLst>
      <p:ext uri="{19B8F6BF-5375-455C-9EA6-DF929625EA0E}">
        <p15:presenceInfo xmlns:p15="http://schemas.microsoft.com/office/powerpoint/2012/main" userId="S::MoeketsiS@nsfas.org.za::5820364c-4393-4fda-b3fb-e0b73e2ee14f" providerId="AD"/>
      </p:ext>
    </p:extLst>
  </p:cmAuthor>
  <p:cmAuthor id="3" name="Matela Raphuthing" initials="MR [2]" lastIdx="1" clrIdx="2">
    <p:extLst>
      <p:ext uri="{19B8F6BF-5375-455C-9EA6-DF929625EA0E}">
        <p15:presenceInfo xmlns:p15="http://schemas.microsoft.com/office/powerpoint/2012/main" userId="S::MatelaR@nsfas.org.za::876e53c3-1d18-490e-bb88-ab2592dae730" providerId="AD"/>
      </p:ext>
    </p:extLst>
  </p:cmAuthor>
  <p:cmAuthor id="4" name="Mafilika Vuyokazi" initials="MV" lastIdx="1" clrIdx="3">
    <p:extLst>
      <p:ext uri="{19B8F6BF-5375-455C-9EA6-DF929625EA0E}">
        <p15:presenceInfo xmlns:p15="http://schemas.microsoft.com/office/powerpoint/2012/main" userId="S::MafilikaV@nsfas.org.za::e52f29b7-7beb-42d7-b2da-6af5c53eaa2c" providerId="AD"/>
      </p:ext>
    </p:extLst>
  </p:cmAuthor>
  <p:cmAuthor id="5" name="Mpho Matlala" initials="MM" lastIdx="3" clrIdx="4">
    <p:extLst>
      <p:ext uri="{19B8F6BF-5375-455C-9EA6-DF929625EA0E}">
        <p15:presenceInfo xmlns:p15="http://schemas.microsoft.com/office/powerpoint/2012/main" userId="S::MphoM@nsfas.org.za::064f3d74-0b49-4225-a6ef-c6bdfa88a3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9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2" autoAdjust="0"/>
  </p:normalViewPr>
  <p:slideViewPr>
    <p:cSldViewPr snapToGrid="0">
      <p:cViewPr varScale="1">
        <p:scale>
          <a:sx n="58" d="100"/>
          <a:sy n="58" d="100"/>
        </p:scale>
        <p:origin x="3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9DDBE021-884D-4D93-9F4D-E591FCE5C946}" type="datetimeFigureOut">
              <a:rPr lang="en-US" smtClean="0"/>
              <a:t>5/19/2020</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F9DEF291-76A8-4A33-8E3E-09F2539B0527}" type="slidenum">
              <a:rPr lang="en-US" smtClean="0"/>
              <a:t>‹#›</a:t>
            </a:fld>
            <a:endParaRPr lang="en-US"/>
          </a:p>
        </p:txBody>
      </p:sp>
    </p:spTree>
    <p:extLst>
      <p:ext uri="{BB962C8B-B14F-4D97-AF65-F5344CB8AC3E}">
        <p14:creationId xmlns:p14="http://schemas.microsoft.com/office/powerpoint/2010/main" val="1646430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DEF291-76A8-4A33-8E3E-09F2539B0527}" type="slidenum">
              <a:rPr lang="en-US" smtClean="0"/>
              <a:t>24</a:t>
            </a:fld>
            <a:endParaRPr lang="en-US"/>
          </a:p>
        </p:txBody>
      </p:sp>
    </p:spTree>
    <p:extLst>
      <p:ext uri="{BB962C8B-B14F-4D97-AF65-F5344CB8AC3E}">
        <p14:creationId xmlns:p14="http://schemas.microsoft.com/office/powerpoint/2010/main" val="2032839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B9DD-72A5-4455-8773-163AB9E585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32F6DD-E260-4832-B175-27CAC3655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0F577E-9C70-4B22-BC85-11AC2FB34D4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8849680-FE24-48D2-A703-2ADBF82C4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0742E-75F3-493E-ABDE-299C1F980D1B}"/>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979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E6E7-EECE-41CE-BDBE-CD6F4C45E2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39CA3-5996-4185-8601-5906245213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A30A8-6B94-42F2-B0C0-9B1F01D99A8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81573F2-A2DE-400E-BC95-98EB7527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70741-B9EA-4BFF-8C02-50A908861F4A}"/>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34909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2FF97E-4126-4E26-9D19-6B165FC8F9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C6BB6D-8178-4CB1-AD5C-8C5E18467F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82899-01B4-4A07-A0E1-BE8E3DD6565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21D2525-438E-4FF3-9F06-7B9F5B131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720FE-4308-4668-8735-782295F43B62}"/>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7222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ing Slide">
    <p:bg>
      <p:bgPr>
        <a:blipFill dpi="0" rotWithShape="1">
          <a:blip r:embed="rId2">
            <a:lum/>
          </a:blip>
          <a:srcRect/>
          <a:stretch>
            <a:fillRect t="-1000" b="-6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3399" y="4005064"/>
            <a:ext cx="10945216" cy="768085"/>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1" name="Text Placeholder 10"/>
          <p:cNvSpPr>
            <a:spLocks noGrp="1"/>
          </p:cNvSpPr>
          <p:nvPr>
            <p:ph type="body" sz="quarter" idx="13"/>
          </p:nvPr>
        </p:nvSpPr>
        <p:spPr>
          <a:xfrm>
            <a:off x="623399" y="2948950"/>
            <a:ext cx="10945216" cy="935039"/>
          </a:xfrm>
        </p:spPr>
        <p:txBody>
          <a:bodyPr anchor="b" anchorCtr="0">
            <a:normAutofit/>
          </a:bodyPr>
          <a:lstStyle>
            <a:lvl1pPr marL="0" indent="0" algn="ctr">
              <a:buNone/>
              <a:defRPr sz="4000" b="1" i="0" cap="all" baseline="0">
                <a:latin typeface="Arial" panose="020B0604020202020204" pitchFamily="34" charset="0"/>
              </a:defRPr>
            </a:lvl1pPr>
          </a:lstStyle>
          <a:p>
            <a:pPr lvl="0"/>
            <a:r>
              <a:rPr lang="en-US"/>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50344" y="740702"/>
            <a:ext cx="3192912" cy="1899783"/>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00819" y="6200072"/>
            <a:ext cx="1891975" cy="450107"/>
          </a:xfrm>
          <a:prstGeom prst="rect">
            <a:avLst/>
          </a:prstGeom>
        </p:spPr>
      </p:pic>
    </p:spTree>
    <p:extLst>
      <p:ext uri="{BB962C8B-B14F-4D97-AF65-F5344CB8AC3E}">
        <p14:creationId xmlns:p14="http://schemas.microsoft.com/office/powerpoint/2010/main" val="2244800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4FD89-7C26-4DD6-A9AB-D5A3E2A5CE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C22072-A825-48CF-89B5-0C83BB8E40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B12603-E1FA-4D5D-9E5C-F04377B34B89}"/>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60A73F67-B481-48A7-AB57-9D74BCED9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D44078-66AD-47BE-BE41-A416F39C47B4}"/>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1023883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D20C-3A0E-446D-ADEF-E86BDF949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3CFB6F-68D2-4B38-9C48-94A33FFB0B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4991B-21EE-4B36-8A54-887A565BE082}"/>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5A2EFE53-100E-4686-9E4E-017085517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1864A-5763-4B8F-8DB7-D45A44C527E5}"/>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238718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3ADF-B6DD-4CE1-8316-CC5C0DE0B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6B231C-7C3A-4934-B9D6-AD4FF281A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253793-6CF0-4B0A-BB7C-AEA4A9AF1C41}"/>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3690BB09-403B-44F1-9A61-E4DFF8579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2028B-D59A-4C61-B7B0-87D3F13BD48C}"/>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3879939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59FF-CE29-4996-9AF2-813115D21F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BD6BA3-4B18-441D-9F37-AA4BF3C170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5646B4-45EE-4EDA-B15D-888FA36F0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77AA1B-5B15-466B-B153-5CAF723C5906}"/>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6" name="Footer Placeholder 5">
            <a:extLst>
              <a:ext uri="{FF2B5EF4-FFF2-40B4-BE49-F238E27FC236}">
                <a16:creationId xmlns:a16="http://schemas.microsoft.com/office/drawing/2014/main" id="{5E12DF81-FA8C-40B4-B503-BB7F20861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AA8F7F-711C-4F23-A17E-1F7F5C07083D}"/>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927196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ED3B-2328-4F14-874D-DB6911DFA6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CB7CD-D46C-49AC-843C-03D3E9E393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5B341C-F6A4-4BD6-B385-5BC599C5A4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7DD0F7-4549-4D4A-A2B4-A2791EFB9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01676E-5FCA-4851-AF97-10A278E977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60B1E1-F3F2-45DF-AA4C-91F421A8ED11}"/>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8" name="Footer Placeholder 7">
            <a:extLst>
              <a:ext uri="{FF2B5EF4-FFF2-40B4-BE49-F238E27FC236}">
                <a16:creationId xmlns:a16="http://schemas.microsoft.com/office/drawing/2014/main" id="{4879082E-D2A2-423D-BE46-B9C4F47441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32B26B-FCF6-4C13-A707-150D95AB0AA7}"/>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596161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98CE-E3A9-49A7-AFCF-44FDA4913C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54C03F-022E-421E-BEBF-E7D7A10E36AC}"/>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4" name="Footer Placeholder 3">
            <a:extLst>
              <a:ext uri="{FF2B5EF4-FFF2-40B4-BE49-F238E27FC236}">
                <a16:creationId xmlns:a16="http://schemas.microsoft.com/office/drawing/2014/main" id="{48201C79-1B2B-4FDD-963E-B50320C7CA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B3FDA9-73CC-4BEF-958C-A4B3D7EC7754}"/>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2519745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A2204-9569-4CE3-B21E-EA4DB76F0AA8}"/>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3" name="Footer Placeholder 2">
            <a:extLst>
              <a:ext uri="{FF2B5EF4-FFF2-40B4-BE49-F238E27FC236}">
                <a16:creationId xmlns:a16="http://schemas.microsoft.com/office/drawing/2014/main" id="{3590A98A-B869-41DF-945F-D0E521769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B656CB-6927-4878-A0BA-B0C8294FB2F2}"/>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77291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A2DC9-69B2-4835-9406-BB6EE9AE8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A28533-654C-4530-AA7E-2AA867D95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332ED-0E04-4F08-9411-ACADA90E64B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569E598-4E71-4E85-9B99-EA72D9830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723E1-10F7-4F38-85BA-A437281785F3}"/>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115930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64ED-F682-4BAE-A11C-EB06733A62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94C082-D58F-4430-83FA-E0C19D04B1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8A4C9A-8DF9-4EA1-8C88-DB83E6195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10E7C-D9C0-48AC-B5FA-72F53A51FE16}"/>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6" name="Footer Placeholder 5">
            <a:extLst>
              <a:ext uri="{FF2B5EF4-FFF2-40B4-BE49-F238E27FC236}">
                <a16:creationId xmlns:a16="http://schemas.microsoft.com/office/drawing/2014/main" id="{CD873DF0-E7FB-468C-A015-EBC354C751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E79540-44AC-4FC1-9E64-C4F97AEE6904}"/>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103322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0551-4CEF-4CE7-BCFA-FC2C7EFAB8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B0E088-E434-4B06-A72B-C83BA53AE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179E29-E7CF-43D4-9F0B-405E5B900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98D4E6-DEC3-41B4-8B26-D2AC332ADB45}"/>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6" name="Footer Placeholder 5">
            <a:extLst>
              <a:ext uri="{FF2B5EF4-FFF2-40B4-BE49-F238E27FC236}">
                <a16:creationId xmlns:a16="http://schemas.microsoft.com/office/drawing/2014/main" id="{BF932EC0-EBD3-4813-A8E7-ECF56B002E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39E26-92D0-4158-A5DD-9DDA99354B76}"/>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4262109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BB9E-51CE-400F-B3E7-F7DA54914E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08E30D-5F0C-492E-8609-67177A7511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5F692-9D5D-45D6-BC55-907B8FFC423B}"/>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CD76194C-6C4F-4ECA-832F-112ECCC2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58AD7-A48B-4302-91B4-5B3013376EF6}"/>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1986548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3CE6C2-D719-4C19-A1BB-82AFBCD7C7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8C5B76-04AF-436E-8580-AABE3BDD15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27083-828D-482B-8C09-FA789DC644DE}"/>
              </a:ext>
            </a:extLst>
          </p:cNvPr>
          <p:cNvSpPr>
            <a:spLocks noGrp="1"/>
          </p:cNvSpPr>
          <p:nvPr>
            <p:ph type="dt" sz="half" idx="10"/>
          </p:nvPr>
        </p:nvSpPr>
        <p:spPr/>
        <p:txBody>
          <a:body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6367C9C1-CFA6-4A7A-936E-2D3D6E5B9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EA822-CE26-40C6-A44E-56F4AD27ACCB}"/>
              </a:ext>
            </a:extLst>
          </p:cNvPr>
          <p:cNvSpPr>
            <a:spLocks noGrp="1"/>
          </p:cNvSpPr>
          <p:nvPr>
            <p:ph type="sldNum" sz="quarter" idx="12"/>
          </p:nvPr>
        </p:nvSpPr>
        <p:spPr/>
        <p:txBody>
          <a:bodyPr/>
          <a:lstStyle/>
          <a:p>
            <a:fld id="{AE5DCDD3-7D29-42B2-AE7C-DF8244FA2E3E}" type="slidenum">
              <a:rPr lang="en-US" smtClean="0"/>
              <a:t>‹#›</a:t>
            </a:fld>
            <a:endParaRPr lang="en-US"/>
          </a:p>
        </p:txBody>
      </p:sp>
    </p:spTree>
    <p:extLst>
      <p:ext uri="{BB962C8B-B14F-4D97-AF65-F5344CB8AC3E}">
        <p14:creationId xmlns:p14="http://schemas.microsoft.com/office/powerpoint/2010/main" val="367656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A31E-0232-41F5-A824-4C7E5D40D16C}"/>
              </a:ext>
            </a:extLst>
          </p:cNvPr>
          <p:cNvSpPr>
            <a:spLocks noGrp="1"/>
          </p:cNvSpPr>
          <p:nvPr>
            <p:ph type="title"/>
          </p:nvPr>
        </p:nvSpPr>
        <p:spPr>
          <a:xfrm>
            <a:off x="831850"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5E14D9-BC73-4A28-BBD2-63348EA85D26}"/>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CCBA85-1DBB-478C-A5F3-D3E685E961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028FE25-0A4C-469F-9A3C-9BC4963ED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94015-C40C-43A7-B14B-D1683824A7FC}"/>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391011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C43F8-BB65-4EC9-AACE-44A46308A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015FC9-D4B0-46A1-A303-9A0C7A50B5E6}"/>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2943C2-07B6-4C3C-8DC6-C5059A235920}"/>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430687-95A8-484D-980B-6614D6ACF8C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AF3D0E4-1FD2-40B6-8731-E2CE5E423D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E6A1C-FC16-4E29-B800-E4C28760E5FC}"/>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187336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D4DB-76C3-496D-AA59-0196DF2E23B6}"/>
              </a:ext>
            </a:extLst>
          </p:cNvPr>
          <p:cNvSpPr>
            <a:spLocks noGrp="1"/>
          </p:cNvSpPr>
          <p:nvPr>
            <p:ph type="title"/>
          </p:nvPr>
        </p:nvSpPr>
        <p:spPr>
          <a:xfrm>
            <a:off x="839789"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580692-110F-4FE4-8BEE-78BEE219A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3D1CD3-3A1D-4D97-B1E5-78C5B25CE1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1B5497-5266-4DB7-9A6D-3776B9DE55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1C29BF-B17E-4575-9C5F-154DD9650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FB874-AC11-4DBC-AB42-ED21000C36A7}"/>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E8686732-5575-4C4A-9143-62DF0CB7EF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BBEFB3-C51F-4B63-9A04-3D43582EDF4A}"/>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128259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7ABE0-2B49-4519-B4FD-83D3E50B78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046C52-E1F7-440E-9529-FDA90CC6A361}"/>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D74B4E4-1ABF-4CD5-8C2F-736000E9CE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765ACD-DC01-4594-8340-43B92CBB088E}"/>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195793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2470A3-6328-4257-9895-B081E22F63BB}"/>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B6D24EA4-1316-4CFE-8ED0-3C1E31C79D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5D10D7-1582-4CF4-AE27-C70E687807C8}"/>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59237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1193-CF40-4CA2-809A-BE2998F2208D}"/>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E40313-B48C-4A77-9F0A-55EDC7C690C9}"/>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F1169A-B34F-4018-A334-1F99DD74F801}"/>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7A1AF-BE20-4FFD-87D2-131FCD0F85B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E939647-10D2-46E7-BC5F-2101C8E065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C3C630-1C9B-448A-9BD7-D5A46369B995}"/>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33448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8985-EF76-46AE-9AA7-1875469E71E7}"/>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046DA0-95D7-480E-ADB1-25C2B6C7F185}"/>
              </a:ext>
            </a:extLst>
          </p:cNvPr>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16A12E-5E53-448A-891A-021A491168C9}"/>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84D57F-9002-4CEF-B226-452809396D2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2B93DA3-A5AB-4FC6-A33E-4FF763D79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5D6C0-5CEF-42DE-981D-6136794E984C}"/>
              </a:ext>
            </a:extLst>
          </p:cNvPr>
          <p:cNvSpPr>
            <a:spLocks noGrp="1"/>
          </p:cNvSpPr>
          <p:nvPr>
            <p:ph type="sldNum" sz="quarter" idx="12"/>
          </p:nvPr>
        </p:nvSpPr>
        <p:spPr/>
        <p:txBody>
          <a:bodyPr/>
          <a:lstStyle/>
          <a:p>
            <a:fld id="{A1024A56-E55E-46F5-981F-A7A70F6FBC73}" type="slidenum">
              <a:rPr lang="en-US" smtClean="0"/>
              <a:t>‹#›</a:t>
            </a:fld>
            <a:endParaRPr lang="en-US"/>
          </a:p>
        </p:txBody>
      </p:sp>
    </p:spTree>
    <p:extLst>
      <p:ext uri="{BB962C8B-B14F-4D97-AF65-F5344CB8AC3E}">
        <p14:creationId xmlns:p14="http://schemas.microsoft.com/office/powerpoint/2010/main" val="400845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A6A936-28D8-446A-B63D-F5512291CBB6}"/>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2FB4D-1DD2-4D49-9DA2-00B9BA76FADA}"/>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D0E56-96E1-4761-999C-88BEAFB262FC}"/>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BD159340-0167-4872-BECB-DD0F0F281F7C}"/>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422E0C-7248-4F4C-A189-FB00DEF0DED0}"/>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24A56-E55E-46F5-981F-A7A70F6FBC73}" type="slidenum">
              <a:rPr lang="en-US" smtClean="0"/>
              <a:t>‹#›</a:t>
            </a:fld>
            <a:endParaRPr lang="en-US"/>
          </a:p>
        </p:txBody>
      </p:sp>
    </p:spTree>
    <p:extLst>
      <p:ext uri="{BB962C8B-B14F-4D97-AF65-F5344CB8AC3E}">
        <p14:creationId xmlns:p14="http://schemas.microsoft.com/office/powerpoint/2010/main" val="2376219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FD2D3A-422F-40A1-AA96-9F5A01233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9C045E-C5AA-482B-BDA8-3EF991509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D48E7-6E30-4DEC-92D4-A86996712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DF32D-6120-4127-8C53-4824C883D5A3}" type="datetimeFigureOut">
              <a:rPr lang="en-US" smtClean="0"/>
              <a:t>5/19/2020</a:t>
            </a:fld>
            <a:endParaRPr lang="en-US"/>
          </a:p>
        </p:txBody>
      </p:sp>
      <p:sp>
        <p:nvSpPr>
          <p:cNvPr id="5" name="Footer Placeholder 4">
            <a:extLst>
              <a:ext uri="{FF2B5EF4-FFF2-40B4-BE49-F238E27FC236}">
                <a16:creationId xmlns:a16="http://schemas.microsoft.com/office/drawing/2014/main" id="{DC08295C-766C-4E1E-A3F0-BD5A79044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F9203A-B324-44B8-8138-3AA0486960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DCDD3-7D29-42B2-AE7C-DF8244FA2E3E}" type="slidenum">
              <a:rPr lang="en-US" smtClean="0"/>
              <a:t>‹#›</a:t>
            </a:fld>
            <a:endParaRPr lang="en-US"/>
          </a:p>
        </p:txBody>
      </p:sp>
    </p:spTree>
    <p:extLst>
      <p:ext uri="{BB962C8B-B14F-4D97-AF65-F5344CB8AC3E}">
        <p14:creationId xmlns:p14="http://schemas.microsoft.com/office/powerpoint/2010/main" val="172240747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9417DA-AA70-416D-AACD-BC8BA692E7F2}"/>
              </a:ext>
            </a:extLst>
          </p:cNvPr>
          <p:cNvSpPr txBox="1">
            <a:spLocks/>
          </p:cNvSpPr>
          <p:nvPr/>
        </p:nvSpPr>
        <p:spPr>
          <a:xfrm>
            <a:off x="1418693" y="3258671"/>
            <a:ext cx="9563072" cy="1967335"/>
          </a:xfrm>
          <a:prstGeom prst="rect">
            <a:avLst/>
          </a:prstGeom>
        </p:spPr>
        <p:txBody>
          <a:bodyPr vert="horz" lIns="0" tIns="45720" rIns="0" bIns="0" rtlCol="0" anchor="b" anchorCtr="0">
            <a:normAutofit/>
          </a:bodyPr>
          <a:lstStyle>
            <a:lvl1pPr algn="l" defTabSz="914408" rtl="0" eaLnBrk="1" latinLnBrk="0" hangingPunct="1">
              <a:spcBef>
                <a:spcPct val="0"/>
              </a:spcBef>
              <a:buNone/>
              <a:defRPr lang="en-US" sz="2700" b="1" i="0" kern="1200" spc="-56" baseline="0" dirty="0">
                <a:solidFill>
                  <a:schemeClr val="tx1"/>
                </a:solidFill>
                <a:latin typeface="+mj-lt"/>
                <a:ea typeface="+mj-ea"/>
                <a:cs typeface="Arial" panose="020B0604020202020204" pitchFamily="34" charset="0"/>
              </a:defRPr>
            </a:lvl1pPr>
          </a:lstStyle>
          <a:p>
            <a:pPr algn="ctr"/>
            <a:r>
              <a:rPr lang="en-ZA" sz="5400" b="0" spc="0" dirty="0">
                <a:latin typeface="Arial Black" panose="020B0604020202020204" pitchFamily="34" charset="0"/>
                <a:cs typeface="Arial Black" panose="020B0604020202020204" pitchFamily="34" charset="0"/>
              </a:rPr>
              <a:t>Committee Responses</a:t>
            </a:r>
          </a:p>
          <a:p>
            <a:pPr algn="ctr"/>
            <a:endParaRPr lang="en-ZA" sz="4400" b="0" spc="0" dirty="0">
              <a:latin typeface="Arial Black" panose="020B0604020202020204" pitchFamily="34" charset="0"/>
              <a:cs typeface="Arial Black" panose="020B0604020202020204" pitchFamily="34" charset="0"/>
            </a:endParaRPr>
          </a:p>
        </p:txBody>
      </p:sp>
      <p:sp>
        <p:nvSpPr>
          <p:cNvPr id="2" name="TextBox 1">
            <a:extLst>
              <a:ext uri="{FF2B5EF4-FFF2-40B4-BE49-F238E27FC236}">
                <a16:creationId xmlns:a16="http://schemas.microsoft.com/office/drawing/2014/main" id="{479CC1EF-2E29-4DBA-AD48-51909A8E4B4B}"/>
              </a:ext>
            </a:extLst>
          </p:cNvPr>
          <p:cNvSpPr txBox="1"/>
          <p:nvPr/>
        </p:nvSpPr>
        <p:spPr>
          <a:xfrm>
            <a:off x="8646160" y="5882640"/>
            <a:ext cx="1774845" cy="369332"/>
          </a:xfrm>
          <a:prstGeom prst="rect">
            <a:avLst/>
          </a:prstGeom>
          <a:noFill/>
        </p:spPr>
        <p:txBody>
          <a:bodyPr wrap="none" rtlCol="0">
            <a:spAutoFit/>
          </a:bodyPr>
          <a:lstStyle/>
          <a:p>
            <a:r>
              <a:rPr lang="en-ZA" b="1" dirty="0">
                <a:latin typeface="Arial Black" panose="020B0A04020102020204" pitchFamily="34" charset="0"/>
              </a:rPr>
              <a:t>19 May 2020</a:t>
            </a:r>
            <a:endParaRPr lang="en-US" b="1" dirty="0">
              <a:latin typeface="Arial Black" panose="020B0A04020102020204" pitchFamily="34" charset="0"/>
            </a:endParaRPr>
          </a:p>
        </p:txBody>
      </p:sp>
    </p:spTree>
    <p:extLst>
      <p:ext uri="{BB962C8B-B14F-4D97-AF65-F5344CB8AC3E}">
        <p14:creationId xmlns:p14="http://schemas.microsoft.com/office/powerpoint/2010/main" val="2846244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693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4. Implications on re-organisation of the 2020 academic year on </a:t>
            </a:r>
          </a:p>
          <a:p>
            <a:pPr algn="ctr"/>
            <a:r>
              <a:rPr lang="en-ZA" sz="2000" b="1" dirty="0">
                <a:latin typeface="Arial Black" panose="020B0A04020102020204" pitchFamily="34" charset="0"/>
              </a:rPr>
              <a:t>funding of students</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636238" y="928439"/>
            <a:ext cx="1060816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algn="ctr"/>
            <a:r>
              <a:rPr lang="en-ZA" dirty="0">
                <a:latin typeface="Arial Nova" panose="020B0504020202020204" pitchFamily="34" charset="0"/>
              </a:rPr>
              <a:t>NSFAS is in the process of quantifying the cost of extending the 2020 academic by an additional three (3) months.  Based on current registration data received from the Universities and TVET Colleges, the </a:t>
            </a:r>
            <a:r>
              <a:rPr lang="en-ZA" b="1" dirty="0">
                <a:latin typeface="Arial Nova" panose="020B0504020202020204" pitchFamily="34" charset="0"/>
              </a:rPr>
              <a:t>estimated cost is R9.9 billion</a:t>
            </a:r>
            <a:r>
              <a:rPr lang="en-ZA" dirty="0">
                <a:latin typeface="Arial Nova" panose="020B0504020202020204" pitchFamily="34" charset="0"/>
              </a:rPr>
              <a:t> broken down as follows: R7.5 billion (Universities) and R2.4 billion for TVET Colleges.  This assumes that NSFAS will continue to pay the tuition and allowances for the extended period. </a:t>
            </a:r>
            <a:endParaRPr lang="en-US" dirty="0">
              <a:latin typeface="Arial Nova" panose="020B0504020202020204" pitchFamily="34" charset="0"/>
            </a:endParaRPr>
          </a:p>
        </p:txBody>
      </p:sp>
      <p:sp>
        <p:nvSpPr>
          <p:cNvPr id="8" name="Rounded Rectangle">
            <a:extLst>
              <a:ext uri="{FF2B5EF4-FFF2-40B4-BE49-F238E27FC236}">
                <a16:creationId xmlns:a16="http://schemas.microsoft.com/office/drawing/2014/main" id="{AC14E41A-718D-4B72-939A-9FDDAFFCF1E2}"/>
              </a:ext>
            </a:extLst>
          </p:cNvPr>
          <p:cNvSpPr/>
          <p:nvPr/>
        </p:nvSpPr>
        <p:spPr>
          <a:xfrm>
            <a:off x="257277" y="3281855"/>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5. NSFAS role in monitoring of the institutions’ disbursement of funding and allowances to students during the Covid-19 period. </a:t>
            </a:r>
            <a:endParaRPr lang="en-US" sz="2000" dirty="0">
              <a:latin typeface="Arial Black" panose="020B0A04020102020204" pitchFamily="34" charset="0"/>
            </a:endParaRPr>
          </a:p>
        </p:txBody>
      </p:sp>
      <p:sp>
        <p:nvSpPr>
          <p:cNvPr id="9" name="Rectangle 1">
            <a:extLst>
              <a:ext uri="{FF2B5EF4-FFF2-40B4-BE49-F238E27FC236}">
                <a16:creationId xmlns:a16="http://schemas.microsoft.com/office/drawing/2014/main" id="{607DFCFE-2445-487C-BD98-195649B554A8}"/>
              </a:ext>
            </a:extLst>
          </p:cNvPr>
          <p:cNvSpPr>
            <a:spLocks noChangeArrowheads="1"/>
          </p:cNvSpPr>
          <p:nvPr/>
        </p:nvSpPr>
        <p:spPr bwMode="auto">
          <a:xfrm>
            <a:off x="568960" y="4228833"/>
            <a:ext cx="1060816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ZA" dirty="0"/>
              <a:t> </a:t>
            </a:r>
            <a:endParaRPr lang="en-US" dirty="0">
              <a:latin typeface="Arial Nova" panose="020B0504020202020204" pitchFamily="34" charset="0"/>
            </a:endParaRPr>
          </a:p>
          <a:p>
            <a:r>
              <a:rPr lang="en-ZA" dirty="0"/>
              <a:t>NSFAS instituted a financial reconciliations program down to student level. As the registration data on which correct allowances can be allocated were received in April all upfront payments must be reconciled. This request for remittances had been made to all institutions and lockdown proves an obstacle as thus far NSFAS only received 20% of all remittances.  NSFAS continues to monitor the Colleges who were paying allowances to students directly. There are currently 12 TVET Colleges that continue to pay students directly and NSFAS has requested these colleges to submit feedback on who they have paid at a student level.  </a:t>
            </a:r>
            <a:endParaRPr lang="en-US" dirty="0"/>
          </a:p>
        </p:txBody>
      </p:sp>
    </p:spTree>
    <p:extLst>
      <p:ext uri="{BB962C8B-B14F-4D97-AF65-F5344CB8AC3E}">
        <p14:creationId xmlns:p14="http://schemas.microsoft.com/office/powerpoint/2010/main" val="125133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6. Progress report in the finalisation of outstanding students appeals.</a:t>
            </a:r>
            <a:r>
              <a:rPr lang="en-US" sz="2000" dirty="0">
                <a:latin typeface="Arial Black" panose="020B0A04020102020204" pitchFamily="34" charset="0"/>
              </a:rPr>
              <a:t/>
            </a:r>
            <a:br>
              <a:rPr lang="en-US" sz="2000" dirty="0">
                <a:latin typeface="Arial Black" panose="020B0A04020102020204" pitchFamily="34" charset="0"/>
              </a:rPr>
            </a:b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1130439"/>
            <a:ext cx="10608167" cy="557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b="1" dirty="0">
                <a:latin typeface="Arial Nova" panose="020B0504020202020204" pitchFamily="34" charset="0"/>
              </a:rPr>
              <a:t>FTEN APPEALS</a:t>
            </a:r>
          </a:p>
          <a:p>
            <a:r>
              <a:rPr lang="en-ZA" dirty="0">
                <a:latin typeface="Arial Nova" panose="020B0504020202020204" pitchFamily="34" charset="0"/>
              </a:rPr>
              <a:t>There were </a:t>
            </a:r>
            <a:r>
              <a:rPr lang="en-ZA" b="1" dirty="0">
                <a:latin typeface="Arial Nova" panose="020B0504020202020204" pitchFamily="34" charset="0"/>
              </a:rPr>
              <a:t>9 484 </a:t>
            </a:r>
            <a:r>
              <a:rPr lang="en-ZA" dirty="0">
                <a:latin typeface="Arial Nova" panose="020B0504020202020204" pitchFamily="34" charset="0"/>
              </a:rPr>
              <a:t>appeals received from New Students in 2020,  of these  </a:t>
            </a:r>
            <a:r>
              <a:rPr lang="en-ZA" b="1" dirty="0">
                <a:latin typeface="Arial Nova" panose="020B0504020202020204" pitchFamily="34" charset="0"/>
              </a:rPr>
              <a:t>4 035 </a:t>
            </a:r>
            <a:r>
              <a:rPr lang="en-ZA" dirty="0">
                <a:latin typeface="Arial Nova" panose="020B0504020202020204" pitchFamily="34" charset="0"/>
              </a:rPr>
              <a:t>were successful appeals.  Most FTEN appeals were rejected on income threshold, courses not funded and where there was insufficient information provided to support the appeal.</a:t>
            </a:r>
          </a:p>
          <a:p>
            <a:endParaRPr lang="en-ZA" dirty="0">
              <a:latin typeface="Arial Nova" panose="020B0504020202020204" pitchFamily="34" charset="0"/>
            </a:endParaRPr>
          </a:p>
          <a:p>
            <a:r>
              <a:rPr lang="en-ZA" b="1" dirty="0">
                <a:latin typeface="Arial Nova" panose="020B0504020202020204" pitchFamily="34" charset="0"/>
              </a:rPr>
              <a:t>CONTINUING STUDENTS APPEALS UNIVERSITIES</a:t>
            </a:r>
          </a:p>
          <a:p>
            <a:r>
              <a:rPr lang="en-US" dirty="0">
                <a:latin typeface="Arial Nova" panose="020B0504020202020204" pitchFamily="34" charset="0"/>
              </a:rPr>
              <a:t>No. of Appeals Recommended 		</a:t>
            </a:r>
            <a:r>
              <a:rPr lang="en-US" b="1" dirty="0">
                <a:latin typeface="Arial Nova" panose="020B0504020202020204" pitchFamily="34" charset="0"/>
              </a:rPr>
              <a:t>21 330</a:t>
            </a:r>
          </a:p>
          <a:p>
            <a:r>
              <a:rPr lang="en-US" dirty="0">
                <a:latin typeface="Arial Nova" panose="020B0504020202020204" pitchFamily="34" charset="0"/>
              </a:rPr>
              <a:t>No. Approved by NSFAS 			</a:t>
            </a:r>
            <a:r>
              <a:rPr lang="en-US" b="1" dirty="0">
                <a:latin typeface="Arial Nova" panose="020B0504020202020204" pitchFamily="34" charset="0"/>
              </a:rPr>
              <a:t>16 527</a:t>
            </a:r>
          </a:p>
          <a:p>
            <a:pPr>
              <a:lnSpc>
                <a:spcPct val="110000"/>
              </a:lnSpc>
            </a:pPr>
            <a:endParaRPr lang="en-US" dirty="0">
              <a:latin typeface="Arial Nova" panose="020B0504020202020204" pitchFamily="34" charset="0"/>
            </a:endParaRPr>
          </a:p>
          <a:p>
            <a:pPr>
              <a:lnSpc>
                <a:spcPct val="110000"/>
              </a:lnSpc>
            </a:pPr>
            <a:r>
              <a:rPr lang="en-US" dirty="0">
                <a:latin typeface="Arial Nova" panose="020B0504020202020204" pitchFamily="34" charset="0"/>
              </a:rPr>
              <a:t>(Appeals not approved where N+ exceeded 2919, missing documents 1,051 and the balance of 833 appeals consists of. no record of application, unsigned contract with NSFAS or a different funder).</a:t>
            </a:r>
          </a:p>
          <a:p>
            <a:pPr>
              <a:lnSpc>
                <a:spcPct val="110000"/>
              </a:lnSpc>
            </a:pPr>
            <a:endParaRPr lang="en-US" b="1" dirty="0">
              <a:latin typeface="Arial Nova" panose="020B0504020202020204" pitchFamily="34" charset="0"/>
            </a:endParaRPr>
          </a:p>
          <a:p>
            <a:pPr>
              <a:lnSpc>
                <a:spcPct val="110000"/>
              </a:lnSpc>
            </a:pPr>
            <a:r>
              <a:rPr lang="en-US" b="1" dirty="0">
                <a:latin typeface="Arial Nova" panose="020B0504020202020204" pitchFamily="34" charset="0"/>
              </a:rPr>
              <a:t>CONTINUING STUDENTS APPEALS TVET COLLEGES</a:t>
            </a:r>
          </a:p>
          <a:p>
            <a:r>
              <a:rPr lang="en-US" dirty="0">
                <a:latin typeface="Arial Nova" panose="020B0504020202020204" pitchFamily="34" charset="0"/>
              </a:rPr>
              <a:t>No. of Appeals Recommended			</a:t>
            </a:r>
            <a:r>
              <a:rPr lang="en-US" b="1" dirty="0">
                <a:latin typeface="Arial Nova" panose="020B0504020202020204" pitchFamily="34" charset="0"/>
              </a:rPr>
              <a:t>2 214</a:t>
            </a:r>
          </a:p>
          <a:p>
            <a:r>
              <a:rPr lang="en-US" dirty="0">
                <a:latin typeface="Arial Nova" panose="020B0504020202020204" pitchFamily="34" charset="0"/>
              </a:rPr>
              <a:t>No. Approved by NSFAS				</a:t>
            </a:r>
            <a:r>
              <a:rPr lang="en-US" b="1" dirty="0">
                <a:latin typeface="Arial Nova" panose="020B0504020202020204" pitchFamily="34" charset="0"/>
              </a:rPr>
              <a:t>2 039</a:t>
            </a:r>
          </a:p>
          <a:p>
            <a:pPr>
              <a:lnSpc>
                <a:spcPct val="110000"/>
              </a:lnSpc>
            </a:pPr>
            <a:endParaRPr lang="en-US" dirty="0">
              <a:latin typeface="Arial Nova" panose="020B0504020202020204" pitchFamily="34" charset="0"/>
            </a:endParaRPr>
          </a:p>
          <a:p>
            <a:pPr>
              <a:lnSpc>
                <a:spcPct val="110000"/>
              </a:lnSpc>
            </a:pPr>
            <a:r>
              <a:rPr lang="en-US" dirty="0">
                <a:latin typeface="Arial Nova" panose="020B0504020202020204" pitchFamily="34" charset="0"/>
              </a:rPr>
              <a:t>(Unsuccessful appeal reasons are no record found – student never applied and missing documents  to finalize the appeal decision.)</a:t>
            </a:r>
          </a:p>
          <a:p>
            <a:endParaRPr lang="en-US" dirty="0"/>
          </a:p>
        </p:txBody>
      </p:sp>
    </p:spTree>
    <p:extLst>
      <p:ext uri="{BB962C8B-B14F-4D97-AF65-F5344CB8AC3E}">
        <p14:creationId xmlns:p14="http://schemas.microsoft.com/office/powerpoint/2010/main" val="330196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8" name="Rounded Rectangle">
            <a:extLst>
              <a:ext uri="{FF2B5EF4-FFF2-40B4-BE49-F238E27FC236}">
                <a16:creationId xmlns:a16="http://schemas.microsoft.com/office/drawing/2014/main" id="{AC14E41A-718D-4B72-939A-9FDDAFFCF1E2}"/>
              </a:ext>
            </a:extLst>
          </p:cNvPr>
          <p:cNvSpPr/>
          <p:nvPr/>
        </p:nvSpPr>
        <p:spPr>
          <a:xfrm>
            <a:off x="182880" y="37244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b="1" dirty="0">
                <a:latin typeface="Arial Black" panose="020B0A04020102020204" pitchFamily="34" charset="0"/>
              </a:rPr>
              <a:t>7. Allegations that the compilation of the NSFAS APP 2020/21 was outsourced </a:t>
            </a:r>
          </a:p>
          <a:p>
            <a:pPr algn="ctr"/>
            <a:r>
              <a:rPr lang="en-ZA" b="1" dirty="0">
                <a:latin typeface="Arial Black" panose="020B0A04020102020204" pitchFamily="34" charset="0"/>
              </a:rPr>
              <a:t>to a private individual at a cost of R1 million.</a:t>
            </a:r>
            <a:endParaRPr lang="en-US" dirty="0">
              <a:latin typeface="Arial Black" panose="020B0A04020102020204" pitchFamily="34" charset="0"/>
            </a:endParaRPr>
          </a:p>
        </p:txBody>
      </p:sp>
      <p:sp>
        <p:nvSpPr>
          <p:cNvPr id="9" name="Rectangle 1">
            <a:extLst>
              <a:ext uri="{FF2B5EF4-FFF2-40B4-BE49-F238E27FC236}">
                <a16:creationId xmlns:a16="http://schemas.microsoft.com/office/drawing/2014/main" id="{607DFCFE-2445-487C-BD98-195649B554A8}"/>
              </a:ext>
            </a:extLst>
          </p:cNvPr>
          <p:cNvSpPr>
            <a:spLocks noChangeArrowheads="1"/>
          </p:cNvSpPr>
          <p:nvPr/>
        </p:nvSpPr>
        <p:spPr bwMode="auto">
          <a:xfrm>
            <a:off x="717518" y="2011687"/>
            <a:ext cx="1060816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ZA" dirty="0">
                <a:latin typeface="Arial Nova" panose="020B0504020202020204" pitchFamily="34" charset="0"/>
              </a:rPr>
              <a:t> </a:t>
            </a:r>
            <a:endParaRPr lang="en-US" dirty="0">
              <a:latin typeface="Arial Nova" panose="020B0504020202020204" pitchFamily="34" charset="0"/>
            </a:endParaRPr>
          </a:p>
          <a:p>
            <a:pPr algn="ctr"/>
            <a:r>
              <a:rPr lang="en-GB" dirty="0">
                <a:latin typeface="Arial Nova" panose="020B0504020202020204" pitchFamily="34" charset="0"/>
              </a:rPr>
              <a:t>A </a:t>
            </a:r>
            <a:r>
              <a:rPr lang="en-GB" b="1" dirty="0">
                <a:latin typeface="Arial Nova" panose="020B0504020202020204" pitchFamily="34" charset="0"/>
              </a:rPr>
              <a:t>formal procurement process was followed and concluded</a:t>
            </a:r>
            <a:r>
              <a:rPr lang="en-GB" dirty="0">
                <a:latin typeface="Arial Nova" panose="020B0504020202020204" pitchFamily="34" charset="0"/>
              </a:rPr>
              <a:t> in accordance with the legislative prescripts (PFMA and PPPFA) for the appointment of a service provider for the</a:t>
            </a:r>
          </a:p>
          <a:p>
            <a:pPr algn="ctr"/>
            <a:r>
              <a:rPr lang="en-GB" dirty="0">
                <a:latin typeface="Arial Nova" panose="020B0504020202020204" pitchFamily="34" charset="0"/>
              </a:rPr>
              <a:t> advisory work regarding the strategic plan and annual performance plan. </a:t>
            </a:r>
          </a:p>
          <a:p>
            <a:pPr algn="ctr"/>
            <a:r>
              <a:rPr lang="en-GB" dirty="0">
                <a:latin typeface="Arial Nova" panose="020B0504020202020204" pitchFamily="34" charset="0"/>
              </a:rPr>
              <a:t>The value of this procurement award was R490,000.</a:t>
            </a:r>
            <a:endParaRPr lang="en-US" dirty="0">
              <a:latin typeface="Arial Nova" panose="020B0504020202020204" pitchFamily="34" charset="0"/>
            </a:endParaRPr>
          </a:p>
        </p:txBody>
      </p:sp>
    </p:spTree>
    <p:extLst>
      <p:ext uri="{BB962C8B-B14F-4D97-AF65-F5344CB8AC3E}">
        <p14:creationId xmlns:p14="http://schemas.microsoft.com/office/powerpoint/2010/main" val="421853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8. Whether NSFAS is involved in the procurement of laptops to students</a:t>
            </a:r>
          </a:p>
          <a:p>
            <a:pPr algn="ctr"/>
            <a:r>
              <a:rPr lang="en-ZA" sz="2000" b="1" dirty="0">
                <a:latin typeface="Arial Black" panose="020B0A04020102020204" pitchFamily="34" charset="0"/>
              </a:rPr>
              <a:t> and where will the budget come from.</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636238" y="1095257"/>
            <a:ext cx="1060816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algn="ctr"/>
            <a:r>
              <a:rPr lang="en-ZA" dirty="0">
                <a:latin typeface="Arial Nova" panose="020B0504020202020204" pitchFamily="34" charset="0"/>
              </a:rPr>
              <a:t>NSFAS proposal was sent to the Minister and consultation with National Treasury for his consideration. If approval and funding is granted, NSFAS will provide the funding to NSFAS students, through the institutions and the institutions will procure the laptops in terms of the procurement prescripts. (</a:t>
            </a:r>
            <a:r>
              <a:rPr lang="en-ZA" i="1" dirty="0">
                <a:latin typeface="Arial Nova" panose="020B0504020202020204" pitchFamily="34" charset="0"/>
              </a:rPr>
              <a:t>Attached is the proposed submission to DHET)</a:t>
            </a:r>
            <a:endParaRPr lang="en-US" dirty="0">
              <a:latin typeface="Arial Nova" panose="020B0504020202020204" pitchFamily="34" charset="0"/>
            </a:endParaRPr>
          </a:p>
        </p:txBody>
      </p:sp>
      <p:sp>
        <p:nvSpPr>
          <p:cNvPr id="8" name="Rounded Rectangle">
            <a:extLst>
              <a:ext uri="{FF2B5EF4-FFF2-40B4-BE49-F238E27FC236}">
                <a16:creationId xmlns:a16="http://schemas.microsoft.com/office/drawing/2014/main" id="{AC14E41A-718D-4B72-939A-9FDDAFFCF1E2}"/>
              </a:ext>
            </a:extLst>
          </p:cNvPr>
          <p:cNvSpPr/>
          <p:nvPr/>
        </p:nvSpPr>
        <p:spPr>
          <a:xfrm>
            <a:off x="101600" y="288371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9. Reason for targeting an unqualified audit opinion for 2020.</a:t>
            </a:r>
            <a:endParaRPr lang="en-US" sz="2000" dirty="0">
              <a:latin typeface="Arial Black" panose="020B0A04020102020204" pitchFamily="34" charset="0"/>
            </a:endParaRPr>
          </a:p>
        </p:txBody>
      </p:sp>
      <p:sp>
        <p:nvSpPr>
          <p:cNvPr id="9" name="Rectangle 1">
            <a:extLst>
              <a:ext uri="{FF2B5EF4-FFF2-40B4-BE49-F238E27FC236}">
                <a16:creationId xmlns:a16="http://schemas.microsoft.com/office/drawing/2014/main" id="{607DFCFE-2445-487C-BD98-195649B554A8}"/>
              </a:ext>
            </a:extLst>
          </p:cNvPr>
          <p:cNvSpPr>
            <a:spLocks noChangeArrowheads="1"/>
          </p:cNvSpPr>
          <p:nvPr/>
        </p:nvSpPr>
        <p:spPr bwMode="auto">
          <a:xfrm>
            <a:off x="791916" y="4146917"/>
            <a:ext cx="1060816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ZA" dirty="0">
                <a:latin typeface="Arial Nova" panose="020B0504020202020204" pitchFamily="34" charset="0"/>
              </a:rPr>
              <a:t> </a:t>
            </a:r>
            <a:endParaRPr lang="en-US" dirty="0">
              <a:latin typeface="Arial Nova" panose="020B0504020202020204" pitchFamily="34" charset="0"/>
            </a:endParaRPr>
          </a:p>
          <a:p>
            <a:pPr algn="ctr"/>
            <a:r>
              <a:rPr lang="en-GB" dirty="0">
                <a:latin typeface="Arial Nova" panose="020B0504020202020204" pitchFamily="34" charset="0"/>
              </a:rPr>
              <a:t>The target in the presentation should have been qualified audit opinion for 2020 as per</a:t>
            </a:r>
          </a:p>
          <a:p>
            <a:pPr algn="ctr"/>
            <a:r>
              <a:rPr lang="en-GB" dirty="0">
                <a:latin typeface="Arial Nova" panose="020B0504020202020204" pitchFamily="34" charset="0"/>
              </a:rPr>
              <a:t> the submitted. APP. </a:t>
            </a:r>
          </a:p>
          <a:p>
            <a:pPr algn="ctr"/>
            <a:r>
              <a:rPr lang="en-GB" dirty="0">
                <a:latin typeface="Arial Nova" panose="020B0504020202020204" pitchFamily="34" charset="0"/>
              </a:rPr>
              <a:t>NSFAS in FY 2019/20 would migrate to getting a qualified opinion.</a:t>
            </a:r>
            <a:endParaRPr lang="en-US" dirty="0">
              <a:latin typeface="Arial Nova" panose="020B0504020202020204" pitchFamily="34" charset="0"/>
            </a:endParaRPr>
          </a:p>
          <a:p>
            <a:pPr algn="ctr"/>
            <a:r>
              <a:rPr lang="en-GB" dirty="0">
                <a:latin typeface="Arial Nova" panose="020B0504020202020204" pitchFamily="34" charset="0"/>
              </a:rPr>
              <a:t> </a:t>
            </a:r>
            <a:endParaRPr lang="en-US" dirty="0">
              <a:latin typeface="Arial Nova" panose="020B0504020202020204" pitchFamily="34" charset="0"/>
            </a:endParaRPr>
          </a:p>
        </p:txBody>
      </p:sp>
    </p:spTree>
    <p:extLst>
      <p:ext uri="{BB962C8B-B14F-4D97-AF65-F5344CB8AC3E}">
        <p14:creationId xmlns:p14="http://schemas.microsoft.com/office/powerpoint/2010/main" val="450324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10. Impact of the Covid-19 pandemic on student loan recovery</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1199069"/>
            <a:ext cx="1094084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marL="285750" lvl="0" indent="-285750">
              <a:buFont typeface="Wingdings" panose="05000000000000000000" pitchFamily="2" charset="2"/>
              <a:buChar char="q"/>
            </a:pPr>
            <a:r>
              <a:rPr lang="en-ZA" dirty="0">
                <a:latin typeface="Arial Nova" panose="020B0504020202020204" pitchFamily="34" charset="0"/>
              </a:rPr>
              <a:t>The </a:t>
            </a:r>
            <a:r>
              <a:rPr lang="en-ZA" b="1" dirty="0">
                <a:latin typeface="Arial Nova" panose="020B0504020202020204" pitchFamily="34" charset="0"/>
              </a:rPr>
              <a:t>recoveries from previous NSFAS loan beneficiaries</a:t>
            </a:r>
            <a:r>
              <a:rPr lang="en-ZA" dirty="0">
                <a:latin typeface="Arial Nova" panose="020B0504020202020204" pitchFamily="34" charset="0"/>
              </a:rPr>
              <a:t> seem to have been negatively affected by the current economic conditions as well as the high unemployment rate. This was however already experienced before the Pandemic impact.</a:t>
            </a:r>
            <a:endParaRPr lang="en-US" dirty="0">
              <a:latin typeface="Arial Nova" panose="020B0504020202020204" pitchFamily="34" charset="0"/>
            </a:endParaRPr>
          </a:p>
          <a:p>
            <a:pPr marL="285750" indent="-285750">
              <a:buFont typeface="Wingdings" panose="05000000000000000000" pitchFamily="2" charset="2"/>
              <a:buChar char="q"/>
            </a:pPr>
            <a:r>
              <a:rPr lang="en-ZA" dirty="0">
                <a:latin typeface="Arial Nova" panose="020B0504020202020204" pitchFamily="34" charset="0"/>
              </a:rPr>
              <a:t>Whilst </a:t>
            </a:r>
            <a:r>
              <a:rPr lang="en-ZA" b="1" dirty="0">
                <a:latin typeface="Arial Nova" panose="020B0504020202020204" pitchFamily="34" charset="0"/>
              </a:rPr>
              <a:t>recoveries for the month of March 2020 (R45.7 million) have remained constant</a:t>
            </a:r>
            <a:r>
              <a:rPr lang="en-ZA" dirty="0">
                <a:latin typeface="Arial Nova" panose="020B0504020202020204" pitchFamily="34" charset="0"/>
              </a:rPr>
              <a:t> at the monthly average, this has decreased significantly when compared year-on-year. Even though we have not yet seen a noticeable decrease in loan recoveries, we expect to see this in the coming months as the impact of the pandemic increases.</a:t>
            </a:r>
            <a:endParaRPr lang="en-US" dirty="0">
              <a:latin typeface="Arial Nova" panose="020B0504020202020204" pitchFamily="34" charset="0"/>
            </a:endParaRPr>
          </a:p>
        </p:txBody>
      </p:sp>
      <p:graphicFrame>
        <p:nvGraphicFramePr>
          <p:cNvPr id="10" name="Table 9">
            <a:extLst>
              <a:ext uri="{FF2B5EF4-FFF2-40B4-BE49-F238E27FC236}">
                <a16:creationId xmlns:a16="http://schemas.microsoft.com/office/drawing/2014/main" id="{5B2EA313-660C-4C2F-A1D3-A83682FAC36C}"/>
              </a:ext>
            </a:extLst>
          </p:cNvPr>
          <p:cNvGraphicFramePr>
            <a:graphicFrameLocks noGrp="1"/>
          </p:cNvGraphicFramePr>
          <p:nvPr>
            <p:extLst>
              <p:ext uri="{D42A27DB-BD31-4B8C-83A1-F6EECF244321}">
                <p14:modId xmlns:p14="http://schemas.microsoft.com/office/powerpoint/2010/main" val="2472205725"/>
              </p:ext>
            </p:extLst>
          </p:nvPr>
        </p:nvGraphicFramePr>
        <p:xfrm>
          <a:off x="2021840" y="4373346"/>
          <a:ext cx="6768464" cy="1614645"/>
        </p:xfrm>
        <a:graphic>
          <a:graphicData uri="http://schemas.openxmlformats.org/drawingml/2006/table">
            <a:tbl>
              <a:tblPr firstRow="1" firstCol="1" bandRow="1">
                <a:tableStyleId>{5940675A-B579-460E-94D1-54222C63F5DA}</a:tableStyleId>
              </a:tblPr>
              <a:tblGrid>
                <a:gridCol w="2255672">
                  <a:extLst>
                    <a:ext uri="{9D8B030D-6E8A-4147-A177-3AD203B41FA5}">
                      <a16:colId xmlns:a16="http://schemas.microsoft.com/office/drawing/2014/main" val="4089422143"/>
                    </a:ext>
                  </a:extLst>
                </a:gridCol>
                <a:gridCol w="2256396">
                  <a:extLst>
                    <a:ext uri="{9D8B030D-6E8A-4147-A177-3AD203B41FA5}">
                      <a16:colId xmlns:a16="http://schemas.microsoft.com/office/drawing/2014/main" val="3000530387"/>
                    </a:ext>
                  </a:extLst>
                </a:gridCol>
                <a:gridCol w="2256396">
                  <a:extLst>
                    <a:ext uri="{9D8B030D-6E8A-4147-A177-3AD203B41FA5}">
                      <a16:colId xmlns:a16="http://schemas.microsoft.com/office/drawing/2014/main" val="441815974"/>
                    </a:ext>
                  </a:extLst>
                </a:gridCol>
              </a:tblGrid>
              <a:tr h="538215">
                <a:tc>
                  <a:txBody>
                    <a:bodyPr/>
                    <a:lstStyle/>
                    <a:p>
                      <a:pPr marL="0" marR="0">
                        <a:spcBef>
                          <a:spcPts val="0"/>
                        </a:spcBef>
                        <a:spcAft>
                          <a:spcPts val="0"/>
                        </a:spcAft>
                      </a:pPr>
                      <a:r>
                        <a:rPr lang="en-ZA" sz="1800" b="1" dirty="0">
                          <a:effectLst/>
                          <a:latin typeface="Arial Nova" panose="020B0504020202020204" pitchFamily="34" charset="0"/>
                        </a:rPr>
                        <a:t>Month</a:t>
                      </a:r>
                      <a:endParaRPr lang="en-US" sz="1800" b="1"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r">
                        <a:spcBef>
                          <a:spcPts val="0"/>
                        </a:spcBef>
                        <a:spcAft>
                          <a:spcPts val="0"/>
                        </a:spcAft>
                      </a:pPr>
                      <a:r>
                        <a:rPr lang="en-ZA" sz="1800" b="1">
                          <a:effectLst/>
                          <a:latin typeface="Arial Nova" panose="020B0504020202020204" pitchFamily="34" charset="0"/>
                        </a:rPr>
                        <a:t>‘2020</a:t>
                      </a:r>
                      <a:endParaRPr lang="en-US" sz="1800" b="1">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r">
                        <a:spcBef>
                          <a:spcPts val="0"/>
                        </a:spcBef>
                        <a:spcAft>
                          <a:spcPts val="0"/>
                        </a:spcAft>
                      </a:pPr>
                      <a:r>
                        <a:rPr lang="en-ZA" sz="1800" b="1" dirty="0">
                          <a:effectLst/>
                          <a:latin typeface="Arial Nova" panose="020B0504020202020204" pitchFamily="34" charset="0"/>
                        </a:rPr>
                        <a:t>2019</a:t>
                      </a:r>
                      <a:endParaRPr lang="en-US" sz="1800" b="1"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201641548"/>
                  </a:ext>
                </a:extLst>
              </a:tr>
              <a:tr h="538215">
                <a:tc>
                  <a:txBody>
                    <a:bodyPr/>
                    <a:lstStyle/>
                    <a:p>
                      <a:pPr marL="0" marR="0">
                        <a:spcBef>
                          <a:spcPts val="0"/>
                        </a:spcBef>
                        <a:spcAft>
                          <a:spcPts val="0"/>
                        </a:spcAft>
                      </a:pPr>
                      <a:r>
                        <a:rPr lang="en-ZA" sz="1800" dirty="0">
                          <a:effectLst/>
                          <a:latin typeface="Arial Nova" panose="020B0504020202020204" pitchFamily="34" charset="0"/>
                        </a:rPr>
                        <a:t>March</a:t>
                      </a:r>
                      <a:endParaRPr lang="en-US" sz="1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ZA" sz="1800">
                          <a:effectLst/>
                          <a:latin typeface="Arial Nova" panose="020B0504020202020204" pitchFamily="34" charset="0"/>
                        </a:rPr>
                        <a:t>R45.7million</a:t>
                      </a:r>
                      <a:endParaRPr lang="en-US" sz="1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ZA" sz="1800">
                          <a:effectLst/>
                          <a:latin typeface="Arial Nova" panose="020B0504020202020204" pitchFamily="34" charset="0"/>
                        </a:rPr>
                        <a:t>R66.1million</a:t>
                      </a:r>
                      <a:endParaRPr lang="en-US" sz="1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8840734"/>
                  </a:ext>
                </a:extLst>
              </a:tr>
              <a:tr h="538215">
                <a:tc>
                  <a:txBody>
                    <a:bodyPr/>
                    <a:lstStyle/>
                    <a:p>
                      <a:pPr marL="0" marR="0">
                        <a:spcBef>
                          <a:spcPts val="0"/>
                        </a:spcBef>
                        <a:spcAft>
                          <a:spcPts val="0"/>
                        </a:spcAft>
                      </a:pPr>
                      <a:r>
                        <a:rPr lang="en-ZA" sz="1800" dirty="0">
                          <a:effectLst/>
                          <a:latin typeface="Arial Nova" panose="020B0504020202020204" pitchFamily="34" charset="0"/>
                        </a:rPr>
                        <a:t>April</a:t>
                      </a:r>
                      <a:endParaRPr lang="en-US" sz="1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ZA" sz="1800" dirty="0">
                          <a:effectLst/>
                          <a:latin typeface="Arial Nova" panose="020B0504020202020204" pitchFamily="34" charset="0"/>
                        </a:rPr>
                        <a:t>R34.4 million</a:t>
                      </a:r>
                      <a:endParaRPr lang="en-US" sz="1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ZA" sz="1800" dirty="0">
                          <a:effectLst/>
                          <a:latin typeface="Arial Nova" panose="020B0504020202020204" pitchFamily="34" charset="0"/>
                        </a:rPr>
                        <a:t>R47.1 million</a:t>
                      </a:r>
                      <a:endParaRPr lang="en-US" sz="1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5533438"/>
                  </a:ext>
                </a:extLst>
              </a:tr>
            </a:tbl>
          </a:graphicData>
        </a:graphic>
      </p:graphicFrame>
    </p:spTree>
    <p:extLst>
      <p:ext uri="{BB962C8B-B14F-4D97-AF65-F5344CB8AC3E}">
        <p14:creationId xmlns:p14="http://schemas.microsoft.com/office/powerpoint/2010/main" val="52246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384985"/>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endParaRPr lang="en-ZA" sz="2000" b="1" dirty="0">
              <a:latin typeface="Arial Black" panose="020B0A04020102020204" pitchFamily="34" charset="0"/>
            </a:endParaRPr>
          </a:p>
          <a:p>
            <a:pPr algn="ctr"/>
            <a:r>
              <a:rPr lang="en-ZA" sz="2000" b="1" dirty="0">
                <a:latin typeface="Arial Black" panose="020B0A04020102020204" pitchFamily="34" charset="0"/>
              </a:rPr>
              <a:t>11. Allegations that some CPUT students are no longer receiving their allowances from NSFAS.</a:t>
            </a:r>
            <a:r>
              <a:rPr lang="en-US" sz="2000" dirty="0">
                <a:latin typeface="Arial Black" panose="020B0A04020102020204" pitchFamily="34" charset="0"/>
              </a:rPr>
              <a:t/>
            </a:r>
            <a:br>
              <a:rPr lang="en-US" sz="2000" dirty="0">
                <a:latin typeface="Arial Black" panose="020B0A04020102020204" pitchFamily="34" charset="0"/>
              </a:rPr>
            </a:b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1891566"/>
            <a:ext cx="109408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latin typeface="Arial Nova" panose="020B0504020202020204" pitchFamily="34" charset="0"/>
            </a:endParaRPr>
          </a:p>
          <a:p>
            <a:r>
              <a:rPr lang="en-ZA" dirty="0">
                <a:latin typeface="Arial Nova" panose="020B0504020202020204" pitchFamily="34" charset="0"/>
              </a:rPr>
              <a:t>NSFAS unfunded students subject to the audit of the N+ Rule, Students that were identified to have exceeded the rule were unfunded to avoid irregular expenditure.</a:t>
            </a:r>
            <a:endParaRPr lang="en-US" dirty="0">
              <a:latin typeface="Arial Nova" panose="020B0504020202020204" pitchFamily="34" charset="0"/>
            </a:endParaRPr>
          </a:p>
        </p:txBody>
      </p:sp>
    </p:spTree>
    <p:extLst>
      <p:ext uri="{BB962C8B-B14F-4D97-AF65-F5344CB8AC3E}">
        <p14:creationId xmlns:p14="http://schemas.microsoft.com/office/powerpoint/2010/main" val="425480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r>
              <a:rPr lang="en-ZA" sz="2000" b="1" dirty="0">
                <a:latin typeface="Arial Black" panose="020B0A04020102020204" pitchFamily="34" charset="0"/>
              </a:rPr>
              <a:t>12. Possibilities of giving payment holiday to students that are</a:t>
            </a:r>
          </a:p>
          <a:p>
            <a:pPr algn="ctr"/>
            <a:r>
              <a:rPr lang="en-ZA" sz="2000" b="1" dirty="0">
                <a:latin typeface="Arial Black" panose="020B0A04020102020204" pitchFamily="34" charset="0"/>
              </a:rPr>
              <a:t> repaying their student loans due to the impact of Covid-19 pandemic.</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341836" y="1547694"/>
            <a:ext cx="1094084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lvl="0" indent="-285750">
              <a:buFont typeface="Wingdings" panose="05000000000000000000" pitchFamily="2" charset="2"/>
              <a:buChar char="q"/>
            </a:pPr>
            <a:r>
              <a:rPr lang="en-ZA" dirty="0">
                <a:latin typeface="Arial Nova" panose="020B0504020202020204" pitchFamily="34" charset="0"/>
              </a:rPr>
              <a:t>NSFAS will </a:t>
            </a:r>
            <a:r>
              <a:rPr lang="en-ZA" b="1" dirty="0">
                <a:latin typeface="Arial Nova" panose="020B0504020202020204" pitchFamily="34" charset="0"/>
              </a:rPr>
              <a:t>seek direction</a:t>
            </a:r>
            <a:r>
              <a:rPr lang="en-ZA" dirty="0">
                <a:latin typeface="Arial Nova" panose="020B0504020202020204" pitchFamily="34" charset="0"/>
              </a:rPr>
              <a:t> from the Department of Higher Education in concurrence with Minister of Finance on the possibility of </a:t>
            </a:r>
            <a:r>
              <a:rPr lang="en-ZA" b="1" dirty="0">
                <a:latin typeface="Arial Nova" panose="020B0504020202020204" pitchFamily="34" charset="0"/>
              </a:rPr>
              <a:t>extending a payment holiday in cases</a:t>
            </a:r>
            <a:r>
              <a:rPr lang="en-ZA" dirty="0">
                <a:latin typeface="Arial Nova" panose="020B0504020202020204" pitchFamily="34" charset="0"/>
              </a:rPr>
              <a:t> where this is specifically needed and motivated as such due to the impact of the Covid-19 pandemic. </a:t>
            </a:r>
            <a:r>
              <a:rPr lang="en-GB" dirty="0">
                <a:latin typeface="Arial Nova" panose="020B0504020202020204" pitchFamily="34" charset="0"/>
              </a:rPr>
              <a:t>If any debtor is in financial distress as result of Covid-19 that debtor needs to provide proof of this, and this will be evaluated on a case by case basis.</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In the absence of a directive from Department of Higher Education or Ministry of Finance we have adopted the approach in which we </a:t>
            </a:r>
            <a:r>
              <a:rPr lang="en-ZA" b="1" dirty="0">
                <a:latin typeface="Arial Nova" panose="020B0504020202020204" pitchFamily="34" charset="0"/>
              </a:rPr>
              <a:t>continue to recover</a:t>
            </a:r>
            <a:r>
              <a:rPr lang="en-ZA" dirty="0">
                <a:latin typeface="Arial Nova" panose="020B0504020202020204" pitchFamily="34" charset="0"/>
              </a:rPr>
              <a:t> where debtors are willing and able to make these repayments. We feel that this is increasingly important in the current economic climate where NSFAS may be required to fund students for a possible extended period as a result of the impact of the pandemic and these funds could be needed for this. </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It is also important to note that general NSFAS</a:t>
            </a:r>
            <a:r>
              <a:rPr lang="en-ZA" b="1" dirty="0">
                <a:latin typeface="Arial Nova" panose="020B0504020202020204" pitchFamily="34" charset="0"/>
              </a:rPr>
              <a:t> repayments are relatively lower </a:t>
            </a:r>
            <a:r>
              <a:rPr lang="en-ZA" dirty="0">
                <a:latin typeface="Arial Nova" panose="020B0504020202020204" pitchFamily="34" charset="0"/>
              </a:rPr>
              <a:t>than a typical bank repayment (based on individual affordability on commencement of employment) and therefore some debtors continue paying if they are still able to do so.</a:t>
            </a:r>
            <a:endParaRPr lang="en-US" dirty="0">
              <a:latin typeface="Arial Nova" panose="020B0504020202020204" pitchFamily="34" charset="0"/>
            </a:endParaRPr>
          </a:p>
          <a:p>
            <a:r>
              <a:rPr lang="en-ZA" dirty="0">
                <a:latin typeface="Arial Nova" panose="020B0504020202020204" pitchFamily="34" charset="0"/>
              </a:rPr>
              <a:t> </a:t>
            </a:r>
            <a:endParaRPr lang="en-US" dirty="0">
              <a:latin typeface="Arial Nova" panose="020B0504020202020204" pitchFamily="34" charset="0"/>
            </a:endParaRPr>
          </a:p>
          <a:p>
            <a:endParaRPr lang="en-US" dirty="0"/>
          </a:p>
        </p:txBody>
      </p:sp>
    </p:spTree>
    <p:extLst>
      <p:ext uri="{BB962C8B-B14F-4D97-AF65-F5344CB8AC3E}">
        <p14:creationId xmlns:p14="http://schemas.microsoft.com/office/powerpoint/2010/main" val="1420308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62765"/>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r>
              <a:rPr lang="en-ZA" sz="2000" b="1" dirty="0">
                <a:latin typeface="Arial Black" panose="020B0A04020102020204" pitchFamily="34" charset="0"/>
              </a:rPr>
              <a:t>13. Inconsistency in the targets provided in the APP</a:t>
            </a:r>
          </a:p>
          <a:p>
            <a:pPr algn="ctr"/>
            <a:r>
              <a:rPr lang="en-ZA" sz="2000" b="1" dirty="0">
                <a:latin typeface="Arial Black" panose="020B0A04020102020204" pitchFamily="34" charset="0"/>
              </a:rPr>
              <a:t> and the presentation made the Administrator.</a:t>
            </a:r>
            <a:endParaRPr lang="en-US" sz="2000" dirty="0">
              <a:latin typeface="Arial Black" panose="020B0A04020102020204" pitchFamily="34" charset="0"/>
            </a:endParaRPr>
          </a:p>
          <a:p>
            <a:pPr algn="ct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2196912"/>
            <a:ext cx="1094084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r>
              <a:rPr lang="en-US" dirty="0"/>
              <a:t> </a:t>
            </a:r>
            <a:r>
              <a:rPr lang="en-US" dirty="0">
                <a:latin typeface="Arial Nova" panose="020B0504020202020204" pitchFamily="34" charset="0"/>
              </a:rPr>
              <a:t>We acknowledged inconsistencies on the APP at the start of the meeting and the addendum to follow.</a:t>
            </a:r>
          </a:p>
          <a:p>
            <a:pPr marL="285750" indent="-285750">
              <a:buFont typeface="Wingdings" panose="05000000000000000000" pitchFamily="2" charset="2"/>
              <a:buChar char="q"/>
            </a:pPr>
            <a:r>
              <a:rPr lang="en-US" dirty="0">
                <a:latin typeface="Arial Nova" panose="020B0504020202020204" pitchFamily="34" charset="0"/>
              </a:rPr>
              <a:t>On cyber security: the target on page 32 state level 1 as our target but captured incorrectly on the quarterly report.</a:t>
            </a:r>
          </a:p>
          <a:p>
            <a:pPr marL="285750" indent="-285750">
              <a:buFont typeface="Wingdings" panose="05000000000000000000" pitchFamily="2" charset="2"/>
              <a:buChar char="q"/>
            </a:pPr>
            <a:r>
              <a:rPr lang="en-US" dirty="0">
                <a:latin typeface="Arial Nova" panose="020B0504020202020204" pitchFamily="34" charset="0"/>
              </a:rPr>
              <a:t>On page 34 on APP (2 indicators are being corrected which is level of branding awareness and targets has been corrected.</a:t>
            </a:r>
          </a:p>
          <a:p>
            <a:pPr marL="285750" indent="-285750">
              <a:buFont typeface="Wingdings" panose="05000000000000000000" pitchFamily="2" charset="2"/>
              <a:buChar char="q"/>
            </a:pPr>
            <a:r>
              <a:rPr lang="en-US" dirty="0">
                <a:latin typeface="Arial Nova" panose="020B0504020202020204" pitchFamily="34" charset="0"/>
              </a:rPr>
              <a:t>The APP has not been outsourced but a strategic session of EXCO was convened with an independent provider to assist the entity to comply with the new framework because our Planning Unit has produced a disastrous product. At the risks of again coming up with  "not SMART" indicators and trying to deal with the previous wrong APP.</a:t>
            </a:r>
          </a:p>
          <a:p>
            <a:endParaRPr lang="en-US" dirty="0"/>
          </a:p>
        </p:txBody>
      </p:sp>
    </p:spTree>
    <p:extLst>
      <p:ext uri="{BB962C8B-B14F-4D97-AF65-F5344CB8AC3E}">
        <p14:creationId xmlns:p14="http://schemas.microsoft.com/office/powerpoint/2010/main" val="8088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a:extLst>
              <a:ext uri="{FF2B5EF4-FFF2-40B4-BE49-F238E27FC236}">
                <a16:creationId xmlns:a16="http://schemas.microsoft.com/office/drawing/2014/main" id="{1383C3CF-097A-4BB5-ABE9-25B37CA78198}"/>
              </a:ext>
            </a:extLst>
          </p:cNvPr>
          <p:cNvSpPr/>
          <p:nvPr/>
        </p:nvSpPr>
        <p:spPr>
          <a:xfrm>
            <a:off x="172720" y="201450"/>
            <a:ext cx="11677444" cy="1292070"/>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r>
              <a:rPr lang="en-ZA" sz="2000" b="1" dirty="0">
                <a:latin typeface="Arial Black" panose="020B0A04020102020204" pitchFamily="34" charset="0"/>
              </a:rPr>
              <a:t>14. Whether NSFAS has used the Covid-19 period to engage </a:t>
            </a:r>
          </a:p>
          <a:p>
            <a:pPr algn="ctr"/>
            <a:r>
              <a:rPr lang="en-ZA" sz="2000" b="1" dirty="0">
                <a:latin typeface="Arial Black" panose="020B0A04020102020204" pitchFamily="34" charset="0"/>
              </a:rPr>
              <a:t>with the institutions that were struggling with disbursement of funding and allowances to students.</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625577" y="2758537"/>
            <a:ext cx="1094084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latin typeface="Arial Nova" panose="020B0504020202020204" pitchFamily="34" charset="0"/>
              </a:rPr>
              <a:t>A questionnaire was sent to colleges to assess their capability to continue to pay students during the lock down. Initially there were 3 colleges who had responded that they cannot continue to pay from the 18 NON-WALLET colleges, and NSFAS moved those colleges to NSFAS wallet in April.</a:t>
            </a:r>
          </a:p>
          <a:p>
            <a:pPr algn="ctr"/>
            <a:endParaRPr lang="en-ZA" dirty="0">
              <a:latin typeface="Arial Nova" panose="020B0504020202020204" pitchFamily="34" charset="0"/>
            </a:endParaRPr>
          </a:p>
          <a:p>
            <a:pPr algn="ctr"/>
            <a:r>
              <a:rPr lang="en-ZA" dirty="0">
                <a:latin typeface="Arial Nova" panose="020B0504020202020204" pitchFamily="34" charset="0"/>
              </a:rPr>
              <a:t> In addition, there are 3 more colleges who have been onboarded into NSFAS wallet and will be paid in May 2020</a:t>
            </a:r>
            <a:endParaRPr lang="en-US" dirty="0">
              <a:latin typeface="Arial Nova" panose="020B0504020202020204" pitchFamily="34" charset="0"/>
            </a:endParaRPr>
          </a:p>
          <a:p>
            <a:endParaRPr lang="en-US" dirty="0"/>
          </a:p>
        </p:txBody>
      </p:sp>
    </p:spTree>
    <p:extLst>
      <p:ext uri="{BB962C8B-B14F-4D97-AF65-F5344CB8AC3E}">
        <p14:creationId xmlns:p14="http://schemas.microsoft.com/office/powerpoint/2010/main" val="2037333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12FC6B-53C6-4F93-BD64-2D6E37071924}"/>
              </a:ext>
            </a:extLst>
          </p:cNvPr>
          <p:cNvGraphicFramePr>
            <a:graphicFrameLocks noGrp="1"/>
          </p:cNvGraphicFramePr>
          <p:nvPr>
            <p:ph idx="1"/>
            <p:extLst>
              <p:ext uri="{D42A27DB-BD31-4B8C-83A1-F6EECF244321}">
                <p14:modId xmlns:p14="http://schemas.microsoft.com/office/powerpoint/2010/main" val="3809121410"/>
              </p:ext>
            </p:extLst>
          </p:nvPr>
        </p:nvGraphicFramePr>
        <p:xfrm>
          <a:off x="406401" y="2403786"/>
          <a:ext cx="11354383" cy="1871839"/>
        </p:xfrm>
        <a:graphic>
          <a:graphicData uri="http://schemas.openxmlformats.org/drawingml/2006/table">
            <a:tbl>
              <a:tblPr/>
              <a:tblGrid>
                <a:gridCol w="947757">
                  <a:extLst>
                    <a:ext uri="{9D8B030D-6E8A-4147-A177-3AD203B41FA5}">
                      <a16:colId xmlns:a16="http://schemas.microsoft.com/office/drawing/2014/main" val="3429457795"/>
                    </a:ext>
                  </a:extLst>
                </a:gridCol>
                <a:gridCol w="1134860">
                  <a:extLst>
                    <a:ext uri="{9D8B030D-6E8A-4147-A177-3AD203B41FA5}">
                      <a16:colId xmlns:a16="http://schemas.microsoft.com/office/drawing/2014/main" val="191907225"/>
                    </a:ext>
                  </a:extLst>
                </a:gridCol>
                <a:gridCol w="1047191">
                  <a:extLst>
                    <a:ext uri="{9D8B030D-6E8A-4147-A177-3AD203B41FA5}">
                      <a16:colId xmlns:a16="http://schemas.microsoft.com/office/drawing/2014/main" val="1248433502"/>
                    </a:ext>
                  </a:extLst>
                </a:gridCol>
                <a:gridCol w="882465">
                  <a:extLst>
                    <a:ext uri="{9D8B030D-6E8A-4147-A177-3AD203B41FA5}">
                      <a16:colId xmlns:a16="http://schemas.microsoft.com/office/drawing/2014/main" val="882346784"/>
                    </a:ext>
                  </a:extLst>
                </a:gridCol>
                <a:gridCol w="988361">
                  <a:extLst>
                    <a:ext uri="{9D8B030D-6E8A-4147-A177-3AD203B41FA5}">
                      <a16:colId xmlns:a16="http://schemas.microsoft.com/office/drawing/2014/main" val="3556622713"/>
                    </a:ext>
                  </a:extLst>
                </a:gridCol>
                <a:gridCol w="1411944">
                  <a:extLst>
                    <a:ext uri="{9D8B030D-6E8A-4147-A177-3AD203B41FA5}">
                      <a16:colId xmlns:a16="http://schemas.microsoft.com/office/drawing/2014/main" val="3880454269"/>
                    </a:ext>
                  </a:extLst>
                </a:gridCol>
                <a:gridCol w="988361">
                  <a:extLst>
                    <a:ext uri="{9D8B030D-6E8A-4147-A177-3AD203B41FA5}">
                      <a16:colId xmlns:a16="http://schemas.microsoft.com/office/drawing/2014/main" val="840818493"/>
                    </a:ext>
                  </a:extLst>
                </a:gridCol>
                <a:gridCol w="988361">
                  <a:extLst>
                    <a:ext uri="{9D8B030D-6E8A-4147-A177-3AD203B41FA5}">
                      <a16:colId xmlns:a16="http://schemas.microsoft.com/office/drawing/2014/main" val="620422271"/>
                    </a:ext>
                  </a:extLst>
                </a:gridCol>
                <a:gridCol w="988361">
                  <a:extLst>
                    <a:ext uri="{9D8B030D-6E8A-4147-A177-3AD203B41FA5}">
                      <a16:colId xmlns:a16="http://schemas.microsoft.com/office/drawing/2014/main" val="2103511962"/>
                    </a:ext>
                  </a:extLst>
                </a:gridCol>
                <a:gridCol w="988361">
                  <a:extLst>
                    <a:ext uri="{9D8B030D-6E8A-4147-A177-3AD203B41FA5}">
                      <a16:colId xmlns:a16="http://schemas.microsoft.com/office/drawing/2014/main" val="2649533345"/>
                    </a:ext>
                  </a:extLst>
                </a:gridCol>
                <a:gridCol w="988361">
                  <a:extLst>
                    <a:ext uri="{9D8B030D-6E8A-4147-A177-3AD203B41FA5}">
                      <a16:colId xmlns:a16="http://schemas.microsoft.com/office/drawing/2014/main" val="4241902052"/>
                    </a:ext>
                  </a:extLst>
                </a:gridCol>
              </a:tblGrid>
              <a:tr h="936727">
                <a:tc>
                  <a:txBody>
                    <a:bodyPr/>
                    <a:lstStyle/>
                    <a:p>
                      <a:pPr algn="l" fontAlgn="b"/>
                      <a:r>
                        <a:rPr lang="en-US" sz="1000" b="1" i="0" u="none" strike="noStrike" dirty="0">
                          <a:solidFill>
                            <a:srgbClr val="000000"/>
                          </a:solidFill>
                          <a:effectLst/>
                          <a:latin typeface="Calibri" panose="020F0502020204030204" pitchFamily="34" charset="0"/>
                        </a:rPr>
                        <a:t> </a:t>
                      </a:r>
                    </a:p>
                  </a:txBody>
                  <a:tcPr marL="5685" marR="5685" marT="5685"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HISTORIC DEBT CLAIMS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400" b="1" i="0" u="none" strike="noStrike" dirty="0">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884066246"/>
                  </a:ext>
                </a:extLst>
              </a:tr>
              <a:tr h="233778">
                <a:tc>
                  <a:txBody>
                    <a:bodyPr/>
                    <a:lstStyle/>
                    <a:p>
                      <a:pPr algn="l" fontAlgn="b"/>
                      <a:r>
                        <a:rPr lang="en-US" sz="1000" b="1" i="0" u="none" strike="noStrike" dirty="0">
                          <a:solidFill>
                            <a:srgbClr val="FFFFFF"/>
                          </a:solidFill>
                          <a:effectLst/>
                          <a:latin typeface="Calibri" panose="020F0502020204030204" pitchFamily="34" charset="0"/>
                        </a:rPr>
                        <a:t>ACADEMIC YEAR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Total Claim</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Approved</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Investigate Amount</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Rejected</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Amount Paid</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000" b="1" i="0" u="none" strike="noStrike">
                          <a:solidFill>
                            <a:srgbClr val="FFFFFF"/>
                          </a:solidFill>
                          <a:effectLst/>
                          <a:latin typeface="Calibri" panose="020F0502020204030204" pitchFamily="34" charset="0"/>
                        </a:rPr>
                        <a:t>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947037052"/>
                  </a:ext>
                </a:extLst>
              </a:tr>
              <a:tr h="233778">
                <a:tc>
                  <a:txBody>
                    <a:bodyPr/>
                    <a:lstStyle/>
                    <a:p>
                      <a:pPr algn="l" fontAlgn="b"/>
                      <a:r>
                        <a:rPr lang="en-US" sz="1000" b="1" i="0" u="none" strike="noStrike" dirty="0">
                          <a:solidFill>
                            <a:srgbClr val="000000"/>
                          </a:solidFill>
                          <a:effectLst/>
                          <a:latin typeface="Calibri" panose="020F0502020204030204" pitchFamily="34" charset="0"/>
                        </a:rPr>
                        <a:t>2017 Claim</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40216</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892,378,755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17856</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338,882,578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1170</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80,892,149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21190</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472,604,027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17856</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panose="020F0502020204030204" pitchFamily="34" charset="0"/>
                        </a:rPr>
                        <a:t>        338,882,578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0912353"/>
                  </a:ext>
                </a:extLst>
              </a:tr>
              <a:tr h="233778">
                <a:tc>
                  <a:txBody>
                    <a:bodyPr/>
                    <a:lstStyle/>
                    <a:p>
                      <a:pPr algn="l" fontAlgn="b"/>
                      <a:r>
                        <a:rPr lang="en-US" sz="1000" b="1" i="0" u="none" strike="noStrike" dirty="0">
                          <a:solidFill>
                            <a:srgbClr val="000000"/>
                          </a:solidFill>
                          <a:effectLst/>
                          <a:latin typeface="Calibri" panose="020F0502020204030204" pitchFamily="34" charset="0"/>
                        </a:rPr>
                        <a:t>2018 Claim</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38690</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885,344,763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22833</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403,916,572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1630</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107,850,692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14295</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374,606,873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22833</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403,916,572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205532"/>
                  </a:ext>
                </a:extLst>
              </a:tr>
              <a:tr h="233778">
                <a:tc>
                  <a:txBody>
                    <a:bodyPr/>
                    <a:lstStyle/>
                    <a:p>
                      <a:pPr algn="l" fontAlgn="b"/>
                      <a:r>
                        <a:rPr lang="en-US" sz="1000" b="1" i="0" u="none" strike="noStrike" dirty="0">
                          <a:solidFill>
                            <a:srgbClr val="000000"/>
                          </a:solidFill>
                          <a:effectLst/>
                          <a:latin typeface="Calibri" panose="020F0502020204030204" pitchFamily="34" charset="0"/>
                        </a:rPr>
                        <a:t>TOTALS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dirty="0">
                          <a:solidFill>
                            <a:srgbClr val="000000"/>
                          </a:solidFill>
                          <a:effectLst/>
                          <a:latin typeface="Calibri" panose="020F0502020204030204" pitchFamily="34" charset="0"/>
                        </a:rPr>
                        <a:t>78906</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        1,777,723,517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dirty="0">
                          <a:solidFill>
                            <a:srgbClr val="000000"/>
                          </a:solidFill>
                          <a:effectLst/>
                          <a:latin typeface="Calibri" panose="020F0502020204030204" pitchFamily="34" charset="0"/>
                        </a:rPr>
                        <a:t>40689</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         742,799,150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dirty="0">
                          <a:solidFill>
                            <a:srgbClr val="000000"/>
                          </a:solidFill>
                          <a:effectLst/>
                          <a:latin typeface="Calibri" panose="020F0502020204030204" pitchFamily="34" charset="0"/>
                        </a:rPr>
                        <a:t>2800</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         188,742,841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dirty="0">
                          <a:solidFill>
                            <a:srgbClr val="000000"/>
                          </a:solidFill>
                          <a:effectLst/>
                          <a:latin typeface="Calibri" panose="020F0502020204030204" pitchFamily="34" charset="0"/>
                        </a:rPr>
                        <a:t>35485</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         847,210,900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dirty="0">
                          <a:solidFill>
                            <a:srgbClr val="000000"/>
                          </a:solidFill>
                          <a:effectLst/>
                          <a:latin typeface="Calibri" panose="020F0502020204030204" pitchFamily="34" charset="0"/>
                        </a:rPr>
                        <a:t>40689</a:t>
                      </a:r>
                    </a:p>
                  </a:txBody>
                  <a:tcPr marL="5685" marR="5685" marT="5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         742,799,150 </a:t>
                      </a:r>
                    </a:p>
                  </a:txBody>
                  <a:tcPr marL="5685" marR="5685" marT="5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41997197"/>
                  </a:ext>
                </a:extLst>
              </a:tr>
            </a:tbl>
          </a:graphicData>
        </a:graphic>
      </p:graphicFrame>
      <p:sp>
        <p:nvSpPr>
          <p:cNvPr id="4" name="Rounded Rectangle">
            <a:extLst>
              <a:ext uri="{FF2B5EF4-FFF2-40B4-BE49-F238E27FC236}">
                <a16:creationId xmlns:a16="http://schemas.microsoft.com/office/drawing/2014/main" id="{5A9AAF83-8F08-4BDB-871C-4CBDC20ACD94}"/>
              </a:ext>
            </a:extLst>
          </p:cNvPr>
          <p:cNvSpPr/>
          <p:nvPr/>
        </p:nvSpPr>
        <p:spPr>
          <a:xfrm>
            <a:off x="83340" y="557345"/>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15. HISTORIC DEBT SUMMARY –  CLAIMS FOR 2017 AND 2018</a:t>
            </a:r>
            <a:endParaRPr lang="en-US" sz="2000" dirty="0">
              <a:latin typeface="Arial Black" panose="020B0A04020102020204" pitchFamily="34" charset="0"/>
            </a:endParaRPr>
          </a:p>
        </p:txBody>
      </p:sp>
    </p:spTree>
    <p:extLst>
      <p:ext uri="{BB962C8B-B14F-4D97-AF65-F5344CB8AC3E}">
        <p14:creationId xmlns:p14="http://schemas.microsoft.com/office/powerpoint/2010/main" val="281523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5"/>
            <a:ext cx="10940845" cy="529334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72720" y="98493"/>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marL="457200" lvl="0" indent="-457200" algn="ctr" eaLnBrk="0" fontAlgn="base" hangingPunct="0">
              <a:spcBef>
                <a:spcPct val="0"/>
              </a:spcBef>
              <a:spcAft>
                <a:spcPct val="0"/>
              </a:spcAft>
              <a:buAutoNum type="arabicPeriod"/>
            </a:pPr>
            <a:r>
              <a:rPr lang="en-ZA" altLang="en-US" sz="2000" b="1" dirty="0">
                <a:latin typeface="Arial Black" panose="020B0A04020102020204" pitchFamily="34" charset="0"/>
                <a:ea typeface="Calibri" panose="020F0502020204030204" pitchFamily="34" charset="0"/>
              </a:rPr>
              <a:t>Systems put in place to deal with irregular expenditure and</a:t>
            </a:r>
          </a:p>
          <a:p>
            <a:pPr lvl="0" algn="ctr" eaLnBrk="0" fontAlgn="base" hangingPunct="0">
              <a:spcBef>
                <a:spcPct val="0"/>
              </a:spcBef>
              <a:spcAft>
                <a:spcPct val="0"/>
              </a:spcAft>
            </a:pPr>
            <a:r>
              <a:rPr lang="en-ZA" altLang="en-US" sz="2000" b="1" dirty="0">
                <a:latin typeface="Arial Black" panose="020B0A04020102020204" pitchFamily="34" charset="0"/>
                <a:ea typeface="Calibri" panose="020F0502020204030204" pitchFamily="34" charset="0"/>
              </a:rPr>
              <a:t> prevent it from recurring.</a:t>
            </a:r>
            <a:endParaRPr lang="en-US" alt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graphicFrame>
        <p:nvGraphicFramePr>
          <p:cNvPr id="2" name="Table 1">
            <a:extLst>
              <a:ext uri="{FF2B5EF4-FFF2-40B4-BE49-F238E27FC236}">
                <a16:creationId xmlns:a16="http://schemas.microsoft.com/office/drawing/2014/main" id="{B8A5D416-6B60-463A-934E-8A7B70F9A665}"/>
              </a:ext>
            </a:extLst>
          </p:cNvPr>
          <p:cNvGraphicFramePr>
            <a:graphicFrameLocks noGrp="1"/>
          </p:cNvGraphicFramePr>
          <p:nvPr>
            <p:extLst>
              <p:ext uri="{D42A27DB-BD31-4B8C-83A1-F6EECF244321}">
                <p14:modId xmlns:p14="http://schemas.microsoft.com/office/powerpoint/2010/main" val="1661202882"/>
              </p:ext>
            </p:extLst>
          </p:nvPr>
        </p:nvGraphicFramePr>
        <p:xfrm>
          <a:off x="1310639" y="2886789"/>
          <a:ext cx="9137016" cy="3068696"/>
        </p:xfrm>
        <a:graphic>
          <a:graphicData uri="http://schemas.openxmlformats.org/drawingml/2006/table">
            <a:tbl>
              <a:tblPr firstRow="1" bandRow="1">
                <a:tableStyleId>{5940675A-B579-460E-94D1-54222C63F5DA}</a:tableStyleId>
              </a:tblPr>
              <a:tblGrid>
                <a:gridCol w="1074166">
                  <a:extLst>
                    <a:ext uri="{9D8B030D-6E8A-4147-A177-3AD203B41FA5}">
                      <a16:colId xmlns:a16="http://schemas.microsoft.com/office/drawing/2014/main" val="1124126723"/>
                    </a:ext>
                  </a:extLst>
                </a:gridCol>
                <a:gridCol w="4247770">
                  <a:extLst>
                    <a:ext uri="{9D8B030D-6E8A-4147-A177-3AD203B41FA5}">
                      <a16:colId xmlns:a16="http://schemas.microsoft.com/office/drawing/2014/main" val="3127208722"/>
                    </a:ext>
                  </a:extLst>
                </a:gridCol>
                <a:gridCol w="1099485">
                  <a:extLst>
                    <a:ext uri="{9D8B030D-6E8A-4147-A177-3AD203B41FA5}">
                      <a16:colId xmlns:a16="http://schemas.microsoft.com/office/drawing/2014/main" val="2933348727"/>
                    </a:ext>
                  </a:extLst>
                </a:gridCol>
                <a:gridCol w="967017">
                  <a:extLst>
                    <a:ext uri="{9D8B030D-6E8A-4147-A177-3AD203B41FA5}">
                      <a16:colId xmlns:a16="http://schemas.microsoft.com/office/drawing/2014/main" val="1414872013"/>
                    </a:ext>
                  </a:extLst>
                </a:gridCol>
                <a:gridCol w="768315">
                  <a:extLst>
                    <a:ext uri="{9D8B030D-6E8A-4147-A177-3AD203B41FA5}">
                      <a16:colId xmlns:a16="http://schemas.microsoft.com/office/drawing/2014/main" val="4145513632"/>
                    </a:ext>
                  </a:extLst>
                </a:gridCol>
                <a:gridCol w="980263">
                  <a:extLst>
                    <a:ext uri="{9D8B030D-6E8A-4147-A177-3AD203B41FA5}">
                      <a16:colId xmlns:a16="http://schemas.microsoft.com/office/drawing/2014/main" val="1061315141"/>
                    </a:ext>
                  </a:extLst>
                </a:gridCol>
              </a:tblGrid>
              <a:tr h="533952">
                <a:tc>
                  <a:txBody>
                    <a:bodyPr/>
                    <a:lstStyle/>
                    <a:p>
                      <a:pPr>
                        <a:lnSpc>
                          <a:spcPct val="107000"/>
                        </a:lnSpc>
                      </a:pPr>
                      <a:r>
                        <a:rPr lang="en-ZA" sz="1600" b="1" dirty="0">
                          <a:effectLst/>
                          <a:latin typeface="Arial Nova" panose="020B0504020202020204" pitchFamily="34" charset="0"/>
                          <a:cs typeface="Times New Roman" panose="02020603050405020304" pitchFamily="18" charset="0"/>
                        </a:rPr>
                        <a:t>Category</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nSpc>
                          <a:spcPct val="107000"/>
                        </a:lnSpc>
                      </a:pPr>
                      <a:r>
                        <a:rPr lang="en-ZA" sz="1600" b="1" dirty="0">
                          <a:effectLst/>
                          <a:latin typeface="Arial Nova" panose="020B0504020202020204" pitchFamily="34" charset="0"/>
                        </a:rPr>
                        <a:t>Irregular Expenditure</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2018/19</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2017/18</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Prior</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extLst>
                  <a:ext uri="{0D108BD9-81ED-4DB2-BD59-A6C34878D82A}">
                    <a16:rowId xmlns:a16="http://schemas.microsoft.com/office/drawing/2014/main" val="44878387"/>
                  </a:ext>
                </a:extLst>
              </a:tr>
              <a:tr h="695508">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A </a:t>
                      </a:r>
                    </a:p>
                    <a:p>
                      <a:pPr marL="342900" marR="0" lvl="0" indent="-342900" algn="ctr">
                        <a:lnSpc>
                          <a:spcPct val="115000"/>
                        </a:lnSpc>
                        <a:spcBef>
                          <a:spcPts val="0"/>
                        </a:spcBef>
                        <a:spcAft>
                          <a:spcPts val="1000"/>
                        </a:spcAft>
                        <a:buFont typeface="+mj-lt"/>
                        <a:buAutoNum type="alphaUcPeriod"/>
                      </a:pP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Shifting of earmarked funds (Historic debt)</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581</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73</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1 309</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1 963</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608196447"/>
                  </a:ext>
                </a:extLst>
              </a:tr>
              <a:tr h="56530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B </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Disbursements with respect to NOCLAR</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2 652</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1 707</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4 359</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115752366"/>
                  </a:ext>
                </a:extLst>
              </a:tr>
              <a:tr h="56530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C </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Disbursements in excess of contract amounts</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1 025</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211</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1 236</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3080404652"/>
                  </a:ext>
                </a:extLst>
              </a:tr>
              <a:tr h="30753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D</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 Other</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6</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6</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2260984447"/>
                  </a:ext>
                </a:extLst>
              </a:tr>
              <a:tr h="294128">
                <a:tc>
                  <a:txBody>
                    <a:bodyPr/>
                    <a:lstStyle/>
                    <a:p>
                      <a:pPr lvl="0">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lvl="0">
                        <a:lnSpc>
                          <a:spcPct val="107000"/>
                        </a:lnSpc>
                      </a:pPr>
                      <a:endParaRPr lang="en-US" sz="1600" b="1"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b="1" dirty="0">
                          <a:effectLst/>
                          <a:latin typeface="Arial Nova" panose="020B0504020202020204" pitchFamily="34" charset="0"/>
                        </a:rPr>
                        <a:t>4 264</a:t>
                      </a:r>
                      <a:endParaRPr lang="en-US" sz="1600" b="1"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b="1" dirty="0">
                          <a:effectLst/>
                          <a:latin typeface="Arial Nova" panose="020B0504020202020204" pitchFamily="34" charset="0"/>
                        </a:rPr>
                        <a:t>1 991</a:t>
                      </a:r>
                      <a:endParaRPr lang="en-US" sz="1600" b="1"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b="1" dirty="0">
                          <a:effectLst/>
                          <a:latin typeface="Arial Nova" panose="020B0504020202020204" pitchFamily="34" charset="0"/>
                        </a:rPr>
                        <a:t>1 309</a:t>
                      </a:r>
                      <a:endParaRPr lang="en-US" sz="1600" b="1"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b="1" dirty="0">
                          <a:effectLst/>
                          <a:latin typeface="Arial Nova" panose="020B0504020202020204" pitchFamily="34" charset="0"/>
                        </a:rPr>
                        <a:t>7 583</a:t>
                      </a:r>
                      <a:endParaRPr lang="en-US" sz="1600" b="1"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3847935860"/>
                  </a:ext>
                </a:extLst>
              </a:tr>
            </a:tbl>
          </a:graphicData>
        </a:graphic>
      </p:graphicFrame>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1028064" y="1518402"/>
            <a:ext cx="906081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2000" b="1" i="0" u="none" strike="noStrike" cap="none" normalizeH="0" baseline="0" dirty="0">
                <a:ln>
                  <a:noFill/>
                </a:ln>
                <a:solidFill>
                  <a:schemeClr val="tx1"/>
                </a:solidFill>
                <a:effectLst/>
                <a:latin typeface="Arial Nova" panose="020B0504020202020204" pitchFamily="34" charset="0"/>
                <a:ea typeface="Calibri" panose="020F0502020204030204" pitchFamily="34" charset="0"/>
              </a:rPr>
              <a:t>Summary indicates  the irregular expenditure incurred all into the following broad categories:</a:t>
            </a:r>
            <a:endParaRPr kumimoji="0" lang="en-ZA" altLang="en-US" sz="3600" b="1" i="0" u="none" strike="noStrike" cap="none" normalizeH="0" baseline="0" dirty="0">
              <a:ln>
                <a:noFill/>
              </a:ln>
              <a:solidFill>
                <a:schemeClr val="tx1"/>
              </a:solidFill>
              <a:effectLst/>
              <a:latin typeface="Arial Nova" panose="020B0504020202020204" pitchFamily="34" charset="0"/>
            </a:endParaRPr>
          </a:p>
        </p:txBody>
      </p:sp>
    </p:spTree>
    <p:extLst>
      <p:ext uri="{BB962C8B-B14F-4D97-AF65-F5344CB8AC3E}">
        <p14:creationId xmlns:p14="http://schemas.microsoft.com/office/powerpoint/2010/main" val="2525886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4DCF-706B-485B-BCB9-E390D6062E9F}"/>
              </a:ext>
            </a:extLst>
          </p:cNvPr>
          <p:cNvSpPr>
            <a:spLocks noGrp="1"/>
          </p:cNvSpPr>
          <p:nvPr>
            <p:ph type="title"/>
          </p:nvPr>
        </p:nvSpPr>
        <p:spPr>
          <a:xfrm>
            <a:off x="580922" y="1372396"/>
            <a:ext cx="10515600" cy="1325563"/>
          </a:xfrm>
        </p:spPr>
        <p:txBody>
          <a:bodyPr>
            <a:normAutofit/>
          </a:bodyPr>
          <a:lstStyle/>
          <a:p>
            <a:r>
              <a:rPr lang="en-ZA" sz="2400" b="1" dirty="0">
                <a:latin typeface="Arial Black" panose="020B0A04020102020204" pitchFamily="34" charset="0"/>
              </a:rPr>
              <a:t>KEY ISSUES ON HISTORIC DEBT</a:t>
            </a:r>
            <a:endParaRPr lang="en-US" sz="24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E294B9C-B98D-4BD5-8F39-65E717DBF4B7}"/>
              </a:ext>
            </a:extLst>
          </p:cNvPr>
          <p:cNvSpPr>
            <a:spLocks noGrp="1"/>
          </p:cNvSpPr>
          <p:nvPr>
            <p:ph idx="1"/>
          </p:nvPr>
        </p:nvSpPr>
        <p:spPr>
          <a:xfrm>
            <a:off x="580922" y="2506662"/>
            <a:ext cx="10515600" cy="4351338"/>
          </a:xfrm>
        </p:spPr>
        <p:txBody>
          <a:bodyPr>
            <a:normAutofit/>
          </a:bodyPr>
          <a:lstStyle/>
          <a:p>
            <a:pPr>
              <a:buFont typeface="Wingdings" panose="05000000000000000000" pitchFamily="2" charset="2"/>
              <a:buChar char="q"/>
            </a:pPr>
            <a:r>
              <a:rPr lang="en-ZA" sz="1800" dirty="0">
                <a:latin typeface="Arial Nova" panose="020B0504020202020204" pitchFamily="34" charset="0"/>
              </a:rPr>
              <a:t>NSFAS completed assessment of all historic debt claims submitted by the  institutions for the years 2017 and 2018.</a:t>
            </a:r>
          </a:p>
          <a:p>
            <a:pPr>
              <a:buFont typeface="Wingdings" panose="05000000000000000000" pitchFamily="2" charset="2"/>
              <a:buChar char="q"/>
            </a:pPr>
            <a:r>
              <a:rPr lang="en-ZA" sz="1800" dirty="0">
                <a:latin typeface="Arial Nova" panose="020B0504020202020204" pitchFamily="34" charset="0"/>
              </a:rPr>
              <a:t>An audit process was performed to confirm that all HD claims were processed against the HD set rules and criteria.</a:t>
            </a:r>
          </a:p>
          <a:p>
            <a:pPr>
              <a:buFont typeface="Wingdings" panose="05000000000000000000" pitchFamily="2" charset="2"/>
              <a:buChar char="q"/>
            </a:pPr>
            <a:r>
              <a:rPr lang="en-ZA" sz="1800" dirty="0">
                <a:latin typeface="Arial Nova" panose="020B0504020202020204" pitchFamily="34" charset="0"/>
              </a:rPr>
              <a:t>Some Institutions submitted claims for students who did not meet the criteria for historic debt, </a:t>
            </a:r>
          </a:p>
          <a:p>
            <a:pPr>
              <a:buFont typeface="Wingdings" panose="05000000000000000000" pitchFamily="2" charset="2"/>
              <a:buChar char="q"/>
            </a:pPr>
            <a:r>
              <a:rPr lang="en-ZA" sz="1800" dirty="0">
                <a:latin typeface="Arial Nova" panose="020B0504020202020204" pitchFamily="34" charset="0"/>
              </a:rPr>
              <a:t>DHET and NSFAS have consulted and strengthened the HD rules which will be communicated to the institutions in preparation for the 2019 HD claim process. </a:t>
            </a:r>
            <a:endParaRPr lang="en-US" sz="1800" dirty="0">
              <a:latin typeface="Arial Nova" panose="020B0504020202020204" pitchFamily="34" charset="0"/>
            </a:endParaRPr>
          </a:p>
        </p:txBody>
      </p:sp>
      <p:sp>
        <p:nvSpPr>
          <p:cNvPr id="4" name="Rounded Rectangle">
            <a:extLst>
              <a:ext uri="{FF2B5EF4-FFF2-40B4-BE49-F238E27FC236}">
                <a16:creationId xmlns:a16="http://schemas.microsoft.com/office/drawing/2014/main" id="{C747E816-3167-42C7-BE92-FF97BFE5E4DC}"/>
              </a:ext>
            </a:extLst>
          </p:cNvPr>
          <p:cNvSpPr/>
          <p:nvPr/>
        </p:nvSpPr>
        <p:spPr>
          <a:xfrm>
            <a:off x="0" y="-134783"/>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15. HISTORIC DEBT SUMMARY –  CLAIMS FOR 2017 AND 2018</a:t>
            </a:r>
            <a:endParaRPr lang="en-US" sz="2000" dirty="0">
              <a:latin typeface="Arial Black" panose="020B0A04020102020204" pitchFamily="34" charset="0"/>
            </a:endParaRPr>
          </a:p>
        </p:txBody>
      </p:sp>
    </p:spTree>
    <p:extLst>
      <p:ext uri="{BB962C8B-B14F-4D97-AF65-F5344CB8AC3E}">
        <p14:creationId xmlns:p14="http://schemas.microsoft.com/office/powerpoint/2010/main" val="4159177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ea typeface="Calibri" panose="020F0502020204030204" pitchFamily="34" charset="0"/>
              </a:rPr>
              <a:t>16. Whether there is plan or policy to assist the missing middle students.</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1891566"/>
            <a:ext cx="109408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algn="ctr"/>
            <a:r>
              <a:rPr lang="en-ZA" b="1" dirty="0">
                <a:latin typeface="Arial Nova" panose="020B0504020202020204" pitchFamily="34" charset="0"/>
                <a:ea typeface="Calibri" panose="020F0502020204030204" pitchFamily="34" charset="0"/>
              </a:rPr>
              <a:t>The is no policy or plan from NSFAS regarding the missing middle as NSFAS does not formulate policy.</a:t>
            </a:r>
            <a:endParaRPr lang="en-US" dirty="0">
              <a:latin typeface="Arial Nova" panose="020B0504020202020204" pitchFamily="34" charset="0"/>
            </a:endParaRPr>
          </a:p>
        </p:txBody>
      </p:sp>
    </p:spTree>
    <p:extLst>
      <p:ext uri="{BB962C8B-B14F-4D97-AF65-F5344CB8AC3E}">
        <p14:creationId xmlns:p14="http://schemas.microsoft.com/office/powerpoint/2010/main" val="1459531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a:extLst>
              <a:ext uri="{FF2B5EF4-FFF2-40B4-BE49-F238E27FC236}">
                <a16:creationId xmlns:a16="http://schemas.microsoft.com/office/drawing/2014/main" id="{1383C3CF-097A-4BB5-ABE9-25B37CA78198}"/>
              </a:ext>
            </a:extLst>
          </p:cNvPr>
          <p:cNvSpPr/>
          <p:nvPr/>
        </p:nvSpPr>
        <p:spPr>
          <a:xfrm>
            <a:off x="172720" y="201450"/>
            <a:ext cx="11677444" cy="1292070"/>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17. Progress report on outcome of NSFAS forensic investigation report on fraudulent activities and how much was spent on the report.</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541019" y="1687821"/>
            <a:ext cx="1094084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Wingdings" panose="05000000000000000000" pitchFamily="2" charset="2"/>
              <a:buChar char="q"/>
            </a:pPr>
            <a:r>
              <a:rPr lang="en-ZA" dirty="0">
                <a:latin typeface="Arial Nova" panose="020B0504020202020204" pitchFamily="34" charset="0"/>
              </a:rPr>
              <a:t>NSFAS has undertaken a number of </a:t>
            </a:r>
            <a:r>
              <a:rPr lang="en-ZA" b="1" dirty="0">
                <a:latin typeface="Arial Nova" panose="020B0504020202020204" pitchFamily="34" charset="0"/>
              </a:rPr>
              <a:t>forensic investigations</a:t>
            </a:r>
            <a:r>
              <a:rPr lang="en-ZA" dirty="0">
                <a:latin typeface="Arial Nova" panose="020B0504020202020204" pitchFamily="34" charset="0"/>
              </a:rPr>
              <a:t>. Due to NSFAS not having an internal forensic capability until January 2020, the following investigations, forensic accounting services, were undertaken by service providers:</a:t>
            </a:r>
            <a:endParaRPr lang="en-US"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Forensic accountant review of the </a:t>
            </a:r>
            <a:r>
              <a:rPr lang="en-ZA" b="1" dirty="0">
                <a:latin typeface="Arial Nova" panose="020B0504020202020204" pitchFamily="34" charset="0"/>
              </a:rPr>
              <a:t>irregular expenditure disclosures</a:t>
            </a:r>
            <a:r>
              <a:rPr lang="en-ZA" dirty="0">
                <a:latin typeface="Arial Nova" panose="020B0504020202020204" pitchFamily="34" charset="0"/>
              </a:rPr>
              <a:t> by for the 2018/ 2019 annual report</a:t>
            </a:r>
            <a:endParaRPr lang="en-US"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A number of investigations with respect to </a:t>
            </a:r>
            <a:r>
              <a:rPr lang="en-ZA" b="1" dirty="0">
                <a:latin typeface="Arial Nova" panose="020B0504020202020204" pitchFamily="34" charset="0"/>
              </a:rPr>
              <a:t>Human Resources processes</a:t>
            </a:r>
            <a:endParaRPr lang="en-US" b="1"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Investigation into the irregular expenditure relating to </a:t>
            </a:r>
            <a:r>
              <a:rPr lang="en-ZA" b="1" dirty="0" err="1">
                <a:latin typeface="Arial Nova" panose="020B0504020202020204" pitchFamily="34" charset="0"/>
              </a:rPr>
              <a:t>SBux</a:t>
            </a:r>
            <a:endParaRPr lang="en-US" b="1"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Commenced with the investigation into other irregular expenditure categories – this has since been handed to the newly appointed </a:t>
            </a:r>
            <a:r>
              <a:rPr lang="en-ZA" b="1" dirty="0">
                <a:latin typeface="Arial Nova" panose="020B0504020202020204" pitchFamily="34" charset="0"/>
              </a:rPr>
              <a:t>internal forensic investigators</a:t>
            </a:r>
            <a:endParaRPr lang="en-US" b="1" dirty="0">
              <a:latin typeface="Arial Nova" panose="020B0504020202020204" pitchFamily="34" charset="0"/>
            </a:endParaRPr>
          </a:p>
          <a:p>
            <a:pPr marL="285750" lvl="0" indent="-285750">
              <a:buFont typeface="Wingdings" panose="05000000000000000000" pitchFamily="2" charset="2"/>
              <a:buChar char="q"/>
            </a:pPr>
            <a:r>
              <a:rPr lang="en-ZA" dirty="0">
                <a:latin typeface="Arial Nova" panose="020B0504020202020204" pitchFamily="34" charset="0"/>
              </a:rPr>
              <a:t>Investigation into</a:t>
            </a:r>
            <a:r>
              <a:rPr lang="en-ZA" b="1" dirty="0">
                <a:latin typeface="Arial Nova" panose="020B0504020202020204" pitchFamily="34" charset="0"/>
              </a:rPr>
              <a:t> unauthorised disclosure of sensitive NSFAS information</a:t>
            </a:r>
            <a:endParaRPr lang="en-US" b="1" dirty="0">
              <a:latin typeface="Arial Nova" panose="020B0504020202020204" pitchFamily="34" charset="0"/>
            </a:endParaRPr>
          </a:p>
          <a:p>
            <a:r>
              <a:rPr lang="en-ZA" dirty="0">
                <a:latin typeface="Arial Nova" panose="020B0504020202020204" pitchFamily="34" charset="0"/>
              </a:rPr>
              <a:t> </a:t>
            </a:r>
            <a:endParaRPr lang="en-US" dirty="0">
              <a:latin typeface="Arial Nova" panose="020B0504020202020204" pitchFamily="34" charset="0"/>
            </a:endParaRPr>
          </a:p>
          <a:p>
            <a:r>
              <a:rPr lang="en-ZA" b="1" dirty="0">
                <a:latin typeface="Arial Nova" panose="020B0504020202020204" pitchFamily="34" charset="0"/>
              </a:rPr>
              <a:t>The total spent</a:t>
            </a:r>
            <a:r>
              <a:rPr lang="en-ZA" dirty="0">
                <a:latin typeface="Arial Nova" panose="020B0504020202020204" pitchFamily="34" charset="0"/>
              </a:rPr>
              <a:t> on these investigations were R8.5m for the 2018/ 2019 financial year. </a:t>
            </a:r>
            <a:endParaRPr lang="en-US" dirty="0">
              <a:latin typeface="Arial Nova" panose="020B0504020202020204" pitchFamily="34" charset="0"/>
            </a:endParaRPr>
          </a:p>
          <a:p>
            <a:r>
              <a:rPr lang="en-ZA" dirty="0">
                <a:latin typeface="Arial Nova" panose="020B0504020202020204" pitchFamily="34" charset="0"/>
              </a:rPr>
              <a:t> </a:t>
            </a:r>
            <a:endParaRPr lang="en-US" dirty="0">
              <a:latin typeface="Arial Nova" panose="020B0504020202020204" pitchFamily="34" charset="0"/>
            </a:endParaRPr>
          </a:p>
          <a:p>
            <a:pPr algn="ctr"/>
            <a:r>
              <a:rPr lang="en-ZA" dirty="0">
                <a:latin typeface="Arial Nova" panose="020B0504020202020204" pitchFamily="34" charset="0"/>
              </a:rPr>
              <a:t>Due to the complexity and scale of the matters, the</a:t>
            </a:r>
            <a:r>
              <a:rPr lang="en-ZA" b="1" dirty="0">
                <a:latin typeface="Arial Nova" panose="020B0504020202020204" pitchFamily="34" charset="0"/>
              </a:rPr>
              <a:t> Special Investigations Unit (SIU)</a:t>
            </a:r>
            <a:r>
              <a:rPr lang="en-ZA" dirty="0">
                <a:latin typeface="Arial Nova" panose="020B0504020202020204" pitchFamily="34" charset="0"/>
              </a:rPr>
              <a:t> has also been requested for their assistance. The approval for them to assist NSFAS is currently with the Presidency.</a:t>
            </a:r>
            <a:endParaRPr lang="en-US" dirty="0">
              <a:latin typeface="Arial Nova" panose="020B0504020202020204" pitchFamily="34" charset="0"/>
            </a:endParaRPr>
          </a:p>
          <a:p>
            <a:r>
              <a:rPr lang="en-ZA" dirty="0">
                <a:latin typeface="Arial Nova" panose="020B0504020202020204" pitchFamily="34" charset="0"/>
              </a:rPr>
              <a:t> </a:t>
            </a:r>
            <a:endParaRPr lang="en-US" dirty="0">
              <a:latin typeface="Arial Nova" panose="020B0504020202020204" pitchFamily="34" charset="0"/>
            </a:endParaRPr>
          </a:p>
          <a:p>
            <a:endParaRPr lang="en-US" dirty="0"/>
          </a:p>
        </p:txBody>
      </p:sp>
    </p:spTree>
    <p:extLst>
      <p:ext uri="{BB962C8B-B14F-4D97-AF65-F5344CB8AC3E}">
        <p14:creationId xmlns:p14="http://schemas.microsoft.com/office/powerpoint/2010/main" val="264135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9289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r>
              <a:rPr lang="en-ZA" sz="2000" b="1" dirty="0">
                <a:latin typeface="Arial Black" panose="020B0A04020102020204" pitchFamily="34" charset="0"/>
              </a:rPr>
              <a:t>18. Progress report in the equalization of the stipends paid</a:t>
            </a:r>
          </a:p>
          <a:p>
            <a:pPr algn="ctr"/>
            <a:r>
              <a:rPr lang="en-ZA" sz="2000" b="1" dirty="0">
                <a:latin typeface="Arial Black" panose="020B0A04020102020204" pitchFamily="34" charset="0"/>
              </a:rPr>
              <a:t> to University and TVET college students.</a:t>
            </a:r>
            <a:endParaRPr lang="en-US" sz="2000" dirty="0">
              <a:latin typeface="Arial Black" panose="020B0A04020102020204" pitchFamily="34" charset="0"/>
            </a:endParaRPr>
          </a:p>
          <a:p>
            <a:pPr algn="ctr"/>
            <a:r>
              <a:rPr lang="en-ZA" sz="2000" b="1" dirty="0">
                <a:latin typeface="Arial Black" panose="020B0A04020102020204" pitchFamily="34" charset="0"/>
              </a:rPr>
              <a:t> </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412956" y="1891566"/>
            <a:ext cx="109408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algn="ctr"/>
            <a:r>
              <a:rPr lang="en-ZA" b="1" dirty="0">
                <a:latin typeface="Arial Nova" panose="020B0504020202020204" pitchFamily="34" charset="0"/>
              </a:rPr>
              <a:t>The equalization of allowances paid to University and TVET college is a policy matter. NSFAS implements policy from DHET.</a:t>
            </a:r>
            <a:endParaRPr lang="en-US" b="1" dirty="0">
              <a:latin typeface="Arial Nova" panose="020B0504020202020204" pitchFamily="34" charset="0"/>
            </a:endParaRPr>
          </a:p>
        </p:txBody>
      </p:sp>
    </p:spTree>
    <p:extLst>
      <p:ext uri="{BB962C8B-B14F-4D97-AF65-F5344CB8AC3E}">
        <p14:creationId xmlns:p14="http://schemas.microsoft.com/office/powerpoint/2010/main" val="2049158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0" y="81442"/>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19. Progress with putting effective management and governance systems in place in preparation for the post-administration period.</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311356" y="1198337"/>
            <a:ext cx="1094084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r>
              <a:rPr lang="en-US" b="1" dirty="0">
                <a:latin typeface="Arial Nova" panose="020B0504020202020204" pitchFamily="34" charset="0"/>
              </a:rPr>
              <a:t>The following initiatives are underway in order embed sustainable improvements to the NSFAS governance and management environment:</a:t>
            </a:r>
          </a:p>
          <a:p>
            <a:pPr marL="285750" lvl="0" indent="-285750">
              <a:buFont typeface="Wingdings" panose="05000000000000000000" pitchFamily="2" charset="2"/>
              <a:buChar char="q"/>
            </a:pPr>
            <a:r>
              <a:rPr lang="en-GB" dirty="0">
                <a:latin typeface="Arial Nova" panose="020B0504020202020204" pitchFamily="34" charset="0"/>
              </a:rPr>
              <a:t>The process for the</a:t>
            </a:r>
            <a:r>
              <a:rPr lang="en-GB" b="1" dirty="0">
                <a:latin typeface="Arial Nova" panose="020B0504020202020204" pitchFamily="34" charset="0"/>
              </a:rPr>
              <a:t> appointment of the NSFAS executive</a:t>
            </a:r>
            <a:r>
              <a:rPr lang="en-GB" dirty="0">
                <a:latin typeface="Arial Nova" panose="020B0504020202020204" pitchFamily="34" charset="0"/>
              </a:rPr>
              <a:t> is underway and thus far two appointments have been confirmed. The recruitment of the remaining executives continues.</a:t>
            </a:r>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Two projects have been launched to embed governance and effective management. </a:t>
            </a:r>
          </a:p>
          <a:p>
            <a:pPr lvl="1"/>
            <a:r>
              <a:rPr lang="en-GB" dirty="0">
                <a:latin typeface="Arial Nova" panose="020B0504020202020204" pitchFamily="34" charset="0"/>
              </a:rPr>
              <a:t>The </a:t>
            </a:r>
            <a:r>
              <a:rPr lang="en-GB" b="1" dirty="0">
                <a:latin typeface="Arial Nova" panose="020B0504020202020204" pitchFamily="34" charset="0"/>
              </a:rPr>
              <a:t>ISO project</a:t>
            </a:r>
            <a:r>
              <a:rPr lang="en-GB" dirty="0">
                <a:latin typeface="Arial Nova" panose="020B0504020202020204" pitchFamily="34" charset="0"/>
              </a:rPr>
              <a:t> – this project is aimed at obtaining ISO certification for key NSFAS processes, mapping and documenting processes across the entity</a:t>
            </a:r>
            <a:endParaRPr lang="en-US" dirty="0">
              <a:latin typeface="Arial Nova" panose="020B0504020202020204" pitchFamily="34" charset="0"/>
            </a:endParaRPr>
          </a:p>
          <a:p>
            <a:pPr lvl="1"/>
            <a:r>
              <a:rPr lang="en-GB" b="1" dirty="0">
                <a:latin typeface="Arial Nova" panose="020B0504020202020204" pitchFamily="34" charset="0"/>
              </a:rPr>
              <a:t>Policy renewal</a:t>
            </a:r>
            <a:r>
              <a:rPr lang="en-GB" dirty="0">
                <a:latin typeface="Arial Nova" panose="020B0504020202020204" pitchFamily="34" charset="0"/>
              </a:rPr>
              <a:t> – since the inception of Administration, NSFAS policies have been revised and renewed in order to continuously improve the overall governance and management of NSFAS</a:t>
            </a:r>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The Administrator has invested in the </a:t>
            </a:r>
            <a:r>
              <a:rPr lang="en-GB" b="1" dirty="0">
                <a:latin typeface="Arial Nova" panose="020B0504020202020204" pitchFamily="34" charset="0"/>
              </a:rPr>
              <a:t>recruitment of senior technical skills</a:t>
            </a:r>
            <a:r>
              <a:rPr lang="en-GB" dirty="0">
                <a:latin typeface="Arial Nova" panose="020B0504020202020204" pitchFamily="34" charset="0"/>
              </a:rPr>
              <a:t>, enabling deeper analysis and continued improvement in NSFAS service delivery, despite ailing and non-fit-for-purpose systems.</a:t>
            </a:r>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The </a:t>
            </a:r>
            <a:r>
              <a:rPr lang="en-GB" b="1" dirty="0">
                <a:latin typeface="Arial Nova" panose="020B0504020202020204" pitchFamily="34" charset="0"/>
              </a:rPr>
              <a:t>Governance Risk and Compliance Unit</a:t>
            </a:r>
            <a:r>
              <a:rPr lang="en-GB" dirty="0">
                <a:latin typeface="Arial Nova" panose="020B0504020202020204" pitchFamily="34" charset="0"/>
              </a:rPr>
              <a:t> has been capacitated. An Internal Audit unit, internal to NSFAS has been established, contributing to deeper internal audit activity and an investment in institutional knowledge. A forensic unit has also been established – a NSFAS first. There are plans to further capacitate this unit given the demand for its services.</a:t>
            </a:r>
            <a:endParaRPr lang="en-US" dirty="0">
              <a:latin typeface="Arial Nova" panose="020B0504020202020204" pitchFamily="34" charset="0"/>
            </a:endParaRPr>
          </a:p>
          <a:p>
            <a:pPr marL="285750" lvl="0" indent="-285750">
              <a:buFont typeface="Wingdings" panose="05000000000000000000" pitchFamily="2" charset="2"/>
              <a:buChar char="q"/>
            </a:pPr>
            <a:r>
              <a:rPr lang="en-GB" b="1" dirty="0">
                <a:latin typeface="Arial Nova" panose="020B0504020202020204" pitchFamily="34" charset="0"/>
              </a:rPr>
              <a:t>Risk management processes</a:t>
            </a:r>
            <a:r>
              <a:rPr lang="en-GB" dirty="0">
                <a:latin typeface="Arial Nova" panose="020B0504020202020204" pitchFamily="34" charset="0"/>
              </a:rPr>
              <a:t> have also been finalised with a documented signed off Enterprise Risk Framework and operation risk workshops being run successfully across the entity for the first time.</a:t>
            </a:r>
            <a:endParaRPr lang="en-US" dirty="0">
              <a:latin typeface="Arial Nova" panose="020B0504020202020204" pitchFamily="34" charset="0"/>
            </a:endParaRPr>
          </a:p>
        </p:txBody>
      </p:sp>
    </p:spTree>
    <p:extLst>
      <p:ext uri="{BB962C8B-B14F-4D97-AF65-F5344CB8AC3E}">
        <p14:creationId xmlns:p14="http://schemas.microsoft.com/office/powerpoint/2010/main" val="21176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5"/>
            <a:ext cx="10940845" cy="529334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99751"/>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A</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graphicFrame>
        <p:nvGraphicFramePr>
          <p:cNvPr id="2" name="Table 1">
            <a:extLst>
              <a:ext uri="{FF2B5EF4-FFF2-40B4-BE49-F238E27FC236}">
                <a16:creationId xmlns:a16="http://schemas.microsoft.com/office/drawing/2014/main" id="{B8A5D416-6B60-463A-934E-8A7B70F9A665}"/>
              </a:ext>
            </a:extLst>
          </p:cNvPr>
          <p:cNvGraphicFramePr>
            <a:graphicFrameLocks noGrp="1"/>
          </p:cNvGraphicFramePr>
          <p:nvPr>
            <p:extLst>
              <p:ext uri="{D42A27DB-BD31-4B8C-83A1-F6EECF244321}">
                <p14:modId xmlns:p14="http://schemas.microsoft.com/office/powerpoint/2010/main" val="1434105094"/>
              </p:ext>
            </p:extLst>
          </p:nvPr>
        </p:nvGraphicFramePr>
        <p:xfrm>
          <a:off x="1066799" y="1978910"/>
          <a:ext cx="9137016" cy="1303211"/>
        </p:xfrm>
        <a:graphic>
          <a:graphicData uri="http://schemas.openxmlformats.org/drawingml/2006/table">
            <a:tbl>
              <a:tblPr firstRow="1" bandRow="1">
                <a:tableStyleId>{5940675A-B579-460E-94D1-54222C63F5DA}</a:tableStyleId>
              </a:tblPr>
              <a:tblGrid>
                <a:gridCol w="1074166">
                  <a:extLst>
                    <a:ext uri="{9D8B030D-6E8A-4147-A177-3AD203B41FA5}">
                      <a16:colId xmlns:a16="http://schemas.microsoft.com/office/drawing/2014/main" val="1124126723"/>
                    </a:ext>
                  </a:extLst>
                </a:gridCol>
                <a:gridCol w="4247770">
                  <a:extLst>
                    <a:ext uri="{9D8B030D-6E8A-4147-A177-3AD203B41FA5}">
                      <a16:colId xmlns:a16="http://schemas.microsoft.com/office/drawing/2014/main" val="3127208722"/>
                    </a:ext>
                  </a:extLst>
                </a:gridCol>
                <a:gridCol w="1099485">
                  <a:extLst>
                    <a:ext uri="{9D8B030D-6E8A-4147-A177-3AD203B41FA5}">
                      <a16:colId xmlns:a16="http://schemas.microsoft.com/office/drawing/2014/main" val="2933348727"/>
                    </a:ext>
                  </a:extLst>
                </a:gridCol>
                <a:gridCol w="967017">
                  <a:extLst>
                    <a:ext uri="{9D8B030D-6E8A-4147-A177-3AD203B41FA5}">
                      <a16:colId xmlns:a16="http://schemas.microsoft.com/office/drawing/2014/main" val="1414872013"/>
                    </a:ext>
                  </a:extLst>
                </a:gridCol>
                <a:gridCol w="768315">
                  <a:extLst>
                    <a:ext uri="{9D8B030D-6E8A-4147-A177-3AD203B41FA5}">
                      <a16:colId xmlns:a16="http://schemas.microsoft.com/office/drawing/2014/main" val="4145513632"/>
                    </a:ext>
                  </a:extLst>
                </a:gridCol>
                <a:gridCol w="980263">
                  <a:extLst>
                    <a:ext uri="{9D8B030D-6E8A-4147-A177-3AD203B41FA5}">
                      <a16:colId xmlns:a16="http://schemas.microsoft.com/office/drawing/2014/main" val="1061315141"/>
                    </a:ext>
                  </a:extLst>
                </a:gridCol>
              </a:tblGrid>
              <a:tr h="342658">
                <a:tc>
                  <a:txBody>
                    <a:bodyPr/>
                    <a:lstStyle/>
                    <a:p>
                      <a:pPr>
                        <a:lnSpc>
                          <a:spcPct val="107000"/>
                        </a:lnSpc>
                      </a:pPr>
                      <a:r>
                        <a:rPr lang="en-ZA" sz="1600" b="1" dirty="0">
                          <a:effectLst/>
                          <a:latin typeface="Arial Nova" panose="020B0504020202020204" pitchFamily="34" charset="0"/>
                          <a:cs typeface="Times New Roman" panose="02020603050405020304" pitchFamily="18" charset="0"/>
                        </a:rPr>
                        <a:t>Category</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nSpc>
                          <a:spcPct val="107000"/>
                        </a:lnSpc>
                      </a:pPr>
                      <a:r>
                        <a:rPr lang="en-ZA" sz="1600" b="1" dirty="0">
                          <a:effectLst/>
                          <a:latin typeface="Arial Nova" panose="020B0504020202020204" pitchFamily="34" charset="0"/>
                        </a:rPr>
                        <a:t>Irregular Expenditure</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2018/19</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2017/18</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Prior</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extLst>
                  <a:ext uri="{0D108BD9-81ED-4DB2-BD59-A6C34878D82A}">
                    <a16:rowId xmlns:a16="http://schemas.microsoft.com/office/drawing/2014/main" val="44878387"/>
                  </a:ext>
                </a:extLst>
              </a:tr>
              <a:tr h="695508">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A </a:t>
                      </a:r>
                    </a:p>
                    <a:p>
                      <a:pPr marL="342900" marR="0" lvl="0" indent="-342900" algn="ctr">
                        <a:lnSpc>
                          <a:spcPct val="115000"/>
                        </a:lnSpc>
                        <a:spcBef>
                          <a:spcPts val="0"/>
                        </a:spcBef>
                        <a:spcAft>
                          <a:spcPts val="1000"/>
                        </a:spcAft>
                        <a:buFont typeface="+mj-lt"/>
                        <a:buAutoNum type="alphaUcPeriod"/>
                      </a:pP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Shifting of earmarked funds (Historic debt)</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581</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73</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1 309</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1 963</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608196447"/>
                  </a:ext>
                </a:extLst>
              </a:tr>
            </a:tbl>
          </a:graphicData>
        </a:graphic>
      </p:graphicFrame>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1143000" y="3564719"/>
            <a:ext cx="906081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r>
              <a:rPr lang="en-ZA" b="1" dirty="0">
                <a:latin typeface="Arial Nova" panose="020B0504020202020204" pitchFamily="34" charset="0"/>
              </a:rPr>
              <a:t>Category A:</a:t>
            </a:r>
            <a:endParaRPr lang="en-US" dirty="0">
              <a:latin typeface="Arial Nova" panose="020B0504020202020204" pitchFamily="34" charset="0"/>
            </a:endParaRPr>
          </a:p>
          <a:p>
            <a:r>
              <a:rPr lang="en-ZA" dirty="0">
                <a:latin typeface="Arial Nova" panose="020B0504020202020204" pitchFamily="34" charset="0"/>
              </a:rPr>
              <a:t>This was a case or erroneous approval. </a:t>
            </a:r>
          </a:p>
          <a:p>
            <a:endParaRPr lang="en-ZA" b="1" dirty="0">
              <a:latin typeface="Arial Nova" panose="020B0504020202020204" pitchFamily="34" charset="0"/>
            </a:endParaRPr>
          </a:p>
          <a:p>
            <a:r>
              <a:rPr lang="en-ZA" b="1" dirty="0">
                <a:latin typeface="Arial Nova" panose="020B0504020202020204" pitchFamily="34" charset="0"/>
              </a:rPr>
              <a:t>Action</a:t>
            </a:r>
          </a:p>
          <a:p>
            <a:r>
              <a:rPr lang="en-ZA" dirty="0">
                <a:latin typeface="Arial Nova" panose="020B0504020202020204" pitchFamily="34" charset="0"/>
              </a:rPr>
              <a:t>No additional processes are required to prevent this. </a:t>
            </a:r>
          </a:p>
          <a:p>
            <a:r>
              <a:rPr lang="en-ZA" dirty="0">
                <a:latin typeface="Arial Nova" panose="020B0504020202020204" pitchFamily="34" charset="0"/>
              </a:rPr>
              <a:t>An improved understanding of what approval is required has been gained.</a:t>
            </a:r>
            <a:endParaRPr lang="en-US" dirty="0">
              <a:latin typeface="Arial Nova" panose="020B0504020202020204" pitchFamily="34" charset="0"/>
            </a:endParaRPr>
          </a:p>
        </p:txBody>
      </p:sp>
    </p:spTree>
    <p:extLst>
      <p:ext uri="{BB962C8B-B14F-4D97-AF65-F5344CB8AC3E}">
        <p14:creationId xmlns:p14="http://schemas.microsoft.com/office/powerpoint/2010/main" val="146225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5"/>
            <a:ext cx="10940845" cy="529334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99751"/>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B</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666764" y="3259081"/>
            <a:ext cx="10366996"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r>
              <a:rPr lang="en-ZA" b="1" dirty="0">
                <a:latin typeface="Arial Nova" panose="020B0504020202020204" pitchFamily="34" charset="0"/>
              </a:rPr>
              <a:t>Category B</a:t>
            </a:r>
          </a:p>
          <a:p>
            <a:endParaRPr lang="en-US" dirty="0">
              <a:latin typeface="Arial Nova" panose="020B0504020202020204" pitchFamily="34" charset="0"/>
            </a:endParaRPr>
          </a:p>
          <a:p>
            <a:r>
              <a:rPr lang="en-ZA" dirty="0">
                <a:latin typeface="Arial Nova" panose="020B0504020202020204" pitchFamily="34" charset="0"/>
              </a:rPr>
              <a:t>This irregular expenditure relates to erroneous disbursements due to inadequate controls in place, and thus in non-compliance to s51 of the PFMA. </a:t>
            </a:r>
            <a:endParaRPr lang="en-US" dirty="0">
              <a:latin typeface="Arial Nova" panose="020B0504020202020204" pitchFamily="34" charset="0"/>
            </a:endParaRPr>
          </a:p>
          <a:p>
            <a:r>
              <a:rPr lang="en-ZA" dirty="0">
                <a:latin typeface="Arial Nova" panose="020B0504020202020204" pitchFamily="34" charset="0"/>
              </a:rPr>
              <a:t> </a:t>
            </a:r>
            <a:endParaRPr lang="en-US" dirty="0">
              <a:latin typeface="Arial Nova" panose="020B0504020202020204" pitchFamily="34" charset="0"/>
            </a:endParaRPr>
          </a:p>
          <a:p>
            <a:r>
              <a:rPr lang="en-ZA" dirty="0">
                <a:latin typeface="Arial Nova" panose="020B0504020202020204" pitchFamily="34" charset="0"/>
              </a:rPr>
              <a:t>There are 26 sub-categories within the irregular expenditure relating to NOCLAR. R442m relates to over-disbursements on what was known as the </a:t>
            </a:r>
            <a:r>
              <a:rPr lang="en-ZA" dirty="0" err="1">
                <a:latin typeface="Arial Nova" panose="020B0504020202020204" pitchFamily="34" charset="0"/>
              </a:rPr>
              <a:t>SBux</a:t>
            </a:r>
            <a:r>
              <a:rPr lang="en-ZA" dirty="0">
                <a:latin typeface="Arial Nova" panose="020B0504020202020204" pitchFamily="34" charset="0"/>
              </a:rPr>
              <a:t> channel. The remainder relates to a series of issues, including, but not limited to, master data set up, a lack of data management standards and processes, lack of access control, and the lack of, or incorrect, loans and bursary rules being implemented and enforced. </a:t>
            </a:r>
            <a:endParaRPr lang="en-US" dirty="0">
              <a:latin typeface="Arial Nova" panose="020B0504020202020204" pitchFamily="34" charset="0"/>
            </a:endParaRPr>
          </a:p>
        </p:txBody>
      </p:sp>
      <p:graphicFrame>
        <p:nvGraphicFramePr>
          <p:cNvPr id="4" name="Table 3">
            <a:extLst>
              <a:ext uri="{FF2B5EF4-FFF2-40B4-BE49-F238E27FC236}">
                <a16:creationId xmlns:a16="http://schemas.microsoft.com/office/drawing/2014/main" id="{94D74B4C-1C34-4F77-ADF5-948A840F91C2}"/>
              </a:ext>
            </a:extLst>
          </p:cNvPr>
          <p:cNvGraphicFramePr>
            <a:graphicFrameLocks noGrp="1"/>
          </p:cNvGraphicFramePr>
          <p:nvPr>
            <p:extLst>
              <p:ext uri="{D42A27DB-BD31-4B8C-83A1-F6EECF244321}">
                <p14:modId xmlns:p14="http://schemas.microsoft.com/office/powerpoint/2010/main" val="408547777"/>
              </p:ext>
            </p:extLst>
          </p:nvPr>
        </p:nvGraphicFramePr>
        <p:xfrm>
          <a:off x="838200" y="1825625"/>
          <a:ext cx="9137016" cy="1136362"/>
        </p:xfrm>
        <a:graphic>
          <a:graphicData uri="http://schemas.openxmlformats.org/drawingml/2006/table">
            <a:tbl>
              <a:tblPr firstRow="1" bandRow="1">
                <a:tableStyleId>{5940675A-B579-460E-94D1-54222C63F5DA}</a:tableStyleId>
              </a:tblPr>
              <a:tblGrid>
                <a:gridCol w="1074166">
                  <a:extLst>
                    <a:ext uri="{9D8B030D-6E8A-4147-A177-3AD203B41FA5}">
                      <a16:colId xmlns:a16="http://schemas.microsoft.com/office/drawing/2014/main" val="994838775"/>
                    </a:ext>
                  </a:extLst>
                </a:gridCol>
                <a:gridCol w="4247770">
                  <a:extLst>
                    <a:ext uri="{9D8B030D-6E8A-4147-A177-3AD203B41FA5}">
                      <a16:colId xmlns:a16="http://schemas.microsoft.com/office/drawing/2014/main" val="938102292"/>
                    </a:ext>
                  </a:extLst>
                </a:gridCol>
                <a:gridCol w="1099485">
                  <a:extLst>
                    <a:ext uri="{9D8B030D-6E8A-4147-A177-3AD203B41FA5}">
                      <a16:colId xmlns:a16="http://schemas.microsoft.com/office/drawing/2014/main" val="898292378"/>
                    </a:ext>
                  </a:extLst>
                </a:gridCol>
                <a:gridCol w="967017">
                  <a:extLst>
                    <a:ext uri="{9D8B030D-6E8A-4147-A177-3AD203B41FA5}">
                      <a16:colId xmlns:a16="http://schemas.microsoft.com/office/drawing/2014/main" val="13313878"/>
                    </a:ext>
                  </a:extLst>
                </a:gridCol>
                <a:gridCol w="768315">
                  <a:extLst>
                    <a:ext uri="{9D8B030D-6E8A-4147-A177-3AD203B41FA5}">
                      <a16:colId xmlns:a16="http://schemas.microsoft.com/office/drawing/2014/main" val="2153062435"/>
                    </a:ext>
                  </a:extLst>
                </a:gridCol>
                <a:gridCol w="980263">
                  <a:extLst>
                    <a:ext uri="{9D8B030D-6E8A-4147-A177-3AD203B41FA5}">
                      <a16:colId xmlns:a16="http://schemas.microsoft.com/office/drawing/2014/main" val="1877099962"/>
                    </a:ext>
                  </a:extLst>
                </a:gridCol>
              </a:tblGrid>
              <a:tr h="533952">
                <a:tc>
                  <a:txBody>
                    <a:bodyPr/>
                    <a:lstStyle/>
                    <a:p>
                      <a:pPr>
                        <a:lnSpc>
                          <a:spcPct val="107000"/>
                        </a:lnSpc>
                      </a:pPr>
                      <a:r>
                        <a:rPr lang="en-ZA" sz="1600" b="1" dirty="0">
                          <a:effectLst/>
                          <a:latin typeface="Arial Nova" panose="020B0504020202020204" pitchFamily="34" charset="0"/>
                          <a:cs typeface="Times New Roman" panose="02020603050405020304" pitchFamily="18" charset="0"/>
                        </a:rPr>
                        <a:t>Category</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nSpc>
                          <a:spcPct val="107000"/>
                        </a:lnSpc>
                      </a:pPr>
                      <a:r>
                        <a:rPr lang="en-ZA" sz="1600" b="1" dirty="0">
                          <a:effectLst/>
                          <a:latin typeface="Arial Nova" panose="020B0504020202020204" pitchFamily="34" charset="0"/>
                        </a:rPr>
                        <a:t>Irregular Expenditure</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2018/19</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2017/18</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Prior</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extLst>
                  <a:ext uri="{0D108BD9-81ED-4DB2-BD59-A6C34878D82A}">
                    <a16:rowId xmlns:a16="http://schemas.microsoft.com/office/drawing/2014/main" val="2001654697"/>
                  </a:ext>
                </a:extLst>
              </a:tr>
              <a:tr h="56530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B </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Disbursements with respect to NOCLAR</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2 652</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1 707</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4 359</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3222408021"/>
                  </a:ext>
                </a:extLst>
              </a:tr>
            </a:tbl>
          </a:graphicData>
        </a:graphic>
      </p:graphicFrame>
    </p:spTree>
    <p:extLst>
      <p:ext uri="{BB962C8B-B14F-4D97-AF65-F5344CB8AC3E}">
        <p14:creationId xmlns:p14="http://schemas.microsoft.com/office/powerpoint/2010/main" val="197498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6"/>
            <a:ext cx="10940845" cy="212345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7620000" y="99751"/>
            <a:ext cx="41590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B: Action</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graphicFrame>
        <p:nvGraphicFramePr>
          <p:cNvPr id="4" name="Table 3">
            <a:extLst>
              <a:ext uri="{FF2B5EF4-FFF2-40B4-BE49-F238E27FC236}">
                <a16:creationId xmlns:a16="http://schemas.microsoft.com/office/drawing/2014/main" id="{94D74B4C-1C34-4F77-ADF5-948A840F91C2}"/>
              </a:ext>
            </a:extLst>
          </p:cNvPr>
          <p:cNvGraphicFramePr>
            <a:graphicFrameLocks noGrp="1"/>
          </p:cNvGraphicFramePr>
          <p:nvPr>
            <p:extLst>
              <p:ext uri="{D42A27DB-BD31-4B8C-83A1-F6EECF244321}">
                <p14:modId xmlns:p14="http://schemas.microsoft.com/office/powerpoint/2010/main" val="1749338525"/>
              </p:ext>
            </p:extLst>
          </p:nvPr>
        </p:nvGraphicFramePr>
        <p:xfrm>
          <a:off x="180560" y="255236"/>
          <a:ext cx="7033038" cy="999816"/>
        </p:xfrm>
        <a:graphic>
          <a:graphicData uri="http://schemas.openxmlformats.org/drawingml/2006/table">
            <a:tbl>
              <a:tblPr firstRow="1" bandRow="1">
                <a:tableStyleId>{5940675A-B579-460E-94D1-54222C63F5DA}</a:tableStyleId>
              </a:tblPr>
              <a:tblGrid>
                <a:gridCol w="1009992">
                  <a:extLst>
                    <a:ext uri="{9D8B030D-6E8A-4147-A177-3AD203B41FA5}">
                      <a16:colId xmlns:a16="http://schemas.microsoft.com/office/drawing/2014/main" val="994838775"/>
                    </a:ext>
                  </a:extLst>
                </a:gridCol>
                <a:gridCol w="3086464">
                  <a:extLst>
                    <a:ext uri="{9D8B030D-6E8A-4147-A177-3AD203B41FA5}">
                      <a16:colId xmlns:a16="http://schemas.microsoft.com/office/drawing/2014/main" val="938102292"/>
                    </a:ext>
                  </a:extLst>
                </a:gridCol>
                <a:gridCol w="846307">
                  <a:extLst>
                    <a:ext uri="{9D8B030D-6E8A-4147-A177-3AD203B41FA5}">
                      <a16:colId xmlns:a16="http://schemas.microsoft.com/office/drawing/2014/main" val="898292378"/>
                    </a:ext>
                  </a:extLst>
                </a:gridCol>
                <a:gridCol w="744342">
                  <a:extLst>
                    <a:ext uri="{9D8B030D-6E8A-4147-A177-3AD203B41FA5}">
                      <a16:colId xmlns:a16="http://schemas.microsoft.com/office/drawing/2014/main" val="13313878"/>
                    </a:ext>
                  </a:extLst>
                </a:gridCol>
                <a:gridCol w="695695">
                  <a:extLst>
                    <a:ext uri="{9D8B030D-6E8A-4147-A177-3AD203B41FA5}">
                      <a16:colId xmlns:a16="http://schemas.microsoft.com/office/drawing/2014/main" val="2153062435"/>
                    </a:ext>
                  </a:extLst>
                </a:gridCol>
                <a:gridCol w="650238">
                  <a:extLst>
                    <a:ext uri="{9D8B030D-6E8A-4147-A177-3AD203B41FA5}">
                      <a16:colId xmlns:a16="http://schemas.microsoft.com/office/drawing/2014/main" val="1877099962"/>
                    </a:ext>
                  </a:extLst>
                </a:gridCol>
              </a:tblGrid>
              <a:tr h="499908">
                <a:tc>
                  <a:txBody>
                    <a:bodyPr/>
                    <a:lstStyle/>
                    <a:p>
                      <a:pPr>
                        <a:lnSpc>
                          <a:spcPct val="107000"/>
                        </a:lnSpc>
                      </a:pPr>
                      <a:r>
                        <a:rPr lang="en-ZA" sz="1200" b="1" dirty="0">
                          <a:effectLst/>
                          <a:latin typeface="Arial Nova" panose="020B0504020202020204" pitchFamily="34" charset="0"/>
                          <a:cs typeface="Times New Roman" panose="02020603050405020304" pitchFamily="18" charset="0"/>
                        </a:rPr>
                        <a:t>Category</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nSpc>
                          <a:spcPct val="107000"/>
                        </a:lnSpc>
                      </a:pPr>
                      <a:r>
                        <a:rPr lang="en-ZA" sz="1200" b="1" dirty="0">
                          <a:effectLst/>
                          <a:latin typeface="Arial Nova" panose="020B0504020202020204" pitchFamily="34" charset="0"/>
                        </a:rPr>
                        <a:t>Irregular Expenditure</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2018/19</a:t>
                      </a:r>
                      <a:endParaRPr lang="en-US" sz="1200" b="1" dirty="0">
                        <a:effectLst/>
                        <a:latin typeface="Arial Nova" panose="020B0504020202020204" pitchFamily="34" charset="0"/>
                      </a:endParaRPr>
                    </a:p>
                    <a:p>
                      <a:pPr algn="r">
                        <a:lnSpc>
                          <a:spcPct val="107000"/>
                        </a:lnSpc>
                      </a:pPr>
                      <a:r>
                        <a:rPr lang="en-ZA" sz="1200" b="1" dirty="0" err="1">
                          <a:effectLst/>
                          <a:latin typeface="Arial Nova" panose="020B0504020202020204" pitchFamily="34" charset="0"/>
                        </a:rPr>
                        <a:t>R’m</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2017/18</a:t>
                      </a:r>
                      <a:endParaRPr lang="en-US" sz="1200" b="1" dirty="0">
                        <a:effectLst/>
                        <a:latin typeface="Arial Nova" panose="020B0504020202020204" pitchFamily="34" charset="0"/>
                      </a:endParaRPr>
                    </a:p>
                    <a:p>
                      <a:pPr algn="r">
                        <a:lnSpc>
                          <a:spcPct val="107000"/>
                        </a:lnSpc>
                      </a:pPr>
                      <a:r>
                        <a:rPr lang="en-ZA" sz="1200" b="1" dirty="0" err="1">
                          <a:effectLst/>
                          <a:latin typeface="Arial Nova" panose="020B0504020202020204" pitchFamily="34" charset="0"/>
                        </a:rPr>
                        <a:t>R’m</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Prior</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Total</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extLst>
                  <a:ext uri="{0D108BD9-81ED-4DB2-BD59-A6C34878D82A}">
                    <a16:rowId xmlns:a16="http://schemas.microsoft.com/office/drawing/2014/main" val="2001654697"/>
                  </a:ext>
                </a:extLst>
              </a:tr>
              <a:tr h="499908">
                <a:tc>
                  <a:txBody>
                    <a:bodyPr/>
                    <a:lstStyle/>
                    <a:p>
                      <a:pPr marL="0" marR="0" lvl="0" indent="0" algn="ctr">
                        <a:lnSpc>
                          <a:spcPct val="115000"/>
                        </a:lnSpc>
                        <a:spcBef>
                          <a:spcPts val="0"/>
                        </a:spcBef>
                        <a:spcAft>
                          <a:spcPts val="1000"/>
                        </a:spcAft>
                        <a:buFont typeface="+mj-lt"/>
                        <a:buNone/>
                      </a:pPr>
                      <a:r>
                        <a:rPr lang="en-ZA" sz="1200" dirty="0">
                          <a:effectLst/>
                          <a:latin typeface="Arial Nova" panose="020B0504020202020204" pitchFamily="34" charset="0"/>
                          <a:ea typeface="Calibri" panose="020F0502020204030204" pitchFamily="34" charset="0"/>
                          <a:cs typeface="Times New Roman" panose="02020603050405020304" pitchFamily="18" charset="0"/>
                        </a:rPr>
                        <a:t>B </a:t>
                      </a:r>
                      <a:endParaRPr lang="en-US" sz="12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28339" marB="28339"/>
                </a:tc>
                <a:tc>
                  <a:txBody>
                    <a:bodyPr/>
                    <a:lstStyle/>
                    <a:p>
                      <a:pPr marL="0" marR="0" lvl="0" indent="0">
                        <a:lnSpc>
                          <a:spcPct val="115000"/>
                        </a:lnSpc>
                        <a:spcBef>
                          <a:spcPts val="0"/>
                        </a:spcBef>
                        <a:spcAft>
                          <a:spcPts val="1000"/>
                        </a:spcAft>
                        <a:buFont typeface="+mj-lt"/>
                        <a:buNone/>
                      </a:pPr>
                      <a:r>
                        <a:rPr lang="en-ZA" sz="1200" dirty="0">
                          <a:effectLst/>
                          <a:latin typeface="Arial Nova" panose="020B0504020202020204" pitchFamily="34" charset="0"/>
                        </a:rPr>
                        <a:t>Disbursements with respect to NOCLAR</a:t>
                      </a:r>
                      <a:endParaRPr lang="en-US" sz="12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2 652</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1 707</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4 359</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extLst>
                  <a:ext uri="{0D108BD9-81ED-4DB2-BD59-A6C34878D82A}">
                    <a16:rowId xmlns:a16="http://schemas.microsoft.com/office/drawing/2014/main" val="3222408021"/>
                  </a:ext>
                </a:extLst>
              </a:tr>
            </a:tbl>
          </a:graphicData>
        </a:graphic>
      </p:graphicFrame>
      <p:sp>
        <p:nvSpPr>
          <p:cNvPr id="8" name="TextBox 7">
            <a:extLst>
              <a:ext uri="{FF2B5EF4-FFF2-40B4-BE49-F238E27FC236}">
                <a16:creationId xmlns:a16="http://schemas.microsoft.com/office/drawing/2014/main" id="{0D7E7DF6-5698-4CCE-91F0-78C7EF2D2922}"/>
              </a:ext>
            </a:extLst>
          </p:cNvPr>
          <p:cNvSpPr txBox="1"/>
          <p:nvPr/>
        </p:nvSpPr>
        <p:spPr>
          <a:xfrm>
            <a:off x="206804" y="1891556"/>
            <a:ext cx="11572240" cy="4801314"/>
          </a:xfrm>
          <a:prstGeom prst="rect">
            <a:avLst/>
          </a:prstGeom>
          <a:noFill/>
        </p:spPr>
        <p:txBody>
          <a:bodyPr wrap="square" rtlCol="0">
            <a:spAutoFit/>
          </a:bodyPr>
          <a:lstStyle/>
          <a:p>
            <a:pPr marL="285750" lvl="0" indent="-285750">
              <a:buFont typeface="Wingdings" panose="05000000000000000000" pitchFamily="2" charset="2"/>
              <a:buChar char="q"/>
            </a:pPr>
            <a:r>
              <a:rPr lang="en-GB" dirty="0">
                <a:latin typeface="Arial Nova" panose="020B0504020202020204" pitchFamily="34" charset="0"/>
              </a:rPr>
              <a:t>The DHET </a:t>
            </a:r>
            <a:r>
              <a:rPr lang="en-GB" b="1" dirty="0">
                <a:latin typeface="Arial Nova" panose="020B0504020202020204" pitchFamily="34" charset="0"/>
              </a:rPr>
              <a:t>rules as they pertain to progression, N+ and course codes have been clarified</a:t>
            </a:r>
            <a:r>
              <a:rPr lang="en-GB" dirty="0">
                <a:latin typeface="Arial Nova" panose="020B0504020202020204" pitchFamily="34" charset="0"/>
              </a:rPr>
              <a:t>.</a:t>
            </a:r>
          </a:p>
          <a:p>
            <a:pPr lvl="0"/>
            <a:r>
              <a:rPr lang="en-GB" dirty="0">
                <a:latin typeface="Arial Nova" panose="020B0504020202020204" pitchFamily="34" charset="0"/>
              </a:rPr>
              <a:t>	Improved processes and automated processes have been implemented in order to reduce the 		erroneous funding of students in violation of these rules. This has been key in lowering disbursements 	to incorrect students.</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GB" b="1" dirty="0">
                <a:latin typeface="Arial Nova" panose="020B0504020202020204" pitchFamily="34" charset="0"/>
              </a:rPr>
              <a:t>Automated validations have been developed and implemented</a:t>
            </a:r>
            <a:r>
              <a:rPr lang="en-GB" dirty="0">
                <a:latin typeface="Arial Nova" panose="020B0504020202020204" pitchFamily="34" charset="0"/>
              </a:rPr>
              <a:t> at different data points from the point of receiving registration data from institutions to the disbursement process. </a:t>
            </a:r>
          </a:p>
          <a:p>
            <a:pPr lvl="0"/>
            <a:r>
              <a:rPr lang="en-GB" dirty="0">
                <a:latin typeface="Arial Nova" panose="020B0504020202020204" pitchFamily="34" charset="0"/>
              </a:rPr>
              <a:t>	This has reduced the data anomalies in NSFAS systems.</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The </a:t>
            </a:r>
            <a:r>
              <a:rPr lang="en-GB" b="1" dirty="0">
                <a:latin typeface="Arial Nova" panose="020B0504020202020204" pitchFamily="34" charset="0"/>
              </a:rPr>
              <a:t>disbursement process has been mapped and documented</a:t>
            </a:r>
            <a:r>
              <a:rPr lang="en-GB" dirty="0">
                <a:latin typeface="Arial Nova" panose="020B0504020202020204" pitchFamily="34" charset="0"/>
              </a:rPr>
              <a:t>, and the process and authorisation controls strengthened in order to reduce the likelihood of error. </a:t>
            </a:r>
          </a:p>
          <a:p>
            <a:pPr lvl="0"/>
            <a:endParaRPr lang="en-GB" dirty="0">
              <a:latin typeface="Arial Nova" panose="020B0504020202020204" pitchFamily="34" charset="0"/>
            </a:endParaRPr>
          </a:p>
          <a:p>
            <a:pPr marL="285750" indent="-285750">
              <a:buFont typeface="Wingdings" panose="05000000000000000000" pitchFamily="2" charset="2"/>
              <a:buChar char="q"/>
            </a:pPr>
            <a:r>
              <a:rPr lang="en-GB" dirty="0">
                <a:latin typeface="Arial Nova" panose="020B0504020202020204" pitchFamily="34" charset="0"/>
              </a:rPr>
              <a:t>The NSFAS </a:t>
            </a:r>
            <a:r>
              <a:rPr lang="en-GB" b="1" dirty="0">
                <a:latin typeface="Arial Nova" panose="020B0504020202020204" pitchFamily="34" charset="0"/>
              </a:rPr>
              <a:t>Wallet processes have been automated and manual intervention in this process reduced</a:t>
            </a:r>
            <a:r>
              <a:rPr lang="en-GB" dirty="0">
                <a:latin typeface="Arial Nova" panose="020B0504020202020204" pitchFamily="34" charset="0"/>
              </a:rPr>
              <a:t>. The ability to change mobile numbers have been restricted, as have other sensitive functions, and added control procedures implemented to strengthen controls and reduce student accounts being compromised.</a:t>
            </a:r>
            <a:endParaRPr lang="en-US" dirty="0">
              <a:latin typeface="Arial Nova" panose="020B0504020202020204" pitchFamily="34" charset="0"/>
            </a:endParaRPr>
          </a:p>
          <a:p>
            <a:pPr marL="285750" lvl="0" indent="-285750">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165946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6"/>
            <a:ext cx="10940845" cy="212345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7620000" y="99751"/>
            <a:ext cx="41590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B: Action</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graphicFrame>
        <p:nvGraphicFramePr>
          <p:cNvPr id="4" name="Table 3">
            <a:extLst>
              <a:ext uri="{FF2B5EF4-FFF2-40B4-BE49-F238E27FC236}">
                <a16:creationId xmlns:a16="http://schemas.microsoft.com/office/drawing/2014/main" id="{94D74B4C-1C34-4F77-ADF5-948A840F91C2}"/>
              </a:ext>
            </a:extLst>
          </p:cNvPr>
          <p:cNvGraphicFramePr>
            <a:graphicFrameLocks noGrp="1"/>
          </p:cNvGraphicFramePr>
          <p:nvPr/>
        </p:nvGraphicFramePr>
        <p:xfrm>
          <a:off x="180560" y="255236"/>
          <a:ext cx="7033038" cy="999816"/>
        </p:xfrm>
        <a:graphic>
          <a:graphicData uri="http://schemas.openxmlformats.org/drawingml/2006/table">
            <a:tbl>
              <a:tblPr firstRow="1" bandRow="1">
                <a:tableStyleId>{5940675A-B579-460E-94D1-54222C63F5DA}</a:tableStyleId>
              </a:tblPr>
              <a:tblGrid>
                <a:gridCol w="1009992">
                  <a:extLst>
                    <a:ext uri="{9D8B030D-6E8A-4147-A177-3AD203B41FA5}">
                      <a16:colId xmlns:a16="http://schemas.microsoft.com/office/drawing/2014/main" val="994838775"/>
                    </a:ext>
                  </a:extLst>
                </a:gridCol>
                <a:gridCol w="3086464">
                  <a:extLst>
                    <a:ext uri="{9D8B030D-6E8A-4147-A177-3AD203B41FA5}">
                      <a16:colId xmlns:a16="http://schemas.microsoft.com/office/drawing/2014/main" val="938102292"/>
                    </a:ext>
                  </a:extLst>
                </a:gridCol>
                <a:gridCol w="846307">
                  <a:extLst>
                    <a:ext uri="{9D8B030D-6E8A-4147-A177-3AD203B41FA5}">
                      <a16:colId xmlns:a16="http://schemas.microsoft.com/office/drawing/2014/main" val="898292378"/>
                    </a:ext>
                  </a:extLst>
                </a:gridCol>
                <a:gridCol w="744342">
                  <a:extLst>
                    <a:ext uri="{9D8B030D-6E8A-4147-A177-3AD203B41FA5}">
                      <a16:colId xmlns:a16="http://schemas.microsoft.com/office/drawing/2014/main" val="13313878"/>
                    </a:ext>
                  </a:extLst>
                </a:gridCol>
                <a:gridCol w="695695">
                  <a:extLst>
                    <a:ext uri="{9D8B030D-6E8A-4147-A177-3AD203B41FA5}">
                      <a16:colId xmlns:a16="http://schemas.microsoft.com/office/drawing/2014/main" val="2153062435"/>
                    </a:ext>
                  </a:extLst>
                </a:gridCol>
                <a:gridCol w="650238">
                  <a:extLst>
                    <a:ext uri="{9D8B030D-6E8A-4147-A177-3AD203B41FA5}">
                      <a16:colId xmlns:a16="http://schemas.microsoft.com/office/drawing/2014/main" val="1877099962"/>
                    </a:ext>
                  </a:extLst>
                </a:gridCol>
              </a:tblGrid>
              <a:tr h="499908">
                <a:tc>
                  <a:txBody>
                    <a:bodyPr/>
                    <a:lstStyle/>
                    <a:p>
                      <a:pPr>
                        <a:lnSpc>
                          <a:spcPct val="107000"/>
                        </a:lnSpc>
                      </a:pPr>
                      <a:r>
                        <a:rPr lang="en-ZA" sz="1200" b="1" dirty="0">
                          <a:effectLst/>
                          <a:latin typeface="Arial Nova" panose="020B0504020202020204" pitchFamily="34" charset="0"/>
                          <a:cs typeface="Times New Roman" panose="02020603050405020304" pitchFamily="18" charset="0"/>
                        </a:rPr>
                        <a:t>Category</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nSpc>
                          <a:spcPct val="107000"/>
                        </a:lnSpc>
                      </a:pPr>
                      <a:r>
                        <a:rPr lang="en-ZA" sz="1200" b="1" dirty="0">
                          <a:effectLst/>
                          <a:latin typeface="Arial Nova" panose="020B0504020202020204" pitchFamily="34" charset="0"/>
                        </a:rPr>
                        <a:t>Irregular Expenditure</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2018/19</a:t>
                      </a:r>
                      <a:endParaRPr lang="en-US" sz="1200" b="1" dirty="0">
                        <a:effectLst/>
                        <a:latin typeface="Arial Nova" panose="020B0504020202020204" pitchFamily="34" charset="0"/>
                      </a:endParaRPr>
                    </a:p>
                    <a:p>
                      <a:pPr algn="r">
                        <a:lnSpc>
                          <a:spcPct val="107000"/>
                        </a:lnSpc>
                      </a:pPr>
                      <a:r>
                        <a:rPr lang="en-ZA" sz="1200" b="1" dirty="0" err="1">
                          <a:effectLst/>
                          <a:latin typeface="Arial Nova" panose="020B0504020202020204" pitchFamily="34" charset="0"/>
                        </a:rPr>
                        <a:t>R’m</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2017/18</a:t>
                      </a:r>
                      <a:endParaRPr lang="en-US" sz="1200" b="1" dirty="0">
                        <a:effectLst/>
                        <a:latin typeface="Arial Nova" panose="020B0504020202020204" pitchFamily="34" charset="0"/>
                      </a:endParaRPr>
                    </a:p>
                    <a:p>
                      <a:pPr algn="r">
                        <a:lnSpc>
                          <a:spcPct val="107000"/>
                        </a:lnSpc>
                      </a:pPr>
                      <a:r>
                        <a:rPr lang="en-ZA" sz="1200" b="1" dirty="0" err="1">
                          <a:effectLst/>
                          <a:latin typeface="Arial Nova" panose="020B0504020202020204" pitchFamily="34" charset="0"/>
                        </a:rPr>
                        <a:t>R’m</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Prior</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tc>
                  <a:txBody>
                    <a:bodyPr/>
                    <a:lstStyle/>
                    <a:p>
                      <a:pPr algn="r">
                        <a:lnSpc>
                          <a:spcPct val="107000"/>
                        </a:lnSpc>
                      </a:pPr>
                      <a:r>
                        <a:rPr lang="en-ZA" sz="1200" b="1" dirty="0">
                          <a:effectLst/>
                          <a:latin typeface="Arial Nova" panose="020B0504020202020204" pitchFamily="34" charset="0"/>
                        </a:rPr>
                        <a:t>Total</a:t>
                      </a:r>
                      <a:endParaRPr lang="en-US" sz="1200" b="1" dirty="0">
                        <a:effectLst/>
                        <a:latin typeface="Arial Nova" panose="020B0504020202020204" pitchFamily="34" charset="0"/>
                        <a:cs typeface="Times New Roman" panose="02020603050405020304" pitchFamily="18" charset="0"/>
                      </a:endParaRPr>
                    </a:p>
                  </a:txBody>
                  <a:tcPr marL="68580" marR="68580" marT="28339" marB="28339" anchor="ctr">
                    <a:solidFill>
                      <a:schemeClr val="bg2"/>
                    </a:solidFill>
                  </a:tcPr>
                </a:tc>
                <a:extLst>
                  <a:ext uri="{0D108BD9-81ED-4DB2-BD59-A6C34878D82A}">
                    <a16:rowId xmlns:a16="http://schemas.microsoft.com/office/drawing/2014/main" val="2001654697"/>
                  </a:ext>
                </a:extLst>
              </a:tr>
              <a:tr h="499908">
                <a:tc>
                  <a:txBody>
                    <a:bodyPr/>
                    <a:lstStyle/>
                    <a:p>
                      <a:pPr marL="0" marR="0" lvl="0" indent="0" algn="ctr">
                        <a:lnSpc>
                          <a:spcPct val="115000"/>
                        </a:lnSpc>
                        <a:spcBef>
                          <a:spcPts val="0"/>
                        </a:spcBef>
                        <a:spcAft>
                          <a:spcPts val="1000"/>
                        </a:spcAft>
                        <a:buFont typeface="+mj-lt"/>
                        <a:buNone/>
                      </a:pPr>
                      <a:r>
                        <a:rPr lang="en-ZA" sz="1200" dirty="0">
                          <a:effectLst/>
                          <a:latin typeface="Arial Nova" panose="020B0504020202020204" pitchFamily="34" charset="0"/>
                          <a:ea typeface="Calibri" panose="020F0502020204030204" pitchFamily="34" charset="0"/>
                          <a:cs typeface="Times New Roman" panose="02020603050405020304" pitchFamily="18" charset="0"/>
                        </a:rPr>
                        <a:t>B </a:t>
                      </a:r>
                      <a:endParaRPr lang="en-US" sz="12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28339" marB="28339"/>
                </a:tc>
                <a:tc>
                  <a:txBody>
                    <a:bodyPr/>
                    <a:lstStyle/>
                    <a:p>
                      <a:pPr marL="0" marR="0" lvl="0" indent="0">
                        <a:lnSpc>
                          <a:spcPct val="115000"/>
                        </a:lnSpc>
                        <a:spcBef>
                          <a:spcPts val="0"/>
                        </a:spcBef>
                        <a:spcAft>
                          <a:spcPts val="1000"/>
                        </a:spcAft>
                        <a:buFont typeface="+mj-lt"/>
                        <a:buNone/>
                      </a:pPr>
                      <a:r>
                        <a:rPr lang="en-ZA" sz="1200" dirty="0">
                          <a:effectLst/>
                          <a:latin typeface="Arial Nova" panose="020B0504020202020204" pitchFamily="34" charset="0"/>
                        </a:rPr>
                        <a:t>Disbursements with respect to NOCLAR</a:t>
                      </a:r>
                      <a:endParaRPr lang="en-US" sz="12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2 652</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1 707</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tc>
                  <a:txBody>
                    <a:bodyPr/>
                    <a:lstStyle/>
                    <a:p>
                      <a:pPr algn="r">
                        <a:lnSpc>
                          <a:spcPct val="107000"/>
                        </a:lnSpc>
                      </a:pPr>
                      <a:r>
                        <a:rPr lang="en-ZA" sz="1200" dirty="0">
                          <a:effectLst/>
                          <a:latin typeface="Arial Nova" panose="020B0504020202020204" pitchFamily="34" charset="0"/>
                        </a:rPr>
                        <a:t>4 359</a:t>
                      </a:r>
                      <a:endParaRPr lang="en-US" sz="1200" dirty="0">
                        <a:effectLst/>
                        <a:latin typeface="Arial Nova" panose="020B0504020202020204" pitchFamily="34" charset="0"/>
                        <a:cs typeface="Times New Roman" panose="02020603050405020304" pitchFamily="18" charset="0"/>
                      </a:endParaRPr>
                    </a:p>
                  </a:txBody>
                  <a:tcPr marL="68580" marR="68580" marT="28339" marB="28339"/>
                </a:tc>
                <a:extLst>
                  <a:ext uri="{0D108BD9-81ED-4DB2-BD59-A6C34878D82A}">
                    <a16:rowId xmlns:a16="http://schemas.microsoft.com/office/drawing/2014/main" val="3222408021"/>
                  </a:ext>
                </a:extLst>
              </a:tr>
            </a:tbl>
          </a:graphicData>
        </a:graphic>
      </p:graphicFrame>
      <p:sp>
        <p:nvSpPr>
          <p:cNvPr id="9" name="TextBox 8">
            <a:extLst>
              <a:ext uri="{FF2B5EF4-FFF2-40B4-BE49-F238E27FC236}">
                <a16:creationId xmlns:a16="http://schemas.microsoft.com/office/drawing/2014/main" id="{E640AA00-FD7D-47D1-81C0-C14C0E23DE79}"/>
              </a:ext>
            </a:extLst>
          </p:cNvPr>
          <p:cNvSpPr txBox="1"/>
          <p:nvPr/>
        </p:nvSpPr>
        <p:spPr>
          <a:xfrm>
            <a:off x="263563" y="2261261"/>
            <a:ext cx="11300240" cy="3416320"/>
          </a:xfrm>
          <a:prstGeom prst="rect">
            <a:avLst/>
          </a:prstGeom>
          <a:noFill/>
        </p:spPr>
        <p:txBody>
          <a:bodyPr wrap="square" rtlCol="0">
            <a:spAutoFit/>
          </a:bodyPr>
          <a:lstStyle/>
          <a:p>
            <a:pPr marL="285750" lvl="0" indent="-285750">
              <a:buFont typeface="Wingdings" panose="05000000000000000000" pitchFamily="2" charset="2"/>
              <a:buChar char="q"/>
            </a:pPr>
            <a:r>
              <a:rPr lang="en-GB" b="1" dirty="0">
                <a:latin typeface="Arial Nova" panose="020B0504020202020204" pitchFamily="34" charset="0"/>
              </a:rPr>
              <a:t>Master data set up processes have been formalised</a:t>
            </a:r>
            <a:r>
              <a:rPr lang="en-GB" dirty="0">
                <a:latin typeface="Arial Nova" panose="020B0504020202020204" pitchFamily="34" charset="0"/>
              </a:rPr>
              <a:t>, requiring documented authorisation and review.</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The ability to make </a:t>
            </a:r>
            <a:r>
              <a:rPr lang="en-GB" b="1" dirty="0">
                <a:latin typeface="Arial Nova" panose="020B0504020202020204" pitchFamily="34" charset="0"/>
              </a:rPr>
              <a:t>data changes has been formalised and restricted and audit logs implemented</a:t>
            </a:r>
            <a:r>
              <a:rPr lang="en-GB" dirty="0">
                <a:latin typeface="Arial Nova" panose="020B0504020202020204" pitchFamily="34" charset="0"/>
              </a:rPr>
              <a:t> on certain databases in order to detect unauthorised changes.</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GB" dirty="0">
                <a:latin typeface="Arial Nova" panose="020B0504020202020204" pitchFamily="34" charset="0"/>
              </a:rPr>
              <a:t>A project that is aimed at shifting using </a:t>
            </a:r>
            <a:r>
              <a:rPr lang="en-GB" b="1" dirty="0">
                <a:latin typeface="Arial Nova" panose="020B0504020202020204" pitchFamily="34" charset="0"/>
              </a:rPr>
              <a:t>mobile technology as a direct allowance payment mechanism</a:t>
            </a:r>
            <a:r>
              <a:rPr lang="en-GB" dirty="0">
                <a:latin typeface="Arial Nova" panose="020B0504020202020204" pitchFamily="34" charset="0"/>
              </a:rPr>
              <a:t> to one that makes use of a </a:t>
            </a:r>
            <a:r>
              <a:rPr lang="en-GB" b="1" dirty="0">
                <a:latin typeface="Arial Nova" panose="020B0504020202020204" pitchFamily="34" charset="0"/>
              </a:rPr>
              <a:t>banking solution</a:t>
            </a:r>
            <a:r>
              <a:rPr lang="en-GB" dirty="0">
                <a:latin typeface="Arial Nova" panose="020B0504020202020204" pitchFamily="34" charset="0"/>
              </a:rPr>
              <a:t>. </a:t>
            </a:r>
          </a:p>
          <a:p>
            <a:pPr lvl="0"/>
            <a:r>
              <a:rPr lang="en-GB" dirty="0">
                <a:latin typeface="Arial Nova" panose="020B0504020202020204" pitchFamily="34" charset="0"/>
              </a:rPr>
              <a:t>	This will allow NSFAS to </a:t>
            </a:r>
            <a:r>
              <a:rPr lang="en-GB" b="1" dirty="0">
                <a:latin typeface="Arial Nova" panose="020B0504020202020204" pitchFamily="34" charset="0"/>
              </a:rPr>
              <a:t>link a student ID to the bank account</a:t>
            </a:r>
            <a:r>
              <a:rPr lang="en-GB" dirty="0">
                <a:latin typeface="Arial Nova" panose="020B0504020202020204" pitchFamily="34" charset="0"/>
              </a:rPr>
              <a:t> in a verifiable manner – a control that 	is not available in the current NSFAS Wallet solution.</a:t>
            </a:r>
          </a:p>
          <a:p>
            <a:pPr lvl="0"/>
            <a:endParaRPr lang="en-US" dirty="0">
              <a:latin typeface="Arial Nova" panose="020B0504020202020204" pitchFamily="34" charset="0"/>
            </a:endParaRPr>
          </a:p>
          <a:p>
            <a:pPr marL="285750" lvl="0" indent="-285750">
              <a:buFont typeface="Wingdings" panose="05000000000000000000" pitchFamily="2" charset="2"/>
              <a:buChar char="q"/>
            </a:pPr>
            <a:r>
              <a:rPr lang="en-GB" b="1" dirty="0">
                <a:latin typeface="Arial Nova" panose="020B0504020202020204" pitchFamily="34" charset="0"/>
              </a:rPr>
              <a:t>Two fraud hotlines are now active</a:t>
            </a:r>
            <a:r>
              <a:rPr lang="en-GB" dirty="0">
                <a:latin typeface="Arial Nova" panose="020B0504020202020204" pitchFamily="34" charset="0"/>
              </a:rPr>
              <a:t>, one independent and one manned by a specialist team of Call Centre agents. Processes have been implemented to deal with student complaints as they arise each day.</a:t>
            </a:r>
            <a:endParaRPr lang="en-US" dirty="0">
              <a:latin typeface="Arial Nova" panose="020B0504020202020204" pitchFamily="34" charset="0"/>
            </a:endParaRPr>
          </a:p>
        </p:txBody>
      </p:sp>
    </p:spTree>
    <p:extLst>
      <p:ext uri="{BB962C8B-B14F-4D97-AF65-F5344CB8AC3E}">
        <p14:creationId xmlns:p14="http://schemas.microsoft.com/office/powerpoint/2010/main" val="411391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5"/>
            <a:ext cx="10940845" cy="529334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99751"/>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C</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929640" y="2588641"/>
            <a:ext cx="1052068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r>
              <a:rPr lang="en-ZA" b="1" dirty="0">
                <a:latin typeface="Arial Nova" panose="020B0504020202020204" pitchFamily="34" charset="0"/>
              </a:rPr>
              <a:t>Category C</a:t>
            </a:r>
            <a:endParaRPr lang="en-US" dirty="0">
              <a:latin typeface="Arial Nova" panose="020B0504020202020204" pitchFamily="34" charset="0"/>
            </a:endParaRPr>
          </a:p>
          <a:p>
            <a:r>
              <a:rPr lang="en-ZA" dirty="0">
                <a:latin typeface="Arial Nova" panose="020B0504020202020204" pitchFamily="34" charset="0"/>
              </a:rPr>
              <a:t>This arose as a result of:</a:t>
            </a:r>
            <a:endParaRPr lang="en-US" dirty="0">
              <a:latin typeface="Arial Nova" panose="020B0504020202020204" pitchFamily="34" charset="0"/>
            </a:endParaRPr>
          </a:p>
          <a:p>
            <a:pPr lvl="0"/>
            <a:r>
              <a:rPr lang="en-ZA" dirty="0">
                <a:latin typeface="Arial Nova" panose="020B0504020202020204" pitchFamily="34" charset="0"/>
              </a:rPr>
              <a:t>The system generating loan agreements at an incorrect (lower value). The disbursements to these students were in terms of their NSFAS loan awards. The over-disbursements are thus a technical contract issue and requires that the contracts be rectified. </a:t>
            </a:r>
          </a:p>
          <a:p>
            <a:pPr lvl="0"/>
            <a:endParaRPr lang="en-ZA" dirty="0">
              <a:latin typeface="Arial Nova" panose="020B0504020202020204" pitchFamily="34" charset="0"/>
            </a:endParaRPr>
          </a:p>
          <a:p>
            <a:pPr lvl="0"/>
            <a:r>
              <a:rPr lang="en-ZA" i="1" dirty="0">
                <a:latin typeface="Arial Nova" panose="020B0504020202020204" pitchFamily="34" charset="0"/>
              </a:rPr>
              <a:t>The National Credit Act requires that these amended contracts are signed physically. These over-disbursements thus continue due to historic contract issues.</a:t>
            </a:r>
          </a:p>
          <a:p>
            <a:pPr lvl="0"/>
            <a:endParaRPr lang="en-US" dirty="0">
              <a:latin typeface="Arial Nova" panose="020B0504020202020204" pitchFamily="34" charset="0"/>
            </a:endParaRPr>
          </a:p>
          <a:p>
            <a:pPr lvl="0"/>
            <a:r>
              <a:rPr lang="en-ZA" dirty="0">
                <a:latin typeface="Arial Nova" panose="020B0504020202020204" pitchFamily="34" charset="0"/>
              </a:rPr>
              <a:t>Where the disbursements were in excess of the NSFAS award value and the contract value, this was due to a lack of adequate controls in place when processes what is knows as “top up” disbursements. </a:t>
            </a:r>
          </a:p>
          <a:p>
            <a:pPr lvl="0"/>
            <a:endParaRPr lang="en-ZA" dirty="0">
              <a:latin typeface="Arial Nova" panose="020B0504020202020204" pitchFamily="34" charset="0"/>
            </a:endParaRPr>
          </a:p>
          <a:p>
            <a:pPr lvl="0"/>
            <a:r>
              <a:rPr lang="en-ZA" b="1" dirty="0">
                <a:latin typeface="Arial Nova" panose="020B0504020202020204" pitchFamily="34" charset="0"/>
              </a:rPr>
              <a:t>Action: </a:t>
            </a:r>
            <a:r>
              <a:rPr lang="en-ZA" dirty="0">
                <a:latin typeface="Arial Nova" panose="020B0504020202020204" pitchFamily="34" charset="0"/>
              </a:rPr>
              <a:t>This process has since been strengthened to prevent similar over-disbursements in the future.</a:t>
            </a:r>
            <a:endParaRPr lang="en-US" dirty="0">
              <a:latin typeface="Arial Nova" panose="020B0504020202020204" pitchFamily="34" charset="0"/>
            </a:endParaRPr>
          </a:p>
        </p:txBody>
      </p:sp>
      <p:graphicFrame>
        <p:nvGraphicFramePr>
          <p:cNvPr id="4" name="Table 3">
            <a:extLst>
              <a:ext uri="{FF2B5EF4-FFF2-40B4-BE49-F238E27FC236}">
                <a16:creationId xmlns:a16="http://schemas.microsoft.com/office/drawing/2014/main" id="{9825256C-C894-4ACE-A5B1-030F8F1CA50C}"/>
              </a:ext>
            </a:extLst>
          </p:cNvPr>
          <p:cNvGraphicFramePr>
            <a:graphicFrameLocks noGrp="1"/>
          </p:cNvGraphicFramePr>
          <p:nvPr>
            <p:extLst>
              <p:ext uri="{D42A27DB-BD31-4B8C-83A1-F6EECF244321}">
                <p14:modId xmlns:p14="http://schemas.microsoft.com/office/powerpoint/2010/main" val="1574185099"/>
              </p:ext>
            </p:extLst>
          </p:nvPr>
        </p:nvGraphicFramePr>
        <p:xfrm>
          <a:off x="1254760" y="1364472"/>
          <a:ext cx="9137016" cy="1136362"/>
        </p:xfrm>
        <a:graphic>
          <a:graphicData uri="http://schemas.openxmlformats.org/drawingml/2006/table">
            <a:tbl>
              <a:tblPr firstRow="1" bandRow="1">
                <a:tableStyleId>{5940675A-B579-460E-94D1-54222C63F5DA}</a:tableStyleId>
              </a:tblPr>
              <a:tblGrid>
                <a:gridCol w="1074166">
                  <a:extLst>
                    <a:ext uri="{9D8B030D-6E8A-4147-A177-3AD203B41FA5}">
                      <a16:colId xmlns:a16="http://schemas.microsoft.com/office/drawing/2014/main" val="3560424283"/>
                    </a:ext>
                  </a:extLst>
                </a:gridCol>
                <a:gridCol w="4247770">
                  <a:extLst>
                    <a:ext uri="{9D8B030D-6E8A-4147-A177-3AD203B41FA5}">
                      <a16:colId xmlns:a16="http://schemas.microsoft.com/office/drawing/2014/main" val="1782368596"/>
                    </a:ext>
                  </a:extLst>
                </a:gridCol>
                <a:gridCol w="1099485">
                  <a:extLst>
                    <a:ext uri="{9D8B030D-6E8A-4147-A177-3AD203B41FA5}">
                      <a16:colId xmlns:a16="http://schemas.microsoft.com/office/drawing/2014/main" val="1854378863"/>
                    </a:ext>
                  </a:extLst>
                </a:gridCol>
                <a:gridCol w="967017">
                  <a:extLst>
                    <a:ext uri="{9D8B030D-6E8A-4147-A177-3AD203B41FA5}">
                      <a16:colId xmlns:a16="http://schemas.microsoft.com/office/drawing/2014/main" val="1313862447"/>
                    </a:ext>
                  </a:extLst>
                </a:gridCol>
                <a:gridCol w="768315">
                  <a:extLst>
                    <a:ext uri="{9D8B030D-6E8A-4147-A177-3AD203B41FA5}">
                      <a16:colId xmlns:a16="http://schemas.microsoft.com/office/drawing/2014/main" val="1822156891"/>
                    </a:ext>
                  </a:extLst>
                </a:gridCol>
                <a:gridCol w="980263">
                  <a:extLst>
                    <a:ext uri="{9D8B030D-6E8A-4147-A177-3AD203B41FA5}">
                      <a16:colId xmlns:a16="http://schemas.microsoft.com/office/drawing/2014/main" val="2347031639"/>
                    </a:ext>
                  </a:extLst>
                </a:gridCol>
              </a:tblGrid>
              <a:tr h="533952">
                <a:tc>
                  <a:txBody>
                    <a:bodyPr/>
                    <a:lstStyle/>
                    <a:p>
                      <a:pPr>
                        <a:lnSpc>
                          <a:spcPct val="107000"/>
                        </a:lnSpc>
                      </a:pPr>
                      <a:r>
                        <a:rPr lang="en-ZA" sz="1600" b="1" dirty="0">
                          <a:effectLst/>
                          <a:latin typeface="Arial Nova" panose="020B0504020202020204" pitchFamily="34" charset="0"/>
                          <a:cs typeface="Times New Roman" panose="02020603050405020304" pitchFamily="18" charset="0"/>
                        </a:rPr>
                        <a:t>Category</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nSpc>
                          <a:spcPct val="107000"/>
                        </a:lnSpc>
                      </a:pPr>
                      <a:r>
                        <a:rPr lang="en-ZA" sz="1600" b="1" dirty="0">
                          <a:effectLst/>
                          <a:latin typeface="Arial Nova" panose="020B0504020202020204" pitchFamily="34" charset="0"/>
                        </a:rPr>
                        <a:t>Irregular Expenditure</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2018/19</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2017/18</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Prior</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extLst>
                  <a:ext uri="{0D108BD9-81ED-4DB2-BD59-A6C34878D82A}">
                    <a16:rowId xmlns:a16="http://schemas.microsoft.com/office/drawing/2014/main" val="4026828142"/>
                  </a:ext>
                </a:extLst>
              </a:tr>
              <a:tr h="56530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C </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Disbursements in excess of contract amounts</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1 025</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211</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1 236</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3482606160"/>
                  </a:ext>
                </a:extLst>
              </a:tr>
            </a:tbl>
          </a:graphicData>
        </a:graphic>
      </p:graphicFrame>
    </p:spTree>
    <p:extLst>
      <p:ext uri="{BB962C8B-B14F-4D97-AF65-F5344CB8AC3E}">
        <p14:creationId xmlns:p14="http://schemas.microsoft.com/office/powerpoint/2010/main" val="135995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199535"/>
            <a:ext cx="10940845" cy="5293340"/>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99751"/>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lvl="0" algn="ctr" eaLnBrk="0" fontAlgn="base" hangingPunct="0">
              <a:spcBef>
                <a:spcPct val="0"/>
              </a:spcBef>
              <a:spcAft>
                <a:spcPct val="0"/>
              </a:spcAft>
            </a:pPr>
            <a:r>
              <a:rPr lang="en-ZA" altLang="en-US" sz="3200" b="1" dirty="0">
                <a:latin typeface="Arial Black" panose="020B0A04020102020204" pitchFamily="34" charset="0"/>
              </a:rPr>
              <a:t>CATEGORY D</a:t>
            </a:r>
            <a:endParaRPr lang="en-US" altLang="en-US" sz="32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1132840" y="2883854"/>
            <a:ext cx="9060815"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r>
              <a:rPr lang="en-ZA" b="1" dirty="0">
                <a:latin typeface="Arial Nova" panose="020B0504020202020204" pitchFamily="34" charset="0"/>
              </a:rPr>
              <a:t>Category D:</a:t>
            </a:r>
            <a:endParaRPr lang="en-US" dirty="0">
              <a:latin typeface="Arial Nova" panose="020B0504020202020204" pitchFamily="34" charset="0"/>
            </a:endParaRPr>
          </a:p>
          <a:p>
            <a:endParaRPr lang="en-ZA" b="1" dirty="0">
              <a:latin typeface="Arial Nova" panose="020B0504020202020204" pitchFamily="34" charset="0"/>
            </a:endParaRPr>
          </a:p>
          <a:p>
            <a:pPr lvl="0"/>
            <a:r>
              <a:rPr lang="en-ZA" dirty="0">
                <a:latin typeface="Arial Nova" panose="020B0504020202020204" pitchFamily="34" charset="0"/>
              </a:rPr>
              <a:t>The investigation into the investment in non-approved investment facilities is near finalisation. Preliminary findings indicate no fraudulent activity. </a:t>
            </a:r>
          </a:p>
          <a:p>
            <a:pPr lvl="0"/>
            <a:endParaRPr lang="en-ZA" dirty="0">
              <a:latin typeface="Arial Nova" panose="020B0504020202020204" pitchFamily="34" charset="0"/>
            </a:endParaRPr>
          </a:p>
          <a:p>
            <a:pPr lvl="0"/>
            <a:r>
              <a:rPr lang="en-ZA" b="1" dirty="0">
                <a:latin typeface="Arial Nova" panose="020B0504020202020204" pitchFamily="34" charset="0"/>
              </a:rPr>
              <a:t>Action: </a:t>
            </a:r>
            <a:r>
              <a:rPr lang="en-ZA" dirty="0">
                <a:latin typeface="Arial Nova" panose="020B0504020202020204" pitchFamily="34" charset="0"/>
              </a:rPr>
              <a:t>An application to have this condoned will be made.</a:t>
            </a:r>
            <a:endParaRPr lang="en-US" dirty="0">
              <a:latin typeface="Arial Nova" panose="020B0504020202020204" pitchFamily="34" charset="0"/>
            </a:endParaRPr>
          </a:p>
          <a:p>
            <a:pPr lvl="0"/>
            <a:endParaRPr lang="en-ZA" dirty="0">
              <a:latin typeface="Arial Nova" panose="020B0504020202020204" pitchFamily="34" charset="0"/>
            </a:endParaRPr>
          </a:p>
          <a:p>
            <a:pPr lvl="0"/>
            <a:r>
              <a:rPr lang="en-ZA" dirty="0">
                <a:latin typeface="Arial Nova" panose="020B0504020202020204" pitchFamily="34" charset="0"/>
              </a:rPr>
              <a:t>NSFAS now has an approved Investment policy which ensures that any surplus funds are only invested in terms of National Treasury Regulations.</a:t>
            </a:r>
            <a:endParaRPr lang="en-US" dirty="0">
              <a:latin typeface="Arial Nova" panose="020B0504020202020204" pitchFamily="34" charset="0"/>
            </a:endParaRPr>
          </a:p>
          <a:p>
            <a:r>
              <a:rPr lang="en-ZA" dirty="0"/>
              <a:t> </a:t>
            </a:r>
            <a:endParaRPr lang="en-US" dirty="0"/>
          </a:p>
        </p:txBody>
      </p:sp>
      <p:graphicFrame>
        <p:nvGraphicFramePr>
          <p:cNvPr id="4" name="Table 3">
            <a:extLst>
              <a:ext uri="{FF2B5EF4-FFF2-40B4-BE49-F238E27FC236}">
                <a16:creationId xmlns:a16="http://schemas.microsoft.com/office/drawing/2014/main" id="{9825256C-C894-4ACE-A5B1-030F8F1CA50C}"/>
              </a:ext>
            </a:extLst>
          </p:cNvPr>
          <p:cNvGraphicFramePr>
            <a:graphicFrameLocks noGrp="1"/>
          </p:cNvGraphicFramePr>
          <p:nvPr>
            <p:extLst>
              <p:ext uri="{D42A27DB-BD31-4B8C-83A1-F6EECF244321}">
                <p14:modId xmlns:p14="http://schemas.microsoft.com/office/powerpoint/2010/main" val="3330597010"/>
              </p:ext>
            </p:extLst>
          </p:nvPr>
        </p:nvGraphicFramePr>
        <p:xfrm>
          <a:off x="1254760" y="1364472"/>
          <a:ext cx="9137016" cy="895795"/>
        </p:xfrm>
        <a:graphic>
          <a:graphicData uri="http://schemas.openxmlformats.org/drawingml/2006/table">
            <a:tbl>
              <a:tblPr firstRow="1" bandRow="1">
                <a:tableStyleId>{5940675A-B579-460E-94D1-54222C63F5DA}</a:tableStyleId>
              </a:tblPr>
              <a:tblGrid>
                <a:gridCol w="1074166">
                  <a:extLst>
                    <a:ext uri="{9D8B030D-6E8A-4147-A177-3AD203B41FA5}">
                      <a16:colId xmlns:a16="http://schemas.microsoft.com/office/drawing/2014/main" val="3560424283"/>
                    </a:ext>
                  </a:extLst>
                </a:gridCol>
                <a:gridCol w="4247770">
                  <a:extLst>
                    <a:ext uri="{9D8B030D-6E8A-4147-A177-3AD203B41FA5}">
                      <a16:colId xmlns:a16="http://schemas.microsoft.com/office/drawing/2014/main" val="1782368596"/>
                    </a:ext>
                  </a:extLst>
                </a:gridCol>
                <a:gridCol w="1099485">
                  <a:extLst>
                    <a:ext uri="{9D8B030D-6E8A-4147-A177-3AD203B41FA5}">
                      <a16:colId xmlns:a16="http://schemas.microsoft.com/office/drawing/2014/main" val="1854378863"/>
                    </a:ext>
                  </a:extLst>
                </a:gridCol>
                <a:gridCol w="967017">
                  <a:extLst>
                    <a:ext uri="{9D8B030D-6E8A-4147-A177-3AD203B41FA5}">
                      <a16:colId xmlns:a16="http://schemas.microsoft.com/office/drawing/2014/main" val="1313862447"/>
                    </a:ext>
                  </a:extLst>
                </a:gridCol>
                <a:gridCol w="768315">
                  <a:extLst>
                    <a:ext uri="{9D8B030D-6E8A-4147-A177-3AD203B41FA5}">
                      <a16:colId xmlns:a16="http://schemas.microsoft.com/office/drawing/2014/main" val="1822156891"/>
                    </a:ext>
                  </a:extLst>
                </a:gridCol>
                <a:gridCol w="980263">
                  <a:extLst>
                    <a:ext uri="{9D8B030D-6E8A-4147-A177-3AD203B41FA5}">
                      <a16:colId xmlns:a16="http://schemas.microsoft.com/office/drawing/2014/main" val="2347031639"/>
                    </a:ext>
                  </a:extLst>
                </a:gridCol>
              </a:tblGrid>
              <a:tr h="533952">
                <a:tc>
                  <a:txBody>
                    <a:bodyPr/>
                    <a:lstStyle/>
                    <a:p>
                      <a:pPr>
                        <a:lnSpc>
                          <a:spcPct val="107000"/>
                        </a:lnSpc>
                      </a:pPr>
                      <a:r>
                        <a:rPr lang="en-ZA" sz="1600" b="1" dirty="0">
                          <a:effectLst/>
                          <a:latin typeface="Arial Nova" panose="020B0504020202020204" pitchFamily="34" charset="0"/>
                          <a:cs typeface="Times New Roman" panose="02020603050405020304" pitchFamily="18" charset="0"/>
                        </a:rPr>
                        <a:t>Category</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nSpc>
                          <a:spcPct val="107000"/>
                        </a:lnSpc>
                      </a:pPr>
                      <a:r>
                        <a:rPr lang="en-ZA" sz="1600" b="1" dirty="0">
                          <a:effectLst/>
                          <a:latin typeface="Arial Nova" panose="020B0504020202020204" pitchFamily="34" charset="0"/>
                        </a:rPr>
                        <a:t>Irregular Expenditure</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2018/19</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2017/18</a:t>
                      </a:r>
                      <a:endParaRPr lang="en-US" sz="1600" b="1" dirty="0">
                        <a:effectLst/>
                        <a:latin typeface="Arial Nova" panose="020B0504020202020204" pitchFamily="34" charset="0"/>
                      </a:endParaRPr>
                    </a:p>
                    <a:p>
                      <a:pPr algn="r">
                        <a:lnSpc>
                          <a:spcPct val="107000"/>
                        </a:lnSpc>
                      </a:pPr>
                      <a:r>
                        <a:rPr lang="en-ZA" sz="1600" b="1" dirty="0" err="1">
                          <a:effectLst/>
                          <a:latin typeface="Arial Nova" panose="020B0504020202020204" pitchFamily="34" charset="0"/>
                        </a:rPr>
                        <a:t>R’m</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Prior</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tc>
                  <a:txBody>
                    <a:bodyPr/>
                    <a:lstStyle/>
                    <a:p>
                      <a:pPr algn="r">
                        <a:lnSpc>
                          <a:spcPct val="107000"/>
                        </a:lnSpc>
                      </a:pPr>
                      <a:r>
                        <a:rPr lang="en-ZA" sz="1600" b="1" dirty="0">
                          <a:effectLst/>
                          <a:latin typeface="Arial Nova" panose="020B0504020202020204" pitchFamily="34" charset="0"/>
                        </a:rPr>
                        <a:t>Total</a:t>
                      </a:r>
                      <a:endParaRPr lang="en-US" sz="1600" b="1" dirty="0">
                        <a:effectLst/>
                        <a:latin typeface="Arial Nova" panose="020B0504020202020204" pitchFamily="34" charset="0"/>
                        <a:cs typeface="Times New Roman" panose="02020603050405020304" pitchFamily="18" charset="0"/>
                      </a:endParaRPr>
                    </a:p>
                  </a:txBody>
                  <a:tcPr marL="68580" marR="68580" marT="34290" marB="34290" anchor="ctr">
                    <a:solidFill>
                      <a:schemeClr val="bg2"/>
                    </a:solidFill>
                  </a:tcPr>
                </a:tc>
                <a:extLst>
                  <a:ext uri="{0D108BD9-81ED-4DB2-BD59-A6C34878D82A}">
                    <a16:rowId xmlns:a16="http://schemas.microsoft.com/office/drawing/2014/main" val="4026828142"/>
                  </a:ext>
                </a:extLst>
              </a:tr>
              <a:tr h="307536">
                <a:tc>
                  <a:txBody>
                    <a:bodyPr/>
                    <a:lstStyle/>
                    <a:p>
                      <a:pPr marL="0" marR="0" lvl="0" indent="0" algn="ctr">
                        <a:lnSpc>
                          <a:spcPct val="115000"/>
                        </a:lnSpc>
                        <a:spcBef>
                          <a:spcPts val="0"/>
                        </a:spcBef>
                        <a:spcAft>
                          <a:spcPts val="1000"/>
                        </a:spcAft>
                        <a:buFont typeface="+mj-lt"/>
                        <a:buNone/>
                      </a:pPr>
                      <a:r>
                        <a:rPr lang="en-ZA" sz="1600" dirty="0">
                          <a:effectLst/>
                          <a:latin typeface="Arial Nova" panose="020B0504020202020204" pitchFamily="34" charset="0"/>
                          <a:ea typeface="Calibri" panose="020F0502020204030204" pitchFamily="34" charset="0"/>
                          <a:cs typeface="Times New Roman" panose="02020603050405020304" pitchFamily="18" charset="0"/>
                        </a:rPr>
                        <a:t>D</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marL="0" marR="0" lvl="0" indent="0">
                        <a:lnSpc>
                          <a:spcPct val="115000"/>
                        </a:lnSpc>
                        <a:spcBef>
                          <a:spcPts val="0"/>
                        </a:spcBef>
                        <a:spcAft>
                          <a:spcPts val="1000"/>
                        </a:spcAft>
                        <a:buFont typeface="+mj-lt"/>
                        <a:buNone/>
                      </a:pPr>
                      <a:r>
                        <a:rPr lang="en-ZA" sz="1600" dirty="0">
                          <a:effectLst/>
                          <a:latin typeface="Arial Nova" panose="020B0504020202020204" pitchFamily="34" charset="0"/>
                        </a:rPr>
                        <a:t> Other</a:t>
                      </a:r>
                      <a:endParaRPr lang="en-US" sz="16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6</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a:effectLst/>
                          <a:latin typeface="Arial Nova" panose="020B0504020202020204" pitchFamily="34" charset="0"/>
                        </a:rPr>
                        <a:t>-</a:t>
                      </a:r>
                      <a:endParaRPr lang="en-US" sz="1600">
                        <a:effectLst/>
                        <a:latin typeface="Arial Nova" panose="020B0504020202020204" pitchFamily="34" charset="0"/>
                        <a:cs typeface="Times New Roman" panose="02020603050405020304" pitchFamily="18" charset="0"/>
                      </a:endParaRPr>
                    </a:p>
                  </a:txBody>
                  <a:tcPr marL="68580" marR="68580" marT="34290" marB="34290"/>
                </a:tc>
                <a:tc>
                  <a:txBody>
                    <a:bodyPr/>
                    <a:lstStyle/>
                    <a:p>
                      <a:pPr algn="r">
                        <a:lnSpc>
                          <a:spcPct val="107000"/>
                        </a:lnSpc>
                      </a:pPr>
                      <a:r>
                        <a:rPr lang="en-ZA" sz="1600" dirty="0">
                          <a:effectLst/>
                          <a:latin typeface="Arial Nova" panose="020B0504020202020204" pitchFamily="34" charset="0"/>
                        </a:rPr>
                        <a:t>6</a:t>
                      </a:r>
                      <a:endParaRPr lang="en-US" sz="1600" dirty="0">
                        <a:effectLst/>
                        <a:latin typeface="Arial Nova" panose="020B050402020202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3422099810"/>
                  </a:ext>
                </a:extLst>
              </a:tr>
            </a:tbl>
          </a:graphicData>
        </a:graphic>
      </p:graphicFrame>
    </p:spTree>
    <p:extLst>
      <p:ext uri="{BB962C8B-B14F-4D97-AF65-F5344CB8AC3E}">
        <p14:creationId xmlns:p14="http://schemas.microsoft.com/office/powerpoint/2010/main" val="44526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4FFBE-C7DE-49E4-B2BA-7D1BDC611CCF}"/>
              </a:ext>
            </a:extLst>
          </p:cNvPr>
          <p:cNvSpPr>
            <a:spLocks noGrp="1"/>
          </p:cNvSpPr>
          <p:nvPr>
            <p:ph idx="1"/>
          </p:nvPr>
        </p:nvSpPr>
        <p:spPr>
          <a:xfrm>
            <a:off x="838199" y="1372255"/>
            <a:ext cx="10940845" cy="1116945"/>
          </a:xfrm>
        </p:spPr>
        <p:txBody>
          <a:bodyPr>
            <a:normAutofit/>
          </a:bodyPr>
          <a:lstStyle/>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2500" b="1" dirty="0">
              <a:latin typeface="Arial Nova" panose="020B05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dirty="0"/>
          </a:p>
        </p:txBody>
      </p:sp>
      <p:sp>
        <p:nvSpPr>
          <p:cNvPr id="6" name="Rounded Rectangle">
            <a:extLst>
              <a:ext uri="{FF2B5EF4-FFF2-40B4-BE49-F238E27FC236}">
                <a16:creationId xmlns:a16="http://schemas.microsoft.com/office/drawing/2014/main" id="{1383C3CF-097A-4BB5-ABE9-25B37CA78198}"/>
              </a:ext>
            </a:extLst>
          </p:cNvPr>
          <p:cNvSpPr/>
          <p:nvPr/>
        </p:nvSpPr>
        <p:spPr>
          <a:xfrm>
            <a:off x="101600" y="-22070"/>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eaLnBrk="0" fontAlgn="base" hangingPunct="0">
              <a:spcBef>
                <a:spcPct val="0"/>
              </a:spcBef>
              <a:spcAft>
                <a:spcPct val="0"/>
              </a:spcAft>
            </a:pPr>
            <a:r>
              <a:rPr lang="en-ZA" sz="2000" b="1" dirty="0">
                <a:latin typeface="Arial Black" panose="020B0A04020102020204" pitchFamily="34" charset="0"/>
              </a:rPr>
              <a:t>2. Consequence management implemented against employees and syndicates involved in fraudulent activities.</a:t>
            </a:r>
            <a:endParaRPr lang="en-US" sz="2000" dirty="0">
              <a:latin typeface="Arial Black" panose="020B0A04020102020204" pitchFamily="34" charset="0"/>
            </a:endParaRPr>
          </a:p>
        </p:txBody>
      </p:sp>
      <p:pic>
        <p:nvPicPr>
          <p:cNvPr id="7" name="Picture 6">
            <a:extLst>
              <a:ext uri="{FF2B5EF4-FFF2-40B4-BE49-F238E27FC236}">
                <a16:creationId xmlns:a16="http://schemas.microsoft.com/office/drawing/2014/main" id="{78AD755E-3775-44FE-B907-47F85428B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77127" y="6278400"/>
            <a:ext cx="773353" cy="428950"/>
          </a:xfrm>
          <a:prstGeom prst="rect">
            <a:avLst/>
          </a:prstGeom>
        </p:spPr>
      </p:pic>
      <p:sp>
        <p:nvSpPr>
          <p:cNvPr id="5" name="Rectangle 1">
            <a:extLst>
              <a:ext uri="{FF2B5EF4-FFF2-40B4-BE49-F238E27FC236}">
                <a16:creationId xmlns:a16="http://schemas.microsoft.com/office/drawing/2014/main" id="{1853ADAA-F0AD-4542-94CF-7E869F8E2FE0}"/>
              </a:ext>
            </a:extLst>
          </p:cNvPr>
          <p:cNvSpPr>
            <a:spLocks noChangeArrowheads="1"/>
          </p:cNvSpPr>
          <p:nvPr/>
        </p:nvSpPr>
        <p:spPr bwMode="auto">
          <a:xfrm>
            <a:off x="636238" y="-323954"/>
            <a:ext cx="1060816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ZA" dirty="0"/>
              <a:t> </a:t>
            </a:r>
            <a:endParaRPr lang="en-US" dirty="0"/>
          </a:p>
          <a:p>
            <a:pPr algn="ctr"/>
            <a:endParaRPr lang="en-ZA" dirty="0">
              <a:latin typeface="Arial Nova" panose="020B0504020202020204" pitchFamily="34" charset="0"/>
            </a:endParaRPr>
          </a:p>
          <a:p>
            <a:pPr algn="ctr"/>
            <a:endParaRPr lang="en-ZA" dirty="0">
              <a:latin typeface="Arial Nova" panose="020B0504020202020204" pitchFamily="34" charset="0"/>
            </a:endParaRPr>
          </a:p>
          <a:p>
            <a:pPr algn="ctr"/>
            <a:endParaRPr lang="en-ZA" dirty="0">
              <a:latin typeface="Arial Nova" panose="020B0504020202020204" pitchFamily="34" charset="0"/>
            </a:endParaRPr>
          </a:p>
          <a:p>
            <a:pPr algn="ctr"/>
            <a:endParaRPr lang="en-ZA" dirty="0">
              <a:latin typeface="Arial Nova" panose="020B0504020202020204" pitchFamily="34" charset="0"/>
            </a:endParaRPr>
          </a:p>
          <a:p>
            <a:pPr algn="ctr"/>
            <a:r>
              <a:rPr lang="en-ZA" dirty="0">
                <a:latin typeface="Arial Nova" panose="020B0504020202020204" pitchFamily="34" charset="0"/>
              </a:rPr>
              <a:t>All cases of suspected fraud, both employees and syndicates, have been handed to the</a:t>
            </a:r>
          </a:p>
          <a:p>
            <a:pPr algn="ctr"/>
            <a:r>
              <a:rPr lang="en-ZA" dirty="0">
                <a:latin typeface="Arial Nova" panose="020B0504020202020204" pitchFamily="34" charset="0"/>
              </a:rPr>
              <a:t> Commercial Crime unit of SAPS.</a:t>
            </a:r>
          </a:p>
          <a:p>
            <a:pPr algn="ctr"/>
            <a:endParaRPr lang="en-ZA" dirty="0">
              <a:latin typeface="Arial Nova" panose="020B0504020202020204" pitchFamily="34" charset="0"/>
            </a:endParaRPr>
          </a:p>
          <a:p>
            <a:pPr algn="ctr"/>
            <a:r>
              <a:rPr lang="en-ZA" dirty="0">
                <a:latin typeface="Arial Nova" panose="020B0504020202020204" pitchFamily="34" charset="0"/>
              </a:rPr>
              <a:t>3 employees were arrested for fraud </a:t>
            </a:r>
            <a:r>
              <a:rPr lang="en-US" dirty="0"/>
              <a:t>in relation to diverting funds that were meant for a student.</a:t>
            </a:r>
          </a:p>
          <a:p>
            <a:pPr algn="ctr"/>
            <a:r>
              <a:rPr lang="en-US" b="1" dirty="0"/>
              <a:t> </a:t>
            </a:r>
            <a:r>
              <a:rPr lang="en-US" dirty="0"/>
              <a:t>3 employees resigned after they were found to have lied about their qualifications. </a:t>
            </a:r>
          </a:p>
          <a:p>
            <a:pPr algn="ctr"/>
            <a:r>
              <a:rPr lang="en-US" dirty="0"/>
              <a:t>2 employees tempered with sick notes by changing the dates therefore defrauding </a:t>
            </a:r>
            <a:r>
              <a:rPr lang="en-US"/>
              <a:t>the organization. </a:t>
            </a:r>
            <a:endParaRPr lang="en-US" dirty="0"/>
          </a:p>
          <a:p>
            <a:pPr algn="ctr"/>
            <a:endParaRPr lang="en-US" dirty="0"/>
          </a:p>
          <a:p>
            <a:pPr algn="ctr"/>
            <a:endParaRPr lang="en-US" b="1" dirty="0"/>
          </a:p>
          <a:p>
            <a:pPr algn="ctr"/>
            <a:endParaRPr lang="en-US" dirty="0">
              <a:latin typeface="Arial Nova" panose="020B0504020202020204" pitchFamily="34" charset="0"/>
            </a:endParaRPr>
          </a:p>
        </p:txBody>
      </p:sp>
      <p:sp>
        <p:nvSpPr>
          <p:cNvPr id="8" name="Rounded Rectangle">
            <a:extLst>
              <a:ext uri="{FF2B5EF4-FFF2-40B4-BE49-F238E27FC236}">
                <a16:creationId xmlns:a16="http://schemas.microsoft.com/office/drawing/2014/main" id="{AC14E41A-718D-4B72-939A-9FDDAFFCF1E2}"/>
              </a:ext>
            </a:extLst>
          </p:cNvPr>
          <p:cNvSpPr/>
          <p:nvPr/>
        </p:nvSpPr>
        <p:spPr>
          <a:xfrm>
            <a:off x="101600" y="3540287"/>
            <a:ext cx="11677444" cy="999815"/>
          </a:xfrm>
          <a:prstGeom prst="roundRect">
            <a:avLst>
              <a:gd name="adj" fmla="val 50000"/>
            </a:avLst>
          </a:prstGeom>
          <a:solidFill>
            <a:srgbClr val="FFC000"/>
          </a:solidFill>
          <a:ln w="12700" cap="flat">
            <a:noFill/>
            <a:miter lim="400000"/>
          </a:ln>
          <a:effectLst/>
        </p:spPr>
        <p:txBody>
          <a:bodyPr wrap="square" lIns="0" tIns="0" rIns="0" bIns="0" numCol="1" anchor="ctr">
            <a:noAutofit/>
          </a:bodyPr>
          <a:lstStyle/>
          <a:p>
            <a:pPr algn="ctr"/>
            <a:r>
              <a:rPr lang="en-ZA" sz="2000" b="1" dirty="0">
                <a:latin typeface="Arial Black" panose="020B0A04020102020204" pitchFamily="34" charset="0"/>
              </a:rPr>
              <a:t>3. Improvements in the cyber security systems of NSFAS to prevent the fraudulent activities.</a:t>
            </a:r>
            <a:endParaRPr lang="en-US" sz="2000" dirty="0">
              <a:latin typeface="Arial Black" panose="020B0A04020102020204" pitchFamily="34" charset="0"/>
            </a:endParaRPr>
          </a:p>
        </p:txBody>
      </p:sp>
      <p:sp>
        <p:nvSpPr>
          <p:cNvPr id="9" name="Rectangle 1">
            <a:extLst>
              <a:ext uri="{FF2B5EF4-FFF2-40B4-BE49-F238E27FC236}">
                <a16:creationId xmlns:a16="http://schemas.microsoft.com/office/drawing/2014/main" id="{607DFCFE-2445-487C-BD98-195649B554A8}"/>
              </a:ext>
            </a:extLst>
          </p:cNvPr>
          <p:cNvSpPr>
            <a:spLocks noChangeArrowheads="1"/>
          </p:cNvSpPr>
          <p:nvPr/>
        </p:nvSpPr>
        <p:spPr bwMode="auto">
          <a:xfrm>
            <a:off x="791916" y="4285416"/>
            <a:ext cx="106081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ZA" dirty="0"/>
              <a:t> </a:t>
            </a:r>
            <a:endParaRPr lang="en-US" dirty="0">
              <a:latin typeface="Arial Nova" panose="020B0504020202020204" pitchFamily="34" charset="0"/>
            </a:endParaRPr>
          </a:p>
          <a:p>
            <a:pPr algn="ctr"/>
            <a:r>
              <a:rPr lang="en-ZA" dirty="0">
                <a:latin typeface="Arial Nova" panose="020B0504020202020204" pitchFamily="34" charset="0"/>
              </a:rPr>
              <a:t>During 2019, student reported that their NSFAS MYNSFAS portal accounts were being hijacked and their allowances being stolen. The MYNSFAS portal was updated with improved security measures. Since the update, no cases of this nature have been reported to date.</a:t>
            </a:r>
            <a:endParaRPr lang="en-US" dirty="0">
              <a:latin typeface="Arial Nova" panose="020B0504020202020204" pitchFamily="34" charset="0"/>
            </a:endParaRPr>
          </a:p>
        </p:txBody>
      </p:sp>
    </p:spTree>
    <p:extLst>
      <p:ext uri="{BB962C8B-B14F-4D97-AF65-F5344CB8AC3E}">
        <p14:creationId xmlns:p14="http://schemas.microsoft.com/office/powerpoint/2010/main" val="2565328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EEB9F678F90A4F898571B8D0F6DE1F" ma:contentTypeVersion="7" ma:contentTypeDescription="Create a new document." ma:contentTypeScope="" ma:versionID="5885a95976298d7b7974543576d6e8f4">
  <xsd:schema xmlns:xsd="http://www.w3.org/2001/XMLSchema" xmlns:xs="http://www.w3.org/2001/XMLSchema" xmlns:p="http://schemas.microsoft.com/office/2006/metadata/properties" xmlns:ns2="b4ac89d9-6dde-4037-8c16-72655fbbb203" xmlns:ns3="aeac32e4-5108-4b32-bec6-811431759016" targetNamespace="http://schemas.microsoft.com/office/2006/metadata/properties" ma:root="true" ma:fieldsID="f8237dbc1dc84c19ead67f7db0bdadda" ns2:_="" ns3:_="">
    <xsd:import namespace="b4ac89d9-6dde-4037-8c16-72655fbbb203"/>
    <xsd:import namespace="aeac32e4-5108-4b32-bec6-81143175901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Institutionname" minOccurs="0"/>
                <xsd:element ref="ns3:DOCUMENT_x0020_TYPE" minOccurs="0"/>
                <xsd:element ref="ns3:TV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ac89d9-6dde-4037-8c16-72655fbbb20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ac32e4-5108-4b32-bec6-81143175901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Institutionname" ma:index="12" nillable="true" ma:displayName="Institution name" ma:format="Dropdown" ma:internalName="Institutionname">
      <xsd:simpleType>
        <xsd:restriction base="dms:Text">
          <xsd:maxLength value="255"/>
        </xsd:restriction>
      </xsd:simpleType>
    </xsd:element>
    <xsd:element name="DOCUMENT_x0020_TYPE" ma:index="13" nillable="true" ma:displayName="DOCUMENT TYPE" ma:internalName="DOCUMENT_x0020_TYPE">
      <xsd:simpleType>
        <xsd:restriction base="dms:Text">
          <xsd:maxLength value="255"/>
        </xsd:restriction>
      </xsd:simpleType>
    </xsd:element>
    <xsd:element name="TVET" ma:index="14" nillable="true" ma:displayName="TVET" ma:description="20191025 DHET Response NSFAS to apply 80% Attendance Policy" ma:format="Dropdown" ma:internalName="TVE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aeac32e4-5108-4b32-bec6-811431759016" xsi:nil="true"/>
    <TVET xmlns="aeac32e4-5108-4b32-bec6-811431759016" xsi:nil="true"/>
    <Institutionname xmlns="aeac32e4-5108-4b32-bec6-811431759016" xsi:nil="true"/>
  </documentManagement>
</p:properties>
</file>

<file path=customXml/itemProps1.xml><?xml version="1.0" encoding="utf-8"?>
<ds:datastoreItem xmlns:ds="http://schemas.openxmlformats.org/officeDocument/2006/customXml" ds:itemID="{87A068B3-2E45-48AE-998B-D1BEB77E8F20}">
  <ds:schemaRefs>
    <ds:schemaRef ds:uri="aeac32e4-5108-4b32-bec6-811431759016"/>
    <ds:schemaRef ds:uri="b4ac89d9-6dde-4037-8c16-72655fbbb2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5415A6D-7DA9-4927-83D8-68AFC0AA0752}">
  <ds:schemaRefs>
    <ds:schemaRef ds:uri="http://schemas.microsoft.com/sharepoint/v3/contenttype/forms"/>
  </ds:schemaRefs>
</ds:datastoreItem>
</file>

<file path=customXml/itemProps3.xml><?xml version="1.0" encoding="utf-8"?>
<ds:datastoreItem xmlns:ds="http://schemas.openxmlformats.org/officeDocument/2006/customXml" ds:itemID="{55AAC607-426B-47C1-8882-EB013A104795}">
  <ds:schemaRefs>
    <ds:schemaRef ds:uri="http://schemas.microsoft.com/office/2006/metadata/properties"/>
    <ds:schemaRef ds:uri="http://www.w3.org/XML/1998/namespace"/>
    <ds:schemaRef ds:uri="http://purl.org/dc/elements/1.1/"/>
    <ds:schemaRef ds:uri="b4ac89d9-6dde-4037-8c16-72655fbbb203"/>
    <ds:schemaRef ds:uri="http://schemas.microsoft.com/office/infopath/2007/PartnerControls"/>
    <ds:schemaRef ds:uri="http://schemas.microsoft.com/office/2006/documentManagement/types"/>
    <ds:schemaRef ds:uri="aeac32e4-5108-4b32-bec6-811431759016"/>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672</TotalTime>
  <Words>1494</Words>
  <Application>Microsoft Office PowerPoint</Application>
  <PresentationFormat>Widescreen</PresentationFormat>
  <Paragraphs>536</Paragraphs>
  <Slides>24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Arial Black</vt:lpstr>
      <vt:lpstr>Arial Nova</vt:lpstr>
      <vt:lpstr>Calibri</vt:lpstr>
      <vt:lpstr>Calibri Light</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ISSUES ON HISTORIC DEBT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Bernadette Valentine</dc:creator>
  <cp:lastModifiedBy>Anele Kabingesi</cp:lastModifiedBy>
  <cp:revision>38</cp:revision>
  <dcterms:created xsi:type="dcterms:W3CDTF">2020-05-14T18:53:51Z</dcterms:created>
  <dcterms:modified xsi:type="dcterms:W3CDTF">2020-05-19T15:26:31Z</dcterms:modified>
</cp:coreProperties>
</file>